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53"/>
  </p:notesMasterIdLst>
  <p:sldIdLst>
    <p:sldId id="516" r:id="rId8"/>
    <p:sldId id="531" r:id="rId9"/>
    <p:sldId id="589" r:id="rId10"/>
    <p:sldId id="612" r:id="rId11"/>
    <p:sldId id="613" r:id="rId12"/>
    <p:sldId id="614" r:id="rId13"/>
    <p:sldId id="615" r:id="rId14"/>
    <p:sldId id="616" r:id="rId15"/>
    <p:sldId id="617" r:id="rId16"/>
    <p:sldId id="618" r:id="rId17"/>
    <p:sldId id="619" r:id="rId18"/>
    <p:sldId id="590" r:id="rId19"/>
    <p:sldId id="620" r:id="rId20"/>
    <p:sldId id="621" r:id="rId21"/>
    <p:sldId id="622" r:id="rId22"/>
    <p:sldId id="549" r:id="rId23"/>
    <p:sldId id="623" r:id="rId24"/>
    <p:sldId id="624" r:id="rId25"/>
    <p:sldId id="625" r:id="rId26"/>
    <p:sldId id="626" r:id="rId27"/>
    <p:sldId id="627" r:id="rId28"/>
    <p:sldId id="628" r:id="rId29"/>
    <p:sldId id="629" r:id="rId30"/>
    <p:sldId id="630" r:id="rId31"/>
    <p:sldId id="631" r:id="rId32"/>
    <p:sldId id="632" r:id="rId33"/>
    <p:sldId id="633" r:id="rId34"/>
    <p:sldId id="634" r:id="rId35"/>
    <p:sldId id="635" r:id="rId36"/>
    <p:sldId id="644" r:id="rId37"/>
    <p:sldId id="645" r:id="rId38"/>
    <p:sldId id="646" r:id="rId39"/>
    <p:sldId id="649" r:id="rId40"/>
    <p:sldId id="636" r:id="rId41"/>
    <p:sldId id="637" r:id="rId42"/>
    <p:sldId id="647" r:id="rId43"/>
    <p:sldId id="648" r:id="rId44"/>
    <p:sldId id="650" r:id="rId45"/>
    <p:sldId id="638" r:id="rId46"/>
    <p:sldId id="639" r:id="rId47"/>
    <p:sldId id="640" r:id="rId48"/>
    <p:sldId id="641" r:id="rId49"/>
    <p:sldId id="642" r:id="rId50"/>
    <p:sldId id="440" r:id="rId51"/>
    <p:sldId id="643" r:id="rId52"/>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F"/>
    <a:srgbClr val="931B21"/>
    <a:srgbClr val="C9F2C9"/>
    <a:srgbClr val="00007F"/>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3" autoAdjust="0"/>
    <p:restoredTop sz="90653" autoAdjust="0"/>
  </p:normalViewPr>
  <p:slideViewPr>
    <p:cSldViewPr>
      <p:cViewPr varScale="1">
        <p:scale>
          <a:sx n="85" d="100"/>
          <a:sy n="85" d="100"/>
        </p:scale>
        <p:origin x="1720" y="160"/>
      </p:cViewPr>
      <p:guideLst>
        <p:guide orient="horz" pos="2160"/>
        <p:guide pos="2880"/>
      </p:guideLst>
    </p:cSldViewPr>
  </p:slideViewPr>
  <p:outlineViewPr>
    <p:cViewPr>
      <p:scale>
        <a:sx n="33" d="100"/>
        <a:sy n="33" d="100"/>
      </p:scale>
      <p:origin x="0" y="-346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1/8/23</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71415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22</a:t>
            </a:fld>
            <a:endParaRPr lang="en-US"/>
          </a:p>
        </p:txBody>
      </p:sp>
    </p:spTree>
    <p:extLst>
      <p:ext uri="{BB962C8B-B14F-4D97-AF65-F5344CB8AC3E}">
        <p14:creationId xmlns:p14="http://schemas.microsoft.com/office/powerpoint/2010/main" val="424449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9" name="TextBox 8">
            <a:extLst>
              <a:ext uri="{FF2B5EF4-FFF2-40B4-BE49-F238E27FC236}">
                <a16:creationId xmlns:a16="http://schemas.microsoft.com/office/drawing/2014/main" id="{49DDD65C-6413-4272-ABDF-9CFFFF91E1AF}"/>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0" name="Slide Number Placeholder 5">
            <a:extLst>
              <a:ext uri="{FF2B5EF4-FFF2-40B4-BE49-F238E27FC236}">
                <a16:creationId xmlns:a16="http://schemas.microsoft.com/office/drawing/2014/main" id="{436D1D20-8F78-4584-A680-A28DF3F42A18}"/>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4" name="TextBox 13">
            <a:extLst>
              <a:ext uri="{FF2B5EF4-FFF2-40B4-BE49-F238E27FC236}">
                <a16:creationId xmlns:a16="http://schemas.microsoft.com/office/drawing/2014/main" id="{83DFF6C6-5875-4D67-95EB-8AC4DC407481}"/>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TextBox 6">
            <a:extLst>
              <a:ext uri="{FF2B5EF4-FFF2-40B4-BE49-F238E27FC236}">
                <a16:creationId xmlns:a16="http://schemas.microsoft.com/office/drawing/2014/main" id="{A8F937C3-956F-4CC4-8FC5-323A0AD2DB2A}"/>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a:extLst>
              <a:ext uri="{FF2B5EF4-FFF2-40B4-BE49-F238E27FC236}">
                <a16:creationId xmlns:a16="http://schemas.microsoft.com/office/drawing/2014/main" id="{E0232249-97CD-47EC-98D5-1A338927E228}"/>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9" name="TextBox 8">
            <a:extLst>
              <a:ext uri="{FF2B5EF4-FFF2-40B4-BE49-F238E27FC236}">
                <a16:creationId xmlns:a16="http://schemas.microsoft.com/office/drawing/2014/main" id="{E14305BC-75B7-445F-9EFE-7000A48BA3CD}"/>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
        <p:nvSpPr>
          <p:cNvPr id="19" name="TextBox 18">
            <a:extLst>
              <a:ext uri="{FF2B5EF4-FFF2-40B4-BE49-F238E27FC236}">
                <a16:creationId xmlns:a16="http://schemas.microsoft.com/office/drawing/2014/main" id="{BDB1EE7D-2A20-4F28-ACBC-299214241195}"/>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20" name="Slide Number Placeholder 5">
            <a:extLst>
              <a:ext uri="{FF2B5EF4-FFF2-40B4-BE49-F238E27FC236}">
                <a16:creationId xmlns:a16="http://schemas.microsoft.com/office/drawing/2014/main" id="{D7295EDA-9452-4273-8CF9-08877D2CF775}"/>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21" name="TextBox 20">
            <a:extLst>
              <a:ext uri="{FF2B5EF4-FFF2-40B4-BE49-F238E27FC236}">
                <a16:creationId xmlns:a16="http://schemas.microsoft.com/office/drawing/2014/main" id="{C28FF08D-26E0-4D0A-AB43-DC3205F8276E}"/>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1"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7DA1D617-0F71-40E9-81F6-01606A3E7BC1}"/>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a:extLst>
              <a:ext uri="{FF2B5EF4-FFF2-40B4-BE49-F238E27FC236}">
                <a16:creationId xmlns:a16="http://schemas.microsoft.com/office/drawing/2014/main" id="{3271C472-96DE-4077-9BAF-30F2628721D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9" name="TextBox 8">
            <a:extLst>
              <a:ext uri="{FF2B5EF4-FFF2-40B4-BE49-F238E27FC236}">
                <a16:creationId xmlns:a16="http://schemas.microsoft.com/office/drawing/2014/main" id="{AD5649AA-91C0-498E-AAAB-471F507AFF60}"/>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
        <p:nvSpPr>
          <p:cNvPr id="5" name="Content Placeholder 4">
            <a:extLst>
              <a:ext uri="{FF2B5EF4-FFF2-40B4-BE49-F238E27FC236}">
                <a16:creationId xmlns:a16="http://schemas.microsoft.com/office/drawing/2014/main" id="{14708AC7-8499-4AFA-9ECB-BBC07D167ABB}"/>
              </a:ext>
            </a:extLst>
          </p:cNvPr>
          <p:cNvSpPr>
            <a:spLocks noGrp="1"/>
          </p:cNvSpPr>
          <p:nvPr>
            <p:ph sz="quarter" idx="12"/>
          </p:nvPr>
        </p:nvSpPr>
        <p:spPr>
          <a:xfrm>
            <a:off x="295275" y="5181600"/>
            <a:ext cx="8526463" cy="990600"/>
          </a:xfrm>
          <a:prstGeom prst="rect">
            <a:avLst/>
          </a:prstGeom>
        </p:spPr>
        <p:txBody>
          <a:bodyPr/>
          <a:lstStyle>
            <a:lvl1pPr>
              <a:defRPr lang="en-US" sz="2800" kern="1200" dirty="0" smtClean="0">
                <a:solidFill>
                  <a:schemeClr val="tx1"/>
                </a:solidFill>
                <a:latin typeface="+mn-lt"/>
                <a:ea typeface="+mn-ea"/>
                <a:cs typeface="+mn-cs"/>
              </a:defRPr>
            </a:lvl1pPr>
            <a:lvl2pPr>
              <a:defRPr lang="en-US" sz="2400" kern="1200" dirty="0" smtClean="0">
                <a:solidFill>
                  <a:schemeClr val="tx1"/>
                </a:solidFill>
                <a:latin typeface="+mn-lt"/>
                <a:ea typeface="+mn-ea"/>
                <a:cs typeface="+mn-cs"/>
              </a:defRPr>
            </a:lvl2pPr>
            <a:lvl3pPr>
              <a:defRPr lang="en-US" sz="2000" kern="1200" dirty="0" smtClean="0">
                <a:solidFill>
                  <a:schemeClr val="tx1"/>
                </a:solidFill>
                <a:latin typeface="+mn-lt"/>
                <a:ea typeface="+mn-ea"/>
                <a:cs typeface="+mn-cs"/>
              </a:defRPr>
            </a:lvl3pPr>
          </a:lstStyle>
          <a:p>
            <a:pPr marL="457200" lvl="0" indent="-457200" algn="l" defTabSz="914400" rtl="0" eaLnBrk="1" latinLnBrk="0" hangingPunct="1">
              <a:lnSpc>
                <a:spcPct val="90000"/>
              </a:lnSpc>
              <a:spcBef>
                <a:spcPts val="1000"/>
              </a:spcBef>
              <a:buClr>
                <a:schemeClr val="accent2"/>
              </a:buClr>
              <a:buFont typeface="Arial"/>
              <a:buChar char="•"/>
            </a:pPr>
            <a:r>
              <a:rPr lang="en-US" dirty="0"/>
              <a:t>Click to edit Master text styles</a:t>
            </a:r>
          </a:p>
          <a:p>
            <a:pPr marL="914400" lvl="1" indent="-457200" algn="l" defTabSz="914400" rtl="0" eaLnBrk="1" latinLnBrk="0" hangingPunct="1">
              <a:lnSpc>
                <a:spcPct val="90000"/>
              </a:lnSpc>
              <a:spcBef>
                <a:spcPts val="500"/>
              </a:spcBef>
              <a:buClr>
                <a:schemeClr val="accent2"/>
              </a:buClr>
              <a:buSzPct val="80000"/>
              <a:buFont typeface="Courier New" panose="02070309020205020404" pitchFamily="49" charset="0"/>
              <a:buChar char="o"/>
            </a:pPr>
            <a:r>
              <a:rPr lang="en-US" dirty="0"/>
              <a:t>Second level</a:t>
            </a:r>
          </a:p>
          <a:p>
            <a:pPr marL="1371600" lvl="2" indent="-457200" algn="l" defTabSz="914400" rtl="0" eaLnBrk="1" latinLnBrk="0" hangingPunct="1">
              <a:lnSpc>
                <a:spcPct val="90000"/>
              </a:lnSpc>
              <a:spcBef>
                <a:spcPts val="500"/>
              </a:spcBef>
              <a:buClr>
                <a:schemeClr val="accent2"/>
              </a:buClr>
              <a:buSzPct val="80000"/>
              <a:buFont typeface="Arial"/>
              <a:buChar char="•"/>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plus image, figure title, caption, and source">
    <p:spTree>
      <p:nvGrpSpPr>
        <p:cNvPr id="1" name=""/>
        <p:cNvGrpSpPr/>
        <p:nvPr/>
      </p:nvGrpSpPr>
      <p:grpSpPr>
        <a:xfrm>
          <a:off x="0" y="0"/>
          <a:ext cx="0" cy="0"/>
          <a:chOff x="0" y="0"/>
          <a:chExt cx="0" cy="0"/>
        </a:xfrm>
      </p:grpSpPr>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4" name="Title 3"/>
          <p:cNvSpPr>
            <a:spLocks noGrp="1"/>
          </p:cNvSpPr>
          <p:nvPr>
            <p:ph type="title"/>
          </p:nvPr>
        </p:nvSpPr>
        <p:spPr>
          <a:xfrm>
            <a:off x="281354" y="457200"/>
            <a:ext cx="8534400" cy="1141412"/>
          </a:xfrm>
        </p:spPr>
        <p:txBody>
          <a:bodyPr>
            <a:normAutofit/>
          </a:bodyPr>
          <a:lstStyle>
            <a:lvl1pPr>
              <a:defRPr sz="4000" b="1"/>
            </a:lvl1pPr>
          </a:lstStyle>
          <a:p>
            <a:r>
              <a:rPr lang="en-US" dirty="0"/>
              <a:t>Click to edit Master title style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TextBox 14">
            <a:extLst>
              <a:ext uri="{FF2B5EF4-FFF2-40B4-BE49-F238E27FC236}">
                <a16:creationId xmlns:a16="http://schemas.microsoft.com/office/drawing/2014/main" id="{1C8A7731-A3BF-449C-9A48-E439F72DF230}"/>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6" name="Slide Number Placeholder 5">
            <a:extLst>
              <a:ext uri="{FF2B5EF4-FFF2-40B4-BE49-F238E27FC236}">
                <a16:creationId xmlns:a16="http://schemas.microsoft.com/office/drawing/2014/main" id="{D63AFA8B-4D48-4CA3-963B-FFA4C16C812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7" name="TextBox 16">
            <a:extLst>
              <a:ext uri="{FF2B5EF4-FFF2-40B4-BE49-F238E27FC236}">
                <a16:creationId xmlns:a16="http://schemas.microsoft.com/office/drawing/2014/main" id="{00475DEB-5CDC-4E3E-87A7-E4C4EA8DF4F6}"/>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
        <p:nvSpPr>
          <p:cNvPr id="8" name="Content Placeholder 7">
            <a:extLst>
              <a:ext uri="{FF2B5EF4-FFF2-40B4-BE49-F238E27FC236}">
                <a16:creationId xmlns:a16="http://schemas.microsoft.com/office/drawing/2014/main" id="{DB7ED94B-4BA6-4E42-8030-5B46E43719C7}"/>
              </a:ext>
            </a:extLst>
          </p:cNvPr>
          <p:cNvSpPr>
            <a:spLocks noGrp="1"/>
          </p:cNvSpPr>
          <p:nvPr>
            <p:ph sz="quarter" idx="25"/>
          </p:nvPr>
        </p:nvSpPr>
        <p:spPr>
          <a:xfrm>
            <a:off x="5562600" y="6092825"/>
            <a:ext cx="3200400" cy="7651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7037E50-8CDB-4C84-8BDA-0DBA2EBED1FD}"/>
              </a:ext>
            </a:extLst>
          </p:cNvPr>
          <p:cNvSpPr>
            <a:spLocks noGrp="1"/>
          </p:cNvSpPr>
          <p:nvPr>
            <p:ph sz="quarter" idx="26"/>
          </p:nvPr>
        </p:nvSpPr>
        <p:spPr>
          <a:xfrm>
            <a:off x="7848600" y="6248400"/>
            <a:ext cx="1600200" cy="38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53C9ED54-075B-4D43-9845-6E9833F41666}"/>
              </a:ext>
            </a:extLst>
          </p:cNvPr>
          <p:cNvSpPr>
            <a:spLocks noGrp="1"/>
          </p:cNvSpPr>
          <p:nvPr>
            <p:ph sz="quarter" idx="27"/>
          </p:nvPr>
        </p:nvSpPr>
        <p:spPr>
          <a:xfrm>
            <a:off x="8534400" y="6696075"/>
            <a:ext cx="1401763" cy="542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Title plus image, figure title, caption, and source">
    <p:spTree>
      <p:nvGrpSpPr>
        <p:cNvPr id="1" name=""/>
        <p:cNvGrpSpPr/>
        <p:nvPr/>
      </p:nvGrpSpPr>
      <p:grpSpPr>
        <a:xfrm>
          <a:off x="0" y="0"/>
          <a:ext cx="0" cy="0"/>
          <a:chOff x="0" y="0"/>
          <a:chExt cx="0" cy="0"/>
        </a:xfrm>
      </p:grpSpPr>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4" name="Title 3"/>
          <p:cNvSpPr>
            <a:spLocks noGrp="1"/>
          </p:cNvSpPr>
          <p:nvPr>
            <p:ph type="title"/>
          </p:nvPr>
        </p:nvSpPr>
        <p:spPr>
          <a:xfrm>
            <a:off x="1219200" y="457200"/>
            <a:ext cx="7596554" cy="1141412"/>
          </a:xfrm>
        </p:spPr>
        <p:txBody>
          <a:bodyPr>
            <a:normAutofit/>
          </a:bodyPr>
          <a:lstStyle>
            <a:lvl1pPr>
              <a:defRPr sz="4000" b="1"/>
            </a:lvl1pPr>
          </a:lstStyle>
          <a:p>
            <a:r>
              <a:rPr lang="en-US" dirty="0"/>
              <a:t>Click to edit Master title style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TextBox 14">
            <a:extLst>
              <a:ext uri="{FF2B5EF4-FFF2-40B4-BE49-F238E27FC236}">
                <a16:creationId xmlns:a16="http://schemas.microsoft.com/office/drawing/2014/main" id="{1C8A7731-A3BF-449C-9A48-E439F72DF230}"/>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6" name="Slide Number Placeholder 5">
            <a:extLst>
              <a:ext uri="{FF2B5EF4-FFF2-40B4-BE49-F238E27FC236}">
                <a16:creationId xmlns:a16="http://schemas.microsoft.com/office/drawing/2014/main" id="{D63AFA8B-4D48-4CA3-963B-FFA4C16C812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7" name="TextBox 16">
            <a:extLst>
              <a:ext uri="{FF2B5EF4-FFF2-40B4-BE49-F238E27FC236}">
                <a16:creationId xmlns:a16="http://schemas.microsoft.com/office/drawing/2014/main" id="{00475DEB-5CDC-4E3E-87A7-E4C4EA8DF4F6}"/>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pic>
        <p:nvPicPr>
          <p:cNvPr id="18" name="Picture 2" descr="http://www.isaac-online.org/cgi-bin/symbol.cgi/committeediscuss">
            <a:extLst>
              <a:ext uri="{FF2B5EF4-FFF2-40B4-BE49-F238E27FC236}">
                <a16:creationId xmlns:a16="http://schemas.microsoft.com/office/drawing/2014/main" id="{4821C695-8BD9-48DD-9D3E-C9B9CD18D516}"/>
              </a:ext>
            </a:extLst>
          </p:cNvPr>
          <p:cNvPicPr>
            <a:picLocks noChangeAspect="1" noChangeArrowheads="1"/>
          </p:cNvPicPr>
          <p:nvPr userDrawn="1"/>
        </p:nvPicPr>
        <p:blipFill>
          <a:blip r:embed="rId2" cstate="print"/>
          <a:srcRect/>
          <a:stretch>
            <a:fillRect/>
          </a:stretch>
        </p:blipFill>
        <p:spPr bwMode="auto">
          <a:xfrm>
            <a:off x="0" y="457200"/>
            <a:ext cx="1117598" cy="609600"/>
          </a:xfrm>
          <a:prstGeom prst="rect">
            <a:avLst/>
          </a:prstGeom>
          <a:noFill/>
        </p:spPr>
      </p:pic>
      <p:sp>
        <p:nvSpPr>
          <p:cNvPr id="8" name="Content Placeholder 7">
            <a:extLst>
              <a:ext uri="{FF2B5EF4-FFF2-40B4-BE49-F238E27FC236}">
                <a16:creationId xmlns:a16="http://schemas.microsoft.com/office/drawing/2014/main" id="{B28E2E89-5763-4629-9F71-FA1C5780F6AF}"/>
              </a:ext>
            </a:extLst>
          </p:cNvPr>
          <p:cNvSpPr>
            <a:spLocks noGrp="1"/>
          </p:cNvSpPr>
          <p:nvPr>
            <p:ph sz="quarter" idx="25"/>
          </p:nvPr>
        </p:nvSpPr>
        <p:spPr>
          <a:xfrm>
            <a:off x="914400" y="6248400"/>
            <a:ext cx="3475038" cy="4302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8AC0F6B9-685D-4DC8-8585-43817126CE46}"/>
              </a:ext>
            </a:extLst>
          </p:cNvPr>
          <p:cNvSpPr>
            <a:spLocks noGrp="1"/>
          </p:cNvSpPr>
          <p:nvPr>
            <p:ph sz="quarter" idx="26"/>
          </p:nvPr>
        </p:nvSpPr>
        <p:spPr>
          <a:xfrm>
            <a:off x="5486400" y="6275388"/>
            <a:ext cx="31242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64213AD2-B02D-424F-A535-D4695924EEEE}"/>
              </a:ext>
            </a:extLst>
          </p:cNvPr>
          <p:cNvSpPr>
            <a:spLocks noGrp="1"/>
          </p:cNvSpPr>
          <p:nvPr>
            <p:ph sz="quarter" idx="27"/>
          </p:nvPr>
        </p:nvSpPr>
        <p:spPr>
          <a:xfrm>
            <a:off x="7848600" y="6400800"/>
            <a:ext cx="1752600" cy="88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932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
        <p:nvSpPr>
          <p:cNvPr id="7" name="Content Placeholder 6">
            <a:extLst>
              <a:ext uri="{FF2B5EF4-FFF2-40B4-BE49-F238E27FC236}">
                <a16:creationId xmlns:a16="http://schemas.microsoft.com/office/drawing/2014/main" id="{A8E16CB0-EE5F-4E27-8BA4-3886BC40BFB0}"/>
              </a:ext>
            </a:extLst>
          </p:cNvPr>
          <p:cNvSpPr>
            <a:spLocks noGrp="1"/>
          </p:cNvSpPr>
          <p:nvPr>
            <p:ph sz="quarter" idx="25"/>
          </p:nvPr>
        </p:nvSpPr>
        <p:spPr>
          <a:xfrm>
            <a:off x="0" y="5257800"/>
            <a:ext cx="914400" cy="914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0EAFADDD-2E54-420D-B154-DDAED02BE6EB}"/>
              </a:ext>
            </a:extLst>
          </p:cNvPr>
          <p:cNvSpPr>
            <a:spLocks noGrp="1"/>
          </p:cNvSpPr>
          <p:nvPr>
            <p:ph sz="quarter" idx="26"/>
          </p:nvPr>
        </p:nvSpPr>
        <p:spPr>
          <a:xfrm>
            <a:off x="8382000" y="5334000"/>
            <a:ext cx="914400" cy="914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4" name="TextBox 3">
            <a:extLst>
              <a:ext uri="{FF2B5EF4-FFF2-40B4-BE49-F238E27FC236}">
                <a16:creationId xmlns:a16="http://schemas.microsoft.com/office/drawing/2014/main" id="{CD2966B6-B3AD-42F7-B342-1C96B9780DBC}"/>
              </a:ext>
            </a:extLst>
          </p:cNvPr>
          <p:cNvSpPr txBox="1"/>
          <p:nvPr userDrawn="1"/>
        </p:nvSpPr>
        <p:spPr>
          <a:xfrm>
            <a:off x="5107470" y="6419851"/>
            <a:ext cx="3278293" cy="276999"/>
          </a:xfrm>
          <a:prstGeom prst="rect">
            <a:avLst/>
          </a:prstGeom>
          <a:noFill/>
        </p:spPr>
        <p:txBody>
          <a:bodyPr wrap="square" rtlCol="0">
            <a:spAutoFit/>
          </a:bodyPr>
          <a:lstStyle/>
          <a:p>
            <a:pPr marL="0" indent="0" algn="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5" name="Slide Number Placeholder 5">
            <a:extLst>
              <a:ext uri="{FF2B5EF4-FFF2-40B4-BE49-F238E27FC236}">
                <a16:creationId xmlns:a16="http://schemas.microsoft.com/office/drawing/2014/main" id="{4FD34471-6C36-4B69-86F4-D8C98CE76F07}"/>
              </a:ext>
            </a:extLst>
          </p:cNvPr>
          <p:cNvSpPr txBox="1">
            <a:spLocks/>
          </p:cNvSpPr>
          <p:nvPr userDrawn="1"/>
        </p:nvSpPr>
        <p:spPr>
          <a:xfrm>
            <a:off x="8431820" y="6419851"/>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7" name="TextBox 6">
            <a:extLst>
              <a:ext uri="{FF2B5EF4-FFF2-40B4-BE49-F238E27FC236}">
                <a16:creationId xmlns:a16="http://schemas.microsoft.com/office/drawing/2014/main" id="{6F5FC0BA-2519-44E5-88E4-A6C96229618D}"/>
              </a:ext>
            </a:extLst>
          </p:cNvPr>
          <p:cNvSpPr txBox="1"/>
          <p:nvPr userDrawn="1"/>
        </p:nvSpPr>
        <p:spPr>
          <a:xfrm>
            <a:off x="-4481" y="6437780"/>
            <a:ext cx="614082" cy="276999"/>
          </a:xfrm>
          <a:prstGeom prst="rect">
            <a:avLst/>
          </a:prstGeom>
          <a:noFill/>
        </p:spPr>
        <p:txBody>
          <a:bodyPr wrap="square" rtlCol="0">
            <a:spAutoFit/>
          </a:bodyPr>
          <a:lstStyle/>
          <a:p>
            <a:pPr marL="0" indent="0" algn="l"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Lock5</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4.bin"/><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5.bin"/><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6.bin"/><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6.bin"/><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36.png"/><Relationship Id="rId1" Type="http://schemas.openxmlformats.org/officeDocument/2006/relationships/slideLayout" Target="../slideLayouts/slideLayout17.xml"/><Relationship Id="rId4" Type="http://schemas.openxmlformats.org/officeDocument/2006/relationships/image" Target="../media/image37.wmf"/></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8.bin"/><Relationship Id="rId1" Type="http://schemas.openxmlformats.org/officeDocument/2006/relationships/slideLayout" Target="../slideLayouts/slideLayout18.xml"/><Relationship Id="rId5" Type="http://schemas.openxmlformats.org/officeDocument/2006/relationships/image" Target="../media/image43.w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400" b="1" dirty="0">
                <a:solidFill>
                  <a:schemeClr val="accent1"/>
                </a:solidFill>
                <a:latin typeface="Times New Roman" panose="02020603050405020304" pitchFamily="18" charset="0"/>
                <a:cs typeface="Times New Roman" panose="02020603050405020304" pitchFamily="18" charset="0"/>
              </a:rPr>
              <a:t>Section 2.6</a:t>
            </a:r>
            <a:endParaRPr lang="en-US" sz="4200" b="1" dirty="0">
              <a:solidFill>
                <a:schemeClr val="accent1"/>
              </a:solidFill>
              <a:latin typeface="Times New Roman" panose="02020603050405020304" pitchFamily="18" charset="0"/>
              <a:cs typeface="Times New Roman" panose="02020603050405020304" pitchFamily="18" charset="0"/>
            </a:endParaRPr>
          </a:p>
        </p:txBody>
      </p:sp>
      <p:sp>
        <p:nvSpPr>
          <p:cNvPr id="5" name="CN"/>
          <p:cNvSpPr>
            <a:spLocks noGrp="1"/>
          </p:cNvSpPr>
          <p:nvPr>
            <p:ph sz="quarter" idx="19"/>
          </p:nvPr>
        </p:nvSpPr>
        <p:spPr>
          <a:xfrm>
            <a:off x="152400" y="1905000"/>
            <a:ext cx="8839200" cy="1068324"/>
          </a:xfrm>
        </p:spPr>
        <p:txBody>
          <a:bodyPr anchor="ctr"/>
          <a:lstStyle/>
          <a:p>
            <a:r>
              <a:rPr lang="en-US" b="0" dirty="0">
                <a:solidFill>
                  <a:schemeClr val="tx1"/>
                </a:solidFill>
                <a:latin typeface="Times New Roman" panose="02020603050405020304" pitchFamily="18" charset="0"/>
                <a:cs typeface="Times New Roman" panose="02020603050405020304" pitchFamily="18" charset="0"/>
              </a:rPr>
              <a:t>Two Quantitative Variables: Linear Regression</a:t>
            </a:r>
            <a:endParaRPr lang="en-US" sz="1200" b="0"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sz="quarter" idx="24"/>
          </p:nvPr>
        </p:nvSpPr>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Tree>
    <p:extLst>
      <p:ext uri="{BB962C8B-B14F-4D97-AF65-F5344CB8AC3E}">
        <p14:creationId xmlns:p14="http://schemas.microsoft.com/office/powerpoint/2010/main" val="18598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90DE1-7691-415B-B030-3B3AA147CE5D}"/>
              </a:ext>
            </a:extLst>
          </p:cNvPr>
          <p:cNvSpPr>
            <a:spLocks noGrp="1"/>
          </p:cNvSpPr>
          <p:nvPr>
            <p:ph type="title"/>
          </p:nvPr>
        </p:nvSpPr>
        <p:spPr/>
        <p:txBody>
          <a:bodyPr>
            <a:normAutofit fontScale="90000"/>
          </a:bodyPr>
          <a:lstStyle/>
          <a:p>
            <a:r>
              <a:rPr lang="en-US" dirty="0"/>
              <a:t>Prediction </a:t>
            </a:r>
            <a:br>
              <a:rPr lang="en-US" dirty="0"/>
            </a:br>
            <a:r>
              <a:rPr lang="en-US" dirty="0"/>
              <a:t>(Where is the predicted response?)</a:t>
            </a:r>
          </a:p>
        </p:txBody>
      </p:sp>
      <p:sp>
        <p:nvSpPr>
          <p:cNvPr id="6" name="Content Placeholder 5">
            <a:extLst>
              <a:ext uri="{FF2B5EF4-FFF2-40B4-BE49-F238E27FC236}">
                <a16:creationId xmlns:a16="http://schemas.microsoft.com/office/drawing/2014/main" id="{66B51842-6302-4343-82C9-2D0B6D85F79C}"/>
              </a:ext>
            </a:extLst>
          </p:cNvPr>
          <p:cNvSpPr>
            <a:spLocks noGrp="1"/>
          </p:cNvSpPr>
          <p:nvPr>
            <p:ph sz="quarter" idx="18"/>
          </p:nvPr>
        </p:nvSpPr>
        <p:spPr>
          <a:xfrm>
            <a:off x="404989" y="1752600"/>
            <a:ext cx="8334022" cy="1041400"/>
          </a:xfrm>
        </p:spPr>
        <p:txBody>
          <a:bodyPr/>
          <a:lstStyle/>
          <a:p>
            <a:pPr marL="457200" indent="-457200"/>
            <a:r>
              <a:rPr lang="en-US" sz="2800" dirty="0"/>
              <a:t>The predicted response is on the regression line directly above the </a:t>
            </a:r>
            <a:r>
              <a:rPr lang="en-US" sz="2800" i="1" dirty="0"/>
              <a:t>x </a:t>
            </a:r>
            <a:r>
              <a:rPr lang="en-US" sz="2800" dirty="0"/>
              <a:t>value</a:t>
            </a:r>
            <a:endParaRPr kumimoji="0" lang="en-US" sz="2800" b="0" i="0" u="none" strike="noStrike" kern="1200" cap="none" spc="0" normalizeH="0" baseline="0" noProof="0" dirty="0">
              <a:ln>
                <a:noFill/>
              </a:ln>
              <a:solidFill>
                <a:schemeClr val="tx2"/>
              </a:solidFill>
              <a:effectLst/>
              <a:uLnTx/>
              <a:uFillTx/>
              <a:latin typeface="+mn-lt"/>
              <a:ea typeface="+mn-ea"/>
              <a:cs typeface="+mn-cs"/>
            </a:endParaRPr>
          </a:p>
        </p:txBody>
      </p:sp>
      <p:pic>
        <p:nvPicPr>
          <p:cNvPr id="17" name="Picture Placeholder 16"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a:extLst>
              <a:ext uri="{FF2B5EF4-FFF2-40B4-BE49-F238E27FC236}">
                <a16:creationId xmlns:a16="http://schemas.microsoft.com/office/drawing/2014/main" id="{6889DD07-3967-4C31-A474-555C03B48D60}"/>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3767318" y="2895600"/>
            <a:ext cx="4767082" cy="3209551"/>
          </a:xfrm>
          <a:prstGeom prst="rect">
            <a:avLst/>
          </a:prstGeom>
        </p:spPr>
      </p:pic>
    </p:spTree>
    <p:extLst>
      <p:ext uri="{BB962C8B-B14F-4D97-AF65-F5344CB8AC3E}">
        <p14:creationId xmlns:p14="http://schemas.microsoft.com/office/powerpoint/2010/main" val="329057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90DE1-7691-415B-B030-3B3AA147CE5D}"/>
              </a:ext>
            </a:extLst>
          </p:cNvPr>
          <p:cNvSpPr>
            <a:spLocks noGrp="1"/>
          </p:cNvSpPr>
          <p:nvPr>
            <p:ph type="title"/>
          </p:nvPr>
        </p:nvSpPr>
        <p:spPr/>
        <p:txBody>
          <a:bodyPr>
            <a:normAutofit/>
          </a:bodyPr>
          <a:lstStyle/>
          <a:p>
            <a:r>
              <a:rPr lang="en-US" dirty="0"/>
              <a:t>Prediction (For 140 Chirps)</a:t>
            </a:r>
          </a:p>
        </p:txBody>
      </p:sp>
      <p:sp>
        <p:nvSpPr>
          <p:cNvPr id="6" name="Content Placeholder 5">
            <a:extLst>
              <a:ext uri="{FF2B5EF4-FFF2-40B4-BE49-F238E27FC236}">
                <a16:creationId xmlns:a16="http://schemas.microsoft.com/office/drawing/2014/main" id="{66B51842-6302-4343-82C9-2D0B6D85F79C}"/>
              </a:ext>
            </a:extLst>
          </p:cNvPr>
          <p:cNvSpPr>
            <a:spLocks noGrp="1"/>
          </p:cNvSpPr>
          <p:nvPr>
            <p:ph sz="quarter" idx="18"/>
          </p:nvPr>
        </p:nvSpPr>
        <p:spPr>
          <a:xfrm>
            <a:off x="404989" y="1752600"/>
            <a:ext cx="8334022" cy="1041400"/>
          </a:xfrm>
        </p:spPr>
        <p:txBody>
          <a:bodyPr/>
          <a:lstStyle/>
          <a:p>
            <a:pPr marL="457200" indent="-457200"/>
            <a:r>
              <a:rPr lang="en-US" sz="2800" dirty="0"/>
              <a:t>The predicted response is on the regression line directly above the </a:t>
            </a:r>
            <a:r>
              <a:rPr lang="en-US" sz="2800" i="1" dirty="0"/>
              <a:t>x </a:t>
            </a:r>
            <a:r>
              <a:rPr lang="en-US" sz="2800" dirty="0"/>
              <a:t>value</a:t>
            </a:r>
            <a:endParaRPr kumimoji="0" lang="en-US" sz="28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Placeholder 7"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10;An arrow extends upward from 140 on the horizontal axis and points to the regression line at a point. From that point on the regression line, the arrow extends leftward to 70 on the vertical axis. The equation above the line reads: 37.7 plus (0.23 times 140) equals 69.9 degrees Fahrenheit.">
            <a:extLst>
              <a:ext uri="{FF2B5EF4-FFF2-40B4-BE49-F238E27FC236}">
                <a16:creationId xmlns:a16="http://schemas.microsoft.com/office/drawing/2014/main" id="{1BBED6DC-A78F-4958-BCC5-8BFBBD7A2337}"/>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3667929" y="2905539"/>
            <a:ext cx="4730636" cy="3352864"/>
          </a:xfrm>
          <a:prstGeom prst="rect">
            <a:avLst/>
          </a:prstGeom>
        </p:spPr>
      </p:pic>
    </p:spTree>
    <p:extLst>
      <p:ext uri="{BB962C8B-B14F-4D97-AF65-F5344CB8AC3E}">
        <p14:creationId xmlns:p14="http://schemas.microsoft.com/office/powerpoint/2010/main" val="106113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A092-4BE6-4C3A-AA9E-94E0350BD304}"/>
              </a:ext>
            </a:extLst>
          </p:cNvPr>
          <p:cNvSpPr>
            <a:spLocks noGrp="1"/>
          </p:cNvSpPr>
          <p:nvPr>
            <p:ph type="title"/>
          </p:nvPr>
        </p:nvSpPr>
        <p:spPr/>
        <p:txBody>
          <a:bodyPr>
            <a:normAutofit/>
          </a:bodyPr>
          <a:lstStyle/>
          <a:p>
            <a:r>
              <a:rPr lang="en-US" dirty="0"/>
              <a:t>Prediction (For 180 Chirps)</a:t>
            </a:r>
            <a:endParaRPr lang="en-US" sz="4000" b="1" dirty="0"/>
          </a:p>
        </p:txBody>
      </p:sp>
      <p:pic>
        <p:nvPicPr>
          <p:cNvPr id="22" name="Content Placeholder 21"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n arrow extends upward from 180 on the horizontal axis and points to the regression line at a point. From that point on the regression line, the arrows extends leftward and points to 79 on the vertical axis. All values are approximate.">
            <a:extLst>
              <a:ext uri="{FF2B5EF4-FFF2-40B4-BE49-F238E27FC236}">
                <a16:creationId xmlns:a16="http://schemas.microsoft.com/office/drawing/2014/main" id="{68FF98E0-0802-421F-AC5D-C586D82DFAD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65635" y="1818294"/>
            <a:ext cx="4841907" cy="3431729"/>
          </a:xfrm>
          <a:prstGeom prst="rect">
            <a:avLst/>
          </a:prstGeom>
        </p:spPr>
      </p:pic>
      <p:sp>
        <p:nvSpPr>
          <p:cNvPr id="6" name="Content Placeholder 5">
            <a:extLst>
              <a:ext uri="{FF2B5EF4-FFF2-40B4-BE49-F238E27FC236}">
                <a16:creationId xmlns:a16="http://schemas.microsoft.com/office/drawing/2014/main" id="{6AD5B6CA-E1F8-4027-A915-F7C88BA3715D}"/>
              </a:ext>
            </a:extLst>
          </p:cNvPr>
          <p:cNvSpPr>
            <a:spLocks noGrp="1"/>
          </p:cNvSpPr>
          <p:nvPr>
            <p:ph sz="quarter" idx="13"/>
          </p:nvPr>
        </p:nvSpPr>
        <p:spPr>
          <a:xfrm>
            <a:off x="5257800" y="1600200"/>
            <a:ext cx="3581400" cy="4495800"/>
          </a:xfrm>
        </p:spPr>
        <p:txBody>
          <a:bodyPr/>
          <a:lstStyle/>
          <a:p>
            <a:pPr marL="0" lvl="0" indent="0">
              <a:buNone/>
              <a:defRPr/>
            </a:pPr>
            <a:r>
              <a:rPr lang="en-US" dirty="0"/>
              <a:t>If the crickets are chirping about 180 times per minute, your best guess at the temperature is</a:t>
            </a:r>
          </a:p>
          <a:p>
            <a:pPr marL="971550" lvl="1" indent="-514350">
              <a:buClr>
                <a:schemeClr val="accent2"/>
              </a:buClr>
              <a:buSzPct val="100000"/>
              <a:buFont typeface="+mj-lt"/>
              <a:buAutoNum type="alphaLcParenR"/>
              <a:defRPr/>
            </a:pPr>
            <a:r>
              <a:rPr lang="en-US" sz="2800" dirty="0"/>
              <a:t>60</a:t>
            </a:r>
            <a:r>
              <a:rPr lang="en-US" sz="2800" dirty="0">
                <a:sym typeface="Symbol"/>
              </a:rPr>
              <a:t></a:t>
            </a:r>
            <a:endParaRPr lang="en-US" sz="2800" dirty="0"/>
          </a:p>
          <a:p>
            <a:pPr marL="971550" lvl="1" indent="-514350">
              <a:buClr>
                <a:schemeClr val="accent2"/>
              </a:buClr>
              <a:buSzPct val="100000"/>
              <a:buFont typeface="+mj-lt"/>
              <a:buAutoNum type="alphaLcParenR"/>
              <a:defRPr/>
            </a:pPr>
            <a:r>
              <a:rPr lang="en-US" sz="2800" dirty="0"/>
              <a:t>70</a:t>
            </a:r>
            <a:r>
              <a:rPr lang="en-US" sz="2800" dirty="0">
                <a:sym typeface="Symbol"/>
              </a:rPr>
              <a:t></a:t>
            </a:r>
            <a:endParaRPr lang="en-US" sz="2800" dirty="0"/>
          </a:p>
          <a:p>
            <a:pPr marL="971550" lvl="1" indent="-514350">
              <a:buClr>
                <a:schemeClr val="accent2"/>
              </a:buClr>
              <a:buSzPct val="100000"/>
              <a:buFont typeface="+mj-lt"/>
              <a:buAutoNum type="alphaLcParenR"/>
              <a:defRPr/>
            </a:pPr>
            <a:r>
              <a:rPr lang="en-US" sz="2800" dirty="0"/>
              <a:t>80</a:t>
            </a:r>
            <a:r>
              <a:rPr lang="en-US" sz="2800" dirty="0">
                <a:sym typeface="Symbol"/>
              </a:rPr>
              <a:t></a:t>
            </a:r>
            <a:endParaRPr lang="en-US" sz="2000" dirty="0"/>
          </a:p>
        </p:txBody>
      </p:sp>
      <p:pic>
        <p:nvPicPr>
          <p:cNvPr id="19" name="Content Placeholder 18">
            <a:extLst>
              <a:ext uri="{FF2B5EF4-FFF2-40B4-BE49-F238E27FC236}">
                <a16:creationId xmlns:a16="http://schemas.microsoft.com/office/drawing/2014/main" id="{4DC461B4-159A-4EFA-AA04-52B07F3B1F25}"/>
              </a:ext>
              <a:ext uri="{C183D7F6-B498-43B3-948B-1728B52AA6E4}">
                <adec:decorative xmlns:adec="http://schemas.microsoft.com/office/drawing/2017/decorative" val="1"/>
              </a:ext>
            </a:extLst>
          </p:cNvPr>
          <p:cNvPicPr>
            <a:picLocks noGrp="1" noChangeAspect="1"/>
          </p:cNvPicPr>
          <p:nvPr>
            <p:ph sz="quarter" idx="12"/>
          </p:nvPr>
        </p:nvPicPr>
        <p:blipFill>
          <a:blip r:embed="rId3"/>
          <a:stretch>
            <a:fillRect/>
          </a:stretch>
        </p:blipFill>
        <p:spPr>
          <a:xfrm>
            <a:off x="5347797" y="4800600"/>
            <a:ext cx="1767993" cy="542591"/>
          </a:xfrm>
        </p:spPr>
      </p:pic>
    </p:spTree>
    <p:extLst>
      <p:ext uri="{BB962C8B-B14F-4D97-AF65-F5344CB8AC3E}">
        <p14:creationId xmlns:p14="http://schemas.microsoft.com/office/powerpoint/2010/main" val="154571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A092-4BE6-4C3A-AA9E-94E0350BD304}"/>
              </a:ext>
            </a:extLst>
          </p:cNvPr>
          <p:cNvSpPr>
            <a:spLocks noGrp="1"/>
          </p:cNvSpPr>
          <p:nvPr>
            <p:ph type="title"/>
          </p:nvPr>
        </p:nvSpPr>
        <p:spPr>
          <a:xfrm>
            <a:off x="1143000" y="457200"/>
            <a:ext cx="7672754" cy="1141412"/>
          </a:xfrm>
        </p:spPr>
        <p:txBody>
          <a:bodyPr>
            <a:normAutofit fontScale="90000"/>
          </a:bodyPr>
          <a:lstStyle/>
          <a:p>
            <a:r>
              <a:rPr lang="en-US" sz="4000" b="1" dirty="0"/>
              <a:t>Prediction (Predicted vs Observed)</a:t>
            </a:r>
          </a:p>
        </p:txBody>
      </p:sp>
      <p:pic>
        <p:nvPicPr>
          <p:cNvPr id="17" name="Picture Placeholder 16">
            <a:extLst>
              <a:ext uri="{FF2B5EF4-FFF2-40B4-BE49-F238E27FC236}">
                <a16:creationId xmlns:a16="http://schemas.microsoft.com/office/drawing/2014/main" id="{ACFD7CB7-A2E9-49E3-BBBF-2AE2692E1F75}"/>
              </a:ext>
              <a:ext uri="{C183D7F6-B498-43B3-948B-1728B52AA6E4}">
                <adec:decorative xmlns:adec="http://schemas.microsoft.com/office/drawing/2017/decorative" val="1"/>
              </a:ext>
            </a:extLst>
          </p:cNvPr>
          <p:cNvPicPr>
            <a:picLocks noGrp="1" noChangeAspect="1" noChangeArrowheads="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bwMode="auto">
          <a:xfrm>
            <a:off x="0" y="457200"/>
            <a:ext cx="839585" cy="818804"/>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DB25B2E-BB06-44EE-AFB9-946D635AD38E}"/>
              </a:ext>
            </a:extLst>
          </p:cNvPr>
          <p:cNvSpPr>
            <a:spLocks noGrp="1"/>
          </p:cNvSpPr>
          <p:nvPr>
            <p:ph sz="quarter" idx="15"/>
          </p:nvPr>
        </p:nvSpPr>
        <p:spPr>
          <a:xfrm>
            <a:off x="380060" y="1692274"/>
            <a:ext cx="8534400" cy="1965325"/>
          </a:xfrm>
        </p:spPr>
        <p:txBody>
          <a:bodyPr/>
          <a:lstStyle/>
          <a:p>
            <a:pPr marL="457200" indent="-457200" algn="l">
              <a:lnSpc>
                <a:spcPct val="100000"/>
              </a:lnSpc>
              <a:spcBef>
                <a:spcPts val="624"/>
              </a:spcBef>
              <a:buClr>
                <a:schemeClr val="accent2"/>
              </a:buClr>
              <a:buSzPct val="100000"/>
              <a:buFont typeface="Arial"/>
              <a:buChar char="•"/>
            </a:pPr>
            <a:r>
              <a:rPr lang="en-US" sz="2800" dirty="0">
                <a:latin typeface="Times New Roman" panose="02020603050405020304" pitchFamily="18" charset="0"/>
                <a:ea typeface="+mn-ea"/>
                <a:cs typeface="Times New Roman" panose="02020603050405020304" pitchFamily="18" charset="0"/>
              </a:rPr>
              <a:t>One of the cases in the cricket dataset is 103 chirps per minute and 63.5°F</a:t>
            </a:r>
          </a:p>
          <a:p>
            <a:pPr marL="457200" indent="-457200" algn="l">
              <a:lnSpc>
                <a:spcPct val="100000"/>
              </a:lnSpc>
              <a:spcBef>
                <a:spcPts val="624"/>
              </a:spcBef>
              <a:buClr>
                <a:schemeClr val="accent2"/>
              </a:buClr>
              <a:buSzPct val="100000"/>
              <a:buFont typeface="Arial"/>
              <a:buChar char="•"/>
            </a:pPr>
            <a:r>
              <a:rPr lang="en-US" sz="2800" dirty="0">
                <a:latin typeface="Times New Roman" panose="02020603050405020304" pitchFamily="18" charset="0"/>
                <a:ea typeface="+mn-ea"/>
                <a:cs typeface="Times New Roman" panose="02020603050405020304" pitchFamily="18" charset="0"/>
              </a:rPr>
              <a:t>How far is the predicted temperature from the observed temperature for this case?</a:t>
            </a:r>
          </a:p>
        </p:txBody>
      </p:sp>
      <p:sp>
        <p:nvSpPr>
          <p:cNvPr id="7" name="Content Placeholder 6">
            <a:extLst>
              <a:ext uri="{FF2B5EF4-FFF2-40B4-BE49-F238E27FC236}">
                <a16:creationId xmlns:a16="http://schemas.microsoft.com/office/drawing/2014/main" id="{E3062770-B71A-49D9-871D-EA3C7813A3DD}"/>
              </a:ext>
            </a:extLst>
          </p:cNvPr>
          <p:cNvSpPr>
            <a:spLocks noGrp="1"/>
          </p:cNvSpPr>
          <p:nvPr>
            <p:ph sz="quarter" idx="18"/>
          </p:nvPr>
        </p:nvSpPr>
        <p:spPr>
          <a:xfrm>
            <a:off x="1295400" y="4183063"/>
            <a:ext cx="7618590" cy="1041400"/>
          </a:xfrm>
        </p:spPr>
        <p:txBody>
          <a:bodyPr/>
          <a:lstStyle/>
          <a:p>
            <a:pPr marL="0" indent="0">
              <a:spcAft>
                <a:spcPts val="1200"/>
              </a:spcAft>
              <a:buNone/>
            </a:pPr>
            <a:r>
              <a:rPr lang="en-US" sz="2400" dirty="0">
                <a:solidFill>
                  <a:srgbClr val="0000BF"/>
                </a:solidFill>
                <a:latin typeface="Segoe Print" pitchFamily="2" charset="0"/>
              </a:rPr>
              <a:t>37.7 + 0.23(103) = 61.39</a:t>
            </a:r>
          </a:p>
          <a:p>
            <a:pPr marL="0" indent="0">
              <a:spcAft>
                <a:spcPts val="1200"/>
              </a:spcAft>
              <a:buNone/>
            </a:pPr>
            <a:r>
              <a:rPr lang="en-US" sz="2400" dirty="0">
                <a:solidFill>
                  <a:srgbClr val="0000BF"/>
                </a:solidFill>
                <a:latin typeface="Segoe Print" pitchFamily="2" charset="0"/>
              </a:rPr>
              <a:t>63.5 – 61.39 = 2.11</a:t>
            </a:r>
          </a:p>
        </p:txBody>
      </p:sp>
    </p:spTree>
    <p:extLst>
      <p:ext uri="{BB962C8B-B14F-4D97-AF65-F5344CB8AC3E}">
        <p14:creationId xmlns:p14="http://schemas.microsoft.com/office/powerpoint/2010/main" val="77574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90DE1-7691-415B-B030-3B3AA147CE5D}"/>
              </a:ext>
            </a:extLst>
          </p:cNvPr>
          <p:cNvSpPr>
            <a:spLocks noGrp="1"/>
          </p:cNvSpPr>
          <p:nvPr>
            <p:ph type="title"/>
          </p:nvPr>
        </p:nvSpPr>
        <p:spPr/>
        <p:txBody>
          <a:bodyPr>
            <a:normAutofit/>
          </a:bodyPr>
          <a:lstStyle/>
          <a:p>
            <a:r>
              <a:rPr lang="en-US" dirty="0"/>
              <a:t>Regression Line</a:t>
            </a:r>
          </a:p>
        </p:txBody>
      </p:sp>
      <p:sp>
        <p:nvSpPr>
          <p:cNvPr id="6" name="Content Placeholder 5">
            <a:extLst>
              <a:ext uri="{FF2B5EF4-FFF2-40B4-BE49-F238E27FC236}">
                <a16:creationId xmlns:a16="http://schemas.microsoft.com/office/drawing/2014/main" id="{66B51842-6302-4343-82C9-2D0B6D85F79C}"/>
              </a:ext>
            </a:extLst>
          </p:cNvPr>
          <p:cNvSpPr>
            <a:spLocks noGrp="1"/>
          </p:cNvSpPr>
          <p:nvPr>
            <p:ph sz="quarter" idx="10"/>
          </p:nvPr>
        </p:nvSpPr>
        <p:spPr/>
        <p:txBody>
          <a:bodyPr/>
          <a:lstStyle/>
          <a:p>
            <a:pPr marL="457200" indent="-457200"/>
            <a:r>
              <a:rPr lang="en-US" sz="2800" dirty="0"/>
              <a:t>How do we find the best fitting line???</a:t>
            </a:r>
          </a:p>
        </p:txBody>
      </p:sp>
    </p:spTree>
    <p:extLst>
      <p:ext uri="{BB962C8B-B14F-4D97-AF65-F5344CB8AC3E}">
        <p14:creationId xmlns:p14="http://schemas.microsoft.com/office/powerpoint/2010/main" val="55426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90DE1-7691-415B-B030-3B3AA147CE5D}"/>
              </a:ext>
            </a:extLst>
          </p:cNvPr>
          <p:cNvSpPr>
            <a:spLocks noGrp="1"/>
          </p:cNvSpPr>
          <p:nvPr>
            <p:ph type="title"/>
          </p:nvPr>
        </p:nvSpPr>
        <p:spPr/>
        <p:txBody>
          <a:bodyPr>
            <a:normAutofit fontScale="90000"/>
          </a:bodyPr>
          <a:lstStyle/>
          <a:p>
            <a:r>
              <a:rPr lang="en-US" dirty="0"/>
              <a:t>Predicted and Actual Values (Definition)</a:t>
            </a:r>
          </a:p>
        </p:txBody>
      </p:sp>
      <p:sp>
        <p:nvSpPr>
          <p:cNvPr id="6" name="Content Placeholder 5">
            <a:extLst>
              <a:ext uri="{FF2B5EF4-FFF2-40B4-BE49-F238E27FC236}">
                <a16:creationId xmlns:a16="http://schemas.microsoft.com/office/drawing/2014/main" id="{66B51842-6302-4343-82C9-2D0B6D85F79C}"/>
              </a:ext>
            </a:extLst>
          </p:cNvPr>
          <p:cNvSpPr>
            <a:spLocks noGrp="1"/>
          </p:cNvSpPr>
          <p:nvPr>
            <p:ph sz="quarter" idx="10"/>
          </p:nvPr>
        </p:nvSpPr>
        <p:spPr>
          <a:xfrm>
            <a:off x="304800" y="1432560"/>
            <a:ext cx="8534400" cy="1767840"/>
          </a:xfrm>
        </p:spPr>
        <p:txBody>
          <a:bodyPr/>
          <a:lstStyle/>
          <a:p>
            <a:pPr>
              <a:spcBef>
                <a:spcPts val="0"/>
              </a:spcBef>
              <a:spcAft>
                <a:spcPts val="1800"/>
              </a:spcAft>
              <a:buClr>
                <a:schemeClr val="accent2"/>
              </a:buCl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a:t>
            </a:r>
            <a:r>
              <a:rPr kumimoji="0" lang="en-US" sz="28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observed response</a:t>
            </a:r>
            <a:r>
              <a:rPr kumimoji="0" lang="en-US" sz="2800" b="1" i="1" u="none" strike="noStrike" kern="1200" cap="none" spc="0" normalizeH="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value</a:t>
            </a:r>
            <a:r>
              <a:rPr kumimoji="0" lang="en-US" sz="2800" b="0" i="0" u="none" strike="noStrike" kern="1200" cap="none" spc="0" normalizeH="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800" b="0" i="1" u="none" strike="noStrike" kern="1200" cap="none" spc="0" normalizeH="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y</a:t>
            </a:r>
            <a:r>
              <a:rPr lang="en-US" sz="2800" dirty="0">
                <a:solidFill>
                  <a:schemeClr val="tx1"/>
                </a:solidFill>
                <a:latin typeface="Times New Roman" panose="02020603050405020304" pitchFamily="18" charset="0"/>
                <a:cs typeface="Times New Roman" panose="02020603050405020304" pitchFamily="18" charset="0"/>
              </a:rPr>
              <a:t>, is the response value observed for a particular data point</a:t>
            </a:r>
          </a:p>
          <a:p>
            <a:pPr>
              <a:spcBef>
                <a:spcPts val="0"/>
              </a:spcBef>
              <a:spcAft>
                <a:spcPts val="1800"/>
              </a:spcAft>
              <a:buClr>
                <a:schemeClr val="accent2"/>
              </a:buClr>
              <a:defRPr/>
            </a:pPr>
            <a:r>
              <a:rPr lang="en-US" sz="2800" dirty="0">
                <a:solidFill>
                  <a:schemeClr val="tx1"/>
                </a:solidFill>
                <a:latin typeface="Times New Roman" panose="02020603050405020304" pitchFamily="18" charset="0"/>
                <a:cs typeface="Times New Roman" panose="02020603050405020304" pitchFamily="18" charset="0"/>
              </a:rPr>
              <a:t>The </a:t>
            </a:r>
            <a:r>
              <a:rPr lang="en-US" sz="2800" b="1" i="1" dirty="0">
                <a:solidFill>
                  <a:schemeClr val="accent2"/>
                </a:solidFill>
                <a:latin typeface="Times New Roman" panose="02020603050405020304" pitchFamily="18" charset="0"/>
                <a:cs typeface="Times New Roman" panose="02020603050405020304" pitchFamily="18" charset="0"/>
              </a:rPr>
              <a:t>predicted response value</a:t>
            </a:r>
            <a:r>
              <a:rPr lang="en-US" sz="2800" dirty="0">
                <a:solidFill>
                  <a:schemeClr val="tx1"/>
                </a:solidFill>
                <a:latin typeface="Times New Roman" panose="02020603050405020304" pitchFamily="18" charset="0"/>
                <a:cs typeface="Times New Roman" panose="02020603050405020304" pitchFamily="18" charset="0"/>
              </a:rPr>
              <a:t>,</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Object 2" descr="y hat comma">
            <a:extLst>
              <a:ext uri="{FF2B5EF4-FFF2-40B4-BE49-F238E27FC236}">
                <a16:creationId xmlns:a16="http://schemas.microsoft.com/office/drawing/2014/main" id="{9F2DBA31-1DDD-42DA-8DA6-93C9992826D9}"/>
              </a:ext>
            </a:extLst>
          </p:cNvPr>
          <p:cNvGraphicFramePr>
            <a:graphicFrameLocks noChangeAspect="1"/>
          </p:cNvGraphicFramePr>
          <p:nvPr>
            <p:extLst>
              <p:ext uri="{D42A27DB-BD31-4B8C-83A1-F6EECF244321}">
                <p14:modId xmlns:p14="http://schemas.microsoft.com/office/powerpoint/2010/main" val="3959336320"/>
              </p:ext>
            </p:extLst>
          </p:nvPr>
        </p:nvGraphicFramePr>
        <p:xfrm>
          <a:off x="5200936" y="2549143"/>
          <a:ext cx="389298" cy="479136"/>
        </p:xfrm>
        <a:graphic>
          <a:graphicData uri="http://schemas.openxmlformats.org/presentationml/2006/ole">
            <mc:AlternateContent xmlns:mc="http://schemas.openxmlformats.org/markup-compatibility/2006">
              <mc:Choice xmlns:v="urn:schemas-microsoft-com:vml" Requires="v">
                <p:oleObj name="Equation" r:id="rId2" imgW="164880" imgH="203040" progId="Equation.DSMT4">
                  <p:embed/>
                </p:oleObj>
              </mc:Choice>
              <mc:Fallback>
                <p:oleObj name="Equation" r:id="rId2" imgW="164880" imgH="203040" progId="Equation.DSMT4">
                  <p:embed/>
                  <p:pic>
                    <p:nvPicPr>
                      <p:cNvPr id="0" name=""/>
                      <p:cNvPicPr/>
                      <p:nvPr/>
                    </p:nvPicPr>
                    <p:blipFill>
                      <a:blip r:embed="rId3"/>
                      <a:stretch>
                        <a:fillRect/>
                      </a:stretch>
                    </p:blipFill>
                    <p:spPr>
                      <a:xfrm>
                        <a:off x="5200936" y="2549143"/>
                        <a:ext cx="389298" cy="479136"/>
                      </a:xfrm>
                      <a:prstGeom prst="rect">
                        <a:avLst/>
                      </a:prstGeom>
                    </p:spPr>
                  </p:pic>
                </p:oleObj>
              </mc:Fallback>
            </mc:AlternateContent>
          </a:graphicData>
        </a:graphic>
      </p:graphicFrame>
      <p:sp>
        <p:nvSpPr>
          <p:cNvPr id="2" name="Content Placeholder 1">
            <a:extLst>
              <a:ext uri="{FF2B5EF4-FFF2-40B4-BE49-F238E27FC236}">
                <a16:creationId xmlns:a16="http://schemas.microsoft.com/office/drawing/2014/main" id="{B790F2EE-57BD-421E-A302-B5FBD04828D2}"/>
              </a:ext>
            </a:extLst>
          </p:cNvPr>
          <p:cNvSpPr>
            <a:spLocks noGrp="1"/>
          </p:cNvSpPr>
          <p:nvPr>
            <p:ph sz="quarter" idx="11"/>
          </p:nvPr>
        </p:nvSpPr>
        <p:spPr>
          <a:xfrm>
            <a:off x="295275" y="2549143"/>
            <a:ext cx="8526463" cy="3318257"/>
          </a:xfrm>
        </p:spPr>
        <p:txBody>
          <a:bodyPr/>
          <a:lstStyle/>
          <a:p>
            <a:pPr indent="4800600">
              <a:spcBef>
                <a:spcPts val="0"/>
              </a:spcBef>
              <a:spcAft>
                <a:spcPts val="1800"/>
              </a:spcAft>
              <a:buClrTx/>
              <a:buNone/>
              <a:defRPr/>
            </a:pPr>
            <a:r>
              <a:rPr lang="en-US" sz="2800" dirty="0">
                <a:solidFill>
                  <a:schemeClr val="tx1"/>
                </a:solidFill>
                <a:latin typeface="Times New Roman" panose="02020603050405020304" pitchFamily="18" charset="0"/>
                <a:cs typeface="Times New Roman" panose="02020603050405020304" pitchFamily="18" charset="0"/>
              </a:rPr>
              <a:t>is the response value that would be predicted for a given </a:t>
            </a:r>
            <a:r>
              <a:rPr lang="en-US" sz="2800" i="1" dirty="0">
                <a:solidFill>
                  <a:schemeClr val="tx1"/>
                </a:solidFill>
                <a:latin typeface="Times New Roman" panose="02020603050405020304" pitchFamily="18" charset="0"/>
                <a:cs typeface="Times New Roman" panose="02020603050405020304" pitchFamily="18" charset="0"/>
              </a:rPr>
              <a:t>x </a:t>
            </a:r>
            <a:r>
              <a:rPr lang="en-US" sz="2800" dirty="0">
                <a:solidFill>
                  <a:schemeClr val="tx1"/>
                </a:solidFill>
                <a:latin typeface="Times New Roman" panose="02020603050405020304" pitchFamily="18" charset="0"/>
                <a:cs typeface="Times New Roman" panose="02020603050405020304" pitchFamily="18" charset="0"/>
              </a:rPr>
              <a:t>value, based on a model</a:t>
            </a:r>
          </a:p>
          <a:p>
            <a:pPr>
              <a:spcBef>
                <a:spcPts val="0"/>
              </a:spcBef>
              <a:spcAft>
                <a:spcPts val="1800"/>
              </a:spcAft>
              <a:defRPr/>
            </a:pPr>
            <a:r>
              <a:rPr lang="en-US" sz="2800" dirty="0">
                <a:solidFill>
                  <a:schemeClr val="tx1"/>
                </a:solidFill>
                <a:latin typeface="Times New Roman" panose="02020603050405020304" pitchFamily="18" charset="0"/>
                <a:cs typeface="Times New Roman" panose="02020603050405020304" pitchFamily="18" charset="0"/>
              </a:rPr>
              <a:t>The best fitting line is that which makes the predicted values closest to the actual values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4495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fontScale="90000"/>
          </a:bodyPr>
          <a:lstStyle/>
          <a:p>
            <a:r>
              <a:rPr lang="en-US" sz="4000" b="1" dirty="0"/>
              <a:t>Predicted and Actual Values </a:t>
            </a:r>
            <a:br>
              <a:rPr lang="en-US" sz="4000" b="1" dirty="0"/>
            </a:br>
            <a:r>
              <a:rPr lang="en-US" sz="4000" b="1" dirty="0"/>
              <a:t>(Chirps and Temp)</a:t>
            </a:r>
          </a:p>
        </p:txBody>
      </p:sp>
      <p:pic>
        <p:nvPicPr>
          <p:cNvPr id="26" name="Picture Placeholder 18"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a:extLst>
              <a:ext uri="{FF2B5EF4-FFF2-40B4-BE49-F238E27FC236}">
                <a16:creationId xmlns:a16="http://schemas.microsoft.com/office/drawing/2014/main" id="{9E3630FF-0D1E-43D7-A13B-E5A83AED7CD1}"/>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687916" y="1791208"/>
            <a:ext cx="5768169" cy="3883557"/>
          </a:xfrm>
          <a:prstGeom prst="rect">
            <a:avLst/>
          </a:prstGeom>
        </p:spPr>
      </p:pic>
    </p:spTree>
    <p:extLst>
      <p:ext uri="{BB962C8B-B14F-4D97-AF65-F5344CB8AC3E}">
        <p14:creationId xmlns:p14="http://schemas.microsoft.com/office/powerpoint/2010/main" val="254091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fontScale="90000"/>
          </a:bodyPr>
          <a:lstStyle/>
          <a:p>
            <a:r>
              <a:rPr lang="en-US" sz="4000" b="1" dirty="0"/>
              <a:t>Predicted and Actual Values (A Visual)</a:t>
            </a:r>
          </a:p>
        </p:txBody>
      </p:sp>
      <p:pic>
        <p:nvPicPr>
          <p:cNvPr id="6" name="Picture Placeholder 5"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Above the regression line, the terms y and y cap are written one below the other. An arrow from y points to the dot at (105, 63.5) and the text reads “y equals 63.5.” Another arrow from y cap points to a point on the regression line directly below (105, 63.5) and the text reads “y cap equals 61.39.”">
            <a:extLst>
              <a:ext uri="{FF2B5EF4-FFF2-40B4-BE49-F238E27FC236}">
                <a16:creationId xmlns:a16="http://schemas.microsoft.com/office/drawing/2014/main" id="{C8392B8B-1930-42AB-BDE2-923E5C3BAB0B}"/>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642646" y="1791208"/>
            <a:ext cx="5858708" cy="4152392"/>
          </a:xfrm>
          <a:prstGeom prst="rect">
            <a:avLst/>
          </a:prstGeom>
        </p:spPr>
      </p:pic>
    </p:spTree>
    <p:extLst>
      <p:ext uri="{BB962C8B-B14F-4D97-AF65-F5344CB8AC3E}">
        <p14:creationId xmlns:p14="http://schemas.microsoft.com/office/powerpoint/2010/main" val="381458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88093D3-9CCF-4E2F-B96E-3909BA0299C4}"/>
              </a:ext>
            </a:extLst>
          </p:cNvPr>
          <p:cNvSpPr>
            <a:spLocks noGrp="1"/>
          </p:cNvSpPr>
          <p:nvPr>
            <p:ph type="title"/>
          </p:nvPr>
        </p:nvSpPr>
        <p:spPr/>
        <p:txBody>
          <a:bodyPr/>
          <a:lstStyle/>
          <a:p>
            <a:r>
              <a:rPr lang="en-US" dirty="0"/>
              <a:t>Residual (Definition)</a:t>
            </a:r>
          </a:p>
        </p:txBody>
      </p:sp>
      <p:sp>
        <p:nvSpPr>
          <p:cNvPr id="16" name="Content Placeholder 15">
            <a:extLst>
              <a:ext uri="{FF2B5EF4-FFF2-40B4-BE49-F238E27FC236}">
                <a16:creationId xmlns:a16="http://schemas.microsoft.com/office/drawing/2014/main" id="{EC7AB164-03E1-4BAC-AAD8-D09C57CBAD95}"/>
              </a:ext>
            </a:extLst>
          </p:cNvPr>
          <p:cNvSpPr>
            <a:spLocks noGrp="1"/>
          </p:cNvSpPr>
          <p:nvPr>
            <p:ph sz="quarter" idx="10"/>
          </p:nvPr>
        </p:nvSpPr>
        <p:spPr>
          <a:xfrm>
            <a:off x="1657445" y="1752600"/>
            <a:ext cx="5829110" cy="1219200"/>
          </a:xfrm>
          <a:ln w="19050">
            <a:solidFill>
              <a:srgbClr val="0000BF"/>
            </a:solidFill>
          </a:ln>
        </p:spPr>
        <p:txBody>
          <a:bodyPr/>
          <a:lstStyle/>
          <a:p>
            <a:pPr marL="0" indent="0" algn="ctr">
              <a:buNone/>
            </a:pPr>
            <a:r>
              <a:rPr lang="en-US" dirty="0"/>
              <a:t>The </a:t>
            </a:r>
            <a:r>
              <a:rPr lang="en-US" b="1" i="1" dirty="0">
                <a:solidFill>
                  <a:schemeClr val="accent2"/>
                </a:solidFill>
              </a:rPr>
              <a:t>residual</a:t>
            </a:r>
            <a:r>
              <a:rPr lang="en-US" b="1" i="1" dirty="0"/>
              <a:t> </a:t>
            </a:r>
            <a:r>
              <a:rPr lang="en-US" dirty="0"/>
              <a:t>for each data point is</a:t>
            </a:r>
          </a:p>
          <a:p>
            <a:pPr marL="0" indent="685800">
              <a:buNone/>
            </a:pPr>
            <a:r>
              <a:rPr lang="en-US" i="1" dirty="0"/>
              <a:t>observed – predicted </a:t>
            </a:r>
            <a:r>
              <a:rPr lang="en-US" dirty="0"/>
              <a:t>=</a:t>
            </a:r>
          </a:p>
        </p:txBody>
      </p:sp>
      <p:graphicFrame>
        <p:nvGraphicFramePr>
          <p:cNvPr id="18" name="Object 17" descr="y minus y hat">
            <a:extLst>
              <a:ext uri="{FF2B5EF4-FFF2-40B4-BE49-F238E27FC236}">
                <a16:creationId xmlns:a16="http://schemas.microsoft.com/office/drawing/2014/main" id="{671D3FFF-FF67-4BA5-BD7D-6857D4FFB88B}"/>
              </a:ext>
            </a:extLst>
          </p:cNvPr>
          <p:cNvGraphicFramePr>
            <a:graphicFrameLocks noChangeAspect="1"/>
          </p:cNvGraphicFramePr>
          <p:nvPr>
            <p:extLst>
              <p:ext uri="{D42A27DB-BD31-4B8C-83A1-F6EECF244321}">
                <p14:modId xmlns:p14="http://schemas.microsoft.com/office/powerpoint/2010/main" val="1940204626"/>
              </p:ext>
            </p:extLst>
          </p:nvPr>
        </p:nvGraphicFramePr>
        <p:xfrm>
          <a:off x="5714714" y="2285843"/>
          <a:ext cx="838486" cy="479136"/>
        </p:xfrm>
        <a:graphic>
          <a:graphicData uri="http://schemas.openxmlformats.org/presentationml/2006/ole">
            <mc:AlternateContent xmlns:mc="http://schemas.openxmlformats.org/markup-compatibility/2006">
              <mc:Choice xmlns:v="urn:schemas-microsoft-com:vml" Requires="v">
                <p:oleObj name="Equation" r:id="rId2" imgW="355320" imgH="203040" progId="Equation.DSMT4">
                  <p:embed/>
                </p:oleObj>
              </mc:Choice>
              <mc:Fallback>
                <p:oleObj name="Equation" r:id="rId2" imgW="355320" imgH="203040" progId="Equation.DSMT4">
                  <p:embed/>
                  <p:pic>
                    <p:nvPicPr>
                      <p:cNvPr id="0" name=""/>
                      <p:cNvPicPr/>
                      <p:nvPr/>
                    </p:nvPicPr>
                    <p:blipFill>
                      <a:blip r:embed="rId3"/>
                      <a:stretch>
                        <a:fillRect/>
                      </a:stretch>
                    </p:blipFill>
                    <p:spPr>
                      <a:xfrm>
                        <a:off x="5714714" y="2285843"/>
                        <a:ext cx="838486" cy="479136"/>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CBD0BF92-F698-4AEF-A5B3-2BA7C5DCF3D4}"/>
              </a:ext>
            </a:extLst>
          </p:cNvPr>
          <p:cNvSpPr>
            <a:spLocks noGrp="1"/>
          </p:cNvSpPr>
          <p:nvPr>
            <p:ph sz="quarter" idx="11"/>
          </p:nvPr>
        </p:nvSpPr>
        <p:spPr>
          <a:xfrm>
            <a:off x="682841" y="3352800"/>
            <a:ext cx="7751330" cy="1371600"/>
          </a:xfrm>
        </p:spPr>
        <p:txBody>
          <a:bodyPr/>
          <a:lstStyle/>
          <a:p>
            <a:r>
              <a:rPr lang="en-US" dirty="0"/>
              <a:t>The residual is also the vertical distance from each point to the line</a:t>
            </a:r>
          </a:p>
        </p:txBody>
      </p:sp>
    </p:spTree>
    <p:extLst>
      <p:ext uri="{BB962C8B-B14F-4D97-AF65-F5344CB8AC3E}">
        <p14:creationId xmlns:p14="http://schemas.microsoft.com/office/powerpoint/2010/main" val="239220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sz="4000" b="1" dirty="0"/>
              <a:t>Residual (Chirps and Temp)</a:t>
            </a:r>
          </a:p>
        </p:txBody>
      </p:sp>
      <p:pic>
        <p:nvPicPr>
          <p:cNvPr id="19" name="Picture Placeholder 18"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a:extLst>
              <a:ext uri="{FF2B5EF4-FFF2-40B4-BE49-F238E27FC236}">
                <a16:creationId xmlns:a16="http://schemas.microsoft.com/office/drawing/2014/main" id="{48B21469-B6E6-4E58-A850-0E4B8D9B528E}"/>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908951" y="1406698"/>
            <a:ext cx="5326098" cy="3585922"/>
          </a:xfrm>
          <a:prstGeom prst="rect">
            <a:avLst/>
          </a:prstGeom>
        </p:spPr>
      </p:pic>
    </p:spTree>
    <p:extLst>
      <p:ext uri="{BB962C8B-B14F-4D97-AF65-F5344CB8AC3E}">
        <p14:creationId xmlns:p14="http://schemas.microsoft.com/office/powerpoint/2010/main" val="49978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sz="4000" b="1" dirty="0"/>
              <a:t>Outline</a:t>
            </a:r>
          </a:p>
        </p:txBody>
      </p:sp>
      <p:sp>
        <p:nvSpPr>
          <p:cNvPr id="12" name="Content Placeholder 11">
            <a:extLst>
              <a:ext uri="{FF2B5EF4-FFF2-40B4-BE49-F238E27FC236}">
                <a16:creationId xmlns:a16="http://schemas.microsoft.com/office/drawing/2014/main" id="{D04229AA-8CF8-46BF-85CC-21E6BC8577EB}"/>
              </a:ext>
            </a:extLst>
          </p:cNvPr>
          <p:cNvSpPr>
            <a:spLocks noGrp="1"/>
          </p:cNvSpPr>
          <p:nvPr>
            <p:ph sz="quarter" idx="10"/>
          </p:nvPr>
        </p:nvSpPr>
        <p:spPr/>
        <p:txBody>
          <a:bodyPr/>
          <a:lstStyle/>
          <a:p>
            <a:r>
              <a:rPr lang="en-US" dirty="0"/>
              <a:t>Regression line</a:t>
            </a:r>
          </a:p>
          <a:p>
            <a:r>
              <a:rPr lang="en-US" dirty="0"/>
              <a:t>Predicted values</a:t>
            </a:r>
          </a:p>
          <a:p>
            <a:r>
              <a:rPr lang="en-US" dirty="0"/>
              <a:t>Residuals</a:t>
            </a:r>
          </a:p>
          <a:p>
            <a:r>
              <a:rPr lang="en-US" dirty="0"/>
              <a:t>Interpreting slope and intercept</a:t>
            </a:r>
          </a:p>
          <a:p>
            <a:r>
              <a:rPr lang="en-US" dirty="0"/>
              <a:t>Cautions</a:t>
            </a:r>
          </a:p>
        </p:txBody>
      </p:sp>
    </p:spTree>
    <p:extLst>
      <p:ext uri="{BB962C8B-B14F-4D97-AF65-F5344CB8AC3E}">
        <p14:creationId xmlns:p14="http://schemas.microsoft.com/office/powerpoint/2010/main" val="103383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72F530B-D378-463A-AC4F-38C730F3B1FB}"/>
              </a:ext>
            </a:extLst>
          </p:cNvPr>
          <p:cNvSpPr>
            <a:spLocks noGrp="1"/>
          </p:cNvSpPr>
          <p:nvPr>
            <p:ph type="title"/>
          </p:nvPr>
        </p:nvSpPr>
        <p:spPr/>
        <p:txBody>
          <a:bodyPr>
            <a:normAutofit/>
          </a:bodyPr>
          <a:lstStyle/>
          <a:p>
            <a:r>
              <a:rPr lang="en-US" sz="4000" b="1" dirty="0"/>
              <a:t>Residual (Measurement)</a:t>
            </a:r>
          </a:p>
        </p:txBody>
      </p:sp>
      <p:pic>
        <p:nvPicPr>
          <p:cNvPr id="7" name="Picture Placeholder 6" descr="A scatterplot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10;The vertical distance between the dot plotted at the point (104, 63.5) and a point on the line directly below it, is labeled, residual. The equation beside reads: y minus y cap equals 63.5 minus 61.39 equals 2.11.">
            <a:extLst>
              <a:ext uri="{FF2B5EF4-FFF2-40B4-BE49-F238E27FC236}">
                <a16:creationId xmlns:a16="http://schemas.microsoft.com/office/drawing/2014/main" id="{5BA013A4-8DCA-4D7E-8704-8FECA1A40786}"/>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908951" y="1406698"/>
            <a:ext cx="5326098" cy="3774902"/>
          </a:xfrm>
          <a:prstGeom prst="rect">
            <a:avLst/>
          </a:prstGeom>
        </p:spPr>
      </p:pic>
      <p:sp>
        <p:nvSpPr>
          <p:cNvPr id="5" name="Content Placeholder 4">
            <a:extLst>
              <a:ext uri="{FF2B5EF4-FFF2-40B4-BE49-F238E27FC236}">
                <a16:creationId xmlns:a16="http://schemas.microsoft.com/office/drawing/2014/main" id="{A098A9DD-5DFD-4420-9119-4E45068BD975}"/>
              </a:ext>
            </a:extLst>
          </p:cNvPr>
          <p:cNvSpPr>
            <a:spLocks noGrp="1"/>
          </p:cNvSpPr>
          <p:nvPr>
            <p:ph sz="quarter" idx="18"/>
          </p:nvPr>
        </p:nvSpPr>
        <p:spPr>
          <a:xfrm>
            <a:off x="505178" y="5159182"/>
            <a:ext cx="8334022" cy="1145540"/>
          </a:xfrm>
        </p:spPr>
        <p:txBody>
          <a:bodyPr/>
          <a:lstStyle/>
          <a:p>
            <a:pPr marL="457200" indent="-457200">
              <a:spcAft>
                <a:spcPts val="1200"/>
              </a:spcAft>
              <a:buClr>
                <a:schemeClr val="accent2"/>
              </a:buClr>
            </a:pPr>
            <a:r>
              <a:rPr lang="en-US" sz="2800" dirty="0"/>
              <a:t>Want to make all the residuals as small as possible.</a:t>
            </a:r>
          </a:p>
          <a:p>
            <a:pPr marL="457200" indent="-457200">
              <a:spcAft>
                <a:spcPts val="1200"/>
              </a:spcAft>
              <a:buClr>
                <a:schemeClr val="accent2"/>
              </a:buClr>
            </a:pPr>
            <a:r>
              <a:rPr lang="en-US" sz="2800" dirty="0"/>
              <a:t>How would you measure this?</a:t>
            </a:r>
          </a:p>
        </p:txBody>
      </p:sp>
    </p:spTree>
    <p:extLst>
      <p:ext uri="{BB962C8B-B14F-4D97-AF65-F5344CB8AC3E}">
        <p14:creationId xmlns:p14="http://schemas.microsoft.com/office/powerpoint/2010/main" val="9977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57BE969-0480-4A12-87F3-1E0BEA8E2E83}"/>
              </a:ext>
            </a:extLst>
          </p:cNvPr>
          <p:cNvSpPr>
            <a:spLocks noGrp="1"/>
          </p:cNvSpPr>
          <p:nvPr>
            <p:ph type="title"/>
          </p:nvPr>
        </p:nvSpPr>
        <p:spPr/>
        <p:txBody>
          <a:bodyPr/>
          <a:lstStyle/>
          <a:p>
            <a:r>
              <a:rPr lang="en-US" dirty="0"/>
              <a:t>Least Squares Line</a:t>
            </a:r>
          </a:p>
        </p:txBody>
      </p:sp>
      <p:sp>
        <p:nvSpPr>
          <p:cNvPr id="16" name="Content Placeholder 15">
            <a:extLst>
              <a:ext uri="{FF2B5EF4-FFF2-40B4-BE49-F238E27FC236}">
                <a16:creationId xmlns:a16="http://schemas.microsoft.com/office/drawing/2014/main" id="{A7059F17-3EA1-4B19-9782-0E39F69B2DC6}"/>
              </a:ext>
            </a:extLst>
          </p:cNvPr>
          <p:cNvSpPr>
            <a:spLocks noGrp="1"/>
          </p:cNvSpPr>
          <p:nvPr>
            <p:ph sz="quarter" idx="10"/>
          </p:nvPr>
        </p:nvSpPr>
        <p:spPr>
          <a:xfrm>
            <a:off x="1365990" y="1645849"/>
            <a:ext cx="6412021" cy="944951"/>
          </a:xfrm>
          <a:ln w="28575">
            <a:solidFill>
              <a:srgbClr val="0000BF"/>
            </a:solidFill>
          </a:ln>
        </p:spPr>
        <p:txBody>
          <a:bodyPr/>
          <a:lstStyle/>
          <a:p>
            <a:pPr marL="0" indent="0" algn="ctr">
              <a:buNone/>
            </a:pPr>
            <a:r>
              <a:rPr lang="en-US" sz="2800" dirty="0"/>
              <a:t>The </a:t>
            </a:r>
            <a:r>
              <a:rPr lang="en-US" sz="2800" b="1" i="1" dirty="0">
                <a:solidFill>
                  <a:schemeClr val="accent2"/>
                </a:solidFill>
              </a:rPr>
              <a:t>least squares line</a:t>
            </a:r>
            <a:r>
              <a:rPr lang="en-US" sz="2800" dirty="0">
                <a:solidFill>
                  <a:schemeClr val="accent2"/>
                </a:solidFill>
              </a:rPr>
              <a:t> </a:t>
            </a:r>
            <a:r>
              <a:rPr lang="en-US" sz="2800" dirty="0"/>
              <a:t>is the line which minimizes the sum of squared residuals</a:t>
            </a:r>
          </a:p>
        </p:txBody>
      </p:sp>
      <p:graphicFrame>
        <p:nvGraphicFramePr>
          <p:cNvPr id="18" name="Object 17" descr="minimize n ary summation y minus y hat two">
            <a:extLst>
              <a:ext uri="{FF2B5EF4-FFF2-40B4-BE49-F238E27FC236}">
                <a16:creationId xmlns:a16="http://schemas.microsoft.com/office/drawing/2014/main" id="{F34282F1-C0EB-4699-9122-912D0668D697}"/>
              </a:ext>
            </a:extLst>
          </p:cNvPr>
          <p:cNvGraphicFramePr>
            <a:graphicFrameLocks noChangeAspect="1"/>
          </p:cNvGraphicFramePr>
          <p:nvPr>
            <p:extLst>
              <p:ext uri="{D42A27DB-BD31-4B8C-83A1-F6EECF244321}">
                <p14:modId xmlns:p14="http://schemas.microsoft.com/office/powerpoint/2010/main" val="1249870996"/>
              </p:ext>
            </p:extLst>
          </p:nvPr>
        </p:nvGraphicFramePr>
        <p:xfrm>
          <a:off x="3247944" y="2971800"/>
          <a:ext cx="2648113" cy="569220"/>
        </p:xfrm>
        <a:graphic>
          <a:graphicData uri="http://schemas.openxmlformats.org/presentationml/2006/ole">
            <mc:AlternateContent xmlns:mc="http://schemas.openxmlformats.org/markup-compatibility/2006">
              <mc:Choice xmlns:v="urn:schemas-microsoft-com:vml" Requires="v">
                <p:oleObj name="Equation" r:id="rId2" imgW="1358640" imgH="291960" progId="Equation.DSMT4">
                  <p:embed/>
                </p:oleObj>
              </mc:Choice>
              <mc:Fallback>
                <p:oleObj name="Equation" r:id="rId2" imgW="1358640" imgH="291960" progId="Equation.DSMT4">
                  <p:embed/>
                  <p:pic>
                    <p:nvPicPr>
                      <p:cNvPr id="0" name=""/>
                      <p:cNvPicPr/>
                      <p:nvPr/>
                    </p:nvPicPr>
                    <p:blipFill>
                      <a:blip r:embed="rId3"/>
                      <a:stretch>
                        <a:fillRect/>
                      </a:stretch>
                    </p:blipFill>
                    <p:spPr>
                      <a:xfrm>
                        <a:off x="3247944" y="2971800"/>
                        <a:ext cx="2648113" cy="569220"/>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0FB99AE9-0E92-4557-9FE5-C8082CDBC035}"/>
              </a:ext>
            </a:extLst>
          </p:cNvPr>
          <p:cNvSpPr>
            <a:spLocks noGrp="1"/>
          </p:cNvSpPr>
          <p:nvPr>
            <p:ph sz="quarter" idx="11"/>
          </p:nvPr>
        </p:nvSpPr>
        <p:spPr>
          <a:xfrm>
            <a:off x="295275" y="3962400"/>
            <a:ext cx="8526463" cy="1905000"/>
          </a:xfrm>
        </p:spPr>
        <p:txBody>
          <a:bodyPr/>
          <a:lstStyle/>
          <a:p>
            <a:pPr>
              <a:spcAft>
                <a:spcPts val="1800"/>
              </a:spcAft>
              <a:buSzPct val="100000"/>
            </a:pPr>
            <a:r>
              <a:rPr lang="en-US" sz="2800" dirty="0"/>
              <a:t>Rely on technology for this finding the least square line.</a:t>
            </a:r>
          </a:p>
          <a:p>
            <a:pPr>
              <a:spcAft>
                <a:spcPts val="1800"/>
              </a:spcAft>
              <a:buSzPct val="100000"/>
            </a:pPr>
            <a:r>
              <a:rPr lang="en-US" sz="2800" dirty="0"/>
              <a:t>“least squares line” = “regression line”</a:t>
            </a:r>
          </a:p>
        </p:txBody>
      </p:sp>
    </p:spTree>
    <p:extLst>
      <p:ext uri="{BB962C8B-B14F-4D97-AF65-F5344CB8AC3E}">
        <p14:creationId xmlns:p14="http://schemas.microsoft.com/office/powerpoint/2010/main" val="28286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9014-81FE-4472-91E5-BA05A85418AE}"/>
              </a:ext>
            </a:extLst>
          </p:cNvPr>
          <p:cNvSpPr>
            <a:spLocks noGrp="1"/>
          </p:cNvSpPr>
          <p:nvPr>
            <p:ph type="title"/>
          </p:nvPr>
        </p:nvSpPr>
        <p:spPr/>
        <p:txBody>
          <a:bodyPr>
            <a:normAutofit fontScale="90000"/>
          </a:bodyPr>
          <a:lstStyle/>
          <a:p>
            <a:r>
              <a:rPr lang="en-US" dirty="0"/>
              <a:t>Least Squares Regression </a:t>
            </a:r>
            <a:br>
              <a:rPr lang="en-US" dirty="0"/>
            </a:br>
            <a:r>
              <a:rPr lang="en-US" dirty="0"/>
              <a:t>(Chirps and Temp)</a:t>
            </a:r>
          </a:p>
        </p:txBody>
      </p:sp>
      <p:pic>
        <p:nvPicPr>
          <p:cNvPr id="10" name="Content Placeholder 9"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a:extLst>
              <a:ext uri="{FF2B5EF4-FFF2-40B4-BE49-F238E27FC236}">
                <a16:creationId xmlns:a16="http://schemas.microsoft.com/office/drawing/2014/main" id="{01B2AA9F-A96C-411A-9808-216C45D3DAF5}"/>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62468" y="1583589"/>
            <a:ext cx="6486132" cy="4366943"/>
          </a:xfrm>
          <a:prstGeom prst="rect">
            <a:avLst/>
          </a:prstGeom>
        </p:spPr>
      </p:pic>
    </p:spTree>
    <p:extLst>
      <p:ext uri="{BB962C8B-B14F-4D97-AF65-F5344CB8AC3E}">
        <p14:creationId xmlns:p14="http://schemas.microsoft.com/office/powerpoint/2010/main" val="273741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9014-81FE-4472-91E5-BA05A85418AE}"/>
              </a:ext>
            </a:extLst>
          </p:cNvPr>
          <p:cNvSpPr>
            <a:spLocks noGrp="1"/>
          </p:cNvSpPr>
          <p:nvPr>
            <p:ph type="title"/>
          </p:nvPr>
        </p:nvSpPr>
        <p:spPr/>
        <p:txBody>
          <a:bodyPr>
            <a:normAutofit/>
          </a:bodyPr>
          <a:lstStyle/>
          <a:p>
            <a:r>
              <a:rPr lang="en-US" dirty="0"/>
              <a:t>Least Squares Regression (Residuals)</a:t>
            </a:r>
          </a:p>
        </p:txBody>
      </p:sp>
      <p:pic>
        <p:nvPicPr>
          <p:cNvPr id="8" name="Content Placeholder 7"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values are approximate. All the dots lie very close to the regression line such that three dots lie above the line, and four dots lie below the line.&#10;Dotted squares are drawn around the regression line, from the dots. The squares are such that their left sides are extended above or below from the dots to the regression line, depending on the location of the dots. The text below the regression line reads: Minimize the sum of squared residuals.">
            <a:extLst>
              <a:ext uri="{FF2B5EF4-FFF2-40B4-BE49-F238E27FC236}">
                <a16:creationId xmlns:a16="http://schemas.microsoft.com/office/drawing/2014/main" id="{7D0DF37A-5898-4468-82E7-603B5E3A72A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49711" y="1583589"/>
            <a:ext cx="6444579" cy="4567631"/>
          </a:xfrm>
          <a:prstGeom prst="rect">
            <a:avLst/>
          </a:prstGeom>
        </p:spPr>
      </p:pic>
    </p:spTree>
    <p:extLst>
      <p:ext uri="{BB962C8B-B14F-4D97-AF65-F5344CB8AC3E}">
        <p14:creationId xmlns:p14="http://schemas.microsoft.com/office/powerpoint/2010/main" val="130167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A05BB-CA5D-41C5-B04F-025CEC4998C4}"/>
              </a:ext>
            </a:extLst>
          </p:cNvPr>
          <p:cNvSpPr>
            <a:spLocks noGrp="1"/>
          </p:cNvSpPr>
          <p:nvPr>
            <p:ph type="title"/>
          </p:nvPr>
        </p:nvSpPr>
        <p:spPr/>
        <p:txBody>
          <a:bodyPr>
            <a:normAutofit/>
          </a:bodyPr>
          <a:lstStyle/>
          <a:p>
            <a:r>
              <a:rPr lang="en-US" dirty="0"/>
              <a:t>Regression in </a:t>
            </a:r>
            <a:r>
              <a:rPr lang="en-US" dirty="0" err="1"/>
              <a:t>StatKey</a:t>
            </a:r>
            <a:endParaRPr lang="en-US" dirty="0"/>
          </a:p>
        </p:txBody>
      </p:sp>
      <p:pic>
        <p:nvPicPr>
          <p:cNvPr id="17" name="Picture 2" descr="A scatterplot titled “Stat Key: Descriptive Statistics for Two Quantitative Variables” depicts the relationship between crickets chirps and temperature. The horizontal axis is labeled Chirps and has markings from 80 to 180 in increments of 20. The vertical axis is labeled Temperature and has markings from 55 to 80 in increments of 5. A regression line with positive is drawn from left to right that starts at (80, 56) and ends at (190, 83). The dots are plotted as follows: (80, 54), (97, 59), (105, 63.5), (124, 67), (150, 72), (183, 78), and (190, 83). All the dots lie very close to the regression line such that three dots lie above the line, and four dots lie below the line. All values are approximate.&#10;Above the plot, a dropdown is displayed in which “Cricket Chirps (Temperature versus Chirps)” is selected and two buttons “Show Data Table” and “Edit Data” are displayed. To the right of the plot, a table titled “Summary Statistics” is shown and below that a button “Switch Variables” is displayed. In the table, the data reads: Mean chirps is 133. Mean temperature is 68.4. Standard deviation of chirps is 43.8. Standard deviation of temperature is 10.2. Sample size is 7. Correlation is 0.991. Slope is 0.231. Intercept is 37.679.&#10;Below the table, the text reads: Scatterplot Controls and a checkbox for “Show Regression Line” is selected. ">
            <a:extLst>
              <a:ext uri="{FF2B5EF4-FFF2-40B4-BE49-F238E27FC236}">
                <a16:creationId xmlns:a16="http://schemas.microsoft.com/office/drawing/2014/main" id="{0EA5FEA3-B206-4900-8936-6E0CDF9E93AA}"/>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935182" y="1447800"/>
            <a:ext cx="7273636" cy="40855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41AE171-F369-2D27-EB3C-EB3EA6FDE537}"/>
                  </a:ext>
                </a:extLst>
              </p:cNvPr>
              <p:cNvSpPr txBox="1"/>
              <p:nvPr/>
            </p:nvSpPr>
            <p:spPr>
              <a:xfrm>
                <a:off x="2083633" y="5831174"/>
                <a:ext cx="3859967" cy="376770"/>
              </a:xfrm>
              <a:prstGeom prst="rect">
                <a:avLst/>
              </a:prstGeom>
              <a:noFill/>
            </p:spPr>
            <p:txBody>
              <a:bodyPr wrap="squar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cs typeface="Vrinda" panose="020B0502040204020203" pitchFamily="34" charset="0"/>
                            </a:rPr>
                          </m:ctrlPr>
                        </m:accPr>
                        <m:e>
                          <m:r>
                            <a:rPr lang="en-US" sz="1800" i="1">
                              <a:effectLst/>
                              <a:latin typeface="Cambria Math" panose="02040503050406030204" pitchFamily="18" charset="0"/>
                              <a:ea typeface="Calibri" panose="020F0502020204030204" pitchFamily="34" charset="0"/>
                              <a:cs typeface="Vrinda" panose="020B0502040204020203" pitchFamily="34" charset="0"/>
                            </a:rPr>
                            <m:t>𝑇𝑒𝑚𝑝</m:t>
                          </m:r>
                        </m:e>
                      </m:acc>
                      <m:r>
                        <a:rPr lang="en-US" sz="1800" i="1">
                          <a:effectLst/>
                          <a:latin typeface="Cambria Math" panose="02040503050406030204" pitchFamily="18" charset="0"/>
                          <a:ea typeface="Calibri" panose="020F0502020204030204" pitchFamily="34" charset="0"/>
                          <a:cs typeface="Vrinda" panose="020B0502040204020203" pitchFamily="34" charset="0"/>
                        </a:rPr>
                        <m:t>=37.7+0.23</m:t>
                      </m:r>
                      <m:r>
                        <a:rPr lang="en-US" sz="1800" i="1">
                          <a:effectLst/>
                          <a:latin typeface="Cambria Math" panose="02040503050406030204" pitchFamily="18" charset="0"/>
                          <a:ea typeface="Calibri" panose="020F0502020204030204" pitchFamily="34" charset="0"/>
                          <a:cs typeface="Vrinda" panose="020B0502040204020203" pitchFamily="34" charset="0"/>
                        </a:rPr>
                        <m:t>𝑐h𝑖𝑟𝑝𝑠</m:t>
                      </m:r>
                    </m:oMath>
                  </m:oMathPara>
                </a14:m>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p:sp>
            <p:nvSpPr>
              <p:cNvPr id="2" name="TextBox 1">
                <a:extLst>
                  <a:ext uri="{FF2B5EF4-FFF2-40B4-BE49-F238E27FC236}">
                    <a16:creationId xmlns:a16="http://schemas.microsoft.com/office/drawing/2014/main" id="{C41AE171-F369-2D27-EB3C-EB3EA6FDE537}"/>
                  </a:ext>
                </a:extLst>
              </p:cNvPr>
              <p:cNvSpPr txBox="1">
                <a:spLocks noRot="1" noChangeAspect="1" noMove="1" noResize="1" noEditPoints="1" noAdjustHandles="1" noChangeArrowheads="1" noChangeShapeType="1" noTextEdit="1"/>
              </p:cNvSpPr>
              <p:nvPr/>
            </p:nvSpPr>
            <p:spPr>
              <a:xfrm>
                <a:off x="2083633" y="5831174"/>
                <a:ext cx="3859967" cy="376770"/>
              </a:xfrm>
              <a:prstGeom prst="rect">
                <a:avLst/>
              </a:prstGeom>
              <a:blipFill>
                <a:blip r:embed="rId3"/>
                <a:stretch>
                  <a:fillRect t="-6667" b="-16667"/>
                </a:stretch>
              </a:blipFill>
            </p:spPr>
            <p:txBody>
              <a:bodyPr/>
              <a:lstStyle/>
              <a:p>
                <a:r>
                  <a:rPr lang="en-US">
                    <a:noFill/>
                  </a:rPr>
                  <a:t> </a:t>
                </a:r>
              </a:p>
            </p:txBody>
          </p:sp>
        </mc:Fallback>
      </mc:AlternateContent>
    </p:spTree>
    <p:extLst>
      <p:ext uri="{BB962C8B-B14F-4D97-AF65-F5344CB8AC3E}">
        <p14:creationId xmlns:p14="http://schemas.microsoft.com/office/powerpoint/2010/main" val="158687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9A031-34A4-4AAF-B215-6AD12DE8DE49}"/>
              </a:ext>
            </a:extLst>
          </p:cNvPr>
          <p:cNvSpPr>
            <a:spLocks noGrp="1"/>
          </p:cNvSpPr>
          <p:nvPr>
            <p:ph type="title"/>
          </p:nvPr>
        </p:nvSpPr>
        <p:spPr/>
        <p:txBody>
          <a:bodyPr>
            <a:normAutofit/>
          </a:bodyPr>
          <a:lstStyle/>
          <a:p>
            <a:r>
              <a:rPr lang="en-US" dirty="0"/>
              <a:t>Technology Examples</a:t>
            </a:r>
          </a:p>
        </p:txBody>
      </p:sp>
      <p:pic>
        <p:nvPicPr>
          <p:cNvPr id="16" name="Picture Placeholder 15" descr="A figure displays a table of data and results. The text on the top reads: The regression equation is Temperature equals 37.7 plus (0.231 times Chirps). The table has 2 rows and 5 columns. The column headers from left to right are Predictor, Coefficient, S E Coefficient, T, and P. The row-wise data are as follows: Row 1 reads: Constant, 37.679, 1.978, 19.05, and 0.000. Row 2 reads: Chirps, 0.23067, 0.01423, 16.21, and 0.000.&#10;Below the table, the text reads: S equals 1.52778 and R-squared equals 98.1 percent.">
            <a:extLst>
              <a:ext uri="{FF2B5EF4-FFF2-40B4-BE49-F238E27FC236}">
                <a16:creationId xmlns:a16="http://schemas.microsoft.com/office/drawing/2014/main" id="{1E64FA54-2B45-4BC5-9889-60D1307D7C2E}"/>
              </a:ext>
            </a:extLst>
          </p:cNvPr>
          <p:cNvPicPr>
            <a:picLocks noGrp="1" noChangeAspect="1"/>
          </p:cNvPicPr>
          <p:nvPr>
            <p:ph type="pic" sz="quarter" idx="19"/>
          </p:nvPr>
        </p:nvPicPr>
        <p:blipFill rotWithShape="1">
          <a:blip r:embed="rId2"/>
          <a:stretch/>
        </p:blipFill>
        <p:spPr>
          <a:xfrm>
            <a:off x="337841" y="1314519"/>
            <a:ext cx="7309738" cy="2139881"/>
          </a:xfrm>
          <a:prstGeom prst="rect">
            <a:avLst/>
          </a:prstGeom>
        </p:spPr>
      </p:pic>
      <p:pic>
        <p:nvPicPr>
          <p:cNvPr id="20" name="Content Placeholder 19" descr="A figure displays a set of results. The results read: greater than 1 m (temperature-chirps). The coefficients of intercept is 37.6786 and the coefficient of chirps is 0.2307.">
            <a:extLst>
              <a:ext uri="{FF2B5EF4-FFF2-40B4-BE49-F238E27FC236}">
                <a16:creationId xmlns:a16="http://schemas.microsoft.com/office/drawing/2014/main" id="{4F5F064E-D0B4-4ECB-AA29-7D555B746013}"/>
              </a:ext>
            </a:extLst>
          </p:cNvPr>
          <p:cNvPicPr>
            <a:picLocks noGrp="1" noChangeAspect="1"/>
          </p:cNvPicPr>
          <p:nvPr>
            <p:ph sz="quarter" idx="18"/>
          </p:nvPr>
        </p:nvPicPr>
        <p:blipFill>
          <a:blip r:embed="rId3"/>
          <a:stretch>
            <a:fillRect/>
          </a:stretch>
        </p:blipFill>
        <p:spPr>
          <a:xfrm>
            <a:off x="381000" y="4267200"/>
            <a:ext cx="3935032" cy="1795705"/>
          </a:xfrm>
          <a:prstGeom prst="rect">
            <a:avLst/>
          </a:prstGeom>
        </p:spPr>
      </p:pic>
      <p:pic>
        <p:nvPicPr>
          <p:cNvPr id="18" name="Content Placeholder 17" descr="A screenshot titled Model of Cricket Chirps displays a set of results. The results read: Response attribute (numeric) is temperature and predictor attribute (numeric) is chirps. The results are as follows: Sample count is 7. Equation is Temperature equals (0.230666 times Chirps) plus 37.679. r equals 0.990625. r-squared equals 0.98134. Slope is 0.230666 plus or minus 0.0365682. S E Slope is 0.0142257. Confidence level is 95 percent.&#10;The text reads: When Chirps equals 0, the predicted value for a future observation of temperature is 37.6786 plus or minus 6.42506.">
            <a:extLst>
              <a:ext uri="{FF2B5EF4-FFF2-40B4-BE49-F238E27FC236}">
                <a16:creationId xmlns:a16="http://schemas.microsoft.com/office/drawing/2014/main" id="{59AA60B1-641A-46CA-9067-6BA16AD903E7}"/>
              </a:ext>
            </a:extLst>
          </p:cNvPr>
          <p:cNvPicPr>
            <a:picLocks noGrp="1" noChangeAspect="1"/>
          </p:cNvPicPr>
          <p:nvPr>
            <p:ph sz="quarter" idx="16"/>
          </p:nvPr>
        </p:nvPicPr>
        <p:blipFill>
          <a:blip r:embed="rId4"/>
          <a:stretch>
            <a:fillRect/>
          </a:stretch>
        </p:blipFill>
        <p:spPr>
          <a:xfrm>
            <a:off x="3910150" y="2919722"/>
            <a:ext cx="5005250" cy="3023878"/>
          </a:xfrm>
          <a:prstGeom prst="rect">
            <a:avLst/>
          </a:prstGeom>
        </p:spPr>
      </p:pic>
      <p:pic>
        <p:nvPicPr>
          <p:cNvPr id="22" name="Content Placeholder 21" descr="Temp hat equals three seven full stop seven plus zero full stop two three asterisk cap chirps">
            <a:extLst>
              <a:ext uri="{FF2B5EF4-FFF2-40B4-BE49-F238E27FC236}">
                <a16:creationId xmlns:a16="http://schemas.microsoft.com/office/drawing/2014/main" id="{63556AD0-8F97-4540-B6DC-9B724726755C}"/>
              </a:ext>
            </a:extLst>
          </p:cNvPr>
          <p:cNvPicPr>
            <a:picLocks noGrp="1" noChangeAspect="1"/>
          </p:cNvPicPr>
          <p:nvPr>
            <p:ph sz="quarter" idx="21"/>
          </p:nvPr>
        </p:nvPicPr>
        <p:blipFill>
          <a:blip r:embed="rId5"/>
          <a:stretch>
            <a:fillRect/>
          </a:stretch>
        </p:blipFill>
        <p:spPr>
          <a:xfrm>
            <a:off x="4758676" y="5805016"/>
            <a:ext cx="4156724" cy="443384"/>
          </a:xfrm>
          <a:prstGeom prst="rect">
            <a:avLst/>
          </a:prstGeom>
        </p:spPr>
      </p:pic>
    </p:spTree>
    <p:extLst>
      <p:ext uri="{BB962C8B-B14F-4D97-AF65-F5344CB8AC3E}">
        <p14:creationId xmlns:p14="http://schemas.microsoft.com/office/powerpoint/2010/main" val="22574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2B746E-3BF4-45C8-9175-021F07867682}"/>
              </a:ext>
            </a:extLst>
          </p:cNvPr>
          <p:cNvSpPr>
            <a:spLocks noGrp="1"/>
          </p:cNvSpPr>
          <p:nvPr>
            <p:ph type="title"/>
          </p:nvPr>
        </p:nvSpPr>
        <p:spPr/>
        <p:txBody>
          <a:bodyPr>
            <a:normAutofit/>
          </a:bodyPr>
          <a:lstStyle/>
          <a:p>
            <a:r>
              <a:rPr lang="en-US" dirty="0"/>
              <a:t>Explanatory and Response</a:t>
            </a:r>
          </a:p>
        </p:txBody>
      </p:sp>
      <p:sp>
        <p:nvSpPr>
          <p:cNvPr id="17" name="Content Placeholder 16">
            <a:extLst>
              <a:ext uri="{FF2B5EF4-FFF2-40B4-BE49-F238E27FC236}">
                <a16:creationId xmlns:a16="http://schemas.microsoft.com/office/drawing/2014/main" id="{3573643B-CB8F-44FA-8A65-4206E65C0016}"/>
              </a:ext>
            </a:extLst>
          </p:cNvPr>
          <p:cNvSpPr>
            <a:spLocks noGrp="1"/>
          </p:cNvSpPr>
          <p:nvPr>
            <p:ph sz="quarter" idx="10"/>
          </p:nvPr>
        </p:nvSpPr>
        <p:spPr>
          <a:xfrm>
            <a:off x="304800" y="1432560"/>
            <a:ext cx="8534400" cy="1615440"/>
          </a:xfrm>
        </p:spPr>
        <p:txBody>
          <a:bodyPr/>
          <a:lstStyle/>
          <a:p>
            <a:r>
              <a:rPr lang="en-US" sz="2800" dirty="0"/>
              <a:t>Unlike correlation, for linear regression it does matter which is the explanatory variable and which is the response</a:t>
            </a:r>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7757967-3D9F-7D5E-0FC5-33F08A8CD732}"/>
                  </a:ext>
                </a:extLst>
              </p:cNvPr>
              <p:cNvSpPr txBox="1"/>
              <p:nvPr/>
            </p:nvSpPr>
            <p:spPr>
              <a:xfrm>
                <a:off x="3192905" y="3342807"/>
                <a:ext cx="3811302" cy="376770"/>
              </a:xfrm>
              <a:prstGeom prst="rect">
                <a:avLst/>
              </a:prstGeom>
              <a:noFill/>
            </p:spPr>
            <p:txBody>
              <a:bodyPr wrap="squar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cs typeface="Vrinda" panose="020B0502040204020203" pitchFamily="34" charset="0"/>
                            </a:rPr>
                          </m:ctrlPr>
                        </m:accPr>
                        <m:e>
                          <m:r>
                            <a:rPr lang="en-US" sz="1800" i="1">
                              <a:effectLst/>
                              <a:latin typeface="Cambria Math" panose="02040503050406030204" pitchFamily="18" charset="0"/>
                              <a:ea typeface="Calibri" panose="020F0502020204030204" pitchFamily="34" charset="0"/>
                              <a:cs typeface="Vrinda" panose="020B0502040204020203" pitchFamily="34" charset="0"/>
                            </a:rPr>
                            <m:t>𝑇𝑒𝑚𝑝</m:t>
                          </m:r>
                        </m:e>
                      </m:acc>
                      <m:r>
                        <a:rPr lang="en-US" sz="1800" i="1">
                          <a:effectLst/>
                          <a:latin typeface="Cambria Math" panose="02040503050406030204" pitchFamily="18" charset="0"/>
                          <a:ea typeface="Calibri" panose="020F0502020204030204" pitchFamily="34" charset="0"/>
                          <a:cs typeface="Vrinda" panose="020B0502040204020203" pitchFamily="34" charset="0"/>
                        </a:rPr>
                        <m:t>=37.7+0.23</m:t>
                      </m:r>
                      <m:r>
                        <a:rPr lang="en-US" sz="1800" i="1">
                          <a:effectLst/>
                          <a:latin typeface="Cambria Math" panose="02040503050406030204" pitchFamily="18" charset="0"/>
                          <a:ea typeface="Calibri" panose="020F0502020204030204" pitchFamily="34" charset="0"/>
                          <a:cs typeface="Vrinda" panose="020B0502040204020203" pitchFamily="34" charset="0"/>
                        </a:rPr>
                        <m:t>𝑐h𝑖𝑟𝑝𝑠</m:t>
                      </m:r>
                    </m:oMath>
                  </m:oMathPara>
                </a14:m>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p:sp>
            <p:nvSpPr>
              <p:cNvPr id="2" name="TextBox 1">
                <a:extLst>
                  <a:ext uri="{FF2B5EF4-FFF2-40B4-BE49-F238E27FC236}">
                    <a16:creationId xmlns:a16="http://schemas.microsoft.com/office/drawing/2014/main" id="{17757967-3D9F-7D5E-0FC5-33F08A8CD732}"/>
                  </a:ext>
                </a:extLst>
              </p:cNvPr>
              <p:cNvSpPr txBox="1">
                <a:spLocks noRot="1" noChangeAspect="1" noMove="1" noResize="1" noEditPoints="1" noAdjustHandles="1" noChangeArrowheads="1" noChangeShapeType="1" noTextEdit="1"/>
              </p:cNvSpPr>
              <p:nvPr/>
            </p:nvSpPr>
            <p:spPr>
              <a:xfrm>
                <a:off x="3192905" y="3342807"/>
                <a:ext cx="3811302" cy="376770"/>
              </a:xfrm>
              <a:prstGeom prst="rect">
                <a:avLst/>
              </a:prstGeom>
              <a:blipFill>
                <a:blip r:embed="rId2"/>
                <a:stretch>
                  <a:fillRect t="-3333"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C906FD7-FDC8-C6DF-6F7C-01227F308424}"/>
                  </a:ext>
                </a:extLst>
              </p:cNvPr>
              <p:cNvSpPr txBox="1"/>
              <p:nvPr/>
            </p:nvSpPr>
            <p:spPr>
              <a:xfrm>
                <a:off x="2895601" y="4077325"/>
                <a:ext cx="3962400" cy="384144"/>
              </a:xfrm>
              <a:prstGeom prst="rect">
                <a:avLst/>
              </a:prstGeom>
              <a:noFill/>
            </p:spPr>
            <p:txBody>
              <a:bodyPr wrap="square" rtlCol="0">
                <a:spAutoFit/>
              </a:bodyPr>
              <a:lstStyle/>
              <a:p>
                <a14:m>
                  <m:oMath xmlns:m="http://schemas.openxmlformats.org/officeDocument/2006/math">
                    <m:acc>
                      <m:accPr>
                        <m:chr m:val="̂"/>
                        <m:ctrlPr>
                          <a:rPr lang="en-US"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Vrinda" panose="020B0502040204020203" pitchFamily="34" charset="0"/>
                          </a:rPr>
                          <m:t>𝐶h𝑖𝑟𝑝𝑠</m:t>
                        </m:r>
                      </m:e>
                    </m:acc>
                    <m:r>
                      <a:rPr lang="en-US" sz="1800" i="1">
                        <a:effectLst/>
                        <a:latin typeface="Cambria Math" panose="02040503050406030204" pitchFamily="18" charset="0"/>
                        <a:ea typeface="Calibri" panose="020F0502020204030204" pitchFamily="34" charset="0"/>
                        <a:cs typeface="Vrinda" panose="020B0502040204020203" pitchFamily="34" charset="0"/>
                      </a:rPr>
                      <m:t>=−157.8+4.25</m:t>
                    </m:r>
                    <m:r>
                      <a:rPr lang="en-US" sz="1800" i="1">
                        <a:effectLst/>
                        <a:latin typeface="Cambria Math" panose="02040503050406030204" pitchFamily="18" charset="0"/>
                        <a:ea typeface="Calibri" panose="020F0502020204030204" pitchFamily="34" charset="0"/>
                        <a:cs typeface="Vrinda" panose="020B0502040204020203" pitchFamily="34" charset="0"/>
                      </a:rPr>
                      <m:t>𝑇𝑒𝑚𝑝</m:t>
                    </m:r>
                  </m:oMath>
                </a14:m>
                <a:r>
                  <a:rPr lang="en-US" dirty="0">
                    <a:effectLst/>
                  </a:rPr>
                  <a:t> </a:t>
                </a:r>
                <a:endParaRPr lang="en-US" dirty="0"/>
              </a:p>
            </p:txBody>
          </p:sp>
        </mc:Choice>
        <mc:Fallback>
          <p:sp>
            <p:nvSpPr>
              <p:cNvPr id="3" name="TextBox 2">
                <a:extLst>
                  <a:ext uri="{FF2B5EF4-FFF2-40B4-BE49-F238E27FC236}">
                    <a16:creationId xmlns:a16="http://schemas.microsoft.com/office/drawing/2014/main" id="{0C906FD7-FDC8-C6DF-6F7C-01227F308424}"/>
                  </a:ext>
                </a:extLst>
              </p:cNvPr>
              <p:cNvSpPr txBox="1">
                <a:spLocks noRot="1" noChangeAspect="1" noMove="1" noResize="1" noEditPoints="1" noAdjustHandles="1" noChangeArrowheads="1" noChangeShapeType="1" noTextEdit="1"/>
              </p:cNvSpPr>
              <p:nvPr/>
            </p:nvSpPr>
            <p:spPr>
              <a:xfrm>
                <a:off x="2895601" y="4077325"/>
                <a:ext cx="3962400" cy="384144"/>
              </a:xfrm>
              <a:prstGeom prst="rect">
                <a:avLst/>
              </a:prstGeom>
              <a:blipFill>
                <a:blip r:embed="rId3"/>
                <a:stretch>
                  <a:fillRect l="-641" t="-3226" b="-16129"/>
                </a:stretch>
              </a:blipFill>
            </p:spPr>
            <p:txBody>
              <a:bodyPr/>
              <a:lstStyle/>
              <a:p>
                <a:r>
                  <a:rPr lang="en-US">
                    <a:noFill/>
                  </a:rPr>
                  <a:t> </a:t>
                </a:r>
              </a:p>
            </p:txBody>
          </p:sp>
        </mc:Fallback>
      </mc:AlternateContent>
    </p:spTree>
    <p:extLst>
      <p:ext uri="{BB962C8B-B14F-4D97-AF65-F5344CB8AC3E}">
        <p14:creationId xmlns:p14="http://schemas.microsoft.com/office/powerpoint/2010/main" val="229057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11087B-991F-42F7-A0BC-8D40368780C6}"/>
              </a:ext>
            </a:extLst>
          </p:cNvPr>
          <p:cNvSpPr>
            <a:spLocks noGrp="1"/>
          </p:cNvSpPr>
          <p:nvPr>
            <p:ph type="title"/>
          </p:nvPr>
        </p:nvSpPr>
        <p:spPr/>
        <p:txBody>
          <a:bodyPr/>
          <a:lstStyle/>
          <a:p>
            <a:r>
              <a:rPr lang="en-US" dirty="0"/>
              <a:t>Slope and Intercept (Regression Line)</a:t>
            </a:r>
          </a:p>
        </p:txBody>
      </p:sp>
      <p:sp>
        <p:nvSpPr>
          <p:cNvPr id="3" name="Content Placeholder 2">
            <a:extLst>
              <a:ext uri="{FF2B5EF4-FFF2-40B4-BE49-F238E27FC236}">
                <a16:creationId xmlns:a16="http://schemas.microsoft.com/office/drawing/2014/main" id="{69CC8C57-8C84-42FB-9A1D-541C3AFFC552}"/>
              </a:ext>
            </a:extLst>
          </p:cNvPr>
          <p:cNvSpPr>
            <a:spLocks noGrp="1"/>
          </p:cNvSpPr>
          <p:nvPr>
            <p:ph sz="quarter" idx="15"/>
          </p:nvPr>
        </p:nvSpPr>
        <p:spPr/>
        <p:txBody>
          <a:bodyPr/>
          <a:lstStyle/>
          <a:p>
            <a:pPr algn="l"/>
            <a:r>
              <a:rPr lang="en-US" sz="2800" dirty="0"/>
              <a:t>The estimated regression line is</a:t>
            </a:r>
          </a:p>
        </p:txBody>
      </p:sp>
      <p:pic>
        <p:nvPicPr>
          <p:cNvPr id="16" name="Picture Placeholder 15" descr="An equation reads, y cap equals a plus (b times x).">
            <a:extLst>
              <a:ext uri="{FF2B5EF4-FFF2-40B4-BE49-F238E27FC236}">
                <a16:creationId xmlns:a16="http://schemas.microsoft.com/office/drawing/2014/main" id="{683E499D-6249-4C97-AF77-BD6352BFBDAA}"/>
              </a:ext>
            </a:extLst>
          </p:cNvPr>
          <p:cNvPicPr>
            <a:picLocks noGrp="1" noChangeAspect="1"/>
          </p:cNvPicPr>
          <p:nvPr>
            <p:ph type="pic" sz="quarter" idx="19"/>
          </p:nvPr>
        </p:nvPicPr>
        <p:blipFill rotWithShape="1">
          <a:blip r:embed="rId2"/>
          <a:stretch/>
        </p:blipFill>
        <p:spPr>
          <a:xfrm>
            <a:off x="2304696" y="2474885"/>
            <a:ext cx="4534608" cy="1073191"/>
          </a:xfrm>
          <a:prstGeom prst="rect">
            <a:avLst/>
          </a:prstGeom>
        </p:spPr>
      </p:pic>
    </p:spTree>
    <p:extLst>
      <p:ext uri="{BB962C8B-B14F-4D97-AF65-F5344CB8AC3E}">
        <p14:creationId xmlns:p14="http://schemas.microsoft.com/office/powerpoint/2010/main" val="1252752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11087B-991F-42F7-A0BC-8D40368780C6}"/>
              </a:ext>
            </a:extLst>
          </p:cNvPr>
          <p:cNvSpPr>
            <a:spLocks noGrp="1"/>
          </p:cNvSpPr>
          <p:nvPr>
            <p:ph type="title"/>
          </p:nvPr>
        </p:nvSpPr>
        <p:spPr/>
        <p:txBody>
          <a:bodyPr/>
          <a:lstStyle/>
          <a:p>
            <a:r>
              <a:rPr lang="en-US" dirty="0"/>
              <a:t>Slope and Intercept (and predicted </a:t>
            </a:r>
            <a:r>
              <a:rPr lang="en-US" i="1" dirty="0"/>
              <a:t>y</a:t>
            </a:r>
            <a:r>
              <a:rPr lang="en-US" dirty="0"/>
              <a:t>)</a:t>
            </a:r>
          </a:p>
        </p:txBody>
      </p:sp>
      <p:sp>
        <p:nvSpPr>
          <p:cNvPr id="3" name="Content Placeholder 2">
            <a:extLst>
              <a:ext uri="{FF2B5EF4-FFF2-40B4-BE49-F238E27FC236}">
                <a16:creationId xmlns:a16="http://schemas.microsoft.com/office/drawing/2014/main" id="{69CC8C57-8C84-42FB-9A1D-541C3AFFC552}"/>
              </a:ext>
            </a:extLst>
          </p:cNvPr>
          <p:cNvSpPr>
            <a:spLocks noGrp="1"/>
          </p:cNvSpPr>
          <p:nvPr>
            <p:ph sz="quarter" idx="15"/>
          </p:nvPr>
        </p:nvSpPr>
        <p:spPr/>
        <p:txBody>
          <a:bodyPr/>
          <a:lstStyle/>
          <a:p>
            <a:pPr algn="l"/>
            <a:r>
              <a:rPr lang="en-US" sz="2800" dirty="0"/>
              <a:t>The estimated regression line is</a:t>
            </a:r>
          </a:p>
        </p:txBody>
      </p:sp>
      <p:pic>
        <p:nvPicPr>
          <p:cNvPr id="19" name="Picture Placeholder 18" descr="An equation reads, y cap equals a plus (b times x), where “a” is labeled Intercept and “b” is labeled Slope.">
            <a:extLst>
              <a:ext uri="{FF2B5EF4-FFF2-40B4-BE49-F238E27FC236}">
                <a16:creationId xmlns:a16="http://schemas.microsoft.com/office/drawing/2014/main" id="{FD435706-D57D-4B63-8375-4B841D481966}"/>
              </a:ext>
            </a:extLst>
          </p:cNvPr>
          <p:cNvPicPr>
            <a:picLocks noGrp="1" noChangeAspect="1"/>
          </p:cNvPicPr>
          <p:nvPr>
            <p:ph type="pic" sz="quarter" idx="19"/>
          </p:nvPr>
        </p:nvPicPr>
        <p:blipFill rotWithShape="1">
          <a:blip r:embed="rId2"/>
          <a:stretch/>
        </p:blipFill>
        <p:spPr>
          <a:xfrm>
            <a:off x="2304696" y="2468217"/>
            <a:ext cx="4539646" cy="1677805"/>
          </a:xfrm>
          <a:prstGeom prst="rect">
            <a:avLst/>
          </a:prstGeom>
        </p:spPr>
      </p:pic>
      <p:sp>
        <p:nvSpPr>
          <p:cNvPr id="8" name="Content Placeholder 7">
            <a:extLst>
              <a:ext uri="{FF2B5EF4-FFF2-40B4-BE49-F238E27FC236}">
                <a16:creationId xmlns:a16="http://schemas.microsoft.com/office/drawing/2014/main" id="{3E8C8F60-6D38-47B9-9769-0A6DAB739BE0}"/>
              </a:ext>
            </a:extLst>
          </p:cNvPr>
          <p:cNvSpPr>
            <a:spLocks noGrp="1"/>
          </p:cNvSpPr>
          <p:nvPr>
            <p:ph sz="quarter" idx="18"/>
          </p:nvPr>
        </p:nvSpPr>
        <p:spPr>
          <a:xfrm>
            <a:off x="304800" y="4297362"/>
            <a:ext cx="8688210" cy="1265238"/>
          </a:xfrm>
        </p:spPr>
        <p:txBody>
          <a:bodyPr/>
          <a:lstStyle/>
          <a:p>
            <a:pPr marL="342900" lvl="0" indent="-342900">
              <a:spcAft>
                <a:spcPts val="600"/>
              </a:spcAft>
              <a:buClr>
                <a:schemeClr val="accent2"/>
              </a:buClr>
              <a:buFont typeface="Arial" pitchFamily="34" charset="0"/>
              <a:buChar char="•"/>
              <a:defRPr/>
            </a:pPr>
            <a:r>
              <a:rPr lang="en-US" b="1" i="1" dirty="0">
                <a:solidFill>
                  <a:schemeClr val="accent2"/>
                </a:solidFill>
              </a:rPr>
              <a:t>Slope</a:t>
            </a:r>
            <a:r>
              <a:rPr lang="en-US" dirty="0"/>
              <a:t>: increase in predicted </a:t>
            </a:r>
            <a:r>
              <a:rPr lang="en-US" i="1" dirty="0"/>
              <a:t>y</a:t>
            </a:r>
            <a:r>
              <a:rPr lang="en-US" dirty="0"/>
              <a:t> for every unit increase in </a:t>
            </a:r>
            <a:r>
              <a:rPr lang="en-US" i="1" dirty="0"/>
              <a:t>x</a:t>
            </a:r>
          </a:p>
          <a:p>
            <a:pPr marL="342900" lvl="0" indent="-342900">
              <a:buClr>
                <a:schemeClr val="accent2"/>
              </a:buClr>
              <a:buFont typeface="Arial" pitchFamily="34" charset="0"/>
              <a:buChar char="•"/>
              <a:defRPr/>
            </a:pPr>
            <a:r>
              <a:rPr lang="en-US" b="1" i="1" dirty="0">
                <a:solidFill>
                  <a:schemeClr val="accent2"/>
                </a:solidFill>
              </a:rPr>
              <a:t>Intercept</a:t>
            </a:r>
            <a:r>
              <a:rPr lang="en-US" b="1" dirty="0"/>
              <a:t>:</a:t>
            </a:r>
            <a:r>
              <a:rPr lang="en-US" dirty="0"/>
              <a:t> predicted </a:t>
            </a:r>
            <a:r>
              <a:rPr lang="en-US" i="1" dirty="0"/>
              <a:t>y</a:t>
            </a:r>
            <a:r>
              <a:rPr lang="en-US" dirty="0"/>
              <a:t> value when </a:t>
            </a:r>
            <a:r>
              <a:rPr lang="en-US" i="1" dirty="0"/>
              <a:t>x </a:t>
            </a:r>
            <a:r>
              <a:rPr lang="en-US" dirty="0"/>
              <a:t>= 0</a:t>
            </a:r>
          </a:p>
        </p:txBody>
      </p:sp>
    </p:spTree>
    <p:extLst>
      <p:ext uri="{BB962C8B-B14F-4D97-AF65-F5344CB8AC3E}">
        <p14:creationId xmlns:p14="http://schemas.microsoft.com/office/powerpoint/2010/main" val="5685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582253-F0B2-4A56-9839-23D0A7ADF2CA}"/>
              </a:ext>
            </a:extLst>
          </p:cNvPr>
          <p:cNvSpPr>
            <a:spLocks noGrp="1"/>
          </p:cNvSpPr>
          <p:nvPr>
            <p:ph type="title"/>
          </p:nvPr>
        </p:nvSpPr>
        <p:spPr/>
        <p:txBody>
          <a:bodyPr/>
          <a:lstStyle/>
          <a:p>
            <a:r>
              <a:rPr lang="en-US" dirty="0"/>
              <a:t>Interpreting Slope and Intercept</a:t>
            </a:r>
          </a:p>
        </p:txBody>
      </p:sp>
      <p:sp>
        <p:nvSpPr>
          <p:cNvPr id="15" name="Content Placeholder 14">
            <a:extLst>
              <a:ext uri="{FF2B5EF4-FFF2-40B4-BE49-F238E27FC236}">
                <a16:creationId xmlns:a16="http://schemas.microsoft.com/office/drawing/2014/main" id="{0EF37D01-C7B7-437B-AD0F-BB54B78432A3}"/>
              </a:ext>
            </a:extLst>
          </p:cNvPr>
          <p:cNvSpPr>
            <a:spLocks noGrp="1"/>
          </p:cNvSpPr>
          <p:nvPr>
            <p:ph sz="quarter" idx="10"/>
          </p:nvPr>
        </p:nvSpPr>
        <p:spPr>
          <a:xfrm>
            <a:off x="304800" y="2743200"/>
            <a:ext cx="8534400" cy="3505200"/>
          </a:xfrm>
        </p:spPr>
        <p:txBody>
          <a:bodyPr/>
          <a:lstStyle/>
          <a:p>
            <a:pPr marL="0" indent="0">
              <a:buNone/>
            </a:pPr>
            <a:r>
              <a:rPr lang="en-US" b="1" i="1" dirty="0">
                <a:solidFill>
                  <a:schemeClr val="accent2"/>
                </a:solidFill>
              </a:rPr>
              <a:t>Slope = 0.23:</a:t>
            </a:r>
          </a:p>
          <a:p>
            <a:pPr marL="0" indent="0">
              <a:spcBef>
                <a:spcPts val="600"/>
              </a:spcBef>
              <a:spcAft>
                <a:spcPts val="1200"/>
              </a:spcAft>
              <a:buNone/>
            </a:pPr>
            <a:r>
              <a:rPr lang="en-US" dirty="0">
                <a:solidFill>
                  <a:schemeClr val="tx1"/>
                </a:solidFill>
              </a:rPr>
              <a:t>The predicted temperature goes up by about 0.23</a:t>
            </a:r>
            <a:r>
              <a:rPr lang="en-US" baseline="30000" dirty="0">
                <a:solidFill>
                  <a:schemeClr val="tx1"/>
                </a:solidFill>
              </a:rPr>
              <a:t>o</a:t>
            </a:r>
            <a:r>
              <a:rPr lang="en-US" dirty="0">
                <a:solidFill>
                  <a:schemeClr val="tx1"/>
                </a:solidFill>
              </a:rPr>
              <a:t>F  </a:t>
            </a:r>
            <a:r>
              <a:rPr lang="en-US" dirty="0"/>
              <a:t>for every increase of one in the chirp rate.</a:t>
            </a:r>
            <a:r>
              <a:rPr lang="en-US" dirty="0">
                <a:solidFill>
                  <a:schemeClr val="tx1"/>
                </a:solidFill>
              </a:rPr>
              <a:t> </a:t>
            </a:r>
          </a:p>
          <a:p>
            <a:pPr marL="0" indent="0">
              <a:spcBef>
                <a:spcPct val="50000"/>
              </a:spcBef>
              <a:buNone/>
            </a:pPr>
            <a:r>
              <a:rPr lang="en-US" b="1" i="1" dirty="0">
                <a:solidFill>
                  <a:schemeClr val="accent2"/>
                </a:solidFill>
              </a:rPr>
              <a:t>Intercept = 37.7:</a:t>
            </a:r>
          </a:p>
          <a:p>
            <a:pPr marL="0" indent="0">
              <a:spcBef>
                <a:spcPts val="600"/>
              </a:spcBef>
              <a:buNone/>
            </a:pPr>
            <a:r>
              <a:rPr lang="en-US" dirty="0">
                <a:solidFill>
                  <a:schemeClr val="tx1"/>
                </a:solidFill>
              </a:rPr>
              <a:t>Predicted temperature when crickets stop chirping???</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33E7232-06BB-BB3B-4748-B41E53899C38}"/>
                  </a:ext>
                </a:extLst>
              </p:cNvPr>
              <p:cNvSpPr txBox="1"/>
              <p:nvPr/>
            </p:nvSpPr>
            <p:spPr>
              <a:xfrm>
                <a:off x="1676400" y="1695337"/>
                <a:ext cx="5105400" cy="6537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i="1"/>
                          </m:ctrlPr>
                        </m:accPr>
                        <m:e>
                          <m:r>
                            <a:rPr lang="en-US" i="1"/>
                            <m:t>𝑇𝑒𝑚𝑝</m:t>
                          </m:r>
                        </m:e>
                      </m:acc>
                      <m:r>
                        <a:rPr lang="en-US" i="1"/>
                        <m:t>=37.7+0.23</m:t>
                      </m:r>
                      <m:r>
                        <a:rPr lang="en-US" i="1"/>
                        <m:t>𝑐h𝑖𝑟𝑝𝑠</m:t>
                      </m:r>
                    </m:oMath>
                  </m:oMathPara>
                </a14:m>
                <a:endParaRPr lang="en-US" dirty="0"/>
              </a:p>
              <a:p>
                <a:endParaRPr lang="en-US" dirty="0"/>
              </a:p>
            </p:txBody>
          </p:sp>
        </mc:Choice>
        <mc:Fallback>
          <p:sp>
            <p:nvSpPr>
              <p:cNvPr id="3" name="TextBox 2">
                <a:extLst>
                  <a:ext uri="{FF2B5EF4-FFF2-40B4-BE49-F238E27FC236}">
                    <a16:creationId xmlns:a16="http://schemas.microsoft.com/office/drawing/2014/main" id="{C33E7232-06BB-BB3B-4748-B41E53899C38}"/>
                  </a:ext>
                </a:extLst>
              </p:cNvPr>
              <p:cNvSpPr txBox="1">
                <a:spLocks noRot="1" noChangeAspect="1" noMove="1" noResize="1" noEditPoints="1" noAdjustHandles="1" noChangeArrowheads="1" noChangeShapeType="1" noTextEdit="1"/>
              </p:cNvSpPr>
              <p:nvPr/>
            </p:nvSpPr>
            <p:spPr>
              <a:xfrm>
                <a:off x="1676400" y="1695337"/>
                <a:ext cx="5105400" cy="653769"/>
              </a:xfrm>
              <a:prstGeom prst="rect">
                <a:avLst/>
              </a:prstGeom>
              <a:blipFill>
                <a:blip r:embed="rId2"/>
                <a:stretch>
                  <a:fillRect t="-1923"/>
                </a:stretch>
              </a:blipFill>
            </p:spPr>
            <p:txBody>
              <a:bodyPr/>
              <a:lstStyle/>
              <a:p>
                <a:r>
                  <a:rPr lang="en-US">
                    <a:noFill/>
                  </a:rPr>
                  <a:t> </a:t>
                </a:r>
              </a:p>
            </p:txBody>
          </p:sp>
        </mc:Fallback>
      </mc:AlternateContent>
    </p:spTree>
    <p:extLst>
      <p:ext uri="{BB962C8B-B14F-4D97-AF65-F5344CB8AC3E}">
        <p14:creationId xmlns:p14="http://schemas.microsoft.com/office/powerpoint/2010/main" val="390365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7823-033A-4F09-960A-9DDC51416BED}"/>
              </a:ext>
            </a:extLst>
          </p:cNvPr>
          <p:cNvSpPr>
            <a:spLocks noGrp="1"/>
          </p:cNvSpPr>
          <p:nvPr>
            <p:ph type="title"/>
          </p:nvPr>
        </p:nvSpPr>
        <p:spPr/>
        <p:txBody>
          <a:bodyPr>
            <a:normAutofit/>
          </a:bodyPr>
          <a:lstStyle/>
          <a:p>
            <a:r>
              <a:rPr lang="en-US" sz="4000" b="1" dirty="0"/>
              <a:t>Crickets and Temperature (Question)</a:t>
            </a:r>
          </a:p>
        </p:txBody>
      </p:sp>
      <p:sp>
        <p:nvSpPr>
          <p:cNvPr id="9" name="Content Placeholder 8">
            <a:extLst>
              <a:ext uri="{FF2B5EF4-FFF2-40B4-BE49-F238E27FC236}">
                <a16:creationId xmlns:a16="http://schemas.microsoft.com/office/drawing/2014/main" id="{EF97B120-3CFB-4772-A2A6-FC9D1CB9AAF9}"/>
              </a:ext>
            </a:extLst>
          </p:cNvPr>
          <p:cNvSpPr>
            <a:spLocks noGrp="1"/>
          </p:cNvSpPr>
          <p:nvPr>
            <p:ph sz="quarter" idx="18"/>
          </p:nvPr>
        </p:nvSpPr>
        <p:spPr>
          <a:xfrm>
            <a:off x="381000" y="1524000"/>
            <a:ext cx="8334022" cy="1041400"/>
          </a:xfrm>
        </p:spPr>
        <p:txBody>
          <a:bodyPr/>
          <a:lstStyle/>
          <a:p>
            <a:pPr marL="457200" indent="-457200">
              <a:buClr>
                <a:schemeClr val="accent2"/>
              </a:buClr>
            </a:pPr>
            <a:r>
              <a:rPr lang="en-US" sz="2800" dirty="0">
                <a:solidFill>
                  <a:srgbClr val="000000"/>
                </a:solidFill>
              </a:rPr>
              <a:t>Can you estimate the temperature on a summer evening, just by listening to crickets chirp?</a:t>
            </a:r>
          </a:p>
        </p:txBody>
      </p:sp>
      <p:pic>
        <p:nvPicPr>
          <p:cNvPr id="19" name="Content Placeholder 18" descr="A photo of a cricket (an insect).">
            <a:extLst>
              <a:ext uri="{FF2B5EF4-FFF2-40B4-BE49-F238E27FC236}">
                <a16:creationId xmlns:a16="http://schemas.microsoft.com/office/drawing/2014/main" id="{AC38F035-C860-4F9C-B837-6F96A66E3758}"/>
              </a:ext>
            </a:extLst>
          </p:cNvPr>
          <p:cNvPicPr>
            <a:picLocks noGrp="1" noChangeAspect="1"/>
          </p:cNvPicPr>
          <p:nvPr>
            <p:ph sz="quarter" idx="16"/>
          </p:nvPr>
        </p:nvPicPr>
        <p:blipFill>
          <a:blip r:embed="rId2"/>
          <a:stretch>
            <a:fillRect/>
          </a:stretch>
        </p:blipFill>
        <p:spPr>
          <a:xfrm>
            <a:off x="5589724" y="4958978"/>
            <a:ext cx="3554276" cy="1365622"/>
          </a:xfrm>
          <a:prstGeom prst="rect">
            <a:avLst/>
          </a:prstGeom>
        </p:spPr>
      </p:pic>
    </p:spTree>
    <p:extLst>
      <p:ext uri="{BB962C8B-B14F-4D97-AF65-F5344CB8AC3E}">
        <p14:creationId xmlns:p14="http://schemas.microsoft.com/office/powerpoint/2010/main" val="641594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AF354CE-96A5-4627-B963-574FDF2FDDC4}"/>
              </a:ext>
            </a:extLst>
          </p:cNvPr>
          <p:cNvSpPr>
            <a:spLocks noGrp="1"/>
          </p:cNvSpPr>
          <p:nvPr>
            <p:ph type="title"/>
          </p:nvPr>
        </p:nvSpPr>
        <p:spPr/>
        <p:txBody>
          <a:bodyPr/>
          <a:lstStyle/>
          <a:p>
            <a:r>
              <a:rPr lang="en-US" dirty="0"/>
              <a:t>Predicted Grade</a:t>
            </a:r>
          </a:p>
        </p:txBody>
      </p:sp>
      <p:sp>
        <p:nvSpPr>
          <p:cNvPr id="5" name="Content Placeholder 4">
            <a:extLst>
              <a:ext uri="{FF2B5EF4-FFF2-40B4-BE49-F238E27FC236}">
                <a16:creationId xmlns:a16="http://schemas.microsoft.com/office/drawing/2014/main" id="{EA3219C7-3B47-4744-9636-C75F8D014FD8}"/>
              </a:ext>
            </a:extLst>
          </p:cNvPr>
          <p:cNvSpPr>
            <a:spLocks noGrp="1"/>
          </p:cNvSpPr>
          <p:nvPr>
            <p:ph sz="quarter" idx="10"/>
          </p:nvPr>
        </p:nvSpPr>
        <p:spPr>
          <a:xfrm>
            <a:off x="304800" y="1752600"/>
            <a:ext cx="8534400" cy="762000"/>
          </a:xfrm>
        </p:spPr>
        <p:txBody>
          <a:bodyPr/>
          <a:lstStyle/>
          <a:p>
            <a:pPr marL="0" indent="0">
              <a:buNone/>
            </a:pPr>
            <a:r>
              <a:rPr lang="en-US" sz="2400" dirty="0"/>
              <a:t>For a certain course, the regression line to predict grade G on the final based on number of hours studying H is</a:t>
            </a:r>
          </a:p>
        </p:txBody>
      </p:sp>
      <p:graphicFrame>
        <p:nvGraphicFramePr>
          <p:cNvPr id="14" name="Object 13" descr="cap g hat equals 50 plus three dot operator cap h">
            <a:extLst>
              <a:ext uri="{FF2B5EF4-FFF2-40B4-BE49-F238E27FC236}">
                <a16:creationId xmlns:a16="http://schemas.microsoft.com/office/drawing/2014/main" id="{EACECA85-BE06-4B32-A0DA-38C21C461CBA}"/>
              </a:ext>
            </a:extLst>
          </p:cNvPr>
          <p:cNvGraphicFramePr>
            <a:graphicFrameLocks noChangeAspect="1"/>
          </p:cNvGraphicFramePr>
          <p:nvPr>
            <p:extLst>
              <p:ext uri="{D42A27DB-BD31-4B8C-83A1-F6EECF244321}">
                <p14:modId xmlns:p14="http://schemas.microsoft.com/office/powerpoint/2010/main" val="1116386031"/>
              </p:ext>
            </p:extLst>
          </p:nvPr>
        </p:nvGraphicFramePr>
        <p:xfrm>
          <a:off x="304800" y="2514600"/>
          <a:ext cx="2557055" cy="629752"/>
        </p:xfrm>
        <a:graphic>
          <a:graphicData uri="http://schemas.openxmlformats.org/presentationml/2006/ole">
            <mc:AlternateContent xmlns:mc="http://schemas.openxmlformats.org/markup-compatibility/2006">
              <mc:Choice xmlns:v="urn:schemas-microsoft-com:vml" Requires="v">
                <p:oleObj name="Equation" r:id="rId2" imgW="3093847" imgH="762131" progId="Equation.DSMT4">
                  <p:embed/>
                </p:oleObj>
              </mc:Choice>
              <mc:Fallback>
                <p:oleObj name="Equation" r:id="rId2" imgW="3093847" imgH="762131" progId="Equation.DSMT4">
                  <p:embed/>
                  <p:pic>
                    <p:nvPicPr>
                      <p:cNvPr id="0" name=""/>
                      <p:cNvPicPr/>
                      <p:nvPr/>
                    </p:nvPicPr>
                    <p:blipFill>
                      <a:blip r:embed="rId3"/>
                      <a:stretch>
                        <a:fillRect/>
                      </a:stretch>
                    </p:blipFill>
                    <p:spPr>
                      <a:xfrm>
                        <a:off x="304800" y="2514600"/>
                        <a:ext cx="2557055" cy="62975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1B60282-0A72-4588-8245-E34387C54E45}"/>
              </a:ext>
            </a:extLst>
          </p:cNvPr>
          <p:cNvSpPr>
            <a:spLocks noGrp="1"/>
          </p:cNvSpPr>
          <p:nvPr>
            <p:ph sz="quarter" idx="12"/>
          </p:nvPr>
        </p:nvSpPr>
        <p:spPr>
          <a:xfrm>
            <a:off x="304800" y="3124200"/>
            <a:ext cx="8534400" cy="3048000"/>
          </a:xfrm>
        </p:spPr>
        <p:txBody>
          <a:bodyPr/>
          <a:lstStyle/>
          <a:p>
            <a:pPr marL="0" indent="0">
              <a:buNone/>
            </a:pPr>
            <a:r>
              <a:rPr lang="en-US" sz="2400" dirty="0"/>
              <a:t>One person studied 10 hours and received a 88 on the final. The predicted grade for this person is:</a:t>
            </a:r>
          </a:p>
          <a:p>
            <a:pPr marL="514350" indent="-514350">
              <a:buClr>
                <a:schemeClr val="accent2"/>
              </a:buClr>
              <a:buAutoNum type="alphaUcPeriod"/>
            </a:pPr>
            <a:r>
              <a:rPr lang="en-US" sz="2400" dirty="0"/>
              <a:t>8</a:t>
            </a:r>
          </a:p>
          <a:p>
            <a:pPr marL="514350" indent="-514350">
              <a:buClr>
                <a:schemeClr val="accent2"/>
              </a:buClr>
              <a:buAutoNum type="alphaUcPeriod"/>
            </a:pPr>
            <a:r>
              <a:rPr lang="en-US" sz="2400" dirty="0"/>
              <a:t>10</a:t>
            </a:r>
          </a:p>
          <a:p>
            <a:pPr marL="514350" indent="-514350">
              <a:buClr>
                <a:schemeClr val="accent2"/>
              </a:buClr>
              <a:buAutoNum type="alphaUcPeriod"/>
            </a:pPr>
            <a:r>
              <a:rPr lang="en-US" sz="2400" dirty="0"/>
              <a:t>50</a:t>
            </a:r>
          </a:p>
          <a:p>
            <a:pPr marL="514350" indent="-514350">
              <a:buClr>
                <a:schemeClr val="accent2"/>
              </a:buClr>
              <a:buAutoNum type="alphaUcPeriod"/>
            </a:pPr>
            <a:r>
              <a:rPr lang="en-US" sz="2400" dirty="0"/>
              <a:t>80</a:t>
            </a:r>
          </a:p>
          <a:p>
            <a:pPr marL="514350" indent="-514350">
              <a:buClr>
                <a:schemeClr val="accent2"/>
              </a:buClr>
              <a:buAutoNum type="alphaUcPeriod"/>
            </a:pPr>
            <a:r>
              <a:rPr lang="en-US" sz="2400" dirty="0"/>
              <a:t>88</a:t>
            </a:r>
          </a:p>
        </p:txBody>
      </p:sp>
      <p:pic>
        <p:nvPicPr>
          <p:cNvPr id="24" name="Content Placeholder 23">
            <a:extLst>
              <a:ext uri="{FF2B5EF4-FFF2-40B4-BE49-F238E27FC236}">
                <a16:creationId xmlns:a16="http://schemas.microsoft.com/office/drawing/2014/main" id="{0B55CAA0-A217-475C-A1AB-6459A5D8EE09}"/>
              </a:ext>
              <a:ext uri="{C183D7F6-B498-43B3-948B-1728B52AA6E4}">
                <adec:decorative xmlns:adec="http://schemas.microsoft.com/office/drawing/2017/decorative" val="1"/>
              </a:ext>
            </a:extLst>
          </p:cNvPr>
          <p:cNvPicPr>
            <a:picLocks noGrp="1" noChangeAspect="1"/>
          </p:cNvPicPr>
          <p:nvPr>
            <p:ph sz="quarter" idx="13"/>
          </p:nvPr>
        </p:nvPicPr>
        <p:blipFill>
          <a:blip r:embed="rId4"/>
          <a:stretch>
            <a:fillRect/>
          </a:stretch>
        </p:blipFill>
        <p:spPr>
          <a:xfrm>
            <a:off x="76200" y="5211417"/>
            <a:ext cx="1767993" cy="548688"/>
          </a:xfrm>
        </p:spPr>
      </p:pic>
    </p:spTree>
    <p:extLst>
      <p:ext uri="{BB962C8B-B14F-4D97-AF65-F5344CB8AC3E}">
        <p14:creationId xmlns:p14="http://schemas.microsoft.com/office/powerpoint/2010/main" val="376127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AF354CE-96A5-4627-B963-574FDF2FDDC4}"/>
              </a:ext>
            </a:extLst>
          </p:cNvPr>
          <p:cNvSpPr>
            <a:spLocks noGrp="1"/>
          </p:cNvSpPr>
          <p:nvPr>
            <p:ph type="title"/>
          </p:nvPr>
        </p:nvSpPr>
        <p:spPr/>
        <p:txBody>
          <a:bodyPr/>
          <a:lstStyle/>
          <a:p>
            <a:r>
              <a:rPr lang="en-US" dirty="0"/>
              <a:t>Residual Grade</a:t>
            </a:r>
          </a:p>
        </p:txBody>
      </p:sp>
      <p:sp>
        <p:nvSpPr>
          <p:cNvPr id="5" name="Content Placeholder 4">
            <a:extLst>
              <a:ext uri="{FF2B5EF4-FFF2-40B4-BE49-F238E27FC236}">
                <a16:creationId xmlns:a16="http://schemas.microsoft.com/office/drawing/2014/main" id="{EA3219C7-3B47-4744-9636-C75F8D014FD8}"/>
              </a:ext>
            </a:extLst>
          </p:cNvPr>
          <p:cNvSpPr>
            <a:spLocks noGrp="1"/>
          </p:cNvSpPr>
          <p:nvPr>
            <p:ph sz="quarter" idx="10"/>
          </p:nvPr>
        </p:nvSpPr>
        <p:spPr>
          <a:xfrm>
            <a:off x="304800" y="1752600"/>
            <a:ext cx="8534400" cy="762000"/>
          </a:xfrm>
        </p:spPr>
        <p:txBody>
          <a:bodyPr/>
          <a:lstStyle/>
          <a:p>
            <a:pPr marL="0" indent="0">
              <a:buNone/>
            </a:pPr>
            <a:r>
              <a:rPr lang="en-US" sz="2400" dirty="0"/>
              <a:t>For a certain course, the regression line to predict grade G on the final based on number of hours studying H is</a:t>
            </a:r>
          </a:p>
        </p:txBody>
      </p:sp>
      <p:graphicFrame>
        <p:nvGraphicFramePr>
          <p:cNvPr id="14" name="Object 13" descr="cap g hat equals 50 plus three dot operator cap h">
            <a:extLst>
              <a:ext uri="{FF2B5EF4-FFF2-40B4-BE49-F238E27FC236}">
                <a16:creationId xmlns:a16="http://schemas.microsoft.com/office/drawing/2014/main" id="{EACECA85-BE06-4B32-A0DA-38C21C461CBA}"/>
              </a:ext>
            </a:extLst>
          </p:cNvPr>
          <p:cNvGraphicFramePr>
            <a:graphicFrameLocks noChangeAspect="1"/>
          </p:cNvGraphicFramePr>
          <p:nvPr>
            <p:extLst>
              <p:ext uri="{D42A27DB-BD31-4B8C-83A1-F6EECF244321}">
                <p14:modId xmlns:p14="http://schemas.microsoft.com/office/powerpoint/2010/main" val="1594693083"/>
              </p:ext>
            </p:extLst>
          </p:nvPr>
        </p:nvGraphicFramePr>
        <p:xfrm>
          <a:off x="304800" y="2514600"/>
          <a:ext cx="2557055" cy="629752"/>
        </p:xfrm>
        <a:graphic>
          <a:graphicData uri="http://schemas.openxmlformats.org/presentationml/2006/ole">
            <mc:AlternateContent xmlns:mc="http://schemas.openxmlformats.org/markup-compatibility/2006">
              <mc:Choice xmlns:v="urn:schemas-microsoft-com:vml" Requires="v">
                <p:oleObj name="Equation" r:id="rId2" imgW="3093847" imgH="762131" progId="Equation.DSMT4">
                  <p:embed/>
                </p:oleObj>
              </mc:Choice>
              <mc:Fallback>
                <p:oleObj name="Equation" r:id="rId2" imgW="3093847" imgH="762131" progId="Equation.DSMT4">
                  <p:embed/>
                  <p:pic>
                    <p:nvPicPr>
                      <p:cNvPr id="14" name="Object 13">
                        <a:extLst>
                          <a:ext uri="{FF2B5EF4-FFF2-40B4-BE49-F238E27FC236}">
                            <a16:creationId xmlns:a16="http://schemas.microsoft.com/office/drawing/2014/main" id="{EACECA85-BE06-4B32-A0DA-38C21C461CBA}"/>
                          </a:ext>
                        </a:extLst>
                      </p:cNvPr>
                      <p:cNvPicPr/>
                      <p:nvPr/>
                    </p:nvPicPr>
                    <p:blipFill>
                      <a:blip r:embed="rId3"/>
                      <a:stretch>
                        <a:fillRect/>
                      </a:stretch>
                    </p:blipFill>
                    <p:spPr>
                      <a:xfrm>
                        <a:off x="304800" y="2514600"/>
                        <a:ext cx="2557055" cy="62975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1B60282-0A72-4588-8245-E34387C54E45}"/>
              </a:ext>
            </a:extLst>
          </p:cNvPr>
          <p:cNvSpPr>
            <a:spLocks noGrp="1"/>
          </p:cNvSpPr>
          <p:nvPr>
            <p:ph sz="quarter" idx="12"/>
          </p:nvPr>
        </p:nvSpPr>
        <p:spPr>
          <a:xfrm>
            <a:off x="304800" y="3124200"/>
            <a:ext cx="8534400" cy="3048000"/>
          </a:xfrm>
        </p:spPr>
        <p:txBody>
          <a:bodyPr/>
          <a:lstStyle/>
          <a:p>
            <a:pPr marL="0" indent="0">
              <a:buNone/>
            </a:pPr>
            <a:r>
              <a:rPr lang="en-US" sz="2400" dirty="0"/>
              <a:t>One person studied 10 hours and received an 88 on the final. The residual for this person is:</a:t>
            </a:r>
          </a:p>
          <a:p>
            <a:pPr marL="514350" indent="-514350">
              <a:buClr>
                <a:schemeClr val="accent2"/>
              </a:buClr>
              <a:buAutoNum type="alphaUcPeriod"/>
            </a:pPr>
            <a:r>
              <a:rPr lang="en-US" sz="2400" dirty="0"/>
              <a:t>8</a:t>
            </a:r>
          </a:p>
          <a:p>
            <a:pPr marL="514350" indent="-514350">
              <a:buClr>
                <a:schemeClr val="accent2"/>
              </a:buClr>
              <a:buAutoNum type="alphaUcPeriod"/>
            </a:pPr>
            <a:r>
              <a:rPr lang="en-US" sz="2400" dirty="0"/>
              <a:t>10</a:t>
            </a:r>
          </a:p>
          <a:p>
            <a:pPr marL="514350" indent="-514350">
              <a:buClr>
                <a:schemeClr val="accent2"/>
              </a:buClr>
              <a:buAutoNum type="alphaUcPeriod"/>
            </a:pPr>
            <a:r>
              <a:rPr lang="en-US" sz="2400" dirty="0"/>
              <a:t>50</a:t>
            </a:r>
          </a:p>
          <a:p>
            <a:pPr marL="514350" indent="-514350">
              <a:buClr>
                <a:schemeClr val="accent2"/>
              </a:buClr>
              <a:buAutoNum type="alphaUcPeriod"/>
            </a:pPr>
            <a:r>
              <a:rPr lang="en-US" sz="2400" dirty="0"/>
              <a:t>80</a:t>
            </a:r>
          </a:p>
          <a:p>
            <a:pPr marL="514350" indent="-514350">
              <a:buClr>
                <a:schemeClr val="accent2"/>
              </a:buClr>
              <a:buAutoNum type="alphaUcPeriod"/>
            </a:pPr>
            <a:r>
              <a:rPr lang="en-US" sz="2400" dirty="0"/>
              <a:t>88</a:t>
            </a:r>
          </a:p>
        </p:txBody>
      </p:sp>
      <p:pic>
        <p:nvPicPr>
          <p:cNvPr id="24" name="Content Placeholder 23">
            <a:extLst>
              <a:ext uri="{FF2B5EF4-FFF2-40B4-BE49-F238E27FC236}">
                <a16:creationId xmlns:a16="http://schemas.microsoft.com/office/drawing/2014/main" id="{0B55CAA0-A217-475C-A1AB-6459A5D8EE09}"/>
              </a:ext>
              <a:ext uri="{C183D7F6-B498-43B3-948B-1728B52AA6E4}">
                <adec:decorative xmlns:adec="http://schemas.microsoft.com/office/drawing/2017/decorative" val="1"/>
              </a:ext>
            </a:extLst>
          </p:cNvPr>
          <p:cNvPicPr>
            <a:picLocks noGrp="1" noChangeAspect="1"/>
          </p:cNvPicPr>
          <p:nvPr>
            <p:ph sz="quarter" idx="13"/>
          </p:nvPr>
        </p:nvPicPr>
        <p:blipFill>
          <a:blip r:embed="rId4"/>
          <a:stretch>
            <a:fillRect/>
          </a:stretch>
        </p:blipFill>
        <p:spPr>
          <a:xfrm>
            <a:off x="76200" y="3870912"/>
            <a:ext cx="1767993" cy="548688"/>
          </a:xfrm>
        </p:spPr>
      </p:pic>
    </p:spTree>
    <p:extLst>
      <p:ext uri="{BB962C8B-B14F-4D97-AF65-F5344CB8AC3E}">
        <p14:creationId xmlns:p14="http://schemas.microsoft.com/office/powerpoint/2010/main" val="401415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AF354CE-96A5-4627-B963-574FDF2FDDC4}"/>
              </a:ext>
            </a:extLst>
          </p:cNvPr>
          <p:cNvSpPr>
            <a:spLocks noGrp="1"/>
          </p:cNvSpPr>
          <p:nvPr>
            <p:ph type="title"/>
          </p:nvPr>
        </p:nvSpPr>
        <p:spPr/>
        <p:txBody>
          <a:bodyPr/>
          <a:lstStyle/>
          <a:p>
            <a:r>
              <a:rPr lang="en-US" dirty="0"/>
              <a:t>Slope and Predicted Grade</a:t>
            </a:r>
          </a:p>
        </p:txBody>
      </p:sp>
      <p:sp>
        <p:nvSpPr>
          <p:cNvPr id="5" name="Content Placeholder 4">
            <a:extLst>
              <a:ext uri="{FF2B5EF4-FFF2-40B4-BE49-F238E27FC236}">
                <a16:creationId xmlns:a16="http://schemas.microsoft.com/office/drawing/2014/main" id="{EA3219C7-3B47-4744-9636-C75F8D014FD8}"/>
              </a:ext>
            </a:extLst>
          </p:cNvPr>
          <p:cNvSpPr>
            <a:spLocks noGrp="1"/>
          </p:cNvSpPr>
          <p:nvPr>
            <p:ph sz="quarter" idx="10"/>
          </p:nvPr>
        </p:nvSpPr>
        <p:spPr>
          <a:xfrm>
            <a:off x="304800" y="1484244"/>
            <a:ext cx="8534400" cy="819150"/>
          </a:xfrm>
        </p:spPr>
        <p:txBody>
          <a:bodyPr/>
          <a:lstStyle/>
          <a:p>
            <a:pPr marL="0" indent="0">
              <a:buNone/>
            </a:pPr>
            <a:r>
              <a:rPr lang="en-US" sz="2400" dirty="0"/>
              <a:t>For a certain course, the regression line to predict grade G on the final based on number of hours studying H is</a:t>
            </a:r>
          </a:p>
        </p:txBody>
      </p:sp>
      <p:graphicFrame>
        <p:nvGraphicFramePr>
          <p:cNvPr id="14" name="Object 13" descr="cap g hat equals 50 plus three dot operator cap h">
            <a:extLst>
              <a:ext uri="{FF2B5EF4-FFF2-40B4-BE49-F238E27FC236}">
                <a16:creationId xmlns:a16="http://schemas.microsoft.com/office/drawing/2014/main" id="{EACECA85-BE06-4B32-A0DA-38C21C461CBA}"/>
              </a:ext>
            </a:extLst>
          </p:cNvPr>
          <p:cNvGraphicFramePr>
            <a:graphicFrameLocks noChangeAspect="1"/>
          </p:cNvGraphicFramePr>
          <p:nvPr>
            <p:extLst>
              <p:ext uri="{D42A27DB-BD31-4B8C-83A1-F6EECF244321}">
                <p14:modId xmlns:p14="http://schemas.microsoft.com/office/powerpoint/2010/main" val="49665702"/>
              </p:ext>
            </p:extLst>
          </p:nvPr>
        </p:nvGraphicFramePr>
        <p:xfrm>
          <a:off x="304800" y="2246243"/>
          <a:ext cx="2557055" cy="676983"/>
        </p:xfrm>
        <a:graphic>
          <a:graphicData uri="http://schemas.openxmlformats.org/presentationml/2006/ole">
            <mc:AlternateContent xmlns:mc="http://schemas.openxmlformats.org/markup-compatibility/2006">
              <mc:Choice xmlns:v="urn:schemas-microsoft-com:vml" Requires="v">
                <p:oleObj name="Equation" r:id="rId2" imgW="3093847" imgH="762131" progId="Equation.DSMT4">
                  <p:embed/>
                </p:oleObj>
              </mc:Choice>
              <mc:Fallback>
                <p:oleObj name="Equation" r:id="rId2" imgW="3093847" imgH="762131" progId="Equation.DSMT4">
                  <p:embed/>
                  <p:pic>
                    <p:nvPicPr>
                      <p:cNvPr id="14" name="Object 13">
                        <a:extLst>
                          <a:ext uri="{FF2B5EF4-FFF2-40B4-BE49-F238E27FC236}">
                            <a16:creationId xmlns:a16="http://schemas.microsoft.com/office/drawing/2014/main" id="{EACECA85-BE06-4B32-A0DA-38C21C461CBA}"/>
                          </a:ext>
                        </a:extLst>
                      </p:cNvPr>
                      <p:cNvPicPr/>
                      <p:nvPr/>
                    </p:nvPicPr>
                    <p:blipFill>
                      <a:blip r:embed="rId3"/>
                      <a:stretch>
                        <a:fillRect/>
                      </a:stretch>
                    </p:blipFill>
                    <p:spPr>
                      <a:xfrm>
                        <a:off x="304800" y="2246243"/>
                        <a:ext cx="2557055" cy="67698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1B60282-0A72-4588-8245-E34387C54E45}"/>
              </a:ext>
            </a:extLst>
          </p:cNvPr>
          <p:cNvSpPr>
            <a:spLocks noGrp="1"/>
          </p:cNvSpPr>
          <p:nvPr>
            <p:ph sz="quarter" idx="12"/>
          </p:nvPr>
        </p:nvSpPr>
        <p:spPr>
          <a:xfrm>
            <a:off x="304799" y="2855844"/>
            <a:ext cx="8735761" cy="3276600"/>
          </a:xfrm>
        </p:spPr>
        <p:txBody>
          <a:bodyPr/>
          <a:lstStyle/>
          <a:p>
            <a:pPr marL="0" indent="0">
              <a:buNone/>
            </a:pPr>
            <a:r>
              <a:rPr lang="en-US" sz="2200" dirty="0"/>
              <a:t>We can interpret the slope in context to mean that:</a:t>
            </a:r>
          </a:p>
          <a:p>
            <a:pPr>
              <a:buClr>
                <a:schemeClr val="accent2"/>
              </a:buClr>
              <a:buFont typeface="+mj-lt"/>
              <a:buAutoNum type="alphaUcPeriod"/>
            </a:pPr>
            <a:r>
              <a:rPr lang="en-US" sz="2200" dirty="0"/>
              <a:t>Predicted grade will go up by 1 point for a person who studies 3 more hours.</a:t>
            </a:r>
          </a:p>
          <a:p>
            <a:pPr>
              <a:buClr>
                <a:schemeClr val="accent2"/>
              </a:buClr>
              <a:buFont typeface="+mj-lt"/>
              <a:buAutoNum type="alphaUcPeriod"/>
            </a:pPr>
            <a:r>
              <a:rPr lang="en-US" sz="2200" dirty="0"/>
              <a:t>Predicted grade will go up by 3 points for a person who studies 1 more hour.</a:t>
            </a:r>
          </a:p>
          <a:p>
            <a:pPr>
              <a:buClr>
                <a:schemeClr val="accent2"/>
              </a:buClr>
              <a:buFont typeface="+mj-lt"/>
              <a:buAutoNum type="alphaUcPeriod"/>
            </a:pPr>
            <a:r>
              <a:rPr lang="en-US" sz="2200" dirty="0"/>
              <a:t>Three more hours of studying gives 3 more points on the final</a:t>
            </a:r>
          </a:p>
          <a:p>
            <a:pPr>
              <a:buClr>
                <a:schemeClr val="accent2"/>
              </a:buClr>
              <a:buFont typeface="+mj-lt"/>
              <a:buAutoNum type="alphaUcPeriod"/>
            </a:pPr>
            <a:r>
              <a:rPr lang="en-US" sz="2200" dirty="0"/>
              <a:t>The rise over the run is 3/1.</a:t>
            </a:r>
          </a:p>
          <a:p>
            <a:pPr>
              <a:buClr>
                <a:schemeClr val="accent2"/>
              </a:buClr>
              <a:buFont typeface="+mj-lt"/>
              <a:buAutoNum type="alphaUcPeriod"/>
            </a:pPr>
            <a:r>
              <a:rPr lang="en-US" sz="2200" dirty="0"/>
              <a:t>The response variable goes up by 1 if the explanatory  variable goes up by 3. </a:t>
            </a:r>
          </a:p>
        </p:txBody>
      </p:sp>
      <p:pic>
        <p:nvPicPr>
          <p:cNvPr id="7" name="Content Placeholder 6">
            <a:extLst>
              <a:ext uri="{FF2B5EF4-FFF2-40B4-BE49-F238E27FC236}">
                <a16:creationId xmlns:a16="http://schemas.microsoft.com/office/drawing/2014/main" id="{7832AD92-7DDF-4E2E-B7DA-90E1EC2C8743}"/>
              </a:ext>
              <a:ext uri="{C183D7F6-B498-43B3-948B-1728B52AA6E4}">
                <adec:decorative xmlns:adec="http://schemas.microsoft.com/office/drawing/2017/decorative" val="1"/>
              </a:ext>
            </a:extLst>
          </p:cNvPr>
          <p:cNvPicPr>
            <a:picLocks noGrp="1" noChangeAspect="1"/>
          </p:cNvPicPr>
          <p:nvPr>
            <p:ph sz="quarter" idx="13"/>
          </p:nvPr>
        </p:nvPicPr>
        <p:blipFill>
          <a:blip r:embed="rId4"/>
          <a:stretch>
            <a:fillRect/>
          </a:stretch>
        </p:blipFill>
        <p:spPr>
          <a:xfrm>
            <a:off x="103437" y="3962400"/>
            <a:ext cx="8937124" cy="819150"/>
          </a:xfrm>
        </p:spPr>
      </p:pic>
    </p:spTree>
    <p:extLst>
      <p:ext uri="{BB962C8B-B14F-4D97-AF65-F5344CB8AC3E}">
        <p14:creationId xmlns:p14="http://schemas.microsoft.com/office/powerpoint/2010/main" val="423367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AF354CE-96A5-4627-B963-574FDF2FDDC4}"/>
              </a:ext>
            </a:extLst>
          </p:cNvPr>
          <p:cNvSpPr>
            <a:spLocks noGrp="1"/>
          </p:cNvSpPr>
          <p:nvPr>
            <p:ph type="title"/>
          </p:nvPr>
        </p:nvSpPr>
        <p:spPr/>
        <p:txBody>
          <a:bodyPr/>
          <a:lstStyle/>
          <a:p>
            <a:r>
              <a:rPr lang="en-US" dirty="0"/>
              <a:t>Intercept and Predicted Grade</a:t>
            </a:r>
          </a:p>
        </p:txBody>
      </p:sp>
      <p:sp>
        <p:nvSpPr>
          <p:cNvPr id="5" name="Content Placeholder 4">
            <a:extLst>
              <a:ext uri="{FF2B5EF4-FFF2-40B4-BE49-F238E27FC236}">
                <a16:creationId xmlns:a16="http://schemas.microsoft.com/office/drawing/2014/main" id="{EA3219C7-3B47-4744-9636-C75F8D014FD8}"/>
              </a:ext>
            </a:extLst>
          </p:cNvPr>
          <p:cNvSpPr>
            <a:spLocks noGrp="1"/>
          </p:cNvSpPr>
          <p:nvPr>
            <p:ph sz="quarter" idx="10"/>
          </p:nvPr>
        </p:nvSpPr>
        <p:spPr>
          <a:xfrm>
            <a:off x="304800" y="1600200"/>
            <a:ext cx="8534400" cy="819150"/>
          </a:xfrm>
        </p:spPr>
        <p:txBody>
          <a:bodyPr/>
          <a:lstStyle/>
          <a:p>
            <a:pPr marL="0" indent="0">
              <a:buNone/>
            </a:pPr>
            <a:r>
              <a:rPr lang="en-US" sz="2400" dirty="0"/>
              <a:t>For a certain course, the regression line to predict grade G on the final based on number of hours studying H is</a:t>
            </a:r>
          </a:p>
        </p:txBody>
      </p:sp>
      <p:graphicFrame>
        <p:nvGraphicFramePr>
          <p:cNvPr id="14" name="Object 13" descr="cap g hat equals 50 plus three dot operator cap h">
            <a:extLst>
              <a:ext uri="{FF2B5EF4-FFF2-40B4-BE49-F238E27FC236}">
                <a16:creationId xmlns:a16="http://schemas.microsoft.com/office/drawing/2014/main" id="{EACECA85-BE06-4B32-A0DA-38C21C461CBA}"/>
              </a:ext>
            </a:extLst>
          </p:cNvPr>
          <p:cNvGraphicFramePr>
            <a:graphicFrameLocks noChangeAspect="1"/>
          </p:cNvGraphicFramePr>
          <p:nvPr>
            <p:extLst>
              <p:ext uri="{D42A27DB-BD31-4B8C-83A1-F6EECF244321}">
                <p14:modId xmlns:p14="http://schemas.microsoft.com/office/powerpoint/2010/main" val="2047047143"/>
              </p:ext>
            </p:extLst>
          </p:nvPr>
        </p:nvGraphicFramePr>
        <p:xfrm>
          <a:off x="304800" y="2362199"/>
          <a:ext cx="2557055" cy="676983"/>
        </p:xfrm>
        <a:graphic>
          <a:graphicData uri="http://schemas.openxmlformats.org/presentationml/2006/ole">
            <mc:AlternateContent xmlns:mc="http://schemas.openxmlformats.org/markup-compatibility/2006">
              <mc:Choice xmlns:v="urn:schemas-microsoft-com:vml" Requires="v">
                <p:oleObj name="Equation" r:id="rId2" imgW="3093847" imgH="762131" progId="Equation.DSMT4">
                  <p:embed/>
                </p:oleObj>
              </mc:Choice>
              <mc:Fallback>
                <p:oleObj name="Equation" r:id="rId2" imgW="3093847" imgH="762131" progId="Equation.DSMT4">
                  <p:embed/>
                  <p:pic>
                    <p:nvPicPr>
                      <p:cNvPr id="14" name="Object 13">
                        <a:extLst>
                          <a:ext uri="{FF2B5EF4-FFF2-40B4-BE49-F238E27FC236}">
                            <a16:creationId xmlns:a16="http://schemas.microsoft.com/office/drawing/2014/main" id="{EACECA85-BE06-4B32-A0DA-38C21C461CBA}"/>
                          </a:ext>
                        </a:extLst>
                      </p:cNvPr>
                      <p:cNvPicPr/>
                      <p:nvPr/>
                    </p:nvPicPr>
                    <p:blipFill>
                      <a:blip r:embed="rId3"/>
                      <a:stretch>
                        <a:fillRect/>
                      </a:stretch>
                    </p:blipFill>
                    <p:spPr>
                      <a:xfrm>
                        <a:off x="304800" y="2362199"/>
                        <a:ext cx="2557055" cy="67698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1B60282-0A72-4588-8245-E34387C54E45}"/>
              </a:ext>
            </a:extLst>
          </p:cNvPr>
          <p:cNvSpPr>
            <a:spLocks noGrp="1"/>
          </p:cNvSpPr>
          <p:nvPr>
            <p:ph sz="quarter" idx="12"/>
          </p:nvPr>
        </p:nvSpPr>
        <p:spPr>
          <a:xfrm>
            <a:off x="304800" y="2971800"/>
            <a:ext cx="8610600" cy="3276600"/>
          </a:xfrm>
        </p:spPr>
        <p:txBody>
          <a:bodyPr/>
          <a:lstStyle/>
          <a:p>
            <a:pPr marL="0" indent="0">
              <a:buNone/>
            </a:pPr>
            <a:r>
              <a:rPr lang="en-US" sz="2400" dirty="0"/>
              <a:t>We can interpret the slope in context to mean that:</a:t>
            </a:r>
          </a:p>
          <a:p>
            <a:pPr>
              <a:buClr>
                <a:schemeClr val="accent2"/>
              </a:buClr>
              <a:buFont typeface="+mj-lt"/>
              <a:buAutoNum type="alphaUcPeriod"/>
            </a:pPr>
            <a:r>
              <a:rPr lang="en-US" sz="2400" dirty="0"/>
              <a:t>If a person does not study at all, the predicted grade will be 50.</a:t>
            </a:r>
          </a:p>
          <a:p>
            <a:pPr>
              <a:buClr>
                <a:schemeClr val="accent2"/>
              </a:buClr>
              <a:buFont typeface="+mj-lt"/>
              <a:buAutoNum type="alphaUcPeriod"/>
            </a:pPr>
            <a:r>
              <a:rPr lang="en-US" sz="2400" dirty="0"/>
              <a:t>A predicted grade of zero goes with studying 50 hours. </a:t>
            </a:r>
          </a:p>
          <a:p>
            <a:pPr>
              <a:buClr>
                <a:schemeClr val="accent2"/>
              </a:buClr>
              <a:buFont typeface="+mj-lt"/>
              <a:buAutoNum type="alphaUcPeriod"/>
            </a:pPr>
            <a:r>
              <a:rPr lang="en-US" sz="2400" dirty="0"/>
              <a:t>The more someone studies, the higher the predicted grade.</a:t>
            </a:r>
          </a:p>
          <a:p>
            <a:pPr>
              <a:buClr>
                <a:schemeClr val="accent2"/>
              </a:buClr>
              <a:buFont typeface="+mj-lt"/>
              <a:buAutoNum type="alphaUcPeriod"/>
            </a:pPr>
            <a:r>
              <a:rPr lang="en-US" sz="2400" dirty="0"/>
              <a:t>The line crosses the axis at 50.</a:t>
            </a:r>
          </a:p>
          <a:p>
            <a:pPr>
              <a:buClr>
                <a:schemeClr val="accent2"/>
              </a:buClr>
              <a:buFont typeface="+mj-lt"/>
              <a:buAutoNum type="alphaUcPeriod"/>
            </a:pPr>
            <a:r>
              <a:rPr lang="en-US" sz="2400" dirty="0"/>
              <a:t>The response variable is 50 if the explanatory variable is 0. </a:t>
            </a:r>
          </a:p>
        </p:txBody>
      </p:sp>
      <p:pic>
        <p:nvPicPr>
          <p:cNvPr id="7" name="Content Placeholder 6">
            <a:extLst>
              <a:ext uri="{FF2B5EF4-FFF2-40B4-BE49-F238E27FC236}">
                <a16:creationId xmlns:a16="http://schemas.microsoft.com/office/drawing/2014/main" id="{7832AD92-7DDF-4E2E-B7DA-90E1EC2C8743}"/>
              </a:ext>
              <a:ext uri="{C183D7F6-B498-43B3-948B-1728B52AA6E4}">
                <adec:decorative xmlns:adec="http://schemas.microsoft.com/office/drawing/2017/decorative" val="1"/>
              </a:ext>
            </a:extLst>
          </p:cNvPr>
          <p:cNvPicPr>
            <a:picLocks noGrp="1" noChangeAspect="1"/>
          </p:cNvPicPr>
          <p:nvPr>
            <p:ph sz="quarter" idx="13"/>
          </p:nvPr>
        </p:nvPicPr>
        <p:blipFill>
          <a:blip r:embed="rId4"/>
          <a:stretch>
            <a:fillRect/>
          </a:stretch>
        </p:blipFill>
        <p:spPr>
          <a:xfrm>
            <a:off x="103437" y="3363859"/>
            <a:ext cx="8937124" cy="618419"/>
          </a:xfrm>
        </p:spPr>
      </p:pic>
    </p:spTree>
    <p:extLst>
      <p:ext uri="{BB962C8B-B14F-4D97-AF65-F5344CB8AC3E}">
        <p14:creationId xmlns:p14="http://schemas.microsoft.com/office/powerpoint/2010/main" val="205525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269B9-F809-404C-A05A-36DF8F1EBB13}"/>
              </a:ext>
            </a:extLst>
          </p:cNvPr>
          <p:cNvSpPr>
            <a:spLocks noGrp="1"/>
          </p:cNvSpPr>
          <p:nvPr>
            <p:ph type="title"/>
          </p:nvPr>
        </p:nvSpPr>
        <p:spPr>
          <a:xfrm>
            <a:off x="2133600" y="457200"/>
            <a:ext cx="4876800" cy="1141412"/>
          </a:xfrm>
        </p:spPr>
        <p:txBody>
          <a:bodyPr>
            <a:normAutofit/>
          </a:bodyPr>
          <a:lstStyle/>
          <a:p>
            <a:r>
              <a:rPr lang="en-US" dirty="0"/>
              <a:t>Regression Caution 1</a:t>
            </a:r>
          </a:p>
        </p:txBody>
      </p:sp>
      <p:pic>
        <p:nvPicPr>
          <p:cNvPr id="18" name="Picture Placeholder 17">
            <a:extLst>
              <a:ext uri="{FF2B5EF4-FFF2-40B4-BE49-F238E27FC236}">
                <a16:creationId xmlns:a16="http://schemas.microsoft.com/office/drawing/2014/main" id="{6562ED5F-6ADB-48D9-9CC2-35355C978F64}"/>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597290" cy="1402202"/>
          </a:xfrm>
          <a:prstGeom prst="rect">
            <a:avLst/>
          </a:prstGeom>
        </p:spPr>
      </p:pic>
      <p:pic>
        <p:nvPicPr>
          <p:cNvPr id="20" name="Picture Placeholder 19">
            <a:extLst>
              <a:ext uri="{FF2B5EF4-FFF2-40B4-BE49-F238E27FC236}">
                <a16:creationId xmlns:a16="http://schemas.microsoft.com/office/drawing/2014/main" id="{0D1F7D8E-BC90-4141-9301-38399E9110C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2"/>
          <a:stretch/>
        </p:blipFill>
        <p:spPr>
          <a:xfrm>
            <a:off x="7546710" y="457200"/>
            <a:ext cx="1597290" cy="1402202"/>
          </a:xfrm>
          <a:prstGeom prst="rect">
            <a:avLst/>
          </a:prstGeom>
        </p:spPr>
      </p:pic>
      <p:sp>
        <p:nvSpPr>
          <p:cNvPr id="8" name="Content Placeholder 7">
            <a:extLst>
              <a:ext uri="{FF2B5EF4-FFF2-40B4-BE49-F238E27FC236}">
                <a16:creationId xmlns:a16="http://schemas.microsoft.com/office/drawing/2014/main" id="{74B2BD0B-F47D-4CCB-8195-A9BD5F79BAEC}"/>
              </a:ext>
            </a:extLst>
          </p:cNvPr>
          <p:cNvSpPr>
            <a:spLocks noGrp="1"/>
          </p:cNvSpPr>
          <p:nvPr>
            <p:ph sz="quarter" idx="18"/>
          </p:nvPr>
        </p:nvSpPr>
        <p:spPr>
          <a:xfrm>
            <a:off x="404989" y="1981200"/>
            <a:ext cx="8334022" cy="4191000"/>
          </a:xfrm>
        </p:spPr>
        <p:txBody>
          <a:bodyPr/>
          <a:lstStyle/>
          <a:p>
            <a:pPr marL="457200" indent="-457200">
              <a:spcBef>
                <a:spcPts val="600"/>
              </a:spcBef>
              <a:spcAft>
                <a:spcPts val="1800"/>
              </a:spcAft>
              <a:buClr>
                <a:schemeClr val="accent2"/>
              </a:buClr>
              <a:defRPr/>
            </a:pPr>
            <a:r>
              <a:rPr lang="en-US" sz="2800" dirty="0"/>
              <a:t>Do not use the regression equation or line to predict outside the range of </a:t>
            </a:r>
            <a:r>
              <a:rPr lang="en-US" sz="2800" i="1" dirty="0"/>
              <a:t>x</a:t>
            </a:r>
            <a:r>
              <a:rPr lang="en-US" sz="2800" dirty="0"/>
              <a:t> values available in your data (do not extrapolate!)</a:t>
            </a:r>
          </a:p>
          <a:p>
            <a:pPr marL="457200" indent="-457200">
              <a:spcBef>
                <a:spcPts val="600"/>
              </a:spcBef>
              <a:spcAft>
                <a:spcPts val="1800"/>
              </a:spcAft>
              <a:buClr>
                <a:schemeClr val="accent2"/>
              </a:buClr>
              <a:defRPr/>
            </a:pPr>
            <a:r>
              <a:rPr lang="en-US" sz="2800" dirty="0"/>
              <a:t>If none of the </a:t>
            </a:r>
            <a:r>
              <a:rPr lang="en-US" sz="2800" i="1" dirty="0"/>
              <a:t>x</a:t>
            </a:r>
            <a:r>
              <a:rPr lang="en-US" sz="2800" dirty="0"/>
              <a:t> values are anywhere near 0, then the intercept is meaningless!</a:t>
            </a:r>
            <a:endParaRPr lang="en-US" sz="2400" dirty="0"/>
          </a:p>
        </p:txBody>
      </p:sp>
    </p:spTree>
    <p:extLst>
      <p:ext uri="{BB962C8B-B14F-4D97-AF65-F5344CB8AC3E}">
        <p14:creationId xmlns:p14="http://schemas.microsoft.com/office/powerpoint/2010/main" val="58264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DD2C1E-D3E5-4E1B-8435-FECFB4EDE5A6}"/>
              </a:ext>
            </a:extLst>
          </p:cNvPr>
          <p:cNvSpPr>
            <a:spLocks noGrp="1"/>
          </p:cNvSpPr>
          <p:nvPr>
            <p:ph type="title"/>
          </p:nvPr>
        </p:nvSpPr>
        <p:spPr/>
        <p:txBody>
          <a:bodyPr>
            <a:normAutofit/>
          </a:bodyPr>
          <a:lstStyle/>
          <a:p>
            <a:r>
              <a:rPr lang="en-US" dirty="0"/>
              <a:t>Units</a:t>
            </a:r>
          </a:p>
        </p:txBody>
      </p:sp>
      <p:sp>
        <p:nvSpPr>
          <p:cNvPr id="6" name="Content Placeholder 5">
            <a:extLst>
              <a:ext uri="{FF2B5EF4-FFF2-40B4-BE49-F238E27FC236}">
                <a16:creationId xmlns:a16="http://schemas.microsoft.com/office/drawing/2014/main" id="{AC7032BD-2F53-4765-92B7-BC56E9ACDBC4}"/>
              </a:ext>
            </a:extLst>
          </p:cNvPr>
          <p:cNvSpPr>
            <a:spLocks noGrp="1"/>
          </p:cNvSpPr>
          <p:nvPr>
            <p:ph sz="quarter" idx="18"/>
          </p:nvPr>
        </p:nvSpPr>
        <p:spPr>
          <a:xfrm>
            <a:off x="457200" y="1397000"/>
            <a:ext cx="8334022" cy="1041400"/>
          </a:xfrm>
        </p:spPr>
        <p:txBody>
          <a:bodyPr/>
          <a:lstStyle/>
          <a:p>
            <a:pPr marL="457200" indent="-457200">
              <a:buClr>
                <a:schemeClr val="accent2"/>
              </a:buClr>
            </a:pPr>
            <a:r>
              <a:rPr lang="en-US" sz="2800" dirty="0"/>
              <a:t>It is helpful to think about units when interpreting a regression equation</a:t>
            </a:r>
          </a:p>
        </p:txBody>
      </p:sp>
      <p:pic>
        <p:nvPicPr>
          <p:cNvPr id="16" name="Picture Placeholder 15" descr="An equation reads y cap equals a plus (b times x). The units of each variable are as follows: y cap is labeled y units; a is labeled y units; b is labeled y units over x units; and x is labeled x units.">
            <a:extLst>
              <a:ext uri="{FF2B5EF4-FFF2-40B4-BE49-F238E27FC236}">
                <a16:creationId xmlns:a16="http://schemas.microsoft.com/office/drawing/2014/main" id="{758A9A2F-1ABD-4844-9EA8-16CCA6248C11}"/>
              </a:ext>
            </a:extLst>
          </p:cNvPr>
          <p:cNvPicPr>
            <a:picLocks noGrp="1" noChangeAspect="1"/>
          </p:cNvPicPr>
          <p:nvPr>
            <p:ph type="pic" sz="quarter" idx="19"/>
          </p:nvPr>
        </p:nvPicPr>
        <p:blipFill rotWithShape="1">
          <a:blip r:embed="rId2"/>
          <a:stretch/>
        </p:blipFill>
        <p:spPr>
          <a:xfrm>
            <a:off x="2486080" y="2362200"/>
            <a:ext cx="4171840" cy="2146381"/>
          </a:xfrm>
          <a:prstGeom prst="rect">
            <a:avLst/>
          </a:prstGeom>
        </p:spPr>
      </p:pic>
      <p:pic>
        <p:nvPicPr>
          <p:cNvPr id="18" name="Picture Placeholder 17" descr="An equation reads, Temperature cap equals 37.7 plus (0.23 times Chirps). The units of each variable and number are as follows: Temperature cap is in degrees; 37.7 is in degrees; 0.23 is in degrees over chirps per minute; and Chirps is in chirps per minute.">
            <a:extLst>
              <a:ext uri="{FF2B5EF4-FFF2-40B4-BE49-F238E27FC236}">
                <a16:creationId xmlns:a16="http://schemas.microsoft.com/office/drawing/2014/main" id="{F8C4967A-8006-4190-B8E5-67414924FD7D}"/>
              </a:ext>
            </a:extLst>
          </p:cNvPr>
          <p:cNvPicPr>
            <a:picLocks noGrp="1" noChangeAspect="1"/>
          </p:cNvPicPr>
          <p:nvPr>
            <p:ph type="pic" sz="quarter" idx="20"/>
          </p:nvPr>
        </p:nvPicPr>
        <p:blipFill rotWithShape="1">
          <a:blip r:embed="rId3"/>
          <a:stretch/>
        </p:blipFill>
        <p:spPr>
          <a:xfrm>
            <a:off x="692391" y="4630049"/>
            <a:ext cx="7759218" cy="1618351"/>
          </a:xfrm>
          <a:prstGeom prst="rect">
            <a:avLst/>
          </a:prstGeom>
        </p:spPr>
      </p:pic>
    </p:spTree>
    <p:extLst>
      <p:ext uri="{BB962C8B-B14F-4D97-AF65-F5344CB8AC3E}">
        <p14:creationId xmlns:p14="http://schemas.microsoft.com/office/powerpoint/2010/main" val="245549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24F37AD-C2C5-4923-9EA2-38174B30F69E}"/>
              </a:ext>
            </a:extLst>
          </p:cNvPr>
          <p:cNvSpPr>
            <a:spLocks noGrp="1"/>
          </p:cNvSpPr>
          <p:nvPr>
            <p:ph type="title"/>
          </p:nvPr>
        </p:nvSpPr>
        <p:spPr/>
        <p:txBody>
          <a:bodyPr>
            <a:normAutofit/>
          </a:bodyPr>
          <a:lstStyle/>
          <a:p>
            <a:r>
              <a:rPr lang="en-US" dirty="0"/>
              <a:t>Regression Model</a:t>
            </a:r>
          </a:p>
        </p:txBody>
      </p:sp>
      <p:sp>
        <p:nvSpPr>
          <p:cNvPr id="17" name="Content Placeholder 16">
            <a:extLst>
              <a:ext uri="{FF2B5EF4-FFF2-40B4-BE49-F238E27FC236}">
                <a16:creationId xmlns:a16="http://schemas.microsoft.com/office/drawing/2014/main" id="{39CF057F-EC18-4C12-A34D-1E1A54DB3436}"/>
              </a:ext>
            </a:extLst>
          </p:cNvPr>
          <p:cNvSpPr>
            <a:spLocks noGrp="1"/>
          </p:cNvSpPr>
          <p:nvPr>
            <p:ph sz="quarter" idx="12"/>
          </p:nvPr>
        </p:nvSpPr>
        <p:spPr>
          <a:xfrm>
            <a:off x="304800" y="2286000"/>
            <a:ext cx="8534400" cy="3810000"/>
          </a:xfrm>
        </p:spPr>
        <p:txBody>
          <a:bodyPr/>
          <a:lstStyle/>
          <a:p>
            <a:pPr marL="0" marR="0" lvl="0" indent="0" algn="l" defTabSz="914400" rtl="0" eaLnBrk="1" fontAlgn="auto" latinLnBrk="0" hangingPunct="1">
              <a:lnSpc>
                <a:spcPct val="100000"/>
              </a:lnSpc>
              <a:spcBef>
                <a:spcPts val="0"/>
              </a:spcBef>
              <a:spcAft>
                <a:spcPts val="0"/>
              </a:spcAft>
              <a:buClrTx/>
              <a:buSzTx/>
              <a:buNone/>
              <a:tabLst/>
              <a:defRPr/>
            </a:pPr>
            <a:r>
              <a:rPr lang="en-US" sz="2600" dirty="0">
                <a:latin typeface="Times New Roman" panose="02020603050405020304" pitchFamily="18" charset="0"/>
                <a:cs typeface="Times New Roman" panose="02020603050405020304" pitchFamily="18" charset="0"/>
              </a:rPr>
              <a:t>Which is a correct interpretation?</a:t>
            </a:r>
          </a:p>
          <a:p>
            <a:pPr marL="514350" lvl="1" indent="-514350">
              <a:spcBef>
                <a:spcPts val="600"/>
              </a:spcBef>
              <a:buClr>
                <a:schemeClr val="accent2"/>
              </a:buClr>
              <a:buSzPct val="100000"/>
              <a:buFont typeface="+mj-lt"/>
              <a:buAutoNum type="alphaLcParenR"/>
              <a:defRPr/>
            </a:pPr>
            <a:r>
              <a:rPr kumimoji="0" lang="en-US"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The</a:t>
            </a:r>
            <a:r>
              <a:rPr kumimoji="0" lang="en-US" u="none" strike="noStrike" kern="1200" cap="none" spc="0" normalizeH="0" dirty="0">
                <a:ln>
                  <a:noFill/>
                </a:ln>
                <a:effectLst/>
                <a:uLnTx/>
                <a:uFillTx/>
                <a:latin typeface="Times New Roman" panose="02020603050405020304" pitchFamily="18" charset="0"/>
                <a:ea typeface="+mn-ea"/>
                <a:cs typeface="Times New Roman" panose="02020603050405020304" pitchFamily="18" charset="0"/>
              </a:rPr>
              <a:t> average subject is just over 6 feet tal</a:t>
            </a:r>
            <a:r>
              <a:rPr lang="en-US" dirty="0">
                <a:latin typeface="Times New Roman" panose="02020603050405020304" pitchFamily="18" charset="0"/>
                <a:cs typeface="Times New Roman" panose="02020603050405020304" pitchFamily="18" charset="0"/>
              </a:rPr>
              <a:t>l.</a:t>
            </a:r>
            <a:endParaRPr kumimoji="0" lang="en-US" u="none" strike="noStrike" kern="1200" cap="none" spc="0" normalizeH="0" dirty="0">
              <a:ln>
                <a:noFill/>
              </a:ln>
              <a:effectLst/>
              <a:uLnTx/>
              <a:uFillTx/>
              <a:latin typeface="Times New Roman" panose="02020603050405020304" pitchFamily="18" charset="0"/>
              <a:ea typeface="+mn-ea"/>
              <a:cs typeface="Times New Roman" panose="02020603050405020304" pitchFamily="18" charset="0"/>
            </a:endParaRPr>
          </a:p>
          <a:p>
            <a:pPr marL="514350" lvl="1" indent="-514350">
              <a:spcBef>
                <a:spcPts val="600"/>
              </a:spcBef>
              <a:buClr>
                <a:schemeClr val="accent2"/>
              </a:buClr>
              <a:buSzPct val="100000"/>
              <a:buFont typeface="+mj-lt"/>
              <a:buAutoNum type="alphaLcParenR"/>
              <a:defRPr/>
            </a:pPr>
            <a:r>
              <a:rPr lang="en-US" dirty="0">
                <a:latin typeface="Times New Roman" panose="02020603050405020304" pitchFamily="18" charset="0"/>
                <a:cs typeface="Times New Roman" panose="02020603050405020304" pitchFamily="18" charset="0"/>
              </a:rPr>
              <a:t>For every extra 6.02 inches in height, the predicted weight goes up by one pound. </a:t>
            </a:r>
          </a:p>
          <a:p>
            <a:pPr marL="514350" lvl="1" indent="-514350">
              <a:spcBef>
                <a:spcPts val="600"/>
              </a:spcBef>
              <a:buClr>
                <a:schemeClr val="accent2"/>
              </a:buClr>
              <a:buSzPct val="100000"/>
              <a:buFont typeface="+mj-lt"/>
              <a:buAutoNum type="alphaLcParenR"/>
              <a:defRPr/>
            </a:pPr>
            <a:r>
              <a:rPr lang="en-US" dirty="0">
                <a:latin typeface="Times New Roman" panose="02020603050405020304" pitchFamily="18" charset="0"/>
                <a:cs typeface="Times New Roman" panose="02020603050405020304" pitchFamily="18" charset="0"/>
              </a:rPr>
              <a:t>Predicted weight increases by 6.02 pounds for every additional inch in height.</a:t>
            </a:r>
          </a:p>
          <a:p>
            <a:pPr marL="514350" lvl="1" indent="-514350">
              <a:spcBef>
                <a:spcPts val="600"/>
              </a:spcBef>
              <a:buClr>
                <a:schemeClr val="accent2"/>
              </a:buClr>
              <a:buSzPct val="100000"/>
              <a:buFont typeface="+mj-lt"/>
              <a:buAutoNum type="alphaLcParenR"/>
              <a:defRPr/>
            </a:pPr>
            <a:r>
              <a:rPr lang="en-US" dirty="0">
                <a:latin typeface="Times New Roman" panose="02020603050405020304" pitchFamily="18" charset="0"/>
                <a:cs typeface="Times New Roman" panose="02020603050405020304" pitchFamily="18" charset="0"/>
              </a:rPr>
              <a:t>A zero inch tall person is predicted to weigh about −260.4 pounds.</a:t>
            </a:r>
          </a:p>
        </p:txBody>
      </p:sp>
      <p:pic>
        <p:nvPicPr>
          <p:cNvPr id="26" name="Content Placeholder 25">
            <a:extLst>
              <a:ext uri="{FF2B5EF4-FFF2-40B4-BE49-F238E27FC236}">
                <a16:creationId xmlns:a16="http://schemas.microsoft.com/office/drawing/2014/main" id="{FAC2C677-9E41-49F7-80C7-48162A47584D}"/>
              </a:ext>
              <a:ext uri="{C183D7F6-B498-43B3-948B-1728B52AA6E4}">
                <adec:decorative xmlns:adec="http://schemas.microsoft.com/office/drawing/2017/decorative" val="1"/>
              </a:ext>
            </a:extLst>
          </p:cNvPr>
          <p:cNvPicPr>
            <a:picLocks noGrp="1" noChangeAspect="1"/>
          </p:cNvPicPr>
          <p:nvPr>
            <p:ph sz="quarter" idx="13"/>
          </p:nvPr>
        </p:nvPicPr>
        <p:blipFill>
          <a:blip r:embed="rId2"/>
          <a:stretch>
            <a:fillRect/>
          </a:stretch>
        </p:blipFill>
        <p:spPr>
          <a:xfrm>
            <a:off x="152400" y="4114800"/>
            <a:ext cx="8509566" cy="855195"/>
          </a:xfrm>
        </p:spPr>
      </p:pic>
      <p:graphicFrame>
        <p:nvGraphicFramePr>
          <p:cNvPr id="27" name="Object 26" descr="Wgt hat equals negative 260.4 plus 6.02 dot operator cap h g t">
            <a:extLst>
              <a:ext uri="{FF2B5EF4-FFF2-40B4-BE49-F238E27FC236}">
                <a16:creationId xmlns:a16="http://schemas.microsoft.com/office/drawing/2014/main" id="{E8E45B5D-B61C-4200-9BAA-8EA69AE45107}"/>
              </a:ext>
            </a:extLst>
          </p:cNvPr>
          <p:cNvGraphicFramePr>
            <a:graphicFrameLocks noChangeAspect="1"/>
          </p:cNvGraphicFramePr>
          <p:nvPr>
            <p:extLst>
              <p:ext uri="{D42A27DB-BD31-4B8C-83A1-F6EECF244321}">
                <p14:modId xmlns:p14="http://schemas.microsoft.com/office/powerpoint/2010/main" val="2485514995"/>
              </p:ext>
            </p:extLst>
          </p:nvPr>
        </p:nvGraphicFramePr>
        <p:xfrm>
          <a:off x="1524000" y="1524000"/>
          <a:ext cx="3743243" cy="598918"/>
        </p:xfrm>
        <a:graphic>
          <a:graphicData uri="http://schemas.openxmlformats.org/presentationml/2006/ole">
            <mc:AlternateContent xmlns:mc="http://schemas.openxmlformats.org/markup-compatibility/2006">
              <mc:Choice xmlns:v="urn:schemas-microsoft-com:vml" Requires="v">
                <p:oleObj name="Equation" r:id="rId3" imgW="1587240" imgH="253800" progId="Equation.DSMT4">
                  <p:embed/>
                </p:oleObj>
              </mc:Choice>
              <mc:Fallback>
                <p:oleObj name="Equation" r:id="rId3" imgW="1587240" imgH="253800" progId="Equation.DSMT4">
                  <p:embed/>
                  <p:pic>
                    <p:nvPicPr>
                      <p:cNvPr id="0" name=""/>
                      <p:cNvPicPr/>
                      <p:nvPr/>
                    </p:nvPicPr>
                    <p:blipFill>
                      <a:blip r:embed="rId4"/>
                      <a:stretch>
                        <a:fillRect/>
                      </a:stretch>
                    </p:blipFill>
                    <p:spPr>
                      <a:xfrm>
                        <a:off x="1524000" y="1524000"/>
                        <a:ext cx="3743243" cy="598918"/>
                      </a:xfrm>
                      <a:prstGeom prst="rect">
                        <a:avLst/>
                      </a:prstGeom>
                    </p:spPr>
                  </p:pic>
                </p:oleObj>
              </mc:Fallback>
            </mc:AlternateContent>
          </a:graphicData>
        </a:graphic>
      </p:graphicFrame>
    </p:spTree>
    <p:extLst>
      <p:ext uri="{BB962C8B-B14F-4D97-AF65-F5344CB8AC3E}">
        <p14:creationId xmlns:p14="http://schemas.microsoft.com/office/powerpoint/2010/main" val="1050439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AD6F-E241-4056-B11C-D8AA5CF0F0E5}"/>
              </a:ext>
            </a:extLst>
          </p:cNvPr>
          <p:cNvSpPr>
            <a:spLocks noGrp="1"/>
          </p:cNvSpPr>
          <p:nvPr>
            <p:ph type="title"/>
          </p:nvPr>
        </p:nvSpPr>
        <p:spPr/>
        <p:txBody>
          <a:bodyPr>
            <a:normAutofit/>
          </a:bodyPr>
          <a:lstStyle/>
          <a:p>
            <a:r>
              <a:rPr lang="en-US" dirty="0"/>
              <a:t>Exercise and GPA (Associated?)</a:t>
            </a:r>
          </a:p>
        </p:txBody>
      </p:sp>
      <p:sp>
        <p:nvSpPr>
          <p:cNvPr id="3" name="Content Placeholder 2">
            <a:extLst>
              <a:ext uri="{FF2B5EF4-FFF2-40B4-BE49-F238E27FC236}">
                <a16:creationId xmlns:a16="http://schemas.microsoft.com/office/drawing/2014/main" id="{DD1D4BEC-48E5-4B21-BA0E-C8F81E553B94}"/>
              </a:ext>
            </a:extLst>
          </p:cNvPr>
          <p:cNvSpPr>
            <a:spLocks noGrp="1"/>
          </p:cNvSpPr>
          <p:nvPr>
            <p:ph sz="quarter" idx="10"/>
          </p:nvPr>
        </p:nvSpPr>
        <p:spPr>
          <a:xfrm>
            <a:off x="304800" y="1600200"/>
            <a:ext cx="8534400" cy="975360"/>
          </a:xfrm>
        </p:spPr>
        <p:txBody>
          <a:bodyPr/>
          <a:lstStyle/>
          <a:p>
            <a:pPr marL="0" indent="0">
              <a:buNone/>
            </a:pPr>
            <a:r>
              <a:rPr lang="en-US" sz="2800" dirty="0"/>
              <a:t>Are the hours of exercise per week and grade point average of students</a:t>
            </a:r>
          </a:p>
        </p:txBody>
      </p:sp>
      <p:pic>
        <p:nvPicPr>
          <p:cNvPr id="8" name="Content Placeholder 7" descr="A scatterplot titled, Student Survey depicts the relationship between hours of exercise and grade point average. The horizontal axis is labeled, Exercise and ranges from 0 to 35 in increments of 5. The vertical axis is labeled, G P A and has markings from 2.0 to 4.2 in increments of 0.2. A series of dots is plotted vertically on certain markings on the horizontal axis. The plotted dots range between 0 and 30, on the horizontal axis and between 2.0 and 4.0, on the vertical axis. The plotted dots are almost equally spaced between 0 and 15, on the horizontal axis and between 2.7 and 4.0, on the vertical axis. All values are approximate. To the top right of the plot is a button labeled, Scatter Plot.">
            <a:extLst>
              <a:ext uri="{FF2B5EF4-FFF2-40B4-BE49-F238E27FC236}">
                <a16:creationId xmlns:a16="http://schemas.microsoft.com/office/drawing/2014/main" id="{9B2E79B3-57FC-4789-8D5C-104296D4D739}"/>
              </a:ext>
            </a:extLst>
          </p:cNvPr>
          <p:cNvPicPr>
            <a:picLocks noGrp="1" noChangeAspect="1"/>
          </p:cNvPicPr>
          <p:nvPr>
            <p:ph sz="quarter" idx="12"/>
          </p:nvPr>
        </p:nvPicPr>
        <p:blipFill>
          <a:blip r:embed="rId2"/>
          <a:stretch>
            <a:fillRect/>
          </a:stretch>
        </p:blipFill>
        <p:spPr>
          <a:xfrm>
            <a:off x="381000" y="2600739"/>
            <a:ext cx="4389500" cy="3639627"/>
          </a:xfrm>
          <a:prstGeom prst="rect">
            <a:avLst/>
          </a:prstGeom>
        </p:spPr>
      </p:pic>
      <p:sp>
        <p:nvSpPr>
          <p:cNvPr id="5" name="Content Placeholder 4">
            <a:extLst>
              <a:ext uri="{FF2B5EF4-FFF2-40B4-BE49-F238E27FC236}">
                <a16:creationId xmlns:a16="http://schemas.microsoft.com/office/drawing/2014/main" id="{594ACBD0-C7AC-41B5-84CD-BCF1BE45EAA1}"/>
              </a:ext>
            </a:extLst>
          </p:cNvPr>
          <p:cNvSpPr>
            <a:spLocks noGrp="1"/>
          </p:cNvSpPr>
          <p:nvPr>
            <p:ph sz="quarter" idx="13"/>
          </p:nvPr>
        </p:nvSpPr>
        <p:spPr>
          <a:xfrm>
            <a:off x="4800600" y="2590800"/>
            <a:ext cx="3733800" cy="2209800"/>
          </a:xfrm>
        </p:spPr>
        <p:txBody>
          <a:bodyPr/>
          <a:lstStyle/>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kumimoji="0" lang="en-US" sz="2800" u="none" strike="noStrike" kern="1200" cap="none" spc="0" normalizeH="0" baseline="0" dirty="0">
                <a:ln>
                  <a:noFill/>
                </a:ln>
                <a:effectLst/>
                <a:uLnTx/>
                <a:uFillTx/>
                <a:latin typeface="+mn-lt"/>
                <a:ea typeface="+mn-ea"/>
                <a:cs typeface="+mn-cs"/>
              </a:rPr>
              <a:t>positively</a:t>
            </a:r>
            <a:r>
              <a:rPr kumimoji="0" lang="en-US" sz="2800" u="none" strike="noStrike" kern="1200" cap="none" spc="0" normalizeH="0" dirty="0">
                <a:ln>
                  <a:noFill/>
                </a:ln>
                <a:effectLst/>
                <a:uLnTx/>
                <a:uFillTx/>
                <a:latin typeface="+mn-lt"/>
                <a:ea typeface="+mn-ea"/>
                <a:cs typeface="+mn-cs"/>
              </a:rPr>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lang="en-US" sz="2800" baseline="0" dirty="0"/>
              <a:t>negatively</a:t>
            </a:r>
            <a:r>
              <a:rPr lang="en-US" sz="2800" dirty="0"/>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kumimoji="0" lang="en-US" sz="2800" u="none" strike="noStrike" kern="1200" cap="none" spc="0" normalizeH="0" baseline="0" dirty="0">
                <a:ln>
                  <a:noFill/>
                </a:ln>
                <a:effectLst/>
                <a:uLnTx/>
                <a:uFillTx/>
                <a:latin typeface="+mn-lt"/>
                <a:ea typeface="+mn-ea"/>
                <a:cs typeface="+mn-cs"/>
              </a:rPr>
              <a:t>not</a:t>
            </a:r>
            <a:r>
              <a:rPr kumimoji="0" lang="en-US" sz="2800" u="none" strike="noStrike" kern="1200" cap="none" spc="0" normalizeH="0" dirty="0">
                <a:ln>
                  <a:noFill/>
                </a:ln>
                <a:effectLst/>
                <a:uLnTx/>
                <a:uFillTx/>
                <a:latin typeface="+mn-lt"/>
                <a:ea typeface="+mn-ea"/>
                <a:cs typeface="+mn-cs"/>
              </a:rPr>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lang="en-US" sz="2800" baseline="0" dirty="0"/>
              <a:t>other</a:t>
            </a:r>
            <a:endParaRPr kumimoji="0" lang="en-US" sz="2800" u="none" strike="noStrike" kern="1200" cap="none" spc="0" normalizeH="0" baseline="0" dirty="0">
              <a:ln>
                <a:noFill/>
              </a:ln>
              <a:effectLst/>
              <a:uLnTx/>
              <a:uFillTx/>
            </a:endParaRPr>
          </a:p>
        </p:txBody>
      </p:sp>
    </p:spTree>
    <p:extLst>
      <p:ext uri="{BB962C8B-B14F-4D97-AF65-F5344CB8AC3E}">
        <p14:creationId xmlns:p14="http://schemas.microsoft.com/office/powerpoint/2010/main" val="277345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AD6F-E241-4056-B11C-D8AA5CF0F0E5}"/>
              </a:ext>
            </a:extLst>
          </p:cNvPr>
          <p:cNvSpPr>
            <a:spLocks noGrp="1"/>
          </p:cNvSpPr>
          <p:nvPr>
            <p:ph type="title"/>
          </p:nvPr>
        </p:nvSpPr>
        <p:spPr/>
        <p:txBody>
          <a:bodyPr>
            <a:normAutofit fontScale="90000"/>
          </a:bodyPr>
          <a:lstStyle/>
          <a:p>
            <a:r>
              <a:rPr lang="en-US" dirty="0"/>
              <a:t>Exercise and GPA (Regression Line)</a:t>
            </a:r>
          </a:p>
        </p:txBody>
      </p:sp>
      <p:sp>
        <p:nvSpPr>
          <p:cNvPr id="3" name="Content Placeholder 2">
            <a:extLst>
              <a:ext uri="{FF2B5EF4-FFF2-40B4-BE49-F238E27FC236}">
                <a16:creationId xmlns:a16="http://schemas.microsoft.com/office/drawing/2014/main" id="{DD1D4BEC-48E5-4B21-BA0E-C8F81E553B94}"/>
              </a:ext>
            </a:extLst>
          </p:cNvPr>
          <p:cNvSpPr>
            <a:spLocks noGrp="1"/>
          </p:cNvSpPr>
          <p:nvPr>
            <p:ph sz="quarter" idx="10"/>
          </p:nvPr>
        </p:nvSpPr>
        <p:spPr>
          <a:xfrm>
            <a:off x="304800" y="1600200"/>
            <a:ext cx="8534400" cy="975360"/>
          </a:xfrm>
        </p:spPr>
        <p:txBody>
          <a:bodyPr/>
          <a:lstStyle/>
          <a:p>
            <a:pPr marL="0" indent="0">
              <a:buNone/>
            </a:pPr>
            <a:r>
              <a:rPr lang="en-US" sz="2800" dirty="0"/>
              <a:t>Are the hours of exercise per week and grade point average of students</a:t>
            </a:r>
          </a:p>
        </p:txBody>
      </p:sp>
      <p:pic>
        <p:nvPicPr>
          <p:cNvPr id="18" name="Content Placeholder 17" descr="A scatterplot titled, Student Survey depicts the relationship between hours of exercise and grade point average. The horizontal axis is labeled, Exercise and ranges from 0 to 35 in increments of 5. The vertical axis is labeled, G P A and has markings from 2.0 to 4.2 in increments of 0.2. A regression line starts from (0, 3.3), decreases from left to right, and ends at (37, 2.85). A series of dots is plotted vertically on certain markings on the horizontal axis. The plotted dots range between 0 and 30, on the horizontal axis and between 2.0 and 4.0, on the vertical axis. The plotted dots are almost equally spaced between 0 and 15, on the horizontal axis and between 2.7 and 4.0, on the vertical axis. All values are approximate. To the top right of the plot is a button labeled, Scatter Plot.&#10;Below the graph, is an equation  reads, G P A hat symbol equals 3.26 minus 0.0114 times Exercise.">
            <a:extLst>
              <a:ext uri="{FF2B5EF4-FFF2-40B4-BE49-F238E27FC236}">
                <a16:creationId xmlns:a16="http://schemas.microsoft.com/office/drawing/2014/main" id="{C773153C-5005-4923-9241-30E6BCD01A7B}"/>
              </a:ext>
            </a:extLst>
          </p:cNvPr>
          <p:cNvPicPr>
            <a:picLocks noGrp="1" noChangeAspect="1"/>
          </p:cNvPicPr>
          <p:nvPr>
            <p:ph sz="quarter" idx="12"/>
          </p:nvPr>
        </p:nvPicPr>
        <p:blipFill>
          <a:blip r:embed="rId2"/>
          <a:stretch>
            <a:fillRect/>
          </a:stretch>
        </p:blipFill>
        <p:spPr>
          <a:xfrm>
            <a:off x="429145" y="2590800"/>
            <a:ext cx="3990455" cy="3602494"/>
          </a:xfrm>
          <a:prstGeom prst="rect">
            <a:avLst/>
          </a:prstGeom>
        </p:spPr>
      </p:pic>
      <p:sp>
        <p:nvSpPr>
          <p:cNvPr id="5" name="Content Placeholder 4">
            <a:extLst>
              <a:ext uri="{FF2B5EF4-FFF2-40B4-BE49-F238E27FC236}">
                <a16:creationId xmlns:a16="http://schemas.microsoft.com/office/drawing/2014/main" id="{594ACBD0-C7AC-41B5-84CD-BCF1BE45EAA1}"/>
              </a:ext>
            </a:extLst>
          </p:cNvPr>
          <p:cNvSpPr>
            <a:spLocks noGrp="1"/>
          </p:cNvSpPr>
          <p:nvPr>
            <p:ph sz="quarter" idx="13"/>
          </p:nvPr>
        </p:nvSpPr>
        <p:spPr>
          <a:xfrm>
            <a:off x="4800600" y="2590800"/>
            <a:ext cx="3733800" cy="2209800"/>
          </a:xfrm>
        </p:spPr>
        <p:txBody>
          <a:bodyPr/>
          <a:lstStyle/>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kumimoji="0" lang="en-US" sz="2800" u="none" strike="noStrike" kern="1200" cap="none" spc="0" normalizeH="0" baseline="0" dirty="0">
                <a:ln>
                  <a:noFill/>
                </a:ln>
                <a:effectLst/>
                <a:uLnTx/>
                <a:uFillTx/>
                <a:latin typeface="+mn-lt"/>
                <a:ea typeface="+mn-ea"/>
                <a:cs typeface="+mn-cs"/>
              </a:rPr>
              <a:t>positively</a:t>
            </a:r>
            <a:r>
              <a:rPr kumimoji="0" lang="en-US" sz="2800" u="none" strike="noStrike" kern="1200" cap="none" spc="0" normalizeH="0" dirty="0">
                <a:ln>
                  <a:noFill/>
                </a:ln>
                <a:effectLst/>
                <a:uLnTx/>
                <a:uFillTx/>
                <a:latin typeface="+mn-lt"/>
                <a:ea typeface="+mn-ea"/>
                <a:cs typeface="+mn-cs"/>
              </a:rPr>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lang="en-US" sz="2800" baseline="0" dirty="0"/>
              <a:t>negatively</a:t>
            </a:r>
            <a:r>
              <a:rPr lang="en-US" sz="2800" dirty="0"/>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kumimoji="0" lang="en-US" sz="2800" u="none" strike="noStrike" kern="1200" cap="none" spc="0" normalizeH="0" baseline="0" dirty="0">
                <a:ln>
                  <a:noFill/>
                </a:ln>
                <a:effectLst/>
                <a:uLnTx/>
                <a:uFillTx/>
                <a:latin typeface="+mn-lt"/>
                <a:ea typeface="+mn-ea"/>
                <a:cs typeface="+mn-cs"/>
              </a:rPr>
              <a:t>not</a:t>
            </a:r>
            <a:r>
              <a:rPr kumimoji="0" lang="en-US" sz="2800" u="none" strike="noStrike" kern="1200" cap="none" spc="0" normalizeH="0" dirty="0">
                <a:ln>
                  <a:noFill/>
                </a:ln>
                <a:effectLst/>
                <a:uLnTx/>
                <a:uFillTx/>
                <a:latin typeface="+mn-lt"/>
                <a:ea typeface="+mn-ea"/>
                <a:cs typeface="+mn-cs"/>
              </a:rPr>
              <a:t> associated</a:t>
            </a:r>
          </a:p>
          <a:p>
            <a:pPr marR="0" lvl="0" algn="l" defTabSz="914400" rtl="0" eaLnBrk="1" fontAlgn="auto" latinLnBrk="0" hangingPunct="1">
              <a:lnSpc>
                <a:spcPct val="100000"/>
              </a:lnSpc>
              <a:spcBef>
                <a:spcPts val="600"/>
              </a:spcBef>
              <a:buClr>
                <a:schemeClr val="accent2"/>
              </a:buClr>
              <a:buSzTx/>
              <a:buFont typeface="+mj-lt"/>
              <a:buAutoNum type="alphaLcParenR"/>
              <a:tabLst/>
              <a:defRPr/>
            </a:pPr>
            <a:r>
              <a:rPr lang="en-US" sz="2800" baseline="0" dirty="0"/>
              <a:t>other</a:t>
            </a:r>
            <a:endParaRPr kumimoji="0" lang="en-US" sz="2800" u="none" strike="noStrike" kern="1200" cap="none" spc="0" normalizeH="0" baseline="0" dirty="0">
              <a:ln>
                <a:noFill/>
              </a:ln>
              <a:effectLst/>
              <a:uLnTx/>
              <a:uFillTx/>
            </a:endParaRPr>
          </a:p>
        </p:txBody>
      </p:sp>
    </p:spTree>
    <p:extLst>
      <p:ext uri="{BB962C8B-B14F-4D97-AF65-F5344CB8AC3E}">
        <p14:creationId xmlns:p14="http://schemas.microsoft.com/office/powerpoint/2010/main" val="1552396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269B9-F809-404C-A05A-36DF8F1EBB13}"/>
              </a:ext>
            </a:extLst>
          </p:cNvPr>
          <p:cNvSpPr>
            <a:spLocks noGrp="1"/>
          </p:cNvSpPr>
          <p:nvPr>
            <p:ph type="title"/>
          </p:nvPr>
        </p:nvSpPr>
        <p:spPr>
          <a:xfrm>
            <a:off x="2133600" y="457200"/>
            <a:ext cx="4876800" cy="1141412"/>
          </a:xfrm>
        </p:spPr>
        <p:txBody>
          <a:bodyPr>
            <a:normAutofit/>
          </a:bodyPr>
          <a:lstStyle/>
          <a:p>
            <a:r>
              <a:rPr lang="en-US" dirty="0"/>
              <a:t>Regression Caution 2</a:t>
            </a:r>
          </a:p>
        </p:txBody>
      </p:sp>
      <p:pic>
        <p:nvPicPr>
          <p:cNvPr id="18" name="Picture Placeholder 17">
            <a:extLst>
              <a:ext uri="{FF2B5EF4-FFF2-40B4-BE49-F238E27FC236}">
                <a16:creationId xmlns:a16="http://schemas.microsoft.com/office/drawing/2014/main" id="{6562ED5F-6ADB-48D9-9CC2-35355C978F64}"/>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597290" cy="1402202"/>
          </a:xfrm>
          <a:prstGeom prst="rect">
            <a:avLst/>
          </a:prstGeom>
        </p:spPr>
      </p:pic>
      <p:pic>
        <p:nvPicPr>
          <p:cNvPr id="20" name="Picture Placeholder 19">
            <a:extLst>
              <a:ext uri="{FF2B5EF4-FFF2-40B4-BE49-F238E27FC236}">
                <a16:creationId xmlns:a16="http://schemas.microsoft.com/office/drawing/2014/main" id="{0D1F7D8E-BC90-4141-9301-38399E9110C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2"/>
          <a:stretch/>
        </p:blipFill>
        <p:spPr>
          <a:xfrm>
            <a:off x="7546710" y="457200"/>
            <a:ext cx="1597290" cy="1402202"/>
          </a:xfrm>
          <a:prstGeom prst="rect">
            <a:avLst/>
          </a:prstGeom>
        </p:spPr>
      </p:pic>
      <p:sp>
        <p:nvSpPr>
          <p:cNvPr id="8" name="Content Placeholder 7">
            <a:extLst>
              <a:ext uri="{FF2B5EF4-FFF2-40B4-BE49-F238E27FC236}">
                <a16:creationId xmlns:a16="http://schemas.microsoft.com/office/drawing/2014/main" id="{74B2BD0B-F47D-4CCB-8195-A9BD5F79BAEC}"/>
              </a:ext>
            </a:extLst>
          </p:cNvPr>
          <p:cNvSpPr>
            <a:spLocks noGrp="1"/>
          </p:cNvSpPr>
          <p:nvPr>
            <p:ph sz="quarter" idx="18"/>
          </p:nvPr>
        </p:nvSpPr>
        <p:spPr>
          <a:xfrm>
            <a:off x="404989" y="1981200"/>
            <a:ext cx="8334022" cy="4191000"/>
          </a:xfrm>
        </p:spPr>
        <p:txBody>
          <a:bodyPr/>
          <a:lstStyle/>
          <a:p>
            <a:pPr marL="457200" indent="-457200">
              <a:spcBef>
                <a:spcPts val="600"/>
              </a:spcBef>
              <a:spcAft>
                <a:spcPts val="1800"/>
              </a:spcAft>
              <a:buClr>
                <a:schemeClr val="accent2"/>
              </a:buClr>
              <a:defRPr/>
            </a:pPr>
            <a:r>
              <a:rPr lang="en-US" sz="2800" dirty="0"/>
              <a:t>Computers will calculate a regression line for any two quantitative variables, even if they are not associated or if the association is not linear</a:t>
            </a:r>
          </a:p>
          <a:p>
            <a:pPr marL="457200" indent="-457200">
              <a:spcBef>
                <a:spcPts val="600"/>
              </a:spcBef>
              <a:spcAft>
                <a:spcPts val="1800"/>
              </a:spcAft>
              <a:buClr>
                <a:schemeClr val="accent2"/>
              </a:buClr>
              <a:defRPr/>
            </a:pPr>
            <a:r>
              <a:rPr lang="en-US" sz="2800" dirty="0"/>
              <a:t>ALWAYS PLOT YOUR DATA!</a:t>
            </a:r>
          </a:p>
          <a:p>
            <a:pPr marL="457200" indent="-457200">
              <a:spcBef>
                <a:spcPts val="600"/>
              </a:spcBef>
              <a:spcAft>
                <a:spcPts val="1800"/>
              </a:spcAft>
              <a:buClr>
                <a:schemeClr val="accent2"/>
              </a:buClr>
              <a:defRPr/>
            </a:pPr>
            <a:r>
              <a:rPr lang="en-US" sz="2800" dirty="0"/>
              <a:t>The regression line/equation should only be used if the association is approximately linear</a:t>
            </a:r>
          </a:p>
        </p:txBody>
      </p:sp>
    </p:spTree>
    <p:extLst>
      <p:ext uri="{BB962C8B-B14F-4D97-AF65-F5344CB8AC3E}">
        <p14:creationId xmlns:p14="http://schemas.microsoft.com/office/powerpoint/2010/main" val="206329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7823-033A-4F09-960A-9DDC51416BED}"/>
              </a:ext>
            </a:extLst>
          </p:cNvPr>
          <p:cNvSpPr>
            <a:spLocks noGrp="1"/>
          </p:cNvSpPr>
          <p:nvPr>
            <p:ph type="title"/>
          </p:nvPr>
        </p:nvSpPr>
        <p:spPr/>
        <p:txBody>
          <a:bodyPr>
            <a:normAutofit fontScale="90000"/>
          </a:bodyPr>
          <a:lstStyle/>
          <a:p>
            <a:r>
              <a:rPr lang="en-US" sz="4000" b="1" dirty="0"/>
              <a:t>Crickets and Temperature (Scatterplot)</a:t>
            </a:r>
          </a:p>
        </p:txBody>
      </p:sp>
      <p:pic>
        <p:nvPicPr>
          <p:cNvPr id="7" name="Content Placeholder 6" descr="A scatterplot depicts the relationship between crickets chirps and temperature. The horizontal axis is labeled Chirps, which is described as Explanatory variable, x, and has markings from 80 to 180 in increments of 20. The vertical axis is labeled Temperature, which is described as Response variable, y, and has markings from 55 to 80 in increments of 5. The dots are plotted in an increasing trend from left to right. The dots are plotted as follows: (80, 54), (97, 59), (105, 63.5), (124, 67), (150, 72), (183, 78), and (190, 83). All values are approximate.">
            <a:extLst>
              <a:ext uri="{FF2B5EF4-FFF2-40B4-BE49-F238E27FC236}">
                <a16:creationId xmlns:a16="http://schemas.microsoft.com/office/drawing/2014/main" id="{F2A7A98D-1E38-4A3D-92D0-B884A9AB78AC}"/>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777871" y="1684388"/>
            <a:ext cx="5394329" cy="3725812"/>
          </a:xfrm>
          <a:prstGeom prst="rect">
            <a:avLst/>
          </a:prstGeom>
        </p:spPr>
      </p:pic>
      <p:pic>
        <p:nvPicPr>
          <p:cNvPr id="19" name="Content Placeholder 18" descr="A photo of a cricket (an insect).">
            <a:extLst>
              <a:ext uri="{FF2B5EF4-FFF2-40B4-BE49-F238E27FC236}">
                <a16:creationId xmlns:a16="http://schemas.microsoft.com/office/drawing/2014/main" id="{AC38F035-C860-4F9C-B837-6F96A66E3758}"/>
              </a:ext>
            </a:extLst>
          </p:cNvPr>
          <p:cNvPicPr>
            <a:picLocks noGrp="1" noChangeAspect="1"/>
          </p:cNvPicPr>
          <p:nvPr>
            <p:ph sz="quarter" idx="16"/>
          </p:nvPr>
        </p:nvPicPr>
        <p:blipFill>
          <a:blip r:embed="rId3"/>
          <a:stretch>
            <a:fillRect/>
          </a:stretch>
        </p:blipFill>
        <p:spPr>
          <a:xfrm>
            <a:off x="5589724" y="4958978"/>
            <a:ext cx="3554276" cy="1365622"/>
          </a:xfrm>
          <a:prstGeom prst="rect">
            <a:avLst/>
          </a:prstGeom>
        </p:spPr>
      </p:pic>
    </p:spTree>
    <p:extLst>
      <p:ext uri="{BB962C8B-B14F-4D97-AF65-F5344CB8AC3E}">
        <p14:creationId xmlns:p14="http://schemas.microsoft.com/office/powerpoint/2010/main" val="291324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269B9-F809-404C-A05A-36DF8F1EBB13}"/>
              </a:ext>
            </a:extLst>
          </p:cNvPr>
          <p:cNvSpPr>
            <a:spLocks noGrp="1"/>
          </p:cNvSpPr>
          <p:nvPr>
            <p:ph type="title"/>
          </p:nvPr>
        </p:nvSpPr>
        <p:spPr>
          <a:xfrm>
            <a:off x="2133600" y="457200"/>
            <a:ext cx="4876800" cy="1141412"/>
          </a:xfrm>
        </p:spPr>
        <p:txBody>
          <a:bodyPr>
            <a:normAutofit/>
          </a:bodyPr>
          <a:lstStyle/>
          <a:p>
            <a:r>
              <a:rPr lang="en-US" dirty="0"/>
              <a:t>Regression Caution 3</a:t>
            </a:r>
          </a:p>
        </p:txBody>
      </p:sp>
      <p:pic>
        <p:nvPicPr>
          <p:cNvPr id="18" name="Picture Placeholder 17">
            <a:extLst>
              <a:ext uri="{FF2B5EF4-FFF2-40B4-BE49-F238E27FC236}">
                <a16:creationId xmlns:a16="http://schemas.microsoft.com/office/drawing/2014/main" id="{6562ED5F-6ADB-48D9-9CC2-35355C978F64}"/>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597290" cy="1402202"/>
          </a:xfrm>
          <a:prstGeom prst="rect">
            <a:avLst/>
          </a:prstGeom>
        </p:spPr>
      </p:pic>
      <p:pic>
        <p:nvPicPr>
          <p:cNvPr id="20" name="Picture Placeholder 19">
            <a:extLst>
              <a:ext uri="{FF2B5EF4-FFF2-40B4-BE49-F238E27FC236}">
                <a16:creationId xmlns:a16="http://schemas.microsoft.com/office/drawing/2014/main" id="{0D1F7D8E-BC90-4141-9301-38399E9110C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2"/>
          <a:stretch/>
        </p:blipFill>
        <p:spPr>
          <a:xfrm>
            <a:off x="7546710" y="457200"/>
            <a:ext cx="1597290" cy="1402202"/>
          </a:xfrm>
          <a:prstGeom prst="rect">
            <a:avLst/>
          </a:prstGeom>
        </p:spPr>
      </p:pic>
      <p:sp>
        <p:nvSpPr>
          <p:cNvPr id="8" name="Content Placeholder 7">
            <a:extLst>
              <a:ext uri="{FF2B5EF4-FFF2-40B4-BE49-F238E27FC236}">
                <a16:creationId xmlns:a16="http://schemas.microsoft.com/office/drawing/2014/main" id="{74B2BD0B-F47D-4CCB-8195-A9BD5F79BAEC}"/>
              </a:ext>
            </a:extLst>
          </p:cNvPr>
          <p:cNvSpPr>
            <a:spLocks noGrp="1"/>
          </p:cNvSpPr>
          <p:nvPr>
            <p:ph sz="quarter" idx="18"/>
          </p:nvPr>
        </p:nvSpPr>
        <p:spPr>
          <a:xfrm>
            <a:off x="404988" y="1981200"/>
            <a:ext cx="8510411" cy="4191000"/>
          </a:xfrm>
        </p:spPr>
        <p:txBody>
          <a:bodyPr/>
          <a:lstStyle/>
          <a:p>
            <a:pPr marL="457200" indent="-457200">
              <a:spcBef>
                <a:spcPts val="600"/>
              </a:spcBef>
              <a:spcAft>
                <a:spcPts val="1800"/>
              </a:spcAft>
              <a:buClr>
                <a:schemeClr val="accent2"/>
              </a:buClr>
              <a:defRPr/>
            </a:pPr>
            <a:r>
              <a:rPr lang="en-US" sz="2800" dirty="0"/>
              <a:t>Outliers (especially outliers in both variables) can be very influential on the regression line</a:t>
            </a:r>
          </a:p>
          <a:p>
            <a:pPr marL="457200" indent="-457200">
              <a:spcBef>
                <a:spcPts val="600"/>
              </a:spcBef>
              <a:spcAft>
                <a:spcPts val="3600"/>
              </a:spcAft>
              <a:buClr>
                <a:schemeClr val="accent2"/>
              </a:buClr>
              <a:defRPr/>
            </a:pPr>
            <a:r>
              <a:rPr lang="en-US" sz="2800" dirty="0"/>
              <a:t>ALWAYS PLOT YOUR DATA!</a:t>
            </a:r>
          </a:p>
        </p:txBody>
      </p:sp>
    </p:spTree>
    <p:extLst>
      <p:ext uri="{BB962C8B-B14F-4D97-AF65-F5344CB8AC3E}">
        <p14:creationId xmlns:p14="http://schemas.microsoft.com/office/powerpoint/2010/main" val="204475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F5E492-39F9-4A84-8AAC-8E66B8FB686B}"/>
              </a:ext>
            </a:extLst>
          </p:cNvPr>
          <p:cNvSpPr>
            <a:spLocks noGrp="1"/>
          </p:cNvSpPr>
          <p:nvPr>
            <p:ph type="title"/>
          </p:nvPr>
        </p:nvSpPr>
        <p:spPr/>
        <p:txBody>
          <a:bodyPr>
            <a:normAutofit/>
          </a:bodyPr>
          <a:lstStyle/>
          <a:p>
            <a:r>
              <a:rPr lang="en-US" dirty="0"/>
              <a:t>Life Expectancy and Birth Rate</a:t>
            </a:r>
          </a:p>
        </p:txBody>
      </p:sp>
      <p:pic>
        <p:nvPicPr>
          <p:cNvPr id="22" name="Picture Placeholder 21" descr="A scatterplot with a regression line depicts the relationship between life expectancy and birth rate. The horizontal axis is labeled Life Expectancy and has markings from 50 to 80 in increments of 10. The vertical axis is labeled Birth Rate and has markings from 10 to 50 in increments of 10. The dots are plotted in a decreasing trend from left to right. The regression line with negative slope is plotted from left to right such that a few dots lie above the line, a few dots lie on the line, and a few dots lie below the line. The line starts at (45, 48) and ends at (85, 8). The series of dots ranges from 46 to 84 on the horizontal axis, and from 9 to 50 on the vertical axis. The concentration of the dots is more between 65 and 83 on the horizontal axis and between 9 and 28 on the vertical axis. The dots are widely spaced on the top left end and are closely spaced while moving towards the bottom right end. All values are approximate. Below the plot, the text reads: the coefficient of intercept is 91.8703 and the coefficient of life expectancy is negative 0.9953.">
            <a:extLst>
              <a:ext uri="{FF2B5EF4-FFF2-40B4-BE49-F238E27FC236}">
                <a16:creationId xmlns:a16="http://schemas.microsoft.com/office/drawing/2014/main" id="{8ECA5E3F-5248-47FD-BB85-80C8FD0C177C}"/>
              </a:ext>
            </a:extLst>
          </p:cNvPr>
          <p:cNvPicPr>
            <a:picLocks noGrp="1" noChangeAspect="1"/>
          </p:cNvPicPr>
          <p:nvPr>
            <p:ph sz="quarter" idx="14"/>
          </p:nvPr>
        </p:nvPicPr>
        <p:blipFill rotWithShape="1">
          <a:blip r:embed="rId2"/>
          <a:stretch/>
        </p:blipFill>
        <p:spPr>
          <a:xfrm>
            <a:off x="228600" y="1447800"/>
            <a:ext cx="3844340" cy="4106340"/>
          </a:xfrm>
          <a:prstGeom prst="rect">
            <a:avLst/>
          </a:prstGeom>
        </p:spPr>
      </p:pic>
      <p:sp>
        <p:nvSpPr>
          <p:cNvPr id="6" name="Content Placeholder 5">
            <a:extLst>
              <a:ext uri="{FF2B5EF4-FFF2-40B4-BE49-F238E27FC236}">
                <a16:creationId xmlns:a16="http://schemas.microsoft.com/office/drawing/2014/main" id="{16C6BA80-6BF2-403E-BD46-4643494A8512}"/>
              </a:ext>
            </a:extLst>
          </p:cNvPr>
          <p:cNvSpPr>
            <a:spLocks noGrp="1"/>
          </p:cNvSpPr>
          <p:nvPr>
            <p:ph sz="quarter" idx="12"/>
          </p:nvPr>
        </p:nvSpPr>
        <p:spPr>
          <a:xfrm>
            <a:off x="4267200" y="1447800"/>
            <a:ext cx="4572000" cy="3520440"/>
          </a:xfrm>
        </p:spPr>
        <p:txBody>
          <a:bodyPr/>
          <a:lstStyle/>
          <a:p>
            <a:pPr marL="0" indent="0">
              <a:buNone/>
            </a:pPr>
            <a:r>
              <a:rPr lang="en-US" sz="2000" dirty="0"/>
              <a:t>Which of the following interpretations is correct?</a:t>
            </a:r>
          </a:p>
          <a:p>
            <a:pPr marL="457200" indent="-457200">
              <a:buClr>
                <a:schemeClr val="accent2"/>
              </a:buClr>
              <a:buFont typeface="+mj-lt"/>
              <a:buAutoNum type="alphaLcParenR"/>
            </a:pPr>
            <a:r>
              <a:rPr lang="en-US" sz="2000" dirty="0"/>
              <a:t>A decrease of 0.9953 in the birth rate corresponds to a 1 year increase in predicted life expectancy</a:t>
            </a:r>
          </a:p>
          <a:p>
            <a:pPr marL="457200" indent="-457200">
              <a:buClr>
                <a:schemeClr val="accent2"/>
              </a:buClr>
              <a:buFont typeface="+mj-lt"/>
              <a:buAutoNum type="alphaLcParenR"/>
            </a:pPr>
            <a:r>
              <a:rPr lang="en-US" sz="2000" dirty="0"/>
              <a:t>Increasing life expectancy by 1 year will cause birth rate to decrease by 0.9953</a:t>
            </a:r>
          </a:p>
          <a:p>
            <a:pPr marL="457200" indent="-457200">
              <a:buClr>
                <a:schemeClr val="accent2"/>
              </a:buClr>
              <a:buFont typeface="+mj-lt"/>
              <a:buAutoNum type="alphaLcParenR"/>
            </a:pPr>
            <a:r>
              <a:rPr lang="en-US" sz="2000" dirty="0"/>
              <a:t>Both</a:t>
            </a:r>
          </a:p>
          <a:p>
            <a:pPr marL="457200" indent="-457200">
              <a:buClr>
                <a:schemeClr val="accent2"/>
              </a:buClr>
              <a:buFont typeface="+mj-lt"/>
              <a:buAutoNum type="alphaLcParenR"/>
            </a:pPr>
            <a:r>
              <a:rPr lang="en-US" sz="2000" dirty="0"/>
              <a:t>Neither</a:t>
            </a:r>
          </a:p>
        </p:txBody>
      </p:sp>
      <p:pic>
        <p:nvPicPr>
          <p:cNvPr id="20" name="Content Placeholder 19">
            <a:extLst>
              <a:ext uri="{FF2B5EF4-FFF2-40B4-BE49-F238E27FC236}">
                <a16:creationId xmlns:a16="http://schemas.microsoft.com/office/drawing/2014/main" id="{465BA11B-2543-4FBB-A9BE-DB2AF0E5311C}"/>
              </a:ext>
              <a:ext uri="{C183D7F6-B498-43B3-948B-1728B52AA6E4}">
                <adec:decorative xmlns:adec="http://schemas.microsoft.com/office/drawing/2017/decorative" val="1"/>
              </a:ext>
            </a:extLst>
          </p:cNvPr>
          <p:cNvPicPr>
            <a:picLocks noGrp="1" noChangeAspect="1"/>
          </p:cNvPicPr>
          <p:nvPr>
            <p:ph sz="quarter" idx="10"/>
          </p:nvPr>
        </p:nvPicPr>
        <p:blipFill>
          <a:blip r:embed="rId3"/>
          <a:stretch>
            <a:fillRect/>
          </a:stretch>
        </p:blipFill>
        <p:spPr>
          <a:xfrm>
            <a:off x="4114800" y="4446988"/>
            <a:ext cx="2298391" cy="506012"/>
          </a:xfrm>
        </p:spPr>
      </p:pic>
      <p:sp>
        <p:nvSpPr>
          <p:cNvPr id="9" name="Content Placeholder 8">
            <a:extLst>
              <a:ext uri="{FF2B5EF4-FFF2-40B4-BE49-F238E27FC236}">
                <a16:creationId xmlns:a16="http://schemas.microsoft.com/office/drawing/2014/main" id="{1264D3BB-FFFE-4FE6-9A0C-D57986DC63D6}"/>
              </a:ext>
            </a:extLst>
          </p:cNvPr>
          <p:cNvSpPr>
            <a:spLocks noGrp="1"/>
          </p:cNvSpPr>
          <p:nvPr>
            <p:ph sz="quarter" idx="13"/>
          </p:nvPr>
        </p:nvSpPr>
        <p:spPr>
          <a:xfrm>
            <a:off x="3962400" y="4939200"/>
            <a:ext cx="5029200" cy="1259505"/>
          </a:xfrm>
        </p:spPr>
        <p:txBody>
          <a:bodyPr/>
          <a:lstStyle/>
          <a:p>
            <a:pPr marL="514350" indent="-514350">
              <a:buFont typeface="+mj-lt"/>
              <a:buAutoNum type="alphaLcParenR"/>
            </a:pPr>
            <a:r>
              <a:rPr lang="en-US" sz="1600" dirty="0">
                <a:solidFill>
                  <a:srgbClr val="0000BF"/>
                </a:solidFill>
                <a:latin typeface="Segoe Print" pitchFamily="2" charset="0"/>
              </a:rPr>
              <a:t>The model is predicting birth rate based on life expectancy, not the other way around</a:t>
            </a:r>
          </a:p>
          <a:p>
            <a:pPr marL="514350" indent="-514350">
              <a:buFont typeface="+mj-lt"/>
              <a:buAutoNum type="alphaLcParenR"/>
            </a:pPr>
            <a:r>
              <a:rPr lang="en-US" sz="1600" dirty="0">
                <a:solidFill>
                  <a:srgbClr val="0000BF"/>
                </a:solidFill>
                <a:latin typeface="Segoe Print" pitchFamily="2" charset="0"/>
              </a:rPr>
              <a:t>Can only make conclusions about causality from a randomized experiment.</a:t>
            </a:r>
          </a:p>
        </p:txBody>
      </p:sp>
    </p:spTree>
    <p:extLst>
      <p:ext uri="{BB962C8B-B14F-4D97-AF65-F5344CB8AC3E}">
        <p14:creationId xmlns:p14="http://schemas.microsoft.com/office/powerpoint/2010/main" val="39323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269B9-F809-404C-A05A-36DF8F1EBB13}"/>
              </a:ext>
            </a:extLst>
          </p:cNvPr>
          <p:cNvSpPr>
            <a:spLocks noGrp="1"/>
          </p:cNvSpPr>
          <p:nvPr>
            <p:ph type="title"/>
          </p:nvPr>
        </p:nvSpPr>
        <p:spPr>
          <a:xfrm>
            <a:off x="2133600" y="457200"/>
            <a:ext cx="4876800" cy="1141412"/>
          </a:xfrm>
        </p:spPr>
        <p:txBody>
          <a:bodyPr>
            <a:normAutofit/>
          </a:bodyPr>
          <a:lstStyle/>
          <a:p>
            <a:r>
              <a:rPr lang="en-US" dirty="0"/>
              <a:t>Regression Caution 4</a:t>
            </a:r>
          </a:p>
        </p:txBody>
      </p:sp>
      <p:pic>
        <p:nvPicPr>
          <p:cNvPr id="18" name="Picture Placeholder 17">
            <a:extLst>
              <a:ext uri="{FF2B5EF4-FFF2-40B4-BE49-F238E27FC236}">
                <a16:creationId xmlns:a16="http://schemas.microsoft.com/office/drawing/2014/main" id="{6562ED5F-6ADB-48D9-9CC2-35355C978F64}"/>
              </a:ext>
              <a:ext uri="{C183D7F6-B498-43B3-948B-1728B52AA6E4}">
                <adec:decorative xmlns:adec="http://schemas.microsoft.com/office/drawing/2017/decorative" val="1"/>
              </a:ext>
            </a:extLst>
          </p:cNvPr>
          <p:cNvPicPr>
            <a:picLocks noGrp="1" noChangeAspect="1"/>
          </p:cNvPicPr>
          <p:nvPr>
            <p:ph type="pic" sz="quarter" idx="19"/>
          </p:nvPr>
        </p:nvPicPr>
        <p:blipFill rotWithShape="1">
          <a:blip r:embed="rId2"/>
          <a:stretch/>
        </p:blipFill>
        <p:spPr>
          <a:xfrm>
            <a:off x="0" y="457200"/>
            <a:ext cx="1597290" cy="1402202"/>
          </a:xfrm>
          <a:prstGeom prst="rect">
            <a:avLst/>
          </a:prstGeom>
        </p:spPr>
      </p:pic>
      <p:pic>
        <p:nvPicPr>
          <p:cNvPr id="20" name="Picture Placeholder 19">
            <a:extLst>
              <a:ext uri="{FF2B5EF4-FFF2-40B4-BE49-F238E27FC236}">
                <a16:creationId xmlns:a16="http://schemas.microsoft.com/office/drawing/2014/main" id="{0D1F7D8E-BC90-4141-9301-38399E9110C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2"/>
          <a:stretch/>
        </p:blipFill>
        <p:spPr>
          <a:xfrm>
            <a:off x="7546710" y="457200"/>
            <a:ext cx="1597290" cy="1402202"/>
          </a:xfrm>
          <a:prstGeom prst="rect">
            <a:avLst/>
          </a:prstGeom>
        </p:spPr>
      </p:pic>
      <p:sp>
        <p:nvSpPr>
          <p:cNvPr id="8" name="Content Placeholder 7">
            <a:extLst>
              <a:ext uri="{FF2B5EF4-FFF2-40B4-BE49-F238E27FC236}">
                <a16:creationId xmlns:a16="http://schemas.microsoft.com/office/drawing/2014/main" id="{74B2BD0B-F47D-4CCB-8195-A9BD5F79BAEC}"/>
              </a:ext>
            </a:extLst>
          </p:cNvPr>
          <p:cNvSpPr>
            <a:spLocks noGrp="1"/>
          </p:cNvSpPr>
          <p:nvPr>
            <p:ph sz="quarter" idx="18"/>
          </p:nvPr>
        </p:nvSpPr>
        <p:spPr>
          <a:xfrm>
            <a:off x="404988" y="1981200"/>
            <a:ext cx="8510411" cy="4191000"/>
          </a:xfrm>
        </p:spPr>
        <p:txBody>
          <a:bodyPr/>
          <a:lstStyle/>
          <a:p>
            <a:pPr marL="457200" indent="-457200">
              <a:spcAft>
                <a:spcPts val="1800"/>
              </a:spcAft>
              <a:buClr>
                <a:schemeClr val="accent2"/>
              </a:buClr>
            </a:pPr>
            <a:r>
              <a:rPr lang="en-US" sz="2800" dirty="0"/>
              <a:t>Higher values of </a:t>
            </a:r>
            <a:r>
              <a:rPr lang="en-US" sz="2800" i="1" dirty="0"/>
              <a:t>x</a:t>
            </a:r>
            <a:r>
              <a:rPr lang="en-US" sz="2800" dirty="0"/>
              <a:t> may lead to higher (or lower) predicted values of </a:t>
            </a:r>
            <a:r>
              <a:rPr lang="en-US" sz="2800" i="1" dirty="0"/>
              <a:t>y</a:t>
            </a:r>
            <a:r>
              <a:rPr lang="en-US" sz="2800" dirty="0"/>
              <a:t>, but this does </a:t>
            </a:r>
            <a:r>
              <a:rPr lang="en-US" sz="2800" b="1" dirty="0"/>
              <a:t>NOT</a:t>
            </a:r>
            <a:r>
              <a:rPr lang="en-US" sz="2800" dirty="0"/>
              <a:t> mean that changing </a:t>
            </a:r>
            <a:r>
              <a:rPr lang="en-US" sz="2800" i="1" dirty="0"/>
              <a:t>x</a:t>
            </a:r>
            <a:r>
              <a:rPr lang="en-US" sz="2800" dirty="0"/>
              <a:t> will cause </a:t>
            </a:r>
            <a:r>
              <a:rPr lang="en-US" sz="2800" i="1" dirty="0"/>
              <a:t>y </a:t>
            </a:r>
            <a:r>
              <a:rPr lang="en-US" sz="2800" dirty="0"/>
              <a:t>to increase or decrease</a:t>
            </a:r>
          </a:p>
          <a:p>
            <a:pPr marL="457200" indent="-457200">
              <a:spcAft>
                <a:spcPts val="600"/>
              </a:spcAft>
              <a:buClr>
                <a:schemeClr val="accent2"/>
              </a:buClr>
            </a:pPr>
            <a:r>
              <a:rPr lang="en-US" sz="2800" dirty="0"/>
              <a:t>Causation can only be determined if the values of the explanatory variable were determined randomly (which is rarely the case for a continuous explanatory variable)</a:t>
            </a:r>
          </a:p>
        </p:txBody>
      </p:sp>
    </p:spTree>
    <p:extLst>
      <p:ext uri="{BB962C8B-B14F-4D97-AF65-F5344CB8AC3E}">
        <p14:creationId xmlns:p14="http://schemas.microsoft.com/office/powerpoint/2010/main" val="5883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E3762CC-3339-4CE4-AE3A-850CB8AA969E}"/>
              </a:ext>
            </a:extLst>
          </p:cNvPr>
          <p:cNvSpPr>
            <a:spLocks noGrp="1"/>
          </p:cNvSpPr>
          <p:nvPr>
            <p:ph type="title"/>
          </p:nvPr>
        </p:nvSpPr>
        <p:spPr/>
        <p:txBody>
          <a:bodyPr>
            <a:normAutofit/>
          </a:bodyPr>
          <a:lstStyle/>
          <a:p>
            <a:r>
              <a:rPr lang="en-US" dirty="0"/>
              <a:t>r = 0</a:t>
            </a:r>
          </a:p>
        </p:txBody>
      </p:sp>
      <p:sp>
        <p:nvSpPr>
          <p:cNvPr id="19" name="Content Placeholder 18">
            <a:extLst>
              <a:ext uri="{FF2B5EF4-FFF2-40B4-BE49-F238E27FC236}">
                <a16:creationId xmlns:a16="http://schemas.microsoft.com/office/drawing/2014/main" id="{8A3F637C-722F-4FB5-8744-14E5826276B0}"/>
              </a:ext>
            </a:extLst>
          </p:cNvPr>
          <p:cNvSpPr>
            <a:spLocks noGrp="1"/>
          </p:cNvSpPr>
          <p:nvPr>
            <p:ph sz="quarter" idx="18"/>
          </p:nvPr>
        </p:nvSpPr>
        <p:spPr>
          <a:xfrm>
            <a:off x="298429" y="1578734"/>
            <a:ext cx="8334022" cy="1041400"/>
          </a:xfrm>
        </p:spPr>
        <p:txBody>
          <a:bodyPr/>
          <a:lstStyle/>
          <a:p>
            <a:pPr marL="0" indent="0">
              <a:buNone/>
            </a:pPr>
            <a:r>
              <a:rPr lang="en-US" sz="2800" dirty="0"/>
              <a:t>Challenge: If the correlation between </a:t>
            </a:r>
            <a:r>
              <a:rPr lang="en-US" sz="2800" i="1" dirty="0"/>
              <a:t>x</a:t>
            </a:r>
            <a:r>
              <a:rPr lang="en-US" sz="2800" dirty="0"/>
              <a:t> and </a:t>
            </a:r>
            <a:r>
              <a:rPr lang="en-US" sz="2800" i="1" dirty="0"/>
              <a:t>y</a:t>
            </a:r>
            <a:r>
              <a:rPr lang="en-US" sz="2800" dirty="0"/>
              <a:t> is 0, what  would the regression line be?</a:t>
            </a:r>
            <a:endParaRPr kumimoji="0" lang="en-US" sz="2400" b="1" u="sng" strike="noStrike" kern="1200" cap="none" spc="0" normalizeH="0" baseline="0" noProof="0" dirty="0">
              <a:ln>
                <a:noFill/>
              </a:ln>
              <a:effectLst/>
              <a:uLnTx/>
              <a:uFillTx/>
            </a:endParaRPr>
          </a:p>
        </p:txBody>
      </p:sp>
    </p:spTree>
    <p:extLst>
      <p:ext uri="{BB962C8B-B14F-4D97-AF65-F5344CB8AC3E}">
        <p14:creationId xmlns:p14="http://schemas.microsoft.com/office/powerpoint/2010/main" val="4071692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949201E-F83F-4C45-8A9A-7681ABCC684B}"/>
              </a:ext>
            </a:extLst>
          </p:cNvPr>
          <p:cNvSpPr>
            <a:spLocks noGrp="1"/>
          </p:cNvSpPr>
          <p:nvPr>
            <p:ph type="title"/>
          </p:nvPr>
        </p:nvSpPr>
        <p:spPr/>
        <p:txBody>
          <a:bodyPr>
            <a:normAutofit fontScale="90000"/>
          </a:bodyPr>
          <a:lstStyle/>
          <a:p>
            <a:r>
              <a:rPr lang="en-US" sz="4400" b="1" dirty="0"/>
              <a:t>Summary: Least Squares Regression (Explanations)</a:t>
            </a:r>
            <a:endParaRPr lang="en-US"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E0B3F385-B93E-4975-AF34-AC5E631BC65B}"/>
              </a:ext>
            </a:extLst>
          </p:cNvPr>
          <p:cNvSpPr>
            <a:spLocks noGrp="1"/>
          </p:cNvSpPr>
          <p:nvPr>
            <p:ph sz="quarter" idx="10"/>
          </p:nvPr>
        </p:nvSpPr>
        <p:spPr>
          <a:xfrm>
            <a:off x="304800" y="1447800"/>
            <a:ext cx="8534400" cy="990600"/>
          </a:xfrm>
        </p:spPr>
        <p:txBody>
          <a:bodyPr/>
          <a:lstStyle/>
          <a:p>
            <a:pPr marL="514350" indent="-514350">
              <a:spcBef>
                <a:spcPts val="0"/>
              </a:spcBef>
              <a:spcAft>
                <a:spcPts val="0"/>
              </a:spcAft>
              <a:buClr>
                <a:schemeClr val="accent2"/>
              </a:buClr>
            </a:pPr>
            <a:r>
              <a:rPr lang="en-US" sz="2600" dirty="0"/>
              <a:t>For a quantitative response </a:t>
            </a:r>
            <a:r>
              <a:rPr lang="en-US" sz="2600" i="1" dirty="0"/>
              <a:t>y</a:t>
            </a:r>
            <a:r>
              <a:rPr lang="en-US" sz="2600" dirty="0"/>
              <a:t> and quantitative predictor </a:t>
            </a:r>
            <a:r>
              <a:rPr lang="en-US" sz="2600" i="1" dirty="0"/>
              <a:t>x</a:t>
            </a:r>
            <a:r>
              <a:rPr lang="en-US" sz="2600" dirty="0"/>
              <a:t>, the least squares line is</a:t>
            </a:r>
          </a:p>
        </p:txBody>
      </p:sp>
      <p:graphicFrame>
        <p:nvGraphicFramePr>
          <p:cNvPr id="5" name="Object 4" descr="y hat equals a plus b x">
            <a:extLst>
              <a:ext uri="{FF2B5EF4-FFF2-40B4-BE49-F238E27FC236}">
                <a16:creationId xmlns:a16="http://schemas.microsoft.com/office/drawing/2014/main" id="{D9E7C461-A369-45B3-B84F-FDD3DEE4BC4C}"/>
              </a:ext>
            </a:extLst>
          </p:cNvPr>
          <p:cNvGraphicFramePr>
            <a:graphicFrameLocks noChangeAspect="1"/>
          </p:cNvGraphicFramePr>
          <p:nvPr>
            <p:extLst>
              <p:ext uri="{D42A27DB-BD31-4B8C-83A1-F6EECF244321}">
                <p14:modId xmlns:p14="http://schemas.microsoft.com/office/powerpoint/2010/main" val="962648292"/>
              </p:ext>
            </p:extLst>
          </p:nvPr>
        </p:nvGraphicFramePr>
        <p:xfrm>
          <a:off x="3581400" y="2383822"/>
          <a:ext cx="1388404" cy="435578"/>
        </p:xfrm>
        <a:graphic>
          <a:graphicData uri="http://schemas.openxmlformats.org/presentationml/2006/ole">
            <mc:AlternateContent xmlns:mc="http://schemas.openxmlformats.org/markup-compatibility/2006">
              <mc:Choice xmlns:v="urn:schemas-microsoft-com:vml" Requires="v">
                <p:oleObj name="Equation" r:id="rId2" imgW="647640" imgH="203040" progId="Equation.DSMT4">
                  <p:embed/>
                </p:oleObj>
              </mc:Choice>
              <mc:Fallback>
                <p:oleObj name="Equation" r:id="rId2" imgW="647640" imgH="203040" progId="Equation.DSMT4">
                  <p:embed/>
                  <p:pic>
                    <p:nvPicPr>
                      <p:cNvPr id="0" name=""/>
                      <p:cNvPicPr/>
                      <p:nvPr/>
                    </p:nvPicPr>
                    <p:blipFill>
                      <a:blip r:embed="rId3"/>
                      <a:stretch>
                        <a:fillRect/>
                      </a:stretch>
                    </p:blipFill>
                    <p:spPr>
                      <a:xfrm>
                        <a:off x="3581400" y="2383822"/>
                        <a:ext cx="1388404" cy="43557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45C8E6A7-19C8-47B3-A851-34D56A0CEE69}"/>
              </a:ext>
            </a:extLst>
          </p:cNvPr>
          <p:cNvSpPr>
            <a:spLocks noGrp="1"/>
          </p:cNvSpPr>
          <p:nvPr>
            <p:ph sz="quarter" idx="11"/>
          </p:nvPr>
        </p:nvSpPr>
        <p:spPr>
          <a:xfrm>
            <a:off x="295275" y="2819400"/>
            <a:ext cx="8526463" cy="1371600"/>
          </a:xfrm>
        </p:spPr>
        <p:txBody>
          <a:bodyPr/>
          <a:lstStyle/>
          <a:p>
            <a:pPr marL="517525" indent="0">
              <a:lnSpc>
                <a:spcPct val="100000"/>
              </a:lnSpc>
              <a:spcBef>
                <a:spcPts val="624"/>
              </a:spcBef>
              <a:buNone/>
            </a:pPr>
            <a:r>
              <a:rPr lang="en-US" sz="2600" dirty="0"/>
              <a:t>where the slope (</a:t>
            </a:r>
            <a:r>
              <a:rPr lang="en-US" sz="2600" i="1" dirty="0"/>
              <a:t>b</a:t>
            </a:r>
            <a:r>
              <a:rPr lang="en-US" sz="2600" dirty="0"/>
              <a:t>) and intercept (</a:t>
            </a:r>
            <a:r>
              <a:rPr lang="en-US" sz="2600" i="1" dirty="0"/>
              <a:t>a</a:t>
            </a:r>
            <a:r>
              <a:rPr lang="en-US" sz="2600" dirty="0"/>
              <a:t>) are chosen to minimize the sum of squared residuals. </a:t>
            </a:r>
          </a:p>
          <a:p>
            <a:pPr marL="514350" indent="-514350">
              <a:lnSpc>
                <a:spcPct val="100000"/>
              </a:lnSpc>
              <a:spcBef>
                <a:spcPts val="624"/>
              </a:spcBef>
            </a:pPr>
            <a:r>
              <a:rPr lang="en-US" sz="2600" dirty="0"/>
              <a:t>For each data case the residual is</a:t>
            </a:r>
          </a:p>
        </p:txBody>
      </p:sp>
      <p:graphicFrame>
        <p:nvGraphicFramePr>
          <p:cNvPr id="6" name="Object 5" descr="y minus y hat full stop">
            <a:extLst>
              <a:ext uri="{FF2B5EF4-FFF2-40B4-BE49-F238E27FC236}">
                <a16:creationId xmlns:a16="http://schemas.microsoft.com/office/drawing/2014/main" id="{CA9D0BE2-4D15-478C-93F3-CB98C05FC749}"/>
              </a:ext>
            </a:extLst>
          </p:cNvPr>
          <p:cNvGraphicFramePr>
            <a:graphicFrameLocks noChangeAspect="1"/>
          </p:cNvGraphicFramePr>
          <p:nvPr>
            <p:extLst>
              <p:ext uri="{D42A27DB-BD31-4B8C-83A1-F6EECF244321}">
                <p14:modId xmlns:p14="http://schemas.microsoft.com/office/powerpoint/2010/main" val="2897974014"/>
              </p:ext>
            </p:extLst>
          </p:nvPr>
        </p:nvGraphicFramePr>
        <p:xfrm>
          <a:off x="5297218" y="3753298"/>
          <a:ext cx="742460" cy="395980"/>
        </p:xfrm>
        <a:graphic>
          <a:graphicData uri="http://schemas.openxmlformats.org/presentationml/2006/ole">
            <mc:AlternateContent xmlns:mc="http://schemas.openxmlformats.org/markup-compatibility/2006">
              <mc:Choice xmlns:v="urn:schemas-microsoft-com:vml" Requires="v">
                <p:oleObj name="Equation" r:id="rId4" imgW="380880" imgH="203040" progId="Equation.DSMT4">
                  <p:embed/>
                </p:oleObj>
              </mc:Choice>
              <mc:Fallback>
                <p:oleObj name="Equation" r:id="rId4" imgW="380880" imgH="203040" progId="Equation.DSMT4">
                  <p:embed/>
                  <p:pic>
                    <p:nvPicPr>
                      <p:cNvPr id="0" name=""/>
                      <p:cNvPicPr/>
                      <p:nvPr/>
                    </p:nvPicPr>
                    <p:blipFill>
                      <a:blip r:embed="rId5"/>
                      <a:stretch>
                        <a:fillRect/>
                      </a:stretch>
                    </p:blipFill>
                    <p:spPr>
                      <a:xfrm>
                        <a:off x="5297218" y="3753298"/>
                        <a:ext cx="742460" cy="39598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FD453ED-6435-4709-AAE5-81B8C11AA5F3}"/>
              </a:ext>
            </a:extLst>
          </p:cNvPr>
          <p:cNvSpPr>
            <a:spLocks noGrp="1"/>
          </p:cNvSpPr>
          <p:nvPr>
            <p:ph sz="quarter" idx="12"/>
          </p:nvPr>
        </p:nvSpPr>
        <p:spPr>
          <a:xfrm>
            <a:off x="295275" y="4114800"/>
            <a:ext cx="8620125" cy="2057400"/>
          </a:xfrm>
        </p:spPr>
        <p:txBody>
          <a:bodyPr/>
          <a:lstStyle/>
          <a:p>
            <a:pPr marL="514350" indent="-514350">
              <a:lnSpc>
                <a:spcPct val="100000"/>
              </a:lnSpc>
              <a:spcBef>
                <a:spcPts val="600"/>
              </a:spcBef>
              <a:buClr>
                <a:schemeClr val="accent2"/>
              </a:buClr>
            </a:pPr>
            <a:r>
              <a:rPr lang="en-US" sz="2600" dirty="0"/>
              <a:t>We rely on technology to give the prediction equation (also known as the least squares fit or regression line).</a:t>
            </a:r>
          </a:p>
          <a:p>
            <a:pPr marL="514350" indent="-514350">
              <a:lnSpc>
                <a:spcPct val="100000"/>
              </a:lnSpc>
              <a:spcBef>
                <a:spcPts val="600"/>
              </a:spcBef>
              <a:buClr>
                <a:schemeClr val="accent2"/>
              </a:buClr>
            </a:pPr>
            <a:r>
              <a:rPr lang="en-US" sz="2600" dirty="0"/>
              <a:t>The slope is interpreted as the change in the predicted response (y) when the explanatory variable (x) increases by one.</a:t>
            </a:r>
            <a:endParaRPr lang="en-US" sz="2600" dirty="0">
              <a:solidFill>
                <a:schemeClr val="tx2"/>
              </a:solidFill>
            </a:endParaRPr>
          </a:p>
        </p:txBody>
      </p:sp>
    </p:spTree>
    <p:extLst>
      <p:ext uri="{BB962C8B-B14F-4D97-AF65-F5344CB8AC3E}">
        <p14:creationId xmlns:p14="http://schemas.microsoft.com/office/powerpoint/2010/main" val="25758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4FEBC0-B9A6-46EC-8DFC-181792755408}"/>
              </a:ext>
            </a:extLst>
          </p:cNvPr>
          <p:cNvSpPr>
            <a:spLocks noGrp="1"/>
          </p:cNvSpPr>
          <p:nvPr>
            <p:ph type="title"/>
          </p:nvPr>
        </p:nvSpPr>
        <p:spPr/>
        <p:txBody>
          <a:bodyPr>
            <a:normAutofit fontScale="90000"/>
          </a:bodyPr>
          <a:lstStyle/>
          <a:p>
            <a:r>
              <a:rPr lang="en-US" dirty="0"/>
              <a:t>Summary: Least Squares Regression (Cautions)</a:t>
            </a:r>
          </a:p>
        </p:txBody>
      </p:sp>
      <p:sp>
        <p:nvSpPr>
          <p:cNvPr id="7" name="Content Placeholder 6">
            <a:extLst>
              <a:ext uri="{FF2B5EF4-FFF2-40B4-BE49-F238E27FC236}">
                <a16:creationId xmlns:a16="http://schemas.microsoft.com/office/drawing/2014/main" id="{3C5D227A-898A-4F16-BDAA-E817BEDC6A5D}"/>
              </a:ext>
            </a:extLst>
          </p:cNvPr>
          <p:cNvSpPr>
            <a:spLocks noGrp="1"/>
          </p:cNvSpPr>
          <p:nvPr>
            <p:ph sz="quarter" idx="10"/>
          </p:nvPr>
        </p:nvSpPr>
        <p:spPr/>
        <p:txBody>
          <a:bodyPr/>
          <a:lstStyle/>
          <a:p>
            <a:pPr marL="514350" indent="-514350">
              <a:spcAft>
                <a:spcPts val="600"/>
              </a:spcAft>
            </a:pPr>
            <a:r>
              <a:rPr lang="en-US" sz="2800" dirty="0"/>
              <a:t>Cautions:</a:t>
            </a:r>
          </a:p>
          <a:p>
            <a:pPr marL="788670" lvl="1" indent="-514350">
              <a:spcAft>
                <a:spcPts val="600"/>
              </a:spcAft>
            </a:pPr>
            <a:r>
              <a:rPr lang="en-US" dirty="0"/>
              <a:t>Don’t extrapolate far beyond where the model is built.</a:t>
            </a:r>
          </a:p>
          <a:p>
            <a:pPr marL="788670" lvl="1" indent="-514350">
              <a:spcAft>
                <a:spcPts val="600"/>
              </a:spcAft>
            </a:pPr>
            <a:r>
              <a:rPr lang="en-US" dirty="0"/>
              <a:t>Estimating a least squares line does </a:t>
            </a:r>
            <a:r>
              <a:rPr lang="en-US" i="1" dirty="0"/>
              <a:t>not</a:t>
            </a:r>
            <a:r>
              <a:rPr lang="en-US" dirty="0"/>
              <a:t> mean there is a linear trend in the data. </a:t>
            </a:r>
          </a:p>
          <a:p>
            <a:pPr marL="788670" lvl="1" indent="-514350">
              <a:spcAft>
                <a:spcPts val="600"/>
              </a:spcAft>
            </a:pPr>
            <a:r>
              <a:rPr lang="en-US" dirty="0"/>
              <a:t>Watch out for outliers that don’t fit the pattern or can greatly influence the line.</a:t>
            </a:r>
          </a:p>
          <a:p>
            <a:pPr marL="788670" lvl="1" indent="-514350">
              <a:spcAft>
                <a:spcPts val="600"/>
              </a:spcAft>
            </a:pPr>
            <a:r>
              <a:rPr lang="en-US" dirty="0"/>
              <a:t>Even a strong linear fit does not (necessarily) imply a cause/effect relationship. </a:t>
            </a:r>
          </a:p>
          <a:p>
            <a:pPr marL="788670" lvl="1" indent="-514350">
              <a:spcAft>
                <a:spcPts val="600"/>
              </a:spcAft>
            </a:pPr>
            <a:r>
              <a:rPr lang="en-US" dirty="0"/>
              <a:t>ALWAYS PLOT YOUR DATA!</a:t>
            </a:r>
          </a:p>
        </p:txBody>
      </p:sp>
    </p:spTree>
    <p:extLst>
      <p:ext uri="{BB962C8B-B14F-4D97-AF65-F5344CB8AC3E}">
        <p14:creationId xmlns:p14="http://schemas.microsoft.com/office/powerpoint/2010/main" val="4812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7823-033A-4F09-960A-9DDC51416BED}"/>
              </a:ext>
            </a:extLst>
          </p:cNvPr>
          <p:cNvSpPr>
            <a:spLocks noGrp="1"/>
          </p:cNvSpPr>
          <p:nvPr>
            <p:ph type="title"/>
          </p:nvPr>
        </p:nvSpPr>
        <p:spPr/>
        <p:txBody>
          <a:bodyPr>
            <a:normAutofit/>
          </a:bodyPr>
          <a:lstStyle/>
          <a:p>
            <a:r>
              <a:rPr lang="en-US" sz="4000" b="1" dirty="0"/>
              <a:t>Regression Line – </a:t>
            </a:r>
            <a:r>
              <a:rPr lang="en-US" sz="4000" b="1"/>
              <a:t>What </a:t>
            </a:r>
            <a:r>
              <a:rPr lang="en-US"/>
              <a:t>Is It?</a:t>
            </a:r>
            <a:endParaRPr lang="en-US" sz="4000" b="1" dirty="0"/>
          </a:p>
        </p:txBody>
      </p:sp>
      <p:sp>
        <p:nvSpPr>
          <p:cNvPr id="9" name="Content Placeholder 8">
            <a:extLst>
              <a:ext uri="{FF2B5EF4-FFF2-40B4-BE49-F238E27FC236}">
                <a16:creationId xmlns:a16="http://schemas.microsoft.com/office/drawing/2014/main" id="{EF97B120-3CFB-4772-A2A6-FC9D1CB9AAF9}"/>
              </a:ext>
            </a:extLst>
          </p:cNvPr>
          <p:cNvSpPr>
            <a:spLocks noGrp="1"/>
          </p:cNvSpPr>
          <p:nvPr>
            <p:ph sz="quarter" idx="18"/>
          </p:nvPr>
        </p:nvSpPr>
        <p:spPr>
          <a:xfrm>
            <a:off x="381000" y="1524000"/>
            <a:ext cx="8334022" cy="1041400"/>
          </a:xfrm>
        </p:spPr>
        <p:txBody>
          <a:bodyPr/>
          <a:lstStyle/>
          <a:p>
            <a:pPr marL="0" marR="0" lvl="0" indent="0" algn="l" defTabSz="914400" rtl="0" eaLnBrk="1" fontAlgn="auto" latinLnBrk="0" hangingPunct="1">
              <a:lnSpc>
                <a:spcPct val="100000"/>
              </a:lnSpc>
              <a:spcBef>
                <a:spcPts val="0"/>
              </a:spcBef>
              <a:spcAft>
                <a:spcPts val="0"/>
              </a:spcAft>
              <a:buClrTx/>
              <a:buSzTx/>
              <a:buNone/>
              <a:tabLst/>
              <a:defRPr/>
            </a:pPr>
            <a:r>
              <a:rPr kumimoji="0" lang="en-US" sz="2800" b="0" i="1" u="none" strike="noStrike" kern="1200" cap="none" spc="0" normalizeH="0" baseline="0" noProof="0" dirty="0">
                <a:ln>
                  <a:noFill/>
                </a:ln>
                <a:effectLst/>
                <a:uLnTx/>
                <a:uFillTx/>
                <a:latin typeface="+mn-lt"/>
                <a:ea typeface="+mn-ea"/>
                <a:cs typeface="+mn-cs"/>
              </a:rPr>
              <a:t>Goal: Find a</a:t>
            </a:r>
            <a:r>
              <a:rPr kumimoji="0" lang="en-US" sz="2800" b="0" i="1" u="none" strike="noStrike" kern="1200" cap="none" spc="0" normalizeH="0" noProof="0" dirty="0">
                <a:ln>
                  <a:noFill/>
                </a:ln>
                <a:effectLst/>
                <a:uLnTx/>
                <a:uFillTx/>
                <a:latin typeface="+mn-lt"/>
                <a:ea typeface="+mn-ea"/>
                <a:cs typeface="+mn-cs"/>
              </a:rPr>
              <a:t> straight line that best fits the data in a scatterplot</a:t>
            </a:r>
            <a:endParaRPr kumimoji="0" lang="en-US" sz="3200" b="0" i="1" u="none" strike="noStrike" kern="1200" cap="none" spc="0" normalizeH="0" baseline="0" noProof="0" dirty="0">
              <a:ln>
                <a:noFill/>
              </a:ln>
              <a:effectLst/>
              <a:uLnTx/>
              <a:uFillTx/>
              <a:latin typeface="+mn-lt"/>
              <a:ea typeface="+mn-ea"/>
              <a:cs typeface="+mn-cs"/>
            </a:endParaRPr>
          </a:p>
        </p:txBody>
      </p:sp>
      <p:pic>
        <p:nvPicPr>
          <p:cNvPr id="13" name="Content Placeholder 12" descr="A scatterplot with a regression line depicts the relationship between crickets chirps and temperature. The horizontal axis is labeled Chirps and has markings from 80 to 180 in increments of 20. The vertical axis is labeled Temperature and has markings from 55 to 80 in increments of 5. The regression line with positive slope is drawn from left to right that starts at (78, 55) and ends at (200, 84). The dots are plotted as follows: (80, 54), (97, 59), (105, 63.5), (124, 67), (150, 72), (183, 78), and (190, 83). All the dots lie very close to the regression line such that three dots lie above the line, and four dots lie below the line. All values are approximate. ">
            <a:extLst>
              <a:ext uri="{FF2B5EF4-FFF2-40B4-BE49-F238E27FC236}">
                <a16:creationId xmlns:a16="http://schemas.microsoft.com/office/drawing/2014/main" id="{E2062F7C-1E1B-491F-A11D-93755F6FDB4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50105" y="2590800"/>
            <a:ext cx="5243790" cy="3530506"/>
          </a:xfrm>
          <a:prstGeom prst="rect">
            <a:avLst/>
          </a:prstGeom>
        </p:spPr>
      </p:pic>
    </p:spTree>
    <p:extLst>
      <p:ext uri="{BB962C8B-B14F-4D97-AF65-F5344CB8AC3E}">
        <p14:creationId xmlns:p14="http://schemas.microsoft.com/office/powerpoint/2010/main" val="268130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11087B-991F-42F7-A0BC-8D40368780C6}"/>
              </a:ext>
            </a:extLst>
          </p:cNvPr>
          <p:cNvSpPr>
            <a:spLocks noGrp="1"/>
          </p:cNvSpPr>
          <p:nvPr>
            <p:ph type="title"/>
          </p:nvPr>
        </p:nvSpPr>
        <p:spPr/>
        <p:txBody>
          <a:bodyPr/>
          <a:lstStyle/>
          <a:p>
            <a:r>
              <a:rPr lang="en-US" dirty="0"/>
              <a:t>Equation of the Line (Formula)</a:t>
            </a:r>
          </a:p>
        </p:txBody>
      </p:sp>
      <p:sp>
        <p:nvSpPr>
          <p:cNvPr id="3" name="Content Placeholder 2">
            <a:extLst>
              <a:ext uri="{FF2B5EF4-FFF2-40B4-BE49-F238E27FC236}">
                <a16:creationId xmlns:a16="http://schemas.microsoft.com/office/drawing/2014/main" id="{69CC8C57-8C84-42FB-9A1D-541C3AFFC552}"/>
              </a:ext>
            </a:extLst>
          </p:cNvPr>
          <p:cNvSpPr>
            <a:spLocks noGrp="1"/>
          </p:cNvSpPr>
          <p:nvPr>
            <p:ph sz="quarter" idx="15"/>
          </p:nvPr>
        </p:nvSpPr>
        <p:spPr/>
        <p:txBody>
          <a:bodyPr/>
          <a:lstStyle/>
          <a:p>
            <a:pPr algn="l"/>
            <a:r>
              <a:rPr lang="en-US" sz="2800" dirty="0"/>
              <a:t>The estimated regression line is</a:t>
            </a:r>
          </a:p>
        </p:txBody>
      </p:sp>
      <p:pic>
        <p:nvPicPr>
          <p:cNvPr id="16" name="Picture Placeholder 15" descr="An equation reads, y cap equals a plus (b times x).">
            <a:extLst>
              <a:ext uri="{FF2B5EF4-FFF2-40B4-BE49-F238E27FC236}">
                <a16:creationId xmlns:a16="http://schemas.microsoft.com/office/drawing/2014/main" id="{683E499D-6249-4C97-AF77-BD6352BFBDAA}"/>
              </a:ext>
            </a:extLst>
          </p:cNvPr>
          <p:cNvPicPr>
            <a:picLocks noGrp="1" noChangeAspect="1"/>
          </p:cNvPicPr>
          <p:nvPr>
            <p:ph type="pic" sz="quarter" idx="19"/>
          </p:nvPr>
        </p:nvPicPr>
        <p:blipFill rotWithShape="1">
          <a:blip r:embed="rId2"/>
          <a:stretch/>
        </p:blipFill>
        <p:spPr>
          <a:xfrm>
            <a:off x="2304696" y="2474885"/>
            <a:ext cx="4534608" cy="1073191"/>
          </a:xfrm>
          <a:prstGeom prst="rect">
            <a:avLst/>
          </a:prstGeom>
        </p:spPr>
      </p:pic>
    </p:spTree>
    <p:extLst>
      <p:ext uri="{BB962C8B-B14F-4D97-AF65-F5344CB8AC3E}">
        <p14:creationId xmlns:p14="http://schemas.microsoft.com/office/powerpoint/2010/main" val="391973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11087B-991F-42F7-A0BC-8D40368780C6}"/>
              </a:ext>
            </a:extLst>
          </p:cNvPr>
          <p:cNvSpPr>
            <a:spLocks noGrp="1"/>
          </p:cNvSpPr>
          <p:nvPr>
            <p:ph type="title"/>
          </p:nvPr>
        </p:nvSpPr>
        <p:spPr/>
        <p:txBody>
          <a:bodyPr/>
          <a:lstStyle/>
          <a:p>
            <a:r>
              <a:rPr lang="en-US" dirty="0"/>
              <a:t>Equation of the Line (Variables)</a:t>
            </a:r>
          </a:p>
        </p:txBody>
      </p:sp>
      <p:sp>
        <p:nvSpPr>
          <p:cNvPr id="3" name="Content Placeholder 2">
            <a:extLst>
              <a:ext uri="{FF2B5EF4-FFF2-40B4-BE49-F238E27FC236}">
                <a16:creationId xmlns:a16="http://schemas.microsoft.com/office/drawing/2014/main" id="{69CC8C57-8C84-42FB-9A1D-541C3AFFC552}"/>
              </a:ext>
            </a:extLst>
          </p:cNvPr>
          <p:cNvSpPr>
            <a:spLocks noGrp="1"/>
          </p:cNvSpPr>
          <p:nvPr>
            <p:ph sz="quarter" idx="15"/>
          </p:nvPr>
        </p:nvSpPr>
        <p:spPr/>
        <p:txBody>
          <a:bodyPr/>
          <a:lstStyle/>
          <a:p>
            <a:pPr algn="l"/>
            <a:r>
              <a:rPr lang="en-US" sz="2800" dirty="0"/>
              <a:t>The estimated regression line is</a:t>
            </a:r>
          </a:p>
        </p:txBody>
      </p:sp>
      <p:pic>
        <p:nvPicPr>
          <p:cNvPr id="9" name="Picture Placeholder 8" descr="An equation reads, y cap equals a plus (b times x), where y is labeled Predicted Response and x is labeled Explanatory.">
            <a:extLst>
              <a:ext uri="{FF2B5EF4-FFF2-40B4-BE49-F238E27FC236}">
                <a16:creationId xmlns:a16="http://schemas.microsoft.com/office/drawing/2014/main" id="{6D01DD7F-A0F2-4449-AB11-1D783DA48E9A}"/>
              </a:ext>
            </a:extLst>
          </p:cNvPr>
          <p:cNvPicPr>
            <a:picLocks noGrp="1" noChangeAspect="1"/>
          </p:cNvPicPr>
          <p:nvPr>
            <p:ph type="pic" sz="quarter" idx="19"/>
          </p:nvPr>
        </p:nvPicPr>
        <p:blipFill>
          <a:blip r:embed="rId2"/>
          <a:stretch>
            <a:fillRect/>
          </a:stretch>
        </p:blipFill>
        <p:spPr>
          <a:xfrm>
            <a:off x="2302566" y="2471777"/>
            <a:ext cx="4534608" cy="2085920"/>
          </a:xfrm>
          <a:prstGeom prst="rect">
            <a:avLst/>
          </a:prstGeom>
        </p:spPr>
      </p:pic>
    </p:spTree>
    <p:extLst>
      <p:ext uri="{BB962C8B-B14F-4D97-AF65-F5344CB8AC3E}">
        <p14:creationId xmlns:p14="http://schemas.microsoft.com/office/powerpoint/2010/main" val="22909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8FEC432-0E57-4112-B443-BBC2CEA11EC8}"/>
              </a:ext>
            </a:extLst>
          </p:cNvPr>
          <p:cNvSpPr>
            <a:spLocks noGrp="1"/>
          </p:cNvSpPr>
          <p:nvPr>
            <p:ph type="title"/>
          </p:nvPr>
        </p:nvSpPr>
        <p:spPr/>
        <p:txBody>
          <a:bodyPr>
            <a:normAutofit/>
          </a:bodyPr>
          <a:lstStyle/>
          <a:p>
            <a:r>
              <a:rPr lang="en-US" dirty="0"/>
              <a:t>Prediction (Chirps and Temp)</a:t>
            </a:r>
          </a:p>
        </p:txBody>
      </p:sp>
      <mc:AlternateContent xmlns:mc="http://schemas.openxmlformats.org/markup-compatibility/2006">
        <mc:Choice xmlns:a14="http://schemas.microsoft.com/office/drawing/2010/main" Requires="a14">
          <p:sp>
            <p:nvSpPr>
              <p:cNvPr id="16" name="Content Placeholder 15">
                <a:extLst>
                  <a:ext uri="{FF2B5EF4-FFF2-40B4-BE49-F238E27FC236}">
                    <a16:creationId xmlns:a16="http://schemas.microsoft.com/office/drawing/2014/main" id="{FC0B1FD8-65A8-4A3B-A481-E6B762B18DCC}"/>
                  </a:ext>
                </a:extLst>
              </p:cNvPr>
              <p:cNvSpPr>
                <a:spLocks noGrp="1"/>
              </p:cNvSpPr>
              <p:nvPr>
                <p:ph sz="quarter" idx="10"/>
              </p:nvPr>
            </p:nvSpPr>
            <p:spPr>
              <a:xfrm>
                <a:off x="304800" y="1524000"/>
                <a:ext cx="8534400" cy="1203960"/>
              </a:xfrm>
            </p:spPr>
            <p:txBody>
              <a:bodyPr/>
              <a:lstStyle/>
              <a:p>
                <a:pPr>
                  <a:buClr>
                    <a:schemeClr val="accent2"/>
                  </a:buClr>
                </a:pPr>
                <a14:m>
                  <m:oMath xmlns:m="http://schemas.openxmlformats.org/officeDocument/2006/math">
                    <a:fld id="{825F15A7-03F4-43D7-82C5-3E23DA2F108C}" type="mathplaceholder">
                      <a:rPr lang="en-US" sz="2800" i="1" noProof="0" smtClean="0">
                        <a:latin typeface="Cambria Math" panose="02040503050406030204" pitchFamily="18" charset="0"/>
                      </a:rPr>
                      <a:t>Type equation here.</a:t>
                    </a:fld>
                  </m:oMath>
                </a14:m>
                <a:r>
                  <a:rPr lang="en-US" sz="2800" noProof="0" dirty="0"/>
                  <a:t>The regression equation can be used to predict </a:t>
                </a:r>
                <a:r>
                  <a:rPr lang="en-US" sz="2800" i="1" noProof="0" dirty="0"/>
                  <a:t>y</a:t>
                </a:r>
                <a:r>
                  <a:rPr lang="en-US" sz="2800" noProof="0" dirty="0"/>
                  <a:t> for a given value of </a:t>
                </a:r>
                <a:r>
                  <a:rPr lang="en-US" sz="2800" i="1" noProof="0" dirty="0"/>
                  <a:t>x</a:t>
                </a:r>
              </a:p>
            </p:txBody>
          </p:sp>
        </mc:Choice>
        <mc:Fallback>
          <p:sp>
            <p:nvSpPr>
              <p:cNvPr id="16" name="Content Placeholder 15">
                <a:extLst>
                  <a:ext uri="{FF2B5EF4-FFF2-40B4-BE49-F238E27FC236}">
                    <a16:creationId xmlns:a16="http://schemas.microsoft.com/office/drawing/2014/main" id="{FC0B1FD8-65A8-4A3B-A481-E6B762B18DCC}"/>
                  </a:ext>
                </a:extLst>
              </p:cNvPr>
              <p:cNvSpPr>
                <a:spLocks noGrp="1" noRot="1" noChangeAspect="1" noMove="1" noResize="1" noEditPoints="1" noAdjustHandles="1" noChangeArrowheads="1" noChangeShapeType="1" noTextEdit="1"/>
              </p:cNvSpPr>
              <p:nvPr>
                <p:ph sz="quarter" idx="10"/>
              </p:nvPr>
            </p:nvSpPr>
            <p:spPr>
              <a:xfrm>
                <a:off x="304800" y="1524000"/>
                <a:ext cx="8534400" cy="1203960"/>
              </a:xfrm>
              <a:blipFill>
                <a:blip r:embed="rId2"/>
                <a:stretch>
                  <a:fillRect l="-1339" t="-6250"/>
                </a:stretch>
              </a:blipFill>
            </p:spPr>
            <p:txBody>
              <a:bodyPr/>
              <a:lstStyle/>
              <a:p>
                <a:r>
                  <a:rPr lang="en-US">
                    <a:noFill/>
                  </a:rPr>
                  <a:t> </a:t>
                </a:r>
              </a:p>
            </p:txBody>
          </p:sp>
        </mc:Fallback>
      </mc:AlternateContent>
      <p:sp>
        <p:nvSpPr>
          <p:cNvPr id="17" name="Content Placeholder 16">
            <a:extLst>
              <a:ext uri="{FF2B5EF4-FFF2-40B4-BE49-F238E27FC236}">
                <a16:creationId xmlns:a16="http://schemas.microsoft.com/office/drawing/2014/main" id="{EBDB7A55-3ECC-4374-BCD9-E1F76404FF43}"/>
              </a:ext>
            </a:extLst>
          </p:cNvPr>
          <p:cNvSpPr>
            <a:spLocks noGrp="1"/>
          </p:cNvSpPr>
          <p:nvPr>
            <p:ph sz="quarter" idx="11"/>
          </p:nvPr>
        </p:nvSpPr>
        <p:spPr>
          <a:xfrm>
            <a:off x="295275" y="3276600"/>
            <a:ext cx="8696325" cy="1981200"/>
          </a:xfrm>
        </p:spPr>
        <p:txBody>
          <a:bodyPr/>
          <a:lstStyle/>
          <a:p>
            <a:r>
              <a:rPr lang="en-US" sz="2800" dirty="0"/>
              <a:t>If you listen and hear crickets chirping about 140 times per minute, your best guess at the outside temperature is</a:t>
            </a:r>
          </a:p>
          <a:p>
            <a:pPr marL="0" indent="0" algn="ctr">
              <a:buNone/>
            </a:pPr>
            <a:r>
              <a:rPr lang="en-US" sz="2800" dirty="0"/>
              <a:t>37.7 + 0.23 ∙ 140 = 69.9°F</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D1FAB41-325B-A149-3CBC-50C44760669C}"/>
                  </a:ext>
                </a:extLst>
              </p:cNvPr>
              <p:cNvSpPr txBox="1"/>
              <p:nvPr/>
            </p:nvSpPr>
            <p:spPr>
              <a:xfrm>
                <a:off x="1752601" y="2807621"/>
                <a:ext cx="5105400" cy="6537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i="1"/>
                          </m:ctrlPr>
                        </m:accPr>
                        <m:e>
                          <m:r>
                            <a:rPr lang="en-US" i="1"/>
                            <m:t>𝑇𝑒𝑚𝑝</m:t>
                          </m:r>
                        </m:e>
                      </m:acc>
                      <m:r>
                        <a:rPr lang="en-US" i="1"/>
                        <m:t>=37.7+0.23</m:t>
                      </m:r>
                      <m:r>
                        <a:rPr lang="en-US" i="1"/>
                        <m:t>𝑐h𝑖𝑟𝑝𝑠</m:t>
                      </m:r>
                    </m:oMath>
                  </m:oMathPara>
                </a14:m>
                <a:endParaRPr lang="en-US" dirty="0"/>
              </a:p>
              <a:p>
                <a:endParaRPr lang="en-US" dirty="0"/>
              </a:p>
            </p:txBody>
          </p:sp>
        </mc:Choice>
        <mc:Fallback>
          <p:sp>
            <p:nvSpPr>
              <p:cNvPr id="4" name="TextBox 3">
                <a:extLst>
                  <a:ext uri="{FF2B5EF4-FFF2-40B4-BE49-F238E27FC236}">
                    <a16:creationId xmlns:a16="http://schemas.microsoft.com/office/drawing/2014/main" id="{3D1FAB41-325B-A149-3CBC-50C44760669C}"/>
                  </a:ext>
                </a:extLst>
              </p:cNvPr>
              <p:cNvSpPr txBox="1">
                <a:spLocks noRot="1" noChangeAspect="1" noMove="1" noResize="1" noEditPoints="1" noAdjustHandles="1" noChangeArrowheads="1" noChangeShapeType="1" noTextEdit="1"/>
              </p:cNvSpPr>
              <p:nvPr/>
            </p:nvSpPr>
            <p:spPr>
              <a:xfrm>
                <a:off x="1752601" y="2807621"/>
                <a:ext cx="5105400" cy="653769"/>
              </a:xfrm>
              <a:prstGeom prst="rect">
                <a:avLst/>
              </a:prstGeom>
              <a:blipFill>
                <a:blip r:embed="rId3"/>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3409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A05BB-CA5D-41C5-B04F-025CEC4998C4}"/>
              </a:ext>
            </a:extLst>
          </p:cNvPr>
          <p:cNvSpPr>
            <a:spLocks noGrp="1"/>
          </p:cNvSpPr>
          <p:nvPr>
            <p:ph type="title"/>
          </p:nvPr>
        </p:nvSpPr>
        <p:spPr>
          <a:xfrm>
            <a:off x="1066800" y="457200"/>
            <a:ext cx="7748954" cy="1141412"/>
          </a:xfrm>
        </p:spPr>
        <p:txBody>
          <a:bodyPr>
            <a:normAutofit/>
          </a:bodyPr>
          <a:lstStyle/>
          <a:p>
            <a:r>
              <a:rPr lang="en-US" dirty="0"/>
              <a:t>Prediction (The Temperature)</a:t>
            </a:r>
          </a:p>
        </p:txBody>
      </p:sp>
      <p:pic>
        <p:nvPicPr>
          <p:cNvPr id="18" name="Picture Placeholder 17">
            <a:extLst>
              <a:ext uri="{FF2B5EF4-FFF2-40B4-BE49-F238E27FC236}">
                <a16:creationId xmlns:a16="http://schemas.microsoft.com/office/drawing/2014/main" id="{631F6560-D624-47CD-B665-DA6A0FF2818C}"/>
              </a:ext>
              <a:ext uri="{C183D7F6-B498-43B3-948B-1728B52AA6E4}">
                <adec:decorative xmlns:adec="http://schemas.microsoft.com/office/drawing/2017/decorative" val="1"/>
              </a:ext>
            </a:extLst>
          </p:cNvPr>
          <p:cNvPicPr>
            <a:picLocks noGrp="1" noChangeAspect="1" noChangeArrowheads="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bwMode="auto">
          <a:xfrm>
            <a:off x="0" y="457200"/>
            <a:ext cx="839585" cy="818804"/>
          </a:xfrm>
          <a:prstGeom prst="rect">
            <a:avLst/>
          </a:prstGeom>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74C6D51B-46FD-4C48-BE88-868467A827BE}"/>
              </a:ext>
            </a:extLst>
          </p:cNvPr>
          <p:cNvSpPr>
            <a:spLocks noGrp="1"/>
          </p:cNvSpPr>
          <p:nvPr>
            <p:ph sz="quarter" idx="18"/>
          </p:nvPr>
        </p:nvSpPr>
        <p:spPr>
          <a:xfrm>
            <a:off x="381000" y="2286000"/>
            <a:ext cx="8334022" cy="1041400"/>
          </a:xfrm>
        </p:spPr>
        <p:txBody>
          <a:bodyPr/>
          <a:lstStyle/>
          <a:p>
            <a:pPr marL="457200" indent="-457200">
              <a:buClr>
                <a:schemeClr val="accent2"/>
              </a:buClr>
            </a:pPr>
            <a:r>
              <a:rPr lang="en-US" sz="2800" dirty="0"/>
              <a:t>What is the predicted temperature when the crickets do 103 chirps per minute?</a:t>
            </a:r>
          </a:p>
        </p:txBody>
      </p:sp>
      <p:sp>
        <p:nvSpPr>
          <p:cNvPr id="12" name="Content Placeholder 11">
            <a:extLst>
              <a:ext uri="{FF2B5EF4-FFF2-40B4-BE49-F238E27FC236}">
                <a16:creationId xmlns:a16="http://schemas.microsoft.com/office/drawing/2014/main" id="{27A4AD85-1051-4F4D-81EC-155DE5E617E5}"/>
              </a:ext>
            </a:extLst>
          </p:cNvPr>
          <p:cNvSpPr>
            <a:spLocks noGrp="1"/>
          </p:cNvSpPr>
          <p:nvPr>
            <p:ph sz="quarter" idx="21"/>
          </p:nvPr>
        </p:nvSpPr>
        <p:spPr>
          <a:xfrm>
            <a:off x="990600" y="3722589"/>
            <a:ext cx="5287432" cy="468411"/>
          </a:xfrm>
        </p:spPr>
        <p:txBody>
          <a:bodyPr/>
          <a:lstStyle/>
          <a:p>
            <a:pPr marL="0" indent="0">
              <a:buNone/>
            </a:pPr>
            <a:r>
              <a:rPr lang="en-US" sz="2400" dirty="0">
                <a:solidFill>
                  <a:srgbClr val="0000BF"/>
                </a:solidFill>
                <a:latin typeface="Segoe Print" pitchFamily="2" charset="0"/>
              </a:rPr>
              <a:t>37.7 + 0.23(103) = 61.39</a:t>
            </a:r>
          </a:p>
        </p:txBody>
      </p:sp>
    </p:spTree>
    <p:extLst>
      <p:ext uri="{BB962C8B-B14F-4D97-AF65-F5344CB8AC3E}">
        <p14:creationId xmlns:p14="http://schemas.microsoft.com/office/powerpoint/2010/main" val="372284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1530</Words>
  <Application>Microsoft Macintosh PowerPoint</Application>
  <PresentationFormat>On-screen Show (4:3)</PresentationFormat>
  <Paragraphs>172</Paragraphs>
  <Slides>45</Slides>
  <Notes>2</Notes>
  <HiddenSlides>0</HiddenSlides>
  <MMClips>0</MMClips>
  <ScaleCrop>false</ScaleCrop>
  <HeadingPairs>
    <vt:vector size="8" baseType="variant">
      <vt:variant>
        <vt:lpstr>Fonts Used</vt:lpstr>
      </vt:variant>
      <vt:variant>
        <vt:i4>9</vt:i4>
      </vt:variant>
      <vt:variant>
        <vt:lpstr>Theme</vt:lpstr>
      </vt:variant>
      <vt:variant>
        <vt:i4>7</vt:i4>
      </vt:variant>
      <vt:variant>
        <vt:lpstr>Embedded OLE Servers</vt:lpstr>
      </vt:variant>
      <vt:variant>
        <vt:i4>1</vt:i4>
      </vt:variant>
      <vt:variant>
        <vt:lpstr>Slide Titles</vt:lpstr>
      </vt:variant>
      <vt:variant>
        <vt:i4>45</vt:i4>
      </vt:variant>
    </vt:vector>
  </HeadingPairs>
  <TitlesOfParts>
    <vt:vector size="62" baseType="lpstr">
      <vt:lpstr>Arial</vt:lpstr>
      <vt:lpstr>Calibri</vt:lpstr>
      <vt:lpstr>Cambria Math</vt:lpstr>
      <vt:lpstr>Courier New</vt:lpstr>
      <vt:lpstr>Segoe Print</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Section 2.6</vt:lpstr>
      <vt:lpstr>Outline</vt:lpstr>
      <vt:lpstr>Crickets and Temperature (Question)</vt:lpstr>
      <vt:lpstr>Crickets and Temperature (Scatterplot)</vt:lpstr>
      <vt:lpstr>Regression Line – What Is It?</vt:lpstr>
      <vt:lpstr>Equation of the Line (Formula)</vt:lpstr>
      <vt:lpstr>Equation of the Line (Variables)</vt:lpstr>
      <vt:lpstr>Prediction (Chirps and Temp)</vt:lpstr>
      <vt:lpstr>Prediction (The Temperature)</vt:lpstr>
      <vt:lpstr>Prediction  (Where is the predicted response?)</vt:lpstr>
      <vt:lpstr>Prediction (For 140 Chirps)</vt:lpstr>
      <vt:lpstr>Prediction (For 180 Chirps)</vt:lpstr>
      <vt:lpstr>Prediction (Predicted vs Observed)</vt:lpstr>
      <vt:lpstr>Regression Line</vt:lpstr>
      <vt:lpstr>Predicted and Actual Values (Definition)</vt:lpstr>
      <vt:lpstr>Predicted and Actual Values  (Chirps and Temp)</vt:lpstr>
      <vt:lpstr>Predicted and Actual Values (A Visual)</vt:lpstr>
      <vt:lpstr>Residual (Definition)</vt:lpstr>
      <vt:lpstr>Residual (Chirps and Temp)</vt:lpstr>
      <vt:lpstr>Residual (Measurement)</vt:lpstr>
      <vt:lpstr>Least Squares Line</vt:lpstr>
      <vt:lpstr>Least Squares Regression  (Chirps and Temp)</vt:lpstr>
      <vt:lpstr>Least Squares Regression (Residuals)</vt:lpstr>
      <vt:lpstr>Regression in StatKey</vt:lpstr>
      <vt:lpstr>Technology Examples</vt:lpstr>
      <vt:lpstr>Explanatory and Response</vt:lpstr>
      <vt:lpstr>Slope and Intercept (Regression Line)</vt:lpstr>
      <vt:lpstr>Slope and Intercept (and predicted y)</vt:lpstr>
      <vt:lpstr>Interpreting Slope and Intercept</vt:lpstr>
      <vt:lpstr>Predicted Grade</vt:lpstr>
      <vt:lpstr>Residual Grade</vt:lpstr>
      <vt:lpstr>Slope and Predicted Grade</vt:lpstr>
      <vt:lpstr>Intercept and Predicted Grade</vt:lpstr>
      <vt:lpstr>Regression Caution 1</vt:lpstr>
      <vt:lpstr>Units</vt:lpstr>
      <vt:lpstr>Regression Model</vt:lpstr>
      <vt:lpstr>Exercise and GPA (Associated?)</vt:lpstr>
      <vt:lpstr>Exercise and GPA (Regression Line)</vt:lpstr>
      <vt:lpstr>Regression Caution 2</vt:lpstr>
      <vt:lpstr>Regression Caution 3</vt:lpstr>
      <vt:lpstr>Life Expectancy and Birth Rate</vt:lpstr>
      <vt:lpstr>Regression Caution 4</vt:lpstr>
      <vt:lpstr>r = 0</vt:lpstr>
      <vt:lpstr>Summary: Least Squares Regression (Explanations)</vt:lpstr>
      <vt:lpstr>Summary: Least Squares Regression (Cautions)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4.1Introducing Hypothesis Tests</dc:title>
  <dc:creator/>
  <cp:lastModifiedBy/>
  <cp:revision>1</cp:revision>
  <dcterms:modified xsi:type="dcterms:W3CDTF">2023-01-08T18:34:56Z</dcterms:modified>
</cp:coreProperties>
</file>