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38" r:id="rId2"/>
    <p:sldId id="259" r:id="rId3"/>
    <p:sldId id="260" r:id="rId4"/>
    <p:sldId id="261" r:id="rId5"/>
    <p:sldId id="262" r:id="rId6"/>
    <p:sldId id="263" r:id="rId7"/>
    <p:sldId id="264" r:id="rId8"/>
    <p:sldId id="265" r:id="rId9"/>
    <p:sldId id="266" r:id="rId10"/>
    <p:sldId id="267" r:id="rId11"/>
    <p:sldId id="270" r:id="rId12"/>
    <p:sldId id="271" r:id="rId13"/>
    <p:sldId id="329" r:id="rId14"/>
    <p:sldId id="328" r:id="rId15"/>
    <p:sldId id="353" r:id="rId16"/>
    <p:sldId id="354" r:id="rId17"/>
    <p:sldId id="269"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Lst>
  <p:sldSz cx="9144000" cy="6858000" type="screen4x3"/>
  <p:notesSz cx="6858000" cy="9313863"/>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26"/>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1854" y="-9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E3-428A-AF38-1F9B8ECAA071}"/>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E3-428A-AF38-1F9B8ECAA071}"/>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7E3-428A-AF38-1F9B8ECAA071}"/>
            </c:ext>
          </c:extLst>
        </c:ser>
        <c:dLbls>
          <c:showLegendKey val="0"/>
          <c:showVal val="0"/>
          <c:showCatName val="0"/>
          <c:showSerName val="0"/>
          <c:showPercent val="0"/>
          <c:showBubbleSize val="0"/>
        </c:dLbls>
        <c:gapWidth val="150"/>
        <c:shape val="box"/>
        <c:axId val="100964992"/>
        <c:axId val="100979072"/>
        <c:axId val="100985920"/>
      </c:bar3DChart>
      <c:catAx>
        <c:axId val="100964992"/>
        <c:scaling>
          <c:orientation val="minMax"/>
        </c:scaling>
        <c:delete val="0"/>
        <c:axPos val="b"/>
        <c:numFmt formatCode="General" sourceLinked="0"/>
        <c:majorTickMark val="out"/>
        <c:minorTickMark val="none"/>
        <c:tickLblPos val="nextTo"/>
        <c:crossAx val="100979072"/>
        <c:crosses val="autoZero"/>
        <c:auto val="1"/>
        <c:lblAlgn val="ctr"/>
        <c:lblOffset val="100"/>
        <c:noMultiLvlLbl val="0"/>
      </c:catAx>
      <c:valAx>
        <c:axId val="100979072"/>
        <c:scaling>
          <c:orientation val="minMax"/>
        </c:scaling>
        <c:delete val="0"/>
        <c:axPos val="l"/>
        <c:majorGridlines/>
        <c:numFmt formatCode="General" sourceLinked="1"/>
        <c:majorTickMark val="out"/>
        <c:minorTickMark val="none"/>
        <c:tickLblPos val="nextTo"/>
        <c:crossAx val="100964992"/>
        <c:crosses val="autoZero"/>
        <c:crossBetween val="between"/>
      </c:valAx>
      <c:serAx>
        <c:axId val="100985920"/>
        <c:scaling>
          <c:orientation val="minMax"/>
        </c:scaling>
        <c:delete val="0"/>
        <c:axPos val="b"/>
        <c:majorTickMark val="out"/>
        <c:minorTickMark val="none"/>
        <c:tickLblPos val="nextTo"/>
        <c:crossAx val="100979072"/>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027" y="8846261"/>
            <a:ext cx="2972421" cy="466012"/>
          </a:xfrm>
          <a:prstGeom prst="rect">
            <a:avLst/>
          </a:prstGeom>
        </p:spPr>
        <p:txBody>
          <a:bodyPr vert="horz" lIns="91440" tIns="45720" rIns="91440" bIns="45720" rtlCol="0" anchor="b"/>
          <a:lstStyle>
            <a:lvl1pPr algn="r">
              <a:defRPr sz="1200"/>
            </a:lvl1pPr>
          </a:lstStyle>
          <a:p>
            <a:fld id="{2D73C552-83BE-491F-8623-733FC4EBF5A4}" type="slidenum">
              <a:rPr lang="en-US" smtClean="0"/>
              <a:t>‹#›</a:t>
            </a:fld>
            <a:endParaRPr lang="en-US"/>
          </a:p>
        </p:txBody>
      </p:sp>
    </p:spTree>
    <p:extLst>
      <p:ext uri="{BB962C8B-B14F-4D97-AF65-F5344CB8AC3E}">
        <p14:creationId xmlns:p14="http://schemas.microsoft.com/office/powerpoint/2010/main" val="486054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5693"/>
          </a:xfrm>
          <a:prstGeom prst="rect">
            <a:avLst/>
          </a:prstGeom>
        </p:spPr>
        <p:txBody>
          <a:bodyPr vert="horz" lIns="93177" tIns="46589" rIns="93177" bIns="46589" rtlCol="0"/>
          <a:lstStyle>
            <a:lvl1pPr algn="r">
              <a:defRPr sz="1200"/>
            </a:lvl1pPr>
          </a:lstStyle>
          <a:p>
            <a:fld id="{E88C8C23-C64E-4DD2-B57D-E8F7AF8A60B9}" type="datetimeFigureOut">
              <a:rPr lang="en-US" smtClean="0"/>
              <a:t>8/31/2021</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6554"/>
            <a:ext cx="2971800" cy="46569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5693"/>
          </a:xfrm>
          <a:prstGeom prst="rect">
            <a:avLst/>
          </a:prstGeom>
        </p:spPr>
        <p:txBody>
          <a:bodyPr vert="horz" lIns="93177" tIns="46589" rIns="93177" bIns="46589" rtlCol="0" anchor="b"/>
          <a:lstStyle>
            <a:lvl1pPr algn="r">
              <a:defRPr sz="1200"/>
            </a:lvl1pPr>
          </a:lstStyle>
          <a:p>
            <a:fld id="{5531C3C3-D59C-4944-8DD8-272620ECF8D4}" type="slidenum">
              <a:rPr lang="en-US" smtClean="0"/>
              <a:t>‹#›</a:t>
            </a:fld>
            <a:endParaRPr lang="en-US"/>
          </a:p>
        </p:txBody>
      </p:sp>
    </p:spTree>
    <p:extLst>
      <p:ext uri="{BB962C8B-B14F-4D97-AF65-F5344CB8AC3E}">
        <p14:creationId xmlns:p14="http://schemas.microsoft.com/office/powerpoint/2010/main" val="297253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2</a:t>
            </a:fld>
            <a:endParaRPr lang="en-US" dirty="0"/>
          </a:p>
        </p:txBody>
      </p:sp>
    </p:spTree>
    <p:extLst>
      <p:ext uri="{BB962C8B-B14F-4D97-AF65-F5344CB8AC3E}">
        <p14:creationId xmlns:p14="http://schemas.microsoft.com/office/powerpoint/2010/main" val="18528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11</a:t>
            </a:fld>
            <a:endParaRPr lang="en-US"/>
          </a:p>
        </p:txBody>
      </p:sp>
    </p:spTree>
    <p:extLst>
      <p:ext uri="{BB962C8B-B14F-4D97-AF65-F5344CB8AC3E}">
        <p14:creationId xmlns:p14="http://schemas.microsoft.com/office/powerpoint/2010/main" val="234377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12</a:t>
            </a:fld>
            <a:endParaRPr lang="en-US"/>
          </a:p>
        </p:txBody>
      </p:sp>
    </p:spTree>
    <p:extLst>
      <p:ext uri="{BB962C8B-B14F-4D97-AF65-F5344CB8AC3E}">
        <p14:creationId xmlns:p14="http://schemas.microsoft.com/office/powerpoint/2010/main" val="23618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13</a:t>
            </a:fld>
            <a:endParaRPr lang="en-US"/>
          </a:p>
        </p:txBody>
      </p:sp>
    </p:spTree>
    <p:extLst>
      <p:ext uri="{BB962C8B-B14F-4D97-AF65-F5344CB8AC3E}">
        <p14:creationId xmlns:p14="http://schemas.microsoft.com/office/powerpoint/2010/main" val="236184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14</a:t>
            </a:fld>
            <a:endParaRPr lang="en-US"/>
          </a:p>
        </p:txBody>
      </p:sp>
    </p:spTree>
    <p:extLst>
      <p:ext uri="{BB962C8B-B14F-4D97-AF65-F5344CB8AC3E}">
        <p14:creationId xmlns:p14="http://schemas.microsoft.com/office/powerpoint/2010/main" val="236184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17</a:t>
            </a:fld>
            <a:endParaRPr lang="en-US"/>
          </a:p>
        </p:txBody>
      </p:sp>
    </p:spTree>
    <p:extLst>
      <p:ext uri="{BB962C8B-B14F-4D97-AF65-F5344CB8AC3E}">
        <p14:creationId xmlns:p14="http://schemas.microsoft.com/office/powerpoint/2010/main" val="133699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3</a:t>
            </a:fld>
            <a:endParaRPr lang="en-US" dirty="0"/>
          </a:p>
        </p:txBody>
      </p:sp>
    </p:spTree>
    <p:extLst>
      <p:ext uri="{BB962C8B-B14F-4D97-AF65-F5344CB8AC3E}">
        <p14:creationId xmlns:p14="http://schemas.microsoft.com/office/powerpoint/2010/main" val="384817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4</a:t>
            </a:fld>
            <a:endParaRPr lang="en-US" dirty="0"/>
          </a:p>
        </p:txBody>
      </p:sp>
    </p:spTree>
    <p:extLst>
      <p:ext uri="{BB962C8B-B14F-4D97-AF65-F5344CB8AC3E}">
        <p14:creationId xmlns:p14="http://schemas.microsoft.com/office/powerpoint/2010/main" val="210750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5</a:t>
            </a:fld>
            <a:endParaRPr lang="en-US" dirty="0"/>
          </a:p>
        </p:txBody>
      </p:sp>
    </p:spTree>
    <p:extLst>
      <p:ext uri="{BB962C8B-B14F-4D97-AF65-F5344CB8AC3E}">
        <p14:creationId xmlns:p14="http://schemas.microsoft.com/office/powerpoint/2010/main" val="20231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6</a:t>
            </a:fld>
            <a:endParaRPr lang="en-US" dirty="0"/>
          </a:p>
        </p:txBody>
      </p:sp>
    </p:spTree>
    <p:extLst>
      <p:ext uri="{BB962C8B-B14F-4D97-AF65-F5344CB8AC3E}">
        <p14:creationId xmlns:p14="http://schemas.microsoft.com/office/powerpoint/2010/main" val="149096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7</a:t>
            </a:fld>
            <a:endParaRPr lang="en-US" dirty="0"/>
          </a:p>
        </p:txBody>
      </p:sp>
    </p:spTree>
    <p:extLst>
      <p:ext uri="{BB962C8B-B14F-4D97-AF65-F5344CB8AC3E}">
        <p14:creationId xmlns:p14="http://schemas.microsoft.com/office/powerpoint/2010/main" val="192954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1C3C3-D59C-4944-8DD8-272620ECF8D4}" type="slidenum">
              <a:rPr lang="en-US" smtClean="0"/>
              <a:t>8</a:t>
            </a:fld>
            <a:endParaRPr lang="en-US" dirty="0"/>
          </a:p>
        </p:txBody>
      </p:sp>
    </p:spTree>
    <p:extLst>
      <p:ext uri="{BB962C8B-B14F-4D97-AF65-F5344CB8AC3E}">
        <p14:creationId xmlns:p14="http://schemas.microsoft.com/office/powerpoint/2010/main" val="1278854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9</a:t>
            </a:fld>
            <a:endParaRPr lang="en-US"/>
          </a:p>
        </p:txBody>
      </p:sp>
    </p:spTree>
    <p:extLst>
      <p:ext uri="{BB962C8B-B14F-4D97-AF65-F5344CB8AC3E}">
        <p14:creationId xmlns:p14="http://schemas.microsoft.com/office/powerpoint/2010/main" val="281101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31C3C3-D59C-4944-8DD8-272620ECF8D4}" type="slidenum">
              <a:rPr lang="en-US" smtClean="0"/>
              <a:t>10</a:t>
            </a:fld>
            <a:endParaRPr lang="en-US"/>
          </a:p>
        </p:txBody>
      </p:sp>
    </p:spTree>
    <p:extLst>
      <p:ext uri="{BB962C8B-B14F-4D97-AF65-F5344CB8AC3E}">
        <p14:creationId xmlns:p14="http://schemas.microsoft.com/office/powerpoint/2010/main" val="1738226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FC2DCFF-E13C-43EB-AA73-931513735D42}" type="datetimeFigureOut">
              <a:rPr lang="en-US" smtClean="0"/>
              <a:t>8/31/2021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1D31A1-5561-4C84-8FF9-3FB459156C5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C2DCFF-E13C-43EB-AA73-931513735D4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D31A1-5561-4C84-8FF9-3FB459156C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FC2DCFF-E13C-43EB-AA73-931513735D42}" type="datetimeFigureOut">
              <a:rPr lang="en-US" smtClean="0"/>
              <a:t>8/31/2021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81D31A1-5561-4C84-8FF9-3FB459156C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12"/>
          <p:cNvSpPr>
            <a:spLocks noGrp="1"/>
          </p:cNvSpPr>
          <p:nvPr>
            <p:ph idx="1"/>
          </p:nvPr>
        </p:nvSpPr>
        <p:spPr>
          <a:xfrm>
            <a:off x="1257300" y="1676400"/>
            <a:ext cx="6629400" cy="1759458"/>
          </a:xfrm>
          <a:prstGeom prst="rect">
            <a:avLst/>
          </a:prstGeom>
          <a:ln w="76200" cmpd="thickThin">
            <a:solidFill>
              <a:schemeClr val="accent1"/>
            </a:solidFill>
          </a:ln>
        </p:spPr>
        <p:txBody>
          <a:bodyPr vert="horz" anchor="ctr">
            <a:normAutofit/>
          </a:bodyPr>
          <a:lstStyle>
            <a:lvl1pPr marL="0" indent="0" algn="ctr">
              <a:spcBef>
                <a:spcPts val="0"/>
              </a:spcBef>
              <a:spcAft>
                <a:spcPts val="1800"/>
              </a:spcAft>
              <a:buNone/>
              <a:defRPr sz="3200"/>
            </a:lvl1pPr>
            <a:lvl2pPr>
              <a:defRPr sz="2800"/>
            </a:lvl2pPr>
            <a:lvl3pPr>
              <a:defRPr sz="2400"/>
            </a:lvl3pPr>
            <a:lvl4pPr>
              <a:defRPr sz="2000"/>
            </a:lvl4pPr>
          </a:lstStyle>
          <a:p>
            <a:pPr lvl="0" eaLnBrk="1" latinLnBrk="0" hangingPunct="1"/>
            <a:r>
              <a:rPr kumimoji="0" lang="en-US" smtClean="0"/>
              <a:t>Click to edit Master text styles</a:t>
            </a:r>
          </a:p>
        </p:txBody>
      </p:sp>
      <p:sp>
        <p:nvSpPr>
          <p:cNvPr id="5" name="Text Placeholder 12"/>
          <p:cNvSpPr>
            <a:spLocks noGrp="1"/>
          </p:cNvSpPr>
          <p:nvPr>
            <p:ph idx="10"/>
          </p:nvPr>
        </p:nvSpPr>
        <p:spPr>
          <a:xfrm>
            <a:off x="304800" y="3962400"/>
            <a:ext cx="8534400" cy="1219200"/>
          </a:xfrm>
          <a:prstGeom prst="rect">
            <a:avLst/>
          </a:prstGeom>
        </p:spPr>
        <p:txBody>
          <a:bodyPr vert="horz">
            <a:normAutofit/>
          </a:bodyPr>
          <a:lstStyle>
            <a:lvl1pPr>
              <a:spcBef>
                <a:spcPts val="0"/>
              </a:spcBef>
              <a:spcAft>
                <a:spcPts val="1800"/>
              </a:spcAft>
              <a:defRPr/>
            </a:lvl1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Tree>
    <p:extLst>
      <p:ext uri="{BB962C8B-B14F-4D97-AF65-F5344CB8AC3E}">
        <p14:creationId xmlns:p14="http://schemas.microsoft.com/office/powerpoint/2010/main" val="22018611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icker">
    <p:spTree>
      <p:nvGrpSpPr>
        <p:cNvPr id="1" name=""/>
        <p:cNvGrpSpPr/>
        <p:nvPr/>
      </p:nvGrpSpPr>
      <p:grpSpPr>
        <a:xfrm>
          <a:off x="0" y="0"/>
          <a:ext cx="0" cy="0"/>
          <a:chOff x="0" y="0"/>
          <a:chExt cx="0" cy="0"/>
        </a:xfrm>
      </p:grpSpPr>
      <p:sp>
        <p:nvSpPr>
          <p:cNvPr id="2" name="Title 1"/>
          <p:cNvSpPr>
            <a:spLocks noGrp="1"/>
          </p:cNvSpPr>
          <p:nvPr>
            <p:ph type="title"/>
          </p:nvPr>
        </p:nvSpPr>
        <p:spPr>
          <a:xfrm>
            <a:off x="1319784" y="152400"/>
            <a:ext cx="7290816" cy="762000"/>
          </a:xfrm>
        </p:spPr>
        <p:txBody>
          <a:bodyPr>
            <a:normAutofit/>
          </a:bodyPr>
          <a:lstStyle>
            <a:lvl1pPr>
              <a:defRPr sz="4000" b="1"/>
            </a:lvl1pPr>
          </a:lstStyle>
          <a:p>
            <a:r>
              <a:rPr lang="en-US" smtClean="0"/>
              <a:t>Click to edit Master title style</a:t>
            </a:r>
            <a:endParaRPr lang="en-US" dirty="0"/>
          </a:p>
        </p:txBody>
      </p:sp>
      <p:pic>
        <p:nvPicPr>
          <p:cNvPr id="4" name="Picture 2" descr="http://t3.gstatic.com/images?q=tbn:ANd9GcTYmiLh9B_aVjviHh1xZIewSwIAVBJM6GGUwjQGMknDgt1O3VWWMFpakkXX"/>
          <p:cNvPicPr>
            <a:picLocks noChangeAspect="1" noChangeArrowheads="1"/>
          </p:cNvPicPr>
          <p:nvPr userDrawn="1"/>
        </p:nvPicPr>
        <p:blipFill>
          <a:blip r:embed="rId2" cstate="print"/>
          <a:srcRect t="17160" b="8480"/>
          <a:stretch>
            <a:fillRect/>
          </a:stretch>
        </p:blipFill>
        <p:spPr bwMode="auto">
          <a:xfrm>
            <a:off x="173736" y="173736"/>
            <a:ext cx="1066800" cy="990600"/>
          </a:xfrm>
          <a:prstGeom prst="rect">
            <a:avLst/>
          </a:prstGeom>
          <a:noFill/>
        </p:spPr>
      </p:pic>
      <p:sp>
        <p:nvSpPr>
          <p:cNvPr id="9" name="Text Placeholder 12"/>
          <p:cNvSpPr>
            <a:spLocks noGrp="1"/>
          </p:cNvSpPr>
          <p:nvPr>
            <p:ph idx="1"/>
          </p:nvPr>
        </p:nvSpPr>
        <p:spPr>
          <a:xfrm>
            <a:off x="301752" y="1371600"/>
            <a:ext cx="8534400" cy="2209800"/>
          </a:xfrm>
          <a:prstGeom prst="rect">
            <a:avLst/>
          </a:prstGeom>
        </p:spPr>
        <p:txBody>
          <a:bodyPr vert="horz">
            <a:normAutofit/>
          </a:bodyPr>
          <a:lstStyle>
            <a:lvl1pPr marL="0" indent="0">
              <a:spcBef>
                <a:spcPts val="0"/>
              </a:spcBef>
              <a:spcAft>
                <a:spcPts val="1800"/>
              </a:spcAft>
              <a:buNone/>
              <a:defRPr sz="3200"/>
            </a:lvl1pPr>
            <a:lvl2pPr>
              <a:spcBef>
                <a:spcPts val="0"/>
              </a:spcBef>
              <a:spcAft>
                <a:spcPts val="1800"/>
              </a:spcAft>
              <a:defRPr sz="2800"/>
            </a:lvl2pPr>
            <a:lvl3pPr>
              <a:spcBef>
                <a:spcPts val="0"/>
              </a:spcBef>
              <a:spcAft>
                <a:spcPts val="1800"/>
              </a:spcAft>
              <a:defRPr sz="2400"/>
            </a:lvl3pPr>
            <a:lvl4pPr>
              <a:spcBef>
                <a:spcPts val="0"/>
              </a:spcBef>
              <a:spcAft>
                <a:spcPts val="1800"/>
              </a:spcAft>
              <a:defRPr sz="2000"/>
            </a:lvl4pPr>
            <a:lvl5pPr>
              <a:spcBef>
                <a:spcPts val="0"/>
              </a:spcBef>
              <a:spcAft>
                <a:spcPts val="1800"/>
              </a:spcAft>
              <a:defRPr/>
            </a:lvl5p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Text Placeholder 12"/>
          <p:cNvSpPr>
            <a:spLocks noGrp="1"/>
          </p:cNvSpPr>
          <p:nvPr>
            <p:ph idx="13"/>
          </p:nvPr>
        </p:nvSpPr>
        <p:spPr>
          <a:xfrm>
            <a:off x="1143000" y="3886200"/>
            <a:ext cx="7568680" cy="2161032"/>
          </a:xfrm>
          <a:prstGeom prst="rect">
            <a:avLst/>
          </a:prstGeom>
        </p:spPr>
        <p:txBody>
          <a:bodyPr vert="horz">
            <a:normAutofit/>
          </a:bodyPr>
          <a:lstStyle>
            <a:lvl1pPr marL="0" indent="0">
              <a:spcBef>
                <a:spcPts val="0"/>
              </a:spcBef>
              <a:spcAft>
                <a:spcPts val="0"/>
              </a:spcAft>
              <a:buFont typeface="+mj-lt"/>
              <a:buAutoNum type="alphaLcParenR"/>
              <a:defRPr sz="3200"/>
            </a:lvl1pPr>
            <a:lvl2pPr>
              <a:defRPr sz="2800"/>
            </a:lvl2pPr>
            <a:lvl3pPr>
              <a:defRPr sz="2400"/>
            </a:lvl3pPr>
            <a:lvl4pPr>
              <a:defRPr sz="2000"/>
            </a:lvl4pPr>
          </a:lstStyle>
          <a:p>
            <a:pPr lvl="0" eaLnBrk="1" latinLnBrk="0" hangingPunct="1"/>
            <a:r>
              <a:rPr kumimoji="0" lang="en-US" smtClean="0"/>
              <a:t>Click to edit Master text styles</a:t>
            </a:r>
          </a:p>
        </p:txBody>
      </p:sp>
      <p:sp>
        <p:nvSpPr>
          <p:cNvPr id="11" name="Text Placeholder 12"/>
          <p:cNvSpPr>
            <a:spLocks noGrp="1"/>
          </p:cNvSpPr>
          <p:nvPr>
            <p:ph idx="14"/>
          </p:nvPr>
        </p:nvSpPr>
        <p:spPr>
          <a:xfrm>
            <a:off x="5181600" y="4114800"/>
            <a:ext cx="3733800" cy="2057400"/>
          </a:xfrm>
          <a:prstGeom prst="rect">
            <a:avLst/>
          </a:prstGeom>
        </p:spPr>
        <p:txBody>
          <a:bodyPr vert="horz">
            <a:normAutofit/>
          </a:bodyPr>
          <a:lstStyle>
            <a:lvl1pPr marL="0" indent="0">
              <a:buNone/>
              <a:defRPr sz="2400">
                <a:solidFill>
                  <a:schemeClr val="accent1"/>
                </a:solidFill>
                <a:latin typeface="Segoe Print" pitchFamily="2" charset="0"/>
              </a:defRPr>
            </a:lvl1pPr>
            <a:lvl2pPr marL="274320" indent="0">
              <a:buNone/>
              <a:defRPr sz="2800">
                <a:solidFill>
                  <a:schemeClr val="accent1"/>
                </a:solidFill>
                <a:latin typeface="Segoe Print" pitchFamily="2" charset="0"/>
              </a:defRPr>
            </a:lvl2pPr>
            <a:lvl3pPr marL="594360" indent="0">
              <a:buNone/>
              <a:defRPr sz="2400">
                <a:solidFill>
                  <a:schemeClr val="accent1"/>
                </a:solidFill>
                <a:latin typeface="Segoe Print" pitchFamily="2" charset="0"/>
              </a:defRPr>
            </a:lvl3pPr>
            <a:lvl4pPr marL="868680" indent="0">
              <a:buNone/>
              <a:defRPr sz="2000">
                <a:solidFill>
                  <a:schemeClr val="accent1"/>
                </a:solidFill>
                <a:latin typeface="Segoe Print" pitchFamily="2" charset="0"/>
              </a:defRPr>
            </a:lvl4pPr>
            <a:lvl5pPr marL="1143000" indent="0">
              <a:buNone/>
              <a:defRPr>
                <a:solidFill>
                  <a:schemeClr val="accent1"/>
                </a:solidFill>
                <a:latin typeface="Segoe Print" pitchFamily="2" charset="0"/>
              </a:defRPr>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7027794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DCFF-E13C-43EB-AA73-931513735D42}"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D31A1-5561-4C84-8FF9-3FB459156C59}" type="slidenum">
              <a:rPr lang="en-US" smtClean="0"/>
              <a:t>‹#›</a:t>
            </a:fld>
            <a:endParaRPr lang="en-US"/>
          </a:p>
        </p:txBody>
      </p:sp>
      <p:graphicFrame>
        <p:nvGraphicFramePr>
          <p:cNvPr id="6" name="TPChart" hidden="1"/>
          <p:cNvGraphicFramePr/>
          <p:nvPr userDrawn="1">
            <p:extLst>
              <p:ext uri="{D42A27DB-BD31-4B8C-83A1-F6EECF244321}">
                <p14:modId xmlns:p14="http://schemas.microsoft.com/office/powerpoint/2010/main" val="976874327"/>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6038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DCFF-E13C-43EB-AA73-931513735D4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D31A1-5561-4C84-8FF9-3FB459156C59}" type="slidenum">
              <a:rPr lang="en-US" smtClean="0"/>
              <a:t>‹#›</a:t>
            </a:fld>
            <a:endParaRPr lang="en-US"/>
          </a:p>
        </p:txBody>
      </p:sp>
    </p:spTree>
    <p:extLst>
      <p:ext uri="{BB962C8B-B14F-4D97-AF65-F5344CB8AC3E}">
        <p14:creationId xmlns:p14="http://schemas.microsoft.com/office/powerpoint/2010/main" val="34376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CFC2DCFF-E13C-43EB-AA73-931513735D42}"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sz="3200">
                <a:solidFill>
                  <a:schemeClr val="accent6">
                    <a:lumMod val="75000"/>
                  </a:schemeClr>
                </a:solidFill>
              </a:defRPr>
            </a:lvl1pPr>
            <a:lvl2pPr>
              <a:defRPr kumimoji="0" lang="en-US" sz="3200" kern="1200" dirty="0" smtClean="0">
                <a:solidFill>
                  <a:schemeClr val="accent6">
                    <a:lumMod val="75000"/>
                  </a:schemeClr>
                </a:solidFill>
                <a:latin typeface="+mn-lt"/>
                <a:ea typeface="+mn-ea"/>
                <a:cs typeface="+mn-cs"/>
              </a:defRPr>
            </a:lvl2pPr>
            <a:lvl3pPr>
              <a:defRPr kumimoji="0" lang="en-US" sz="3200" kern="1200" dirty="0" smtClean="0">
                <a:solidFill>
                  <a:schemeClr val="accent6">
                    <a:lumMod val="75000"/>
                  </a:schemeClr>
                </a:solidFill>
                <a:latin typeface="+mn-lt"/>
                <a:ea typeface="+mn-ea"/>
                <a:cs typeface="+mn-cs"/>
              </a:defRPr>
            </a:lvl3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FC2DCFF-E13C-43EB-AA73-931513735D42}" type="datetimeFigureOut">
              <a:rPr lang="en-US" smtClean="0"/>
              <a:t>8/31/2021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1D31A1-5561-4C84-8FF9-3FB459156C5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FC2DCFF-E13C-43EB-AA73-931513735D42}" type="datetimeFigureOut">
              <a:rPr lang="en-US" smtClean="0"/>
              <a:t>8/31/2021</a:t>
            </a:fld>
            <a:endParaRPr lang="en-US"/>
          </a:p>
        </p:txBody>
      </p:sp>
      <p:sp>
        <p:nvSpPr>
          <p:cNvPr id="10" name="Slide Number Placeholder 9"/>
          <p:cNvSpPr>
            <a:spLocks noGrp="1"/>
          </p:cNvSpPr>
          <p:nvPr>
            <p:ph type="sldNum" sz="quarter" idx="16"/>
          </p:nvPr>
        </p:nvSpPr>
        <p:spPr/>
        <p:txBody>
          <a:bodyPr rtlCol="0"/>
          <a:lstStyle/>
          <a:p>
            <a:fld id="{A81D31A1-5561-4C84-8FF9-3FB459156C5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FC2DCFF-E13C-43EB-AA73-931513735D42}" type="datetimeFigureOut">
              <a:rPr lang="en-US" smtClean="0"/>
              <a:t>8/31/2021</a:t>
            </a:fld>
            <a:endParaRPr lang="en-US"/>
          </a:p>
        </p:txBody>
      </p:sp>
      <p:sp>
        <p:nvSpPr>
          <p:cNvPr id="12" name="Slide Number Placeholder 11"/>
          <p:cNvSpPr>
            <a:spLocks noGrp="1"/>
          </p:cNvSpPr>
          <p:nvPr>
            <p:ph type="sldNum" sz="quarter" idx="16"/>
          </p:nvPr>
        </p:nvSpPr>
        <p:spPr/>
        <p:txBody>
          <a:bodyPr rtlCol="0"/>
          <a:lstStyle/>
          <a:p>
            <a:fld id="{A81D31A1-5561-4C84-8FF9-3FB459156C5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FC2DCFF-E13C-43EB-AA73-931513735D42}"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DCFF-E13C-43EB-AA73-931513735D42}" type="datetimeFigureOut">
              <a:rPr lang="en-US" smtClean="0"/>
              <a:t>8/31/2021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81D31A1-5561-4C84-8FF9-3FB459156C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C2DCFF-E13C-43EB-AA73-931513735D42}"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81D31A1-5561-4C84-8FF9-3FB459156C5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FC2DCFF-E13C-43EB-AA73-931513735D42}" type="datetimeFigureOut">
              <a:rPr lang="en-US" smtClean="0"/>
              <a:t>8/31/2021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81D31A1-5561-4C84-8FF9-3FB459156C5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FC2DCFF-E13C-43EB-AA73-931513735D42}" type="datetimeFigureOut">
              <a:rPr lang="en-US" smtClean="0"/>
              <a:t>8/31/2021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1D31A1-5561-4C84-8FF9-3FB459156C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hyperlink" Target="http://www.census.gov./"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3.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1447800" y="1905000"/>
            <a:ext cx="7696200" cy="1752600"/>
          </a:xfrm>
          <a:prstGeom prst="rect">
            <a:avLst/>
          </a:prstGeom>
        </p:spPr>
        <p:txBody>
          <a:bodyPr vert="horz" lIns="91440" tIns="45720" rIns="91440" bIns="45720" rtlCol="0">
            <a:normAutofit/>
          </a:bodyPr>
          <a:lstStyle/>
          <a:p>
            <a:pPr lvl="1">
              <a:spcBef>
                <a:spcPct val="20000"/>
              </a:spcBef>
              <a:defRPr/>
            </a:pPr>
            <a:r>
              <a:rPr lang="en-US" sz="4400" b="1" dirty="0" smtClean="0">
                <a:solidFill>
                  <a:schemeClr val="tx2"/>
                </a:solidFill>
              </a:rPr>
              <a:t>Section 2.1: </a:t>
            </a:r>
          </a:p>
          <a:p>
            <a:pPr lvl="1">
              <a:spcBef>
                <a:spcPct val="20000"/>
              </a:spcBef>
              <a:defRPr/>
            </a:pPr>
            <a:r>
              <a:rPr lang="en-US" sz="4400" b="1" dirty="0" smtClean="0">
                <a:solidFill>
                  <a:schemeClr val="tx2"/>
                </a:solidFill>
              </a:rPr>
              <a:t>Categorical Variables</a:t>
            </a:r>
          </a:p>
        </p:txBody>
      </p:sp>
    </p:spTree>
    <p:custDataLst>
      <p:tags r:id="rId1"/>
    </p:custDataLst>
    <p:extLst>
      <p:ext uri="{BB962C8B-B14F-4D97-AF65-F5344CB8AC3E}">
        <p14:creationId xmlns:p14="http://schemas.microsoft.com/office/powerpoint/2010/main" val="2491529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lstStyle/>
          <a:p>
            <a:r>
              <a:rPr lang="en-US" b="1" dirty="0" smtClean="0"/>
              <a:t>Pie Chart</a:t>
            </a:r>
            <a:endParaRPr lang="en-US" b="1" dirty="0"/>
          </a:p>
        </p:txBody>
      </p:sp>
      <p:sp>
        <p:nvSpPr>
          <p:cNvPr id="2" name="Content Placeholder 1"/>
          <p:cNvSpPr>
            <a:spLocks noGrp="1"/>
          </p:cNvSpPr>
          <p:nvPr>
            <p:ph idx="1"/>
          </p:nvPr>
        </p:nvSpPr>
        <p:spPr>
          <a:xfrm>
            <a:off x="228600" y="1499463"/>
            <a:ext cx="8610600" cy="5181600"/>
          </a:xfrm>
        </p:spPr>
        <p:txBody>
          <a:bodyPr>
            <a:normAutofit/>
          </a:bodyPr>
          <a:lstStyle/>
          <a:p>
            <a:pPr marL="0" indent="-514350">
              <a:spcBef>
                <a:spcPts val="0"/>
              </a:spcBef>
            </a:pPr>
            <a:r>
              <a:rPr lang="en-US" dirty="0" smtClean="0"/>
              <a:t>In a </a:t>
            </a:r>
            <a:r>
              <a:rPr lang="en-US" b="1" dirty="0" smtClean="0">
                <a:solidFill>
                  <a:schemeClr val="accent5">
                    <a:lumMod val="50000"/>
                  </a:schemeClr>
                </a:solidFill>
              </a:rPr>
              <a:t>pie chart</a:t>
            </a:r>
            <a:r>
              <a:rPr lang="en-US" b="1" i="1" dirty="0" smtClean="0"/>
              <a:t>, </a:t>
            </a:r>
            <a:r>
              <a:rPr lang="en-US" dirty="0" smtClean="0"/>
              <a:t>the relative area of each slice of the pie corresponds to the proportion in each category</a:t>
            </a:r>
          </a:p>
          <a:p>
            <a:pPr marL="0"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2819400"/>
            <a:ext cx="5181600" cy="338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93431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Airborne Antibiotics</a:t>
            </a:r>
            <a:endParaRPr lang="en-US" dirty="0"/>
          </a:p>
        </p:txBody>
      </p:sp>
      <p:sp>
        <p:nvSpPr>
          <p:cNvPr id="3" name="Content Placeholder 2"/>
          <p:cNvSpPr>
            <a:spLocks noGrp="1"/>
          </p:cNvSpPr>
          <p:nvPr>
            <p:ph sz="quarter" idx="1"/>
          </p:nvPr>
        </p:nvSpPr>
        <p:spPr>
          <a:xfrm>
            <a:off x="0" y="1524000"/>
            <a:ext cx="9144000" cy="5334000"/>
          </a:xfrm>
        </p:spPr>
        <p:txBody>
          <a:bodyPr/>
          <a:lstStyle/>
          <a:p>
            <a:r>
              <a:rPr lang="en-US" dirty="0" smtClean="0"/>
              <a:t>A recent study shows that antibiotics added to animal feed to accelerate growth can become airborne. Some of these drugs can be toxic if inhaled and may increase the evolution of antibiotic-resistant bacteria. Scientists analyzed 20 samples of dust particles from animal farms. </a:t>
            </a:r>
            <a:r>
              <a:rPr lang="en-US" dirty="0" err="1" smtClean="0"/>
              <a:t>Tylosin</a:t>
            </a:r>
            <a:r>
              <a:rPr lang="en-US" dirty="0" smtClean="0"/>
              <a:t>, an antibiotic used in animal feed, showed up in 16 of the samples. (cont’d…)</a:t>
            </a:r>
          </a:p>
        </p:txBody>
      </p:sp>
      <p:sp>
        <p:nvSpPr>
          <p:cNvPr id="4" name="Footer Placeholder 3"/>
          <p:cNvSpPr>
            <a:spLocks noGrp="1"/>
          </p:cNvSpPr>
          <p:nvPr>
            <p:ph type="ftr" sz="quarter" idx="11"/>
          </p:nvPr>
        </p:nvSpPr>
        <p:spPr>
          <a:xfrm>
            <a:off x="76200" y="5715000"/>
            <a:ext cx="9067800" cy="1143000"/>
          </a:xfrm>
        </p:spPr>
        <p:txBody>
          <a:bodyPr/>
          <a:lstStyle/>
          <a:p>
            <a:pPr algn="l"/>
            <a:r>
              <a:rPr lang="en-US" sz="2000" dirty="0" err="1" smtClean="0"/>
              <a:t>Hamscher</a:t>
            </a:r>
            <a:r>
              <a:rPr lang="en-US" sz="2000" dirty="0" smtClean="0"/>
              <a:t>, G., et al., "Antibiotics in Dust Originating from a Pig-Fattening Farm: A New Source of Health Hazard for Farmers?" </a:t>
            </a:r>
            <a:r>
              <a:rPr lang="en-US" sz="2000" i="1" dirty="0" smtClean="0"/>
              <a:t>Environmental Health Perspectives</a:t>
            </a:r>
            <a:r>
              <a:rPr lang="en-US" sz="2000" dirty="0" smtClean="0"/>
              <a:t>, October 2003; 111(13): 1590-1594</a:t>
            </a:r>
            <a:endParaRPr lang="en-US" sz="2000" dirty="0"/>
          </a:p>
        </p:txBody>
      </p:sp>
    </p:spTree>
    <p:custDataLst>
      <p:tags r:id="rId1"/>
    </p:custDataLst>
    <p:extLst>
      <p:ext uri="{BB962C8B-B14F-4D97-AF65-F5344CB8AC3E}">
        <p14:creationId xmlns:p14="http://schemas.microsoft.com/office/powerpoint/2010/main" val="937764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 y="1524000"/>
            <a:ext cx="9113520" cy="5334000"/>
          </a:xfrm>
        </p:spPr>
        <p:txBody>
          <a:bodyPr/>
          <a:lstStyle/>
          <a:p>
            <a:r>
              <a:rPr lang="en-US" dirty="0"/>
              <a:t>a) What is the variable in this study? What are the individual cases</a:t>
            </a:r>
            <a:r>
              <a:rPr lang="en-US" dirty="0" smtClean="0"/>
              <a:t>?</a:t>
            </a:r>
          </a:p>
          <a:p>
            <a:r>
              <a:rPr lang="en-US" dirty="0" smtClean="0"/>
              <a:t>b) Display the results in a frequency table.</a:t>
            </a:r>
          </a:p>
          <a:p>
            <a:endParaRPr lang="en-US" dirty="0" smtClean="0"/>
          </a:p>
          <a:p>
            <a:pPr marL="0" indent="0">
              <a:buNone/>
            </a:pPr>
            <a:endParaRPr lang="en-US" dirty="0"/>
          </a:p>
        </p:txBody>
      </p:sp>
      <p:sp>
        <p:nvSpPr>
          <p:cNvPr id="4" name="Title 1"/>
          <p:cNvSpPr>
            <a:spLocks noGrp="1"/>
          </p:cNvSpPr>
          <p:nvPr>
            <p:ph type="title"/>
          </p:nvPr>
        </p:nvSpPr>
        <p:spPr/>
        <p:txBody>
          <a:bodyPr>
            <a:normAutofit/>
          </a:bodyPr>
          <a:lstStyle/>
          <a:p>
            <a:r>
              <a:rPr lang="en-US" dirty="0" smtClean="0"/>
              <a:t>Example 1: Airborne Antibiotics</a:t>
            </a:r>
            <a:endParaRPr lang="en-US" dirty="0"/>
          </a:p>
        </p:txBody>
      </p:sp>
      <p:pic>
        <p:nvPicPr>
          <p:cNvPr id="1331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115" y="4343400"/>
            <a:ext cx="4310496" cy="1641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6600" y="5029200"/>
            <a:ext cx="685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61403" y="5562600"/>
            <a:ext cx="685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2658" y="5029200"/>
            <a:ext cx="685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12658" y="5595784"/>
            <a:ext cx="685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39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 y="1524000"/>
            <a:ext cx="9113520" cy="5334000"/>
          </a:xfrm>
        </p:spPr>
        <p:txBody>
          <a:bodyPr/>
          <a:lstStyle/>
          <a:p>
            <a:r>
              <a:rPr lang="en-US" dirty="0" smtClean="0"/>
              <a:t>c) Make a bar chart of the data.</a:t>
            </a:r>
          </a:p>
          <a:p>
            <a:pPr marL="0" indent="0">
              <a:buNone/>
            </a:pPr>
            <a:endParaRPr lang="en-US" dirty="0"/>
          </a:p>
        </p:txBody>
      </p:sp>
      <p:sp>
        <p:nvSpPr>
          <p:cNvPr id="4" name="Title 1"/>
          <p:cNvSpPr>
            <a:spLocks noGrp="1"/>
          </p:cNvSpPr>
          <p:nvPr>
            <p:ph type="title"/>
          </p:nvPr>
        </p:nvSpPr>
        <p:spPr/>
        <p:txBody>
          <a:bodyPr>
            <a:normAutofit/>
          </a:bodyPr>
          <a:lstStyle/>
          <a:p>
            <a:r>
              <a:rPr lang="en-US" dirty="0" smtClean="0"/>
              <a:t>Example 1: Airborne Antibiotics</a:t>
            </a:r>
            <a:endParaRPr lang="en-US" dirty="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99322"/>
            <a:ext cx="7391400" cy="4158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785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 y="1524000"/>
            <a:ext cx="9113520" cy="5334000"/>
          </a:xfrm>
        </p:spPr>
        <p:txBody>
          <a:bodyPr/>
          <a:lstStyle/>
          <a:p>
            <a:r>
              <a:rPr lang="en-US" dirty="0" smtClean="0"/>
              <a:t>d) Give a relative frequency table of the data.</a:t>
            </a:r>
            <a:endParaRPr lang="en-US" dirty="0"/>
          </a:p>
          <a:p>
            <a:endParaRPr lang="en-US" dirty="0"/>
          </a:p>
        </p:txBody>
      </p:sp>
      <p:sp>
        <p:nvSpPr>
          <p:cNvPr id="4" name="Title 1"/>
          <p:cNvSpPr>
            <a:spLocks noGrp="1"/>
          </p:cNvSpPr>
          <p:nvPr>
            <p:ph type="title"/>
          </p:nvPr>
        </p:nvSpPr>
        <p:spPr/>
        <p:txBody>
          <a:bodyPr>
            <a:normAutofit/>
          </a:bodyPr>
          <a:lstStyle/>
          <a:p>
            <a:r>
              <a:rPr lang="en-US" dirty="0" smtClean="0"/>
              <a:t>Example 1: Airborne Antibiotics</a:t>
            </a:r>
            <a:endParaRPr lang="en-US"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667000"/>
            <a:ext cx="5738352"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90800" y="34290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0800" y="39624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80270" y="3440061"/>
            <a:ext cx="3034481"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4038600"/>
            <a:ext cx="3071352"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785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PAnswers"/>
              <p:cNvSpPr>
                <a:spLocks noGrp="1"/>
              </p:cNvSpPr>
              <p:nvPr>
                <p:ph type="body" idx="4294967295"/>
                <p:custDataLst>
                  <p:tags r:id="rId2"/>
                </p:custDataLst>
              </p:nvPr>
            </p:nvSpPr>
            <p:spPr>
              <a:xfrm>
                <a:off x="0" y="3048000"/>
                <a:ext cx="3984625" cy="3836988"/>
              </a:xfrm>
            </p:spPr>
            <p:txBody>
              <a:bodyPr/>
              <a:lstStyle/>
              <a:p>
                <a:pPr marL="514350" indent="-514350">
                  <a:buFont typeface="Wingdings"/>
                  <a:buAutoNum type="alphaUcPeriod"/>
                </a:pPr>
                <a:r>
                  <a:rPr lang="en-US" b="0" i="1" dirty="0" smtClean="0"/>
                  <a:t>p</a:t>
                </a:r>
                <a:r>
                  <a:rPr lang="en-US" b="0" dirty="0" smtClean="0"/>
                  <a:t> </a:t>
                </a:r>
                <a14:m>
                  <m:oMath xmlns:m="http://schemas.openxmlformats.org/officeDocument/2006/math">
                    <m:r>
                      <a:rPr lang="en-US" b="0" i="1" dirty="0" smtClean="0">
                        <a:latin typeface="Cambria Math"/>
                      </a:rPr>
                      <m:t>=0.57</m:t>
                    </m:r>
                  </m:oMath>
                </a14:m>
                <a:endParaRPr lang="en-US" dirty="0" smtClean="0"/>
              </a:p>
              <a:p>
                <a:pPr marL="514350" indent="-514350">
                  <a:buFont typeface="Wingdings"/>
                  <a:buAutoNum type="alphaUcPeriod"/>
                </a:pPr>
                <a:r>
                  <a:rPr lang="en-US" i="1" dirty="0" smtClean="0"/>
                  <a:t>p</a:t>
                </a:r>
                <a:r>
                  <a:rPr lang="en-US" dirty="0" smtClean="0"/>
                  <a:t> </a:t>
                </a:r>
                <a14:m>
                  <m:oMath xmlns:m="http://schemas.openxmlformats.org/officeDocument/2006/math">
                    <m:r>
                      <a:rPr lang="en-US" i="1" dirty="0">
                        <a:latin typeface="Cambria Math"/>
                      </a:rPr>
                      <m:t>=0.</m:t>
                    </m:r>
                    <m:r>
                      <a:rPr lang="en-US" b="0" i="1" dirty="0" smtClean="0">
                        <a:latin typeface="Cambria Math"/>
                      </a:rPr>
                      <m:t>76</m:t>
                    </m:r>
                  </m:oMath>
                </a14:m>
                <a:endParaRPr lang="en-US" b="0" i="1" dirty="0" smtClean="0">
                  <a:latin typeface="Cambria Math"/>
                </a:endParaRPr>
              </a:p>
              <a:p>
                <a:pPr marL="514350" indent="-514350">
                  <a:buFont typeface="Wingdings"/>
                  <a:buAutoNum type="alphaUcPeriod"/>
                </a:pPr>
                <a:r>
                  <a:rPr lang="en-US" i="1" dirty="0"/>
                  <a:t>p</a:t>
                </a:r>
                <a:r>
                  <a:rPr lang="en-US" dirty="0" smtClean="0"/>
                  <a:t> </a:t>
                </a:r>
                <a14:m>
                  <m:oMath xmlns:m="http://schemas.openxmlformats.org/officeDocument/2006/math">
                    <m:r>
                      <a:rPr lang="en-US" i="1" dirty="0">
                        <a:latin typeface="Cambria Math"/>
                      </a:rPr>
                      <m:t>=0.57</m:t>
                    </m:r>
                  </m:oMath>
                </a14:m>
                <a:endParaRPr lang="en-US" dirty="0"/>
              </a:p>
              <a:p>
                <a:pPr marL="514350" indent="-514350">
                  <a:buFont typeface="Wingdings"/>
                  <a:buAutoNum type="alphaUcPeriod"/>
                </a:pPr>
                <a:r>
                  <a:rPr lang="en-US" i="1" dirty="0"/>
                  <a:t>p </a:t>
                </a:r>
                <a14:m>
                  <m:oMath xmlns:m="http://schemas.openxmlformats.org/officeDocument/2006/math">
                    <m:r>
                      <a:rPr lang="en-US" i="1" dirty="0">
                        <a:latin typeface="Cambria Math"/>
                      </a:rPr>
                      <m:t>=0.</m:t>
                    </m:r>
                    <m:r>
                      <a:rPr lang="en-US" b="0" i="1" dirty="0" smtClean="0">
                        <a:latin typeface="Cambria Math"/>
                      </a:rPr>
                      <m:t>76</m:t>
                    </m:r>
                  </m:oMath>
                </a14:m>
                <a:endParaRPr lang="en-US" dirty="0" smtClean="0"/>
              </a:p>
            </p:txBody>
          </p:sp>
        </mc:Choice>
        <mc:Fallback xmlns="">
          <p:sp>
            <p:nvSpPr>
              <p:cNvPr id="3" name="TPAnswers"/>
              <p:cNvSpPr>
                <a:spLocks noGrp="1" noRot="1" noChangeAspect="1" noMove="1" noResize="1" noEditPoints="1" noAdjustHandles="1" noChangeArrowheads="1" noChangeShapeType="1" noTextEdit="1"/>
              </p:cNvSpPr>
              <p:nvPr>
                <p:ph type="body" idx="4294967295"/>
                <p:custDataLst>
                  <p:tags r:id="rId6"/>
                </p:custDataLst>
              </p:nvPr>
            </p:nvSpPr>
            <p:spPr>
              <a:xfrm>
                <a:off x="0" y="3048000"/>
                <a:ext cx="3984625" cy="3836988"/>
              </a:xfrm>
              <a:blipFill rotWithShape="1">
                <a:blip r:embed="rId7"/>
                <a:stretch>
                  <a:fillRect l="-612" t="-1590"/>
                </a:stretch>
              </a:blipFill>
            </p:spPr>
            <p:txBody>
              <a:bodyPr/>
              <a:lstStyle/>
              <a:p>
                <a:r>
                  <a:rPr lang="en-US">
                    <a:noFill/>
                  </a:rPr>
                  <a:t> </a:t>
                </a:r>
              </a:p>
            </p:txBody>
          </p:sp>
        </mc:Fallback>
      </mc:AlternateContent>
      <p:sp>
        <p:nvSpPr>
          <p:cNvPr id="2" name="TPQuestion"/>
          <p:cNvSpPr>
            <a:spLocks noGrp="1"/>
          </p:cNvSpPr>
          <p:nvPr>
            <p:ph type="title" idx="4294967295"/>
          </p:nvPr>
        </p:nvSpPr>
        <p:spPr>
          <a:xfrm>
            <a:off x="0" y="0"/>
            <a:ext cx="9134475" cy="3048000"/>
          </a:xfrm>
        </p:spPr>
        <p:txBody>
          <a:bodyPr>
            <a:normAutofit/>
          </a:bodyPr>
          <a:lstStyle/>
          <a:p>
            <a:r>
              <a:rPr lang="en-US" sz="3200" dirty="0" smtClean="0"/>
              <a:t>Give the relevant proportion using correct notation:</a:t>
            </a:r>
            <a:br>
              <a:rPr lang="en-US" sz="3200" dirty="0" smtClean="0"/>
            </a:br>
            <a:r>
              <a:rPr lang="en-US" sz="3200" dirty="0"/>
              <a:t/>
            </a:r>
            <a:br>
              <a:rPr lang="en-US" sz="3200" dirty="0"/>
            </a:br>
            <a:r>
              <a:rPr lang="en-US" sz="3200" dirty="0" smtClean="0"/>
              <a:t>A survey conducted of 1060 randomly selected US teens aged 13 to 17 found that 605 of them say they have made a new friend online. </a:t>
            </a:r>
            <a:endParaRPr lang="en-US" sz="3200" dirty="0"/>
          </a:p>
        </p:txBody>
      </p:sp>
      <p:sp>
        <p:nvSpPr>
          <p:cNvPr id="9" name="TextBox 8"/>
          <p:cNvSpPr txBox="1"/>
          <p:nvPr/>
        </p:nvSpPr>
        <p:spPr>
          <a:xfrm>
            <a:off x="-13580" y="6211669"/>
            <a:ext cx="5294768" cy="646331"/>
          </a:xfrm>
          <a:prstGeom prst="rect">
            <a:avLst/>
          </a:prstGeom>
          <a:noFill/>
        </p:spPr>
        <p:txBody>
          <a:bodyPr wrap="square" rtlCol="0">
            <a:spAutoFit/>
          </a:bodyPr>
          <a:lstStyle/>
          <a:p>
            <a:r>
              <a:rPr lang="en-US" dirty="0" err="1" smtClean="0"/>
              <a:t>Lenhart</a:t>
            </a:r>
            <a:r>
              <a:rPr lang="en-US" dirty="0" smtClean="0"/>
              <a:t>, A., “Teens, Technology, and Friendships,” Pew Research Center, </a:t>
            </a:r>
            <a:r>
              <a:rPr lang="en-US" i="1" dirty="0" smtClean="0"/>
              <a:t>pewresearch.org</a:t>
            </a:r>
            <a:r>
              <a:rPr lang="en-US" dirty="0" smtClean="0"/>
              <a:t>, August 6, 2015.</a:t>
            </a:r>
            <a:endParaRPr lang="en-US" dirty="0"/>
          </a:p>
        </p:txBody>
      </p:sp>
      <p:sp>
        <p:nvSpPr>
          <p:cNvPr id="12" name="TextBox 11"/>
          <p:cNvSpPr txBox="1"/>
          <p:nvPr/>
        </p:nvSpPr>
        <p:spPr>
          <a:xfrm>
            <a:off x="545471" y="3048000"/>
            <a:ext cx="304800" cy="369332"/>
          </a:xfrm>
          <a:prstGeom prst="rect">
            <a:avLst/>
          </a:prstGeom>
          <a:noFill/>
        </p:spPr>
        <p:txBody>
          <a:bodyPr wrap="square" rtlCol="0">
            <a:spAutoFit/>
          </a:bodyPr>
          <a:lstStyle/>
          <a:p>
            <a:r>
              <a:rPr lang="en-US" dirty="0" smtClean="0"/>
              <a:t>^</a:t>
            </a:r>
            <a:endParaRPr lang="en-US" dirty="0"/>
          </a:p>
        </p:txBody>
      </p:sp>
      <p:sp>
        <p:nvSpPr>
          <p:cNvPr id="13" name="TextBox 12"/>
          <p:cNvSpPr txBox="1"/>
          <p:nvPr/>
        </p:nvSpPr>
        <p:spPr>
          <a:xfrm>
            <a:off x="533400" y="3593068"/>
            <a:ext cx="304800" cy="369332"/>
          </a:xfrm>
          <a:prstGeom prst="rect">
            <a:avLst/>
          </a:prstGeom>
          <a:noFill/>
        </p:spPr>
        <p:txBody>
          <a:bodyPr wrap="square" rtlCol="0">
            <a:spAutoFit/>
          </a:bodyPr>
          <a:lstStyle/>
          <a:p>
            <a:r>
              <a:rPr lang="en-US" dirty="0" smtClean="0"/>
              <a:t>^</a:t>
            </a:r>
            <a:endParaRPr lang="en-US" dirty="0"/>
          </a:p>
        </p:txBody>
      </p:sp>
    </p:spTree>
    <p:custDataLst>
      <p:tags r:id="rId1"/>
    </p:custDataLst>
    <p:extLst>
      <p:ext uri="{BB962C8B-B14F-4D97-AF65-F5344CB8AC3E}">
        <p14:creationId xmlns:p14="http://schemas.microsoft.com/office/powerpoint/2010/main" val="3645564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28669" y="381000"/>
            <a:ext cx="9159875" cy="1902736"/>
          </a:xfrm>
        </p:spPr>
        <p:txBody>
          <a:bodyPr>
            <a:noAutofit/>
          </a:bodyPr>
          <a:lstStyle/>
          <a:p>
            <a:r>
              <a:rPr lang="en-US" sz="3200" dirty="0" smtClean="0"/>
              <a:t>Give the relevant proportion using correct notation:</a:t>
            </a:r>
            <a:br>
              <a:rPr lang="en-US" sz="3200" dirty="0" smtClean="0"/>
            </a:br>
            <a:r>
              <a:rPr lang="en-US" sz="3200" dirty="0"/>
              <a:t/>
            </a:r>
            <a:br>
              <a:rPr lang="en-US" sz="3200" dirty="0"/>
            </a:br>
            <a:r>
              <a:rPr lang="en-US" sz="3200" dirty="0" smtClean="0"/>
              <a:t>In the 2010 US Census, we see that 37,342,870 people, or 12.4% of all residents, are foreign-born.</a:t>
            </a:r>
            <a:endParaRPr lang="en-US" sz="3200" dirty="0"/>
          </a:p>
        </p:txBody>
      </p:sp>
      <p:sp>
        <p:nvSpPr>
          <p:cNvPr id="3" name="TPAnswers"/>
          <p:cNvSpPr>
            <a:spLocks noGrp="1"/>
          </p:cNvSpPr>
          <p:nvPr>
            <p:ph type="body" idx="4294967295"/>
            <p:custDataLst>
              <p:tags r:id="rId2"/>
            </p:custDataLst>
          </p:nvPr>
        </p:nvSpPr>
        <p:spPr>
          <a:xfrm>
            <a:off x="7545" y="2667001"/>
            <a:ext cx="3959225" cy="2971800"/>
          </a:xfrm>
        </p:spPr>
        <p:txBody>
          <a:bodyPr/>
          <a:lstStyle/>
          <a:p>
            <a:pPr marL="514350" indent="-514350">
              <a:buFont typeface="Wingdings"/>
              <a:buAutoNum type="alphaUcPeriod"/>
            </a:pPr>
            <a:r>
              <a:rPr lang="en-US" i="1" dirty="0" smtClean="0"/>
              <a:t>p</a:t>
            </a:r>
            <a:r>
              <a:rPr lang="en-US" dirty="0" smtClean="0"/>
              <a:t> =0.124</a:t>
            </a:r>
          </a:p>
          <a:p>
            <a:pPr marL="514350" indent="-514350">
              <a:buFont typeface="Wingdings"/>
              <a:buAutoNum type="alphaUcPeriod"/>
            </a:pPr>
            <a:r>
              <a:rPr lang="en-US" i="1" dirty="0" smtClean="0"/>
              <a:t>p</a:t>
            </a:r>
            <a:r>
              <a:rPr lang="en-US" dirty="0" smtClean="0"/>
              <a:t> =0.373</a:t>
            </a:r>
            <a:endParaRPr lang="en-US" dirty="0"/>
          </a:p>
          <a:p>
            <a:pPr marL="514350" indent="-514350">
              <a:buFont typeface="Wingdings"/>
              <a:buAutoNum type="alphaUcPeriod"/>
            </a:pPr>
            <a:r>
              <a:rPr lang="en-US" i="1" dirty="0" smtClean="0"/>
              <a:t>p </a:t>
            </a:r>
            <a:r>
              <a:rPr lang="en-US" dirty="0" smtClean="0"/>
              <a:t>=0.124</a:t>
            </a:r>
            <a:endParaRPr lang="en-US" dirty="0"/>
          </a:p>
          <a:p>
            <a:pPr marL="514350" indent="-514350">
              <a:buFont typeface="Wingdings"/>
              <a:buAutoNum type="alphaUcPeriod"/>
            </a:pPr>
            <a:r>
              <a:rPr lang="en-US" i="1" dirty="0"/>
              <a:t>p </a:t>
            </a:r>
            <a:r>
              <a:rPr lang="en-US" dirty="0" smtClean="0"/>
              <a:t>=0.373</a:t>
            </a:r>
            <a:endParaRPr lang="en-US" dirty="0"/>
          </a:p>
        </p:txBody>
      </p:sp>
      <p:sp>
        <p:nvSpPr>
          <p:cNvPr id="7" name="TextBox 6"/>
          <p:cNvSpPr txBox="1"/>
          <p:nvPr/>
        </p:nvSpPr>
        <p:spPr>
          <a:xfrm>
            <a:off x="228600" y="6464123"/>
            <a:ext cx="4267200" cy="461665"/>
          </a:xfrm>
          <a:prstGeom prst="rect">
            <a:avLst/>
          </a:prstGeom>
          <a:noFill/>
        </p:spPr>
        <p:txBody>
          <a:bodyPr wrap="square" rtlCol="0">
            <a:spAutoFit/>
          </a:bodyPr>
          <a:lstStyle/>
          <a:p>
            <a:r>
              <a:rPr lang="en-US" sz="2400" i="1" dirty="0" smtClean="0">
                <a:hlinkClick r:id="rId4"/>
              </a:rPr>
              <a:t>http://www.census.gov.</a:t>
            </a:r>
            <a:endParaRPr lang="en-US" sz="2400" i="1" dirty="0"/>
          </a:p>
        </p:txBody>
      </p:sp>
      <p:sp>
        <p:nvSpPr>
          <p:cNvPr id="12" name="TextBox 11"/>
          <p:cNvSpPr txBox="1"/>
          <p:nvPr/>
        </p:nvSpPr>
        <p:spPr>
          <a:xfrm>
            <a:off x="609600" y="2667000"/>
            <a:ext cx="304800" cy="369332"/>
          </a:xfrm>
          <a:prstGeom prst="rect">
            <a:avLst/>
          </a:prstGeom>
          <a:noFill/>
        </p:spPr>
        <p:txBody>
          <a:bodyPr wrap="square" rtlCol="0">
            <a:spAutoFit/>
          </a:bodyPr>
          <a:lstStyle/>
          <a:p>
            <a:r>
              <a:rPr lang="en-US" dirty="0" smtClean="0"/>
              <a:t>^</a:t>
            </a:r>
            <a:endParaRPr lang="en-US" dirty="0"/>
          </a:p>
        </p:txBody>
      </p:sp>
      <p:sp>
        <p:nvSpPr>
          <p:cNvPr id="13" name="TextBox 12"/>
          <p:cNvSpPr txBox="1"/>
          <p:nvPr/>
        </p:nvSpPr>
        <p:spPr>
          <a:xfrm>
            <a:off x="609600" y="3212068"/>
            <a:ext cx="304800" cy="369332"/>
          </a:xfrm>
          <a:prstGeom prst="rect">
            <a:avLst/>
          </a:prstGeom>
          <a:noFill/>
        </p:spPr>
        <p:txBody>
          <a:bodyPr wrap="square" rtlCol="0">
            <a:spAutoFit/>
          </a:bodyPr>
          <a:lstStyle/>
          <a:p>
            <a:r>
              <a:rPr lang="en-US" dirty="0" smtClean="0"/>
              <a:t>^</a:t>
            </a:r>
            <a:endParaRPr lang="en-US" dirty="0"/>
          </a:p>
        </p:txBody>
      </p:sp>
    </p:spTree>
    <p:custDataLst>
      <p:tags r:id="rId1"/>
    </p:custDataLst>
    <p:extLst>
      <p:ext uri="{BB962C8B-B14F-4D97-AF65-F5344CB8AC3E}">
        <p14:creationId xmlns:p14="http://schemas.microsoft.com/office/powerpoint/2010/main" val="2871779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900" y="0"/>
            <a:ext cx="8458200" cy="1295400"/>
          </a:xfrm>
        </p:spPr>
        <p:txBody>
          <a:bodyPr anchor="ctr">
            <a:normAutofit fontScale="90000"/>
          </a:bodyPr>
          <a:lstStyle/>
          <a:p>
            <a:r>
              <a:rPr lang="en-US" b="1" dirty="0" smtClean="0"/>
              <a:t>Summary: One </a:t>
            </a:r>
            <a:r>
              <a:rPr lang="en-US" b="1" dirty="0" smtClean="0">
                <a:solidFill>
                  <a:schemeClr val="accent5">
                    <a:lumMod val="50000"/>
                  </a:schemeClr>
                </a:solidFill>
              </a:rPr>
              <a:t>Categorical</a:t>
            </a:r>
            <a:r>
              <a:rPr lang="en-US" b="1" dirty="0" smtClean="0"/>
              <a:t> Variable</a:t>
            </a:r>
            <a:endParaRPr lang="en-US" b="1" dirty="0"/>
          </a:p>
        </p:txBody>
      </p:sp>
      <p:sp>
        <p:nvSpPr>
          <p:cNvPr id="2" name="Content Placeholder 1"/>
          <p:cNvSpPr>
            <a:spLocks noGrp="1"/>
          </p:cNvSpPr>
          <p:nvPr>
            <p:ph idx="1"/>
          </p:nvPr>
        </p:nvSpPr>
        <p:spPr>
          <a:xfrm>
            <a:off x="381000" y="1524000"/>
            <a:ext cx="8610600" cy="5334000"/>
          </a:xfrm>
        </p:spPr>
        <p:txBody>
          <a:bodyPr>
            <a:normAutofit/>
          </a:bodyPr>
          <a:lstStyle/>
          <a:p>
            <a:pPr marL="0" indent="-514350">
              <a:spcBef>
                <a:spcPts val="0"/>
              </a:spcBef>
              <a:spcAft>
                <a:spcPts val="0"/>
              </a:spcAft>
            </a:pPr>
            <a:r>
              <a:rPr lang="en-US" dirty="0" smtClean="0"/>
              <a:t>Summary Statistics</a:t>
            </a:r>
          </a:p>
          <a:p>
            <a:pPr marL="914400" lvl="1" indent="-457200">
              <a:spcBef>
                <a:spcPts val="0"/>
              </a:spcBef>
              <a:spcAft>
                <a:spcPts val="0"/>
              </a:spcAft>
            </a:pPr>
            <a:r>
              <a:rPr lang="en-US" dirty="0" smtClean="0"/>
              <a:t>Proportion</a:t>
            </a:r>
          </a:p>
          <a:p>
            <a:pPr marL="914400" lvl="1" indent="-514350">
              <a:spcBef>
                <a:spcPts val="0"/>
              </a:spcBef>
              <a:spcAft>
                <a:spcPts val="0"/>
              </a:spcAft>
            </a:pPr>
            <a:r>
              <a:rPr lang="en-US" dirty="0" smtClean="0"/>
              <a:t>Frequency table</a:t>
            </a:r>
          </a:p>
          <a:p>
            <a:pPr marL="914400" lvl="1" indent="-514350">
              <a:spcBef>
                <a:spcPts val="0"/>
              </a:spcBef>
              <a:spcAft>
                <a:spcPts val="0"/>
              </a:spcAft>
            </a:pPr>
            <a:r>
              <a:rPr lang="en-US" dirty="0" smtClean="0"/>
              <a:t>Relative frequency table</a:t>
            </a:r>
          </a:p>
          <a:p>
            <a:pPr marL="914400" lvl="1" indent="-514350">
              <a:spcBef>
                <a:spcPts val="0"/>
              </a:spcBef>
              <a:spcAft>
                <a:spcPts val="0"/>
              </a:spcAft>
            </a:pPr>
            <a:endParaRPr lang="en-US" dirty="0" smtClean="0"/>
          </a:p>
          <a:p>
            <a:pPr marL="514350" indent="-514350">
              <a:spcBef>
                <a:spcPts val="0"/>
              </a:spcBef>
              <a:spcAft>
                <a:spcPts val="0"/>
              </a:spcAft>
            </a:pPr>
            <a:r>
              <a:rPr lang="en-US" dirty="0" smtClean="0"/>
              <a:t>Visualization</a:t>
            </a:r>
          </a:p>
          <a:p>
            <a:pPr marL="914400" lvl="1" indent="-514350">
              <a:spcBef>
                <a:spcPts val="0"/>
              </a:spcBef>
              <a:spcAft>
                <a:spcPts val="0"/>
              </a:spcAft>
            </a:pPr>
            <a:r>
              <a:rPr lang="en-US" dirty="0" smtClean="0"/>
              <a:t>Bar chart</a:t>
            </a:r>
          </a:p>
          <a:p>
            <a:pPr marL="914400" lvl="1" indent="-514350">
              <a:spcBef>
                <a:spcPts val="0"/>
              </a:spcBef>
              <a:spcAft>
                <a:spcPts val="0"/>
              </a:spcAft>
            </a:pPr>
            <a:r>
              <a:rPr lang="en-US" dirty="0" smtClean="0"/>
              <a:t>Pie chart</a:t>
            </a:r>
          </a:p>
          <a:p>
            <a:pPr marL="800100" lvl="2"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400050" lvl="1"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spTree>
    <p:custDataLst>
      <p:tags r:id="rId1"/>
    </p:custDataLst>
    <p:extLst>
      <p:ext uri="{BB962C8B-B14F-4D97-AF65-F5344CB8AC3E}">
        <p14:creationId xmlns:p14="http://schemas.microsoft.com/office/powerpoint/2010/main" val="102527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normAutofit/>
          </a:bodyPr>
          <a:lstStyle/>
          <a:p>
            <a:r>
              <a:rPr lang="en-US" b="1" dirty="0" smtClean="0"/>
              <a:t>Two Categorical Variables</a:t>
            </a:r>
            <a:endParaRPr lang="en-US" b="1" dirty="0"/>
          </a:p>
        </p:txBody>
      </p:sp>
      <p:sp>
        <p:nvSpPr>
          <p:cNvPr id="2" name="Content Placeholder 1"/>
          <p:cNvSpPr>
            <a:spLocks noGrp="1"/>
          </p:cNvSpPr>
          <p:nvPr>
            <p:ph idx="1"/>
          </p:nvPr>
        </p:nvSpPr>
        <p:spPr>
          <a:xfrm>
            <a:off x="0" y="1524000"/>
            <a:ext cx="9144000" cy="5334000"/>
          </a:xfrm>
        </p:spPr>
        <p:txBody>
          <a:bodyPr>
            <a:normAutofit/>
          </a:bodyPr>
          <a:lstStyle/>
          <a:p>
            <a:pPr marL="0" indent="-514350">
              <a:spcBef>
                <a:spcPts val="0"/>
              </a:spcBef>
            </a:pPr>
            <a:r>
              <a:rPr lang="en-US" dirty="0" smtClean="0"/>
              <a:t>Look at the </a:t>
            </a:r>
            <a:r>
              <a:rPr lang="en-US" i="1" dirty="0" smtClean="0"/>
              <a:t>relationship</a:t>
            </a:r>
            <a:r>
              <a:rPr lang="en-US" dirty="0" smtClean="0"/>
              <a:t> between two categorical variables</a:t>
            </a:r>
          </a:p>
          <a:p>
            <a:pPr marL="0" indent="-514350">
              <a:spcBef>
                <a:spcPts val="0"/>
              </a:spcBef>
              <a:buNone/>
            </a:pPr>
            <a:endParaRPr lang="en-US" dirty="0" smtClean="0"/>
          </a:p>
          <a:p>
            <a:pPr marL="0" indent="-514350">
              <a:spcBef>
                <a:spcPts val="0"/>
              </a:spcBef>
              <a:buFont typeface="+mj-lt"/>
              <a:buAutoNum type="arabicPeriod"/>
            </a:pPr>
            <a:r>
              <a:rPr lang="en-US" dirty="0" smtClean="0"/>
              <a:t>Relationship status</a:t>
            </a:r>
          </a:p>
          <a:p>
            <a:pPr marL="0" indent="-514350">
              <a:spcBef>
                <a:spcPts val="0"/>
              </a:spcBef>
              <a:buFont typeface="+mj-lt"/>
              <a:buAutoNum type="arabicPeriod"/>
            </a:pPr>
            <a:r>
              <a:rPr lang="en-US" dirty="0" smtClean="0"/>
              <a:t>Gender</a:t>
            </a:r>
          </a:p>
          <a:p>
            <a:pPr marL="0" indent="-514350" algn="ctr">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spTree>
    <p:custDataLst>
      <p:tags r:id="rId1"/>
    </p:custDataLst>
    <p:extLst>
      <p:ext uri="{BB962C8B-B14F-4D97-AF65-F5344CB8AC3E}">
        <p14:creationId xmlns:p14="http://schemas.microsoft.com/office/powerpoint/2010/main" val="376585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fontScale="90000"/>
          </a:bodyPr>
          <a:lstStyle/>
          <a:p>
            <a:r>
              <a:rPr lang="en-US" b="1" dirty="0" smtClean="0"/>
              <a:t>Summary Statistic for Two Categorical Variables: </a:t>
            </a:r>
            <a:r>
              <a:rPr lang="en-US" b="1" dirty="0" smtClean="0">
                <a:solidFill>
                  <a:schemeClr val="accent5">
                    <a:lumMod val="50000"/>
                  </a:schemeClr>
                </a:solidFill>
              </a:rPr>
              <a:t>Two-Way Table</a:t>
            </a:r>
            <a:endParaRPr lang="en-US" b="1" dirty="0">
              <a:solidFill>
                <a:schemeClr val="accent5">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8006732"/>
              </p:ext>
            </p:extLst>
          </p:nvPr>
        </p:nvGraphicFramePr>
        <p:xfrm>
          <a:off x="1175223" y="1524000"/>
          <a:ext cx="6537389" cy="2667000"/>
        </p:xfrm>
        <a:graphic>
          <a:graphicData uri="http://schemas.openxmlformats.org/drawingml/2006/table">
            <a:tbl>
              <a:tblPr>
                <a:tableStyleId>{2D5ABB26-0587-4C30-8999-92F81FD0307C}</a:tableStyleId>
              </a:tblPr>
              <a:tblGrid>
                <a:gridCol w="2813304">
                  <a:extLst>
                    <a:ext uri="{9D8B030D-6E8A-4147-A177-3AD203B41FA5}">
                      <a16:colId xmlns:a16="http://schemas.microsoft.com/office/drawing/2014/main" val="20000"/>
                    </a:ext>
                  </a:extLst>
                </a:gridCol>
                <a:gridCol w="1440625">
                  <a:extLst>
                    <a:ext uri="{9D8B030D-6E8A-4147-A177-3AD203B41FA5}">
                      <a16:colId xmlns:a16="http://schemas.microsoft.com/office/drawing/2014/main" val="20001"/>
                    </a:ext>
                  </a:extLst>
                </a:gridCol>
                <a:gridCol w="1167130">
                  <a:extLst>
                    <a:ext uri="{9D8B030D-6E8A-4147-A177-3AD203B41FA5}">
                      <a16:colId xmlns:a16="http://schemas.microsoft.com/office/drawing/2014/main" val="20002"/>
                    </a:ext>
                  </a:extLst>
                </a:gridCol>
                <a:gridCol w="1116330">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7" name="Content Placeholder 1"/>
          <p:cNvSpPr>
            <a:spLocks noGrp="1"/>
          </p:cNvSpPr>
          <p:nvPr>
            <p:ph idx="1"/>
          </p:nvPr>
        </p:nvSpPr>
        <p:spPr>
          <a:xfrm>
            <a:off x="28134" y="4495800"/>
            <a:ext cx="9115865" cy="2286000"/>
          </a:xfrm>
        </p:spPr>
        <p:txBody>
          <a:bodyPr>
            <a:normAutofit/>
          </a:bodyPr>
          <a:lstStyle/>
          <a:p>
            <a:pPr marL="0" indent="-514350">
              <a:spcBef>
                <a:spcPts val="0"/>
              </a:spcBef>
            </a:pPr>
            <a:r>
              <a:rPr lang="en-US" dirty="0" smtClean="0"/>
              <a:t>We add a second dimension to a frequency table to account for the second categorical variable.</a:t>
            </a:r>
          </a:p>
          <a:p>
            <a:pPr marL="0" indent="-514350">
              <a:spcBef>
                <a:spcPts val="0"/>
              </a:spcBef>
            </a:pPr>
            <a:r>
              <a:rPr lang="en-US" dirty="0" smtClean="0"/>
              <a:t>It doesn’t matter which variable is displayed in the rows and which in the columns</a:t>
            </a:r>
          </a:p>
          <a:p>
            <a:pPr marL="0"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spTree>
    <p:custDataLst>
      <p:tags r:id="rId1"/>
    </p:custDataLst>
    <p:extLst>
      <p:ext uri="{BB962C8B-B14F-4D97-AF65-F5344CB8AC3E}">
        <p14:creationId xmlns:p14="http://schemas.microsoft.com/office/powerpoint/2010/main" val="104608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txBox="1">
            <a:spLocks/>
          </p:cNvSpPr>
          <p:nvPr/>
        </p:nvSpPr>
        <p:spPr>
          <a:xfrm>
            <a:off x="457200" y="0"/>
            <a:ext cx="8229600" cy="1143000"/>
          </a:xfrm>
          <a:prstGeom prst="rect">
            <a:avLst/>
          </a:prstGeom>
        </p:spPr>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uLnTx/>
                <a:uFillTx/>
                <a:latin typeface="+mj-lt"/>
                <a:ea typeface="+mj-ea"/>
                <a:cs typeface="+mj-cs"/>
              </a:rPr>
              <a:t>The Big Picture</a:t>
            </a:r>
            <a:endParaRPr kumimoji="0" lang="en-US" sz="4400" b="1" i="0" u="none" strike="noStrike" kern="1200" cap="none" spc="0" normalizeH="0" baseline="0" noProof="0" dirty="0">
              <a:ln>
                <a:noFill/>
              </a:ln>
              <a:solidFill>
                <a:schemeClr val="tx2"/>
              </a:solidFill>
              <a:effectLst/>
              <a:uLnTx/>
              <a:uFillTx/>
              <a:latin typeface="+mj-lt"/>
              <a:ea typeface="+mj-ea"/>
              <a:cs typeface="+mj-cs"/>
            </a:endParaRPr>
          </a:p>
        </p:txBody>
      </p:sp>
      <p:sp>
        <p:nvSpPr>
          <p:cNvPr id="11" name="Cloud"/>
          <p:cNvSpPr>
            <a:spLocks noChangeAspect="1" noEditPoints="1" noChangeArrowheads="1"/>
          </p:cNvSpPr>
          <p:nvPr/>
        </p:nvSpPr>
        <p:spPr bwMode="auto">
          <a:xfrm>
            <a:off x="380999" y="1219200"/>
            <a:ext cx="4890535" cy="3276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5">
              <a:lumMod val="60000"/>
              <a:lumOff val="4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p>
        </p:txBody>
      </p:sp>
      <p:sp>
        <p:nvSpPr>
          <p:cNvPr id="12" name="Text Box 5"/>
          <p:cNvSpPr txBox="1">
            <a:spLocks noChangeArrowheads="1"/>
          </p:cNvSpPr>
          <p:nvPr/>
        </p:nvSpPr>
        <p:spPr bwMode="auto">
          <a:xfrm>
            <a:off x="1447800" y="2209800"/>
            <a:ext cx="3124200" cy="769441"/>
          </a:xfrm>
          <a:prstGeom prst="rect">
            <a:avLst/>
          </a:prstGeom>
          <a:noFill/>
          <a:ln w="9525">
            <a:noFill/>
            <a:miter lim="800000"/>
            <a:headEnd/>
            <a:tailEnd/>
          </a:ln>
        </p:spPr>
        <p:txBody>
          <a:bodyPr wrap="square">
            <a:spAutoFit/>
          </a:bodyPr>
          <a:lstStyle/>
          <a:p>
            <a:pPr>
              <a:spcBef>
                <a:spcPct val="50000"/>
              </a:spcBef>
            </a:pPr>
            <a:r>
              <a:rPr lang="en-US" sz="4400" b="1" dirty="0">
                <a:solidFill>
                  <a:schemeClr val="tx1"/>
                </a:solidFill>
              </a:rPr>
              <a:t>Population</a:t>
            </a:r>
          </a:p>
        </p:txBody>
      </p:sp>
      <p:grpSp>
        <p:nvGrpSpPr>
          <p:cNvPr id="2" name="Group 17"/>
          <p:cNvGrpSpPr>
            <a:grpSpLocks/>
          </p:cNvGrpSpPr>
          <p:nvPr/>
        </p:nvGrpSpPr>
        <p:grpSpPr bwMode="auto">
          <a:xfrm>
            <a:off x="5410201" y="4038600"/>
            <a:ext cx="1845469" cy="1371600"/>
            <a:chOff x="3984" y="3120"/>
            <a:chExt cx="1302" cy="804"/>
          </a:xfrm>
        </p:grpSpPr>
        <p:sp>
          <p:nvSpPr>
            <p:cNvPr id="14" name="Cloud"/>
            <p:cNvSpPr>
              <a:spLocks noChangeAspect="1" noEditPoints="1" noChangeArrowheads="1"/>
            </p:cNvSpPr>
            <p:nvPr/>
          </p:nvSpPr>
          <p:spPr bwMode="auto">
            <a:xfrm>
              <a:off x="3984" y="3120"/>
              <a:ext cx="1200" cy="8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5">
                <a:lumMod val="60000"/>
                <a:lumOff val="4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p>
          </p:txBody>
        </p:sp>
        <p:sp>
          <p:nvSpPr>
            <p:cNvPr id="15" name="Text Box 7"/>
            <p:cNvSpPr txBox="1">
              <a:spLocks noChangeArrowheads="1"/>
            </p:cNvSpPr>
            <p:nvPr/>
          </p:nvSpPr>
          <p:spPr bwMode="auto">
            <a:xfrm>
              <a:off x="4038" y="3313"/>
              <a:ext cx="1248" cy="343"/>
            </a:xfrm>
            <a:prstGeom prst="rect">
              <a:avLst/>
            </a:prstGeom>
            <a:noFill/>
            <a:ln w="9525">
              <a:noFill/>
              <a:miter lim="800000"/>
              <a:headEnd/>
              <a:tailEnd/>
            </a:ln>
          </p:spPr>
          <p:txBody>
            <a:bodyPr>
              <a:spAutoFit/>
            </a:bodyPr>
            <a:lstStyle/>
            <a:p>
              <a:pPr>
                <a:spcBef>
                  <a:spcPct val="50000"/>
                </a:spcBef>
              </a:pPr>
              <a:r>
                <a:rPr lang="en-US" sz="3200" b="1" dirty="0">
                  <a:solidFill>
                    <a:schemeClr val="tx1"/>
                  </a:solidFill>
                </a:rPr>
                <a:t>Sample</a:t>
              </a:r>
            </a:p>
          </p:txBody>
        </p:sp>
      </p:grpSp>
      <p:sp>
        <p:nvSpPr>
          <p:cNvPr id="16" name="AutoShape 12"/>
          <p:cNvSpPr>
            <a:spLocks noChangeArrowheads="1"/>
          </p:cNvSpPr>
          <p:nvPr/>
        </p:nvSpPr>
        <p:spPr bwMode="auto">
          <a:xfrm>
            <a:off x="3200400" y="1676400"/>
            <a:ext cx="3657600" cy="3733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56" y="11808"/>
                </a:moveTo>
                <a:cubicBezTo>
                  <a:pt x="19794" y="11473"/>
                  <a:pt x="19813" y="11137"/>
                  <a:pt x="19813" y="10800"/>
                </a:cubicBezTo>
                <a:cubicBezTo>
                  <a:pt x="19813" y="5822"/>
                  <a:pt x="15777" y="1787"/>
                  <a:pt x="10800" y="1787"/>
                </a:cubicBezTo>
                <a:cubicBezTo>
                  <a:pt x="8447" y="1786"/>
                  <a:pt x="6187" y="2706"/>
                  <a:pt x="4504" y="4350"/>
                </a:cubicBezTo>
                <a:lnTo>
                  <a:pt x="3256" y="3071"/>
                </a:lnTo>
                <a:cubicBezTo>
                  <a:pt x="5273" y="1102"/>
                  <a:pt x="7980" y="-1"/>
                  <a:pt x="10800" y="0"/>
                </a:cubicBezTo>
                <a:cubicBezTo>
                  <a:pt x="16764" y="0"/>
                  <a:pt x="21600" y="4835"/>
                  <a:pt x="21600" y="10800"/>
                </a:cubicBezTo>
                <a:cubicBezTo>
                  <a:pt x="21600" y="11203"/>
                  <a:pt x="21577" y="11607"/>
                  <a:pt x="21532" y="12008"/>
                </a:cubicBezTo>
                <a:lnTo>
                  <a:pt x="24215" y="12311"/>
                </a:lnTo>
                <a:lnTo>
                  <a:pt x="20241" y="15480"/>
                </a:lnTo>
                <a:lnTo>
                  <a:pt x="17073" y="11506"/>
                </a:lnTo>
                <a:lnTo>
                  <a:pt x="19756" y="11808"/>
                </a:lnTo>
                <a:close/>
              </a:path>
            </a:pathLst>
          </a:custGeom>
          <a:solidFill>
            <a:srgbClr val="FFFF66"/>
          </a:solidFill>
          <a:ln w="9525">
            <a:solidFill>
              <a:schemeClr val="tx1"/>
            </a:solidFill>
            <a:miter lim="800000"/>
            <a:headEnd/>
            <a:tailEnd/>
          </a:ln>
        </p:spPr>
        <p:txBody>
          <a:bodyPr wrap="none" anchor="ctr"/>
          <a:lstStyle/>
          <a:p>
            <a:endParaRPr lang="en-US" dirty="0"/>
          </a:p>
        </p:txBody>
      </p:sp>
      <p:sp>
        <p:nvSpPr>
          <p:cNvPr id="17" name="Text Box 13"/>
          <p:cNvSpPr txBox="1">
            <a:spLocks noChangeArrowheads="1"/>
          </p:cNvSpPr>
          <p:nvPr/>
        </p:nvSpPr>
        <p:spPr bwMode="auto">
          <a:xfrm>
            <a:off x="5638800" y="2296180"/>
            <a:ext cx="1828800" cy="523220"/>
          </a:xfrm>
          <a:prstGeom prst="rect">
            <a:avLst/>
          </a:prstGeom>
          <a:solidFill>
            <a:srgbClr val="FFFF66"/>
          </a:solidFill>
          <a:ln w="9525">
            <a:noFill/>
            <a:miter lim="800000"/>
            <a:headEnd/>
            <a:tailEnd/>
          </a:ln>
        </p:spPr>
        <p:txBody>
          <a:bodyPr wrap="square">
            <a:spAutoFit/>
          </a:bodyPr>
          <a:lstStyle/>
          <a:p>
            <a:pPr>
              <a:spcBef>
                <a:spcPct val="50000"/>
              </a:spcBef>
            </a:pPr>
            <a:r>
              <a:rPr lang="en-US" sz="2800" dirty="0" smtClean="0"/>
              <a:t>Sampling</a:t>
            </a:r>
            <a:endParaRPr lang="en-US" sz="2800" dirty="0">
              <a:solidFill>
                <a:schemeClr val="tx1"/>
              </a:solidFill>
            </a:endParaRPr>
          </a:p>
        </p:txBody>
      </p:sp>
      <p:sp>
        <p:nvSpPr>
          <p:cNvPr id="18" name="AutoShape 15"/>
          <p:cNvSpPr>
            <a:spLocks noChangeArrowheads="1"/>
          </p:cNvSpPr>
          <p:nvPr/>
        </p:nvSpPr>
        <p:spPr bwMode="auto">
          <a:xfrm rot="10583633">
            <a:off x="2523144" y="2849979"/>
            <a:ext cx="3962400" cy="2819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56" y="11808"/>
                </a:moveTo>
                <a:cubicBezTo>
                  <a:pt x="19794" y="11473"/>
                  <a:pt x="19813" y="11137"/>
                  <a:pt x="19813" y="10800"/>
                </a:cubicBezTo>
                <a:cubicBezTo>
                  <a:pt x="19813" y="5822"/>
                  <a:pt x="15777" y="1787"/>
                  <a:pt x="10800" y="1787"/>
                </a:cubicBezTo>
                <a:cubicBezTo>
                  <a:pt x="8447" y="1786"/>
                  <a:pt x="6187" y="2706"/>
                  <a:pt x="4504" y="4350"/>
                </a:cubicBezTo>
                <a:lnTo>
                  <a:pt x="3256" y="3071"/>
                </a:lnTo>
                <a:cubicBezTo>
                  <a:pt x="5273" y="1102"/>
                  <a:pt x="7980" y="-1"/>
                  <a:pt x="10800" y="0"/>
                </a:cubicBezTo>
                <a:cubicBezTo>
                  <a:pt x="16764" y="0"/>
                  <a:pt x="21600" y="4835"/>
                  <a:pt x="21600" y="10800"/>
                </a:cubicBezTo>
                <a:cubicBezTo>
                  <a:pt x="21600" y="11203"/>
                  <a:pt x="21577" y="11607"/>
                  <a:pt x="21532" y="12008"/>
                </a:cubicBezTo>
                <a:lnTo>
                  <a:pt x="24215" y="12311"/>
                </a:lnTo>
                <a:lnTo>
                  <a:pt x="20241" y="15480"/>
                </a:lnTo>
                <a:lnTo>
                  <a:pt x="17073" y="11506"/>
                </a:lnTo>
                <a:lnTo>
                  <a:pt x="19756" y="11808"/>
                </a:lnTo>
                <a:close/>
              </a:path>
            </a:pathLst>
          </a:custGeom>
          <a:solidFill>
            <a:schemeClr val="accent1">
              <a:lumMod val="75000"/>
            </a:schemeClr>
          </a:solidFill>
          <a:ln w="9525">
            <a:solidFill>
              <a:schemeClr val="tx1"/>
            </a:solidFill>
            <a:miter lim="800000"/>
            <a:headEnd/>
            <a:tailEnd/>
          </a:ln>
        </p:spPr>
        <p:txBody>
          <a:bodyPr wrap="none" anchor="ctr"/>
          <a:lstStyle/>
          <a:p>
            <a:endParaRPr lang="en-US" dirty="0"/>
          </a:p>
        </p:txBody>
      </p:sp>
      <p:sp>
        <p:nvSpPr>
          <p:cNvPr id="19" name="Text Box 16"/>
          <p:cNvSpPr txBox="1">
            <a:spLocks noChangeArrowheads="1"/>
          </p:cNvSpPr>
          <p:nvPr/>
        </p:nvSpPr>
        <p:spPr bwMode="auto">
          <a:xfrm>
            <a:off x="2743200" y="5029200"/>
            <a:ext cx="2438400" cy="1200329"/>
          </a:xfrm>
          <a:prstGeom prst="rect">
            <a:avLst/>
          </a:prstGeom>
          <a:solidFill>
            <a:schemeClr val="accent1">
              <a:lumMod val="75000"/>
            </a:schemeClr>
          </a:solidFill>
          <a:ln w="9525">
            <a:noFill/>
            <a:miter lim="800000"/>
            <a:headEnd/>
            <a:tailEnd/>
          </a:ln>
        </p:spPr>
        <p:txBody>
          <a:bodyPr wrap="square">
            <a:spAutoFit/>
          </a:bodyPr>
          <a:lstStyle/>
          <a:p>
            <a:pPr>
              <a:spcBef>
                <a:spcPct val="50000"/>
              </a:spcBef>
            </a:pPr>
            <a:r>
              <a:rPr lang="en-US" sz="3600" dirty="0" smtClean="0">
                <a:solidFill>
                  <a:schemeClr val="bg1"/>
                </a:solidFill>
              </a:rPr>
              <a:t>Statistical Inference</a:t>
            </a:r>
            <a:endParaRPr lang="en-US" sz="3600" dirty="0">
              <a:solidFill>
                <a:schemeClr val="bg1"/>
              </a:solidFill>
            </a:endParaRPr>
          </a:p>
        </p:txBody>
      </p:sp>
      <p:sp>
        <p:nvSpPr>
          <p:cNvPr id="28" name="Rounded Rectangle 27"/>
          <p:cNvSpPr/>
          <p:nvPr/>
        </p:nvSpPr>
        <p:spPr>
          <a:xfrm>
            <a:off x="6477000" y="5486400"/>
            <a:ext cx="243840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Descriptive Statistics</a:t>
            </a:r>
            <a:endParaRPr lang="en-US" sz="2400" dirty="0">
              <a:solidFill>
                <a:schemeClr val="tx1"/>
              </a:solidFill>
            </a:endParaRPr>
          </a:p>
        </p:txBody>
      </p:sp>
      <p:sp>
        <p:nvSpPr>
          <p:cNvPr id="34" name="Right Arrow 33"/>
          <p:cNvSpPr/>
          <p:nvPr/>
        </p:nvSpPr>
        <p:spPr>
          <a:xfrm rot="1500000">
            <a:off x="6508618" y="5146960"/>
            <a:ext cx="1295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3082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Question"/>
          <p:cNvSpPr>
            <a:spLocks noGrp="1"/>
          </p:cNvSpPr>
          <p:nvPr>
            <p:ph type="title"/>
          </p:nvPr>
        </p:nvSpPr>
        <p:spPr>
          <a:xfrm>
            <a:off x="381000" y="152400"/>
            <a:ext cx="8385048" cy="990600"/>
          </a:xfrm>
        </p:spPr>
        <p:txBody>
          <a:bodyPr anchor="ctr">
            <a:normAutofit fontScale="90000"/>
          </a:bodyPr>
          <a:lstStyle/>
          <a:p>
            <a:pPr marL="0" indent="-514350">
              <a:spcBef>
                <a:spcPts val="0"/>
              </a:spcBef>
            </a:pPr>
            <a:r>
              <a:rPr lang="en-US" b="1" dirty="0"/>
              <a:t>What proportion of students in this sample are in a relationship?</a:t>
            </a:r>
          </a:p>
        </p:txBody>
      </p:sp>
      <p:graphicFrame>
        <p:nvGraphicFramePr>
          <p:cNvPr id="9" name="Table 8"/>
          <p:cNvGraphicFramePr>
            <a:graphicFrameLocks noGrp="1"/>
          </p:cNvGraphicFramePr>
          <p:nvPr>
            <p:extLst>
              <p:ext uri="{D42A27DB-BD31-4B8C-83A1-F6EECF244321}">
                <p14:modId xmlns:p14="http://schemas.microsoft.com/office/powerpoint/2010/main" val="361000767"/>
              </p:ext>
            </p:extLst>
          </p:nvPr>
        </p:nvGraphicFramePr>
        <p:xfrm>
          <a:off x="-2497" y="4191000"/>
          <a:ext cx="5793697" cy="2667000"/>
        </p:xfrm>
        <a:graphic>
          <a:graphicData uri="http://schemas.openxmlformats.org/drawingml/2006/table">
            <a:tbl>
              <a:tblPr>
                <a:tableStyleId>{2D5ABB26-0587-4C30-8999-92F81FD0307C}</a:tableStyleId>
              </a:tblPr>
              <a:tblGrid>
                <a:gridCol w="2493263">
                  <a:extLst>
                    <a:ext uri="{9D8B030D-6E8A-4147-A177-3AD203B41FA5}">
                      <a16:colId xmlns:a16="http://schemas.microsoft.com/office/drawing/2014/main" val="20000"/>
                    </a:ext>
                  </a:extLst>
                </a:gridCol>
                <a:gridCol w="1276740">
                  <a:extLst>
                    <a:ext uri="{9D8B030D-6E8A-4147-A177-3AD203B41FA5}">
                      <a16:colId xmlns:a16="http://schemas.microsoft.com/office/drawing/2014/main" val="20001"/>
                    </a:ext>
                  </a:extLst>
                </a:gridCol>
                <a:gridCol w="1034357">
                  <a:extLst>
                    <a:ext uri="{9D8B030D-6E8A-4147-A177-3AD203B41FA5}">
                      <a16:colId xmlns:a16="http://schemas.microsoft.com/office/drawing/2014/main" val="20002"/>
                    </a:ext>
                  </a:extLst>
                </a:gridCol>
                <a:gridCol w="989337">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TPAnswers"/>
          <p:cNvSpPr>
            <a:spLocks noGrp="1"/>
          </p:cNvSpPr>
          <p:nvPr>
            <p:ph sz="quarter" idx="1"/>
            <p:custDataLst>
              <p:tags r:id="rId2"/>
            </p:custDataLst>
          </p:nvPr>
        </p:nvSpPr>
        <p:spPr>
          <a:xfrm>
            <a:off x="-2498" y="1476531"/>
            <a:ext cx="3581400" cy="2562069"/>
          </a:xfrm>
        </p:spPr>
        <p:txBody>
          <a:bodyPr>
            <a:noAutofit/>
          </a:bodyPr>
          <a:lstStyle/>
          <a:p>
            <a:pPr marL="514350" indent="-514350">
              <a:spcBef>
                <a:spcPct val="20000"/>
              </a:spcBef>
              <a:buClr>
                <a:schemeClr val="accent1"/>
              </a:buClr>
              <a:buSzTx/>
              <a:buFont typeface="+mj-lt"/>
              <a:buAutoNum type="arabicPeriod"/>
              <a:defRPr/>
            </a:pPr>
            <a:r>
              <a:rPr lang="en-US" dirty="0" smtClean="0"/>
              <a:t>42/169 </a:t>
            </a:r>
            <a:r>
              <a:rPr lang="en-US" dirty="0" smtClean="0">
                <a:sym typeface="Symbol"/>
              </a:rPr>
              <a:t> 25%</a:t>
            </a:r>
            <a:r>
              <a:rPr lang="en-US" dirty="0" smtClean="0"/>
              <a:t> </a:t>
            </a:r>
          </a:p>
          <a:p>
            <a:pPr marL="514350" indent="-514350">
              <a:spcBef>
                <a:spcPct val="20000"/>
              </a:spcBef>
              <a:buClr>
                <a:schemeClr val="accent1"/>
              </a:buClr>
              <a:buFont typeface="+mj-lt"/>
              <a:buAutoNum type="arabicPeriod"/>
              <a:defRPr/>
            </a:pPr>
            <a:r>
              <a:rPr lang="en-US" dirty="0" smtClean="0"/>
              <a:t>32/107 </a:t>
            </a:r>
            <a:r>
              <a:rPr lang="en-US" dirty="0" smtClean="0">
                <a:sym typeface="Symbol"/>
              </a:rPr>
              <a:t> 30%</a:t>
            </a:r>
            <a:endParaRPr lang="en-US" dirty="0" smtClean="0"/>
          </a:p>
          <a:p>
            <a:pPr marL="514350" indent="-514350">
              <a:spcBef>
                <a:spcPct val="20000"/>
              </a:spcBef>
              <a:buClr>
                <a:schemeClr val="accent1"/>
              </a:buClr>
              <a:buFont typeface="+mj-lt"/>
              <a:buAutoNum type="arabicPeriod"/>
              <a:defRPr/>
            </a:pPr>
            <a:r>
              <a:rPr lang="en-US" dirty="0" smtClean="0"/>
              <a:t>10/62 </a:t>
            </a:r>
            <a:r>
              <a:rPr lang="en-US" dirty="0" smtClean="0">
                <a:sym typeface="Symbol"/>
              </a:rPr>
              <a:t> 16%</a:t>
            </a:r>
            <a:endParaRPr lang="en-US" dirty="0" smtClean="0"/>
          </a:p>
          <a:p>
            <a:pPr marL="514350" indent="-514350">
              <a:spcBef>
                <a:spcPct val="20000"/>
              </a:spcBef>
              <a:buClr>
                <a:schemeClr val="accent1"/>
              </a:buClr>
              <a:buFont typeface="+mj-lt"/>
              <a:buAutoNum type="arabicPeriod"/>
              <a:defRPr/>
            </a:pPr>
            <a:r>
              <a:rPr lang="en-US" dirty="0" smtClean="0"/>
              <a:t>32/42 </a:t>
            </a:r>
            <a:r>
              <a:rPr lang="en-US" dirty="0" smtClean="0">
                <a:sym typeface="Symbol"/>
              </a:rPr>
              <a:t> 76%</a:t>
            </a:r>
            <a:endParaRPr lang="en-US" dirty="0">
              <a:solidFill>
                <a:schemeClr val="tx2"/>
              </a:solidFill>
            </a:endParaRPr>
          </a:p>
        </p:txBody>
      </p:sp>
    </p:spTree>
    <p:custDataLst>
      <p:tags r:id="rId1"/>
    </p:custDataLst>
    <p:extLst>
      <p:ext uri="{BB962C8B-B14F-4D97-AF65-F5344CB8AC3E}">
        <p14:creationId xmlns:p14="http://schemas.microsoft.com/office/powerpoint/2010/main" val="902090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Question"/>
          <p:cNvSpPr>
            <a:spLocks noGrp="1"/>
          </p:cNvSpPr>
          <p:nvPr>
            <p:ph type="title"/>
          </p:nvPr>
        </p:nvSpPr>
        <p:spPr>
          <a:xfrm>
            <a:off x="457200" y="0"/>
            <a:ext cx="8229600" cy="1143000"/>
          </a:xfrm>
        </p:spPr>
        <p:txBody>
          <a:bodyPr anchor="ctr">
            <a:normAutofit fontScale="90000"/>
          </a:bodyPr>
          <a:lstStyle/>
          <a:p>
            <a:pPr marL="0" indent="-514350">
              <a:spcBef>
                <a:spcPts val="0"/>
              </a:spcBef>
            </a:pPr>
            <a:r>
              <a:rPr lang="en-US" b="1" dirty="0"/>
              <a:t>What proportion of females in this sample are in a relationship?</a:t>
            </a:r>
          </a:p>
        </p:txBody>
      </p:sp>
      <p:graphicFrame>
        <p:nvGraphicFramePr>
          <p:cNvPr id="9" name="Table 8"/>
          <p:cNvGraphicFramePr>
            <a:graphicFrameLocks noGrp="1"/>
          </p:cNvGraphicFramePr>
          <p:nvPr>
            <p:extLst>
              <p:ext uri="{D42A27DB-BD31-4B8C-83A1-F6EECF244321}">
                <p14:modId xmlns:p14="http://schemas.microsoft.com/office/powerpoint/2010/main" val="2797276927"/>
              </p:ext>
            </p:extLst>
          </p:nvPr>
        </p:nvGraphicFramePr>
        <p:xfrm>
          <a:off x="1" y="4186003"/>
          <a:ext cx="5791200" cy="2667000"/>
        </p:xfrm>
        <a:graphic>
          <a:graphicData uri="http://schemas.openxmlformats.org/drawingml/2006/table">
            <a:tbl>
              <a:tblPr>
                <a:tableStyleId>{2D5ABB26-0587-4C30-8999-92F81FD0307C}</a:tableStyleId>
              </a:tblPr>
              <a:tblGrid>
                <a:gridCol w="2545370">
                  <a:extLst>
                    <a:ext uri="{9D8B030D-6E8A-4147-A177-3AD203B41FA5}">
                      <a16:colId xmlns:a16="http://schemas.microsoft.com/office/drawing/2014/main" val="20000"/>
                    </a:ext>
                  </a:extLst>
                </a:gridCol>
                <a:gridCol w="1303422">
                  <a:extLst>
                    <a:ext uri="{9D8B030D-6E8A-4147-A177-3AD203B41FA5}">
                      <a16:colId xmlns:a16="http://schemas.microsoft.com/office/drawing/2014/main" val="20001"/>
                    </a:ext>
                  </a:extLst>
                </a:gridCol>
                <a:gridCol w="1055975">
                  <a:extLst>
                    <a:ext uri="{9D8B030D-6E8A-4147-A177-3AD203B41FA5}">
                      <a16:colId xmlns:a16="http://schemas.microsoft.com/office/drawing/2014/main" val="20002"/>
                    </a:ext>
                  </a:extLst>
                </a:gridCol>
                <a:gridCol w="886433">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PAnswers"/>
          <p:cNvSpPr>
            <a:spLocks noGrp="1"/>
          </p:cNvSpPr>
          <p:nvPr>
            <p:ph sz="quarter" idx="1"/>
            <p:custDataLst>
              <p:tags r:id="rId2"/>
            </p:custDataLst>
          </p:nvPr>
        </p:nvSpPr>
        <p:spPr>
          <a:xfrm>
            <a:off x="0" y="1524000"/>
            <a:ext cx="4114800" cy="2514600"/>
          </a:xfrm>
        </p:spPr>
        <p:txBody>
          <a:bodyPr>
            <a:noAutofit/>
          </a:bodyPr>
          <a:lstStyle/>
          <a:p>
            <a:pPr marL="514350" indent="-514350">
              <a:spcBef>
                <a:spcPct val="20000"/>
              </a:spcBef>
              <a:buClr>
                <a:schemeClr val="accent1"/>
              </a:buClr>
              <a:buSzTx/>
              <a:buFont typeface="+mj-lt"/>
              <a:buAutoNum type="arabicPeriod"/>
              <a:defRPr/>
            </a:pPr>
            <a:r>
              <a:rPr lang="en-US" dirty="0"/>
              <a:t>42/169 </a:t>
            </a:r>
            <a:r>
              <a:rPr lang="en-US" dirty="0">
                <a:sym typeface="Symbol"/>
              </a:rPr>
              <a:t> 25%</a:t>
            </a:r>
            <a:r>
              <a:rPr lang="en-US" dirty="0"/>
              <a:t> </a:t>
            </a:r>
          </a:p>
          <a:p>
            <a:pPr marL="514350" indent="-514350">
              <a:spcBef>
                <a:spcPct val="20000"/>
              </a:spcBef>
              <a:buClr>
                <a:schemeClr val="accent1"/>
              </a:buClr>
              <a:buFont typeface="+mj-lt"/>
              <a:buAutoNum type="arabicPeriod"/>
              <a:defRPr/>
            </a:pPr>
            <a:r>
              <a:rPr lang="en-US" dirty="0"/>
              <a:t>32/107 </a:t>
            </a:r>
            <a:r>
              <a:rPr lang="en-US" dirty="0">
                <a:sym typeface="Symbol"/>
              </a:rPr>
              <a:t> 30%</a:t>
            </a:r>
            <a:endParaRPr lang="en-US" dirty="0"/>
          </a:p>
          <a:p>
            <a:pPr marL="514350" indent="-514350">
              <a:spcBef>
                <a:spcPct val="20000"/>
              </a:spcBef>
              <a:buClr>
                <a:schemeClr val="accent1"/>
              </a:buClr>
              <a:buFont typeface="+mj-lt"/>
              <a:buAutoNum type="arabicPeriod"/>
              <a:defRPr/>
            </a:pPr>
            <a:r>
              <a:rPr lang="en-US" dirty="0"/>
              <a:t>10/62 </a:t>
            </a:r>
            <a:r>
              <a:rPr lang="en-US" dirty="0">
                <a:sym typeface="Symbol"/>
              </a:rPr>
              <a:t> 16%</a:t>
            </a:r>
            <a:endParaRPr lang="en-US" dirty="0"/>
          </a:p>
          <a:p>
            <a:pPr marL="514350" indent="-514350">
              <a:spcBef>
                <a:spcPct val="20000"/>
              </a:spcBef>
              <a:buClr>
                <a:schemeClr val="accent1"/>
              </a:buClr>
              <a:buFont typeface="+mj-lt"/>
              <a:buAutoNum type="arabicPeriod"/>
              <a:defRPr/>
            </a:pPr>
            <a:r>
              <a:rPr lang="en-US" dirty="0"/>
              <a:t>32/42 </a:t>
            </a:r>
            <a:r>
              <a:rPr lang="en-US" dirty="0">
                <a:sym typeface="Symbol"/>
              </a:rPr>
              <a:t> 76</a:t>
            </a:r>
            <a:r>
              <a:rPr lang="en-US" dirty="0" smtClean="0">
                <a:sym typeface="Symbol"/>
              </a:rPr>
              <a:t>%</a:t>
            </a:r>
            <a:endParaRPr lang="en-US" dirty="0"/>
          </a:p>
        </p:txBody>
      </p:sp>
    </p:spTree>
    <p:custDataLst>
      <p:tags r:id="rId1"/>
    </p:custDataLst>
    <p:extLst>
      <p:ext uri="{BB962C8B-B14F-4D97-AF65-F5344CB8AC3E}">
        <p14:creationId xmlns:p14="http://schemas.microsoft.com/office/powerpoint/2010/main" val="1686584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b="1" dirty="0"/>
              <a:t>Notice that the denominators in the last two examples were </a:t>
            </a:r>
            <a:r>
              <a:rPr lang="en-US" b="1" dirty="0" smtClean="0"/>
              <a:t>different…</a:t>
            </a:r>
            <a:endParaRPr lang="en-US" b="1" dirty="0"/>
          </a:p>
        </p:txBody>
      </p:sp>
      <p:sp>
        <p:nvSpPr>
          <p:cNvPr id="3" name="Content Placeholder 2"/>
          <p:cNvSpPr>
            <a:spLocks noGrp="1"/>
          </p:cNvSpPr>
          <p:nvPr>
            <p:ph sz="quarter" idx="1"/>
          </p:nvPr>
        </p:nvSpPr>
        <p:spPr>
          <a:xfrm>
            <a:off x="0" y="1524000"/>
            <a:ext cx="9143999" cy="5334000"/>
          </a:xfrm>
        </p:spPr>
        <p:txBody>
          <a:bodyPr>
            <a:noAutofit/>
          </a:bodyPr>
          <a:lstStyle/>
          <a:p>
            <a:r>
              <a:rPr lang="en-US" dirty="0" smtClean="0"/>
              <a:t>Just as we can interpret the fraction 3/5 as “three out of five equal size parts of a whole unit” the denominators in the last examples are describing different whole units:</a:t>
            </a:r>
          </a:p>
          <a:p>
            <a:pPr marL="0" indent="0">
              <a:buNone/>
            </a:pPr>
            <a:r>
              <a:rPr lang="en-US" dirty="0" smtClean="0"/>
              <a:t> </a:t>
            </a:r>
          </a:p>
          <a:p>
            <a:pPr marL="0" indent="0">
              <a:buNone/>
            </a:pPr>
            <a:endParaRPr lang="en-US" dirty="0" smtClean="0"/>
          </a:p>
          <a:p>
            <a:r>
              <a:rPr lang="en-US" dirty="0" smtClean="0"/>
              <a:t>In the first example, the “whole unit” was all of the students in the sample, whereas in the second example it was just the females in the sample.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76600"/>
            <a:ext cx="3525904" cy="1115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09948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Question"/>
          <p:cNvSpPr>
            <a:spLocks noGrp="1"/>
          </p:cNvSpPr>
          <p:nvPr>
            <p:ph type="title"/>
          </p:nvPr>
        </p:nvSpPr>
        <p:spPr>
          <a:xfrm>
            <a:off x="457200" y="0"/>
            <a:ext cx="8229600" cy="1143000"/>
          </a:xfrm>
        </p:spPr>
        <p:txBody>
          <a:bodyPr anchor="ctr">
            <a:normAutofit fontScale="90000"/>
          </a:bodyPr>
          <a:lstStyle/>
          <a:p>
            <a:pPr marL="0" indent="-514350">
              <a:spcBef>
                <a:spcPts val="0"/>
              </a:spcBef>
            </a:pPr>
            <a:r>
              <a:rPr lang="en-US" b="1" dirty="0"/>
              <a:t>What proportion of males in this sample are in a relationship?</a:t>
            </a:r>
          </a:p>
        </p:txBody>
      </p:sp>
      <p:sp>
        <p:nvSpPr>
          <p:cNvPr id="7" name="Content Placeholder 1"/>
          <p:cNvSpPr txBox="1">
            <a:spLocks/>
          </p:cNvSpPr>
          <p:nvPr/>
        </p:nvSpPr>
        <p:spPr>
          <a:xfrm>
            <a:off x="4953000" y="4191000"/>
            <a:ext cx="3733800" cy="2667000"/>
          </a:xfrm>
          <a:prstGeom prst="rect">
            <a:avLst/>
          </a:prstGeom>
        </p:spPr>
        <p:txBody>
          <a:bodyPr vert="horz" lIns="91440" tIns="45720" rIns="91440" bIns="45720" rtlCol="0">
            <a:normAutofit/>
          </a:bodyPr>
          <a:lstStyle/>
          <a:p>
            <a:pPr marL="0" marR="0" lvl="0" indent="-51435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a:p>
            <a:pPr marL="0" marR="0" lvl="0" indent="-51435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2"/>
              </a:solidFill>
              <a:effectLst/>
              <a:uLnTx/>
              <a:uFillTx/>
              <a:latin typeface="+mn-lt"/>
              <a:ea typeface="+mn-ea"/>
              <a:cs typeface="+mn-cs"/>
            </a:endParaRPr>
          </a:p>
        </p:txBody>
      </p:sp>
      <p:graphicFrame>
        <p:nvGraphicFramePr>
          <p:cNvPr id="9" name="Table 8"/>
          <p:cNvGraphicFramePr>
            <a:graphicFrameLocks noGrp="1"/>
          </p:cNvGraphicFramePr>
          <p:nvPr>
            <p:extLst>
              <p:ext uri="{D42A27DB-BD31-4B8C-83A1-F6EECF244321}">
                <p14:modId xmlns:p14="http://schemas.microsoft.com/office/powerpoint/2010/main" val="2721280608"/>
              </p:ext>
            </p:extLst>
          </p:nvPr>
        </p:nvGraphicFramePr>
        <p:xfrm>
          <a:off x="0" y="4191000"/>
          <a:ext cx="5791198" cy="2667000"/>
        </p:xfrm>
        <a:graphic>
          <a:graphicData uri="http://schemas.openxmlformats.org/drawingml/2006/table">
            <a:tbl>
              <a:tblPr>
                <a:tableStyleId>{2D5ABB26-0587-4C30-8999-92F81FD0307C}</a:tableStyleId>
              </a:tblPr>
              <a:tblGrid>
                <a:gridCol w="2492188">
                  <a:extLst>
                    <a:ext uri="{9D8B030D-6E8A-4147-A177-3AD203B41FA5}">
                      <a16:colId xmlns:a16="http://schemas.microsoft.com/office/drawing/2014/main" val="20000"/>
                    </a:ext>
                  </a:extLst>
                </a:gridCol>
                <a:gridCol w="1276189">
                  <a:extLst>
                    <a:ext uri="{9D8B030D-6E8A-4147-A177-3AD203B41FA5}">
                      <a16:colId xmlns:a16="http://schemas.microsoft.com/office/drawing/2014/main" val="20001"/>
                    </a:ext>
                  </a:extLst>
                </a:gridCol>
                <a:gridCol w="1033912">
                  <a:extLst>
                    <a:ext uri="{9D8B030D-6E8A-4147-A177-3AD203B41FA5}">
                      <a16:colId xmlns:a16="http://schemas.microsoft.com/office/drawing/2014/main" val="20002"/>
                    </a:ext>
                  </a:extLst>
                </a:gridCol>
                <a:gridCol w="988909">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PAnswers"/>
          <p:cNvSpPr>
            <a:spLocks noGrp="1"/>
          </p:cNvSpPr>
          <p:nvPr>
            <p:ph sz="quarter" idx="1"/>
            <p:custDataLst>
              <p:tags r:id="rId2"/>
            </p:custDataLst>
          </p:nvPr>
        </p:nvSpPr>
        <p:spPr>
          <a:xfrm>
            <a:off x="0" y="1524000"/>
            <a:ext cx="3505200" cy="2667000"/>
          </a:xfrm>
        </p:spPr>
        <p:txBody>
          <a:bodyPr>
            <a:noAutofit/>
          </a:bodyPr>
          <a:lstStyle/>
          <a:p>
            <a:pPr marL="0" indent="-514350">
              <a:spcBef>
                <a:spcPct val="20000"/>
              </a:spcBef>
              <a:buClr>
                <a:schemeClr val="accent1"/>
              </a:buClr>
              <a:buSzTx/>
              <a:buFont typeface="+mj-lt"/>
              <a:buAutoNum type="arabicPeriod"/>
              <a:defRPr/>
            </a:pPr>
            <a:r>
              <a:rPr lang="en-US" dirty="0"/>
              <a:t>42/169 </a:t>
            </a:r>
            <a:r>
              <a:rPr lang="en-US" dirty="0">
                <a:sym typeface="Symbol"/>
              </a:rPr>
              <a:t> 25%</a:t>
            </a:r>
            <a:r>
              <a:rPr lang="en-US" dirty="0"/>
              <a:t> </a:t>
            </a:r>
          </a:p>
          <a:p>
            <a:pPr indent="-514350">
              <a:spcBef>
                <a:spcPct val="20000"/>
              </a:spcBef>
              <a:buClr>
                <a:schemeClr val="accent1"/>
              </a:buClr>
              <a:buFont typeface="+mj-lt"/>
              <a:buAutoNum type="arabicPeriod"/>
              <a:defRPr/>
            </a:pPr>
            <a:r>
              <a:rPr lang="en-US" dirty="0"/>
              <a:t>32/107 </a:t>
            </a:r>
            <a:r>
              <a:rPr lang="en-US" dirty="0">
                <a:sym typeface="Symbol"/>
              </a:rPr>
              <a:t> 30%</a:t>
            </a:r>
            <a:endParaRPr lang="en-US" dirty="0"/>
          </a:p>
          <a:p>
            <a:pPr indent="-514350">
              <a:spcBef>
                <a:spcPct val="20000"/>
              </a:spcBef>
              <a:buClr>
                <a:schemeClr val="accent1"/>
              </a:buClr>
              <a:buFont typeface="+mj-lt"/>
              <a:buAutoNum type="arabicPeriod"/>
              <a:defRPr/>
            </a:pPr>
            <a:r>
              <a:rPr lang="en-US" dirty="0"/>
              <a:t>10/62 </a:t>
            </a:r>
            <a:r>
              <a:rPr lang="en-US" dirty="0">
                <a:sym typeface="Symbol"/>
              </a:rPr>
              <a:t> 16%</a:t>
            </a:r>
            <a:endParaRPr lang="en-US" dirty="0"/>
          </a:p>
          <a:p>
            <a:pPr indent="-514350">
              <a:spcBef>
                <a:spcPct val="20000"/>
              </a:spcBef>
              <a:buClr>
                <a:schemeClr val="accent1"/>
              </a:buClr>
              <a:buFont typeface="+mj-lt"/>
              <a:buAutoNum type="arabicPeriod"/>
              <a:defRPr/>
            </a:pPr>
            <a:r>
              <a:rPr lang="en-US" dirty="0"/>
              <a:t>32/42 </a:t>
            </a:r>
            <a:r>
              <a:rPr lang="en-US" dirty="0">
                <a:sym typeface="Symbol"/>
              </a:rPr>
              <a:t> 76</a:t>
            </a:r>
            <a:r>
              <a:rPr lang="en-US" dirty="0" smtClean="0">
                <a:sym typeface="Symbol"/>
              </a:rPr>
              <a:t>%</a:t>
            </a:r>
            <a:endParaRPr lang="en-US" dirty="0"/>
          </a:p>
        </p:txBody>
      </p:sp>
    </p:spTree>
    <p:custDataLst>
      <p:tags r:id="rId1"/>
    </p:custDataLst>
    <p:extLst>
      <p:ext uri="{BB962C8B-B14F-4D97-AF65-F5344CB8AC3E}">
        <p14:creationId xmlns:p14="http://schemas.microsoft.com/office/powerpoint/2010/main" val="2729430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Question"/>
          <p:cNvSpPr>
            <a:spLocks noGrp="1"/>
          </p:cNvSpPr>
          <p:nvPr>
            <p:ph type="title"/>
          </p:nvPr>
        </p:nvSpPr>
        <p:spPr>
          <a:xfrm>
            <a:off x="304800" y="152400"/>
            <a:ext cx="8461248" cy="990600"/>
          </a:xfrm>
        </p:spPr>
        <p:txBody>
          <a:bodyPr anchor="ctr">
            <a:normAutofit fontScale="90000"/>
          </a:bodyPr>
          <a:lstStyle/>
          <a:p>
            <a:pPr marL="0" indent="-514350">
              <a:spcBef>
                <a:spcPts val="0"/>
              </a:spcBef>
            </a:pPr>
            <a:r>
              <a:rPr lang="en-US" b="1" dirty="0"/>
              <a:t>What proportion of people in a relationship in this sample are female</a:t>
            </a:r>
            <a:r>
              <a:rPr lang="en-US" b="1" dirty="0" smtClean="0"/>
              <a:t>?</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830830287"/>
              </p:ext>
            </p:extLst>
          </p:nvPr>
        </p:nvGraphicFramePr>
        <p:xfrm>
          <a:off x="1" y="4171013"/>
          <a:ext cx="5791201" cy="2667000"/>
        </p:xfrm>
        <a:graphic>
          <a:graphicData uri="http://schemas.openxmlformats.org/drawingml/2006/table">
            <a:tbl>
              <a:tblPr>
                <a:tableStyleId>{2D5ABB26-0587-4C30-8999-92F81FD0307C}</a:tableStyleId>
              </a:tblPr>
              <a:tblGrid>
                <a:gridCol w="2492189">
                  <a:extLst>
                    <a:ext uri="{9D8B030D-6E8A-4147-A177-3AD203B41FA5}">
                      <a16:colId xmlns:a16="http://schemas.microsoft.com/office/drawing/2014/main" val="20000"/>
                    </a:ext>
                  </a:extLst>
                </a:gridCol>
                <a:gridCol w="1276190">
                  <a:extLst>
                    <a:ext uri="{9D8B030D-6E8A-4147-A177-3AD203B41FA5}">
                      <a16:colId xmlns:a16="http://schemas.microsoft.com/office/drawing/2014/main" val="20001"/>
                    </a:ext>
                  </a:extLst>
                </a:gridCol>
                <a:gridCol w="1033912">
                  <a:extLst>
                    <a:ext uri="{9D8B030D-6E8A-4147-A177-3AD203B41FA5}">
                      <a16:colId xmlns:a16="http://schemas.microsoft.com/office/drawing/2014/main" val="20002"/>
                    </a:ext>
                  </a:extLst>
                </a:gridCol>
                <a:gridCol w="988910">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PAnswers"/>
          <p:cNvSpPr>
            <a:spLocks noGrp="1"/>
          </p:cNvSpPr>
          <p:nvPr>
            <p:ph sz="quarter" idx="1"/>
            <p:custDataLst>
              <p:tags r:id="rId2"/>
            </p:custDataLst>
          </p:nvPr>
        </p:nvSpPr>
        <p:spPr>
          <a:xfrm>
            <a:off x="0" y="1524000"/>
            <a:ext cx="3733800" cy="2438400"/>
          </a:xfrm>
        </p:spPr>
        <p:txBody>
          <a:bodyPr>
            <a:noAutofit/>
          </a:bodyPr>
          <a:lstStyle/>
          <a:p>
            <a:pPr marL="0" indent="-514350">
              <a:spcBef>
                <a:spcPct val="20000"/>
              </a:spcBef>
              <a:buClr>
                <a:schemeClr val="accent1"/>
              </a:buClr>
              <a:buSzTx/>
              <a:buFont typeface="+mj-lt"/>
              <a:buAutoNum type="arabicPeriod"/>
              <a:defRPr/>
            </a:pPr>
            <a:r>
              <a:rPr lang="en-US" dirty="0"/>
              <a:t>42/169 </a:t>
            </a:r>
            <a:r>
              <a:rPr lang="en-US" dirty="0">
                <a:sym typeface="Symbol"/>
              </a:rPr>
              <a:t> 25%</a:t>
            </a:r>
            <a:r>
              <a:rPr lang="en-US" dirty="0"/>
              <a:t> </a:t>
            </a:r>
          </a:p>
          <a:p>
            <a:pPr indent="-514350">
              <a:spcBef>
                <a:spcPct val="20000"/>
              </a:spcBef>
              <a:buClr>
                <a:schemeClr val="accent1"/>
              </a:buClr>
              <a:buFont typeface="+mj-lt"/>
              <a:buAutoNum type="arabicPeriod"/>
              <a:defRPr/>
            </a:pPr>
            <a:r>
              <a:rPr lang="en-US" dirty="0"/>
              <a:t>32/107 </a:t>
            </a:r>
            <a:r>
              <a:rPr lang="en-US" dirty="0">
                <a:sym typeface="Symbol"/>
              </a:rPr>
              <a:t> 30%</a:t>
            </a:r>
            <a:endParaRPr lang="en-US" dirty="0"/>
          </a:p>
          <a:p>
            <a:pPr indent="-514350">
              <a:spcBef>
                <a:spcPct val="20000"/>
              </a:spcBef>
              <a:buClr>
                <a:schemeClr val="accent1"/>
              </a:buClr>
              <a:buFont typeface="+mj-lt"/>
              <a:buAutoNum type="arabicPeriod"/>
              <a:defRPr/>
            </a:pPr>
            <a:r>
              <a:rPr lang="en-US" dirty="0"/>
              <a:t>10/62 </a:t>
            </a:r>
            <a:r>
              <a:rPr lang="en-US" dirty="0">
                <a:sym typeface="Symbol"/>
              </a:rPr>
              <a:t> 16%</a:t>
            </a:r>
            <a:endParaRPr lang="en-US" dirty="0"/>
          </a:p>
          <a:p>
            <a:pPr indent="-514350">
              <a:spcBef>
                <a:spcPct val="20000"/>
              </a:spcBef>
              <a:buClr>
                <a:schemeClr val="accent1"/>
              </a:buClr>
              <a:buFont typeface="+mj-lt"/>
              <a:buAutoNum type="arabicPeriod"/>
              <a:defRPr/>
            </a:pPr>
            <a:r>
              <a:rPr lang="en-US" dirty="0"/>
              <a:t>32/42 </a:t>
            </a:r>
            <a:r>
              <a:rPr lang="en-US" dirty="0">
                <a:sym typeface="Symbol"/>
              </a:rPr>
              <a:t> 76</a:t>
            </a:r>
            <a:r>
              <a:rPr lang="en-US" dirty="0" smtClean="0">
                <a:sym typeface="Symbol"/>
              </a:rPr>
              <a:t>%</a:t>
            </a:r>
            <a:endParaRPr lang="en-US" dirty="0"/>
          </a:p>
        </p:txBody>
      </p:sp>
    </p:spTree>
    <p:custDataLst>
      <p:tags r:id="rId1"/>
    </p:custDataLst>
    <p:extLst>
      <p:ext uri="{BB962C8B-B14F-4D97-AF65-F5344CB8AC3E}">
        <p14:creationId xmlns:p14="http://schemas.microsoft.com/office/powerpoint/2010/main" val="1811914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normAutofit/>
          </a:bodyPr>
          <a:lstStyle/>
          <a:p>
            <a:r>
              <a:rPr lang="en-US" b="1" dirty="0" smtClean="0"/>
              <a:t>Two-Way Table</a:t>
            </a:r>
            <a:endParaRPr lang="en-US" b="1" dirty="0"/>
          </a:p>
        </p:txBody>
      </p:sp>
      <p:sp>
        <p:nvSpPr>
          <p:cNvPr id="2" name="Content Placeholder 1"/>
          <p:cNvSpPr>
            <a:spLocks noGrp="1"/>
          </p:cNvSpPr>
          <p:nvPr>
            <p:ph idx="1"/>
          </p:nvPr>
        </p:nvSpPr>
        <p:spPr>
          <a:xfrm>
            <a:off x="304800" y="1600200"/>
            <a:ext cx="8839200" cy="5181600"/>
          </a:xfrm>
        </p:spPr>
        <p:txBody>
          <a:bodyPr>
            <a:normAutofit/>
          </a:bodyPr>
          <a:lstStyle/>
          <a:p>
            <a:pPr marL="0" indent="-514350">
              <a:spcBef>
                <a:spcPts val="0"/>
              </a:spcBef>
              <a:buNone/>
            </a:pPr>
            <a:r>
              <a:rPr lang="en-US" b="1" dirty="0" smtClean="0">
                <a:solidFill>
                  <a:srgbClr val="FF0000"/>
                </a:solidFill>
              </a:rPr>
              <a:t>CAUTION</a:t>
            </a:r>
            <a:r>
              <a:rPr lang="en-US" dirty="0" smtClean="0">
                <a:solidFill>
                  <a:schemeClr val="tx2"/>
                </a:solidFill>
              </a:rPr>
              <a:t>:  </a:t>
            </a:r>
            <a:r>
              <a:rPr lang="en-US" dirty="0" smtClean="0"/>
              <a:t>The proportion of females in a relationship is NOT THE SAME AS the proportion of people in a relationship who are female!</a:t>
            </a:r>
          </a:p>
          <a:p>
            <a:pPr marL="0" indent="-514350">
              <a:spcBef>
                <a:spcPts val="0"/>
              </a:spcBef>
              <a:buNone/>
            </a:pPr>
            <a:endParaRPr lang="en-US" dirty="0" smtClean="0">
              <a:solidFill>
                <a:schemeClr val="tx2"/>
              </a:solidFill>
            </a:endParaRPr>
          </a:p>
          <a:p>
            <a:pPr marL="0" indent="-514350">
              <a:spcBef>
                <a:spcPts val="0"/>
              </a:spcBef>
            </a:pPr>
            <a:r>
              <a:rPr lang="en-US" dirty="0" smtClean="0"/>
              <a:t>30% ≠ 76%!</a:t>
            </a: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3959461"/>
              </p:ext>
            </p:extLst>
          </p:nvPr>
        </p:nvGraphicFramePr>
        <p:xfrm>
          <a:off x="1" y="4171013"/>
          <a:ext cx="5791201" cy="2667000"/>
        </p:xfrm>
        <a:graphic>
          <a:graphicData uri="http://schemas.openxmlformats.org/drawingml/2006/table">
            <a:tbl>
              <a:tblPr>
                <a:tableStyleId>{2D5ABB26-0587-4C30-8999-92F81FD0307C}</a:tableStyleId>
              </a:tblPr>
              <a:tblGrid>
                <a:gridCol w="2492189">
                  <a:extLst>
                    <a:ext uri="{9D8B030D-6E8A-4147-A177-3AD203B41FA5}">
                      <a16:colId xmlns:a16="http://schemas.microsoft.com/office/drawing/2014/main" val="20000"/>
                    </a:ext>
                  </a:extLst>
                </a:gridCol>
                <a:gridCol w="1276190">
                  <a:extLst>
                    <a:ext uri="{9D8B030D-6E8A-4147-A177-3AD203B41FA5}">
                      <a16:colId xmlns:a16="http://schemas.microsoft.com/office/drawing/2014/main" val="20001"/>
                    </a:ext>
                  </a:extLst>
                </a:gridCol>
                <a:gridCol w="1033912">
                  <a:extLst>
                    <a:ext uri="{9D8B030D-6E8A-4147-A177-3AD203B41FA5}">
                      <a16:colId xmlns:a16="http://schemas.microsoft.com/office/drawing/2014/main" val="20002"/>
                    </a:ext>
                  </a:extLst>
                </a:gridCol>
                <a:gridCol w="988910">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72262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PQuestion"/>
          <p:cNvSpPr>
            <a:spLocks noGrp="1"/>
          </p:cNvSpPr>
          <p:nvPr>
            <p:ph type="title"/>
          </p:nvPr>
        </p:nvSpPr>
        <p:spPr>
          <a:xfrm>
            <a:off x="228600" y="228600"/>
            <a:ext cx="8915400" cy="990600"/>
          </a:xfrm>
        </p:spPr>
        <p:txBody>
          <a:bodyPr anchor="ctr">
            <a:normAutofit fontScale="90000"/>
          </a:bodyPr>
          <a:lstStyle/>
          <a:p>
            <a:pPr marL="0" indent="-514350">
              <a:spcBef>
                <a:spcPts val="0"/>
              </a:spcBef>
            </a:pPr>
            <a:r>
              <a:rPr lang="en-US" b="1" dirty="0"/>
              <a:t>What proportion of students in this sample are female and in a relationship?</a:t>
            </a:r>
          </a:p>
        </p:txBody>
      </p:sp>
      <p:graphicFrame>
        <p:nvGraphicFramePr>
          <p:cNvPr id="9" name="Table 8"/>
          <p:cNvGraphicFramePr>
            <a:graphicFrameLocks noGrp="1"/>
          </p:cNvGraphicFramePr>
          <p:nvPr>
            <p:extLst>
              <p:ext uri="{D42A27DB-BD31-4B8C-83A1-F6EECF244321}">
                <p14:modId xmlns:p14="http://schemas.microsoft.com/office/powerpoint/2010/main" val="1465221763"/>
              </p:ext>
            </p:extLst>
          </p:nvPr>
        </p:nvGraphicFramePr>
        <p:xfrm>
          <a:off x="0" y="4191000"/>
          <a:ext cx="5943600" cy="2667000"/>
        </p:xfrm>
        <a:graphic>
          <a:graphicData uri="http://schemas.openxmlformats.org/drawingml/2006/table">
            <a:tbl>
              <a:tblPr>
                <a:tableStyleId>{2D5ABB26-0587-4C30-8999-92F81FD0307C}</a:tableStyleId>
              </a:tblPr>
              <a:tblGrid>
                <a:gridCol w="2557772">
                  <a:extLst>
                    <a:ext uri="{9D8B030D-6E8A-4147-A177-3AD203B41FA5}">
                      <a16:colId xmlns:a16="http://schemas.microsoft.com/office/drawing/2014/main" val="20000"/>
                    </a:ext>
                  </a:extLst>
                </a:gridCol>
                <a:gridCol w="1309774">
                  <a:extLst>
                    <a:ext uri="{9D8B030D-6E8A-4147-A177-3AD203B41FA5}">
                      <a16:colId xmlns:a16="http://schemas.microsoft.com/office/drawing/2014/main" val="20001"/>
                    </a:ext>
                  </a:extLst>
                </a:gridCol>
                <a:gridCol w="1061120">
                  <a:extLst>
                    <a:ext uri="{9D8B030D-6E8A-4147-A177-3AD203B41FA5}">
                      <a16:colId xmlns:a16="http://schemas.microsoft.com/office/drawing/2014/main" val="20002"/>
                    </a:ext>
                  </a:extLst>
                </a:gridCol>
                <a:gridCol w="1014934">
                  <a:extLst>
                    <a:ext uri="{9D8B030D-6E8A-4147-A177-3AD203B41FA5}">
                      <a16:colId xmlns:a16="http://schemas.microsoft.com/office/drawing/2014/main" val="20003"/>
                    </a:ext>
                  </a:extLst>
                </a:gridCol>
              </a:tblGrid>
              <a:tr h="533400">
                <a:tc>
                  <a:txBody>
                    <a:bodyPr/>
                    <a:lstStyle/>
                    <a:p>
                      <a:pPr algn="l"/>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Female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Male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3400">
                <a:tc>
                  <a:txBody>
                    <a:bodyPr/>
                    <a:lstStyle/>
                    <a:p>
                      <a:pPr algn="l"/>
                      <a:r>
                        <a:rPr lang="en-US" sz="2800" b="0" dirty="0" smtClean="0">
                          <a:solidFill>
                            <a:schemeClr val="tx1"/>
                          </a:solidFill>
                        </a:rPr>
                        <a:t>In a Relationship</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32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algn="l"/>
                      <a:r>
                        <a:rPr lang="en-US" sz="2800" b="0" dirty="0" smtClean="0">
                          <a:solidFill>
                            <a:schemeClr val="tx1"/>
                          </a:solidFill>
                        </a:rPr>
                        <a:t>It’s Complicated </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3400">
                <a:tc>
                  <a:txBody>
                    <a:bodyPr/>
                    <a:lstStyle/>
                    <a:p>
                      <a:pPr algn="l"/>
                      <a:r>
                        <a:rPr lang="en-US" sz="2800" b="0" dirty="0" smtClean="0">
                          <a:solidFill>
                            <a:schemeClr val="tx1"/>
                          </a:solidFill>
                        </a:rPr>
                        <a:t>Single</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63</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45</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108</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3400">
                <a:tc>
                  <a:txBody>
                    <a:bodyPr/>
                    <a:lstStyle/>
                    <a:p>
                      <a:pPr algn="l"/>
                      <a:r>
                        <a:rPr lang="en-US" sz="2800" b="0" dirty="0" smtClean="0">
                          <a:solidFill>
                            <a:schemeClr val="tx1"/>
                          </a:solidFill>
                        </a:rPr>
                        <a:t>Total</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107</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62</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smtClean="0">
                          <a:solidFill>
                            <a:schemeClr val="tx1"/>
                          </a:solidFill>
                        </a:rPr>
                        <a:t>169</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PAnswers"/>
          <p:cNvSpPr>
            <a:spLocks noGrp="1"/>
          </p:cNvSpPr>
          <p:nvPr>
            <p:ph sz="quarter" idx="1"/>
            <p:custDataLst>
              <p:tags r:id="rId2"/>
            </p:custDataLst>
          </p:nvPr>
        </p:nvSpPr>
        <p:spPr>
          <a:xfrm>
            <a:off x="0" y="1371600"/>
            <a:ext cx="3733800" cy="2895600"/>
          </a:xfrm>
        </p:spPr>
        <p:txBody>
          <a:bodyPr>
            <a:noAutofit/>
          </a:bodyPr>
          <a:lstStyle/>
          <a:p>
            <a:pPr marL="0" lvl="0" indent="-514350">
              <a:spcBef>
                <a:spcPct val="20000"/>
              </a:spcBef>
              <a:buClr>
                <a:schemeClr val="accent1"/>
              </a:buClr>
              <a:buSzTx/>
              <a:buFont typeface="+mj-lt"/>
              <a:buAutoNum type="arabicPeriod"/>
              <a:defRPr/>
            </a:pPr>
            <a:r>
              <a:rPr lang="en-US" dirty="0"/>
              <a:t>42/169 </a:t>
            </a:r>
            <a:r>
              <a:rPr lang="en-US" dirty="0">
                <a:sym typeface="Symbol"/>
              </a:rPr>
              <a:t> 25%</a:t>
            </a:r>
            <a:r>
              <a:rPr lang="en-US" dirty="0"/>
              <a:t> </a:t>
            </a:r>
          </a:p>
          <a:p>
            <a:pPr indent="-514350">
              <a:spcBef>
                <a:spcPct val="20000"/>
              </a:spcBef>
              <a:buClr>
                <a:schemeClr val="accent1"/>
              </a:buClr>
              <a:buFont typeface="+mj-lt"/>
              <a:buAutoNum type="arabicPeriod"/>
              <a:defRPr/>
            </a:pPr>
            <a:r>
              <a:rPr lang="en-US" dirty="0">
                <a:sym typeface="Symbol"/>
              </a:rPr>
              <a:t>32/169  19%</a:t>
            </a:r>
            <a:endParaRPr lang="en-US" dirty="0"/>
          </a:p>
          <a:p>
            <a:pPr lvl="0" indent="-514350">
              <a:spcBef>
                <a:spcPct val="20000"/>
              </a:spcBef>
              <a:buClr>
                <a:schemeClr val="accent1"/>
              </a:buClr>
              <a:buFont typeface="+mj-lt"/>
              <a:buAutoNum type="arabicPeriod"/>
              <a:defRPr/>
            </a:pPr>
            <a:r>
              <a:rPr lang="en-US" dirty="0"/>
              <a:t>32/107 </a:t>
            </a:r>
            <a:r>
              <a:rPr lang="en-US" dirty="0">
                <a:sym typeface="Symbol"/>
              </a:rPr>
              <a:t> 30%</a:t>
            </a:r>
            <a:endParaRPr lang="en-US" dirty="0"/>
          </a:p>
          <a:p>
            <a:pPr lvl="0" indent="-514350">
              <a:spcBef>
                <a:spcPct val="20000"/>
              </a:spcBef>
              <a:buClr>
                <a:schemeClr val="accent1"/>
              </a:buClr>
              <a:buFont typeface="+mj-lt"/>
              <a:buAutoNum type="arabicPeriod"/>
              <a:defRPr/>
            </a:pPr>
            <a:r>
              <a:rPr lang="en-US" dirty="0"/>
              <a:t>10/62 </a:t>
            </a:r>
            <a:r>
              <a:rPr lang="en-US" dirty="0">
                <a:sym typeface="Symbol"/>
              </a:rPr>
              <a:t> 16%</a:t>
            </a:r>
            <a:endParaRPr lang="en-US" dirty="0"/>
          </a:p>
          <a:p>
            <a:pPr lvl="0" indent="-514350">
              <a:spcBef>
                <a:spcPct val="20000"/>
              </a:spcBef>
              <a:buClr>
                <a:schemeClr val="accent1"/>
              </a:buClr>
              <a:buFont typeface="+mj-lt"/>
              <a:buAutoNum type="arabicPeriod"/>
              <a:defRPr/>
            </a:pPr>
            <a:r>
              <a:rPr lang="en-US" dirty="0"/>
              <a:t>32/42 </a:t>
            </a:r>
            <a:r>
              <a:rPr lang="en-US" dirty="0">
                <a:sym typeface="Symbol"/>
              </a:rPr>
              <a:t> 76</a:t>
            </a:r>
            <a:r>
              <a:rPr lang="en-US" dirty="0" smtClean="0">
                <a:sym typeface="Symbol"/>
              </a:rPr>
              <a:t>%</a:t>
            </a:r>
            <a:endParaRPr lang="en-US" dirty="0"/>
          </a:p>
        </p:txBody>
      </p:sp>
    </p:spTree>
    <p:custDataLst>
      <p:tags r:id="rId1"/>
    </p:custDataLst>
    <p:extLst>
      <p:ext uri="{BB962C8B-B14F-4D97-AF65-F5344CB8AC3E}">
        <p14:creationId xmlns:p14="http://schemas.microsoft.com/office/powerpoint/2010/main" val="296333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normAutofit fontScale="90000"/>
          </a:bodyPr>
          <a:lstStyle/>
          <a:p>
            <a:r>
              <a:rPr lang="en-US" b="1" dirty="0" smtClean="0"/>
              <a:t>Summary Statistic for Two Categorical Variables: </a:t>
            </a:r>
            <a:r>
              <a:rPr lang="en-US" b="1" dirty="0" smtClean="0">
                <a:solidFill>
                  <a:schemeClr val="accent5">
                    <a:lumMod val="50000"/>
                  </a:schemeClr>
                </a:solidFill>
              </a:rPr>
              <a:t>Difference in Proportions</a:t>
            </a:r>
            <a:endParaRPr lang="en-US" b="1"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4618" y="1524000"/>
                <a:ext cx="9119382" cy="5334000"/>
              </a:xfrm>
            </p:spPr>
            <p:txBody>
              <a:bodyPr>
                <a:normAutofit/>
              </a:bodyPr>
              <a:lstStyle/>
              <a:p>
                <a:pPr marL="0" indent="-514350">
                  <a:spcBef>
                    <a:spcPts val="0"/>
                  </a:spcBef>
                </a:pPr>
                <a:r>
                  <a:rPr lang="en-US" dirty="0" smtClean="0"/>
                  <a:t>A </a:t>
                </a:r>
                <a:r>
                  <a:rPr lang="en-US" b="1" i="1" dirty="0" smtClean="0">
                    <a:solidFill>
                      <a:schemeClr val="accent5">
                        <a:lumMod val="50000"/>
                      </a:schemeClr>
                    </a:solidFill>
                  </a:rPr>
                  <a:t>difference in proportions</a:t>
                </a:r>
                <a:r>
                  <a:rPr lang="en-US" b="1" i="1" dirty="0" smtClean="0">
                    <a:solidFill>
                      <a:schemeClr val="tx2"/>
                    </a:solidFill>
                  </a:rPr>
                  <a:t> </a:t>
                </a:r>
                <a:r>
                  <a:rPr lang="en-US" dirty="0" smtClean="0"/>
                  <a:t>is a difference in proportions for one categorical variable calculated for different levels of the other categorical variable</a:t>
                </a:r>
              </a:p>
              <a:p>
                <a:pPr marL="0" indent="-514350">
                  <a:spcBef>
                    <a:spcPts val="0"/>
                  </a:spcBef>
                </a:pPr>
                <a:r>
                  <a:rPr lang="en-US" dirty="0" smtClean="0"/>
                  <a:t>Example: proportion of females in a relationship – proportion of males in a relationship</a:t>
                </a:r>
              </a:p>
              <a:p>
                <a:pPr marL="0" indent="-514350"/>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𝑝</m:t>
                            </m:r>
                          </m:e>
                        </m:acc>
                      </m:e>
                      <m:sub>
                        <m:r>
                          <a:rPr lang="en-US" b="0" i="1" smtClean="0">
                            <a:latin typeface="Cambria Math"/>
                          </a:rPr>
                          <m:t>𝐹</m:t>
                        </m:r>
                      </m:sub>
                    </m:sSub>
                    <m:r>
                      <a:rPr lang="en-US" b="0" i="1"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𝑝</m:t>
                            </m:r>
                          </m:e>
                        </m:acc>
                      </m:e>
                      <m:sub>
                        <m:r>
                          <a:rPr lang="en-US" b="0" i="1" smtClean="0">
                            <a:latin typeface="Cambria Math"/>
                          </a:rPr>
                          <m:t>𝑀</m:t>
                        </m:r>
                      </m:sub>
                    </m:sSub>
                    <m:r>
                      <a:rPr lang="en-US" b="0" i="1" smtClean="0">
                        <a:latin typeface="Cambria Math"/>
                      </a:rPr>
                      <m:t>=</m:t>
                    </m:r>
                    <m:r>
                      <a:rPr lang="en-US" i="1">
                        <a:latin typeface="Cambria Math"/>
                      </a:rPr>
                      <m:t>0.30 −0.16=0.14</m:t>
                    </m:r>
                  </m:oMath>
                </a14:m>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𝑝</m:t>
                            </m:r>
                          </m:e>
                        </m:acc>
                      </m:e>
                      <m:sub>
                        <m:r>
                          <a:rPr lang="en-US" b="0" i="1" smtClean="0">
                            <a:latin typeface="Cambria Math"/>
                          </a:rPr>
                          <m:t>𝑀</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𝑝</m:t>
                            </m:r>
                          </m:e>
                        </m:acc>
                      </m:e>
                      <m:sub>
                        <m:r>
                          <a:rPr lang="en-US" b="0" i="1" smtClean="0">
                            <a:latin typeface="Cambria Math"/>
                          </a:rPr>
                          <m:t>𝐹</m:t>
                        </m:r>
                      </m:sub>
                    </m:sSub>
                    <m:r>
                      <a:rPr lang="en-US" i="1">
                        <a:latin typeface="Cambria Math"/>
                      </a:rPr>
                      <m:t>=0.16</m:t>
                    </m:r>
                    <m:r>
                      <a:rPr lang="en-US" b="0" i="1" smtClean="0">
                        <a:latin typeface="Cambria Math"/>
                      </a:rPr>
                      <m:t> −0.30</m:t>
                    </m:r>
                    <m:r>
                      <a:rPr lang="en-US" i="1">
                        <a:latin typeface="Cambria Math"/>
                      </a:rPr>
                      <m:t>=</m:t>
                    </m:r>
                    <m:r>
                      <a:rPr lang="en-US" b="0" i="1" smtClean="0">
                        <a:latin typeface="Cambria Math"/>
                      </a:rPr>
                      <m:t>−</m:t>
                    </m:r>
                    <m:r>
                      <a:rPr lang="en-US" i="1">
                        <a:latin typeface="Cambria Math"/>
                      </a:rPr>
                      <m:t>0.14</m:t>
                    </m:r>
                  </m:oMath>
                </a14:m>
                <a:endParaRPr lang="en-US" dirty="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4618" y="1524000"/>
                <a:ext cx="9119382" cy="5334000"/>
              </a:xfrm>
              <a:blipFill rotWithShape="1">
                <a:blip r:embed="rId3"/>
                <a:stretch>
                  <a:fillRect l="-1671" t="-1371" r="-207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982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normAutofit fontScale="90000"/>
          </a:bodyPr>
          <a:lstStyle/>
          <a:p>
            <a:r>
              <a:rPr lang="en-US" b="1" dirty="0" smtClean="0"/>
              <a:t>Visualization for Two Categorical Variables: </a:t>
            </a:r>
            <a:r>
              <a:rPr lang="en-US" b="1" dirty="0" smtClean="0">
                <a:solidFill>
                  <a:schemeClr val="accent5">
                    <a:lumMod val="50000"/>
                  </a:schemeClr>
                </a:solidFill>
              </a:rPr>
              <a:t>Side-by-Side Bar Chart</a:t>
            </a:r>
            <a:endParaRPr lang="en-US" b="1" dirty="0">
              <a:solidFill>
                <a:schemeClr val="accent5">
                  <a:lumMod val="50000"/>
                </a:schemeClr>
              </a:solidFill>
            </a:endParaRPr>
          </a:p>
        </p:txBody>
      </p:sp>
      <p:sp>
        <p:nvSpPr>
          <p:cNvPr id="49154" name="AutoShape 2" descr="http://beta.rstudio.org/graphics/plot_zoom_png?width=756&amp;height=4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1"/>
          <p:cNvSpPr>
            <a:spLocks noGrp="1"/>
          </p:cNvSpPr>
          <p:nvPr>
            <p:ph idx="1"/>
          </p:nvPr>
        </p:nvSpPr>
        <p:spPr>
          <a:xfrm>
            <a:off x="155575" y="1600200"/>
            <a:ext cx="8074025" cy="1752600"/>
          </a:xfrm>
        </p:spPr>
        <p:txBody>
          <a:bodyPr>
            <a:normAutofit/>
          </a:bodyPr>
          <a:lstStyle/>
          <a:p>
            <a:pPr marL="0" indent="-514350"/>
            <a:r>
              <a:rPr lang="en-US" dirty="0" smtClean="0"/>
              <a:t>The height of each bar is the number of the corresponding cell in the two-way table</a:t>
            </a: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905" y="2727960"/>
            <a:ext cx="6248400" cy="393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10446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3211" y="0"/>
            <a:ext cx="8229600" cy="1143000"/>
          </a:xfrm>
        </p:spPr>
        <p:txBody>
          <a:bodyPr anchor="ctr">
            <a:normAutofit fontScale="90000"/>
          </a:bodyPr>
          <a:lstStyle/>
          <a:p>
            <a:r>
              <a:rPr lang="en-US" b="1" dirty="0"/>
              <a:t>Visualization for Two Categorical Variables: </a:t>
            </a:r>
            <a:r>
              <a:rPr lang="en-US" b="1" dirty="0">
                <a:solidFill>
                  <a:schemeClr val="accent5">
                    <a:lumMod val="50000"/>
                  </a:schemeClr>
                </a:solidFill>
              </a:rPr>
              <a:t>Segmented </a:t>
            </a:r>
            <a:r>
              <a:rPr lang="en-US" b="1" dirty="0" smtClean="0">
                <a:solidFill>
                  <a:schemeClr val="accent5">
                    <a:lumMod val="50000"/>
                  </a:schemeClr>
                </a:solidFill>
              </a:rPr>
              <a:t>Bar Chart</a:t>
            </a:r>
            <a:endParaRPr lang="en-US" b="1" dirty="0">
              <a:solidFill>
                <a:schemeClr val="accent5">
                  <a:lumMod val="50000"/>
                </a:schemeClr>
              </a:solidFill>
            </a:endParaRPr>
          </a:p>
        </p:txBody>
      </p:sp>
      <p:sp>
        <p:nvSpPr>
          <p:cNvPr id="8" name="Content Placeholder 1"/>
          <p:cNvSpPr>
            <a:spLocks noGrp="1"/>
          </p:cNvSpPr>
          <p:nvPr>
            <p:ph idx="1"/>
          </p:nvPr>
        </p:nvSpPr>
        <p:spPr>
          <a:xfrm>
            <a:off x="155574" y="1524000"/>
            <a:ext cx="8988426" cy="1447800"/>
          </a:xfrm>
        </p:spPr>
        <p:txBody>
          <a:bodyPr>
            <a:normAutofit/>
          </a:bodyPr>
          <a:lstStyle/>
          <a:p>
            <a:pPr marL="0" indent="-514350">
              <a:spcBef>
                <a:spcPts val="0"/>
              </a:spcBef>
            </a:pPr>
            <a:r>
              <a:rPr lang="en-US" sz="3000" dirty="0" smtClean="0"/>
              <a:t>A segmented bar chart is like a side-by-side bar chart, but the bars are stacked instead of side-by-side</a:t>
            </a: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880" y="2971800"/>
            <a:ext cx="5924262" cy="375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6012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lstStyle/>
          <a:p>
            <a:r>
              <a:rPr lang="en-US" b="1" dirty="0" smtClean="0"/>
              <a:t>Descriptive Statistics</a:t>
            </a:r>
            <a:endParaRPr lang="en-US" b="1" dirty="0"/>
          </a:p>
        </p:txBody>
      </p:sp>
      <p:sp>
        <p:nvSpPr>
          <p:cNvPr id="2" name="Content Placeholder 1"/>
          <p:cNvSpPr>
            <a:spLocks noGrp="1"/>
          </p:cNvSpPr>
          <p:nvPr>
            <p:ph idx="1"/>
          </p:nvPr>
        </p:nvSpPr>
        <p:spPr>
          <a:xfrm>
            <a:off x="-15240" y="1524000"/>
            <a:ext cx="9159240" cy="5334000"/>
          </a:xfrm>
        </p:spPr>
        <p:txBody>
          <a:bodyPr>
            <a:normAutofit lnSpcReduction="10000"/>
          </a:bodyPr>
          <a:lstStyle/>
          <a:p>
            <a:pPr marL="0" indent="-514350">
              <a:spcBef>
                <a:spcPts val="0"/>
              </a:spcBef>
              <a:buFont typeface="Wingdings" pitchFamily="2" charset="2"/>
              <a:buChar char="q"/>
            </a:pPr>
            <a:r>
              <a:rPr lang="en-US" sz="3200" dirty="0" smtClean="0">
                <a:solidFill>
                  <a:schemeClr val="accent6">
                    <a:lumMod val="50000"/>
                  </a:schemeClr>
                </a:solidFill>
              </a:rPr>
              <a:t>In order to make sense of data, we need ways to </a:t>
            </a:r>
            <a:r>
              <a:rPr lang="en-US" sz="3200" i="1" dirty="0" smtClean="0">
                <a:solidFill>
                  <a:schemeClr val="accent6">
                    <a:lumMod val="50000"/>
                  </a:schemeClr>
                </a:solidFill>
              </a:rPr>
              <a:t>summarize</a:t>
            </a:r>
            <a:r>
              <a:rPr lang="en-US" sz="3200" dirty="0" smtClean="0">
                <a:solidFill>
                  <a:schemeClr val="accent6">
                    <a:lumMod val="50000"/>
                  </a:schemeClr>
                </a:solidFill>
              </a:rPr>
              <a:t> and </a:t>
            </a:r>
            <a:r>
              <a:rPr lang="en-US" sz="3200" i="1" dirty="0" smtClean="0">
                <a:solidFill>
                  <a:schemeClr val="accent6">
                    <a:lumMod val="50000"/>
                  </a:schemeClr>
                </a:solidFill>
              </a:rPr>
              <a:t>visualize</a:t>
            </a:r>
            <a:r>
              <a:rPr lang="en-US" sz="3200" dirty="0" smtClean="0">
                <a:solidFill>
                  <a:schemeClr val="accent6">
                    <a:lumMod val="50000"/>
                  </a:schemeClr>
                </a:solidFill>
              </a:rPr>
              <a:t> it</a:t>
            </a:r>
          </a:p>
          <a:p>
            <a:pPr>
              <a:spcBef>
                <a:spcPts val="0"/>
              </a:spcBef>
              <a:buFont typeface="Wingdings" pitchFamily="2" charset="2"/>
              <a:buChar char="q"/>
            </a:pPr>
            <a:endParaRPr lang="en-US" sz="3200" dirty="0" smtClean="0">
              <a:solidFill>
                <a:schemeClr val="accent6">
                  <a:lumMod val="50000"/>
                </a:schemeClr>
              </a:solidFill>
            </a:endParaRPr>
          </a:p>
          <a:p>
            <a:pPr marL="0" indent="-514350">
              <a:spcBef>
                <a:spcPts val="0"/>
              </a:spcBef>
              <a:buFont typeface="Wingdings" pitchFamily="2" charset="2"/>
              <a:buChar char="q"/>
            </a:pPr>
            <a:r>
              <a:rPr lang="en-US" sz="3200" dirty="0" smtClean="0">
                <a:solidFill>
                  <a:schemeClr val="accent6">
                    <a:lumMod val="50000"/>
                  </a:schemeClr>
                </a:solidFill>
              </a:rPr>
              <a:t>Summarizing and visualizing variables and relationships between two variables is often known as identifying </a:t>
            </a:r>
            <a:r>
              <a:rPr lang="en-US" dirty="0" smtClean="0">
                <a:solidFill>
                  <a:schemeClr val="accent6">
                    <a:lumMod val="50000"/>
                  </a:schemeClr>
                </a:solidFill>
              </a:rPr>
              <a:t>the </a:t>
            </a:r>
            <a:r>
              <a:rPr lang="en-US" sz="3200" b="1" dirty="0" smtClean="0">
                <a:solidFill>
                  <a:schemeClr val="accent5">
                    <a:lumMod val="50000"/>
                  </a:schemeClr>
                </a:solidFill>
              </a:rPr>
              <a:t>descriptive statistics</a:t>
            </a:r>
            <a:r>
              <a:rPr lang="en-US" sz="3200" b="1" dirty="0" smtClean="0">
                <a:solidFill>
                  <a:schemeClr val="accent6">
                    <a:lumMod val="50000"/>
                  </a:schemeClr>
                </a:solidFill>
              </a:rPr>
              <a:t> </a:t>
            </a:r>
            <a:r>
              <a:rPr lang="en-US" sz="3200" dirty="0" smtClean="0">
                <a:solidFill>
                  <a:schemeClr val="accent6">
                    <a:lumMod val="50000"/>
                  </a:schemeClr>
                </a:solidFill>
              </a:rPr>
              <a:t>(also known as </a:t>
            </a:r>
            <a:r>
              <a:rPr lang="en-US" sz="3200" i="1" dirty="0" smtClean="0">
                <a:solidFill>
                  <a:schemeClr val="accent6">
                    <a:lumMod val="50000"/>
                  </a:schemeClr>
                </a:solidFill>
              </a:rPr>
              <a:t>exploratory data analysis</a:t>
            </a:r>
            <a:r>
              <a:rPr lang="en-US" sz="3200" dirty="0" smtClean="0">
                <a:solidFill>
                  <a:schemeClr val="accent6">
                    <a:lumMod val="50000"/>
                  </a:schemeClr>
                </a:solidFill>
              </a:rPr>
              <a:t>)</a:t>
            </a:r>
          </a:p>
          <a:p>
            <a:pPr>
              <a:spcBef>
                <a:spcPts val="0"/>
              </a:spcBef>
              <a:buFont typeface="Wingdings" pitchFamily="2" charset="2"/>
              <a:buChar char="q"/>
            </a:pPr>
            <a:endParaRPr lang="en-US" sz="3200" b="1" i="1" dirty="0" smtClean="0">
              <a:solidFill>
                <a:schemeClr val="accent6">
                  <a:lumMod val="50000"/>
                </a:schemeClr>
              </a:solidFill>
            </a:endParaRPr>
          </a:p>
          <a:p>
            <a:pPr marL="0" indent="-514350">
              <a:spcBef>
                <a:spcPts val="0"/>
              </a:spcBef>
              <a:buFont typeface="Wingdings" pitchFamily="2" charset="2"/>
              <a:buChar char="q"/>
            </a:pPr>
            <a:r>
              <a:rPr lang="en-US" sz="3200" dirty="0" smtClean="0">
                <a:solidFill>
                  <a:schemeClr val="accent6">
                    <a:lumMod val="50000"/>
                  </a:schemeClr>
                </a:solidFill>
              </a:rPr>
              <a:t>Type of summary statistics and visualization methods depend on the type of variable(s) being analyzed (categorical or quantitative)</a:t>
            </a: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spTree>
    <p:custDataLst>
      <p:tags r:id="rId1"/>
    </p:custDataLst>
    <p:extLst>
      <p:ext uri="{BB962C8B-B14F-4D97-AF65-F5344CB8AC3E}">
        <p14:creationId xmlns:p14="http://schemas.microsoft.com/office/powerpoint/2010/main" val="42931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0"/>
            <a:ext cx="8991600" cy="1295400"/>
          </a:xfrm>
        </p:spPr>
        <p:txBody>
          <a:bodyPr anchor="ctr">
            <a:normAutofit/>
          </a:bodyPr>
          <a:lstStyle/>
          <a:p>
            <a:r>
              <a:rPr lang="en-US" b="1" dirty="0" smtClean="0"/>
              <a:t>Summary: Two Categorical Variables</a:t>
            </a:r>
            <a:endParaRPr lang="en-US" b="1" dirty="0"/>
          </a:p>
        </p:txBody>
      </p:sp>
      <p:sp>
        <p:nvSpPr>
          <p:cNvPr id="2" name="Content Placeholder 1"/>
          <p:cNvSpPr>
            <a:spLocks noGrp="1"/>
          </p:cNvSpPr>
          <p:nvPr>
            <p:ph idx="1"/>
          </p:nvPr>
        </p:nvSpPr>
        <p:spPr>
          <a:xfrm>
            <a:off x="0" y="1524000"/>
            <a:ext cx="9144000" cy="5334000"/>
          </a:xfrm>
        </p:spPr>
        <p:txBody>
          <a:bodyPr>
            <a:normAutofit/>
          </a:bodyPr>
          <a:lstStyle/>
          <a:p>
            <a:pPr marL="0" indent="-514350">
              <a:spcBef>
                <a:spcPts val="0"/>
              </a:spcBef>
              <a:spcAft>
                <a:spcPts val="0"/>
              </a:spcAft>
            </a:pPr>
            <a:r>
              <a:rPr lang="en-US" dirty="0" smtClean="0"/>
              <a:t>Summary Statistics</a:t>
            </a:r>
          </a:p>
          <a:p>
            <a:pPr marL="914400" lvl="1" indent="-457200">
              <a:spcBef>
                <a:spcPts val="0"/>
              </a:spcBef>
              <a:spcAft>
                <a:spcPts val="0"/>
              </a:spcAft>
            </a:pPr>
            <a:r>
              <a:rPr lang="en-US" dirty="0" smtClean="0"/>
              <a:t>Two-way table</a:t>
            </a:r>
          </a:p>
          <a:p>
            <a:pPr marL="914400" lvl="1" indent="-514350">
              <a:spcBef>
                <a:spcPts val="0"/>
              </a:spcBef>
            </a:pPr>
            <a:r>
              <a:rPr lang="en-US" dirty="0" smtClean="0"/>
              <a:t>Difference in proportions</a:t>
            </a:r>
          </a:p>
          <a:p>
            <a:pPr marL="514350" indent="-514350">
              <a:spcBef>
                <a:spcPts val="0"/>
              </a:spcBef>
              <a:spcAft>
                <a:spcPts val="0"/>
              </a:spcAft>
            </a:pPr>
            <a:r>
              <a:rPr lang="en-US" dirty="0" smtClean="0"/>
              <a:t>Visualization</a:t>
            </a:r>
          </a:p>
          <a:p>
            <a:pPr marL="914400" lvl="1" indent="-514350">
              <a:spcBef>
                <a:spcPts val="0"/>
              </a:spcBef>
              <a:spcAft>
                <a:spcPts val="0"/>
              </a:spcAft>
            </a:pPr>
            <a:r>
              <a:rPr lang="en-US" dirty="0" smtClean="0"/>
              <a:t>Side-by-side bar chart</a:t>
            </a:r>
          </a:p>
          <a:p>
            <a:pPr marL="914400" lvl="1" indent="-514350">
              <a:spcBef>
                <a:spcPts val="0"/>
              </a:spcBef>
              <a:spcAft>
                <a:spcPts val="0"/>
              </a:spcAft>
            </a:pPr>
            <a:r>
              <a:rPr lang="en-US" dirty="0" smtClean="0"/>
              <a:t>Segmented bar chart</a:t>
            </a:r>
          </a:p>
          <a:p>
            <a:pPr marL="400050" lvl="1" indent="0">
              <a:spcBef>
                <a:spcPts val="0"/>
              </a:spcBef>
              <a:buNone/>
            </a:pPr>
            <a:endParaRPr lang="en-US" dirty="0" smtClean="0">
              <a:solidFill>
                <a:schemeClr val="tx2"/>
              </a:solidFill>
            </a:endParaRPr>
          </a:p>
          <a:p>
            <a:pPr marL="800100" lvl="2"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400050" lvl="1"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spTree>
    <p:custDataLst>
      <p:tags r:id="rId1"/>
    </p:custDataLst>
    <p:extLst>
      <p:ext uri="{BB962C8B-B14F-4D97-AF65-F5344CB8AC3E}">
        <p14:creationId xmlns:p14="http://schemas.microsoft.com/office/powerpoint/2010/main" val="260292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295400"/>
          </a:xfrm>
        </p:spPr>
        <p:txBody>
          <a:bodyPr anchor="ctr">
            <a:normAutofit/>
          </a:bodyPr>
          <a:lstStyle/>
          <a:p>
            <a:r>
              <a:rPr lang="en-US" b="1" dirty="0" smtClean="0"/>
              <a:t>One Categorical Variable</a:t>
            </a:r>
            <a:endParaRPr lang="en-US" b="1" dirty="0"/>
          </a:p>
        </p:txBody>
      </p:sp>
      <p:sp>
        <p:nvSpPr>
          <p:cNvPr id="2" name="Content Placeholder 1"/>
          <p:cNvSpPr>
            <a:spLocks noGrp="1"/>
          </p:cNvSpPr>
          <p:nvPr>
            <p:ph idx="1"/>
          </p:nvPr>
        </p:nvSpPr>
        <p:spPr>
          <a:xfrm>
            <a:off x="304800" y="1484320"/>
            <a:ext cx="8610600" cy="2438400"/>
          </a:xfrm>
        </p:spPr>
        <p:txBody>
          <a:bodyPr>
            <a:normAutofit/>
          </a:bodyPr>
          <a:lstStyle/>
          <a:p>
            <a:pPr marL="0" indent="-514350"/>
            <a:r>
              <a:rPr lang="en-US" sz="3200" dirty="0">
                <a:solidFill>
                  <a:schemeClr val="accent6">
                    <a:lumMod val="50000"/>
                  </a:schemeClr>
                </a:solidFill>
              </a:rPr>
              <a:t>A random sample of US adults in 2012 were surveyed regarding the type of cell phone owned</a:t>
            </a:r>
          </a:p>
          <a:p>
            <a:pPr marL="0" indent="-514350"/>
            <a:r>
              <a:rPr lang="en-US" sz="3200" dirty="0">
                <a:solidFill>
                  <a:schemeClr val="accent6">
                    <a:lumMod val="50000"/>
                  </a:schemeClr>
                </a:solidFill>
              </a:rPr>
              <a:t>Android?  iPhone?  Blackberry? Non-smartphone?  No cell phone?</a:t>
            </a:r>
          </a:p>
          <a:p>
            <a:pPr marL="0" indent="-514350">
              <a:spcBef>
                <a:spcPts val="0"/>
              </a:spcBef>
              <a:spcAft>
                <a:spcPts val="1800"/>
              </a:spcAft>
            </a:pPr>
            <a:endParaRPr lang="en-US" dirty="0" smtClean="0"/>
          </a:p>
          <a:p>
            <a:pPr marL="0" indent="-514350">
              <a:spcBef>
                <a:spcPts val="0"/>
              </a:spcBef>
              <a:spcAft>
                <a:spcPts val="1800"/>
              </a:spcAft>
            </a:pPr>
            <a:endParaRPr lang="en-US" dirty="0" smtClean="0"/>
          </a:p>
          <a:p>
            <a:pPr marL="0" indent="-514350" algn="ctr">
              <a:buNone/>
            </a:pPr>
            <a:endParaRPr lang="en-US" sz="6000" dirty="0" smtClean="0">
              <a:solidFill>
                <a:schemeClr val="tx2"/>
              </a:solidFill>
            </a:endParaRPr>
          </a:p>
          <a:p>
            <a:pPr marL="0" indent="-514350">
              <a:spcBef>
                <a:spcPts val="0"/>
              </a:spcBef>
              <a:buNone/>
            </a:pPr>
            <a:endParaRPr lang="en-US" dirty="0" smtClean="0">
              <a:solidFill>
                <a:schemeClr val="tx2"/>
              </a:solidFill>
            </a:endParaRPr>
          </a:p>
          <a:p>
            <a:pPr marL="0" indent="-514350">
              <a:spcBef>
                <a:spcPts val="0"/>
              </a:spcBef>
              <a:buNone/>
            </a:pPr>
            <a:endParaRPr lang="en-US" dirty="0" smtClean="0">
              <a:solidFill>
                <a:schemeClr val="tx2"/>
              </a:solidFill>
            </a:endParaRPr>
          </a:p>
        </p:txBody>
      </p:sp>
      <p:pic>
        <p:nvPicPr>
          <p:cNvPr id="29698" name="Picture 2" descr="http://www.koreaittimes.com/images/samsung-i7500-android-phone-01.jpg"/>
          <p:cNvPicPr>
            <a:picLocks noChangeAspect="1" noChangeArrowheads="1"/>
          </p:cNvPicPr>
          <p:nvPr/>
        </p:nvPicPr>
        <p:blipFill>
          <a:blip r:embed="rId4" cstate="print"/>
          <a:srcRect/>
          <a:stretch>
            <a:fillRect/>
          </a:stretch>
        </p:blipFill>
        <p:spPr bwMode="auto">
          <a:xfrm>
            <a:off x="304800" y="3907480"/>
            <a:ext cx="1371600" cy="2112320"/>
          </a:xfrm>
          <a:prstGeom prst="rect">
            <a:avLst/>
          </a:prstGeom>
          <a:noFill/>
        </p:spPr>
      </p:pic>
      <p:pic>
        <p:nvPicPr>
          <p:cNvPr id="29702" name="Picture 6" descr="http://upload.wikimedia.org/wikipedia/en/thumb/1/13/BlackBerry_Bold_9900.jpg/250px-BlackBerry_Bold_9900.jpg"/>
          <p:cNvPicPr>
            <a:picLocks noChangeAspect="1" noChangeArrowheads="1"/>
          </p:cNvPicPr>
          <p:nvPr/>
        </p:nvPicPr>
        <p:blipFill>
          <a:blip r:embed="rId5" cstate="print"/>
          <a:srcRect/>
          <a:stretch>
            <a:fillRect/>
          </a:stretch>
        </p:blipFill>
        <p:spPr bwMode="auto">
          <a:xfrm>
            <a:off x="3086757" y="3810000"/>
            <a:ext cx="1790043" cy="2076451"/>
          </a:xfrm>
          <a:prstGeom prst="rect">
            <a:avLst/>
          </a:prstGeom>
          <a:noFill/>
        </p:spPr>
      </p:pic>
      <p:pic>
        <p:nvPicPr>
          <p:cNvPr id="29704" name="Picture 8" descr="http://d3d71ba2asa5oz.cloudfront.net/40000228/images/iphone3-mirror.jpg"/>
          <p:cNvPicPr>
            <a:picLocks noChangeAspect="1" noChangeArrowheads="1"/>
          </p:cNvPicPr>
          <p:nvPr/>
        </p:nvPicPr>
        <p:blipFill>
          <a:blip r:embed="rId6" cstate="print"/>
          <a:srcRect l="15243" r="48000"/>
          <a:stretch>
            <a:fillRect/>
          </a:stretch>
        </p:blipFill>
        <p:spPr bwMode="auto">
          <a:xfrm>
            <a:off x="1810266" y="3810000"/>
            <a:ext cx="1085334" cy="2362200"/>
          </a:xfrm>
          <a:prstGeom prst="rect">
            <a:avLst/>
          </a:prstGeom>
          <a:noFill/>
        </p:spPr>
      </p:pic>
      <p:pic>
        <p:nvPicPr>
          <p:cNvPr id="29706" name="Picture 10" descr="See Which Cell Phones Are Rated As Best -- Unbiased Reviews"/>
          <p:cNvPicPr>
            <a:picLocks noChangeAspect="1" noChangeArrowheads="1"/>
          </p:cNvPicPr>
          <p:nvPr/>
        </p:nvPicPr>
        <p:blipFill>
          <a:blip r:embed="rId7" cstate="print"/>
          <a:srcRect l="16667" r="19444"/>
          <a:stretch>
            <a:fillRect/>
          </a:stretch>
        </p:blipFill>
        <p:spPr bwMode="auto">
          <a:xfrm>
            <a:off x="4724400" y="3581400"/>
            <a:ext cx="1752600" cy="2743201"/>
          </a:xfrm>
          <a:prstGeom prst="rect">
            <a:avLst/>
          </a:prstGeom>
          <a:noFill/>
        </p:spPr>
      </p:pic>
      <p:pic>
        <p:nvPicPr>
          <p:cNvPr id="29708" name="Picture 12" descr="https://encrypted-tbn1.google.com/images?q=tbn:ANd9GcRz1z1A2QABgPTZUp22_Kc-akyWI09DkI7nJnTXu5yf6nRb3HkysQ"/>
          <p:cNvPicPr>
            <a:picLocks noChangeAspect="1" noChangeArrowheads="1"/>
          </p:cNvPicPr>
          <p:nvPr/>
        </p:nvPicPr>
        <p:blipFill>
          <a:blip r:embed="rId8" cstate="print"/>
          <a:srcRect/>
          <a:stretch>
            <a:fillRect/>
          </a:stretch>
        </p:blipFill>
        <p:spPr bwMode="auto">
          <a:xfrm>
            <a:off x="6400801" y="3657600"/>
            <a:ext cx="2514599" cy="2514601"/>
          </a:xfrm>
          <a:prstGeom prst="rect">
            <a:avLst/>
          </a:prstGeom>
          <a:noFill/>
        </p:spPr>
      </p:pic>
    </p:spTree>
    <p:custDataLst>
      <p:tags r:id="rId1"/>
    </p:custDataLst>
    <p:extLst>
      <p:ext uri="{BB962C8B-B14F-4D97-AF65-F5344CB8AC3E}">
        <p14:creationId xmlns:p14="http://schemas.microsoft.com/office/powerpoint/2010/main" val="4196162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lstStyle/>
          <a:p>
            <a:r>
              <a:rPr lang="en-US" b="1" dirty="0" smtClean="0"/>
              <a:t>Frequency Table</a:t>
            </a:r>
            <a:endParaRPr lang="en-US" b="1" dirty="0"/>
          </a:p>
        </p:txBody>
      </p:sp>
      <p:sp>
        <p:nvSpPr>
          <p:cNvPr id="9" name="Rectangle 8"/>
          <p:cNvSpPr/>
          <p:nvPr/>
        </p:nvSpPr>
        <p:spPr>
          <a:xfrm>
            <a:off x="487680" y="1447800"/>
            <a:ext cx="7924800" cy="1077218"/>
          </a:xfrm>
          <a:prstGeom prst="rect">
            <a:avLst/>
          </a:prstGeom>
        </p:spPr>
        <p:txBody>
          <a:bodyPr wrap="square">
            <a:spAutoFit/>
          </a:bodyPr>
          <a:lstStyle/>
          <a:p>
            <a:pPr lvl="0" indent="-514350">
              <a:spcBef>
                <a:spcPts val="700"/>
              </a:spcBef>
              <a:spcAft>
                <a:spcPts val="1800"/>
              </a:spcAft>
              <a:buClr>
                <a:schemeClr val="accent2"/>
              </a:buClr>
              <a:buSzPct val="60000"/>
              <a:buFont typeface="Wingdings"/>
              <a:buChar char=""/>
            </a:pPr>
            <a:r>
              <a:rPr lang="en-US" sz="3200" dirty="0">
                <a:solidFill>
                  <a:schemeClr val="accent6">
                    <a:lumMod val="50000"/>
                  </a:schemeClr>
                </a:solidFill>
              </a:rPr>
              <a:t>A </a:t>
            </a:r>
            <a:r>
              <a:rPr lang="en-US" sz="3200" b="1" dirty="0">
                <a:solidFill>
                  <a:schemeClr val="accent5">
                    <a:lumMod val="50000"/>
                  </a:schemeClr>
                </a:solidFill>
              </a:rPr>
              <a:t>frequency table </a:t>
            </a:r>
            <a:r>
              <a:rPr lang="en-US" sz="3200" dirty="0">
                <a:solidFill>
                  <a:schemeClr val="accent6">
                    <a:lumMod val="50000"/>
                  </a:schemeClr>
                </a:solidFill>
              </a:rPr>
              <a:t>shows the number of cases that fall in each category:</a:t>
            </a:r>
          </a:p>
        </p:txBody>
      </p:sp>
      <p:graphicFrame>
        <p:nvGraphicFramePr>
          <p:cNvPr id="2" name="Table 1"/>
          <p:cNvGraphicFramePr>
            <a:graphicFrameLocks noGrp="1"/>
          </p:cNvGraphicFramePr>
          <p:nvPr>
            <p:extLst>
              <p:ext uri="{D42A27DB-BD31-4B8C-83A1-F6EECF244321}">
                <p14:modId xmlns:p14="http://schemas.microsoft.com/office/powerpoint/2010/main" val="2920980367"/>
              </p:ext>
            </p:extLst>
          </p:nvPr>
        </p:nvGraphicFramePr>
        <p:xfrm>
          <a:off x="4419600" y="2682627"/>
          <a:ext cx="4114800" cy="3840480"/>
        </p:xfrm>
        <a:graphic>
          <a:graphicData uri="http://schemas.openxmlformats.org/drawingml/2006/table">
            <a:tbl>
              <a:tblPr firstRow="1" bandRow="1">
                <a:tableStyleId>{5940675A-B579-460E-94D1-54222C63F5DA}</a:tableStyleId>
              </a:tblPr>
              <a:tblGrid>
                <a:gridCol w="2983421">
                  <a:extLst>
                    <a:ext uri="{9D8B030D-6E8A-4147-A177-3AD203B41FA5}">
                      <a16:colId xmlns:a16="http://schemas.microsoft.com/office/drawing/2014/main" val="20000"/>
                    </a:ext>
                  </a:extLst>
                </a:gridCol>
                <a:gridCol w="1131379">
                  <a:extLst>
                    <a:ext uri="{9D8B030D-6E8A-4147-A177-3AD203B41FA5}">
                      <a16:colId xmlns:a16="http://schemas.microsoft.com/office/drawing/2014/main" val="20001"/>
                    </a:ext>
                  </a:extLst>
                </a:gridCol>
              </a:tblGrid>
              <a:tr h="531168">
                <a:tc gridSpan="2">
                  <a:txBody>
                    <a:bodyPr/>
                    <a:lstStyle/>
                    <a:p>
                      <a:pPr algn="ctr"/>
                      <a:r>
                        <a:rPr lang="en-US" sz="3000" b="1" dirty="0" smtClean="0"/>
                        <a:t>Frequency Table</a:t>
                      </a:r>
                      <a:endParaRPr lang="en-US" sz="3000" b="1" dirty="0"/>
                    </a:p>
                  </a:txBody>
                  <a:tcPr/>
                </a:tc>
                <a:tc hMerge="1">
                  <a:txBody>
                    <a:bodyPr/>
                    <a:lstStyle/>
                    <a:p>
                      <a:endParaRPr lang="en-US" sz="3200" dirty="0"/>
                    </a:p>
                  </a:txBody>
                  <a:tcPr/>
                </a:tc>
                <a:extLst>
                  <a:ext uri="{0D108BD9-81ED-4DB2-BD59-A6C34878D82A}">
                    <a16:rowId xmlns:a16="http://schemas.microsoft.com/office/drawing/2014/main" val="10000"/>
                  </a:ext>
                </a:extLst>
              </a:tr>
              <a:tr h="531168">
                <a:tc>
                  <a:txBody>
                    <a:bodyPr/>
                    <a:lstStyle/>
                    <a:p>
                      <a:r>
                        <a:rPr lang="en-US" sz="3000" dirty="0" smtClean="0"/>
                        <a:t>Android </a:t>
                      </a:r>
                      <a:endParaRPr lang="en-US" sz="3000" dirty="0"/>
                    </a:p>
                  </a:txBody>
                  <a:tcPr/>
                </a:tc>
                <a:tc>
                  <a:txBody>
                    <a:bodyPr/>
                    <a:lstStyle/>
                    <a:p>
                      <a:r>
                        <a:rPr lang="en-US" sz="3000" dirty="0" smtClean="0"/>
                        <a:t>458</a:t>
                      </a:r>
                      <a:endParaRPr lang="en-US" sz="3000" dirty="0"/>
                    </a:p>
                  </a:txBody>
                  <a:tcPr/>
                </a:tc>
                <a:extLst>
                  <a:ext uri="{0D108BD9-81ED-4DB2-BD59-A6C34878D82A}">
                    <a16:rowId xmlns:a16="http://schemas.microsoft.com/office/drawing/2014/main" val="10001"/>
                  </a:ext>
                </a:extLst>
              </a:tr>
              <a:tr h="531168">
                <a:tc>
                  <a:txBody>
                    <a:bodyPr/>
                    <a:lstStyle/>
                    <a:p>
                      <a:r>
                        <a:rPr lang="en-US" sz="3000" dirty="0" smtClean="0"/>
                        <a:t>iPhone</a:t>
                      </a:r>
                      <a:endParaRPr lang="en-US" sz="3000" dirty="0"/>
                    </a:p>
                  </a:txBody>
                  <a:tcPr/>
                </a:tc>
                <a:tc>
                  <a:txBody>
                    <a:bodyPr/>
                    <a:lstStyle/>
                    <a:p>
                      <a:r>
                        <a:rPr lang="en-US" sz="3000" dirty="0" smtClean="0"/>
                        <a:t>437</a:t>
                      </a:r>
                      <a:endParaRPr lang="en-US" sz="3000" dirty="0"/>
                    </a:p>
                  </a:txBody>
                  <a:tcPr/>
                </a:tc>
                <a:extLst>
                  <a:ext uri="{0D108BD9-81ED-4DB2-BD59-A6C34878D82A}">
                    <a16:rowId xmlns:a16="http://schemas.microsoft.com/office/drawing/2014/main" val="10002"/>
                  </a:ext>
                </a:extLst>
              </a:tr>
              <a:tr h="531168">
                <a:tc>
                  <a:txBody>
                    <a:bodyPr/>
                    <a:lstStyle/>
                    <a:p>
                      <a:r>
                        <a:rPr lang="en-US" sz="3000" dirty="0" smtClean="0"/>
                        <a:t>Blackberry</a:t>
                      </a:r>
                      <a:endParaRPr lang="en-US" sz="3000" dirty="0"/>
                    </a:p>
                  </a:txBody>
                  <a:tcPr/>
                </a:tc>
                <a:tc>
                  <a:txBody>
                    <a:bodyPr/>
                    <a:lstStyle/>
                    <a:p>
                      <a:r>
                        <a:rPr lang="en-US" sz="3000" dirty="0" smtClean="0"/>
                        <a:t>141</a:t>
                      </a:r>
                      <a:endParaRPr lang="en-US" sz="3000" dirty="0"/>
                    </a:p>
                  </a:txBody>
                  <a:tcPr/>
                </a:tc>
                <a:extLst>
                  <a:ext uri="{0D108BD9-81ED-4DB2-BD59-A6C34878D82A}">
                    <a16:rowId xmlns:a16="http://schemas.microsoft.com/office/drawing/2014/main" val="10003"/>
                  </a:ext>
                </a:extLst>
              </a:tr>
              <a:tr h="531168">
                <a:tc>
                  <a:txBody>
                    <a:bodyPr/>
                    <a:lstStyle/>
                    <a:p>
                      <a:r>
                        <a:rPr lang="en-US" sz="3000" dirty="0" smtClean="0"/>
                        <a:t>Non Smartphone</a:t>
                      </a:r>
                      <a:endParaRPr lang="en-US" sz="3000" dirty="0"/>
                    </a:p>
                  </a:txBody>
                  <a:tcPr/>
                </a:tc>
                <a:tc>
                  <a:txBody>
                    <a:bodyPr/>
                    <a:lstStyle/>
                    <a:p>
                      <a:r>
                        <a:rPr lang="en-US" sz="3000" dirty="0" smtClean="0"/>
                        <a:t>924</a:t>
                      </a:r>
                      <a:endParaRPr lang="en-US" sz="3000" dirty="0"/>
                    </a:p>
                  </a:txBody>
                  <a:tcPr/>
                </a:tc>
                <a:extLst>
                  <a:ext uri="{0D108BD9-81ED-4DB2-BD59-A6C34878D82A}">
                    <a16:rowId xmlns:a16="http://schemas.microsoft.com/office/drawing/2014/main" val="10004"/>
                  </a:ext>
                </a:extLst>
              </a:tr>
              <a:tr h="531168">
                <a:tc>
                  <a:txBody>
                    <a:bodyPr/>
                    <a:lstStyle/>
                    <a:p>
                      <a:r>
                        <a:rPr lang="en-US" sz="3000" dirty="0" smtClean="0"/>
                        <a:t>No</a:t>
                      </a:r>
                      <a:r>
                        <a:rPr lang="en-US" sz="3000" baseline="0" dirty="0" smtClean="0"/>
                        <a:t> cell phone</a:t>
                      </a:r>
                      <a:endParaRPr lang="en-US" sz="3000" dirty="0"/>
                    </a:p>
                  </a:txBody>
                  <a:tcPr/>
                </a:tc>
                <a:tc>
                  <a:txBody>
                    <a:bodyPr/>
                    <a:lstStyle/>
                    <a:p>
                      <a:r>
                        <a:rPr lang="en-US" sz="3000" dirty="0" smtClean="0"/>
                        <a:t>293</a:t>
                      </a:r>
                      <a:endParaRPr lang="en-US" sz="3000" dirty="0"/>
                    </a:p>
                  </a:txBody>
                  <a:tcPr/>
                </a:tc>
                <a:extLst>
                  <a:ext uri="{0D108BD9-81ED-4DB2-BD59-A6C34878D82A}">
                    <a16:rowId xmlns:a16="http://schemas.microsoft.com/office/drawing/2014/main" val="10005"/>
                  </a:ext>
                </a:extLst>
              </a:tr>
              <a:tr h="531168">
                <a:tc>
                  <a:txBody>
                    <a:bodyPr/>
                    <a:lstStyle/>
                    <a:p>
                      <a:r>
                        <a:rPr lang="en-US" sz="3000" dirty="0" smtClean="0"/>
                        <a:t>Total</a:t>
                      </a:r>
                      <a:endParaRPr lang="en-US" sz="3000" dirty="0"/>
                    </a:p>
                  </a:txBody>
                  <a:tcPr/>
                </a:tc>
                <a:tc>
                  <a:txBody>
                    <a:bodyPr/>
                    <a:lstStyle/>
                    <a:p>
                      <a:r>
                        <a:rPr lang="en-US" sz="3000" dirty="0" smtClean="0"/>
                        <a:t>2253</a:t>
                      </a:r>
                      <a:endParaRPr lang="en-US" sz="3000" dirty="0"/>
                    </a:p>
                  </a:txBody>
                  <a:tcPr/>
                </a:tc>
                <a:extLst>
                  <a:ext uri="{0D108BD9-81ED-4DB2-BD59-A6C34878D82A}">
                    <a16:rowId xmlns:a16="http://schemas.microsoft.com/office/drawing/2014/main" val="1000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09126971"/>
              </p:ext>
            </p:extLst>
          </p:nvPr>
        </p:nvGraphicFramePr>
        <p:xfrm>
          <a:off x="426720" y="2728734"/>
          <a:ext cx="3200400" cy="3889932"/>
        </p:xfrm>
        <a:graphic>
          <a:graphicData uri="http://schemas.openxmlformats.org/drawingml/2006/table">
            <a:tbl>
              <a:tblPr>
                <a:tableStyleId>{5C22544A-7EE6-4342-B048-85BDC9FD1C3A}</a:tableStyleId>
              </a:tblPr>
              <a:tblGrid>
                <a:gridCol w="9448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tblGrid>
              <a:tr h="324161">
                <a:tc gridSpan="2">
                  <a:txBody>
                    <a:bodyPr/>
                    <a:lstStyle/>
                    <a:p>
                      <a:pPr algn="ctr" fontAlgn="b"/>
                      <a:r>
                        <a:rPr lang="en-US" sz="2000" b="1" i="0" u="none" strike="noStrike" dirty="0" smtClean="0">
                          <a:solidFill>
                            <a:srgbClr val="000000"/>
                          </a:solidFill>
                          <a:effectLst/>
                          <a:latin typeface="Calibri"/>
                        </a:rPr>
                        <a:t> Subset</a:t>
                      </a:r>
                      <a:r>
                        <a:rPr lang="en-US" sz="2000" b="1" i="0" u="none" strike="noStrike" baseline="0" dirty="0" smtClean="0">
                          <a:solidFill>
                            <a:srgbClr val="000000"/>
                          </a:solidFill>
                          <a:effectLst/>
                          <a:latin typeface="Calibri"/>
                        </a:rPr>
                        <a:t> </a:t>
                      </a:r>
                      <a:r>
                        <a:rPr lang="en-US" sz="2000" b="1" i="0" u="none" strike="noStrike" dirty="0" smtClean="0">
                          <a:solidFill>
                            <a:srgbClr val="000000"/>
                          </a:solidFill>
                          <a:effectLst/>
                          <a:latin typeface="Calibri"/>
                        </a:rPr>
                        <a:t>of Raw Data</a:t>
                      </a:r>
                      <a:endParaRPr lang="en-US" sz="20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161">
                <a:tc>
                  <a:txBody>
                    <a:bodyPr/>
                    <a:lstStyle/>
                    <a:p>
                      <a:pPr algn="l" fontAlgn="b"/>
                      <a:r>
                        <a:rPr lang="en-US" sz="2000" u="none" strike="noStrike" dirty="0">
                          <a:effectLst/>
                        </a:rPr>
                        <a:t>Case 1</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Android</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161">
                <a:tc>
                  <a:txBody>
                    <a:bodyPr/>
                    <a:lstStyle/>
                    <a:p>
                      <a:pPr algn="l" fontAlgn="b"/>
                      <a:r>
                        <a:rPr lang="en-US" sz="2000" u="none" strike="noStrike" dirty="0">
                          <a:effectLst/>
                        </a:rPr>
                        <a:t>Case 2</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none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161">
                <a:tc>
                  <a:txBody>
                    <a:bodyPr/>
                    <a:lstStyle/>
                    <a:p>
                      <a:pPr algn="l" fontAlgn="b"/>
                      <a:r>
                        <a:rPr lang="en-US" sz="2000" u="none" strike="noStrike" dirty="0">
                          <a:effectLst/>
                        </a:rPr>
                        <a:t>Case 3</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none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4161">
                <a:tc>
                  <a:txBody>
                    <a:bodyPr/>
                    <a:lstStyle/>
                    <a:p>
                      <a:pPr algn="l" fontAlgn="b"/>
                      <a:r>
                        <a:rPr lang="en-US" sz="2000" u="none" strike="noStrike" dirty="0">
                          <a:effectLst/>
                        </a:rPr>
                        <a:t>Case 4</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iPhone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4161">
                <a:tc>
                  <a:txBody>
                    <a:bodyPr/>
                    <a:lstStyle/>
                    <a:p>
                      <a:pPr algn="l" fontAlgn="b"/>
                      <a:r>
                        <a:rPr lang="en-US" sz="2000" u="none" strike="noStrike" dirty="0">
                          <a:effectLst/>
                        </a:rPr>
                        <a:t>Case 5</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Non </a:t>
                      </a:r>
                      <a:r>
                        <a:rPr lang="en-US" sz="2000" u="none" strike="noStrike" dirty="0">
                          <a:effectLst/>
                        </a:rPr>
                        <a:t>Smartphone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4161">
                <a:tc>
                  <a:txBody>
                    <a:bodyPr/>
                    <a:lstStyle/>
                    <a:p>
                      <a:pPr algn="l" fontAlgn="b"/>
                      <a:r>
                        <a:rPr lang="en-US" sz="2000" u="none" strike="noStrike" dirty="0">
                          <a:effectLst/>
                        </a:rPr>
                        <a:t>Case 6</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iPhone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4161">
                <a:tc>
                  <a:txBody>
                    <a:bodyPr/>
                    <a:lstStyle/>
                    <a:p>
                      <a:pPr algn="l" fontAlgn="b"/>
                      <a:r>
                        <a:rPr lang="en-US" sz="2000" u="none" strike="noStrike" dirty="0">
                          <a:effectLst/>
                        </a:rPr>
                        <a:t>Case 7</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Blackberry</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4161">
                <a:tc>
                  <a:txBody>
                    <a:bodyPr/>
                    <a:lstStyle/>
                    <a:p>
                      <a:pPr algn="l" fontAlgn="b"/>
                      <a:r>
                        <a:rPr lang="en-US" sz="2000" u="none" strike="noStrike" dirty="0">
                          <a:effectLst/>
                        </a:rPr>
                        <a:t>Case 8</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Non </a:t>
                      </a:r>
                      <a:r>
                        <a:rPr lang="en-US" sz="2000" u="none" strike="noStrike" dirty="0">
                          <a:effectLst/>
                        </a:rPr>
                        <a:t>Smartphone</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161">
                <a:tc>
                  <a:txBody>
                    <a:bodyPr/>
                    <a:lstStyle/>
                    <a:p>
                      <a:pPr algn="l" fontAlgn="b"/>
                      <a:r>
                        <a:rPr lang="en-US" sz="2000" u="none" strike="noStrike" dirty="0">
                          <a:effectLst/>
                        </a:rPr>
                        <a:t>Case 9</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Android</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24161">
                <a:tc>
                  <a:txBody>
                    <a:bodyPr/>
                    <a:lstStyle/>
                    <a:p>
                      <a:pPr algn="l" fontAlgn="b"/>
                      <a:r>
                        <a:rPr lang="en-US" sz="2000" u="none" strike="noStrike" dirty="0">
                          <a:effectLst/>
                        </a:rPr>
                        <a:t>Case 10</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Android</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24161">
                <a:tc>
                  <a:txBody>
                    <a:bodyPr/>
                    <a:lstStyle/>
                    <a:p>
                      <a:pPr algn="l" fontAlgn="b"/>
                      <a:r>
                        <a:rPr lang="en-US" sz="2000" u="none" strike="noStrike" dirty="0">
                          <a:effectLst/>
                        </a:rPr>
                        <a:t>…</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effectLst/>
                        </a:rPr>
                        <a:t> (for 2253 cases…)</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ight Arrow 4"/>
          <p:cNvSpPr/>
          <p:nvPr/>
        </p:nvSpPr>
        <p:spPr>
          <a:xfrm>
            <a:off x="3685794" y="4038600"/>
            <a:ext cx="641604" cy="3810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32352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Proportion</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981200"/>
                <a:ext cx="7467600" cy="2514600"/>
              </a:xfrm>
            </p:spPr>
            <p:txBody>
              <a:bodyPr>
                <a:normAutofit/>
              </a:bodyPr>
              <a:lstStyle/>
              <a:p>
                <a:r>
                  <a:rPr lang="en-US" dirty="0">
                    <a:solidFill>
                      <a:schemeClr val="accent6">
                        <a:lumMod val="50000"/>
                      </a:schemeClr>
                    </a:solidFill>
                  </a:rPr>
                  <a:t>The </a:t>
                </a:r>
                <a:r>
                  <a:rPr lang="en-US" b="1" dirty="0">
                    <a:solidFill>
                      <a:schemeClr val="accent5">
                        <a:lumMod val="50000"/>
                      </a:schemeClr>
                    </a:solidFill>
                  </a:rPr>
                  <a:t>proportion</a:t>
                </a:r>
                <a:r>
                  <a:rPr lang="en-US" dirty="0">
                    <a:solidFill>
                      <a:schemeClr val="accent5">
                        <a:lumMod val="50000"/>
                      </a:schemeClr>
                    </a:solidFill>
                  </a:rPr>
                  <a:t> </a:t>
                </a:r>
                <a:r>
                  <a:rPr lang="en-US" dirty="0">
                    <a:solidFill>
                      <a:schemeClr val="accent6">
                        <a:lumMod val="50000"/>
                      </a:schemeClr>
                    </a:solidFill>
                  </a:rPr>
                  <a:t>in a category is found by </a:t>
                </a:r>
              </a:p>
              <a:p>
                <a:pPr/>
                <a14:m>
                  <m:oMathPara xmlns:m="http://schemas.openxmlformats.org/officeDocument/2006/math">
                    <m:oMathParaPr>
                      <m:jc m:val="centerGroup"/>
                    </m:oMathParaPr>
                    <m:oMath xmlns:m="http://schemas.openxmlformats.org/officeDocument/2006/math">
                      <m:r>
                        <a:rPr lang="en-US">
                          <a:solidFill>
                            <a:schemeClr val="accent6">
                              <a:lumMod val="50000"/>
                            </a:schemeClr>
                          </a:solidFill>
                          <a:latin typeface="Cambria Math"/>
                        </a:rPr>
                        <m:t>𝑝𝑟𝑜𝑝𝑜𝑟𝑡𝑖𝑜𝑛</m:t>
                      </m:r>
                      <m:r>
                        <a:rPr lang="en-US">
                          <a:solidFill>
                            <a:schemeClr val="accent6">
                              <a:lumMod val="50000"/>
                            </a:schemeClr>
                          </a:solidFill>
                          <a:latin typeface="Cambria Math"/>
                        </a:rPr>
                        <m:t>=</m:t>
                      </m:r>
                      <m:f>
                        <m:fPr>
                          <m:ctrlPr>
                            <a:rPr lang="en-US" i="1">
                              <a:solidFill>
                                <a:schemeClr val="accent6">
                                  <a:lumMod val="50000"/>
                                </a:schemeClr>
                              </a:solidFill>
                              <a:latin typeface="Cambria Math" panose="02040503050406030204" pitchFamily="18" charset="0"/>
                            </a:rPr>
                          </m:ctrlPr>
                        </m:fPr>
                        <m:num>
                          <m:r>
                            <a:rPr lang="en-US">
                              <a:solidFill>
                                <a:schemeClr val="accent6">
                                  <a:lumMod val="50000"/>
                                </a:schemeClr>
                              </a:solidFill>
                              <a:latin typeface="Cambria Math"/>
                            </a:rPr>
                            <m:t>𝑛𝑢𝑚𝑏𝑒𝑟</m:t>
                          </m:r>
                          <m:r>
                            <a:rPr lang="en-US">
                              <a:solidFill>
                                <a:schemeClr val="accent6">
                                  <a:lumMod val="50000"/>
                                </a:schemeClr>
                              </a:solidFill>
                              <a:latin typeface="Cambria Math"/>
                            </a:rPr>
                            <m:t> </m:t>
                          </m:r>
                          <m:r>
                            <a:rPr lang="en-US">
                              <a:solidFill>
                                <a:schemeClr val="accent6">
                                  <a:lumMod val="50000"/>
                                </a:schemeClr>
                              </a:solidFill>
                              <a:latin typeface="Cambria Math"/>
                            </a:rPr>
                            <m:t>𝑖𝑛</m:t>
                          </m:r>
                          <m:r>
                            <a:rPr lang="en-US">
                              <a:solidFill>
                                <a:schemeClr val="accent6">
                                  <a:lumMod val="50000"/>
                                </a:schemeClr>
                              </a:solidFill>
                              <a:latin typeface="Cambria Math"/>
                            </a:rPr>
                            <m:t> </m:t>
                          </m:r>
                          <m:r>
                            <a:rPr lang="en-US">
                              <a:solidFill>
                                <a:schemeClr val="accent6">
                                  <a:lumMod val="50000"/>
                                </a:schemeClr>
                              </a:solidFill>
                              <a:latin typeface="Cambria Math"/>
                            </a:rPr>
                            <m:t>𝑐𝑎𝑡𝑒𝑔𝑜𝑟𝑦</m:t>
                          </m:r>
                        </m:num>
                        <m:den>
                          <m:r>
                            <a:rPr lang="en-US">
                              <a:solidFill>
                                <a:schemeClr val="accent6">
                                  <a:lumMod val="50000"/>
                                </a:schemeClr>
                              </a:solidFill>
                              <a:latin typeface="Cambria Math"/>
                            </a:rPr>
                            <m:t>𝑡𝑜𝑡𝑎𝑙</m:t>
                          </m:r>
                          <m:r>
                            <a:rPr lang="en-US">
                              <a:solidFill>
                                <a:schemeClr val="accent6">
                                  <a:lumMod val="50000"/>
                                </a:schemeClr>
                              </a:solidFill>
                              <a:latin typeface="Cambria Math"/>
                            </a:rPr>
                            <m:t> </m:t>
                          </m:r>
                          <m:r>
                            <a:rPr lang="en-US">
                              <a:solidFill>
                                <a:schemeClr val="accent6">
                                  <a:lumMod val="50000"/>
                                </a:schemeClr>
                              </a:solidFill>
                              <a:latin typeface="Cambria Math"/>
                            </a:rPr>
                            <m:t>𝑠𝑎𝑚𝑝𝑙𝑒</m:t>
                          </m:r>
                          <m:r>
                            <a:rPr lang="en-US">
                              <a:solidFill>
                                <a:schemeClr val="accent6">
                                  <a:lumMod val="50000"/>
                                </a:schemeClr>
                              </a:solidFill>
                              <a:latin typeface="Cambria Math"/>
                            </a:rPr>
                            <m:t> </m:t>
                          </m:r>
                          <m:r>
                            <a:rPr lang="en-US">
                              <a:solidFill>
                                <a:schemeClr val="accent6">
                                  <a:lumMod val="50000"/>
                                </a:schemeClr>
                              </a:solidFill>
                              <a:latin typeface="Cambria Math"/>
                            </a:rPr>
                            <m:t>𝑠𝑖𝑧𝑒</m:t>
                          </m:r>
                        </m:den>
                      </m:f>
                    </m:oMath>
                  </m:oMathPara>
                </a14:m>
                <a:endParaRPr lang="en-US" dirty="0">
                  <a:solidFill>
                    <a:schemeClr val="accent6">
                      <a:lumMod val="50000"/>
                    </a:schemeClr>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981200"/>
                <a:ext cx="7467600" cy="2514600"/>
              </a:xfrm>
              <a:blipFill>
                <a:blip r:embed="rId4"/>
                <a:stretch>
                  <a:fillRect t="-1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304800" y="5029200"/>
                <a:ext cx="8534400" cy="1219200"/>
              </a:xfrm>
            </p:spPr>
            <p:txBody>
              <a:bodyPr>
                <a:noAutofit/>
              </a:bodyPr>
              <a:lstStyle/>
              <a:p>
                <a:r>
                  <a:rPr lang="en-US" sz="3200" dirty="0">
                    <a:solidFill>
                      <a:schemeClr val="accent6">
                        <a:lumMod val="50000"/>
                      </a:schemeClr>
                    </a:solidFill>
                  </a:rPr>
                  <a:t>Proportion for a sample: </a:t>
                </a:r>
                <a14:m>
                  <m:oMath xmlns:m="http://schemas.openxmlformats.org/officeDocument/2006/math">
                    <m:acc>
                      <m:accPr>
                        <m:chr m:val="̂"/>
                        <m:ctrlPr>
                          <a:rPr lang="en-US" sz="3200" b="1" i="1" smtClean="0">
                            <a:solidFill>
                              <a:schemeClr val="accent5">
                                <a:lumMod val="50000"/>
                              </a:schemeClr>
                            </a:solidFill>
                            <a:latin typeface="Cambria Math" panose="02040503050406030204" pitchFamily="18" charset="0"/>
                          </a:rPr>
                        </m:ctrlPr>
                      </m:accPr>
                      <m:e>
                        <m:r>
                          <a:rPr lang="en-US" sz="3200" b="1" i="1">
                            <a:solidFill>
                              <a:schemeClr val="accent5">
                                <a:lumMod val="50000"/>
                              </a:schemeClr>
                            </a:solidFill>
                            <a:latin typeface="Cambria Math"/>
                          </a:rPr>
                          <m:t>𝒑</m:t>
                        </m:r>
                      </m:e>
                    </m:acc>
                  </m:oMath>
                </a14:m>
                <a:r>
                  <a:rPr lang="en-US" sz="3200" dirty="0">
                    <a:solidFill>
                      <a:schemeClr val="accent6">
                        <a:lumMod val="50000"/>
                      </a:schemeClr>
                    </a:solidFill>
                  </a:rPr>
                  <a:t> (“p-hat”)</a:t>
                </a:r>
              </a:p>
              <a:p>
                <a:r>
                  <a:rPr lang="en-US" sz="3200" dirty="0">
                    <a:solidFill>
                      <a:schemeClr val="accent6">
                        <a:lumMod val="50000"/>
                      </a:schemeClr>
                    </a:solidFill>
                  </a:rPr>
                  <a:t>Proportion for a population: </a:t>
                </a:r>
                <a:r>
                  <a:rPr lang="en-US" sz="3200" b="1" dirty="0">
                    <a:solidFill>
                      <a:schemeClr val="accent5">
                        <a:lumMod val="50000"/>
                      </a:schemeClr>
                    </a:solidFill>
                  </a:rPr>
                  <a:t>p</a:t>
                </a:r>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304800" y="5029200"/>
                <a:ext cx="8534400" cy="1219200"/>
              </a:xfrm>
              <a:blipFill rotWithShape="1">
                <a:blip r:embed="rId5"/>
                <a:stretch>
                  <a:fillRect l="-500" t="-6000" b="-2300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892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t>
            </a:r>
            <a:endParaRPr lang="en-US" dirty="0"/>
          </a:p>
        </p:txBody>
      </p:sp>
      <p:sp>
        <p:nvSpPr>
          <p:cNvPr id="3" name="Content Placeholder 2"/>
          <p:cNvSpPr>
            <a:spLocks noGrp="1"/>
          </p:cNvSpPr>
          <p:nvPr>
            <p:ph idx="1"/>
          </p:nvPr>
        </p:nvSpPr>
        <p:spPr/>
        <p:txBody>
          <a:bodyPr/>
          <a:lstStyle/>
          <a:p>
            <a:r>
              <a:rPr lang="en-US" dirty="0" smtClean="0"/>
              <a:t>What proportion of adults sampled do not own a cell phone?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5245818"/>
              </p:ext>
            </p:extLst>
          </p:nvPr>
        </p:nvGraphicFramePr>
        <p:xfrm>
          <a:off x="685800" y="2897445"/>
          <a:ext cx="4358005" cy="3474720"/>
        </p:xfrm>
        <a:graphic>
          <a:graphicData uri="http://schemas.openxmlformats.org/drawingml/2006/table">
            <a:tbl>
              <a:tblPr firstRow="1" bandRow="1">
                <a:tableStyleId>{5940675A-B579-460E-94D1-54222C63F5DA}</a:tableStyleId>
              </a:tblPr>
              <a:tblGrid>
                <a:gridCol w="313880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70840">
                <a:tc>
                  <a:txBody>
                    <a:bodyPr/>
                    <a:lstStyle/>
                    <a:p>
                      <a:r>
                        <a:rPr lang="en-US" sz="3200" dirty="0" smtClean="0">
                          <a:solidFill>
                            <a:schemeClr val="accent6">
                              <a:lumMod val="50000"/>
                            </a:schemeClr>
                          </a:solidFill>
                        </a:rPr>
                        <a:t>Android </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458</a:t>
                      </a:r>
                      <a:endParaRPr lang="en-US" sz="3200" dirty="0">
                        <a:solidFill>
                          <a:schemeClr val="accent6">
                            <a:lumMod val="50000"/>
                          </a:schemeClr>
                        </a:solidFill>
                      </a:endParaRPr>
                    </a:p>
                  </a:txBody>
                  <a:tcPr/>
                </a:tc>
                <a:extLst>
                  <a:ext uri="{0D108BD9-81ED-4DB2-BD59-A6C34878D82A}">
                    <a16:rowId xmlns:a16="http://schemas.microsoft.com/office/drawing/2014/main" val="10000"/>
                  </a:ext>
                </a:extLst>
              </a:tr>
              <a:tr h="370840">
                <a:tc>
                  <a:txBody>
                    <a:bodyPr/>
                    <a:lstStyle/>
                    <a:p>
                      <a:r>
                        <a:rPr lang="en-US" sz="3200" dirty="0" smtClean="0">
                          <a:solidFill>
                            <a:schemeClr val="accent6">
                              <a:lumMod val="50000"/>
                            </a:schemeClr>
                          </a:solidFill>
                        </a:rPr>
                        <a:t>iPhone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437</a:t>
                      </a:r>
                      <a:endParaRPr lang="en-US" sz="320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r>
                        <a:rPr lang="en-US" sz="3200" dirty="0" smtClean="0">
                          <a:solidFill>
                            <a:schemeClr val="accent6">
                              <a:lumMod val="50000"/>
                            </a:schemeClr>
                          </a:solidFill>
                        </a:rPr>
                        <a:t>Blackberry</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141</a:t>
                      </a:r>
                      <a:endParaRPr lang="en-US" sz="3200" dirty="0">
                        <a:solidFill>
                          <a:schemeClr val="accent6">
                            <a:lumMod val="50000"/>
                          </a:schemeClr>
                        </a:solidFill>
                      </a:endParaRPr>
                    </a:p>
                  </a:txBody>
                  <a:tcPr/>
                </a:tc>
                <a:extLst>
                  <a:ext uri="{0D108BD9-81ED-4DB2-BD59-A6C34878D82A}">
                    <a16:rowId xmlns:a16="http://schemas.microsoft.com/office/drawing/2014/main" val="10002"/>
                  </a:ext>
                </a:extLst>
              </a:tr>
              <a:tr h="370840">
                <a:tc>
                  <a:txBody>
                    <a:bodyPr/>
                    <a:lstStyle/>
                    <a:p>
                      <a:r>
                        <a:rPr lang="en-US" sz="3200" dirty="0" smtClean="0">
                          <a:solidFill>
                            <a:schemeClr val="accent6">
                              <a:lumMod val="50000"/>
                            </a:schemeClr>
                          </a:solidFill>
                        </a:rPr>
                        <a:t>Non Smartphone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924</a:t>
                      </a:r>
                      <a:endParaRPr lang="en-US" sz="3200" dirty="0">
                        <a:solidFill>
                          <a:schemeClr val="accent6">
                            <a:lumMod val="50000"/>
                          </a:schemeClr>
                        </a:solidFill>
                      </a:endParaRPr>
                    </a:p>
                  </a:txBody>
                  <a:tcPr/>
                </a:tc>
                <a:extLst>
                  <a:ext uri="{0D108BD9-81ED-4DB2-BD59-A6C34878D82A}">
                    <a16:rowId xmlns:a16="http://schemas.microsoft.com/office/drawing/2014/main" val="10003"/>
                  </a:ext>
                </a:extLst>
              </a:tr>
              <a:tr h="370840">
                <a:tc>
                  <a:txBody>
                    <a:bodyPr/>
                    <a:lstStyle/>
                    <a:p>
                      <a:r>
                        <a:rPr lang="en-US" sz="3200" dirty="0" smtClean="0">
                          <a:solidFill>
                            <a:schemeClr val="accent6">
                              <a:lumMod val="50000"/>
                            </a:schemeClr>
                          </a:solidFill>
                        </a:rPr>
                        <a:t>No</a:t>
                      </a:r>
                      <a:r>
                        <a:rPr lang="en-US" sz="3200" baseline="0" dirty="0" smtClean="0">
                          <a:solidFill>
                            <a:schemeClr val="accent6">
                              <a:lumMod val="50000"/>
                            </a:schemeClr>
                          </a:solidFill>
                        </a:rPr>
                        <a:t> cell 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293</a:t>
                      </a:r>
                      <a:endParaRPr lang="en-US" sz="3200" dirty="0">
                        <a:solidFill>
                          <a:schemeClr val="accent6">
                            <a:lumMod val="50000"/>
                          </a:schemeClr>
                        </a:solidFill>
                      </a:endParaRPr>
                    </a:p>
                  </a:txBody>
                  <a:tcPr/>
                </a:tc>
                <a:extLst>
                  <a:ext uri="{0D108BD9-81ED-4DB2-BD59-A6C34878D82A}">
                    <a16:rowId xmlns:a16="http://schemas.microsoft.com/office/drawing/2014/main" val="10004"/>
                  </a:ext>
                </a:extLst>
              </a:tr>
              <a:tr h="370840">
                <a:tc>
                  <a:txBody>
                    <a:bodyPr/>
                    <a:lstStyle/>
                    <a:p>
                      <a:r>
                        <a:rPr lang="en-US" sz="3200" dirty="0" smtClean="0">
                          <a:solidFill>
                            <a:schemeClr val="accent6">
                              <a:lumMod val="50000"/>
                            </a:schemeClr>
                          </a:solidFill>
                        </a:rPr>
                        <a:t>Total</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2253</a:t>
                      </a:r>
                      <a:endParaRPr lang="en-US" sz="3200" dirty="0">
                        <a:solidFill>
                          <a:schemeClr val="accent6">
                            <a:lumMod val="50000"/>
                          </a:schemeClr>
                        </a:solidFill>
                      </a:endParaRP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5394960" y="4724400"/>
            <a:ext cx="3733800" cy="1569660"/>
          </a:xfrm>
          <a:prstGeom prst="rect">
            <a:avLst/>
          </a:prstGeom>
          <a:noFill/>
        </p:spPr>
        <p:txBody>
          <a:bodyPr wrap="square" rtlCol="0">
            <a:spAutoFit/>
          </a:bodyPr>
          <a:lstStyle/>
          <a:p>
            <a:r>
              <a:rPr lang="en-US" sz="3200" dirty="0">
                <a:solidFill>
                  <a:schemeClr val="accent5">
                    <a:lumMod val="50000"/>
                  </a:schemeClr>
                </a:solidFill>
              </a:rPr>
              <a:t>Proportions and percentages can be used interchangeably</a:t>
            </a:r>
          </a:p>
        </p:txBody>
      </p:sp>
    </p:spTree>
    <p:custDataLst>
      <p:tags r:id="rId1"/>
    </p:custDataLst>
    <p:extLst>
      <p:ext uri="{BB962C8B-B14F-4D97-AF65-F5344CB8AC3E}">
        <p14:creationId xmlns:p14="http://schemas.microsoft.com/office/powerpoint/2010/main" val="279349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lstStyle/>
          <a:p>
            <a:r>
              <a:rPr lang="en-US" b="1" dirty="0" smtClean="0"/>
              <a:t>Relative Frequency Table</a:t>
            </a:r>
            <a:endParaRPr lang="en-US" b="1" dirty="0"/>
          </a:p>
        </p:txBody>
      </p:sp>
      <p:sp>
        <p:nvSpPr>
          <p:cNvPr id="2" name="Content Placeholder 1"/>
          <p:cNvSpPr>
            <a:spLocks noGrp="1"/>
          </p:cNvSpPr>
          <p:nvPr>
            <p:ph idx="1"/>
          </p:nvPr>
        </p:nvSpPr>
        <p:spPr>
          <a:xfrm>
            <a:off x="381000" y="1752600"/>
            <a:ext cx="8610600" cy="1371600"/>
          </a:xfrm>
        </p:spPr>
        <p:txBody>
          <a:bodyPr>
            <a:normAutofit/>
          </a:bodyPr>
          <a:lstStyle/>
          <a:p>
            <a:pPr marL="0" indent="-514350">
              <a:spcBef>
                <a:spcPts val="0"/>
              </a:spcBef>
            </a:pPr>
            <a:r>
              <a:rPr lang="en-US" dirty="0" smtClean="0"/>
              <a:t>A </a:t>
            </a:r>
            <a:r>
              <a:rPr lang="en-US" b="1" dirty="0" smtClean="0">
                <a:solidFill>
                  <a:schemeClr val="accent5">
                    <a:lumMod val="50000"/>
                  </a:schemeClr>
                </a:solidFill>
              </a:rPr>
              <a:t>relative frequency table </a:t>
            </a:r>
            <a:r>
              <a:rPr lang="en-US" dirty="0" smtClean="0"/>
              <a:t>shows the proportion of cases that fall in each category</a:t>
            </a:r>
            <a:endParaRPr lang="en-US" dirty="0" smtClean="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09598869"/>
              </p:ext>
            </p:extLst>
          </p:nvPr>
        </p:nvGraphicFramePr>
        <p:xfrm>
          <a:off x="457200" y="3429000"/>
          <a:ext cx="4434205" cy="2895600"/>
        </p:xfrm>
        <a:graphic>
          <a:graphicData uri="http://schemas.openxmlformats.org/drawingml/2006/table">
            <a:tbl>
              <a:tblPr firstRow="1" bandRow="1">
                <a:tableStyleId>{5940675A-B579-460E-94D1-54222C63F5DA}</a:tableStyleId>
              </a:tblPr>
              <a:tblGrid>
                <a:gridCol w="321500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70840">
                <a:tc>
                  <a:txBody>
                    <a:bodyPr/>
                    <a:lstStyle/>
                    <a:p>
                      <a:r>
                        <a:rPr lang="en-US" sz="3200" dirty="0" smtClean="0">
                          <a:solidFill>
                            <a:schemeClr val="accent6">
                              <a:lumMod val="50000"/>
                            </a:schemeClr>
                          </a:solidFill>
                        </a:rPr>
                        <a:t>Android </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0.203</a:t>
                      </a:r>
                      <a:endParaRPr lang="en-US" sz="3200" dirty="0">
                        <a:solidFill>
                          <a:schemeClr val="accent6">
                            <a:lumMod val="50000"/>
                          </a:schemeClr>
                        </a:solidFill>
                      </a:endParaRPr>
                    </a:p>
                  </a:txBody>
                  <a:tcPr/>
                </a:tc>
                <a:extLst>
                  <a:ext uri="{0D108BD9-81ED-4DB2-BD59-A6C34878D82A}">
                    <a16:rowId xmlns:a16="http://schemas.microsoft.com/office/drawing/2014/main" val="10000"/>
                  </a:ext>
                </a:extLst>
              </a:tr>
              <a:tr h="370840">
                <a:tc>
                  <a:txBody>
                    <a:bodyPr/>
                    <a:lstStyle/>
                    <a:p>
                      <a:r>
                        <a:rPr lang="en-US" sz="3200" dirty="0" smtClean="0">
                          <a:solidFill>
                            <a:schemeClr val="accent6">
                              <a:lumMod val="50000"/>
                            </a:schemeClr>
                          </a:solidFill>
                        </a:rPr>
                        <a:t>iPhone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0.194</a:t>
                      </a:r>
                      <a:endParaRPr lang="en-US" sz="320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accent6">
                              <a:lumMod val="50000"/>
                            </a:schemeClr>
                          </a:solidFill>
                        </a:rPr>
                        <a:t>Blackberry</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0.063</a:t>
                      </a:r>
                      <a:endParaRPr lang="en-US" sz="3200" dirty="0">
                        <a:solidFill>
                          <a:schemeClr val="accent6">
                            <a:lumMod val="50000"/>
                          </a:schemeClr>
                        </a:solidFill>
                      </a:endParaRPr>
                    </a:p>
                  </a:txBody>
                  <a:tcPr/>
                </a:tc>
                <a:extLst>
                  <a:ext uri="{0D108BD9-81ED-4DB2-BD59-A6C34878D82A}">
                    <a16:rowId xmlns:a16="http://schemas.microsoft.com/office/drawing/2014/main" val="10002"/>
                  </a:ext>
                </a:extLst>
              </a:tr>
              <a:tr h="370840">
                <a:tc>
                  <a:txBody>
                    <a:bodyPr/>
                    <a:lstStyle/>
                    <a:p>
                      <a:r>
                        <a:rPr lang="en-US" sz="3200" dirty="0" smtClean="0">
                          <a:solidFill>
                            <a:schemeClr val="accent6">
                              <a:lumMod val="50000"/>
                            </a:schemeClr>
                          </a:solidFill>
                        </a:rPr>
                        <a:t>Non Smartphone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0.410</a:t>
                      </a:r>
                      <a:endParaRPr lang="en-US" sz="3200" dirty="0">
                        <a:solidFill>
                          <a:schemeClr val="accent6">
                            <a:lumMod val="50000"/>
                          </a:schemeClr>
                        </a:solidFill>
                      </a:endParaRPr>
                    </a:p>
                  </a:txBody>
                  <a:tcPr/>
                </a:tc>
                <a:extLst>
                  <a:ext uri="{0D108BD9-81ED-4DB2-BD59-A6C34878D82A}">
                    <a16:rowId xmlns:a16="http://schemas.microsoft.com/office/drawing/2014/main" val="10003"/>
                  </a:ext>
                </a:extLst>
              </a:tr>
              <a:tr h="370840">
                <a:tc>
                  <a:txBody>
                    <a:bodyPr/>
                    <a:lstStyle/>
                    <a:p>
                      <a:r>
                        <a:rPr lang="en-US" sz="3200" dirty="0" smtClean="0">
                          <a:solidFill>
                            <a:schemeClr val="accent6">
                              <a:lumMod val="50000"/>
                            </a:schemeClr>
                          </a:solidFill>
                        </a:rPr>
                        <a:t>No</a:t>
                      </a:r>
                      <a:r>
                        <a:rPr lang="en-US" sz="3200" baseline="0" dirty="0" smtClean="0">
                          <a:solidFill>
                            <a:schemeClr val="accent6">
                              <a:lumMod val="50000"/>
                            </a:schemeClr>
                          </a:solidFill>
                        </a:rPr>
                        <a:t> cell phone</a:t>
                      </a:r>
                      <a:endParaRPr lang="en-US" sz="3200" dirty="0">
                        <a:solidFill>
                          <a:schemeClr val="accent6">
                            <a:lumMod val="50000"/>
                          </a:schemeClr>
                        </a:solidFill>
                      </a:endParaRPr>
                    </a:p>
                  </a:txBody>
                  <a:tcPr/>
                </a:tc>
                <a:tc>
                  <a:txBody>
                    <a:bodyPr/>
                    <a:lstStyle/>
                    <a:p>
                      <a:r>
                        <a:rPr lang="en-US" sz="3200" dirty="0" smtClean="0">
                          <a:solidFill>
                            <a:schemeClr val="accent6">
                              <a:lumMod val="50000"/>
                            </a:schemeClr>
                          </a:solidFill>
                        </a:rPr>
                        <a:t>0.130</a:t>
                      </a:r>
                      <a:endParaRPr lang="en-US" sz="3200" dirty="0">
                        <a:solidFill>
                          <a:schemeClr val="accent6">
                            <a:lumMod val="50000"/>
                          </a:schemeClr>
                        </a:solidFill>
                      </a:endParaRP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334000" y="3362771"/>
            <a:ext cx="3505200" cy="2062103"/>
          </a:xfrm>
          <a:prstGeom prst="rect">
            <a:avLst/>
          </a:prstGeom>
        </p:spPr>
        <p:txBody>
          <a:bodyPr wrap="square">
            <a:spAutoFit/>
          </a:bodyPr>
          <a:lstStyle/>
          <a:p>
            <a:pPr lvl="0" indent="-514350">
              <a:spcAft>
                <a:spcPts val="1800"/>
              </a:spcAft>
              <a:buClr>
                <a:schemeClr val="accent2"/>
              </a:buClr>
              <a:buSzPct val="60000"/>
              <a:buFont typeface="Wingdings"/>
              <a:buChar char=""/>
            </a:pPr>
            <a:r>
              <a:rPr lang="en-US" sz="3200" dirty="0">
                <a:solidFill>
                  <a:schemeClr val="accent5">
                    <a:lumMod val="50000"/>
                  </a:schemeClr>
                </a:solidFill>
              </a:rPr>
              <a:t>All the numbers in a relative frequency table sum to 1</a:t>
            </a:r>
          </a:p>
        </p:txBody>
      </p:sp>
    </p:spTree>
    <p:custDataLst>
      <p:tags r:id="rId1"/>
    </p:custDataLst>
    <p:extLst>
      <p:ext uri="{BB962C8B-B14F-4D97-AF65-F5344CB8AC3E}">
        <p14:creationId xmlns:p14="http://schemas.microsoft.com/office/powerpoint/2010/main" val="348348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chor="ctr"/>
          <a:lstStyle/>
          <a:p>
            <a:r>
              <a:rPr lang="en-US" b="1" dirty="0" smtClean="0"/>
              <a:t>Bar Chart/Plot/Graph</a:t>
            </a:r>
            <a:endParaRPr lang="en-US" b="1" dirty="0"/>
          </a:p>
        </p:txBody>
      </p:sp>
      <p:sp>
        <p:nvSpPr>
          <p:cNvPr id="2" name="Content Placeholder 1"/>
          <p:cNvSpPr>
            <a:spLocks noGrp="1"/>
          </p:cNvSpPr>
          <p:nvPr>
            <p:ph idx="1"/>
          </p:nvPr>
        </p:nvSpPr>
        <p:spPr>
          <a:xfrm>
            <a:off x="76200" y="1676400"/>
            <a:ext cx="8839200" cy="5181600"/>
          </a:xfrm>
        </p:spPr>
        <p:txBody>
          <a:bodyPr>
            <a:normAutofit/>
          </a:bodyPr>
          <a:lstStyle/>
          <a:p>
            <a:pPr marL="0" indent="-514350">
              <a:spcBef>
                <a:spcPts val="0"/>
              </a:spcBef>
            </a:pPr>
            <a:r>
              <a:rPr lang="en-US" dirty="0" smtClean="0"/>
              <a:t>In a </a:t>
            </a:r>
            <a:r>
              <a:rPr lang="en-US" b="1" dirty="0" err="1" smtClean="0">
                <a:solidFill>
                  <a:schemeClr val="accent5">
                    <a:lumMod val="50000"/>
                  </a:schemeClr>
                </a:solidFill>
              </a:rPr>
              <a:t>barplot</a:t>
            </a:r>
            <a:r>
              <a:rPr lang="en-US" b="1" i="1" dirty="0" smtClean="0"/>
              <a:t>, </a:t>
            </a:r>
            <a:r>
              <a:rPr lang="en-US" dirty="0" smtClean="0"/>
              <a:t>the height of the bar corresponds to the number of cases falling in each category</a:t>
            </a:r>
          </a:p>
          <a:p>
            <a:pPr marL="0" indent="-514350">
              <a:spcBef>
                <a:spcPts val="0"/>
              </a:spcBef>
              <a:buNone/>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pPr>
            <a:endParaRPr lang="en-US" dirty="0" smtClean="0">
              <a:solidFill>
                <a:schemeClr val="tx2"/>
              </a:solidFill>
            </a:endParaRPr>
          </a:p>
          <a:p>
            <a:pPr marL="0" indent="-514350">
              <a:spcBef>
                <a:spcPts val="0"/>
              </a:spcBef>
              <a:buNone/>
            </a:pPr>
            <a:endParaRPr lang="en-US" dirty="0" smtClean="0">
              <a:solidFill>
                <a:schemeClr val="tx2"/>
              </a:solidFill>
            </a:endParaRPr>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548" y="3048000"/>
            <a:ext cx="6569652"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2329427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2830136"/>
  <p:tag name="CUSTOMCELLBACKCOLOR3" val="-268652"/>
  <p:tag name="DISPLAYDEVICENUMBER" val="True"/>
  <p:tag name="AUTOSIZEGRID" val="True"/>
  <p:tag name="POLLINGCYCLE" val="2"/>
  <p:tag name="INCLUDENONRESPONDERS" val="False"/>
  <p:tag name="CORRECTPOINTVALUE" val="100"/>
  <p:tag name="ZEROBASED" val="False"/>
  <p:tag name="FIBDISPLAYRESULTS" val="True"/>
  <p:tag name="PRRESPONSE1" val="10"/>
  <p:tag name="PRRESPONSE5" val="6"/>
  <p:tag name="PRRESPONSE9" val="2"/>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False"/>
  <p:tag name="PRRESPONSE4" val="7"/>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0"/>
  <p:tag name="RACEANIMATIONSPEED" val="3"/>
  <p:tag name="NUMRESPONSES" val="1"/>
  <p:tag name="CUSTOMCELLBACKCOLOR4" val="-8355712"/>
  <p:tag name="PRRESPONSE7" val="4"/>
  <p:tag name="FIBINCLUDEOTHER" val="True"/>
  <p:tag name="DELIMITERS" val="3.1"/>
  <p:tag name="TPSTANDARDS" val=""/>
  <p:tag name="TASKPANEKEY" val="c125cd9c-5b16-4258-9672-5336d63a62b9"/>
  <p:tag name="EXPANDSHOWBAR" val="False"/>
  <p:tag name="TPPRESENTATIONGUID" val="2282324a-abbf-4589-a580-ce66fb11e13a"/>
  <p:tag name="WASPOLLED" val="7AEF7EC67BFC4343B1469475225B8EB6"/>
  <p:tag name="TPVERSION" val="6"/>
  <p:tag name="TPFULLVERSION" val="7.4.0.111"/>
  <p:tag name="PPTVERSION" val="14"/>
  <p:tag name="TPOS" val="2"/>
  <p:tag name="TPLASTSAVEVERSION" val="6.2 PC"/>
</p:tagLst>
</file>

<file path=ppt/tags/tag10.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4FE5ECB7BAAF4FE8B81C6ECB84588839&lt;/guid&gt;&#10;        &lt;description /&gt;&#10;        &lt;date&gt;5/30/2017 9:38:18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790D273889C4E3D984CB04EFC4AF806&lt;/guid&gt;&#10;            &lt;repollguid&gt;0F0E9ED610C843909F78A3A152E5C2E3&lt;/repollguid&gt;&#10;            &lt;sourceid&gt;4CF8F2F19CF04DD1B865D14E216195C9&lt;/sourceid&gt;&#10;            &lt;questiontext&gt;Give the relevant proportion using correct notation:A survey conducted of 1060 randomly selected US teens aged 13 to 17 found that 605 of them say they have made a new friend onlin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0E72997E06CE4A60A43BBD6541528FDA&lt;/guid&gt;&#10;                    &lt;answertext&gt;p =0.57&lt;/answertext&gt;&#10;                    &lt;valuetype&gt;0&lt;/valuetype&gt;&#10;                &lt;/answer&gt;&#10;                &lt;answer&gt;&#10;                    &lt;guid&gt;6550E8A552E5465C902C7A4AAA6C9C89&lt;/guid&gt;&#10;                    &lt;answertext&gt;p =0.76&lt;/answertext&gt;&#10;                    &lt;valuetype&gt;0&lt;/valuetype&gt;&#10;                &lt;/answer&gt;&#10;                &lt;answer&gt;&#10;                    &lt;guid&gt;1ADAB3275FDB496D9BF860F536913563&lt;/guid&gt;&#10;                    &lt;answertext&gt;p =0.57&lt;/answertext&gt;&#10;                    &lt;valuetype&gt;0&lt;/valuetype&gt;&#10;                &lt;/answer&gt;&#10;                &lt;answer&gt;&#10;                    &lt;guid&gt;609A5E021E2E4FA8A94B2947C881FE1B&lt;/guid&gt;&#10;                    &lt;answertext&gt;p =0.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6FC6FCF81D59426796DC54BB1AF57B81&lt;/guid&gt;&#10;        &lt;description /&gt;&#10;        &lt;date&gt;5/30/2017 9:52:2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8BB7A3E5EA44B38A3A79A6DBB6249F6&lt;/guid&gt;&#10;            &lt;repollguid&gt;9F42D4EE68B94480B0237CC740345928&lt;/repollguid&gt;&#10;            &lt;sourceid&gt;D5CE6F1C25824ED297AF82E5531234C3&lt;/sourceid&gt;&#10;            &lt;questiontext&gt;Give the relevant proportion using correct notation:In the 2010 US Census, we see that 37,342,870 people, or 12.4% of all residents, are foreign-bor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40DF6EAC4A124F1393537FBAABA55906&lt;/guid&gt;&#10;                    &lt;answertext&gt;p =0.124&lt;/answertext&gt;&#10;                    &lt;valuetype&gt;0&lt;/valuetype&gt;&#10;                &lt;/answer&gt;&#10;                &lt;answer&gt;&#10;                    &lt;guid&gt;6319FED6DE464851A54756ED99AC0756&lt;/guid&gt;&#10;                    &lt;answertext&gt;p =0.373&lt;/answertext&gt;&#10;                    &lt;valuetype&gt;0&lt;/valuetype&gt;&#10;                &lt;/answer&gt;&#10;                &lt;answer&gt;&#10;                    &lt;guid&gt;D8EC8FACD695422692CE7854EDEF4EA4&lt;/guid&gt;&#10;                    &lt;answertext&gt;p =0.124&lt;/answertext&gt;&#10;                    &lt;valuetype&gt;0&lt;/valuetype&gt;&#10;                &lt;/answer&gt;&#10;                &lt;answer&gt;&#10;                    &lt;guid&gt;0597FBCF7A224795AF52FD0F26AFE089&lt;/guid&gt;&#10;                    &lt;answertext&gt;p =0.373&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HASRESULTS" val="False"/>
  <p:tag name="LIVECHARTING" val="False"/>
  <p:tag name="AUTOOPENPOLL" val="True"/>
  <p:tag name="AUTOFORMATCHART" val="True"/>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DELIMITERS" val="3.1"/>
  <p:tag name="NOPREFERENCE" val="False"/>
  <p:tag name="DEMOGRAPHIC" val="False"/>
  <p:tag name="SPEEDSCORING" val="False"/>
  <p:tag name="CORRECTPOINTVALUE" val="100"/>
  <p:tag name="INCORRECTPOINTVALUE" val="0"/>
  <p:tag name="ZEROBASED" val="False"/>
  <p:tag name="VALUEFORMAT" val="0%"/>
  <p:tag name="SLIDEGUID" val="A463D01EBD184148AB0CDAB885F0DB46"/>
  <p:tag name="SLIDEID" val="A463D01EBD184148AB0CDAB885F0DB46"/>
  <p:tag name="SLIDEORDER" val="1"/>
  <p:tag name="SLIDETYPE" val="Q"/>
  <p:tag name="QUESTIONALIAS" val="What proportion of students in this sample are in a relationship?"/>
  <p:tag name="ANSWERSALIAS" val="42/169  25% |smicln|32/107  30%|smicln|10/62  16%|smicln|32/42  76%"/>
  <p:tag name="VALUES" val="No Value|smicln|No Value|smicln|No Value|smicln|No Value"/>
  <p:tag name="RESPONSESGATHERED" val="True"/>
  <p:tag name="TOTALRESPONSES" val="19"/>
  <p:tag name="RESPONSECOUNT" val="19"/>
  <p:tag name="SLICED" val="False"/>
  <p:tag name="RESPONSES" val="1;1;1;1;1;1;1;1;2;1;1;-;1;1;1;1;1;1;1;2;"/>
  <p:tag name="CHARTSTRINGSTD" val="17 2 0 0"/>
  <p:tag name="CHARTSTRINGREV" val="0 0 2 17"/>
  <p:tag name="CHARTSTRINGSTDPER" val="0.894736842105263 0.105263157894737 0 0"/>
  <p:tag name="CHARTSTRINGREVPER" val="0 0 0.105263157894737 0.894736842105263"/>
  <p:tag name="ANONYMOUSTEMP" val="False"/>
  <p:tag name="TYPE" val="MultiChoiceSlide"/>
  <p:tag name="TPQUESTIONXML" val="﻿&lt;?xml version=&quot;1.0&quot; encoding=&quot;utf-8&quot;?&gt;&#10;&lt;questionlist&gt;&#10;    &lt;properties&gt;&#10;        &lt;guid&gt;F8179928B5F5456AB111CAB31CF9747B&lt;/guid&gt;&#10;        &lt;description /&gt;&#10;        &lt;date&gt;6/11/2015 2:24: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0447E0EB83C4F2BBBD112775919DD20&lt;/guid&gt;&#10;            &lt;repollguid&gt;B94354EFB01844C8A354CD17AF5050DA&lt;/repollguid&gt;&#10;            &lt;sourceid&gt;87FD201D25194B8D847E6EFE5C4D16F1&lt;/sourceid&gt;&#10;            &lt;questiontext&gt;What proportion of students in this sample are in a relationship?&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3B0442F85CF948BE8F5FA2A51DE3DAAC&lt;/guid&gt;&#10;                    &lt;answertext&gt;42/169  25%  &lt;/answertext&gt;&#10;                    &lt;valuetype&gt;0&lt;/valuetype&gt;&#10;                &lt;/answer&gt;&#10;                &lt;answer&gt;&#10;                    &lt;guid&gt;E81ADE51185749439409DAC7FA87F600&lt;/guid&gt;&#10;                    &lt;answertext&gt;32/107  30% &lt;/answertext&gt;&#10;                    &lt;valuetype&gt;0&lt;/valuetype&gt;&#10;                &lt;/answer&gt;&#10;                &lt;answer&gt;&#10;                    &lt;guid&gt;8C938B426F1F46378F8AE1880CC72D8A&lt;/guid&gt;&#10;                    &lt;answertext&gt;10/62  16% &lt;/answertext&gt;&#10;                    &lt;valuetype&gt;0&lt;/valuetype&gt;&#10;                &lt;/answer&gt;&#10;                &lt;answer&gt;&#10;                    &lt;guid&gt;D48E8840133D421AB4A62B85592F1A6D&lt;/guid&gt;&#10;                    &lt;answertext&gt;32/42  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25.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50"/>
  <p:tag name="FONTSIZE" val="32"/>
  <p:tag name="BULLETTYPE" val="ppBulletArabicPeriod"/>
  <p:tag name="ANSWERTEXT" val="42/169  25% &#10;32/107  30%&#10;10/62  16%&#10;32/42  76%"/>
  <p:tag name="ZEROBASED" val="False"/>
</p:tagLst>
</file>

<file path=ppt/tags/tag26.xml><?xml version="1.0" encoding="utf-8"?>
<p:tagLst xmlns:a="http://schemas.openxmlformats.org/drawingml/2006/main" xmlns:r="http://schemas.openxmlformats.org/officeDocument/2006/relationships" xmlns:p="http://schemas.openxmlformats.org/presentationml/2006/main">
  <p:tag name="DELIMITERS" val="3.1"/>
  <p:tag name="NOPREFERENCE" val="False"/>
  <p:tag name="SLIDEGUID" val="2C344E8FEC34434C840BF155DB4EB025"/>
  <p:tag name="SLIDEID" val="2C344E8FEC34434C840BF155DB4EB025"/>
  <p:tag name="SLIDEORDER" val="1"/>
  <p:tag name="SLIDETYPE" val="Q"/>
  <p:tag name="DEMOGRAPHIC" val="False"/>
  <p:tag name="SPEEDSCORING" val="False"/>
  <p:tag name="CORRECTPOINTVALUE" val="100"/>
  <p:tag name="INCORRECTPOINTVALUE" val="0"/>
  <p:tag name="ZEROBASED" val="False"/>
  <p:tag name="QUESTIONALIAS" val="What proportion of females in this sample are in a relationship?"/>
  <p:tag name="VALUEFORMAT" val="0%"/>
  <p:tag name="ANSWERSALIAS" val="42/169  25% |smicln|32/107  30%|smicln|10/62  16%|smicln|32/42  76%"/>
  <p:tag name="VALUES" val="No Value|smicln|No Value|smicln|No Value|smicln|No Value"/>
  <p:tag name="RESPONSESGATHERED" val="True"/>
  <p:tag name="TOTALRESPONSES" val="19"/>
  <p:tag name="RESPONSECOUNT" val="19"/>
  <p:tag name="SLICED" val="False"/>
  <p:tag name="RESPONSES" val="2;2;-;2;2;2;2;2;2;4;2;2;4;2;4;2;4;2;2;2;"/>
  <p:tag name="CHARTSTRINGSTD" val="0 15 0 4"/>
  <p:tag name="CHARTSTRINGREV" val="4 0 15 0"/>
  <p:tag name="CHARTSTRINGSTDPER" val="0 0.789473684210526 0 0.210526315789474"/>
  <p:tag name="CHARTSTRINGREVPER" val="0.210526315789474 0 0.789473684210526 0"/>
  <p:tag name="ANONYMOUSTEMP" val="False"/>
  <p:tag name="TYPE" val="MultiChoiceSlide"/>
  <p:tag name="TPQUESTIONXML" val="﻿&lt;?xml version=&quot;1.0&quot; encoding=&quot;utf-8&quot;?&gt;&#10;&lt;questionlist&gt;&#10;    &lt;properties&gt;&#10;        &lt;guid&gt;96C31041657046AA9415E1208F3B8253&lt;/guid&gt;&#10;        &lt;description /&gt;&#10;        &lt;date&gt;6/11/2015 2:24: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528022F1A39470CA10F5338202A7AEC&lt;/guid&gt;&#10;            &lt;repollguid&gt;26BE12DA78E343999F0FF0C1049EE37F&lt;/repollguid&gt;&#10;            &lt;sourceid&gt;443E813F79664492B7550FD1F41F4F99&lt;/sourceid&gt;&#10;            &lt;questiontext&gt;What proportion of females in this sample are in a relationship?&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F6AF3F67F91A4537845362E4FAD1FBA2&lt;/guid&gt;&#10;                    &lt;answertext&gt;42/169  25%  &lt;/answertext&gt;&#10;                    &lt;valuetype&gt;0&lt;/valuetype&gt;&#10;                &lt;/answer&gt;&#10;                &lt;answer&gt;&#10;                    &lt;guid&gt;CC66A7F14008478EB66F70024EE67F4C&lt;/guid&gt;&#10;                    &lt;answertext&gt;32/107  30% &lt;/answertext&gt;&#10;                    &lt;valuetype&gt;0&lt;/valuetype&gt;&#10;                &lt;/answer&gt;&#10;                &lt;answer&gt;&#10;                    &lt;guid&gt;877CCEE457C04BE590F0F6AC3B030EC0&lt;/guid&gt;&#10;                    &lt;answertext&gt;10/62  16% &lt;/answertext&gt;&#10;                    &lt;valuetype&gt;0&lt;/valuetype&gt;&#10;                &lt;/answer&gt;&#10;                &lt;answer&gt;&#10;                    &lt;guid&gt;84326813E21E45808F830E48992BEAA0&lt;/guid&gt;&#10;                    &lt;answertext&gt;32/42  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27.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50"/>
  <p:tag name="FONTSIZE" val="32"/>
  <p:tag name="BULLETTYPE" val="ppBulletArabicPeriod"/>
  <p:tag name="ANSWERTEXT" val="42/169  25% &#10;32/107  30%&#10;10/62  16%&#10;32/42  76%"/>
  <p:tag name="ZEROBASED"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DELIMITERS" val="3.1"/>
  <p:tag name="NOPREFERENCE" val="False"/>
  <p:tag name="SLIDEGUID" val="C5A5B11B4FD545EE8FF7918625A9303D"/>
  <p:tag name="SLIDEID" val="C5A5B11B4FD545EE8FF7918625A9303D"/>
  <p:tag name="SLIDEORDER" val="1"/>
  <p:tag name="SLIDETYPE" val="Q"/>
  <p:tag name="DEMOGRAPHIC" val="False"/>
  <p:tag name="SPEEDSCORING" val="False"/>
  <p:tag name="CORRECTPOINTVALUE" val="100"/>
  <p:tag name="INCORRECTPOINTVALUE" val="0"/>
  <p:tag name="ZEROBASED" val="False"/>
  <p:tag name="QUESTIONALIAS" val="What proportion of males in this sample are in a relationship?"/>
  <p:tag name="VALUEFORMAT" val="0%"/>
  <p:tag name="ANSWERSALIAS" val="42/169  25% |smicln|32/107  30%|smicln|10/62  16%|smicln|32/42  76%"/>
  <p:tag name="VALUES" val="No Value|smicln|No Value|smicln|No Value|smicln|No Value"/>
  <p:tag name="RESPONSESGATHERED" val="True"/>
  <p:tag name="TOTALRESPONSES" val="20"/>
  <p:tag name="RESPONSECOUNT" val="20"/>
  <p:tag name="SLICED" val="False"/>
  <p:tag name="RESPONSES" val="3;3;3;3;3;3;3;3;3;3;3;3;3;3;3;3;3;3;3;3;"/>
  <p:tag name="CHARTSTRINGSTD" val="0 0 20 0"/>
  <p:tag name="CHARTSTRINGREV" val="0 20 0 0"/>
  <p:tag name="CHARTSTRINGSTDPER" val="0 0 1 0"/>
  <p:tag name="CHARTSTRINGREVPER" val="0 1 0 0"/>
  <p:tag name="ANONYMOUSTEMP" val="False"/>
  <p:tag name="TYPE" val="MultiChoiceSlide"/>
  <p:tag name="TPQUESTIONXML" val="﻿&lt;?xml version=&quot;1.0&quot; encoding=&quot;utf-8&quot;?&gt;&#10;&lt;questionlist&gt;&#10;    &lt;properties&gt;&#10;        &lt;guid&gt;B1601FF5171D47A2B86365A40F3CE262&lt;/guid&gt;&#10;        &lt;description /&gt;&#10;        &lt;date&gt;6/11/2015 2:24: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7A89977FA52499E81EEA6D86D16D237&lt;/guid&gt;&#10;            &lt;repollguid&gt;B15332AEB9A544BBAFCBF96293F5E7FA&lt;/repollguid&gt;&#10;            &lt;sourceid&gt;F610A8DC93354A0481DA7943930FADBA&lt;/sourceid&gt;&#10;            &lt;questiontext&gt;What proportion of males in this sample are in a relationship?&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02DB364F02AC45F1AB8B2C5E5244F77C&lt;/guid&gt;&#10;                    &lt;answertext&gt;42/169  25%  &lt;/answertext&gt;&#10;                    &lt;valuetype&gt;0&lt;/valuetype&gt;&#10;                &lt;/answer&gt;&#10;                &lt;answer&gt;&#10;                    &lt;guid&gt;7D94B5E6C7014DA5858D5EC05E7AB1B1&lt;/guid&gt;&#10;                    &lt;answertext&gt;32/107  30% &lt;/answertext&gt;&#10;                    &lt;valuetype&gt;0&lt;/valuetype&gt;&#10;                &lt;/answer&gt;&#10;                &lt;answer&gt;&#10;                    &lt;guid&gt;0F59974C272C4DE29EF12CC4919EE6EF&lt;/guid&gt;&#10;                    &lt;answertext&gt;10/62  16% &lt;/answertext&gt;&#10;                    &lt;valuetype&gt;0&lt;/valuetype&gt;&#10;                &lt;/answer&gt;&#10;                &lt;answer&gt;&#10;                    &lt;guid&gt;FDA0F0A595C64880AEF4933E90251540&lt;/guid&gt;&#10;                    &lt;answertext&gt;32/42  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3.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50"/>
  <p:tag name="FONTSIZE" val="32"/>
  <p:tag name="BULLETTYPE" val="ppBulletArabicPeriod"/>
  <p:tag name="ANSWERTEXT" val="42/169  25% &#10;32/107  30%&#10;10/62  16%&#10;32/42  76%"/>
  <p:tag name="ZEROBASED" val="False"/>
</p:tagLst>
</file>

<file path=ppt/tags/tag31.xml><?xml version="1.0" encoding="utf-8"?>
<p:tagLst xmlns:a="http://schemas.openxmlformats.org/drawingml/2006/main" xmlns:r="http://schemas.openxmlformats.org/officeDocument/2006/relationships" xmlns:p="http://schemas.openxmlformats.org/presentationml/2006/main">
  <p:tag name="DELIMITERS" val="3.1"/>
  <p:tag name="NOPREFERENCE" val="False"/>
  <p:tag name="SLIDEGUID" val="9646906936BA4D23B2F4EA8E8FD4387F"/>
  <p:tag name="SLIDEID" val="9646906936BA4D23B2F4EA8E8FD4387F"/>
  <p:tag name="SLIDEORDER" val="1"/>
  <p:tag name="SLIDETYPE" val="Q"/>
  <p:tag name="DEMOGRAPHIC" val="False"/>
  <p:tag name="SPEEDSCORING" val="False"/>
  <p:tag name="CORRECTPOINTVALUE" val="100"/>
  <p:tag name="INCORRECTPOINTVALUE" val="0"/>
  <p:tag name="ZEROBASED" val="False"/>
  <p:tag name="QUESTIONALIAS" val="What proportion of people in a relationship in this sample are female?"/>
  <p:tag name="VALUEFORMAT" val="0%"/>
  <p:tag name="ANSWERSALIAS" val="42/169  25% |smicln|32/107  30%|smicln|10/62  16%|smicln|32/42  76%"/>
  <p:tag name="VALUES" val="No Value|smicln|No Value|smicln|No Value|smicln|No Value"/>
  <p:tag name="RESPONSESGATHERED" val="True"/>
  <p:tag name="TOTALRESPONSES" val="18"/>
  <p:tag name="RESPONSECOUNT" val="18"/>
  <p:tag name="SLICED" val="False"/>
  <p:tag name="RESPONSES" val="4;4;4;4;4;4;4;4;2;4;4;1;4;4;4;4;-;4;4;-;"/>
  <p:tag name="CHARTSTRINGSTD" val="1 1 0 16"/>
  <p:tag name="CHARTSTRINGREV" val="16 0 1 1"/>
  <p:tag name="CHARTSTRINGSTDPER" val="0.0555555555555556 0.0555555555555556 0 0.888888888888889"/>
  <p:tag name="CHARTSTRINGREVPER" val="0.888888888888889 0 0.0555555555555556 0.0555555555555556"/>
  <p:tag name="ANONYMOUSTEMP" val="False"/>
  <p:tag name="TYPE" val="MultiChoiceSlide"/>
  <p:tag name="TPQUESTIONXML" val="﻿&lt;?xml version=&quot;1.0&quot; encoding=&quot;utf-8&quot;?&gt;&#10;&lt;questionlist&gt;&#10;    &lt;properties&gt;&#10;        &lt;guid&gt;548FDDCFA0F046168B04F39B908A3E77&lt;/guid&gt;&#10;        &lt;description /&gt;&#10;        &lt;date&gt;6/11/2015 2:24: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07660F14A7C4DE785332741FB23B633&lt;/guid&gt;&#10;            &lt;repollguid&gt;A409B199E26B4DCABD2D3A8E29A0F362&lt;/repollguid&gt;&#10;            &lt;sourceid&gt;E45D6286889949F7A67FFDF0FCF470EF&lt;/sourceid&gt;&#10;            &lt;questiontext&gt;What proportion of people in a relationship in this sample are female?&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353C922FCE9F4E53B195F6EE6C68AE37&lt;/guid&gt;&#10;                    &lt;answertext&gt;42/169  25%  &lt;/answertext&gt;&#10;                    &lt;valuetype&gt;0&lt;/valuetype&gt;&#10;                &lt;/answer&gt;&#10;                &lt;answer&gt;&#10;                    &lt;guid&gt;805618B7B5F74B5F9ECEC93D9D1AA441&lt;/guid&gt;&#10;                    &lt;answertext&gt;32/107  30% &lt;/answertext&gt;&#10;                    &lt;valuetype&gt;0&lt;/valuetype&gt;&#10;                &lt;/answer&gt;&#10;                &lt;answer&gt;&#10;                    &lt;guid&gt;C290F494640940408F4FE925B021D35E&lt;/guid&gt;&#10;                    &lt;answertext&gt;10/62  16% &lt;/answertext&gt;&#10;                    &lt;valuetype&gt;0&lt;/valuetype&gt;&#10;                &lt;/answer&gt;&#10;                &lt;answer&gt;&#10;                    &lt;guid&gt;60B7D805A24B446689D34BFD45F52261&lt;/guid&gt;&#10;                    &lt;answertext&gt;32/42  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32.xml><?xml version="1.0" encoding="utf-8"?>
<p:tagLst xmlns:a="http://schemas.openxmlformats.org/drawingml/2006/main" xmlns:r="http://schemas.openxmlformats.org/officeDocument/2006/relationships" xmlns:p="http://schemas.openxmlformats.org/presentationml/2006/main">
  <p:tag name="ANSWERBULLETS" val="3"/>
  <p:tag name="OLDNUMANSWERS" val="4"/>
  <p:tag name="TEXTLENGTH" val="50"/>
  <p:tag name="FONTSIZE" val="32"/>
  <p:tag name="BULLETTYPE" val="ppBulletArabicPeriod"/>
  <p:tag name="ANSWERTEXT" val="42/169  25% &#10;32/107  30%&#10;10/62  16%&#10;32/42  76%"/>
  <p:tag name="ZEROBASED" val="False"/>
</p:tagLst>
</file>

<file path=ppt/tags/tag33.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DELIMITERS" val="3.1"/>
  <p:tag name="NOPREFERENCE" val="False"/>
  <p:tag name="SLIDEGUID" val="2320D48B557C4FC1A8E39D7EDE83EE43"/>
  <p:tag name="SLIDEID" val="2320D48B557C4FC1A8E39D7EDE83EE43"/>
  <p:tag name="SLIDEORDER" val="1"/>
  <p:tag name="SLIDETYPE" val="Q"/>
  <p:tag name="DEMOGRAPHIC" val="False"/>
  <p:tag name="SPEEDSCORING" val="False"/>
  <p:tag name="CORRECTPOINTVALUE" val="100"/>
  <p:tag name="INCORRECTPOINTVALUE" val="0"/>
  <p:tag name="ZEROBASED" val="False"/>
  <p:tag name="QUESTIONALIAS" val="What proportion of students in this sample are female and in a relationship?"/>
  <p:tag name="VALUEFORMAT" val="0%"/>
  <p:tag name="ANSWERSALIAS" val="42/169  25% |smicln|32/169  19%|smicln|32/107  30%|smicln|10/62  16%|smicln|32/42  76%"/>
  <p:tag name="RESPONSESGATHERED" val="True"/>
  <p:tag name="TOTALRESPONSES" val="19"/>
  <p:tag name="RESPONSECOUNT" val="19"/>
  <p:tag name="SLICED" val="False"/>
  <p:tag name="RESPONSES" val="2;2;2;2;2;2;2;3;3;3;2;2;2;2;3;2;2;3;3;-;"/>
  <p:tag name="CHARTSTRINGSTD" val="0 13 6 0 0"/>
  <p:tag name="CHARTSTRINGREV" val="0 0 6 13 0"/>
  <p:tag name="CHARTSTRINGSTDPER" val="0 0.684210526315789 0.315789473684211 0 0"/>
  <p:tag name="CHARTSTRINGREVPER" val="0 0 0.315789473684211 0.684210526315789 0"/>
  <p:tag name="ANONYMOUSTEMP" val="False"/>
  <p:tag name="VALUES" val="No Value|smicln|No Value|smicln|No Value|smicln|No Value|smicln|No Value"/>
  <p:tag name="TYPE" val="MultiChoiceSlide"/>
  <p:tag name="TPQUESTIONXML" val="﻿&lt;?xml version=&quot;1.0&quot; encoding=&quot;utf-8&quot;?&gt;&#10;&lt;questionlist&gt;&#10;    &lt;properties&gt;&#10;        &lt;guid&gt;185ADE1C738140DA8F3B66F2B34BA185&lt;/guid&gt;&#10;        &lt;description /&gt;&#10;        &lt;date&gt;6/11/2015 2:24: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2E286334D154B4E90BE57C8343744F5&lt;/guid&gt;&#10;            &lt;repollguid&gt;BA4B9126440F43638C0AF6AA2090388F&lt;/repollguid&gt;&#10;            &lt;sourceid&gt;FEFCA247CC1E428FB2811E372AB0A57F&lt;/sourceid&gt;&#10;            &lt;questiontext&gt;What proportion of students in this sample are female and in a relationship?&lt;/questiontext&gt;&#10;            &lt;showresults&gt;True&lt;/showresults&gt;&#10;            &lt;responsegrid&gt;0&lt;/responsegrid&gt;&#10;            &lt;countdowntimer&gt;False&lt;/countdowntimer&gt;&#10;            &lt;correctvalue&gt;100&lt;/correctvalue&gt;&#10;            &lt;incorrectvalue&gt;0&lt;/incorrectvalue&gt;&#10;            &lt;responselimit&gt;1&lt;/responselimit&gt;&#10;            &lt;bulletstyle&gt;0&lt;/bulletstyle&gt;&#10;            &lt;answers&gt;&#10;                &lt;answer&gt;&#10;                    &lt;guid&gt;4D034D9B4B524609B67340765461E3F4&lt;/guid&gt;&#10;                    &lt;answertext&gt;42/169  25%  &lt;/answertext&gt;&#10;                    &lt;valuetype&gt;0&lt;/valuetype&gt;&#10;                &lt;/answer&gt;&#10;                &lt;answer&gt;&#10;                    &lt;guid&gt;1E45140F18CF4E7EAD13B70DC9E5C366&lt;/guid&gt;&#10;                    &lt;answertext&gt;32/169  19% &lt;/answertext&gt;&#10;                    &lt;valuetype&gt;0&lt;/valuetype&gt;&#10;                &lt;/answer&gt;&#10;                &lt;answer&gt;&#10;                    &lt;guid&gt;98225801574D405E91ACB42D40C4883F&lt;/guid&gt;&#10;                    &lt;answertext&gt;32/107  30% &lt;/answertext&gt;&#10;                    &lt;valuetype&gt;0&lt;/valuetype&gt;&#10;                &lt;/answer&gt;&#10;                &lt;answer&gt;&#10;                    &lt;guid&gt;5712E314F3B6485089EFAA9B43CE8EFA&lt;/guid&gt;&#10;                    &lt;answertext&gt;10/62  16% &lt;/answertext&gt;&#10;                    &lt;valuetype&gt;0&lt;/valuetype&gt;&#10;                &lt;/answer&gt;&#10;                &lt;answer&gt;&#10;                    &lt;guid&gt;CA399D5D525E41189AFBC25650283FB3&lt;/guid&gt;&#10;                    &lt;answertext&gt;32/42  76%&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35.xml><?xml version="1.0" encoding="utf-8"?>
<p:tagLst xmlns:a="http://schemas.openxmlformats.org/drawingml/2006/main" xmlns:r="http://schemas.openxmlformats.org/officeDocument/2006/relationships" xmlns:p="http://schemas.openxmlformats.org/presentationml/2006/main">
  <p:tag name="ANSWERBULLETS" val="3"/>
  <p:tag name="OLDNUMANSWERS" val="5"/>
  <p:tag name="TEXTLENGTH" val="63"/>
  <p:tag name="FONTSIZE" val="32"/>
  <p:tag name="BULLETTYPE" val="ppBulletArabicPeriod"/>
  <p:tag name="ANSWERTEXT" val="42/169  25% &#10;32/169  19%&#10;32/107  30%&#10;10/62  16%&#10;32/42  76%"/>
  <p:tag name="ZEROBASED" val="False"/>
</p:tagLst>
</file>

<file path=ppt/tags/tag3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DELIMITERS" val="3.1"/>
  <p:tag name="NOPREFERENCE"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5605</TotalTime>
  <Words>1309</Words>
  <Application>Microsoft Office PowerPoint</Application>
  <PresentationFormat>On-screen Show (4:3)</PresentationFormat>
  <Paragraphs>377</Paragraphs>
  <Slides>30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Segoe Print</vt:lpstr>
      <vt:lpstr>Symbol</vt:lpstr>
      <vt:lpstr>Tw Cen MT</vt:lpstr>
      <vt:lpstr>Wingdings</vt:lpstr>
      <vt:lpstr>Wingdings 2</vt:lpstr>
      <vt:lpstr>Median</vt:lpstr>
      <vt:lpstr>PowerPoint Presentation</vt:lpstr>
      <vt:lpstr>PowerPoint Presentation</vt:lpstr>
      <vt:lpstr>Descriptive Statistics</vt:lpstr>
      <vt:lpstr>One Categorical Variable</vt:lpstr>
      <vt:lpstr>Frequency Table</vt:lpstr>
      <vt:lpstr>Proportion</vt:lpstr>
      <vt:lpstr>Proportion</vt:lpstr>
      <vt:lpstr>Relative Frequency Table</vt:lpstr>
      <vt:lpstr>Bar Chart/Plot/Graph</vt:lpstr>
      <vt:lpstr>Pie Chart</vt:lpstr>
      <vt:lpstr>Example 1: Airborne Antibiotics</vt:lpstr>
      <vt:lpstr>Example 1: Airborne Antibiotics</vt:lpstr>
      <vt:lpstr>Example 1: Airborne Antibiotics</vt:lpstr>
      <vt:lpstr>Example 1: Airborne Antibiotics</vt:lpstr>
      <vt:lpstr>Give the relevant proportion using correct notation:  A survey conducted of 1060 randomly selected US teens aged 13 to 17 found that 605 of them say they have made a new friend online. </vt:lpstr>
      <vt:lpstr>Give the relevant proportion using correct notation:  In the 2010 US Census, we see that 37,342,870 people, or 12.4% of all residents, are foreign-born.</vt:lpstr>
      <vt:lpstr>Summary: One Categorical Variable</vt:lpstr>
      <vt:lpstr>Two Categorical Variables</vt:lpstr>
      <vt:lpstr>Summary Statistic for Two Categorical Variables: Two-Way Table</vt:lpstr>
      <vt:lpstr>What proportion of students in this sample are in a relationship?</vt:lpstr>
      <vt:lpstr>What proportion of females in this sample are in a relationship?</vt:lpstr>
      <vt:lpstr>Notice that the denominators in the last two examples were different…</vt:lpstr>
      <vt:lpstr>What proportion of males in this sample are in a relationship?</vt:lpstr>
      <vt:lpstr>What proportion of people in a relationship in this sample are female?</vt:lpstr>
      <vt:lpstr>Two-Way Table</vt:lpstr>
      <vt:lpstr>What proportion of students in this sample are female and in a relationship?</vt:lpstr>
      <vt:lpstr>Summary Statistic for Two Categorical Variables: Difference in Proportions</vt:lpstr>
      <vt:lpstr>Visualization for Two Categorical Variables: Side-by-Side Bar Chart</vt:lpstr>
      <vt:lpstr>Visualization for Two Categorical Variables: Segmented Bar Chart</vt:lpstr>
      <vt:lpstr>Summary: Two Categorical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Leed</dc:creator>
  <cp:lastModifiedBy>Mohammad Islam</cp:lastModifiedBy>
  <cp:revision>94</cp:revision>
  <cp:lastPrinted>2015-06-02T20:32:33Z</cp:lastPrinted>
  <dcterms:created xsi:type="dcterms:W3CDTF">2012-11-28T18:46:12Z</dcterms:created>
  <dcterms:modified xsi:type="dcterms:W3CDTF">2021-08-31T14:49:10Z</dcterms:modified>
</cp:coreProperties>
</file>