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9.xml" ContentType="application/vnd.openxmlformats-officedocument.presentationml.notesSlide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38" r:id="rId2"/>
    <p:sldId id="342" r:id="rId3"/>
    <p:sldId id="333" r:id="rId4"/>
    <p:sldId id="334" r:id="rId5"/>
    <p:sldId id="290" r:id="rId6"/>
    <p:sldId id="335" r:id="rId7"/>
    <p:sldId id="339" r:id="rId8"/>
    <p:sldId id="336" r:id="rId9"/>
    <p:sldId id="291" r:id="rId10"/>
    <p:sldId id="292" r:id="rId11"/>
    <p:sldId id="318" r:id="rId12"/>
    <p:sldId id="319" r:id="rId13"/>
    <p:sldId id="340" r:id="rId14"/>
    <p:sldId id="293" r:id="rId15"/>
    <p:sldId id="337" r:id="rId16"/>
    <p:sldId id="294" r:id="rId17"/>
    <p:sldId id="295" r:id="rId18"/>
    <p:sldId id="296" r:id="rId19"/>
    <p:sldId id="297" r:id="rId20"/>
    <p:sldId id="298" r:id="rId21"/>
    <p:sldId id="320" r:id="rId22"/>
    <p:sldId id="299" r:id="rId23"/>
    <p:sldId id="300" r:id="rId24"/>
    <p:sldId id="341" r:id="rId25"/>
    <p:sldId id="302" r:id="rId26"/>
    <p:sldId id="303" r:id="rId27"/>
    <p:sldId id="304" r:id="rId28"/>
    <p:sldId id="326" r:id="rId29"/>
    <p:sldId id="305" r:id="rId30"/>
    <p:sldId id="310" r:id="rId31"/>
  </p:sldIdLst>
  <p:sldSz cx="9144000" cy="6858000" type="screen4x3"/>
  <p:notesSz cx="7010400" cy="92964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1493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CC-45ED-A8F2-D643664530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CC-45ED-A8F2-D643664530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CC-45ED-A8F2-D64366453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2829568"/>
        <c:axId val="92848128"/>
        <c:axId val="60225728"/>
      </c:bar3DChart>
      <c:catAx>
        <c:axId val="92829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2848128"/>
        <c:crosses val="autoZero"/>
        <c:auto val="1"/>
        <c:lblAlgn val="ctr"/>
        <c:lblOffset val="100"/>
        <c:noMultiLvlLbl val="0"/>
      </c:catAx>
      <c:valAx>
        <c:axId val="92848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829568"/>
        <c:crosses val="autoZero"/>
        <c:crossBetween val="between"/>
      </c:valAx>
      <c:serAx>
        <c:axId val="60225728"/>
        <c:scaling>
          <c:orientation val="minMax"/>
        </c:scaling>
        <c:delete val="0"/>
        <c:axPos val="b"/>
        <c:majorTickMark val="out"/>
        <c:minorTickMark val="none"/>
        <c:tickLblPos val="nextTo"/>
        <c:crossAx val="9284812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5595A-31C1-46C1-9E1D-11A3B8ECD053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3C552-83BE-491F-8623-733FC4EB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4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8C8C23-C64E-4DD2-B57D-E8F7AF8A60B9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531C3C3-D59C-4944-8DD8-272620EC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3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41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9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0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0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05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1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41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43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8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21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0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257300" y="1676400"/>
            <a:ext cx="66294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186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4" y="152400"/>
            <a:ext cx="7290816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173736" y="173736"/>
            <a:ext cx="10668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301752" y="1371600"/>
            <a:ext cx="8534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143000" y="3886200"/>
            <a:ext cx="7568680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5181600" y="4114800"/>
            <a:ext cx="3733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77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52450" y="1797050"/>
            <a:ext cx="4038600" cy="4411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797050"/>
            <a:ext cx="4038600" cy="4411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8BC5E-7749-430A-A7C1-2E0A0B161B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5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4141775674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93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32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kumimoji="0" lang="en-US" sz="32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kumimoji="0" lang="en-US" sz="32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2DCFF-E13C-43EB-AA73-931513735D42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w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emf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hyperlink" Target="http://lock5stat.com/statkey/index.html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hyperlink" Target="http://lock5stat.com/statkey/theoretical_distribution/theoretical_distributio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wmf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emf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1489363" y="1752600"/>
            <a:ext cx="7585364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4000" b="1" dirty="0">
                <a:solidFill>
                  <a:schemeClr val="tx2"/>
                </a:solidFill>
              </a:rPr>
              <a:t>Section 2.3:</a:t>
            </a:r>
          </a:p>
          <a:p>
            <a:pPr>
              <a:spcBef>
                <a:spcPct val="20000"/>
              </a:spcBef>
              <a:defRPr/>
            </a:pPr>
            <a:r>
              <a:rPr lang="en-US" sz="4000" b="1" dirty="0">
                <a:solidFill>
                  <a:schemeClr val="tx2"/>
                </a:solidFill>
              </a:rPr>
              <a:t>One Quantitative Variable – Measures of Spread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41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" y="1425564"/>
            <a:ext cx="72009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Standard Deviation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370108"/>
              </p:ext>
            </p:extLst>
          </p:nvPr>
        </p:nvGraphicFramePr>
        <p:xfrm>
          <a:off x="6019800" y="1600200"/>
          <a:ext cx="74272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6" imgW="317087" imgH="177569" progId="Equation.DSMT4">
                  <p:embed/>
                </p:oleObj>
              </mc:Choice>
              <mc:Fallback>
                <p:oleObj name="Equation" r:id="rId6" imgW="317087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600200"/>
                        <a:ext cx="74272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6056312" y="4191000"/>
          <a:ext cx="8016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8" imgW="342603" imgH="177646" progId="Equation.DSMT4">
                  <p:embed/>
                </p:oleObj>
              </mc:Choice>
              <mc:Fallback>
                <p:oleObj name="Equation" r:id="rId8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2" y="4191000"/>
                        <a:ext cx="8016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612901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Both of these distributions are </a:t>
            </a:r>
            <a:r>
              <a:rPr lang="en-US" sz="3200" b="1" i="1" dirty="0">
                <a:solidFill>
                  <a:schemeClr val="accent5">
                    <a:lumMod val="50000"/>
                  </a:schemeClr>
                </a:solidFill>
              </a:rPr>
              <a:t>bell-shaped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943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3: Arsenic in Toenails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dirty="0"/>
              <a:t>Arsenic is toxic to humans and people can be exposed to it through contaminated drinking water, food, dust, and soil. Scientists have devised an interesting new way to measure a person’s level of arsenic poisoning: by examining toenail clippings.</a:t>
            </a:r>
          </a:p>
          <a:p>
            <a:r>
              <a:rPr lang="en-US" dirty="0"/>
              <a:t>The table on the next slide gives toenail arsenic concentrations (in ppm) for 19 individuals with private wells in New Hampshire.  (cont’d…)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5943600"/>
            <a:ext cx="9144000" cy="914400"/>
          </a:xfrm>
        </p:spPr>
        <p:txBody>
          <a:bodyPr/>
          <a:lstStyle/>
          <a:p>
            <a:r>
              <a:rPr lang="en-US" sz="2000" dirty="0"/>
              <a:t>Adapted from </a:t>
            </a:r>
            <a:r>
              <a:rPr lang="en-US" sz="2000" dirty="0" err="1"/>
              <a:t>Karagas</a:t>
            </a:r>
            <a:r>
              <a:rPr lang="en-US" sz="2000" dirty="0"/>
              <a:t>, M., et al., "Toenail Samples as an Indicator of Drinking Water Arsenic Exposure," </a:t>
            </a:r>
            <a:r>
              <a:rPr lang="en-US" sz="2000" i="1" dirty="0"/>
              <a:t>Cancer Epidemiology, Biomarkers and Prevention</a:t>
            </a:r>
            <a:r>
              <a:rPr lang="en-US" sz="2000" dirty="0"/>
              <a:t>, 1996; 5: 849-852.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13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1317" y="152400"/>
            <a:ext cx="9155317" cy="990600"/>
          </a:xfrm>
        </p:spPr>
        <p:txBody>
          <a:bodyPr>
            <a:normAutofit/>
          </a:bodyPr>
          <a:lstStyle/>
          <a:p>
            <a:r>
              <a:rPr lang="en-US" b="1" dirty="0"/>
              <a:t>Example 3: Arsenic in Toenails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-15844" y="1066800"/>
            <a:ext cx="9159844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0.119     0.118     0.099     0.118     0.275     0.358     0.080     0.158     0.310     0.105     0.073     0.832</a:t>
            </a:r>
          </a:p>
          <a:p>
            <a:pPr marL="0" indent="0">
              <a:buNone/>
            </a:pPr>
            <a:r>
              <a:rPr lang="en-US" sz="3000" dirty="0"/>
              <a:t>0.517     0.851     0.269     0.433     0.141     0.135     0.175</a:t>
            </a:r>
          </a:p>
          <a:p>
            <a:pPr marL="0" indent="0">
              <a:buNone/>
            </a:pPr>
            <a:r>
              <a:rPr lang="en-US" sz="3000" dirty="0"/>
              <a:t>a) Use technology to find the mean, median, max, and standard deviation.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82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0999" y="161925"/>
            <a:ext cx="8763001" cy="990600"/>
          </a:xfrm>
        </p:spPr>
        <p:txBody>
          <a:bodyPr>
            <a:normAutofit/>
          </a:bodyPr>
          <a:lstStyle/>
          <a:p>
            <a:r>
              <a:rPr lang="en-US" b="1" dirty="0"/>
              <a:t>Example 3: Arsenic in Toenails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067800" cy="525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9906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hlinkClick r:id="rId5"/>
              </a:rPr>
              <a:t>StatKey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648201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=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__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Segoe Print" panose="02000600000000000000" pitchFamily="2" charset="0"/>
              </a:rPr>
              <a:t>0.272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__</a:t>
            </a:r>
          </a:p>
          <a:p>
            <a:pPr algn="ctr"/>
            <a:r>
              <a:rPr lang="en-US" dirty="0"/>
              <a:t>Median =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__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Segoe Print" panose="02000600000000000000" pitchFamily="2" charset="0"/>
              </a:rPr>
              <a:t>0.158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__</a:t>
            </a:r>
          </a:p>
          <a:p>
            <a:pPr algn="ctr"/>
            <a:r>
              <a:rPr lang="en-US" dirty="0"/>
              <a:t>Max =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____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Segoe Print" panose="02000600000000000000" pitchFamily="2" charset="0"/>
              </a:rPr>
              <a:t>0.851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____</a:t>
            </a:r>
          </a:p>
          <a:p>
            <a:pPr algn="ctr"/>
            <a:r>
              <a:rPr lang="en-US" dirty="0"/>
              <a:t>St. Dev =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__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Segoe Print" panose="02000600000000000000" pitchFamily="2" charset="0"/>
              </a:rPr>
              <a:t>0.237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____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24600" y="3020839"/>
            <a:ext cx="2667000" cy="20219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24600" y="3223032"/>
            <a:ext cx="2667000" cy="2286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324600" y="4343400"/>
            <a:ext cx="2667000" cy="2286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24600" y="3886200"/>
            <a:ext cx="2667000" cy="2286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00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95%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277100" cy="2209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If a distribution of data is approximately symmetric and bell-shaped, about 95% of the data should fall within two standard deviations of the mean.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04800" y="4114800"/>
            <a:ext cx="8534400" cy="1905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For a population, 95% of the data will be between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µ – 2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sym typeface="Symbol"/>
              </a:rPr>
              <a:t> and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µ + 2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sym typeface="Symbol"/>
              </a:rPr>
              <a:t></a:t>
            </a:r>
          </a:p>
          <a:p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  <a:hlinkClick r:id="rId4"/>
              </a:rPr>
              <a:t>StatKey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8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95% Rule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8" y="1524000"/>
            <a:ext cx="865822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02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The 95% Rule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524000"/>
            <a:ext cx="6019800" cy="505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79477"/>
              </p:ext>
            </p:extLst>
          </p:nvPr>
        </p:nvGraphicFramePr>
        <p:xfrm>
          <a:off x="5943600" y="1600200"/>
          <a:ext cx="742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6" imgW="317087" imgH="177569" progId="Equation.DSMT4">
                  <p:embed/>
                </p:oleObj>
              </mc:Choice>
              <mc:Fallback>
                <p:oleObj name="Equation" r:id="rId6" imgW="317087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00200"/>
                        <a:ext cx="7429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356761"/>
              </p:ext>
            </p:extLst>
          </p:nvPr>
        </p:nvGraphicFramePr>
        <p:xfrm>
          <a:off x="6056313" y="4191000"/>
          <a:ext cx="8016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8" imgW="342603" imgH="177646" progId="Equation.DSMT4">
                  <p:embed/>
                </p:oleObj>
              </mc:Choice>
              <mc:Fallback>
                <p:oleObj name="Equation" r:id="rId8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4191000"/>
                        <a:ext cx="8016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169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Question"/>
          <p:cNvSpPr>
            <a:spLocks noGrp="1"/>
          </p:cNvSpPr>
          <p:nvPr>
            <p:ph type="title" idx="4294967295"/>
          </p:nvPr>
        </p:nvSpPr>
        <p:spPr>
          <a:xfrm>
            <a:off x="4184650" y="0"/>
            <a:ext cx="4959350" cy="2438400"/>
          </a:xfrm>
        </p:spPr>
        <p:txBody>
          <a:bodyPr>
            <a:normAutofit fontScale="90000"/>
          </a:bodyPr>
          <a:lstStyle/>
          <a:p>
            <a:pPr marL="0" indent="-514350">
              <a:spcBef>
                <a:spcPts val="0"/>
              </a:spcBef>
            </a:pPr>
            <a:r>
              <a:rPr lang="en-US" dirty="0"/>
              <a:t>The standard deviation for hours of sleep per night is closest to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 r="66701"/>
          <a:stretch>
            <a:fillRect/>
          </a:stretch>
        </p:blipFill>
        <p:spPr bwMode="auto">
          <a:xfrm>
            <a:off x="14068" y="12895"/>
            <a:ext cx="4184872" cy="387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PAnswers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0" y="4038600"/>
            <a:ext cx="4038600" cy="2809875"/>
          </a:xfrm>
        </p:spPr>
        <p:txBody>
          <a:bodyPr>
            <a:noAutofit/>
          </a:bodyPr>
          <a:lstStyle/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½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1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2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4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I have no idea</a:t>
            </a: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72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05000"/>
                <a:ext cx="7848600" cy="19812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The </a:t>
                </a:r>
                <a:r>
                  <a:rPr lang="en-US" b="1" i="1" dirty="0">
                    <a:solidFill>
                      <a:schemeClr val="accent5">
                        <a:lumMod val="50000"/>
                      </a:schemeClr>
                    </a:solidFill>
                  </a:rPr>
                  <a:t>z-score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for a data value, </a:t>
                </a:r>
                <a:r>
                  <a:rPr lang="en-US" i="1" dirty="0">
                    <a:solidFill>
                      <a:schemeClr val="accent6">
                        <a:lumMod val="50000"/>
                      </a:schemeClr>
                    </a:solidFill>
                  </a:rPr>
                  <a:t>x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, is </a:t>
                </a:r>
                <a:endParaRPr lang="en-US" b="0" i="1" dirty="0">
                  <a:solidFill>
                    <a:schemeClr val="accent6">
                      <a:lumMod val="50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05000"/>
                <a:ext cx="7848600" cy="1981200"/>
              </a:xfrm>
              <a:blipFill rotWithShape="1">
                <a:blip r:embed="rId4"/>
                <a:stretch>
                  <a:fillRect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304800" y="4191000"/>
                <a:ext cx="8534400" cy="263652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50000"/>
                      </a:schemeClr>
                    </a:solidFill>
                  </a:rPr>
                  <a:t>For a population,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chemeClr val="accent6">
                        <a:lumMod val="50000"/>
                      </a:schemeClr>
                    </a:solidFill>
                  </a:rPr>
                  <a:t> is replaced with µ and </a:t>
                </a:r>
                <a:r>
                  <a:rPr lang="en-US" sz="3200" i="1" dirty="0">
                    <a:solidFill>
                      <a:schemeClr val="accent6">
                        <a:lumMod val="50000"/>
                      </a:schemeClr>
                    </a:solidFill>
                  </a:rPr>
                  <a:t>s</a:t>
                </a:r>
                <a:r>
                  <a:rPr lang="en-US" sz="3200" dirty="0">
                    <a:solidFill>
                      <a:schemeClr val="accent6">
                        <a:lumMod val="50000"/>
                      </a:schemeClr>
                    </a:solidFill>
                  </a:rPr>
                  <a:t> is replaced with </a:t>
                </a:r>
                <a:r>
                  <a:rPr lang="en-US" sz="3200" dirty="0">
                    <a:solidFill>
                      <a:schemeClr val="accent6">
                        <a:lumMod val="50000"/>
                      </a:schemeClr>
                    </a:solidFill>
                    <a:sym typeface="Symbol"/>
                  </a:rPr>
                  <a:t></a:t>
                </a:r>
              </a:p>
              <a:p>
                <a:r>
                  <a:rPr lang="en-US" sz="3200" dirty="0">
                    <a:solidFill>
                      <a:schemeClr val="accent6">
                        <a:lumMod val="50000"/>
                      </a:schemeClr>
                    </a:solidFill>
                    <a:sym typeface="Symbol"/>
                  </a:rPr>
                  <a:t>Z-score values farther from 0 in either direction are more extreme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04800" y="4191000"/>
                <a:ext cx="8534400" cy="2636520"/>
              </a:xfrm>
              <a:blipFill rotWithShape="1">
                <a:blip r:embed="rId5"/>
                <a:stretch>
                  <a:fillRect l="-500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65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Z</a:t>
            </a:r>
            <a:r>
              <a:rPr lang="en-US" b="1" dirty="0"/>
              <a:t>-score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</a:pPr>
            <a:r>
              <a:rPr lang="en-US" dirty="0"/>
              <a:t>A z-score puts values on a common scale</a:t>
            </a:r>
          </a:p>
          <a:p>
            <a:pPr marL="0" indent="-514350">
              <a:spcBef>
                <a:spcPts val="0"/>
              </a:spcBef>
            </a:pPr>
            <a:r>
              <a:rPr lang="en-US" dirty="0"/>
              <a:t>A z-score is the number of standard deviations a value falls from the mean</a:t>
            </a:r>
          </a:p>
          <a:p>
            <a:pPr marL="0" indent="-514350">
              <a:spcBef>
                <a:spcPts val="0"/>
              </a:spcBef>
            </a:pPr>
            <a:r>
              <a:rPr lang="en-US" dirty="0"/>
              <a:t>95% of all z-scores fall between what two values?</a:t>
            </a: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sz="1400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2" descr="http://www.school-clipart.com/school_clipart_images/pencil_touching_lead_to_paper_0515-1007-2718-0955_SM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98120"/>
            <a:ext cx="838200" cy="8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642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37964" cy="1219200"/>
          </a:xfrm>
        </p:spPr>
        <p:txBody>
          <a:bodyPr>
            <a:normAutofit/>
          </a:bodyPr>
          <a:lstStyle/>
          <a:p>
            <a:r>
              <a:rPr lang="en-US" sz="3600" b="1" dirty="0"/>
              <a:t>The exam scores shown in the histogram are</a:t>
            </a:r>
          </a:p>
        </p:txBody>
      </p:sp>
      <p:sp>
        <p:nvSpPr>
          <p:cNvPr id="3" name="TPAnswers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0" y="4724400"/>
            <a:ext cx="4724400" cy="21313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 Symmetric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 Left-skewed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Right-skewed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371600"/>
            <a:ext cx="329929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3144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PAnswers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0" y="3048000"/>
            <a:ext cx="4086225" cy="3048000"/>
          </a:xfrm>
        </p:spPr>
        <p:txBody>
          <a:bodyPr>
            <a:noAutofit/>
          </a:bodyPr>
          <a:lstStyle/>
          <a:p>
            <a:pPr marL="1245870" indent="-514350">
              <a:spcBef>
                <a:spcPct val="20000"/>
              </a:spcBef>
              <a:buFont typeface="Wingdings"/>
              <a:buAutoNum type="arabicPeriod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ACT score of 28</a:t>
            </a:r>
          </a:p>
          <a:p>
            <a:pPr marL="1245870" indent="-514350">
              <a:spcBef>
                <a:spcPct val="20000"/>
              </a:spcBef>
              <a:buFont typeface="Wingdings"/>
              <a:buAutoNum type="arabicPeriod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SAT score of 	2100</a:t>
            </a:r>
          </a:p>
          <a:p>
            <a:pPr marL="1245870" indent="-514350">
              <a:spcBef>
                <a:spcPct val="20000"/>
              </a:spcBef>
              <a:buFont typeface="Wingdings"/>
              <a:buAutoNum type="arabicPeriod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I don’t know</a:t>
            </a:r>
          </a:p>
        </p:txBody>
      </p:sp>
      <p:sp>
        <p:nvSpPr>
          <p:cNvPr id="3" name="TPQuestion"/>
          <p:cNvSpPr>
            <a:spLocks noGrp="1"/>
          </p:cNvSpPr>
          <p:nvPr>
            <p:ph type="title" idx="4294967295"/>
          </p:nvPr>
        </p:nvSpPr>
        <p:spPr>
          <a:xfrm>
            <a:off x="20638" y="9525"/>
            <a:ext cx="9123362" cy="3571875"/>
          </a:xfrm>
        </p:spPr>
        <p:txBody>
          <a:bodyPr anchor="ctr">
            <a:normAutofit/>
          </a:bodyPr>
          <a:lstStyle/>
          <a:p>
            <a:pPr marL="0" indent="-514350">
              <a:spcBef>
                <a:spcPts val="0"/>
              </a:spcBef>
            </a:pPr>
            <a:r>
              <a:rPr lang="en-US" sz="3200" b="0" dirty="0">
                <a:solidFill>
                  <a:schemeClr val="tx1"/>
                </a:solidFill>
              </a:rPr>
              <a:t>Which is better, an ACT score of 28 or a combined SAT score of 2100?</a:t>
            </a:r>
            <a:br>
              <a:rPr lang="en-US" sz="32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ACT: </a:t>
            </a:r>
            <a:r>
              <a:rPr lang="en-US" sz="3200" b="0" dirty="0">
                <a:solidFill>
                  <a:schemeClr val="tx1"/>
                </a:solidFill>
                <a:sym typeface="Symbol"/>
              </a:rPr>
              <a:t></a:t>
            </a:r>
            <a:r>
              <a:rPr lang="en-US" sz="3200" b="0" dirty="0">
                <a:solidFill>
                  <a:schemeClr val="tx1"/>
                </a:solidFill>
              </a:rPr>
              <a:t> = 21, </a:t>
            </a:r>
            <a:r>
              <a:rPr lang="en-US" sz="3200" b="0" dirty="0">
                <a:solidFill>
                  <a:schemeClr val="tx1"/>
                </a:solidFill>
                <a:sym typeface="Symbol"/>
              </a:rPr>
              <a:t></a:t>
            </a:r>
            <a:r>
              <a:rPr lang="en-US" sz="3200" b="0" dirty="0">
                <a:solidFill>
                  <a:schemeClr val="tx1"/>
                </a:solidFill>
              </a:rPr>
              <a:t> = 5</a:t>
            </a:r>
            <a:br>
              <a:rPr lang="en-US" sz="32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SAT: </a:t>
            </a:r>
            <a:r>
              <a:rPr lang="en-US" sz="3200" b="0" dirty="0">
                <a:solidFill>
                  <a:schemeClr val="tx1"/>
                </a:solidFill>
                <a:sym typeface="Symbol"/>
              </a:rPr>
              <a:t></a:t>
            </a:r>
            <a:r>
              <a:rPr lang="en-US" sz="3200" b="0" dirty="0">
                <a:solidFill>
                  <a:schemeClr val="tx1"/>
                </a:solidFill>
              </a:rPr>
              <a:t> = 1500, </a:t>
            </a:r>
            <a:r>
              <a:rPr lang="en-US" sz="3200" b="0" dirty="0">
                <a:solidFill>
                  <a:schemeClr val="tx1"/>
                </a:solidFill>
                <a:sym typeface="Symbol"/>
              </a:rPr>
              <a:t></a:t>
            </a:r>
            <a:r>
              <a:rPr lang="en-US" sz="3200" b="0" dirty="0">
                <a:solidFill>
                  <a:schemeClr val="tx1"/>
                </a:solidFill>
              </a:rPr>
              <a:t> = 325</a:t>
            </a:r>
            <a:br>
              <a:rPr lang="en-US" sz="3200" b="0" dirty="0">
                <a:solidFill>
                  <a:schemeClr val="tx1"/>
                </a:solidFill>
              </a:rPr>
            </a:br>
            <a:r>
              <a:rPr lang="en-US" sz="3200" b="0" dirty="0">
                <a:solidFill>
                  <a:schemeClr val="tx1"/>
                </a:solidFill>
              </a:rPr>
              <a:t>Assume ACT and SAT scores have approximately bell-shaped distributions</a:t>
            </a:r>
            <a:br>
              <a:rPr lang="en-US" sz="3200" b="0" dirty="0">
                <a:solidFill>
                  <a:schemeClr val="tx1"/>
                </a:solidFill>
              </a:rPr>
            </a:br>
            <a:endParaRPr lang="en-US" sz="3200" b="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62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Arsenic in Toenails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3000" dirty="0"/>
              <a:t>0.119	0.118	0.099	0.118	0.275	0.358	0.080	0.158	0.310	0.105	0.073	0.832	0.517	0.851	0.269	0.433	0.141	0.135	0.175</a:t>
            </a:r>
          </a:p>
          <a:p>
            <a:pPr marL="0" indent="0">
              <a:buNone/>
            </a:pPr>
            <a:r>
              <a:rPr lang="en-US" dirty="0"/>
              <a:t>b) Compute the z-score for the largest concentration and interpret it.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07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Other Measures of Location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7526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sz="3600" b="1" kern="0" dirty="0">
                <a:solidFill>
                  <a:schemeClr val="accent5">
                    <a:lumMod val="50000"/>
                  </a:schemeClr>
                </a:solidFill>
              </a:rPr>
              <a:t>Maximum</a:t>
            </a:r>
            <a:r>
              <a:rPr lang="en-US" sz="3600" kern="0" dirty="0">
                <a:solidFill>
                  <a:srgbClr val="000000"/>
                </a:solidFill>
              </a:rPr>
              <a:t> </a:t>
            </a:r>
            <a:r>
              <a:rPr lang="en-US" sz="3600" kern="0" dirty="0">
                <a:solidFill>
                  <a:schemeClr val="accent6">
                    <a:lumMod val="50000"/>
                  </a:schemeClr>
                </a:solidFill>
              </a:rPr>
              <a:t>= largest data value</a:t>
            </a:r>
          </a:p>
          <a:p>
            <a:pPr lvl="0">
              <a:spcBef>
                <a:spcPct val="50000"/>
              </a:spcBef>
              <a:defRPr/>
            </a:pPr>
            <a:r>
              <a:rPr lang="en-US" sz="3600" b="1" kern="0" dirty="0">
                <a:solidFill>
                  <a:schemeClr val="accent5">
                    <a:lumMod val="50000"/>
                  </a:schemeClr>
                </a:solidFill>
              </a:rPr>
              <a:t>Minimum</a:t>
            </a:r>
            <a:r>
              <a:rPr lang="en-US" sz="3600" kern="0" dirty="0">
                <a:solidFill>
                  <a:srgbClr val="000000"/>
                </a:solidFill>
              </a:rPr>
              <a:t> </a:t>
            </a:r>
            <a:r>
              <a:rPr lang="en-US" sz="3600" kern="0" dirty="0">
                <a:solidFill>
                  <a:schemeClr val="accent6">
                    <a:lumMod val="50000"/>
                  </a:schemeClr>
                </a:solidFill>
              </a:rPr>
              <a:t>= smallest data value</a:t>
            </a:r>
          </a:p>
          <a:p>
            <a:pPr lvl="0">
              <a:spcBef>
                <a:spcPct val="50000"/>
              </a:spcBef>
              <a:defRPr/>
            </a:pPr>
            <a:r>
              <a:rPr lang="en-US" sz="3600" b="1" kern="0" dirty="0">
                <a:solidFill>
                  <a:schemeClr val="accent5">
                    <a:lumMod val="50000"/>
                  </a:schemeClr>
                </a:solidFill>
              </a:rPr>
              <a:t>Quartiles</a:t>
            </a:r>
            <a:r>
              <a:rPr lang="en-US" sz="3600" kern="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sz="3600" kern="0" dirty="0">
                <a:solidFill>
                  <a:srgbClr val="000000"/>
                </a:solidFill>
              </a:rPr>
              <a:t>	</a:t>
            </a:r>
            <a:r>
              <a:rPr lang="en-US" sz="3600" kern="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en-US" sz="3600" kern="0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sz="3600" kern="0" dirty="0">
                <a:solidFill>
                  <a:srgbClr val="000000"/>
                </a:solidFill>
              </a:rPr>
              <a:t> </a:t>
            </a:r>
            <a:r>
              <a:rPr lang="en-US" sz="3600" kern="0" dirty="0">
                <a:solidFill>
                  <a:schemeClr val="accent6">
                    <a:lumMod val="50000"/>
                  </a:schemeClr>
                </a:solidFill>
              </a:rPr>
              <a:t>= median of the values below m.</a:t>
            </a:r>
          </a:p>
          <a:p>
            <a:pPr lvl="0">
              <a:defRPr/>
            </a:pPr>
            <a:r>
              <a:rPr lang="en-US" sz="3600" kern="0" dirty="0">
                <a:solidFill>
                  <a:srgbClr val="000000"/>
                </a:solidFill>
              </a:rPr>
              <a:t>	</a:t>
            </a:r>
            <a:r>
              <a:rPr lang="en-US" sz="3600" kern="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en-US" sz="3600" kern="0" baseline="-25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sz="3600" kern="0" dirty="0">
                <a:solidFill>
                  <a:srgbClr val="000000"/>
                </a:solidFill>
              </a:rPr>
              <a:t> </a:t>
            </a:r>
            <a:r>
              <a:rPr lang="en-US" sz="3600" kern="0" dirty="0">
                <a:solidFill>
                  <a:schemeClr val="accent6">
                    <a:lumMod val="50000"/>
                  </a:schemeClr>
                </a:solidFill>
              </a:rPr>
              <a:t>= median of the values above 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6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Five Number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054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  <a:buNone/>
            </a:pPr>
            <a:endParaRPr lang="en-US" b="1" i="1" dirty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533400" y="42672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85800" y="2209800"/>
            <a:ext cx="7848600" cy="1524000"/>
            <a:chOff x="480" y="1728"/>
            <a:chExt cx="4944" cy="96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0" y="1728"/>
              <a:ext cx="576" cy="960"/>
              <a:chOff x="480" y="1728"/>
              <a:chExt cx="576" cy="960"/>
            </a:xfrm>
          </p:grpSpPr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48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>
                    <a:solidFill>
                      <a:schemeClr val="tx1"/>
                    </a:solidFill>
                  </a:rPr>
                  <a:t>Min</a:t>
                </a:r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H="1">
                <a:off x="76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800" y="1728"/>
              <a:ext cx="624" cy="960"/>
              <a:chOff x="4800" y="1728"/>
              <a:chExt cx="624" cy="960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4800" y="1728"/>
                <a:ext cx="624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b="1" i="1" dirty="0">
                    <a:solidFill>
                      <a:schemeClr val="tx1"/>
                    </a:solidFill>
                  </a:rPr>
                  <a:t>Max</a:t>
                </a:r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50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2133600" y="2209800"/>
            <a:ext cx="4419600" cy="1524000"/>
            <a:chOff x="1392" y="1728"/>
            <a:chExt cx="2784" cy="960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1392" y="1728"/>
              <a:ext cx="576" cy="960"/>
              <a:chOff x="1392" y="1728"/>
              <a:chExt cx="576" cy="960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392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>
                    <a:solidFill>
                      <a:schemeClr val="tx1"/>
                    </a:solidFill>
                  </a:rPr>
                  <a:t>Q</a:t>
                </a:r>
                <a:r>
                  <a:rPr lang="en-US" sz="3200" b="1" i="1" baseline="-25000" dirty="0">
                    <a:solidFill>
                      <a:schemeClr val="tx1"/>
                    </a:solidFill>
                  </a:rPr>
                  <a:t>1</a:t>
                </a:r>
                <a:endParaRPr lang="en-US" b="1" i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1680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600" y="1728"/>
              <a:ext cx="576" cy="960"/>
              <a:chOff x="3600" y="1728"/>
              <a:chExt cx="576" cy="960"/>
            </a:xfrm>
          </p:grpSpPr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360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>
                    <a:solidFill>
                      <a:schemeClr val="tx1"/>
                    </a:solidFill>
                  </a:rPr>
                  <a:t>Q</a:t>
                </a:r>
                <a:r>
                  <a:rPr lang="en-US" sz="3200" b="1" i="1" baseline="-25000" dirty="0">
                    <a:solidFill>
                      <a:schemeClr val="tx1"/>
                    </a:solidFill>
                  </a:rPr>
                  <a:t>3</a:t>
                </a:r>
                <a:endParaRPr lang="en-US" b="1" i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810000" y="2209800"/>
            <a:ext cx="914400" cy="1524000"/>
            <a:chOff x="2400" y="1728"/>
            <a:chExt cx="576" cy="960"/>
          </a:xfrm>
          <a:noFill/>
        </p:grpSpPr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400" y="1728"/>
              <a:ext cx="576" cy="365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b="1" i="1" dirty="0">
                  <a:solidFill>
                    <a:schemeClr val="tx1"/>
                  </a:solidFill>
                </a:rPr>
                <a:t>m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2688" y="2064"/>
              <a:ext cx="0" cy="62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066800" y="3048000"/>
            <a:ext cx="6629400" cy="461963"/>
            <a:chOff x="720" y="2256"/>
            <a:chExt cx="4176" cy="291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20" y="2256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chemeClr val="tx1"/>
                  </a:solidFill>
                </a:rPr>
                <a:t>25%</a:t>
              </a: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728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chemeClr val="tx1"/>
                  </a:solidFill>
                </a:rPr>
                <a:t>25%</a:t>
              </a: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832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chemeClr val="tx1"/>
                  </a:solidFill>
                </a:rPr>
                <a:t>25%</a:t>
              </a: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984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chemeClr val="tx1"/>
                  </a:solidFill>
                </a:rPr>
                <a:t>25%</a:t>
              </a: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06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Question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3124200"/>
          </a:xfrm>
        </p:spPr>
        <p:txBody>
          <a:bodyPr anchor="ctr">
            <a:noAutofit/>
          </a:bodyPr>
          <a:lstStyle/>
          <a:p>
            <a:r>
              <a:rPr lang="en-US" sz="3200" b="1" dirty="0"/>
              <a:t>The five number summary of the number of hours that a sample of students reported studying is:</a:t>
            </a:r>
            <a:br>
              <a:rPr lang="en-US" sz="3200" b="1" dirty="0"/>
            </a:br>
            <a:r>
              <a:rPr lang="en-US" sz="2800" b="1" dirty="0">
                <a:latin typeface="Calibri" pitchFamily="34" charset="0"/>
                <a:cs typeface="Calibri" pitchFamily="34" charset="0"/>
              </a:rPr>
              <a:t>Min. 		1st Qu. 	Median 	3rd Qu. 	Max. </a:t>
            </a:r>
            <a:br>
              <a:rPr lang="en-US" sz="2800" b="1" dirty="0">
                <a:latin typeface="Calibri" pitchFamily="34" charset="0"/>
                <a:cs typeface="Calibri" pitchFamily="34" charset="0"/>
              </a:rPr>
            </a:br>
            <a:r>
              <a:rPr lang="en-US" sz="2800" b="1" dirty="0">
                <a:latin typeface="Calibri" pitchFamily="34" charset="0"/>
                <a:cs typeface="Calibri" pitchFamily="34" charset="0"/>
              </a:rPr>
              <a:t>2.00 		10.00 		15.00 		20.00 		69.00</a:t>
            </a:r>
            <a:br>
              <a:rPr lang="en-US" sz="2800" b="1" dirty="0">
                <a:latin typeface="Calibri" pitchFamily="34" charset="0"/>
                <a:cs typeface="Calibri" pitchFamily="34" charset="0"/>
              </a:rPr>
            </a:br>
            <a:br>
              <a:rPr lang="en-US" sz="28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The distribution of number of hours spent studying each week is:</a:t>
            </a:r>
            <a:endParaRPr lang="en-US" sz="3200" b="1" dirty="0"/>
          </a:p>
        </p:txBody>
      </p:sp>
      <p:sp>
        <p:nvSpPr>
          <p:cNvPr id="2" name="TPAnswers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0" y="3352800"/>
            <a:ext cx="4440238" cy="3505200"/>
          </a:xfrm>
        </p:spPr>
        <p:txBody>
          <a:bodyPr>
            <a:normAutofit/>
          </a:bodyPr>
          <a:lstStyle/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Symmetric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Right-skewed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Left-skewed</a:t>
            </a:r>
          </a:p>
          <a:p>
            <a:pPr marL="914400" indent="-51435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dirty="0"/>
              <a:t>Impossible to tell</a:t>
            </a: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329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Percentile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6629400" cy="145465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b="1" i="1" dirty="0" err="1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b="1" i="1" baseline="30000" dirty="0" err="1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b="1" i="1" baseline="30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percentile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the value which is greater than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% of the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3505200"/>
            <a:ext cx="8534400" cy="19812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We already used z-scores to determine whether an SAT score of 2100 or an ACT score of 28 is better</a:t>
            </a:r>
          </a:p>
          <a:p>
            <a:pPr>
              <a:spcAft>
                <a:spcPts val="0"/>
              </a:spcAft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We could also have used percentiles: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ACT score of 28: 91st percentile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SAT score of 2100: 97th percentile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5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295400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Five Number Summary and Corresponding Percentiles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  <a:buNone/>
            </a:pPr>
            <a:endParaRPr lang="en-US" b="1" i="1" dirty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533400" y="3810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85800" y="2209800"/>
            <a:ext cx="7848600" cy="1524000"/>
            <a:chOff x="480" y="1728"/>
            <a:chExt cx="4944" cy="96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0" y="1728"/>
              <a:ext cx="576" cy="960"/>
              <a:chOff x="480" y="1728"/>
              <a:chExt cx="576" cy="960"/>
            </a:xfrm>
          </p:grpSpPr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48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>
                    <a:solidFill>
                      <a:schemeClr val="tx1"/>
                    </a:solidFill>
                  </a:rPr>
                  <a:t>Min</a:t>
                </a:r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H="1">
                <a:off x="76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800" y="1728"/>
              <a:ext cx="624" cy="960"/>
              <a:chOff x="4800" y="1728"/>
              <a:chExt cx="624" cy="960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4800" y="1728"/>
                <a:ext cx="624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b="1" i="1" dirty="0">
                    <a:solidFill>
                      <a:schemeClr val="tx1"/>
                    </a:solidFill>
                  </a:rPr>
                  <a:t>Max</a:t>
                </a:r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50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2286000" y="2209800"/>
            <a:ext cx="4267200" cy="1524000"/>
            <a:chOff x="1488" y="1728"/>
            <a:chExt cx="2688" cy="960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1488" y="1728"/>
              <a:ext cx="576" cy="960"/>
              <a:chOff x="1488" y="1728"/>
              <a:chExt cx="576" cy="960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>
                    <a:solidFill>
                      <a:schemeClr val="tx1"/>
                    </a:solidFill>
                  </a:rPr>
                  <a:t>Q</a:t>
                </a:r>
                <a:r>
                  <a:rPr lang="en-US" sz="3200" b="1" i="1" baseline="-25000" dirty="0">
                    <a:solidFill>
                      <a:schemeClr val="tx1"/>
                    </a:solidFill>
                  </a:rPr>
                  <a:t>1</a:t>
                </a:r>
                <a:endParaRPr lang="en-US" b="1" i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600" y="1728"/>
              <a:ext cx="576" cy="960"/>
              <a:chOff x="3600" y="1728"/>
              <a:chExt cx="576" cy="960"/>
            </a:xfrm>
          </p:grpSpPr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360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>
                    <a:solidFill>
                      <a:schemeClr val="tx1"/>
                    </a:solidFill>
                  </a:rPr>
                  <a:t>Q</a:t>
                </a:r>
                <a:r>
                  <a:rPr lang="en-US" sz="3200" b="1" i="1" baseline="-25000" dirty="0">
                    <a:solidFill>
                      <a:schemeClr val="tx1"/>
                    </a:solidFill>
                  </a:rPr>
                  <a:t>3</a:t>
                </a:r>
                <a:endParaRPr lang="en-US" b="1" i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886200" y="2209800"/>
            <a:ext cx="914400" cy="1524000"/>
            <a:chOff x="2400" y="1728"/>
            <a:chExt cx="576" cy="960"/>
          </a:xfrm>
          <a:noFill/>
        </p:grpSpPr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400" y="1728"/>
              <a:ext cx="576" cy="365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b="1" i="1" dirty="0">
                  <a:solidFill>
                    <a:schemeClr val="tx1"/>
                  </a:solidFill>
                </a:rPr>
                <a:t>m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2688" y="2064"/>
              <a:ext cx="0" cy="62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066800" y="3048000"/>
            <a:ext cx="6629400" cy="461963"/>
            <a:chOff x="720" y="2256"/>
            <a:chExt cx="4176" cy="291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20" y="2256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chemeClr val="tx1"/>
                  </a:solidFill>
                </a:rPr>
                <a:t>25%</a:t>
              </a: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824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chemeClr val="tx1"/>
                  </a:solidFill>
                </a:rPr>
                <a:t>25%</a:t>
              </a: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832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chemeClr val="tx1"/>
                  </a:solidFill>
                </a:rPr>
                <a:t>25%</a:t>
              </a: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984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chemeClr val="tx1"/>
                  </a:solidFill>
                </a:rPr>
                <a:t>25%</a:t>
              </a:r>
              <a:r>
                <a:rPr lang="en-US" sz="2400" b="1" dirty="0">
                  <a:solidFill>
                    <a:schemeClr val="tx1"/>
                  </a:solidFill>
                  <a:sym typeface="Symbol" pitchFamily="18" charset="2"/>
                </a:rPr>
                <a:t>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1000" y="4724400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723900" y="4305300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39000" y="4723606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100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7581900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1400" y="4723606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50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3924300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34000" y="4723606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75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5676900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81200" y="4724400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25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2323306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189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4" grpId="0" animBg="1"/>
      <p:bldP spid="36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Question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991600" cy="3352800"/>
          </a:xfrm>
        </p:spPr>
        <p:txBody>
          <a:bodyPr anchor="ctr">
            <a:noAutofit/>
          </a:bodyPr>
          <a:lstStyle/>
          <a:p>
            <a:pPr lvl="0">
              <a:spcAft>
                <a:spcPts val="0"/>
              </a:spcAft>
              <a:defRPr/>
            </a:pPr>
            <a:r>
              <a:rPr lang="en-US" sz="3600" b="1" u="sng" dirty="0">
                <a:solidFill>
                  <a:schemeClr val="tx1"/>
                </a:solidFill>
              </a:rPr>
              <a:t>More Measures of Spread</a:t>
            </a:r>
            <a:br>
              <a:rPr lang="en-US" sz="3600" u="sng" dirty="0">
                <a:solidFill>
                  <a:schemeClr val="tx1"/>
                </a:solidFill>
              </a:rPr>
            </a:br>
            <a:r>
              <a:rPr lang="en-US" sz="3600" b="1" i="1" kern="0" dirty="0">
                <a:solidFill>
                  <a:schemeClr val="tx1"/>
                </a:solidFill>
              </a:rPr>
              <a:t>Range</a:t>
            </a:r>
            <a:r>
              <a:rPr lang="en-US" sz="3600" b="0" kern="0" dirty="0">
                <a:solidFill>
                  <a:schemeClr val="tx1"/>
                </a:solidFill>
              </a:rPr>
              <a:t> = Max – Min</a:t>
            </a:r>
            <a:br>
              <a:rPr lang="en-US" sz="3600" b="0" kern="0" dirty="0">
                <a:solidFill>
                  <a:schemeClr val="tx1"/>
                </a:solidFill>
              </a:rPr>
            </a:br>
            <a:r>
              <a:rPr lang="en-US" sz="3600" b="1" i="1" kern="0" dirty="0">
                <a:solidFill>
                  <a:schemeClr val="tx1"/>
                </a:solidFill>
              </a:rPr>
              <a:t>Interquartile Range (IQR)</a:t>
            </a:r>
            <a:r>
              <a:rPr lang="en-US" sz="3600" b="1" kern="0" dirty="0">
                <a:solidFill>
                  <a:schemeClr val="tx1"/>
                </a:solidFill>
              </a:rPr>
              <a:t> </a:t>
            </a:r>
            <a:r>
              <a:rPr lang="en-US" sz="3600" b="0" kern="0" dirty="0">
                <a:solidFill>
                  <a:schemeClr val="tx1"/>
                </a:solidFill>
              </a:rPr>
              <a:t>= Q</a:t>
            </a:r>
            <a:r>
              <a:rPr lang="en-US" sz="3600" b="0" kern="0" baseline="-25000" dirty="0">
                <a:solidFill>
                  <a:schemeClr val="tx1"/>
                </a:solidFill>
              </a:rPr>
              <a:t>3</a:t>
            </a:r>
            <a:r>
              <a:rPr lang="en-US" sz="3600" b="0" kern="0" dirty="0">
                <a:solidFill>
                  <a:schemeClr val="tx1"/>
                </a:solidFill>
              </a:rPr>
              <a:t> – Q</a:t>
            </a:r>
            <a:r>
              <a:rPr lang="en-US" sz="3600" b="0" kern="0" baseline="-25000" dirty="0">
                <a:solidFill>
                  <a:schemeClr val="tx1"/>
                </a:solidFill>
              </a:rPr>
              <a:t>1</a:t>
            </a:r>
            <a:br>
              <a:rPr lang="en-US" sz="3600" b="0" kern="0" baseline="-25000" dirty="0">
                <a:solidFill>
                  <a:schemeClr val="tx1"/>
                </a:solidFill>
              </a:rPr>
            </a:br>
            <a:br>
              <a:rPr lang="en-US" sz="3600" b="0" kern="0" dirty="0">
                <a:solidFill>
                  <a:schemeClr val="tx1"/>
                </a:solidFill>
              </a:rPr>
            </a:br>
            <a:r>
              <a:rPr lang="en-US" sz="3600" b="0" dirty="0">
                <a:solidFill>
                  <a:schemeClr val="tx1"/>
                </a:solidFill>
              </a:rPr>
              <a:t>Is the range resistant to outliers?</a:t>
            </a:r>
            <a:br>
              <a:rPr lang="en-US" sz="3600" b="0" dirty="0">
                <a:solidFill>
                  <a:schemeClr val="tx1"/>
                </a:solidFill>
              </a:rPr>
            </a:b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2" name="TPAnswers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0" y="2819400"/>
            <a:ext cx="3124200" cy="4014788"/>
          </a:xfrm>
        </p:spPr>
        <p:txBody>
          <a:bodyPr>
            <a:noAutofit/>
          </a:bodyPr>
          <a:lstStyle/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Yes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968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Is the IQR resistant to outliers?</a:t>
            </a:r>
          </a:p>
        </p:txBody>
      </p:sp>
      <p:sp>
        <p:nvSpPr>
          <p:cNvPr id="3" name="TPAnswers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0" y="1568450"/>
            <a:ext cx="2362200" cy="1784350"/>
          </a:xfrm>
        </p:spPr>
        <p:txBody>
          <a:bodyPr>
            <a:noAutofit/>
          </a:bodyPr>
          <a:lstStyle/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Yes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No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404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/>
              <a:t>Measures of Center:</a:t>
            </a:r>
          </a:p>
          <a:p>
            <a:pPr lvl="1">
              <a:spcAft>
                <a:spcPts val="0"/>
              </a:spcAft>
            </a:pPr>
            <a:r>
              <a:rPr lang="en-US" dirty="0"/>
              <a:t>Mean (not resistant)</a:t>
            </a:r>
          </a:p>
          <a:p>
            <a:pPr lvl="1"/>
            <a:r>
              <a:rPr lang="en-US" dirty="0"/>
              <a:t>Median (resistant)</a:t>
            </a:r>
          </a:p>
          <a:p>
            <a:pPr>
              <a:spcAft>
                <a:spcPts val="0"/>
              </a:spcAft>
            </a:pPr>
            <a:r>
              <a:rPr lang="en-US" dirty="0"/>
              <a:t>Measures of Spread:</a:t>
            </a:r>
          </a:p>
          <a:p>
            <a:pPr lvl="1">
              <a:spcAft>
                <a:spcPts val="0"/>
              </a:spcAft>
            </a:pPr>
            <a:r>
              <a:rPr lang="en-US" dirty="0"/>
              <a:t>Standard deviation (not resistant)</a:t>
            </a:r>
          </a:p>
          <a:p>
            <a:pPr lvl="1">
              <a:spcAft>
                <a:spcPts val="0"/>
              </a:spcAft>
            </a:pPr>
            <a:r>
              <a:rPr lang="en-US" dirty="0"/>
              <a:t>IQR (resistant)</a:t>
            </a:r>
          </a:p>
          <a:p>
            <a:pPr lvl="1"/>
            <a:r>
              <a:rPr lang="en-US" dirty="0"/>
              <a:t>Range (not resistant)</a:t>
            </a:r>
          </a:p>
          <a:p>
            <a:r>
              <a:rPr lang="en-US" dirty="0"/>
              <a:t>Most often, we use the mean and the standard deviation, because they are calculated based on all the data values, so use all the available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3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220663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b="1" dirty="0"/>
              <a:t>The Basics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48125" y="1600200"/>
            <a:ext cx="4906963" cy="5030788"/>
          </a:xfrm>
          <a:noFill/>
        </p:spPr>
        <p:txBody>
          <a:bodyPr>
            <a:normAutofit fontScale="92500"/>
          </a:bodyPr>
          <a:lstStyle/>
          <a:p>
            <a:pPr>
              <a:buSzPct val="130000"/>
              <a:buFont typeface="Arial" pitchFamily="34" charset="0"/>
              <a:buChar char="•"/>
            </a:pPr>
            <a:r>
              <a:rPr lang="en-US" sz="3200" dirty="0"/>
              <a:t>a) Consider the following two samples of quiz scores.  What are their means? medians? modes?</a:t>
            </a:r>
          </a:p>
          <a:p>
            <a:pPr>
              <a:buSzPct val="130000"/>
              <a:buFont typeface="Arial" pitchFamily="34" charset="0"/>
              <a:buChar char="•"/>
            </a:pPr>
            <a:endParaRPr lang="en-US" sz="3200" dirty="0"/>
          </a:p>
          <a:p>
            <a:pPr>
              <a:buSzPct val="130000"/>
              <a:buFont typeface="Arial" pitchFamily="34" charset="0"/>
              <a:buChar char="•"/>
            </a:pPr>
            <a:endParaRPr lang="en-US" sz="3200" dirty="0"/>
          </a:p>
          <a:p>
            <a:pPr>
              <a:buSzPct val="130000"/>
              <a:buFont typeface="Arial" pitchFamily="34" charset="0"/>
              <a:buChar char="•"/>
            </a:pPr>
            <a:endParaRPr lang="en-US" sz="3200" dirty="0"/>
          </a:p>
          <a:p>
            <a:pPr>
              <a:buSzPct val="130000"/>
              <a:buFont typeface="Arial" pitchFamily="34" charset="0"/>
              <a:buChar char="•"/>
            </a:pPr>
            <a:r>
              <a:rPr lang="en-US" sz="3200" dirty="0"/>
              <a:t>b) How are the samples different from each other?  </a:t>
            </a:r>
          </a:p>
          <a:p>
            <a:pPr marL="0" indent="0">
              <a:buSzPct val="130000"/>
              <a:buNone/>
            </a:pPr>
            <a:endParaRPr lang="en-US" sz="3200" dirty="0"/>
          </a:p>
        </p:txBody>
      </p:sp>
      <p:graphicFrame>
        <p:nvGraphicFramePr>
          <p:cNvPr id="308276" name="Group 5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7202069"/>
              </p:ext>
            </p:extLst>
          </p:nvPr>
        </p:nvGraphicFramePr>
        <p:xfrm>
          <a:off x="304800" y="1600200"/>
          <a:ext cx="2819400" cy="4744531"/>
        </p:xfrm>
        <a:graphic>
          <a:graphicData uri="http://schemas.openxmlformats.org/drawingml/2006/table">
            <a:tbl>
              <a:tblPr/>
              <a:tblGrid>
                <a:gridCol w="140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95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 anchor="ctr">
            <a:normAutofit/>
          </a:bodyPr>
          <a:lstStyle/>
          <a:p>
            <a:r>
              <a:rPr lang="en-US" b="1" dirty="0"/>
              <a:t>Summary: One Quantitative Variable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5240" y="1524000"/>
            <a:ext cx="9159240" cy="5334000"/>
          </a:xfrm>
        </p:spPr>
        <p:txBody>
          <a:bodyPr>
            <a:normAutofit fontScale="85000" lnSpcReduction="20000"/>
          </a:bodyPr>
          <a:lstStyle/>
          <a:p>
            <a:pPr marL="0" indent="-514350">
              <a:spcBef>
                <a:spcPts val="0"/>
              </a:spcBef>
              <a:spcAft>
                <a:spcPts val="0"/>
              </a:spcAft>
            </a:pPr>
            <a:r>
              <a:rPr lang="en-US" sz="3800" dirty="0"/>
              <a:t>Summary Statistics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3800" dirty="0"/>
              <a:t>Center: mean, median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3800" dirty="0"/>
              <a:t>Spread: standard deviation, range, IQR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3800" dirty="0"/>
              <a:t>Measures of Location: z-scores, Percentiles, Quartiles</a:t>
            </a:r>
          </a:p>
          <a:p>
            <a:pPr marL="914400" lvl="1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/>
          </a:p>
          <a:p>
            <a:pPr marL="514350" indent="-514350">
              <a:spcBef>
                <a:spcPts val="0"/>
              </a:spcBef>
              <a:spcAft>
                <a:spcPts val="0"/>
              </a:spcAft>
            </a:pPr>
            <a:r>
              <a:rPr lang="en-US" sz="3800" dirty="0"/>
              <a:t>Visualization</a:t>
            </a:r>
          </a:p>
          <a:p>
            <a:pPr marL="914400" lvl="1" indent="-514350">
              <a:spcBef>
                <a:spcPts val="0"/>
              </a:spcBef>
              <a:spcAft>
                <a:spcPts val="0"/>
              </a:spcAft>
            </a:pPr>
            <a:r>
              <a:rPr lang="en-US" sz="3800" dirty="0" err="1"/>
              <a:t>Dotplot</a:t>
            </a:r>
            <a:endParaRPr lang="en-US" sz="3800" dirty="0"/>
          </a:p>
          <a:p>
            <a:pPr marL="914400" lvl="1" indent="-514350">
              <a:spcBef>
                <a:spcPts val="0"/>
              </a:spcBef>
              <a:spcAft>
                <a:spcPts val="0"/>
              </a:spcAft>
            </a:pPr>
            <a:r>
              <a:rPr lang="en-US" sz="3800" dirty="0"/>
              <a:t>Histogram</a:t>
            </a:r>
          </a:p>
          <a:p>
            <a:pPr marL="914400" lvl="1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/>
          </a:p>
          <a:p>
            <a:pPr marL="514350" indent="-514350">
              <a:spcBef>
                <a:spcPts val="0"/>
              </a:spcBef>
              <a:spcAft>
                <a:spcPts val="0"/>
              </a:spcAft>
            </a:pPr>
            <a:r>
              <a:rPr lang="en-US" sz="3800" dirty="0"/>
              <a:t>Other concepts</a:t>
            </a:r>
          </a:p>
          <a:p>
            <a:pPr marL="914400" lvl="1" indent="-514350">
              <a:spcBef>
                <a:spcPts val="0"/>
              </a:spcBef>
              <a:spcAft>
                <a:spcPts val="0"/>
              </a:spcAft>
            </a:pPr>
            <a:r>
              <a:rPr lang="en-US" sz="3800" dirty="0"/>
              <a:t>Shape: symmetric, skewed, bell-shaped</a:t>
            </a:r>
          </a:p>
          <a:p>
            <a:pPr marL="914400" lvl="1" indent="-514350">
              <a:spcBef>
                <a:spcPts val="0"/>
              </a:spcBef>
              <a:spcAft>
                <a:spcPts val="0"/>
              </a:spcAft>
            </a:pPr>
            <a:r>
              <a:rPr lang="en-US" sz="3800" dirty="0"/>
              <a:t>Resistance</a:t>
            </a:r>
            <a:endParaRPr lang="en-US" sz="3800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9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" y="1576466"/>
            <a:ext cx="88677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68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6629400" cy="17594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standard deviation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a quantitative variable measures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spread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of the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5486400"/>
            <a:ext cx="8534400" cy="12192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Sample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standard deviation: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</a:t>
            </a: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Population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standard deviation: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sym typeface="Symbol"/>
              </a:rPr>
              <a:t>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 (“sigma”)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1800" y="3886200"/>
                <a:ext cx="3053015" cy="154734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𝑠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3200" i="1" baseline="3000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886200"/>
                <a:ext cx="3053015" cy="15473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48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Autofit/>
          </a:bodyPr>
          <a:lstStyle/>
          <a:p>
            <a:r>
              <a:rPr lang="en-US" sz="3400" b="1" dirty="0"/>
              <a:t>Example: Our Only Time We Will Use the Formula</a:t>
            </a:r>
            <a:br>
              <a:rPr lang="en-US" sz="3400" b="1" dirty="0"/>
            </a:br>
            <a:endParaRPr lang="en-US" sz="3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2121186"/>
                <a:ext cx="3053015" cy="1547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𝑠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3200" i="1" baseline="3000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21186"/>
                <a:ext cx="3053015" cy="15473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636" y="1536412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Sample Data: {1, 3, 3, 6, 7}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19600" y="2602471"/>
                <a:ext cx="386676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For our sample,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= 4 </a:t>
                </a:r>
              </a:p>
              <a:p>
                <a:r>
                  <a:rPr lang="en-US" sz="3200" dirty="0"/>
                  <a:t>		 and </a:t>
                </a:r>
                <a:r>
                  <a:rPr lang="en-US" sz="3200" i="1" dirty="0"/>
                  <a:t>n</a:t>
                </a:r>
                <a:r>
                  <a:rPr lang="en-US" sz="3200" dirty="0"/>
                  <a:t> = 5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602471"/>
                <a:ext cx="3866764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3943" t="-6780" r="-2997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23855"/>
            <a:ext cx="791704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10199"/>
            <a:ext cx="7917040" cy="117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2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Autofit/>
          </a:bodyPr>
          <a:lstStyle/>
          <a:p>
            <a:r>
              <a:rPr lang="en-US" sz="3400" b="1" dirty="0"/>
              <a:t>Example: Our Only Time We Will Use the Formula</a:t>
            </a:r>
            <a:br>
              <a:rPr lang="en-US" sz="3400" b="1" dirty="0"/>
            </a:br>
            <a:endParaRPr lang="en-US" sz="3400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24000"/>
            <a:ext cx="8305801" cy="12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5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 What is a Standard Deviation?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751846"/>
              </p:ext>
            </p:extLst>
          </p:nvPr>
        </p:nvGraphicFramePr>
        <p:xfrm>
          <a:off x="304800" y="1676400"/>
          <a:ext cx="865414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3" imgW="3365280" imgH="177480" progId="Equation.BREE4">
                  <p:embed/>
                </p:oleObj>
              </mc:Choice>
              <mc:Fallback>
                <p:oleObj name="Equation" r:id="rId3" imgW="3365280" imgH="177480" progId="Equation.BREE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676400"/>
                        <a:ext cx="865414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119415"/>
              </p:ext>
            </p:extLst>
          </p:nvPr>
        </p:nvGraphicFramePr>
        <p:xfrm>
          <a:off x="990600" y="2362200"/>
          <a:ext cx="65627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5" imgW="2552400" imgH="279360" progId="Equation.BREE4">
                  <p:embed/>
                </p:oleObj>
              </mc:Choice>
              <mc:Fallback>
                <p:oleObj name="Equation" r:id="rId5" imgW="2552400" imgH="279360" progId="Equation.BREE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65627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54408"/>
              </p:ext>
            </p:extLst>
          </p:nvPr>
        </p:nvGraphicFramePr>
        <p:xfrm>
          <a:off x="609600" y="3048000"/>
          <a:ext cx="7640637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7" imgW="2971800" imgH="444240" progId="Equation.BREE4">
                  <p:embed/>
                </p:oleObj>
              </mc:Choice>
              <mc:Fallback>
                <p:oleObj name="Equation" r:id="rId7" imgW="2971800" imgH="444240" progId="Equation.BREE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7640637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35360"/>
              </p:ext>
            </p:extLst>
          </p:nvPr>
        </p:nvGraphicFramePr>
        <p:xfrm>
          <a:off x="152399" y="4267200"/>
          <a:ext cx="8991601" cy="123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9" imgW="3619440" imgH="495000" progId="Equation.BREE4">
                  <p:embed/>
                </p:oleObj>
              </mc:Choice>
              <mc:Fallback>
                <p:oleObj name="Equation" r:id="rId9" imgW="3619440" imgH="495000" progId="Equation.BREE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" y="4267200"/>
                        <a:ext cx="8991601" cy="1231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8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3400" dirty="0"/>
              <a:t>The standard deviation gives a rough estimate of the typical distance of the data values from the mean</a:t>
            </a:r>
          </a:p>
          <a:p>
            <a:r>
              <a:rPr lang="en-US" sz="3400" dirty="0"/>
              <a:t>The larger the standard deviation, the more variability there is in the data and the more spread out the data are.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32348"/>
            <a:ext cx="8153400" cy="990600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 What is a Standard Deviation?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9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00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0"/>
  <p:tag name="RACEANIMATIONSPEED" val="3"/>
  <p:tag name="NUMRESPONSES" val="1"/>
  <p:tag name="CUSTOMCELLBACKCOLOR4" val="-8355712"/>
  <p:tag name="PRRESPONSE7" val="4"/>
  <p:tag name="FIBINCLUDEOTHER" val="True"/>
  <p:tag name="DELIMITERS" val="3.1"/>
  <p:tag name="TPSTANDARDS" val=""/>
  <p:tag name="TASKPANEKEY" val="c125cd9c-5b16-4258-9672-5336d63a62b9"/>
  <p:tag name="EXPANDSHOWBAR" val="False"/>
  <p:tag name="TPPRESENTATIONGUID" val="c3e7e627-6d3f-4343-b65d-dc4d0bbf7309"/>
  <p:tag name="TPVERSION" val="6"/>
  <p:tag name="TPFULLVERSION" val="7.4.0.111"/>
  <p:tag name="PPTVERSION" val="14"/>
  <p:tag name="TPOS" val="2"/>
  <p:tag name="TPLASTSAVEVERSION" val="6.2 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  <p:tag name="SLIDEGUID" val="D8B5B72DE9CB4AB28A405FBE90A7DDA0"/>
  <p:tag name="SLIDEID" val="D8B5B72DE9CB4AB28A405FBE90A7DDA0"/>
  <p:tag name="SLIDEORDER" val="1"/>
  <p:tag name="SLIDETYPE" val="Q"/>
  <p:tag name="DEMOGRAPHIC" val="False"/>
  <p:tag name="SPEEDSCORING" val="False"/>
  <p:tag name="CORRECTPOINTVALUE" val="100"/>
  <p:tag name="INCORRECTPOINTVALUE" val="0"/>
  <p:tag name="ZEROBASED" val="False"/>
  <p:tag name="QUESTIONALIAS" val="The standard deviation for hours of sleep per night is closest to"/>
  <p:tag name="VALUEFORMAT" val="0%"/>
  <p:tag name="ANSWERSALIAS" val="½|smicln|1|smicln|2|smicln|4|smicln|I have no idea"/>
  <p:tag name="RESPONSESGATHERED" val="False"/>
  <p:tag name="VALUES" val="No Value|smicln|No Value|smicln|No Value|smicln|No Value|smicln|No Value"/>
  <p:tag name="TOTALRESPONSES" val="0"/>
  <p:tag name="ANONYMOUSTEMP" val="False"/>
  <p:tag name="TYPE" val="MultiChoiceSlide"/>
  <p:tag name="TPQUESTIONXML" val="﻿&lt;?xml version=&quot;1.0&quot; encoding=&quot;utf-8&quot;?&gt;&#10;&lt;questionlist&gt;&#10;    &lt;properties&gt;&#10;        &lt;guid&gt;62F693F612174444B337FE91F30DDC14&lt;/guid&gt;&#10;        &lt;description /&gt;&#10;        &lt;date&gt;6/7/2017 8:25:42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51801F37A544291884A886AF44266AE&lt;/guid&gt;&#10;            &lt;repollguid&gt;DC4ADBC5B6084E43B127CE39DB27DBC9&lt;/repollguid&gt;&#10;            &lt;sourceid&gt;5AA31A79372644B5B5005B302DC838EF&lt;/sourceid&gt;&#10;            &lt;questiontext&gt;The standard deviation for hours of sleep per night is closest to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420F7F6053684B32B29A5447D0654510&lt;/guid&gt;&#10;                    &lt;answertext&gt;½ &lt;/answertext&gt;&#10;                    &lt;valuetype&gt;0&lt;/valuetype&gt;&#10;                &lt;/answer&gt;&#10;                &lt;answer&gt;&#10;                    &lt;guid&gt;4E235FBF6AFD44C8BC5F87D62EF6CFBA&lt;/guid&gt;&#10;                    &lt;answertext&gt;1 &lt;/answertext&gt;&#10;                    &lt;valuetype&gt;0&lt;/valuetype&gt;&#10;                &lt;/answer&gt;&#10;                &lt;answer&gt;&#10;                    &lt;guid&gt;E68E4836E26C473AB16FA6F525072906&lt;/guid&gt;&#10;                    &lt;answertext&gt;2 &lt;/answertext&gt;&#10;                    &lt;valuetype&gt;0&lt;/valuetype&gt;&#10;                &lt;/answer&gt;&#10;                &lt;answer&gt;&#10;                    &lt;guid&gt;C9E35252A7B249A6A59E5479BE106F63&lt;/guid&gt;&#10;                    &lt;answertext&gt;4 &lt;/answertext&gt;&#10;                    &lt;valuetype&gt;0&lt;/valuetype&gt;&#10;                &lt;/answer&gt;&#10;                &lt;answer&gt;&#10;                    &lt;guid&gt;06F61451FC904A4EADEEFEEE281430B8&lt;/guid&gt;&#10;                    &lt;answertext&gt;I have no idea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22"/>
  <p:tag name="FONTSIZE" val="29"/>
  <p:tag name="BULLETTYPE" val="ppBulletArabicPeriod"/>
  <p:tag name="ANSWERTEXT" val="½&#10;1&#10;2&#10;4&#10;I have no ide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  <p:tag name="SLIDEGUID" val="F3859CA06BB74BF4BF6D23F0EEC7190F"/>
  <p:tag name="SLIDEID" val="F3859CA06BB74BF4BF6D23F0EEC7190F"/>
  <p:tag name="SLIDEORDER" val="1"/>
  <p:tag name="SLIDETYPE" val="Q"/>
  <p:tag name="DEMOGRAPHIC" val="False"/>
  <p:tag name="SPEEDSCORING" val="False"/>
  <p:tag name="CORRECTPOINTVALUE" val="100"/>
  <p:tag name="INCORRECTPOINTVALUE" val="0"/>
  <p:tag name="ZEROBASED" val="False"/>
  <p:tag name="VALUEFORMAT" val="0%"/>
  <p:tag name="RESPONSECOUNT" val="20"/>
  <p:tag name="SLICED" val="False"/>
  <p:tag name="RESPONSES" val="1;2;2;2;1;1;2;3;2;1;3;2;3;3;1;3;1;2;2;1;"/>
  <p:tag name="CHARTSTRINGSTD" val="7 8 5"/>
  <p:tag name="CHARTSTRINGREV" val="5 8 7"/>
  <p:tag name="CHARTSTRINGSTDPER" val="0.35 0.4 0.25"/>
  <p:tag name="CHARTSTRINGREVPER" val="0.25 0.4 0.35"/>
  <p:tag name="RESPONSESGATHERED" val="False"/>
  <p:tag name="QUESTIONALIAS" val="Which is better, an ACT score of 28 or a combined SAT score of 2100? ACT:  = 21,  = 5 SAT:  = 1500,  = 325 Assume ACT and SAT scores have approximately bell-shaped distributions "/>
  <p:tag name="ANSWERSALIAS" val="ACT score of 28|smicln|SAT score of  2100|smicln|I don’t know"/>
  <p:tag name="VALUES" val="Incorrect|smicln|Correct|smicln|Incorrect"/>
  <p:tag name="TOTALRESPONSES" val="0"/>
  <p:tag name="ANONYMOUSTEMP" val="False"/>
  <p:tag name="TYPE" val="MultiChoiceSlide"/>
  <p:tag name="TPQUESTIONXML" val="﻿&lt;?xml version=&quot;1.0&quot; encoding=&quot;utf-8&quot;?&gt;&#10;&lt;questionlist&gt;&#10;    &lt;properties&gt;&#10;        &lt;guid&gt;D079E21420F644D0A17BB9E48129A53C&lt;/guid&gt;&#10;        &lt;description /&gt;&#10;        &lt;date&gt;6/7/2017 8:25:42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6BF82B5FA57456E912684AD30149584&lt;/guid&gt;&#10;            &lt;repollguid&gt;01BD5BFDFB4749F5BA6DAD23002C6FCA&lt;/repollguid&gt;&#10;            &lt;sourceid&gt;B0AFEA5E3B7C416C89E0CDC2C06E6928&lt;/sourceid&gt;&#10;            &lt;questiontext&gt;Which is better, an ACT score of 28 or a combined SAT score of 2100?ACT:  = 21,  = 5SAT:  = 1500,  = 325Assume ACT and SAT scores have approximately bell-shaped distributions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80DFCB862A044451979EFD5E75B7B883&lt;/guid&gt;&#10;                    &lt;answertext&gt;ACT score of 28 &lt;/answertext&gt;&#10;                    &lt;valuetype&gt;-1&lt;/valuetype&gt;&#10;                &lt;/answer&gt;&#10;                &lt;answer&gt;&#10;                    &lt;guid&gt;CD3B33153D3548F3BBF9308031985722&lt;/guid&gt;&#10;                    &lt;answertext&gt;SAT score of  2100 &lt;/answertext&gt;&#10;                    &lt;valuetype&gt;1&lt;/valuetype&gt;&#10;                &lt;/answer&gt;&#10;                &lt;answer&gt;&#10;                    &lt;guid&gt;26B63B3EE08E445D97E2EE3755CD74E9&lt;/guid&gt;&#10;                    &lt;answertext&gt;I don’t know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47"/>
  <p:tag name="FONTSIZE" val="32"/>
  <p:tag name="BULLETTYPE" val="ppBulletArabicPeriod"/>
  <p:tag name="ANSWERTEXT" val="ACT score of 28&#10;SAT score of  2100&#10;I don’t kn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TYPE" val="MultiChoiceSlide"/>
  <p:tag name="TPQUESTIONXML" val="﻿&lt;?xml version=&quot;1.0&quot; encoding=&quot;utf-8&quot;?&gt;&#10;&lt;questionlist&gt;&#10;    &lt;properties&gt;&#10;        &lt;guid&gt;D74E3DAB7E3345A4A2AE51D79299FAC0&lt;/guid&gt;&#10;        &lt;description /&gt;&#10;        &lt;date&gt;6/7/2017 8:30:42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157717436BF49E99ADE9B4F51C90B3E&lt;/guid&gt;&#10;            &lt;repollguid&gt;406343F8CA02476381C61CDF12555727&lt;/repollguid&gt;&#10;            &lt;sourceid&gt;067C5DBA4F33463CB3DD635A556BF2F8&lt;/sourceid&gt;&#10;            &lt;questiontext&gt;The five number summary of the number of hours that a sample of students reported studying is:Min.   1st Qu.  Median  3rd Qu.  Max. 2.00   10.00   15.00   20.00   69.00The distribution of number of hours spent studying each week is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3BDDCCBE88594278933AD304C409CAAA&lt;/guid&gt;&#10;                    &lt;answertext&gt;Symmetric&lt;/answertext&gt;&#10;                    &lt;valuetype&gt;0&lt;/valuetype&gt;&#10;                &lt;/answer&gt;&#10;                &lt;answer&gt;&#10;                    &lt;guid&gt;2A11BA6056E84D9CB15081BF3B23984B&lt;/guid&gt;&#10;                    &lt;answertext&gt;Right-skewed&lt;/answertext&gt;&#10;                    &lt;valuetype&gt;0&lt;/valuetype&gt;&#10;                &lt;/answer&gt;&#10;                &lt;answer&gt;&#10;                    &lt;guid&gt;6EC98591AA1F445FBC7710BDAF69AFA4&lt;/guid&gt;&#10;                    &lt;answertext&gt;Left-skewed&lt;/answertext&gt;&#10;                    &lt;valuetype&gt;0&lt;/valuetype&gt;&#10;                &lt;/answer&gt;&#10;                &lt;answer&gt;&#10;                    &lt;guid&gt;F85DC1A01055429987C4E44FC6E0613E&lt;/guid&gt;&#10;                    &lt;answertext&gt;Impossible to tell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  <p:tag name="SLIDEGUID" val="4EB3CA748CF1492D90316DC85843D832"/>
  <p:tag name="SLIDEID" val="4EB3CA748CF1492D90316DC85843D832"/>
  <p:tag name="SLIDEORDER" val="1"/>
  <p:tag name="SLIDETYPE" val="Q"/>
  <p:tag name="DEMOGRAPHIC" val="False"/>
  <p:tag name="SPEEDSCORING" val="False"/>
  <p:tag name="CORRECTPOINTVALUE" val="100"/>
  <p:tag name="INCORRECTPOINTVALUE" val="0"/>
  <p:tag name="ZEROBASED" val="False"/>
  <p:tag name="VALUEFORMAT" val="0%"/>
  <p:tag name="ANSWERSALIAS" val="Yes|smicln|No"/>
  <p:tag name="QUESTIONALIAS" val="More Measures of Spread Range = Max – Min Interquartile Range (IQR) = Q3 – Q1  Is the range resistant to outliers? "/>
  <p:tag name="RESPONSECOUNT" val="20"/>
  <p:tag name="SLICED" val="False"/>
  <p:tag name="RESPONSES" val="2;2;2;1;2;2;2;2;2;2;2;2;2;2;2;2;1;-;2;-;2;2;"/>
  <p:tag name="CHARTSTRINGSTD" val="2 18"/>
  <p:tag name="CHARTSTRINGREV" val="18 2"/>
  <p:tag name="CHARTSTRINGSTDPER" val="0.1 0.9"/>
  <p:tag name="CHARTSTRINGREVPER" val="0.9 0.1"/>
  <p:tag name="RESPONSESGATHERED" val="False"/>
  <p:tag name="VALUES" val="Incorrect|smicln|Correct"/>
  <p:tag name="TOTALRESPONSES" val="0"/>
  <p:tag name="ANONYMOUSTEMP" val="False"/>
  <p:tag name="TYPE" val="MultiChoiceSlide"/>
  <p:tag name="TPQUESTIONXML" val="﻿&lt;?xml version=&quot;1.0&quot; encoding=&quot;utf-8&quot;?&gt;&#10;&lt;questionlist&gt;&#10;    &lt;properties&gt;&#10;        &lt;guid&gt;9D602CD5731B49D7BAEA0AA84B428B4B&lt;/guid&gt;&#10;        &lt;description /&gt;&#10;        &lt;date&gt;6/7/2017 8:25:42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40333B954F546A988B59E32DB24507B&lt;/guid&gt;&#10;            &lt;repollguid&gt;0F5CB7B660FE4EA089F1BF073F12F114&lt;/repollguid&gt;&#10;            &lt;sourceid&gt;51F009D5595946B3AE1EBCE58F231DC2&lt;/sourceid&gt;&#10;            &lt;questiontext&gt;More Measures of SpreadRange = Max – MinInterquartile Range (IQR) = Q3 – Q1Is the range resistant to outliers?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5905499C77A8489EB8C1809FFEB1952A&lt;/guid&gt;&#10;                    &lt;answertext&gt;Yes &lt;/answertext&gt;&#10;                    &lt;valuetype&gt;-1&lt;/valuetype&gt;&#10;                &lt;/answer&gt;&#10;                &lt;answer&gt;&#10;                    &lt;guid&gt;A2AEDF33883A4A8AB14380F447927CC2&lt;/guid&gt;&#10;                    &lt;answertext&gt;No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6"/>
  <p:tag name="FONTSIZE" val="29"/>
  <p:tag name="BULLETTYPE" val="ppBulletArabicPeriod"/>
  <p:tag name="ANSWERTEXT" val="Yes&#10;N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SLIDEGUID" val="34E7DA97BCD4493D95F01BDA48467B9A"/>
  <p:tag name="SLIDEID" val="34E7DA97BCD4493D95F01BDA48467B9A"/>
  <p:tag name="SLIDEORDER" val="1"/>
  <p:tag name="SLIDETYPE" val="Q"/>
  <p:tag name="DEMOGRAPHIC" val="False"/>
  <p:tag name="SPEEDSCORING" val="False"/>
  <p:tag name="CORRECTPOINTVALUE" val="100"/>
  <p:tag name="INCORRECTPOINTVALUE" val="0"/>
  <p:tag name="ZEROBASED" val="False"/>
  <p:tag name="QUESTIONALIAS" val="Is the IQR resistant to outliers?"/>
  <p:tag name="VALUEFORMAT" val="0%"/>
  <p:tag name="ANSWERSALIAS" val="Yes|smicln|No"/>
  <p:tag name="RESPONSECOUNT" val="21"/>
  <p:tag name="SLICED" val="False"/>
  <p:tag name="RESPONSES" val="1;2;1;1;1;1;1;1;2;-;1;1;1;1;2;1;1;1;1;1;1;1;"/>
  <p:tag name="CHARTSTRINGSTD" val="18 3"/>
  <p:tag name="CHARTSTRINGREV" val="3 18"/>
  <p:tag name="CHARTSTRINGSTDPER" val="0.857142857142857 0.142857142857143"/>
  <p:tag name="CHARTSTRINGREVPER" val="0.142857142857143 0.857142857142857"/>
  <p:tag name="RESPONSESGATHERED" val="False"/>
  <p:tag name="VALUES" val="No Value|smicln|No Value"/>
  <p:tag name="TOTALRESPONSES" val="0"/>
  <p:tag name="ANONYMOUSTEMP" val="False"/>
  <p:tag name="TYPE" val="MultiChoiceSlide"/>
  <p:tag name="TPQUESTIONXML" val="﻿&lt;?xml version=&quot;1.0&quot; encoding=&quot;utf-8&quot;?&gt;&#10;&lt;questionlist&gt;&#10;    &lt;properties&gt;&#10;        &lt;guid&gt;81B218CDED884697824A3A0FF1400732&lt;/guid&gt;&#10;        &lt;description /&gt;&#10;        &lt;date&gt;6/7/2017 8:25:42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EDBF7000A87485689449FB90438EA0E&lt;/guid&gt;&#10;            &lt;repollguid&gt;F8438520A2A848B69FE2B36B8152B475&lt;/repollguid&gt;&#10;            &lt;sourceid&gt;2D3F0C1564014B839F94AE25165E236E&lt;/sourceid&gt;&#10;            &lt;questiontext&gt;Is the IQR resistant to outliers?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63792FB4411046A1805315EB19813B42&lt;/guid&gt;&#10;                    &lt;answertext&gt;Yes &lt;/answertext&gt;&#10;                    &lt;valuetype&gt;0&lt;/valuetype&gt;&#10;                &lt;/answer&gt;&#10;                &lt;answer&gt;&#10;                    &lt;guid&gt;497C6BC6E1164C6C9E03976369F53B55&lt;/guid&gt;&#10;                    &lt;answertext&gt;No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8C2607FC29F049B29288A66C2CAD3960&lt;/guid&gt;&#10;        &lt;description /&gt;&#10;        &lt;date&gt;6/7/2017 8:26:0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16A1030309D4A5486D8E017335C22E2&lt;/guid&gt;&#10;            &lt;repollguid&gt;61E5AD1C232B4ECC80593E03E3F83B6B&lt;/repollguid&gt;&#10;            &lt;sourceid&gt;E550ADE63E704420B98706BC0CE1861D&lt;/sourceid&gt;&#10;            &lt;questiontext&gt;The exam scores shown in the histogram are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E4A1561943E94787A32CB61C556C91F1&lt;/guid&gt;&#10;                    &lt;answertext&gt; Symmetric&lt;/answertext&gt;&#10;                    &lt;valuetype&gt;0&lt;/valuetype&gt;&#10;                &lt;/answer&gt;&#10;                &lt;answer&gt;&#10;                    &lt;guid&gt;E2857900847C4668A3B7627DBC9932FD&lt;/guid&gt;&#10;                    &lt;answertext&gt; Left-skewed&lt;/answertext&gt;&#10;                    &lt;valuetype&gt;0&lt;/valuetype&gt;&#10;                &lt;/answer&gt;&#10;                &lt;answer&gt;&#10;                    &lt;guid&gt;7CE195C6C0E64922B30FEAD552205CA3&lt;/guid&gt;&#10;                    &lt;answertext&gt; Right-skewed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6"/>
  <p:tag name="FONTSIZE" val="29"/>
  <p:tag name="BULLETTYPE" val="ppBulletArabicPeriod"/>
  <p:tag name="ANSWERTEXT" val="Yes&#10;N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5832</TotalTime>
  <Words>1070</Words>
  <Application>Microsoft Macintosh PowerPoint</Application>
  <PresentationFormat>On-screen Show (4:3)</PresentationFormat>
  <Paragraphs>205</Paragraphs>
  <Slides>30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Segoe Print</vt:lpstr>
      <vt:lpstr>Tw Cen MT</vt:lpstr>
      <vt:lpstr>Wingdings</vt:lpstr>
      <vt:lpstr>Wingdings 2</vt:lpstr>
      <vt:lpstr>Median</vt:lpstr>
      <vt:lpstr>Equation</vt:lpstr>
      <vt:lpstr>PowerPoint Presentation</vt:lpstr>
      <vt:lpstr>The exam scores shown in the histogram are</vt:lpstr>
      <vt:lpstr>The Basics</vt:lpstr>
      <vt:lpstr>The Basics</vt:lpstr>
      <vt:lpstr>Standard Deviation</vt:lpstr>
      <vt:lpstr>Example: Our Only Time We Will Use the Formula </vt:lpstr>
      <vt:lpstr>Example: Our Only Time We Will Use the Formula </vt:lpstr>
      <vt:lpstr>So What is a Standard Deviation?</vt:lpstr>
      <vt:lpstr>PowerPoint Presentation</vt:lpstr>
      <vt:lpstr>Standard Deviation</vt:lpstr>
      <vt:lpstr>Example 3: Arsenic in Toenails</vt:lpstr>
      <vt:lpstr>Example 3: Arsenic in Toenails</vt:lpstr>
      <vt:lpstr>Example 3: Arsenic in Toenails</vt:lpstr>
      <vt:lpstr>95% Rule</vt:lpstr>
      <vt:lpstr>Example of 95% Rule</vt:lpstr>
      <vt:lpstr>The 95% Rule</vt:lpstr>
      <vt:lpstr>The standard deviation for hours of sleep per night is closest to</vt:lpstr>
      <vt:lpstr>Z-score</vt:lpstr>
      <vt:lpstr>Z-score</vt:lpstr>
      <vt:lpstr>Which is better, an ACT score of 28 or a combined SAT score of 2100? ACT:  = 21,  = 5 SAT:  = 1500,  = 325 Assume ACT and SAT scores have approximately bell-shaped distributions </vt:lpstr>
      <vt:lpstr>Example 3: Arsenic in Toenails</vt:lpstr>
      <vt:lpstr>Other Measures of Location</vt:lpstr>
      <vt:lpstr>Five Number Summary</vt:lpstr>
      <vt:lpstr>The five number summary of the number of hours that a sample of students reported studying is: Min.   1st Qu.  Median  3rd Qu.  Max.  2.00   10.00   15.00   20.00   69.00  The distribution of number of hours spent studying each week is:</vt:lpstr>
      <vt:lpstr>Percentile</vt:lpstr>
      <vt:lpstr>Five Number Summary and Corresponding Percentiles</vt:lpstr>
      <vt:lpstr>More Measures of Spread Range = Max – Min Interquartile Range (IQR) = Q3 – Q1  Is the range resistant to outliers? </vt:lpstr>
      <vt:lpstr>Is the IQR resistant to outliers?</vt:lpstr>
      <vt:lpstr>Comparing Statistics</vt:lpstr>
      <vt:lpstr>Summary: One Quantitative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Leed</dc:creator>
  <cp:lastModifiedBy>Mohammad Islam</cp:lastModifiedBy>
  <cp:revision>98</cp:revision>
  <cp:lastPrinted>2012-12-06T18:21:27Z</cp:lastPrinted>
  <dcterms:created xsi:type="dcterms:W3CDTF">2012-11-28T18:46:12Z</dcterms:created>
  <dcterms:modified xsi:type="dcterms:W3CDTF">2021-09-08T01:54:00Z</dcterms:modified>
</cp:coreProperties>
</file>