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61" r:id="rId2"/>
    <p:sldId id="349" r:id="rId3"/>
    <p:sldId id="306" r:id="rId4"/>
    <p:sldId id="350" r:id="rId5"/>
    <p:sldId id="307" r:id="rId6"/>
    <p:sldId id="321" r:id="rId7"/>
    <p:sldId id="322" r:id="rId8"/>
    <p:sldId id="341" r:id="rId9"/>
    <p:sldId id="342" r:id="rId10"/>
    <p:sldId id="353" r:id="rId11"/>
    <p:sldId id="354" r:id="rId12"/>
    <p:sldId id="310" r:id="rId13"/>
    <p:sldId id="351" r:id="rId14"/>
    <p:sldId id="343" r:id="rId15"/>
    <p:sldId id="344" r:id="rId16"/>
    <p:sldId id="345" r:id="rId17"/>
    <p:sldId id="352" r:id="rId18"/>
    <p:sldId id="347" r:id="rId19"/>
    <p:sldId id="355" r:id="rId20"/>
    <p:sldId id="356" r:id="rId21"/>
    <p:sldId id="357" r:id="rId22"/>
    <p:sldId id="360" r:id="rId23"/>
    <p:sldId id="358" r:id="rId24"/>
    <p:sldId id="359" r:id="rId25"/>
    <p:sldId id="348" r:id="rId26"/>
  </p:sldIdLst>
  <p:sldSz cx="9144000" cy="6858000" type="screen4x3"/>
  <p:notesSz cx="7010400" cy="92964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2"/>
  </p:normalViewPr>
  <p:slideViewPr>
    <p:cSldViewPr>
      <p:cViewPr varScale="1">
        <p:scale>
          <a:sx n="90" d="100"/>
          <a:sy n="90" d="100"/>
        </p:scale>
        <p:origin x="1744" y="200"/>
      </p:cViewPr>
      <p:guideLst>
        <p:guide orient="horz" pos="2160"/>
        <p:guide pos="2880"/>
      </p:guideLst>
    </p:cSldViewPr>
  </p:slideViewPr>
  <p:notesTextViewPr>
    <p:cViewPr>
      <p:scale>
        <a:sx n="1" d="1"/>
        <a:sy n="1" d="1"/>
      </p:scale>
      <p:origin x="0" y="0"/>
    </p:cViewPr>
  </p:notesTextViewPr>
  <p:notesViewPr>
    <p:cSldViewPr>
      <p:cViewPr varScale="1">
        <p:scale>
          <a:sx n="41" d="100"/>
          <a:sy n="41" d="100"/>
        </p:scale>
        <p:origin x="-1493"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1BB-BB43-ABE5-C699905562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1BB-BB43-ABE5-C699905562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1BB-BB43-ABE5-C699905562F9}"/>
            </c:ext>
          </c:extLst>
        </c:ser>
        <c:dLbls>
          <c:showLegendKey val="0"/>
          <c:showVal val="0"/>
          <c:showCatName val="0"/>
          <c:showSerName val="0"/>
          <c:showPercent val="0"/>
          <c:showBubbleSize val="0"/>
        </c:dLbls>
        <c:gapWidth val="150"/>
        <c:shape val="box"/>
        <c:axId val="63367808"/>
        <c:axId val="67433984"/>
        <c:axId val="50163712"/>
      </c:bar3DChart>
      <c:catAx>
        <c:axId val="63367808"/>
        <c:scaling>
          <c:orientation val="minMax"/>
        </c:scaling>
        <c:delete val="0"/>
        <c:axPos val="b"/>
        <c:numFmt formatCode="General" sourceLinked="0"/>
        <c:majorTickMark val="out"/>
        <c:minorTickMark val="none"/>
        <c:tickLblPos val="nextTo"/>
        <c:crossAx val="67433984"/>
        <c:crosses val="autoZero"/>
        <c:auto val="1"/>
        <c:lblAlgn val="ctr"/>
        <c:lblOffset val="100"/>
        <c:noMultiLvlLbl val="0"/>
      </c:catAx>
      <c:valAx>
        <c:axId val="67433984"/>
        <c:scaling>
          <c:orientation val="minMax"/>
        </c:scaling>
        <c:delete val="0"/>
        <c:axPos val="l"/>
        <c:majorGridlines/>
        <c:numFmt formatCode="General" sourceLinked="1"/>
        <c:majorTickMark val="out"/>
        <c:minorTickMark val="none"/>
        <c:tickLblPos val="nextTo"/>
        <c:crossAx val="63367808"/>
        <c:crosses val="autoZero"/>
        <c:crossBetween val="between"/>
      </c:valAx>
      <c:serAx>
        <c:axId val="50163712"/>
        <c:scaling>
          <c:orientation val="minMax"/>
        </c:scaling>
        <c:delete val="0"/>
        <c:axPos val="b"/>
        <c:majorTickMark val="out"/>
        <c:minorTickMark val="none"/>
        <c:tickLblPos val="nextTo"/>
        <c:crossAx val="67433984"/>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475595A-31C1-46C1-9E1D-11A3B8ECD053}" type="datetimeFigureOut">
              <a:rPr lang="en-US" smtClean="0"/>
              <a:t>9/7/21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D73C552-83BE-491F-8623-733FC4EBF5A4}" type="slidenum">
              <a:rPr lang="en-US" smtClean="0"/>
              <a:t>‹#›</a:t>
            </a:fld>
            <a:endParaRPr lang="en-US"/>
          </a:p>
        </p:txBody>
      </p:sp>
    </p:spTree>
    <p:extLst>
      <p:ext uri="{BB962C8B-B14F-4D97-AF65-F5344CB8AC3E}">
        <p14:creationId xmlns:p14="http://schemas.microsoft.com/office/powerpoint/2010/main" val="486054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88C8C23-C64E-4DD2-B57D-E8F7AF8A60B9}" type="datetimeFigureOut">
              <a:rPr lang="en-US" smtClean="0"/>
              <a:t>9/7/21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531C3C3-D59C-4944-8DD8-272620ECF8D4}" type="slidenum">
              <a:rPr lang="en-US" smtClean="0"/>
              <a:t>‹#›</a:t>
            </a:fld>
            <a:endParaRPr lang="en-US"/>
          </a:p>
        </p:txBody>
      </p:sp>
    </p:spTree>
    <p:extLst>
      <p:ext uri="{BB962C8B-B14F-4D97-AF65-F5344CB8AC3E}">
        <p14:creationId xmlns:p14="http://schemas.microsoft.com/office/powerpoint/2010/main" val="297253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3</a:t>
            </a:fld>
            <a:endParaRPr lang="en-US"/>
          </a:p>
        </p:txBody>
      </p:sp>
    </p:spTree>
    <p:extLst>
      <p:ext uri="{BB962C8B-B14F-4D97-AF65-F5344CB8AC3E}">
        <p14:creationId xmlns:p14="http://schemas.microsoft.com/office/powerpoint/2010/main" val="327338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5</a:t>
            </a:fld>
            <a:endParaRPr lang="en-US"/>
          </a:p>
        </p:txBody>
      </p:sp>
    </p:spTree>
    <p:extLst>
      <p:ext uri="{BB962C8B-B14F-4D97-AF65-F5344CB8AC3E}">
        <p14:creationId xmlns:p14="http://schemas.microsoft.com/office/powerpoint/2010/main" val="300639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6</a:t>
            </a:fld>
            <a:endParaRPr lang="en-US"/>
          </a:p>
        </p:txBody>
      </p:sp>
    </p:spTree>
    <p:extLst>
      <p:ext uri="{BB962C8B-B14F-4D97-AF65-F5344CB8AC3E}">
        <p14:creationId xmlns:p14="http://schemas.microsoft.com/office/powerpoint/2010/main" val="345052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7</a:t>
            </a:fld>
            <a:endParaRPr lang="en-US"/>
          </a:p>
        </p:txBody>
      </p:sp>
    </p:spTree>
    <p:extLst>
      <p:ext uri="{BB962C8B-B14F-4D97-AF65-F5344CB8AC3E}">
        <p14:creationId xmlns:p14="http://schemas.microsoft.com/office/powerpoint/2010/main" val="312972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8</a:t>
            </a:fld>
            <a:endParaRPr lang="en-US"/>
          </a:p>
        </p:txBody>
      </p:sp>
    </p:spTree>
    <p:extLst>
      <p:ext uri="{BB962C8B-B14F-4D97-AF65-F5344CB8AC3E}">
        <p14:creationId xmlns:p14="http://schemas.microsoft.com/office/powerpoint/2010/main" val="3129729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9</a:t>
            </a:fld>
            <a:endParaRPr lang="en-US"/>
          </a:p>
        </p:txBody>
      </p:sp>
    </p:spTree>
    <p:extLst>
      <p:ext uri="{BB962C8B-B14F-4D97-AF65-F5344CB8AC3E}">
        <p14:creationId xmlns:p14="http://schemas.microsoft.com/office/powerpoint/2010/main" val="3129729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12</a:t>
            </a:fld>
            <a:endParaRPr lang="en-US"/>
          </a:p>
        </p:txBody>
      </p:sp>
    </p:spTree>
    <p:extLst>
      <p:ext uri="{BB962C8B-B14F-4D97-AF65-F5344CB8AC3E}">
        <p14:creationId xmlns:p14="http://schemas.microsoft.com/office/powerpoint/2010/main" val="83890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FC2DCFF-E13C-43EB-AA73-931513735D42}" type="datetimeFigureOut">
              <a:rPr lang="en-US" smtClean="0"/>
              <a:t>9/7/21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81D31A1-5561-4C84-8FF9-3FB459156C5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C2DCFF-E13C-43EB-AA73-931513735D42}"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D31A1-5561-4C84-8FF9-3FB459156C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FC2DCFF-E13C-43EB-AA73-931513735D42}" type="datetimeFigureOut">
              <a:rPr lang="en-US" smtClean="0"/>
              <a:t>9/7/21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81D31A1-5561-4C84-8FF9-3FB459156C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icker">
    <p:spTree>
      <p:nvGrpSpPr>
        <p:cNvPr id="1" name=""/>
        <p:cNvGrpSpPr/>
        <p:nvPr/>
      </p:nvGrpSpPr>
      <p:grpSpPr>
        <a:xfrm>
          <a:off x="0" y="0"/>
          <a:ext cx="0" cy="0"/>
          <a:chOff x="0" y="0"/>
          <a:chExt cx="0" cy="0"/>
        </a:xfrm>
      </p:grpSpPr>
      <p:sp>
        <p:nvSpPr>
          <p:cNvPr id="2" name="Title 1"/>
          <p:cNvSpPr>
            <a:spLocks noGrp="1"/>
          </p:cNvSpPr>
          <p:nvPr>
            <p:ph type="title"/>
          </p:nvPr>
        </p:nvSpPr>
        <p:spPr>
          <a:xfrm>
            <a:off x="1319784" y="152400"/>
            <a:ext cx="7290816" cy="762000"/>
          </a:xfrm>
        </p:spPr>
        <p:txBody>
          <a:bodyPr>
            <a:normAutofit/>
          </a:bodyPr>
          <a:lstStyle>
            <a:lvl1pPr>
              <a:defRPr sz="4000" b="1"/>
            </a:lvl1pPr>
          </a:lstStyle>
          <a:p>
            <a:r>
              <a:rPr lang="en-US"/>
              <a:t>Click to edit Master title style</a:t>
            </a:r>
            <a:endParaRPr lang="en-US" dirty="0"/>
          </a:p>
        </p:txBody>
      </p:sp>
      <p:pic>
        <p:nvPicPr>
          <p:cNvPr id="4" name="Picture 2" descr="http://t3.gstatic.com/images?q=tbn:ANd9GcTYmiLh9B_aVjviHh1xZIewSwIAVBJM6GGUwjQGMknDgt1O3VWWMFpakkXX"/>
          <p:cNvPicPr>
            <a:picLocks noChangeAspect="1" noChangeArrowheads="1"/>
          </p:cNvPicPr>
          <p:nvPr userDrawn="1"/>
        </p:nvPicPr>
        <p:blipFill>
          <a:blip r:embed="rId2" cstate="print"/>
          <a:srcRect t="17160" b="8480"/>
          <a:stretch>
            <a:fillRect/>
          </a:stretch>
        </p:blipFill>
        <p:spPr bwMode="auto">
          <a:xfrm>
            <a:off x="173736" y="173736"/>
            <a:ext cx="1066800" cy="990600"/>
          </a:xfrm>
          <a:prstGeom prst="rect">
            <a:avLst/>
          </a:prstGeom>
          <a:noFill/>
        </p:spPr>
      </p:pic>
      <p:sp>
        <p:nvSpPr>
          <p:cNvPr id="9" name="Text Placeholder 12"/>
          <p:cNvSpPr>
            <a:spLocks noGrp="1"/>
          </p:cNvSpPr>
          <p:nvPr>
            <p:ph idx="1"/>
          </p:nvPr>
        </p:nvSpPr>
        <p:spPr>
          <a:xfrm>
            <a:off x="301752" y="1371600"/>
            <a:ext cx="8534400" cy="2209800"/>
          </a:xfrm>
          <a:prstGeom prst="rect">
            <a:avLst/>
          </a:prstGeom>
        </p:spPr>
        <p:txBody>
          <a:bodyPr vert="horz">
            <a:normAutofit/>
          </a:bodyPr>
          <a:lstStyle>
            <a:lvl1pPr marL="0" indent="0">
              <a:spcBef>
                <a:spcPts val="0"/>
              </a:spcBef>
              <a:spcAft>
                <a:spcPts val="1800"/>
              </a:spcAft>
              <a:buNone/>
              <a:defRPr sz="3200"/>
            </a:lvl1pPr>
            <a:lvl2pPr>
              <a:spcBef>
                <a:spcPts val="0"/>
              </a:spcBef>
              <a:spcAft>
                <a:spcPts val="1800"/>
              </a:spcAft>
              <a:defRPr sz="2800"/>
            </a:lvl2pPr>
            <a:lvl3pPr>
              <a:spcBef>
                <a:spcPts val="0"/>
              </a:spcBef>
              <a:spcAft>
                <a:spcPts val="1800"/>
              </a:spcAft>
              <a:defRPr sz="2400"/>
            </a:lvl3pPr>
            <a:lvl4pPr>
              <a:spcBef>
                <a:spcPts val="0"/>
              </a:spcBef>
              <a:spcAft>
                <a:spcPts val="1800"/>
              </a:spcAft>
              <a:defRPr sz="2000"/>
            </a:lvl4pPr>
            <a:lvl5pPr>
              <a:spcBef>
                <a:spcPts val="0"/>
              </a:spcBef>
              <a:spcAft>
                <a:spcPts val="180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Text Placeholder 12"/>
          <p:cNvSpPr>
            <a:spLocks noGrp="1"/>
          </p:cNvSpPr>
          <p:nvPr>
            <p:ph idx="13"/>
          </p:nvPr>
        </p:nvSpPr>
        <p:spPr>
          <a:xfrm>
            <a:off x="1143000" y="3886200"/>
            <a:ext cx="7568680" cy="2161032"/>
          </a:xfrm>
          <a:prstGeom prst="rect">
            <a:avLst/>
          </a:prstGeom>
        </p:spPr>
        <p:txBody>
          <a:bodyPr vert="horz">
            <a:normAutofit/>
          </a:bodyPr>
          <a:lstStyle>
            <a:lvl1pPr marL="0" indent="0">
              <a:spcBef>
                <a:spcPts val="0"/>
              </a:spcBef>
              <a:spcAft>
                <a:spcPts val="0"/>
              </a:spcAft>
              <a:buFont typeface="+mj-lt"/>
              <a:buAutoNum type="alphaLcParenR"/>
              <a:defRPr sz="3200"/>
            </a:lvl1pPr>
            <a:lvl2pPr>
              <a:defRPr sz="2800"/>
            </a:lvl2pPr>
            <a:lvl3pPr>
              <a:defRPr sz="2400"/>
            </a:lvl3pPr>
            <a:lvl4pPr>
              <a:defRPr sz="2000"/>
            </a:lvl4pPr>
          </a:lstStyle>
          <a:p>
            <a:pPr lvl="0" eaLnBrk="1" latinLnBrk="0" hangingPunct="1"/>
            <a:r>
              <a:rPr kumimoji="0" lang="en-US"/>
              <a:t>Click to edit Master text styles</a:t>
            </a:r>
          </a:p>
        </p:txBody>
      </p:sp>
      <p:sp>
        <p:nvSpPr>
          <p:cNvPr id="11" name="Text Placeholder 12"/>
          <p:cNvSpPr>
            <a:spLocks noGrp="1"/>
          </p:cNvSpPr>
          <p:nvPr>
            <p:ph idx="14"/>
          </p:nvPr>
        </p:nvSpPr>
        <p:spPr>
          <a:xfrm>
            <a:off x="5181600" y="4114800"/>
            <a:ext cx="3733800" cy="2057400"/>
          </a:xfrm>
          <a:prstGeom prst="rect">
            <a:avLst/>
          </a:prstGeom>
        </p:spPr>
        <p:txBody>
          <a:bodyPr vert="horz">
            <a:normAutofit/>
          </a:bodyPr>
          <a:lstStyle>
            <a:lvl1pPr marL="0" indent="0">
              <a:buNone/>
              <a:defRPr sz="2400">
                <a:solidFill>
                  <a:schemeClr val="accent1"/>
                </a:solidFill>
                <a:latin typeface="Segoe Print" pitchFamily="2" charset="0"/>
              </a:defRPr>
            </a:lvl1pPr>
            <a:lvl2pPr marL="274320" indent="0">
              <a:buNone/>
              <a:defRPr sz="2800">
                <a:solidFill>
                  <a:schemeClr val="accent1"/>
                </a:solidFill>
                <a:latin typeface="Segoe Print" pitchFamily="2" charset="0"/>
              </a:defRPr>
            </a:lvl2pPr>
            <a:lvl3pPr marL="594360" indent="0">
              <a:buNone/>
              <a:defRPr sz="2400">
                <a:solidFill>
                  <a:schemeClr val="accent1"/>
                </a:solidFill>
                <a:latin typeface="Segoe Print" pitchFamily="2" charset="0"/>
              </a:defRPr>
            </a:lvl3pPr>
            <a:lvl4pPr marL="868680" indent="0">
              <a:buNone/>
              <a:defRPr sz="2000">
                <a:solidFill>
                  <a:schemeClr val="accent1"/>
                </a:solidFill>
                <a:latin typeface="Segoe Print" pitchFamily="2" charset="0"/>
              </a:defRPr>
            </a:lvl4pPr>
            <a:lvl5pPr marL="1143000" indent="0">
              <a:buNone/>
              <a:defRPr>
                <a:solidFill>
                  <a:schemeClr val="accent1"/>
                </a:solidFill>
                <a:latin typeface="Segoe Print" pitchFamily="2" charset="0"/>
              </a:defRPr>
            </a:lvl5pPr>
          </a:lstStyle>
          <a:p>
            <a:pPr lvl="0" eaLnBrk="1" latinLnBrk="0" hangingPunct="1"/>
            <a:r>
              <a:rPr kumimoji="0" lang="en-US"/>
              <a:t>Click to edit Master text styles</a:t>
            </a:r>
          </a:p>
        </p:txBody>
      </p:sp>
    </p:spTree>
    <p:extLst>
      <p:ext uri="{BB962C8B-B14F-4D97-AF65-F5344CB8AC3E}">
        <p14:creationId xmlns:p14="http://schemas.microsoft.com/office/powerpoint/2010/main" val="70277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2"/>
          <p:cNvSpPr>
            <a:spLocks noGrp="1"/>
          </p:cNvSpPr>
          <p:nvPr>
            <p:ph idx="1"/>
          </p:nvPr>
        </p:nvSpPr>
        <p:spPr>
          <a:xfrm>
            <a:off x="1257300" y="1676400"/>
            <a:ext cx="6629400" cy="1759458"/>
          </a:xfrm>
          <a:prstGeom prst="rect">
            <a:avLst/>
          </a:prstGeom>
          <a:ln w="76200" cmpd="thickThin">
            <a:solidFill>
              <a:schemeClr val="accent1"/>
            </a:solidFill>
          </a:ln>
        </p:spPr>
        <p:txBody>
          <a:bodyPr vert="horz" anchor="ctr">
            <a:normAutofit/>
          </a:bodyPr>
          <a:lstStyle>
            <a:lvl1pPr marL="0" indent="0" algn="ctr">
              <a:spcBef>
                <a:spcPts val="0"/>
              </a:spcBef>
              <a:spcAft>
                <a:spcPts val="1800"/>
              </a:spcAft>
              <a:buNone/>
              <a:defRPr sz="3200"/>
            </a:lvl1pPr>
            <a:lvl2pPr>
              <a:defRPr sz="2800"/>
            </a:lvl2pPr>
            <a:lvl3pPr>
              <a:defRPr sz="2400"/>
            </a:lvl3pPr>
            <a:lvl4pPr>
              <a:defRPr sz="2000"/>
            </a:lvl4pPr>
          </a:lstStyle>
          <a:p>
            <a:pPr lvl="0" eaLnBrk="1" latinLnBrk="0" hangingPunct="1"/>
            <a:r>
              <a:rPr kumimoji="0" lang="en-US"/>
              <a:t>Click to edit Master text styles</a:t>
            </a:r>
          </a:p>
        </p:txBody>
      </p:sp>
      <p:sp>
        <p:nvSpPr>
          <p:cNvPr id="5" name="Text Placeholder 12"/>
          <p:cNvSpPr>
            <a:spLocks noGrp="1"/>
          </p:cNvSpPr>
          <p:nvPr>
            <p:ph idx="10"/>
          </p:nvPr>
        </p:nvSpPr>
        <p:spPr>
          <a:xfrm>
            <a:off x="304800" y="3962400"/>
            <a:ext cx="8534400" cy="1219200"/>
          </a:xfrm>
          <a:prstGeom prst="rect">
            <a:avLst/>
          </a:prstGeom>
        </p:spPr>
        <p:txBody>
          <a:bodyPr vert="horz">
            <a:normAutofit/>
          </a:bodyPr>
          <a:lstStyle>
            <a:lvl1pPr>
              <a:spcBef>
                <a:spcPts val="0"/>
              </a:spcBef>
              <a:spcAft>
                <a:spcPts val="1800"/>
              </a:spcAft>
              <a:defRPr/>
            </a:lvl1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Tree>
    <p:extLst>
      <p:ext uri="{BB962C8B-B14F-4D97-AF65-F5344CB8AC3E}">
        <p14:creationId xmlns:p14="http://schemas.microsoft.com/office/powerpoint/2010/main" val="2340041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C2DCFF-E13C-43EB-AA73-931513735D42}" type="datetimeFigureOut">
              <a:rPr lang="en-US" smtClean="0"/>
              <a:t>9/7/21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D31A1-5561-4C84-8FF9-3FB459156C59}" type="slidenum">
              <a:rPr lang="en-US" smtClean="0"/>
              <a:t>‹#›</a:t>
            </a:fld>
            <a:endParaRPr lang="en-US"/>
          </a:p>
        </p:txBody>
      </p:sp>
      <p:graphicFrame>
        <p:nvGraphicFramePr>
          <p:cNvPr id="6" name="TPChart" hidden="1"/>
          <p:cNvGraphicFramePr/>
          <p:nvPr userDrawn="1">
            <p:extLst>
              <p:ext uri="{D42A27DB-BD31-4B8C-83A1-F6EECF244321}">
                <p14:modId xmlns:p14="http://schemas.microsoft.com/office/powerpoint/2010/main" val="3139359500"/>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090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lvl1pPr>
          </a:lstStyle>
          <a:p>
            <a:r>
              <a:rPr kumimoji="0" lang="en-US" dirty="0"/>
              <a:t>Click to edit Master title style</a:t>
            </a:r>
          </a:p>
        </p:txBody>
      </p:sp>
      <p:sp>
        <p:nvSpPr>
          <p:cNvPr id="4" name="Date Placeholder 3"/>
          <p:cNvSpPr>
            <a:spLocks noGrp="1"/>
          </p:cNvSpPr>
          <p:nvPr>
            <p:ph type="dt" sz="half" idx="10"/>
          </p:nvPr>
        </p:nvSpPr>
        <p:spPr/>
        <p:txBody>
          <a:bodyPr/>
          <a:lstStyle/>
          <a:p>
            <a:fld id="{CFC2DCFF-E13C-43EB-AA73-931513735D42}"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81D31A1-5561-4C84-8FF9-3FB459156C59}"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lvl1pPr>
              <a:defRPr sz="3200">
                <a:solidFill>
                  <a:schemeClr val="accent6">
                    <a:lumMod val="75000"/>
                  </a:schemeClr>
                </a:solidFill>
              </a:defRPr>
            </a:lvl1pPr>
            <a:lvl2pPr>
              <a:defRPr kumimoji="0" lang="en-US" sz="3200" kern="1200" dirty="0" smtClean="0">
                <a:solidFill>
                  <a:schemeClr val="accent6">
                    <a:lumMod val="75000"/>
                  </a:schemeClr>
                </a:solidFill>
                <a:latin typeface="+mn-lt"/>
                <a:ea typeface="+mn-ea"/>
                <a:cs typeface="+mn-cs"/>
              </a:defRPr>
            </a:lvl2pPr>
            <a:lvl3pPr>
              <a:defRPr kumimoji="0" lang="en-US" sz="3200" kern="1200" dirty="0" smtClean="0">
                <a:solidFill>
                  <a:schemeClr val="accent6">
                    <a:lumMod val="75000"/>
                  </a:schemeClr>
                </a:solidFill>
                <a:latin typeface="+mn-lt"/>
                <a:ea typeface="+mn-ea"/>
                <a:cs typeface="+mn-cs"/>
              </a:defRPr>
            </a:lvl3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FC2DCFF-E13C-43EB-AA73-931513735D42}" type="datetimeFigureOut">
              <a:rPr lang="en-US" smtClean="0"/>
              <a:t>9/7/21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81D31A1-5561-4C84-8FF9-3FB459156C59}"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FC2DCFF-E13C-43EB-AA73-931513735D42}" type="datetimeFigureOut">
              <a:rPr lang="en-US" smtClean="0"/>
              <a:t>9/7/21</a:t>
            </a:fld>
            <a:endParaRPr lang="en-US"/>
          </a:p>
        </p:txBody>
      </p:sp>
      <p:sp>
        <p:nvSpPr>
          <p:cNvPr id="10" name="Slide Number Placeholder 9"/>
          <p:cNvSpPr>
            <a:spLocks noGrp="1"/>
          </p:cNvSpPr>
          <p:nvPr>
            <p:ph type="sldNum" sz="quarter" idx="16"/>
          </p:nvPr>
        </p:nvSpPr>
        <p:spPr/>
        <p:txBody>
          <a:bodyPr rtlCol="0"/>
          <a:lstStyle/>
          <a:p>
            <a:fld id="{A81D31A1-5561-4C84-8FF9-3FB459156C59}"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FC2DCFF-E13C-43EB-AA73-931513735D42}" type="datetimeFigureOut">
              <a:rPr lang="en-US" smtClean="0"/>
              <a:t>9/7/21</a:t>
            </a:fld>
            <a:endParaRPr lang="en-US"/>
          </a:p>
        </p:txBody>
      </p:sp>
      <p:sp>
        <p:nvSpPr>
          <p:cNvPr id="12" name="Slide Number Placeholder 11"/>
          <p:cNvSpPr>
            <a:spLocks noGrp="1"/>
          </p:cNvSpPr>
          <p:nvPr>
            <p:ph type="sldNum" sz="quarter" idx="16"/>
          </p:nvPr>
        </p:nvSpPr>
        <p:spPr/>
        <p:txBody>
          <a:bodyPr rtlCol="0"/>
          <a:lstStyle/>
          <a:p>
            <a:fld id="{A81D31A1-5561-4C84-8FF9-3FB459156C59}"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C2DCFF-E13C-43EB-AA73-931513735D42}" type="datetimeFigureOut">
              <a:rPr lang="en-US" smtClean="0"/>
              <a:t>9/7/21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81D31A1-5561-4C84-8FF9-3FB459156C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DCFF-E13C-43EB-AA73-931513735D42}" type="datetimeFigureOut">
              <a:rPr lang="en-US" smtClean="0"/>
              <a:t>9/7/21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81D31A1-5561-4C84-8FF9-3FB459156C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FC2DCFF-E13C-43EB-AA73-931513735D42}"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81D31A1-5561-4C84-8FF9-3FB459156C59}"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FC2DCFF-E13C-43EB-AA73-931513735D42}" type="datetimeFigureOut">
              <a:rPr lang="en-US" smtClean="0"/>
              <a:t>9/7/21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81D31A1-5561-4C84-8FF9-3FB459156C59}"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FC2DCFF-E13C-43EB-AA73-931513735D42}" type="datetimeFigureOut">
              <a:rPr lang="en-US" smtClean="0"/>
              <a:t>9/7/21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81D31A1-5561-4C84-8FF9-3FB459156C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hyperlink" Target="http://www.census.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wmf"/><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2117002" y="1752600"/>
            <a:ext cx="7010400" cy="2209800"/>
          </a:xfrm>
          <a:prstGeom prst="rect">
            <a:avLst/>
          </a:prstGeom>
        </p:spPr>
        <p:txBody>
          <a:bodyPr vert="horz" lIns="91440" tIns="45720" rIns="91440" bIns="45720" rtlCol="0">
            <a:normAutofit fontScale="92500" lnSpcReduction="10000"/>
          </a:bodyPr>
          <a:lstStyle/>
          <a:p>
            <a:pPr>
              <a:spcBef>
                <a:spcPct val="20000"/>
              </a:spcBef>
              <a:defRPr/>
            </a:pPr>
            <a:r>
              <a:rPr lang="en-US" sz="3200" dirty="0">
                <a:solidFill>
                  <a:srgbClr val="EBDDC3"/>
                </a:solidFill>
              </a:rPr>
              <a:t>Section 2.4:</a:t>
            </a:r>
          </a:p>
          <a:p>
            <a:pPr>
              <a:spcBef>
                <a:spcPct val="20000"/>
              </a:spcBef>
              <a:defRPr/>
            </a:pPr>
            <a:r>
              <a:rPr lang="en-US" sz="3900" b="1" dirty="0">
                <a:solidFill>
                  <a:srgbClr val="EBDDC3"/>
                </a:solidFill>
              </a:rPr>
              <a:t>Boxplots and </a:t>
            </a:r>
          </a:p>
          <a:p>
            <a:pPr>
              <a:spcBef>
                <a:spcPct val="20000"/>
              </a:spcBef>
              <a:defRPr/>
            </a:pPr>
            <a:r>
              <a:rPr lang="en-US" sz="3900" b="1" dirty="0">
                <a:solidFill>
                  <a:srgbClr val="EBDDC3"/>
                </a:solidFill>
              </a:rPr>
              <a:t>Quantitative / Categorical Relationships</a:t>
            </a:r>
          </a:p>
        </p:txBody>
      </p:sp>
    </p:spTree>
    <p:custDataLst>
      <p:tags r:id="rId1"/>
    </p:custDataLst>
    <p:extLst>
      <p:ext uri="{BB962C8B-B14F-4D97-AF65-F5344CB8AC3E}">
        <p14:creationId xmlns:p14="http://schemas.microsoft.com/office/powerpoint/2010/main" val="259341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4762" y="152400"/>
            <a:ext cx="9134475" cy="1447800"/>
          </a:xfrm>
        </p:spPr>
        <p:txBody>
          <a:bodyPr>
            <a:normAutofit/>
          </a:bodyPr>
          <a:lstStyle/>
          <a:p>
            <a:r>
              <a:rPr lang="en-US" sz="3600" b="1" dirty="0"/>
              <a:t>c) Describe the shape of the data from the </a:t>
            </a:r>
            <a:r>
              <a:rPr lang="en-US" sz="3600" b="1" i="1" dirty="0"/>
              <a:t>Infection in Dialysis Patients </a:t>
            </a:r>
            <a:r>
              <a:rPr lang="en-US" sz="3600" b="1" dirty="0"/>
              <a:t>dataset.</a:t>
            </a:r>
          </a:p>
        </p:txBody>
      </p:sp>
      <p:sp>
        <p:nvSpPr>
          <p:cNvPr id="3" name="TPAnswers"/>
          <p:cNvSpPr>
            <a:spLocks noGrp="1"/>
          </p:cNvSpPr>
          <p:nvPr>
            <p:ph sz="quarter" idx="4294967295"/>
            <p:custDataLst>
              <p:tags r:id="rId2"/>
            </p:custDataLst>
          </p:nvPr>
        </p:nvSpPr>
        <p:spPr>
          <a:xfrm>
            <a:off x="0" y="3648075"/>
            <a:ext cx="4572000" cy="3207662"/>
          </a:xfrm>
        </p:spPr>
        <p:txBody>
          <a:bodyPr>
            <a:normAutofit/>
          </a:bodyPr>
          <a:lstStyle/>
          <a:p>
            <a:pPr marL="514350" indent="-514350">
              <a:buFont typeface="+mj-lt"/>
              <a:buAutoNum type="alphaUcPeriod"/>
            </a:pPr>
            <a:r>
              <a:rPr lang="en-US" sz="3200" dirty="0">
                <a:solidFill>
                  <a:schemeClr val="accent6">
                    <a:lumMod val="75000"/>
                  </a:schemeClr>
                </a:solidFill>
              </a:rPr>
              <a:t>Skewed right</a:t>
            </a:r>
          </a:p>
          <a:p>
            <a:pPr marL="514350" indent="-514350">
              <a:buFont typeface="+mj-lt"/>
              <a:buAutoNum type="alphaUcPeriod"/>
            </a:pPr>
            <a:r>
              <a:rPr lang="en-US" sz="3200" dirty="0">
                <a:solidFill>
                  <a:schemeClr val="accent6">
                    <a:lumMod val="75000"/>
                  </a:schemeClr>
                </a:solidFill>
              </a:rPr>
              <a:t>Skewed left</a:t>
            </a:r>
          </a:p>
          <a:p>
            <a:pPr marL="514350" indent="-514350">
              <a:buFont typeface="+mj-lt"/>
              <a:buAutoNum type="alphaUcPeriod"/>
            </a:pPr>
            <a:r>
              <a:rPr lang="en-US" sz="3200" dirty="0">
                <a:solidFill>
                  <a:schemeClr val="accent6">
                    <a:lumMod val="75000"/>
                  </a:schemeClr>
                </a:solidFill>
              </a:rPr>
              <a:t>Approximately symmetric</a:t>
            </a:r>
          </a:p>
          <a:p>
            <a:pPr marL="514350" indent="-514350">
              <a:buFont typeface="+mj-lt"/>
              <a:buAutoNum type="alphaUcPeriod"/>
            </a:pPr>
            <a:r>
              <a:rPr lang="en-US" sz="3200" dirty="0">
                <a:solidFill>
                  <a:schemeClr val="accent6">
                    <a:lumMod val="75000"/>
                  </a:schemeClr>
                </a:solidFill>
              </a:rPr>
              <a:t>None of these</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1600200"/>
            <a:ext cx="913447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0951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9524" y="152400"/>
            <a:ext cx="9134476" cy="1295400"/>
          </a:xfrm>
        </p:spPr>
        <p:txBody>
          <a:bodyPr>
            <a:normAutofit/>
          </a:bodyPr>
          <a:lstStyle/>
          <a:p>
            <a:r>
              <a:rPr lang="en-US" sz="3600" b="1" dirty="0"/>
              <a:t>d) Give a rough approximation for the </a:t>
            </a:r>
            <a:r>
              <a:rPr lang="en-US" sz="3600" b="1" dirty="0">
                <a:solidFill>
                  <a:schemeClr val="accent5">
                    <a:lumMod val="75000"/>
                  </a:schemeClr>
                </a:solidFill>
              </a:rPr>
              <a:t>mean</a:t>
            </a:r>
            <a:r>
              <a:rPr lang="en-US" sz="3600" b="1" dirty="0"/>
              <a:t> of the </a:t>
            </a:r>
            <a:r>
              <a:rPr lang="en-US" sz="3600" b="1" i="1" dirty="0"/>
              <a:t>Infection in Dialysis Patients </a:t>
            </a:r>
            <a:r>
              <a:rPr lang="en-US" sz="3600" b="1" dirty="0"/>
              <a:t>dataset.</a:t>
            </a:r>
          </a:p>
        </p:txBody>
      </p:sp>
      <p:sp>
        <p:nvSpPr>
          <p:cNvPr id="3" name="TPAnswers"/>
          <p:cNvSpPr>
            <a:spLocks noGrp="1"/>
          </p:cNvSpPr>
          <p:nvPr>
            <p:ph sz="quarter" idx="4294967295"/>
            <p:custDataLst>
              <p:tags r:id="rId2"/>
            </p:custDataLst>
          </p:nvPr>
        </p:nvSpPr>
        <p:spPr>
          <a:xfrm>
            <a:off x="0" y="4114800"/>
            <a:ext cx="4191000" cy="2743200"/>
          </a:xfrm>
        </p:spPr>
        <p:txBody>
          <a:bodyPr>
            <a:normAutofit/>
          </a:bodyPr>
          <a:lstStyle/>
          <a:p>
            <a:pPr marL="514350" indent="-514350">
              <a:buFont typeface="+mj-lt"/>
              <a:buAutoNum type="alphaUcPeriod"/>
            </a:pPr>
            <a:r>
              <a:rPr lang="en-US" sz="3200" dirty="0">
                <a:solidFill>
                  <a:schemeClr val="accent6">
                    <a:lumMod val="75000"/>
                  </a:schemeClr>
                </a:solidFill>
              </a:rPr>
              <a:t>15</a:t>
            </a:r>
          </a:p>
          <a:p>
            <a:pPr marL="514350" indent="-514350">
              <a:buFont typeface="+mj-lt"/>
              <a:buAutoNum type="alphaUcPeriod"/>
            </a:pPr>
            <a:r>
              <a:rPr lang="en-US" sz="3200" dirty="0">
                <a:solidFill>
                  <a:schemeClr val="accent6">
                    <a:lumMod val="75000"/>
                  </a:schemeClr>
                </a:solidFill>
              </a:rPr>
              <a:t>45</a:t>
            </a:r>
          </a:p>
          <a:p>
            <a:pPr marL="514350" indent="-514350">
              <a:buFont typeface="+mj-lt"/>
              <a:buAutoNum type="alphaUcPeriod"/>
            </a:pPr>
            <a:r>
              <a:rPr lang="en-US" sz="3200" dirty="0">
                <a:solidFill>
                  <a:schemeClr val="accent6">
                    <a:lumMod val="75000"/>
                  </a:schemeClr>
                </a:solidFill>
              </a:rPr>
              <a:t>100</a:t>
            </a:r>
          </a:p>
          <a:p>
            <a:pPr marL="514350" indent="-514350">
              <a:buFont typeface="+mj-lt"/>
              <a:buAutoNum type="alphaUcPeriod"/>
            </a:pPr>
            <a:r>
              <a:rPr lang="en-US" sz="3200" dirty="0">
                <a:solidFill>
                  <a:schemeClr val="accent6">
                    <a:lumMod val="75000"/>
                  </a:schemeClr>
                </a:solidFill>
              </a:rPr>
              <a:t>175</a:t>
            </a: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1600200"/>
            <a:ext cx="913447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85597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76200"/>
            <a:ext cx="8991600" cy="838200"/>
          </a:xfrm>
        </p:spPr>
        <p:txBody>
          <a:bodyPr anchor="ctr">
            <a:normAutofit/>
          </a:bodyPr>
          <a:lstStyle/>
          <a:p>
            <a:r>
              <a:rPr lang="en-US" b="1" dirty="0"/>
              <a:t>Summary: One Quantitative Variable</a:t>
            </a:r>
          </a:p>
        </p:txBody>
      </p:sp>
      <p:sp>
        <p:nvSpPr>
          <p:cNvPr id="2" name="Content Placeholder 1"/>
          <p:cNvSpPr>
            <a:spLocks noGrp="1"/>
          </p:cNvSpPr>
          <p:nvPr>
            <p:ph idx="1"/>
          </p:nvPr>
        </p:nvSpPr>
        <p:spPr>
          <a:xfrm>
            <a:off x="-15240" y="1524000"/>
            <a:ext cx="9159240" cy="5334000"/>
          </a:xfrm>
        </p:spPr>
        <p:txBody>
          <a:bodyPr>
            <a:normAutofit fontScale="77500" lnSpcReduction="20000"/>
          </a:bodyPr>
          <a:lstStyle/>
          <a:p>
            <a:pPr marL="0" indent="-514350">
              <a:spcBef>
                <a:spcPts val="0"/>
              </a:spcBef>
              <a:spcAft>
                <a:spcPts val="0"/>
              </a:spcAft>
            </a:pPr>
            <a:r>
              <a:rPr lang="en-US" sz="3800" dirty="0"/>
              <a:t>Summary Statistics</a:t>
            </a:r>
          </a:p>
          <a:p>
            <a:pPr marL="914400" lvl="1" indent="-457200">
              <a:spcBef>
                <a:spcPts val="0"/>
              </a:spcBef>
              <a:spcAft>
                <a:spcPts val="0"/>
              </a:spcAft>
            </a:pPr>
            <a:r>
              <a:rPr lang="en-US" sz="3800" dirty="0"/>
              <a:t>Center: mean, median</a:t>
            </a:r>
          </a:p>
          <a:p>
            <a:pPr marL="914400" lvl="1" indent="-457200">
              <a:spcBef>
                <a:spcPts val="0"/>
              </a:spcBef>
              <a:spcAft>
                <a:spcPts val="0"/>
              </a:spcAft>
            </a:pPr>
            <a:r>
              <a:rPr lang="en-US" sz="3800" dirty="0"/>
              <a:t>Spread: standard deviation, range, IQR</a:t>
            </a:r>
          </a:p>
          <a:p>
            <a:pPr marL="914400" lvl="1" indent="-457200">
              <a:spcBef>
                <a:spcPts val="0"/>
              </a:spcBef>
              <a:spcAft>
                <a:spcPts val="0"/>
              </a:spcAft>
            </a:pPr>
            <a:r>
              <a:rPr lang="en-US" sz="3800" dirty="0"/>
              <a:t>Measures of Location: z-scores, Percentiles, Quartiles</a:t>
            </a:r>
          </a:p>
          <a:p>
            <a:pPr marL="914400" lvl="1" indent="-514350">
              <a:spcBef>
                <a:spcPts val="0"/>
              </a:spcBef>
              <a:spcAft>
                <a:spcPts val="0"/>
              </a:spcAft>
              <a:buNone/>
            </a:pPr>
            <a:endParaRPr lang="en-US" sz="3800" dirty="0"/>
          </a:p>
          <a:p>
            <a:pPr marL="514350" indent="-514350">
              <a:spcBef>
                <a:spcPts val="0"/>
              </a:spcBef>
              <a:spcAft>
                <a:spcPts val="0"/>
              </a:spcAft>
            </a:pPr>
            <a:r>
              <a:rPr lang="en-US" sz="3800" dirty="0"/>
              <a:t>Visualization</a:t>
            </a:r>
          </a:p>
          <a:p>
            <a:pPr marL="914400" lvl="1" indent="-514350">
              <a:spcBef>
                <a:spcPts val="0"/>
              </a:spcBef>
              <a:spcAft>
                <a:spcPts val="0"/>
              </a:spcAft>
            </a:pPr>
            <a:r>
              <a:rPr lang="en-US" sz="3800" dirty="0" err="1"/>
              <a:t>Dotplot</a:t>
            </a:r>
            <a:endParaRPr lang="en-US" sz="3800" dirty="0"/>
          </a:p>
          <a:p>
            <a:pPr marL="914400" lvl="1" indent="-514350">
              <a:spcBef>
                <a:spcPts val="0"/>
              </a:spcBef>
              <a:spcAft>
                <a:spcPts val="0"/>
              </a:spcAft>
            </a:pPr>
            <a:r>
              <a:rPr lang="en-US" sz="3800" dirty="0"/>
              <a:t>Histogram</a:t>
            </a:r>
          </a:p>
          <a:p>
            <a:pPr marL="914400" lvl="1" indent="-514350">
              <a:spcBef>
                <a:spcPts val="0"/>
              </a:spcBef>
              <a:spcAft>
                <a:spcPts val="0"/>
              </a:spcAft>
            </a:pPr>
            <a:r>
              <a:rPr lang="en-US" sz="3100" dirty="0">
                <a:solidFill>
                  <a:schemeClr val="accent1">
                    <a:lumMod val="50000"/>
                  </a:schemeClr>
                </a:solidFill>
                <a:latin typeface="Segoe Print" panose="02000600000000000000" pitchFamily="2" charset="0"/>
              </a:rPr>
              <a:t>Boxplot</a:t>
            </a:r>
            <a:endParaRPr lang="en-US" sz="3800" dirty="0">
              <a:solidFill>
                <a:schemeClr val="accent1">
                  <a:lumMod val="50000"/>
                </a:schemeClr>
              </a:solidFill>
              <a:latin typeface="Segoe Print" panose="02000600000000000000" pitchFamily="2" charset="0"/>
            </a:endParaRPr>
          </a:p>
          <a:p>
            <a:pPr marL="914400" lvl="1" indent="-514350">
              <a:spcBef>
                <a:spcPts val="0"/>
              </a:spcBef>
              <a:spcAft>
                <a:spcPts val="0"/>
              </a:spcAft>
              <a:buNone/>
            </a:pPr>
            <a:endParaRPr lang="en-US" sz="3800" dirty="0"/>
          </a:p>
          <a:p>
            <a:pPr marL="514350" indent="-514350">
              <a:spcBef>
                <a:spcPts val="0"/>
              </a:spcBef>
              <a:spcAft>
                <a:spcPts val="0"/>
              </a:spcAft>
            </a:pPr>
            <a:r>
              <a:rPr lang="en-US" sz="3800" dirty="0"/>
              <a:t>Other concepts</a:t>
            </a:r>
          </a:p>
          <a:p>
            <a:pPr marL="914400" lvl="1" indent="-514350">
              <a:spcBef>
                <a:spcPts val="0"/>
              </a:spcBef>
              <a:spcAft>
                <a:spcPts val="0"/>
              </a:spcAft>
            </a:pPr>
            <a:r>
              <a:rPr lang="en-US" sz="3800" dirty="0"/>
              <a:t>Shape: symmetric, skewed, bell-shaped</a:t>
            </a:r>
          </a:p>
          <a:p>
            <a:pPr marL="914400" lvl="1" indent="-514350">
              <a:spcBef>
                <a:spcPts val="0"/>
              </a:spcBef>
              <a:spcAft>
                <a:spcPts val="0"/>
              </a:spcAft>
            </a:pPr>
            <a:r>
              <a:rPr lang="en-US" sz="3800" dirty="0"/>
              <a:t>Resistance</a:t>
            </a:r>
          </a:p>
          <a:p>
            <a:pPr marL="914400" lvl="1" indent="-514350">
              <a:spcBef>
                <a:spcPts val="0"/>
              </a:spcBef>
              <a:spcAft>
                <a:spcPts val="0"/>
              </a:spcAft>
            </a:pPr>
            <a:r>
              <a:rPr lang="en-US" sz="3100" dirty="0">
                <a:solidFill>
                  <a:schemeClr val="accent1">
                    <a:lumMod val="50000"/>
                  </a:schemeClr>
                </a:solidFill>
                <a:latin typeface="Segoe Print" panose="02000600000000000000" pitchFamily="2" charset="0"/>
              </a:rPr>
              <a:t>Outliers</a:t>
            </a:r>
            <a:endParaRPr lang="en-US" dirty="0">
              <a:solidFill>
                <a:schemeClr val="tx2"/>
              </a:solidFill>
            </a:endParaRPr>
          </a:p>
          <a:p>
            <a:pPr marL="0"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p:txBody>
      </p:sp>
    </p:spTree>
    <p:custDataLst>
      <p:tags r:id="rId1"/>
    </p:custDataLst>
    <p:extLst>
      <p:ext uri="{BB962C8B-B14F-4D97-AF65-F5344CB8AC3E}">
        <p14:creationId xmlns:p14="http://schemas.microsoft.com/office/powerpoint/2010/main" val="294798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991600" cy="1219200"/>
          </a:xfrm>
        </p:spPr>
        <p:txBody>
          <a:bodyPr>
            <a:normAutofit/>
          </a:bodyPr>
          <a:lstStyle/>
          <a:p>
            <a:r>
              <a:rPr lang="en-US" sz="3600" b="1" dirty="0"/>
              <a:t>Quantitative and Categorical Relationships</a:t>
            </a:r>
          </a:p>
        </p:txBody>
      </p:sp>
      <p:sp>
        <p:nvSpPr>
          <p:cNvPr id="2" name="Content Placeholder 1"/>
          <p:cNvSpPr>
            <a:spLocks noGrp="1"/>
          </p:cNvSpPr>
          <p:nvPr>
            <p:ph idx="1"/>
          </p:nvPr>
        </p:nvSpPr>
        <p:spPr>
          <a:xfrm>
            <a:off x="0" y="1524000"/>
            <a:ext cx="9144000" cy="5329473"/>
          </a:xfrm>
        </p:spPr>
        <p:txBody>
          <a:bodyPr>
            <a:normAutofit/>
          </a:bodyPr>
          <a:lstStyle/>
          <a:p>
            <a:pPr lvl="0">
              <a:spcBef>
                <a:spcPct val="50000"/>
              </a:spcBef>
              <a:spcAft>
                <a:spcPts val="1200"/>
              </a:spcAft>
              <a:defRPr/>
            </a:pPr>
            <a:r>
              <a:rPr lang="en-US" sz="3600" kern="0" dirty="0"/>
              <a:t>In this case, we are interested in breaking down a quantitative variable by categorical groups</a:t>
            </a:r>
          </a:p>
          <a:p>
            <a:pPr lvl="0">
              <a:spcBef>
                <a:spcPct val="50000"/>
              </a:spcBef>
              <a:buNone/>
              <a:defRPr/>
            </a:pPr>
            <a:endParaRPr lang="en-US" sz="3600" kern="0" dirty="0">
              <a:solidFill>
                <a:schemeClr val="tx2"/>
              </a:solidFill>
            </a:endParaRPr>
          </a:p>
          <a:p>
            <a:pPr>
              <a:spcBef>
                <a:spcPct val="50000"/>
              </a:spcBef>
              <a:defRPr/>
            </a:pPr>
            <a:endParaRPr lang="en-US" dirty="0">
              <a:solidFill>
                <a:schemeClr val="tx2"/>
              </a:solidFill>
            </a:endParaRPr>
          </a:p>
          <a:p>
            <a:pPr marL="400050" lvl="1" indent="-514350">
              <a:spcBef>
                <a:spcPts val="0"/>
              </a:spcBef>
            </a:pPr>
            <a:endParaRPr lang="en-US" dirty="0">
              <a:solidFill>
                <a:schemeClr val="tx2"/>
              </a:solidFill>
            </a:endParaRPr>
          </a:p>
          <a:p>
            <a:pPr marL="800100" lvl="2"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400050" lvl="1"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p:txBody>
      </p:sp>
    </p:spTree>
    <p:custDataLst>
      <p:tags r:id="rId1"/>
    </p:custDataLst>
    <p:extLst>
      <p:ext uri="{BB962C8B-B14F-4D97-AF65-F5344CB8AC3E}">
        <p14:creationId xmlns:p14="http://schemas.microsoft.com/office/powerpoint/2010/main" val="29336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eyedrd.org/wp-content/uploads/2012/08/tea.jpg"/>
          <p:cNvPicPr>
            <a:picLocks noChangeAspect="1" noChangeArrowheads="1"/>
          </p:cNvPicPr>
          <p:nvPr/>
        </p:nvPicPr>
        <p:blipFill rotWithShape="1">
          <a:blip r:embed="rId3">
            <a:extLst>
              <a:ext uri="{28A0092B-C50C-407E-A947-70E740481C1C}">
                <a14:useLocalDpi xmlns:a14="http://schemas.microsoft.com/office/drawing/2010/main" val="0"/>
              </a:ext>
            </a:extLst>
          </a:blip>
          <a:srcRect l="9443" r="7501"/>
          <a:stretch/>
        </p:blipFill>
        <p:spPr bwMode="auto">
          <a:xfrm>
            <a:off x="7355375" y="0"/>
            <a:ext cx="1594022"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1752" y="304800"/>
            <a:ext cx="7242048" cy="914400"/>
          </a:xfrm>
        </p:spPr>
        <p:txBody>
          <a:bodyPr anchor="ctr">
            <a:normAutofit/>
          </a:bodyPr>
          <a:lstStyle/>
          <a:p>
            <a:r>
              <a:rPr lang="en-US" b="1" dirty="0"/>
              <a:t>Tea and the Immune System</a:t>
            </a:r>
          </a:p>
        </p:txBody>
      </p:sp>
      <p:sp>
        <p:nvSpPr>
          <p:cNvPr id="5" name="TextBox 4"/>
          <p:cNvSpPr txBox="1"/>
          <p:nvPr/>
        </p:nvSpPr>
        <p:spPr>
          <a:xfrm>
            <a:off x="228600" y="5715000"/>
            <a:ext cx="8686800" cy="615553"/>
          </a:xfrm>
          <a:prstGeom prst="rect">
            <a:avLst/>
          </a:prstGeom>
          <a:noFill/>
        </p:spPr>
        <p:txBody>
          <a:bodyPr wrap="square" rtlCol="0">
            <a:spAutoFit/>
          </a:bodyPr>
          <a:lstStyle/>
          <a:p>
            <a:r>
              <a:rPr lang="en-US" sz="1700" dirty="0" err="1">
                <a:solidFill>
                  <a:prstClr val="black"/>
                </a:solidFill>
                <a:cs typeface="Times New Roman" pitchFamily="18" charset="0"/>
              </a:rPr>
              <a:t>Mednick</a:t>
            </a:r>
            <a:r>
              <a:rPr lang="en-US" sz="1700" dirty="0">
                <a:solidFill>
                  <a:prstClr val="black"/>
                </a:solidFill>
                <a:cs typeface="Times New Roman" pitchFamily="18" charset="0"/>
              </a:rPr>
              <a:t>, </a:t>
            </a:r>
            <a:r>
              <a:rPr lang="en-US" sz="1700" dirty="0" err="1">
                <a:solidFill>
                  <a:prstClr val="black"/>
                </a:solidFill>
                <a:cs typeface="Times New Roman" pitchFamily="18" charset="0"/>
              </a:rPr>
              <a:t>Cai</a:t>
            </a:r>
            <a:r>
              <a:rPr lang="en-US" sz="1700" dirty="0">
                <a:solidFill>
                  <a:prstClr val="black"/>
                </a:solidFill>
                <a:cs typeface="Times New Roman" pitchFamily="18" charset="0"/>
              </a:rPr>
              <a:t>, </a:t>
            </a:r>
            <a:r>
              <a:rPr lang="en-US" sz="1700" dirty="0" err="1">
                <a:solidFill>
                  <a:prstClr val="black"/>
                </a:solidFill>
                <a:cs typeface="Times New Roman" pitchFamily="18" charset="0"/>
              </a:rPr>
              <a:t>Kanady</a:t>
            </a:r>
            <a:r>
              <a:rPr lang="en-US" sz="1700" dirty="0">
                <a:solidFill>
                  <a:prstClr val="black"/>
                </a:solidFill>
                <a:cs typeface="Times New Roman" pitchFamily="18" charset="0"/>
              </a:rPr>
              <a:t>, and Drummond (2008). “Comparing the benefits of caffeine, naps and placebo on verbal, motor and perceptual memory,” </a:t>
            </a:r>
            <a:r>
              <a:rPr lang="en-US" sz="1700" i="1" dirty="0">
                <a:solidFill>
                  <a:prstClr val="black"/>
                </a:solidFill>
                <a:cs typeface="Times New Roman" pitchFamily="18" charset="0"/>
              </a:rPr>
              <a:t>Behavioral Brain Research, </a:t>
            </a:r>
            <a:r>
              <a:rPr lang="en-US" sz="1700" dirty="0">
                <a:solidFill>
                  <a:prstClr val="black"/>
                </a:solidFill>
                <a:cs typeface="Times New Roman" pitchFamily="18" charset="0"/>
              </a:rPr>
              <a:t>193, 79-86. </a:t>
            </a:r>
            <a:endParaRPr lang="en-US" sz="1700" dirty="0"/>
          </a:p>
        </p:txBody>
      </p:sp>
      <p:sp>
        <p:nvSpPr>
          <p:cNvPr id="7" name="Content Placeholder 2"/>
          <p:cNvSpPr txBox="1">
            <a:spLocks/>
          </p:cNvSpPr>
          <p:nvPr/>
        </p:nvSpPr>
        <p:spPr>
          <a:xfrm>
            <a:off x="0" y="1498334"/>
            <a:ext cx="9144000" cy="4216666"/>
          </a:xfrm>
          <a:prstGeom prst="rect">
            <a:avLst/>
          </a:prstGeom>
        </p:spPr>
        <p:txBody>
          <a:bodyPr vert="horz">
            <a:normAutofit fontScale="85000" lnSpcReduction="10000"/>
          </a:bodyPr>
          <a:lstStyle>
            <a:lvl1pPr marL="274320" indent="-274320" algn="l" rtl="0" eaLnBrk="1" latinLnBrk="0" hangingPunct="1">
              <a:spcBef>
                <a:spcPts val="0"/>
              </a:spcBef>
              <a:spcAft>
                <a:spcPts val="1800"/>
              </a:spcAft>
              <a:buClr>
                <a:schemeClr val="accent1"/>
              </a:buClr>
              <a:buSzPct val="85000"/>
              <a:buFont typeface="Wingdings 2"/>
              <a:buChar char=""/>
              <a:defRPr kumimoji="0" sz="3200" kern="1200">
                <a:solidFill>
                  <a:schemeClr val="tx1"/>
                </a:solidFill>
                <a:latin typeface="+mn-lt"/>
                <a:ea typeface="+mn-ea"/>
                <a:cs typeface="+mn-cs"/>
              </a:defRPr>
            </a:lvl1pPr>
            <a:lvl2pPr marL="548640" indent="-274320" algn="l" rtl="0" eaLnBrk="1" latinLnBrk="0" hangingPunct="1">
              <a:spcBef>
                <a:spcPts val="0"/>
              </a:spcBef>
              <a:spcAft>
                <a:spcPts val="1800"/>
              </a:spcAft>
              <a:buClr>
                <a:schemeClr val="accent2"/>
              </a:buClr>
              <a:buSzPct val="70000"/>
              <a:buFont typeface="Wingdings"/>
              <a:buChar char=""/>
              <a:defRPr kumimoji="0" sz="2800" kern="1200">
                <a:solidFill>
                  <a:schemeClr val="tx2"/>
                </a:solidFill>
                <a:latin typeface="+mn-lt"/>
                <a:ea typeface="+mn-ea"/>
                <a:cs typeface="+mn-cs"/>
              </a:defRPr>
            </a:lvl2pPr>
            <a:lvl3pPr marL="822960" indent="-228600" algn="l" rtl="0" eaLnBrk="1" latinLnBrk="0" hangingPunct="1">
              <a:spcBef>
                <a:spcPts val="0"/>
              </a:spcBef>
              <a:spcAft>
                <a:spcPts val="1800"/>
              </a:spcAft>
              <a:buClr>
                <a:schemeClr val="accent3"/>
              </a:buClr>
              <a:buSzPct val="75000"/>
              <a:buFont typeface="Wingdings 2"/>
              <a:buChar char=""/>
              <a:defRPr kumimoji="0" sz="2400" kern="1200">
                <a:solidFill>
                  <a:schemeClr val="tx1"/>
                </a:solidFill>
                <a:latin typeface="+mn-lt"/>
                <a:ea typeface="+mn-ea"/>
                <a:cs typeface="+mn-cs"/>
              </a:defRPr>
            </a:lvl3pPr>
            <a:lvl4pPr marL="1097280" indent="-228600" algn="l" rtl="0" eaLnBrk="1" latinLnBrk="0" hangingPunct="1">
              <a:spcBef>
                <a:spcPts val="0"/>
              </a:spcBef>
              <a:spcAft>
                <a:spcPts val="1800"/>
              </a:spcAft>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ts val="0"/>
              </a:spcBef>
              <a:spcAft>
                <a:spcPts val="1800"/>
              </a:spcAft>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buFont typeface="Arial" pitchFamily="34" charset="0"/>
              <a:buChar char="•"/>
            </a:pPr>
            <a:r>
              <a:rPr lang="en-US" sz="3500" dirty="0">
                <a:solidFill>
                  <a:schemeClr val="accent6">
                    <a:lumMod val="75000"/>
                  </a:schemeClr>
                </a:solidFill>
              </a:rPr>
              <a:t>Participants were randomized to drink five or six cups of either tea or coffee every day for two weeks (both drinks have caffeine but only tea has L-</a:t>
            </a:r>
            <a:r>
              <a:rPr lang="en-US" sz="3500" dirty="0" err="1">
                <a:solidFill>
                  <a:schemeClr val="accent6">
                    <a:lumMod val="75000"/>
                  </a:schemeClr>
                </a:solidFill>
              </a:rPr>
              <a:t>theanine</a:t>
            </a:r>
            <a:r>
              <a:rPr lang="en-US" sz="3500" dirty="0">
                <a:solidFill>
                  <a:schemeClr val="accent6">
                    <a:lumMod val="75000"/>
                  </a:schemeClr>
                </a:solidFill>
              </a:rPr>
              <a:t>)</a:t>
            </a:r>
          </a:p>
          <a:p>
            <a:pPr>
              <a:buFont typeface="Arial" pitchFamily="34" charset="0"/>
              <a:buChar char="•"/>
            </a:pPr>
            <a:r>
              <a:rPr lang="en-US" sz="3500" dirty="0">
                <a:solidFill>
                  <a:schemeClr val="accent6">
                    <a:lumMod val="75000"/>
                  </a:schemeClr>
                </a:solidFill>
              </a:rPr>
              <a:t>After two weeks, blood samples were exposed to an antigen, and production of interferon gamma (immune system response) was measured</a:t>
            </a:r>
          </a:p>
          <a:p>
            <a:pPr>
              <a:spcAft>
                <a:spcPts val="0"/>
              </a:spcAft>
              <a:buFont typeface="Arial" pitchFamily="34" charset="0"/>
              <a:buChar char="•"/>
            </a:pPr>
            <a:r>
              <a:rPr lang="en-US" sz="3500" dirty="0">
                <a:solidFill>
                  <a:schemeClr val="accent6">
                    <a:lumMod val="75000"/>
                  </a:schemeClr>
                </a:solidFill>
              </a:rPr>
              <a:t>Explanatory variable: tea or coffee </a:t>
            </a:r>
          </a:p>
          <a:p>
            <a:pPr>
              <a:buFont typeface="Arial" pitchFamily="34" charset="0"/>
              <a:buChar char="•"/>
            </a:pPr>
            <a:r>
              <a:rPr lang="en-US" sz="3500" dirty="0">
                <a:solidFill>
                  <a:schemeClr val="accent6">
                    <a:lumMod val="75000"/>
                  </a:schemeClr>
                </a:solidFill>
              </a:rPr>
              <a:t>Response variable: measure of interferon gamma</a:t>
            </a:r>
          </a:p>
          <a:p>
            <a:pPr>
              <a:buFont typeface="Arial" pitchFamily="34" charset="0"/>
              <a:buChar char="•"/>
            </a:pPr>
            <a:endParaRPr lang="en-US" dirty="0">
              <a:solidFill>
                <a:prstClr val="black"/>
              </a:solidFill>
              <a:cs typeface="Times New Roman" pitchFamily="18" charset="0"/>
            </a:endParaRPr>
          </a:p>
          <a:p>
            <a:pPr>
              <a:buFont typeface="Arial" pitchFamily="34" charset="0"/>
              <a:buChar char="•"/>
            </a:pPr>
            <a:endParaRPr lang="en-US" dirty="0">
              <a:solidFill>
                <a:prstClr val="black"/>
              </a:solidFill>
              <a:cs typeface="Times New Roman" pitchFamily="18" charset="0"/>
            </a:endParaRPr>
          </a:p>
          <a:p>
            <a:pPr>
              <a:buFont typeface="Arial" pitchFamily="34" charset="0"/>
              <a:buChar char="•"/>
            </a:pPr>
            <a:endParaRPr lang="en-US" dirty="0">
              <a:solidFill>
                <a:prstClr val="black"/>
              </a:solidFill>
              <a:cs typeface="Times New Roman" pitchFamily="18" charset="0"/>
            </a:endParaRPr>
          </a:p>
          <a:p>
            <a:pPr marL="274320" lvl="1" indent="0">
              <a:buFont typeface="Wingdings"/>
              <a:buNone/>
            </a:pPr>
            <a:endParaRPr lang="en-US" sz="3100" dirty="0"/>
          </a:p>
          <a:p>
            <a:endParaRPr lang="en-US" dirty="0"/>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960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11624" y="0"/>
            <a:ext cx="9132376" cy="2743200"/>
          </a:xfrm>
        </p:spPr>
        <p:txBody>
          <a:bodyPr anchor="ctr">
            <a:noAutofit/>
          </a:bodyPr>
          <a:lstStyle/>
          <a:p>
            <a:pPr marL="0" indent="0"/>
            <a:r>
              <a:rPr lang="en-US" sz="3600" b="1" dirty="0">
                <a:solidFill>
                  <a:schemeClr val="accent6">
                    <a:lumMod val="75000"/>
                  </a:schemeClr>
                </a:solidFill>
                <a:cs typeface="Times New Roman" pitchFamily="18" charset="0"/>
              </a:rPr>
              <a:t>If the tea drinkers have significantly higher levels of interferon gamma, can we conclude that drinking tea rather than coffee </a:t>
            </a:r>
            <a:r>
              <a:rPr lang="en-US" sz="3600" b="1" i="1" dirty="0">
                <a:solidFill>
                  <a:schemeClr val="accent6">
                    <a:lumMod val="75000"/>
                  </a:schemeClr>
                </a:solidFill>
                <a:cs typeface="Times New Roman" pitchFamily="18" charset="0"/>
              </a:rPr>
              <a:t>caused</a:t>
            </a:r>
            <a:r>
              <a:rPr lang="en-US" sz="3600" b="1" dirty="0">
                <a:solidFill>
                  <a:schemeClr val="accent6">
                    <a:lumMod val="75000"/>
                  </a:schemeClr>
                </a:solidFill>
                <a:cs typeface="Times New Roman" pitchFamily="18" charset="0"/>
              </a:rPr>
              <a:t> an increase in this aspect of the immune response?</a:t>
            </a:r>
          </a:p>
        </p:txBody>
      </p:sp>
      <p:sp>
        <p:nvSpPr>
          <p:cNvPr id="4" name="TPAnswers"/>
          <p:cNvSpPr>
            <a:spLocks noGrp="1"/>
          </p:cNvSpPr>
          <p:nvPr>
            <p:ph sz="quarter" idx="4294967295"/>
            <p:custDataLst>
              <p:tags r:id="rId2"/>
            </p:custDataLst>
          </p:nvPr>
        </p:nvSpPr>
        <p:spPr>
          <a:xfrm>
            <a:off x="0" y="3581400"/>
            <a:ext cx="8153400" cy="3124200"/>
          </a:xfrm>
        </p:spPr>
        <p:txBody>
          <a:bodyPr>
            <a:noAutofit/>
          </a:bodyPr>
          <a:lstStyle/>
          <a:p>
            <a:pPr marL="514350" indent="-514350">
              <a:spcBef>
                <a:spcPct val="20000"/>
              </a:spcBef>
              <a:buFont typeface="+mj-lt"/>
              <a:buAutoNum type="alphaUcPeriod"/>
            </a:pPr>
            <a:r>
              <a:rPr lang="en-US" dirty="0">
                <a:solidFill>
                  <a:schemeClr val="accent6">
                    <a:lumMod val="75000"/>
                  </a:schemeClr>
                </a:solidFill>
              </a:rPr>
              <a:t>Yes</a:t>
            </a:r>
          </a:p>
          <a:p>
            <a:pPr marL="514350" indent="-514350">
              <a:spcBef>
                <a:spcPct val="20000"/>
              </a:spcBef>
              <a:buFont typeface="+mj-lt"/>
              <a:buAutoNum type="alphaUcPeriod"/>
            </a:pPr>
            <a:r>
              <a:rPr lang="en-US" dirty="0">
                <a:solidFill>
                  <a:schemeClr val="accent6">
                    <a:lumMod val="75000"/>
                  </a:schemeClr>
                </a:solidFill>
              </a:rPr>
              <a:t>No</a:t>
            </a:r>
          </a:p>
        </p:txBody>
      </p:sp>
    </p:spTree>
    <p:custDataLst>
      <p:tags r:id="rId1"/>
    </p:custDataLst>
    <p:extLst>
      <p:ext uri="{BB962C8B-B14F-4D97-AF65-F5344CB8AC3E}">
        <p14:creationId xmlns:p14="http://schemas.microsoft.com/office/powerpoint/2010/main" val="66445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0"/>
            <a:ext cx="8991600" cy="1295400"/>
          </a:xfrm>
        </p:spPr>
        <p:txBody>
          <a:bodyPr anchor="ctr">
            <a:noAutofit/>
          </a:bodyPr>
          <a:lstStyle/>
          <a:p>
            <a:r>
              <a:rPr lang="en-US" sz="3600" b="1" dirty="0"/>
              <a:t>Visualization for One Categorical and One Quantitative Variable: </a:t>
            </a:r>
            <a:r>
              <a:rPr lang="en-US" sz="3600" b="1" dirty="0">
                <a:solidFill>
                  <a:schemeClr val="accent5">
                    <a:lumMod val="50000"/>
                  </a:schemeClr>
                </a:solidFill>
              </a:rPr>
              <a:t>Side-by-Side Boxplots</a:t>
            </a:r>
          </a:p>
        </p:txBody>
      </p:sp>
      <p:sp>
        <p:nvSpPr>
          <p:cNvPr id="167938" name="AutoShape 2" descr="http://beta.rstudio.org/graphics/plot_zoom_png?width=640&amp;height=44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4" y="1981200"/>
            <a:ext cx="8302625" cy="4570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8471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0"/>
            <a:ext cx="8534400" cy="1295400"/>
          </a:xfrm>
        </p:spPr>
        <p:txBody>
          <a:bodyPr>
            <a:normAutofit/>
          </a:bodyPr>
          <a:lstStyle/>
          <a:p>
            <a:r>
              <a:rPr lang="en-US" sz="3600" b="1" dirty="0"/>
              <a:t>Quantitative Statistics by a Categorical Variable</a:t>
            </a:r>
          </a:p>
        </p:txBody>
      </p:sp>
      <p:sp>
        <p:nvSpPr>
          <p:cNvPr id="2" name="Content Placeholder 1"/>
          <p:cNvSpPr>
            <a:spLocks noGrp="1"/>
          </p:cNvSpPr>
          <p:nvPr>
            <p:ph idx="1"/>
          </p:nvPr>
        </p:nvSpPr>
        <p:spPr>
          <a:xfrm>
            <a:off x="0" y="1524000"/>
            <a:ext cx="9144000" cy="5334000"/>
          </a:xfrm>
        </p:spPr>
        <p:txBody>
          <a:bodyPr>
            <a:normAutofit/>
          </a:bodyPr>
          <a:lstStyle/>
          <a:p>
            <a:pPr lvl="0">
              <a:spcBef>
                <a:spcPct val="50000"/>
              </a:spcBef>
              <a:spcAft>
                <a:spcPts val="1200"/>
              </a:spcAft>
              <a:defRPr/>
            </a:pPr>
            <a:r>
              <a:rPr lang="en-US" kern="0" dirty="0"/>
              <a:t>Any of the statistics we use for a quantitative variable can be looked at separately for each level of a categorical variable</a:t>
            </a:r>
          </a:p>
          <a:p>
            <a:pPr lvl="0">
              <a:spcBef>
                <a:spcPct val="50000"/>
              </a:spcBef>
              <a:spcAft>
                <a:spcPts val="1200"/>
              </a:spcAft>
              <a:defRPr/>
            </a:pPr>
            <a:r>
              <a:rPr lang="en-US" kern="0" dirty="0"/>
              <a:t>Mean level of interferon gamma by drink:</a:t>
            </a:r>
          </a:p>
          <a:p>
            <a:pPr marL="0" indent="0">
              <a:spcBef>
                <a:spcPct val="50000"/>
              </a:spcBef>
              <a:buNone/>
              <a:defRPr/>
            </a:pPr>
            <a:endParaRPr lang="en-US" dirty="0">
              <a:solidFill>
                <a:schemeClr val="tx2"/>
              </a:solidFill>
            </a:endParaRPr>
          </a:p>
          <a:p>
            <a:pPr marL="400050" lvl="1" indent="-514350">
              <a:spcBef>
                <a:spcPts val="0"/>
              </a:spcBef>
            </a:pPr>
            <a:endParaRPr lang="en-US" dirty="0">
              <a:solidFill>
                <a:schemeClr val="tx2"/>
              </a:solidFill>
            </a:endParaRPr>
          </a:p>
          <a:p>
            <a:pPr marL="800100" lvl="2"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400050" lvl="1"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82415735"/>
                  </p:ext>
                </p:extLst>
              </p:nvPr>
            </p:nvGraphicFramePr>
            <p:xfrm>
              <a:off x="2454084" y="4221480"/>
              <a:ext cx="3718116" cy="1036320"/>
            </p:xfrm>
            <a:graphic>
              <a:graphicData uri="http://schemas.openxmlformats.org/drawingml/2006/table">
                <a:tbl>
                  <a:tblPr firstRow="1" bandRow="1">
                    <a:tableStyleId>{5C22544A-7EE6-4342-B048-85BDC9FD1C3A}</a:tableStyleId>
                  </a:tblPr>
                  <a:tblGrid>
                    <a:gridCol w="1864424">
                      <a:extLst>
                        <a:ext uri="{9D8B030D-6E8A-4147-A177-3AD203B41FA5}">
                          <a16:colId xmlns:a16="http://schemas.microsoft.com/office/drawing/2014/main" val="20000"/>
                        </a:ext>
                      </a:extLst>
                    </a:gridCol>
                    <a:gridCol w="1853692">
                      <a:extLst>
                        <a:ext uri="{9D8B030D-6E8A-4147-A177-3AD203B41FA5}">
                          <a16:colId xmlns:a16="http://schemas.microsoft.com/office/drawing/2014/main" val="20001"/>
                        </a:ext>
                      </a:extLst>
                    </a:gridCol>
                  </a:tblGrid>
                  <a:tr h="370840">
                    <a:tc>
                      <a:txBody>
                        <a:bodyPr/>
                        <a:lstStyle/>
                        <a:p>
                          <a:r>
                            <a:rPr lang="en-US" sz="2800" dirty="0"/>
                            <a:t>Tea</a:t>
                          </a:r>
                        </a:p>
                      </a:txBody>
                      <a:tcPr/>
                    </a:tc>
                    <a:tc>
                      <a:txBody>
                        <a:bodyPr/>
                        <a:lstStyle/>
                        <a:p>
                          <a:r>
                            <a:rPr lang="en-US" sz="2800" dirty="0"/>
                            <a:t>Coffee</a:t>
                          </a:r>
                        </a:p>
                      </a:txBody>
                      <a:tcPr/>
                    </a:tc>
                    <a:extLst>
                      <a:ext uri="{0D108BD9-81ED-4DB2-BD59-A6C34878D82A}">
                        <a16:rowId xmlns:a16="http://schemas.microsoft.com/office/drawing/2014/main" val="10000"/>
                      </a:ext>
                    </a:extLst>
                  </a:tr>
                  <a:tr h="370840">
                    <a:tc>
                      <a:txBody>
                        <a:bodyPr/>
                        <a:lstStyle/>
                        <a:p>
                          <a14:m>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a:rPr>
                                        <m:t>𝑥</m:t>
                                      </m:r>
                                    </m:e>
                                  </m:acc>
                                </m:e>
                                <m:sub>
                                  <m:r>
                                    <a:rPr lang="en-US" sz="2800" b="0" i="1" smtClean="0">
                                      <a:latin typeface="Cambria Math" charset="0"/>
                                    </a:rPr>
                                    <m:t>𝑇</m:t>
                                  </m:r>
                                </m:sub>
                              </m:sSub>
                              <m:r>
                                <a:rPr lang="en-US" sz="2800" b="0" i="1" smtClean="0">
                                  <a:latin typeface="Cambria Math"/>
                                </a:rPr>
                                <m:t>=</m:t>
                              </m:r>
                            </m:oMath>
                          </a14:m>
                          <a:r>
                            <a:rPr lang="en-US" sz="2800" dirty="0"/>
                            <a:t>34.82</a:t>
                          </a:r>
                        </a:p>
                      </a:txBody>
                      <a:tcPr/>
                    </a:tc>
                    <a:tc>
                      <a:txBody>
                        <a:bodyPr/>
                        <a:lstStyle/>
                        <a:p>
                          <a14:m>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a:rPr>
                                        <m:t>𝑥</m:t>
                                      </m:r>
                                    </m:e>
                                  </m:acc>
                                </m:e>
                                <m:sub>
                                  <m:r>
                                    <a:rPr lang="en-US" sz="2800" b="0" i="1" smtClean="0">
                                      <a:latin typeface="Cambria Math"/>
                                    </a:rPr>
                                    <m:t>𝐶</m:t>
                                  </m:r>
                                </m:sub>
                              </m:sSub>
                              <m:r>
                                <a:rPr lang="en-US" sz="2800" b="0" i="1" smtClean="0">
                                  <a:latin typeface="Cambria Math"/>
                                </a:rPr>
                                <m:t>=</m:t>
                              </m:r>
                            </m:oMath>
                          </a14:m>
                          <a:r>
                            <a:rPr lang="en-US" sz="2800" dirty="0"/>
                            <a:t>17.70</a:t>
                          </a:r>
                        </a:p>
                      </a:txBody>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8623038"/>
                  </p:ext>
                </p:extLst>
              </p:nvPr>
            </p:nvGraphicFramePr>
            <p:xfrm>
              <a:off x="2454084" y="4221480"/>
              <a:ext cx="3718116" cy="1036320"/>
            </p:xfrm>
            <a:graphic>
              <a:graphicData uri="http://schemas.openxmlformats.org/drawingml/2006/table">
                <a:tbl>
                  <a:tblPr firstRow="1" bandRow="1">
                    <a:tableStyleId>{5C22544A-7EE6-4342-B048-85BDC9FD1C3A}</a:tableStyleId>
                  </a:tblPr>
                  <a:tblGrid>
                    <a:gridCol w="1864424"/>
                    <a:gridCol w="1853692"/>
                  </a:tblGrid>
                  <a:tr h="518160">
                    <a:tc>
                      <a:txBody>
                        <a:bodyPr/>
                        <a:lstStyle/>
                        <a:p>
                          <a:r>
                            <a:rPr lang="en-US" sz="2800" dirty="0" smtClean="0"/>
                            <a:t>Tea</a:t>
                          </a:r>
                          <a:endParaRPr lang="en-US" sz="2800" dirty="0"/>
                        </a:p>
                      </a:txBody>
                      <a:tcPr/>
                    </a:tc>
                    <a:tc>
                      <a:txBody>
                        <a:bodyPr/>
                        <a:lstStyle/>
                        <a:p>
                          <a:r>
                            <a:rPr lang="en-US" sz="2800" dirty="0" smtClean="0"/>
                            <a:t>Coffee</a:t>
                          </a:r>
                          <a:endParaRPr lang="en-US" sz="2800" dirty="0"/>
                        </a:p>
                      </a:txBody>
                      <a:tcPr/>
                    </a:tc>
                  </a:tr>
                  <a:tr h="518160">
                    <a:tc>
                      <a:txBody>
                        <a:bodyPr/>
                        <a:lstStyle/>
                        <a:p>
                          <a:endParaRPr lang="en-US"/>
                        </a:p>
                      </a:txBody>
                      <a:tcPr>
                        <a:blipFill rotWithShape="0">
                          <a:blip r:embed="rId3"/>
                          <a:stretch>
                            <a:fillRect l="-327" t="-112941" r="-100980" b="-31765"/>
                          </a:stretch>
                        </a:blipFill>
                      </a:tcPr>
                    </a:tc>
                    <a:tc>
                      <a:txBody>
                        <a:bodyPr/>
                        <a:lstStyle/>
                        <a:p>
                          <a:endParaRPr lang="en-US"/>
                        </a:p>
                      </a:txBody>
                      <a:tcPr>
                        <a:blipFill rotWithShape="0">
                          <a:blip r:embed="rId3"/>
                          <a:stretch>
                            <a:fillRect l="-100656" t="-112941" r="-1311" b="-31765"/>
                          </a:stretch>
                        </a:blipFill>
                      </a:tcPr>
                    </a:tc>
                  </a:tr>
                </a:tbl>
              </a:graphicData>
            </a:graphic>
          </p:graphicFrame>
        </mc:Fallback>
      </mc:AlternateContent>
    </p:spTree>
    <p:custDataLst>
      <p:tags r:id="rId1"/>
    </p:custDataLst>
    <p:extLst>
      <p:ext uri="{BB962C8B-B14F-4D97-AF65-F5344CB8AC3E}">
        <p14:creationId xmlns:p14="http://schemas.microsoft.com/office/powerpoint/2010/main" val="24844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295400"/>
          </a:xfrm>
        </p:spPr>
        <p:txBody>
          <a:bodyPr anchor="ctr">
            <a:noAutofit/>
          </a:bodyPr>
          <a:lstStyle/>
          <a:p>
            <a:r>
              <a:rPr lang="en-US" sz="3500" b="1" dirty="0"/>
              <a:t>Summary Statistic for One Categorical and One Quantitative Variable: </a:t>
            </a:r>
            <a:r>
              <a:rPr lang="en-US" sz="3500" b="1" dirty="0">
                <a:solidFill>
                  <a:schemeClr val="accent5">
                    <a:lumMod val="50000"/>
                  </a:schemeClr>
                </a:solidFill>
              </a:rPr>
              <a:t>Difference in Means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 y="1524000"/>
                <a:ext cx="9143999" cy="5334000"/>
              </a:xfrm>
            </p:spPr>
            <p:txBody>
              <a:bodyPr>
                <a:normAutofit/>
              </a:bodyPr>
              <a:lstStyle/>
              <a:p>
                <a:pPr lvl="0">
                  <a:spcBef>
                    <a:spcPct val="50000"/>
                  </a:spcBef>
                  <a:spcAft>
                    <a:spcPts val="1200"/>
                  </a:spcAft>
                  <a:defRPr/>
                </a:pPr>
                <a:r>
                  <a:rPr lang="en-US" kern="0" dirty="0"/>
                  <a:t>Often, when comparing a quantitative variable across two categories, we compute the </a:t>
                </a:r>
                <a:r>
                  <a:rPr lang="en-US" b="1" i="1" kern="0" dirty="0">
                    <a:solidFill>
                      <a:schemeClr val="accent5">
                        <a:lumMod val="50000"/>
                      </a:schemeClr>
                    </a:solidFill>
                  </a:rPr>
                  <a:t>difference in means.</a:t>
                </a:r>
              </a:p>
              <a:p>
                <a:pPr lvl="0">
                  <a:spcBef>
                    <a:spcPct val="50000"/>
                  </a:spcBef>
                  <a:spcAft>
                    <a:spcPts val="1200"/>
                  </a:spcAft>
                  <a:defRPr/>
                </a:pPr>
                <a14:m>
                  <m:oMath xmlns:m="http://schemas.openxmlformats.org/officeDocument/2006/math">
                    <m:sSub>
                      <m:sSubPr>
                        <m:ctrlPr>
                          <a:rPr lang="en-US" i="1" kern="0" smtClean="0">
                            <a:solidFill>
                              <a:schemeClr val="tx1"/>
                            </a:solidFill>
                            <a:latin typeface="Cambria Math" panose="02040503050406030204" pitchFamily="18" charset="0"/>
                          </a:rPr>
                        </m:ctrlPr>
                      </m:sSubPr>
                      <m:e>
                        <m:acc>
                          <m:accPr>
                            <m:chr m:val="̅"/>
                            <m:ctrlPr>
                              <a:rPr lang="en-US" i="1" kern="0" smtClean="0">
                                <a:solidFill>
                                  <a:schemeClr val="tx1"/>
                                </a:solidFill>
                                <a:latin typeface="Cambria Math" panose="02040503050406030204" pitchFamily="18" charset="0"/>
                              </a:rPr>
                            </m:ctrlPr>
                          </m:accPr>
                          <m:e>
                            <m:r>
                              <a:rPr lang="en-US" b="0" i="1" kern="0" smtClean="0">
                                <a:solidFill>
                                  <a:schemeClr val="tx1"/>
                                </a:solidFill>
                                <a:latin typeface="Cambria Math"/>
                              </a:rPr>
                              <m:t>𝑥</m:t>
                            </m:r>
                          </m:e>
                        </m:acc>
                      </m:e>
                      <m:sub>
                        <m:r>
                          <a:rPr lang="en-US" b="0" i="1" kern="0" smtClean="0">
                            <a:solidFill>
                              <a:schemeClr val="tx1"/>
                            </a:solidFill>
                            <a:latin typeface="Cambria Math"/>
                          </a:rPr>
                          <m:t>𝑇</m:t>
                        </m:r>
                      </m:sub>
                    </m:sSub>
                    <m:r>
                      <a:rPr lang="en-US" b="0" i="1" kern="0" smtClean="0">
                        <a:solidFill>
                          <a:schemeClr val="tx1"/>
                        </a:solidFill>
                        <a:latin typeface="Cambria Math"/>
                      </a:rPr>
                      <m:t>−</m:t>
                    </m:r>
                  </m:oMath>
                </a14:m>
                <a:r>
                  <a:rPr lang="en-US" kern="0" dirty="0">
                    <a:solidFill>
                      <a:schemeClr val="tx1"/>
                    </a:solidFill>
                  </a:rPr>
                  <a:t> </a:t>
                </a:r>
                <a14:m>
                  <m:oMath xmlns:m="http://schemas.openxmlformats.org/officeDocument/2006/math">
                    <m:sSub>
                      <m:sSubPr>
                        <m:ctrlPr>
                          <a:rPr lang="en-US" i="1" kern="0">
                            <a:solidFill>
                              <a:schemeClr val="tx1"/>
                            </a:solidFill>
                            <a:latin typeface="Cambria Math" panose="02040503050406030204" pitchFamily="18" charset="0"/>
                          </a:rPr>
                        </m:ctrlPr>
                      </m:sSubPr>
                      <m:e>
                        <m:acc>
                          <m:accPr>
                            <m:chr m:val="̅"/>
                            <m:ctrlPr>
                              <a:rPr lang="en-US" i="1" kern="0">
                                <a:solidFill>
                                  <a:schemeClr val="tx1"/>
                                </a:solidFill>
                                <a:latin typeface="Cambria Math" panose="02040503050406030204" pitchFamily="18" charset="0"/>
                              </a:rPr>
                            </m:ctrlPr>
                          </m:accPr>
                          <m:e>
                            <m:r>
                              <a:rPr lang="en-US" i="1" kern="0">
                                <a:solidFill>
                                  <a:schemeClr val="tx1"/>
                                </a:solidFill>
                                <a:latin typeface="Cambria Math"/>
                              </a:rPr>
                              <m:t>𝑥</m:t>
                            </m:r>
                          </m:e>
                        </m:acc>
                      </m:e>
                      <m:sub>
                        <m:r>
                          <a:rPr lang="en-US" b="0" i="1" kern="0" smtClean="0">
                            <a:solidFill>
                              <a:schemeClr val="tx1"/>
                            </a:solidFill>
                            <a:latin typeface="Cambria Math"/>
                          </a:rPr>
                          <m:t>𝐶</m:t>
                        </m:r>
                      </m:sub>
                    </m:sSub>
                    <m:r>
                      <a:rPr lang="en-US" b="0" i="1" kern="0" smtClean="0">
                        <a:solidFill>
                          <a:schemeClr val="tx1"/>
                        </a:solidFill>
                        <a:latin typeface="Cambria Math"/>
                      </a:rPr>
                      <m:t>=34.82−17.70=17.12</m:t>
                    </m:r>
                  </m:oMath>
                </a14:m>
                <a:endParaRPr lang="en-US" dirty="0">
                  <a:solidFill>
                    <a:schemeClr val="tx2"/>
                  </a:solidFill>
                </a:endParaRPr>
              </a:p>
              <a:p>
                <a:pPr marL="400050" lvl="1" indent="-514350">
                  <a:spcBef>
                    <a:spcPts val="0"/>
                  </a:spcBef>
                </a:pPr>
                <a:endParaRPr lang="en-US" dirty="0">
                  <a:solidFill>
                    <a:schemeClr val="tx2"/>
                  </a:solidFill>
                </a:endParaRPr>
              </a:p>
              <a:p>
                <a:pPr marL="800100" lvl="2"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400050" lvl="1"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 y="1524000"/>
                <a:ext cx="9143999" cy="5334000"/>
              </a:xfrm>
              <a:blipFill rotWithShape="1">
                <a:blip r:embed="rId3"/>
                <a:stretch>
                  <a:fillRect l="-467" t="-137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9625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0" y="1524000"/>
            <a:ext cx="9144000" cy="5334000"/>
          </a:xfrm>
        </p:spPr>
        <p:txBody>
          <a:bodyPr>
            <a:normAutofit fontScale="97500"/>
          </a:bodyPr>
          <a:lstStyle/>
          <a:p>
            <a:r>
              <a:rPr lang="en-US" sz="3600" dirty="0"/>
              <a:t>The dataset </a:t>
            </a:r>
            <a:r>
              <a:rPr lang="en-US" sz="3600" b="1" dirty="0" err="1"/>
              <a:t>USStates</a:t>
            </a:r>
            <a:r>
              <a:rPr lang="en-US" sz="3600" dirty="0"/>
              <a:t> includes information on the percent of the population to graduate from </a:t>
            </a:r>
            <a:r>
              <a:rPr lang="en-US" sz="3600" i="1" dirty="0"/>
              <a:t>college</a:t>
            </a:r>
            <a:r>
              <a:rPr lang="en-US" sz="3600" dirty="0"/>
              <a:t> (of those age 25-34) for each US state.  Use </a:t>
            </a:r>
            <a:r>
              <a:rPr lang="en-US" sz="3600" i="1" dirty="0" err="1"/>
              <a:t>StatKey</a:t>
            </a:r>
            <a:r>
              <a:rPr lang="en-US" sz="3600" dirty="0"/>
              <a:t> to obtain side-by-side boxplots for percent of college graduates by region of the country (Midwest, Northeast, South, and West.)  Then answer the following questions.</a:t>
            </a:r>
            <a:br>
              <a:rPr lang="en-US" sz="3600" dirty="0"/>
            </a:br>
            <a:endParaRPr lang="en-US" sz="3600" dirty="0"/>
          </a:p>
        </p:txBody>
      </p:sp>
      <p:sp>
        <p:nvSpPr>
          <p:cNvPr id="5" name="Title 4"/>
          <p:cNvSpPr>
            <a:spLocks noGrp="1"/>
          </p:cNvSpPr>
          <p:nvPr>
            <p:ph type="title"/>
          </p:nvPr>
        </p:nvSpPr>
        <p:spPr>
          <a:xfrm>
            <a:off x="516049" y="172016"/>
            <a:ext cx="8627952" cy="1086415"/>
          </a:xfrm>
        </p:spPr>
        <p:txBody>
          <a:bodyPr>
            <a:normAutofit fontScale="90000"/>
          </a:bodyPr>
          <a:lstStyle/>
          <a:p>
            <a:r>
              <a:rPr lang="en-US" dirty="0"/>
              <a:t>Percent of College Graduates by Region of the US</a:t>
            </a:r>
          </a:p>
        </p:txBody>
      </p:sp>
      <p:sp>
        <p:nvSpPr>
          <p:cNvPr id="8" name="TextBox 7"/>
          <p:cNvSpPr txBox="1"/>
          <p:nvPr/>
        </p:nvSpPr>
        <p:spPr>
          <a:xfrm>
            <a:off x="0" y="6172200"/>
            <a:ext cx="9144000" cy="400110"/>
          </a:xfrm>
          <a:prstGeom prst="rect">
            <a:avLst/>
          </a:prstGeom>
          <a:noFill/>
        </p:spPr>
        <p:txBody>
          <a:bodyPr wrap="square" rtlCol="0">
            <a:spAutoFit/>
          </a:bodyPr>
          <a:lstStyle/>
          <a:p>
            <a:r>
              <a:rPr lang="en-US" sz="2000" dirty="0"/>
              <a:t>Various online sources, mostly at </a:t>
            </a:r>
            <a:r>
              <a:rPr lang="en-US" sz="2000" dirty="0">
                <a:hlinkClick r:id="rId2"/>
              </a:rPr>
              <a:t>www.census.gov</a:t>
            </a:r>
            <a:endParaRPr lang="en-US" sz="2000" dirty="0"/>
          </a:p>
        </p:txBody>
      </p:sp>
    </p:spTree>
    <p:extLst>
      <p:ext uri="{BB962C8B-B14F-4D97-AF65-F5344CB8AC3E}">
        <p14:creationId xmlns:p14="http://schemas.microsoft.com/office/powerpoint/2010/main" val="84834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11316" y="152400"/>
            <a:ext cx="9132683" cy="1600200"/>
          </a:xfrm>
        </p:spPr>
        <p:txBody>
          <a:bodyPr>
            <a:noAutofit/>
          </a:bodyPr>
          <a:lstStyle/>
          <a:p>
            <a:r>
              <a:rPr lang="en-US" sz="3200" dirty="0"/>
              <a:t>A naturalist counts the number of baby birds, or </a:t>
            </a:r>
            <a:r>
              <a:rPr lang="en-US" sz="3200" i="1" dirty="0"/>
              <a:t>clutch size</a:t>
            </a:r>
            <a:r>
              <a:rPr lang="en-US" sz="3200" dirty="0"/>
              <a:t>, in 130 different nests.  The standard deviation of clutch sizes is closest to…</a:t>
            </a:r>
          </a:p>
        </p:txBody>
      </p:sp>
      <p:sp>
        <p:nvSpPr>
          <p:cNvPr id="3" name="TPAnswers"/>
          <p:cNvSpPr>
            <a:spLocks noGrp="1"/>
          </p:cNvSpPr>
          <p:nvPr>
            <p:ph sz="quarter" idx="4294967295"/>
            <p:custDataLst>
              <p:tags r:id="rId2"/>
            </p:custDataLst>
          </p:nvPr>
        </p:nvSpPr>
        <p:spPr>
          <a:xfrm>
            <a:off x="0" y="1905000"/>
            <a:ext cx="3810000" cy="2108619"/>
          </a:xfrm>
        </p:spPr>
        <p:txBody>
          <a:bodyPr>
            <a:normAutofit lnSpcReduction="10000"/>
          </a:bodyPr>
          <a:lstStyle/>
          <a:p>
            <a:pPr marL="514350" indent="-514350">
              <a:buFont typeface="+mj-lt"/>
              <a:buAutoNum type="alphaUcPeriod"/>
            </a:pPr>
            <a:r>
              <a:rPr lang="en-US" dirty="0"/>
              <a:t> 1</a:t>
            </a:r>
          </a:p>
          <a:p>
            <a:pPr marL="514350" indent="-514350">
              <a:buFont typeface="+mj-lt"/>
              <a:buAutoNum type="alphaUcPeriod"/>
            </a:pPr>
            <a:r>
              <a:rPr lang="en-US" dirty="0"/>
              <a:t> 2</a:t>
            </a:r>
          </a:p>
          <a:p>
            <a:pPr marL="514350" indent="-514350">
              <a:buFont typeface="+mj-lt"/>
              <a:buAutoNum type="alphaUcPeriod"/>
            </a:pPr>
            <a:r>
              <a:rPr lang="en-US" dirty="0"/>
              <a:t> 3</a:t>
            </a:r>
          </a:p>
          <a:p>
            <a:pPr marL="514350" indent="-514350">
              <a:buFont typeface="+mj-lt"/>
              <a:buAutoNum type="alphaUcPeriod"/>
            </a:pPr>
            <a:r>
              <a:rPr lang="en-US" dirty="0"/>
              <a:t> 4</a:t>
            </a:r>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116"/>
          <a:stretch/>
        </p:blipFill>
        <p:spPr bwMode="auto">
          <a:xfrm>
            <a:off x="0" y="4013619"/>
            <a:ext cx="4032564" cy="284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04434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0" y="152400"/>
            <a:ext cx="9144000" cy="1066800"/>
          </a:xfrm>
        </p:spPr>
        <p:txBody>
          <a:bodyPr>
            <a:normAutofit fontScale="90000"/>
          </a:bodyPr>
          <a:lstStyle/>
          <a:p>
            <a:r>
              <a:rPr lang="en-US" sz="3600" b="1" dirty="0"/>
              <a:t>Which region has the </a:t>
            </a:r>
            <a:r>
              <a:rPr lang="en-US" sz="3600" b="1" dirty="0">
                <a:solidFill>
                  <a:schemeClr val="accent5">
                    <a:lumMod val="75000"/>
                  </a:schemeClr>
                </a:solidFill>
              </a:rPr>
              <a:t>highest</a:t>
            </a:r>
            <a:r>
              <a:rPr lang="en-US" sz="3600" b="1" dirty="0"/>
              <a:t> percent of college graduates?</a:t>
            </a:r>
          </a:p>
        </p:txBody>
      </p:sp>
      <p:sp>
        <p:nvSpPr>
          <p:cNvPr id="3" name="TPAnswers"/>
          <p:cNvSpPr>
            <a:spLocks noGrp="1"/>
          </p:cNvSpPr>
          <p:nvPr>
            <p:ph sz="quarter" idx="4294967295"/>
            <p:custDataLst>
              <p:tags r:id="rId2"/>
            </p:custDataLst>
          </p:nvPr>
        </p:nvSpPr>
        <p:spPr>
          <a:xfrm>
            <a:off x="0" y="4748204"/>
            <a:ext cx="4191000" cy="2109796"/>
          </a:xfrm>
        </p:spPr>
        <p:txBody>
          <a:bodyPr>
            <a:normAutofit lnSpcReduction="10000"/>
          </a:bodyPr>
          <a:lstStyle/>
          <a:p>
            <a:pPr marL="514350" indent="-514350">
              <a:buFont typeface="+mj-lt"/>
              <a:buAutoNum type="alphaUcPeriod"/>
            </a:pPr>
            <a:r>
              <a:rPr lang="en-US"/>
              <a:t>Midwest</a:t>
            </a:r>
            <a:endParaRPr lang="en-US" dirty="0"/>
          </a:p>
          <a:p>
            <a:pPr marL="514350" indent="-514350">
              <a:buFont typeface="+mj-lt"/>
              <a:buAutoNum type="alphaUcPeriod"/>
            </a:pPr>
            <a:r>
              <a:rPr lang="en-US" dirty="0"/>
              <a:t>Northeast</a:t>
            </a:r>
          </a:p>
          <a:p>
            <a:pPr marL="514350" indent="-514350">
              <a:buFont typeface="+mj-lt"/>
              <a:buAutoNum type="alphaUcPeriod"/>
            </a:pPr>
            <a:r>
              <a:rPr lang="en-US" dirty="0"/>
              <a:t>South</a:t>
            </a:r>
          </a:p>
          <a:p>
            <a:pPr marL="514350" indent="-514350">
              <a:buFont typeface="+mj-lt"/>
              <a:buAutoNum type="alphaUcPeriod"/>
            </a:pPr>
            <a:r>
              <a:rPr lang="en-US" dirty="0"/>
              <a:t>West</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6858000" cy="3376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0540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30859"/>
            <a:ext cx="6858000" cy="3376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PQuestion"/>
          <p:cNvSpPr>
            <a:spLocks noGrp="1"/>
          </p:cNvSpPr>
          <p:nvPr>
            <p:ph type="title" idx="4294967295"/>
          </p:nvPr>
        </p:nvSpPr>
        <p:spPr>
          <a:xfrm>
            <a:off x="0" y="152400"/>
            <a:ext cx="9144000" cy="1066800"/>
          </a:xfrm>
        </p:spPr>
        <p:txBody>
          <a:bodyPr>
            <a:normAutofit fontScale="90000"/>
          </a:bodyPr>
          <a:lstStyle/>
          <a:p>
            <a:r>
              <a:rPr lang="en-US" sz="3600" b="1" dirty="0"/>
              <a:t>Which region has the </a:t>
            </a:r>
            <a:r>
              <a:rPr lang="en-US" sz="3600" b="1" dirty="0">
                <a:solidFill>
                  <a:schemeClr val="accent2">
                    <a:lumMod val="75000"/>
                  </a:schemeClr>
                </a:solidFill>
              </a:rPr>
              <a:t>lowest </a:t>
            </a:r>
            <a:r>
              <a:rPr lang="en-US" sz="3600" b="1" dirty="0"/>
              <a:t>percent of college graduates?</a:t>
            </a:r>
          </a:p>
        </p:txBody>
      </p:sp>
      <p:sp>
        <p:nvSpPr>
          <p:cNvPr id="3" name="TPAnswers"/>
          <p:cNvSpPr>
            <a:spLocks noGrp="1"/>
          </p:cNvSpPr>
          <p:nvPr>
            <p:ph sz="quarter" idx="4294967295"/>
            <p:custDataLst>
              <p:tags r:id="rId2"/>
            </p:custDataLst>
          </p:nvPr>
        </p:nvSpPr>
        <p:spPr>
          <a:xfrm>
            <a:off x="0" y="4707462"/>
            <a:ext cx="3962400" cy="2150537"/>
          </a:xfrm>
        </p:spPr>
        <p:txBody>
          <a:bodyPr>
            <a:normAutofit/>
          </a:bodyPr>
          <a:lstStyle/>
          <a:p>
            <a:pPr marL="514350" indent="-514350">
              <a:buFont typeface="+mj-lt"/>
              <a:buAutoNum type="alphaUcPeriod"/>
            </a:pPr>
            <a:r>
              <a:rPr lang="en-US" dirty="0"/>
              <a:t>Midwest</a:t>
            </a:r>
          </a:p>
          <a:p>
            <a:pPr marL="514350" indent="-514350">
              <a:buFont typeface="+mj-lt"/>
              <a:buAutoNum type="alphaUcPeriod"/>
            </a:pPr>
            <a:r>
              <a:rPr lang="en-US" dirty="0"/>
              <a:t>Northeast</a:t>
            </a:r>
          </a:p>
          <a:p>
            <a:pPr marL="514350" indent="-514350">
              <a:buFont typeface="+mj-lt"/>
              <a:buAutoNum type="alphaUcPeriod"/>
            </a:pPr>
            <a:r>
              <a:rPr lang="en-US" dirty="0"/>
              <a:t>South</a:t>
            </a:r>
          </a:p>
          <a:p>
            <a:pPr marL="514350" indent="-514350">
              <a:buFont typeface="+mj-lt"/>
              <a:buAutoNum type="alphaUcPeriod"/>
            </a:pPr>
            <a:r>
              <a:rPr lang="en-US" dirty="0"/>
              <a:t>West</a:t>
            </a:r>
          </a:p>
        </p:txBody>
      </p:sp>
    </p:spTree>
    <p:custDataLst>
      <p:tags r:id="rId1"/>
    </p:custDataLst>
    <p:extLst>
      <p:ext uri="{BB962C8B-B14F-4D97-AF65-F5344CB8AC3E}">
        <p14:creationId xmlns:p14="http://schemas.microsoft.com/office/powerpoint/2010/main" val="1360762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066800"/>
            <a:ext cx="6858000" cy="3376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PQuestion"/>
          <p:cNvSpPr>
            <a:spLocks noGrp="1"/>
          </p:cNvSpPr>
          <p:nvPr>
            <p:ph type="title" idx="4294967295"/>
          </p:nvPr>
        </p:nvSpPr>
        <p:spPr>
          <a:xfrm>
            <a:off x="-10562" y="152400"/>
            <a:ext cx="9154562" cy="1066800"/>
          </a:xfrm>
        </p:spPr>
        <p:txBody>
          <a:bodyPr>
            <a:normAutofit/>
          </a:bodyPr>
          <a:lstStyle/>
          <a:p>
            <a:r>
              <a:rPr lang="en-US" sz="3600" b="1" dirty="0"/>
              <a:t>How many outliers are there?</a:t>
            </a:r>
          </a:p>
        </p:txBody>
      </p:sp>
      <p:sp>
        <p:nvSpPr>
          <p:cNvPr id="3" name="TPAnswers"/>
          <p:cNvSpPr>
            <a:spLocks noGrp="1"/>
          </p:cNvSpPr>
          <p:nvPr>
            <p:ph sz="quarter" idx="4294967295"/>
            <p:custDataLst>
              <p:tags r:id="rId2"/>
            </p:custDataLst>
          </p:nvPr>
        </p:nvSpPr>
        <p:spPr>
          <a:xfrm>
            <a:off x="2263" y="4648200"/>
            <a:ext cx="3883937" cy="2202592"/>
          </a:xfrm>
        </p:spPr>
        <p:txBody>
          <a:bodyPr>
            <a:normAutofit/>
          </a:bodyPr>
          <a:lstStyle/>
          <a:p>
            <a:pPr marL="514350" indent="-514350">
              <a:buFont typeface="+mj-lt"/>
              <a:buAutoNum type="alphaUcPeriod"/>
            </a:pPr>
            <a:r>
              <a:rPr lang="en-US" dirty="0"/>
              <a:t>2</a:t>
            </a:r>
          </a:p>
          <a:p>
            <a:pPr marL="514350" indent="-514350">
              <a:buFont typeface="+mj-lt"/>
              <a:buAutoNum type="alphaUcPeriod"/>
            </a:pPr>
            <a:r>
              <a:rPr lang="en-US" dirty="0"/>
              <a:t>4</a:t>
            </a:r>
          </a:p>
          <a:p>
            <a:pPr marL="514350" indent="-514350">
              <a:buFont typeface="+mj-lt"/>
              <a:buAutoNum type="alphaUcPeriod"/>
            </a:pPr>
            <a:r>
              <a:rPr lang="en-US" dirty="0"/>
              <a:t>6</a:t>
            </a:r>
          </a:p>
          <a:p>
            <a:pPr marL="514350" indent="-514350">
              <a:buFont typeface="+mj-lt"/>
              <a:buAutoNum type="alphaUcPeriod"/>
            </a:pPr>
            <a:r>
              <a:rPr lang="en-US" dirty="0"/>
              <a:t>8</a:t>
            </a:r>
          </a:p>
        </p:txBody>
      </p:sp>
    </p:spTree>
    <p:custDataLst>
      <p:tags r:id="rId1"/>
    </p:custDataLst>
    <p:extLst>
      <p:ext uri="{BB962C8B-B14F-4D97-AF65-F5344CB8AC3E}">
        <p14:creationId xmlns:p14="http://schemas.microsoft.com/office/powerpoint/2010/main" val="2906941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6858000" cy="3376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PQuestion"/>
          <p:cNvSpPr>
            <a:spLocks noGrp="1"/>
          </p:cNvSpPr>
          <p:nvPr>
            <p:ph type="title" idx="4294967295"/>
          </p:nvPr>
        </p:nvSpPr>
        <p:spPr>
          <a:xfrm>
            <a:off x="-15844" y="152400"/>
            <a:ext cx="9159844" cy="1219200"/>
          </a:xfrm>
        </p:spPr>
        <p:txBody>
          <a:bodyPr>
            <a:normAutofit/>
          </a:bodyPr>
          <a:lstStyle/>
          <a:p>
            <a:r>
              <a:rPr lang="en-US" sz="3600" b="1" dirty="0"/>
              <a:t>Does there appear to be an association between these two variables?</a:t>
            </a:r>
          </a:p>
        </p:txBody>
      </p:sp>
      <p:sp>
        <p:nvSpPr>
          <p:cNvPr id="3" name="TPAnswers"/>
          <p:cNvSpPr>
            <a:spLocks noGrp="1"/>
          </p:cNvSpPr>
          <p:nvPr>
            <p:ph sz="quarter" idx="4294967295"/>
            <p:custDataLst>
              <p:tags r:id="rId2"/>
            </p:custDataLst>
          </p:nvPr>
        </p:nvSpPr>
        <p:spPr>
          <a:xfrm>
            <a:off x="0" y="4876800"/>
            <a:ext cx="3429000" cy="1981200"/>
          </a:xfrm>
        </p:spPr>
        <p:txBody>
          <a:bodyPr/>
          <a:lstStyle/>
          <a:p>
            <a:pPr marL="514350" indent="-514350">
              <a:buFont typeface="+mj-lt"/>
              <a:buAutoNum type="alphaUcPeriod"/>
            </a:pPr>
            <a:r>
              <a:rPr lang="en-US" dirty="0"/>
              <a:t>Yes</a:t>
            </a:r>
          </a:p>
          <a:p>
            <a:pPr marL="514350" indent="-514350">
              <a:buFont typeface="+mj-lt"/>
              <a:buAutoNum type="alphaUcPeriod"/>
            </a:pPr>
            <a:r>
              <a:rPr lang="en-US" dirty="0"/>
              <a:t>No</a:t>
            </a:r>
          </a:p>
        </p:txBody>
      </p:sp>
    </p:spTree>
    <p:custDataLst>
      <p:tags r:id="rId1"/>
    </p:custDataLst>
    <p:extLst>
      <p:ext uri="{BB962C8B-B14F-4D97-AF65-F5344CB8AC3E}">
        <p14:creationId xmlns:p14="http://schemas.microsoft.com/office/powerpoint/2010/main" val="3559344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6858000" cy="3376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PQuestion"/>
          <p:cNvSpPr>
            <a:spLocks noGrp="1"/>
          </p:cNvSpPr>
          <p:nvPr>
            <p:ph type="title" idx="4294967295"/>
          </p:nvPr>
        </p:nvSpPr>
        <p:spPr>
          <a:xfrm>
            <a:off x="3772" y="152400"/>
            <a:ext cx="9140228" cy="1066800"/>
          </a:xfrm>
        </p:spPr>
        <p:txBody>
          <a:bodyPr>
            <a:normAutofit fontScale="90000"/>
          </a:bodyPr>
          <a:lstStyle/>
          <a:p>
            <a:r>
              <a:rPr lang="en-US" sz="3600" b="1" dirty="0"/>
              <a:t>Can we conclude that the </a:t>
            </a:r>
            <a:r>
              <a:rPr lang="en-US" sz="3600" b="1" i="1" dirty="0"/>
              <a:t>Region</a:t>
            </a:r>
            <a:r>
              <a:rPr lang="en-US" sz="3600" b="1" dirty="0"/>
              <a:t> and </a:t>
            </a:r>
            <a:r>
              <a:rPr lang="en-US" sz="3600" b="1" i="1" dirty="0"/>
              <a:t>College</a:t>
            </a:r>
            <a:r>
              <a:rPr lang="en-US" sz="3600" b="1" dirty="0"/>
              <a:t> are causally related?</a:t>
            </a:r>
          </a:p>
        </p:txBody>
      </p:sp>
      <p:sp>
        <p:nvSpPr>
          <p:cNvPr id="3" name="TPAnswers"/>
          <p:cNvSpPr>
            <a:spLocks noGrp="1"/>
          </p:cNvSpPr>
          <p:nvPr>
            <p:ph sz="quarter" idx="4294967295"/>
            <p:custDataLst>
              <p:tags r:id="rId2"/>
            </p:custDataLst>
          </p:nvPr>
        </p:nvSpPr>
        <p:spPr>
          <a:xfrm>
            <a:off x="0" y="4953000"/>
            <a:ext cx="3276600" cy="1905000"/>
          </a:xfrm>
        </p:spPr>
        <p:txBody>
          <a:bodyPr/>
          <a:lstStyle/>
          <a:p>
            <a:pPr marL="514350" indent="-514350">
              <a:buFont typeface="+mj-lt"/>
              <a:buAutoNum type="alphaUcPeriod"/>
            </a:pPr>
            <a:r>
              <a:rPr lang="en-US" dirty="0"/>
              <a:t>Yes</a:t>
            </a:r>
          </a:p>
          <a:p>
            <a:pPr marL="514350" indent="-514350">
              <a:buFont typeface="+mj-lt"/>
              <a:buAutoNum type="alphaUcPeriod"/>
            </a:pPr>
            <a:r>
              <a:rPr lang="en-US" dirty="0"/>
              <a:t>No</a:t>
            </a:r>
          </a:p>
        </p:txBody>
      </p:sp>
    </p:spTree>
    <p:custDataLst>
      <p:tags r:id="rId1"/>
    </p:custDataLst>
    <p:extLst>
      <p:ext uri="{BB962C8B-B14F-4D97-AF65-F5344CB8AC3E}">
        <p14:creationId xmlns:p14="http://schemas.microsoft.com/office/powerpoint/2010/main" val="2117906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538" y="0"/>
            <a:ext cx="8991600" cy="1295400"/>
          </a:xfrm>
        </p:spPr>
        <p:txBody>
          <a:bodyPr>
            <a:normAutofit fontScale="90000"/>
          </a:bodyPr>
          <a:lstStyle/>
          <a:p>
            <a:r>
              <a:rPr lang="en-US" b="1" dirty="0"/>
              <a:t>Summary: One Quantitative and One Categorical</a:t>
            </a:r>
          </a:p>
        </p:txBody>
      </p:sp>
      <p:sp>
        <p:nvSpPr>
          <p:cNvPr id="2" name="Content Placeholder 1"/>
          <p:cNvSpPr>
            <a:spLocks noGrp="1"/>
          </p:cNvSpPr>
          <p:nvPr>
            <p:ph idx="1"/>
          </p:nvPr>
        </p:nvSpPr>
        <p:spPr>
          <a:xfrm>
            <a:off x="0" y="1524000"/>
            <a:ext cx="9144000" cy="5334000"/>
          </a:xfrm>
        </p:spPr>
        <p:txBody>
          <a:bodyPr>
            <a:normAutofit/>
          </a:bodyPr>
          <a:lstStyle/>
          <a:p>
            <a:pPr marL="0" indent="-514350">
              <a:spcBef>
                <a:spcPts val="0"/>
              </a:spcBef>
              <a:spcAft>
                <a:spcPts val="0"/>
              </a:spcAft>
            </a:pPr>
            <a:r>
              <a:rPr lang="en-US" dirty="0"/>
              <a:t>Summary Statistics</a:t>
            </a:r>
          </a:p>
          <a:p>
            <a:pPr marL="914400" lvl="1" indent="-457200">
              <a:spcBef>
                <a:spcPts val="0"/>
              </a:spcBef>
              <a:spcAft>
                <a:spcPts val="0"/>
              </a:spcAft>
            </a:pPr>
            <a:r>
              <a:rPr lang="en-US" dirty="0"/>
              <a:t>Any summary statistics for quantitative variables, broken down by groups</a:t>
            </a:r>
          </a:p>
          <a:p>
            <a:pPr marL="914400" lvl="1" indent="-457200">
              <a:spcBef>
                <a:spcPts val="0"/>
              </a:spcBef>
            </a:pPr>
            <a:r>
              <a:rPr lang="en-US" dirty="0"/>
              <a:t>Difference in means</a:t>
            </a:r>
          </a:p>
          <a:p>
            <a:pPr marL="514350" indent="-514350">
              <a:spcBef>
                <a:spcPts val="0"/>
              </a:spcBef>
              <a:spcAft>
                <a:spcPts val="0"/>
              </a:spcAft>
            </a:pPr>
            <a:r>
              <a:rPr lang="en-US" dirty="0"/>
              <a:t>Visualization</a:t>
            </a:r>
          </a:p>
          <a:p>
            <a:pPr marL="914400" lvl="1" indent="-514350">
              <a:spcBef>
                <a:spcPts val="0"/>
              </a:spcBef>
            </a:pPr>
            <a:r>
              <a:rPr lang="en-US" dirty="0"/>
              <a:t>Side-by-side boxplots</a:t>
            </a:r>
          </a:p>
          <a:p>
            <a:pPr marL="914400" lvl="1" indent="-514350">
              <a:spcBef>
                <a:spcPts val="0"/>
              </a:spcBef>
              <a:buNone/>
            </a:pPr>
            <a:endParaRPr lang="en-US" dirty="0">
              <a:solidFill>
                <a:schemeClr val="tx2"/>
              </a:solidFill>
            </a:endParaRPr>
          </a:p>
          <a:p>
            <a:pPr marL="800100" lvl="2"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400050" lvl="1"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p:txBody>
      </p:sp>
    </p:spTree>
    <p:custDataLst>
      <p:tags r:id="rId1"/>
    </p:custDataLst>
    <p:extLst>
      <p:ext uri="{BB962C8B-B14F-4D97-AF65-F5344CB8AC3E}">
        <p14:creationId xmlns:p14="http://schemas.microsoft.com/office/powerpoint/2010/main" val="362757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 y="1524000"/>
            <a:ext cx="9144000" cy="5334000"/>
          </a:xfrm>
        </p:spPr>
        <p:txBody>
          <a:bodyPr>
            <a:normAutofit/>
          </a:bodyPr>
          <a:lstStyle/>
          <a:p>
            <a:pPr lvl="0">
              <a:spcBef>
                <a:spcPct val="50000"/>
              </a:spcBef>
              <a:spcAft>
                <a:spcPts val="1200"/>
              </a:spcAft>
              <a:defRPr/>
            </a:pPr>
            <a:r>
              <a:rPr lang="en-US" dirty="0"/>
              <a:t>Outliers can be informally identified by looking at a plot, but one rule of thumb for identifying outliers is data values more than 1.5 of the IQR beyond the quartiles</a:t>
            </a:r>
          </a:p>
          <a:p>
            <a:pPr lvl="0">
              <a:spcBef>
                <a:spcPct val="50000"/>
              </a:spcBef>
              <a:spcAft>
                <a:spcPts val="1200"/>
              </a:spcAft>
              <a:defRPr/>
            </a:pPr>
            <a:r>
              <a:rPr lang="en-US" dirty="0"/>
              <a:t>A data value is an </a:t>
            </a:r>
            <a:r>
              <a:rPr lang="en-US" b="1" dirty="0">
                <a:solidFill>
                  <a:schemeClr val="accent5">
                    <a:lumMod val="50000"/>
                  </a:schemeClr>
                </a:solidFill>
              </a:rPr>
              <a:t>outlier</a:t>
            </a:r>
            <a:r>
              <a:rPr lang="en-US" dirty="0">
                <a:solidFill>
                  <a:schemeClr val="accent5">
                    <a:lumMod val="50000"/>
                  </a:schemeClr>
                </a:solidFill>
              </a:rPr>
              <a:t> </a:t>
            </a:r>
            <a:r>
              <a:rPr lang="en-US" dirty="0"/>
              <a:t>if it is</a:t>
            </a:r>
          </a:p>
          <a:p>
            <a:pPr lvl="0" algn="ctr">
              <a:spcBef>
                <a:spcPts val="600"/>
              </a:spcBef>
              <a:buNone/>
              <a:defRPr/>
            </a:pPr>
            <a:r>
              <a:rPr lang="en-US" b="1" dirty="0">
                <a:solidFill>
                  <a:schemeClr val="accent5">
                    <a:lumMod val="50000"/>
                  </a:schemeClr>
                </a:solidFill>
              </a:rPr>
              <a:t>Smaller than Q1 </a:t>
            </a:r>
            <a:r>
              <a:rPr lang="en-US" b="1" dirty="0">
                <a:solidFill>
                  <a:schemeClr val="accent2">
                    <a:lumMod val="75000"/>
                  </a:schemeClr>
                </a:solidFill>
              </a:rPr>
              <a:t>–</a:t>
            </a:r>
            <a:r>
              <a:rPr lang="en-US" b="1" dirty="0">
                <a:solidFill>
                  <a:schemeClr val="accent5">
                    <a:lumMod val="50000"/>
                  </a:schemeClr>
                </a:solidFill>
              </a:rPr>
              <a:t> 1.5(IQR)</a:t>
            </a:r>
          </a:p>
          <a:p>
            <a:pPr lvl="0" algn="ctr">
              <a:spcBef>
                <a:spcPts val="600"/>
              </a:spcBef>
              <a:buNone/>
              <a:defRPr/>
            </a:pPr>
            <a:r>
              <a:rPr lang="en-US" dirty="0"/>
              <a:t>or</a:t>
            </a:r>
          </a:p>
          <a:p>
            <a:pPr lvl="0" algn="ctr">
              <a:spcBef>
                <a:spcPts val="600"/>
              </a:spcBef>
              <a:buNone/>
              <a:defRPr/>
            </a:pPr>
            <a:r>
              <a:rPr lang="en-US" b="1" dirty="0">
                <a:solidFill>
                  <a:schemeClr val="accent5">
                    <a:lumMod val="50000"/>
                  </a:schemeClr>
                </a:solidFill>
              </a:rPr>
              <a:t>Larger than Q3 </a:t>
            </a:r>
            <a:r>
              <a:rPr lang="en-US" b="1" dirty="0">
                <a:solidFill>
                  <a:srgbClr val="00B050"/>
                </a:solidFill>
              </a:rPr>
              <a:t>+</a:t>
            </a:r>
            <a:r>
              <a:rPr lang="en-US" b="1" dirty="0">
                <a:solidFill>
                  <a:schemeClr val="accent5">
                    <a:lumMod val="50000"/>
                  </a:schemeClr>
                </a:solidFill>
              </a:rPr>
              <a:t> 1.5(IQR)</a:t>
            </a:r>
          </a:p>
          <a:p>
            <a:pPr lvl="0">
              <a:spcBef>
                <a:spcPct val="50000"/>
              </a:spcBef>
              <a:buNone/>
              <a:defRPr/>
            </a:pPr>
            <a:endParaRPr lang="en-US" sz="3600" kern="0" dirty="0">
              <a:solidFill>
                <a:schemeClr val="tx2"/>
              </a:solidFill>
            </a:endParaRPr>
          </a:p>
          <a:p>
            <a:pPr>
              <a:spcBef>
                <a:spcPct val="50000"/>
              </a:spcBef>
              <a:defRPr/>
            </a:pPr>
            <a:endParaRPr lang="en-US" dirty="0">
              <a:solidFill>
                <a:schemeClr val="tx2"/>
              </a:solidFill>
            </a:endParaRPr>
          </a:p>
          <a:p>
            <a:pPr marL="400050" lvl="1" indent="-514350">
              <a:spcBef>
                <a:spcPts val="0"/>
              </a:spcBef>
            </a:pPr>
            <a:endParaRPr lang="en-US" dirty="0">
              <a:solidFill>
                <a:schemeClr val="tx2"/>
              </a:solidFill>
            </a:endParaRPr>
          </a:p>
          <a:p>
            <a:pPr marL="800100" lvl="2"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400050" lvl="1"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pPr>
            <a:endParaRPr lang="en-US" dirty="0">
              <a:solidFill>
                <a:schemeClr val="tx2"/>
              </a:solidFill>
            </a:endParaRPr>
          </a:p>
          <a:p>
            <a:pPr marL="0" indent="-514350">
              <a:spcBef>
                <a:spcPts val="0"/>
              </a:spcBef>
              <a:buNone/>
            </a:pPr>
            <a:endParaRPr lang="en-US" dirty="0">
              <a:solidFill>
                <a:schemeClr val="tx2"/>
              </a:solidFill>
            </a:endParaRPr>
          </a:p>
        </p:txBody>
      </p:sp>
      <p:sp>
        <p:nvSpPr>
          <p:cNvPr id="3" name="Title 2"/>
          <p:cNvSpPr>
            <a:spLocks noGrp="1"/>
          </p:cNvSpPr>
          <p:nvPr>
            <p:ph type="title"/>
          </p:nvPr>
        </p:nvSpPr>
        <p:spPr>
          <a:xfrm>
            <a:off x="76200" y="0"/>
            <a:ext cx="8991600" cy="1295400"/>
          </a:xfrm>
        </p:spPr>
        <p:txBody>
          <a:bodyPr anchor="ctr">
            <a:normAutofit/>
          </a:bodyPr>
          <a:lstStyle/>
          <a:p>
            <a:r>
              <a:rPr lang="en-US" b="1" dirty="0"/>
              <a:t>Outliers</a:t>
            </a:r>
          </a:p>
        </p:txBody>
      </p:sp>
    </p:spTree>
    <p:custDataLst>
      <p:tags r:id="rId1"/>
    </p:custDataLst>
    <p:extLst>
      <p:ext uri="{BB962C8B-B14F-4D97-AF65-F5344CB8AC3E}">
        <p14:creationId xmlns:p14="http://schemas.microsoft.com/office/powerpoint/2010/main" val="172214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90600"/>
          </a:xfrm>
        </p:spPr>
        <p:txBody>
          <a:bodyPr/>
          <a:lstStyle/>
          <a:p>
            <a:r>
              <a:rPr lang="en-US" sz="4000" b="1" dirty="0" err="1"/>
              <a:t>Boxplot</a:t>
            </a:r>
            <a:endParaRPr lang="en-US" b="1" dirty="0"/>
          </a:p>
        </p:txBody>
      </p:sp>
      <p:sp>
        <p:nvSpPr>
          <p:cNvPr id="3" name="Content Placeholder 2"/>
          <p:cNvSpPr>
            <a:spLocks noGrp="1"/>
          </p:cNvSpPr>
          <p:nvPr>
            <p:ph idx="1"/>
          </p:nvPr>
        </p:nvSpPr>
        <p:spPr>
          <a:xfrm>
            <a:off x="152400" y="1676400"/>
            <a:ext cx="8839200" cy="5029200"/>
          </a:xfrm>
        </p:spPr>
        <p:txBody>
          <a:bodyPr>
            <a:normAutofit/>
          </a:bodyPr>
          <a:lstStyle/>
          <a:p>
            <a:pPr algn="l"/>
            <a:r>
              <a:rPr lang="en-US" dirty="0">
                <a:solidFill>
                  <a:schemeClr val="accent6">
                    <a:lumMod val="75000"/>
                  </a:schemeClr>
                </a:solidFill>
              </a:rPr>
              <a:t>To draw a </a:t>
            </a:r>
            <a:r>
              <a:rPr lang="en-US" b="1" i="1" dirty="0" err="1">
                <a:solidFill>
                  <a:schemeClr val="accent6">
                    <a:lumMod val="75000"/>
                  </a:schemeClr>
                </a:solidFill>
              </a:rPr>
              <a:t>boxplot</a:t>
            </a:r>
            <a:r>
              <a:rPr lang="en-US" dirty="0">
                <a:solidFill>
                  <a:schemeClr val="accent6">
                    <a:lumMod val="75000"/>
                  </a:schemeClr>
                </a:solidFill>
              </a:rPr>
              <a:t>:</a:t>
            </a:r>
          </a:p>
          <a:p>
            <a:pPr marL="457200" indent="-457200" algn="l">
              <a:buFont typeface="Wingdings" panose="05000000000000000000" pitchFamily="2" charset="2"/>
              <a:buChar char="§"/>
            </a:pPr>
            <a:r>
              <a:rPr lang="en-US" dirty="0">
                <a:solidFill>
                  <a:schemeClr val="accent6">
                    <a:lumMod val="75000"/>
                  </a:schemeClr>
                </a:solidFill>
              </a:rPr>
              <a:t> </a:t>
            </a:r>
            <a:r>
              <a:rPr lang="en-US" sz="3000" dirty="0">
                <a:solidFill>
                  <a:schemeClr val="accent6">
                    <a:lumMod val="75000"/>
                  </a:schemeClr>
                </a:solidFill>
              </a:rPr>
              <a:t>Draw a numerical scale appropriate for the data</a:t>
            </a:r>
          </a:p>
          <a:p>
            <a:pPr marL="457200" indent="-457200" algn="l">
              <a:buFont typeface="Wingdings" panose="05000000000000000000" pitchFamily="2" charset="2"/>
              <a:buChar char="§"/>
            </a:pPr>
            <a:r>
              <a:rPr lang="en-US" sz="3000" dirty="0">
                <a:solidFill>
                  <a:schemeClr val="accent6">
                    <a:lumMod val="75000"/>
                  </a:schemeClr>
                </a:solidFill>
              </a:rPr>
              <a:t> Draw a box stretching from Q</a:t>
            </a:r>
            <a:r>
              <a:rPr lang="en-US" sz="3000" baseline="-25000" dirty="0">
                <a:solidFill>
                  <a:schemeClr val="accent6">
                    <a:lumMod val="75000"/>
                  </a:schemeClr>
                </a:solidFill>
              </a:rPr>
              <a:t>1</a:t>
            </a:r>
            <a:r>
              <a:rPr lang="en-US" sz="3000" dirty="0">
                <a:solidFill>
                  <a:schemeClr val="accent6">
                    <a:lumMod val="75000"/>
                  </a:schemeClr>
                </a:solidFill>
              </a:rPr>
              <a:t> to Q</a:t>
            </a:r>
            <a:r>
              <a:rPr lang="en-US" sz="3000" baseline="-25000" dirty="0">
                <a:solidFill>
                  <a:schemeClr val="accent6">
                    <a:lumMod val="75000"/>
                  </a:schemeClr>
                </a:solidFill>
              </a:rPr>
              <a:t>3</a:t>
            </a:r>
          </a:p>
          <a:p>
            <a:pPr marL="457200" indent="-457200" algn="l">
              <a:buFont typeface="Wingdings" panose="05000000000000000000" pitchFamily="2" charset="2"/>
              <a:buChar char="§"/>
            </a:pPr>
            <a:r>
              <a:rPr lang="en-US" sz="3000" baseline="-25000" dirty="0">
                <a:solidFill>
                  <a:schemeClr val="accent6">
                    <a:lumMod val="75000"/>
                  </a:schemeClr>
                </a:solidFill>
              </a:rPr>
              <a:t>  </a:t>
            </a:r>
            <a:r>
              <a:rPr lang="en-US" sz="3000" dirty="0">
                <a:solidFill>
                  <a:schemeClr val="accent6">
                    <a:lumMod val="75000"/>
                  </a:schemeClr>
                </a:solidFill>
              </a:rPr>
              <a:t>Divide the box with a line at the median</a:t>
            </a:r>
          </a:p>
          <a:p>
            <a:pPr marL="457200" indent="-457200" algn="l">
              <a:buFont typeface="Wingdings" panose="05000000000000000000" pitchFamily="2" charset="2"/>
              <a:buChar char="§"/>
            </a:pPr>
            <a:r>
              <a:rPr lang="en-US" sz="3000" dirty="0">
                <a:solidFill>
                  <a:schemeClr val="accent6">
                    <a:lumMod val="75000"/>
                  </a:schemeClr>
                </a:solidFill>
              </a:rPr>
              <a:t> Draw a line from each quartile to the most extreme data value</a:t>
            </a:r>
            <a:r>
              <a:rPr lang="en-US" sz="3000" dirty="0"/>
              <a:t> </a:t>
            </a:r>
            <a:r>
              <a:rPr lang="en-US" sz="3000" b="1" dirty="0">
                <a:solidFill>
                  <a:schemeClr val="accent2">
                    <a:lumMod val="75000"/>
                  </a:schemeClr>
                </a:solidFill>
              </a:rPr>
              <a:t>that is </a:t>
            </a:r>
            <a:r>
              <a:rPr lang="en-US" sz="3000" b="1" i="1" dirty="0">
                <a:solidFill>
                  <a:schemeClr val="accent2">
                    <a:lumMod val="75000"/>
                  </a:schemeClr>
                </a:solidFill>
              </a:rPr>
              <a:t>not</a:t>
            </a:r>
            <a:r>
              <a:rPr lang="en-US" sz="3000" b="1" dirty="0">
                <a:solidFill>
                  <a:schemeClr val="accent2">
                    <a:lumMod val="75000"/>
                  </a:schemeClr>
                </a:solidFill>
              </a:rPr>
              <a:t> an outlier</a:t>
            </a:r>
          </a:p>
          <a:p>
            <a:pPr marL="457200" indent="-457200" algn="l">
              <a:buFont typeface="Wingdings" panose="05000000000000000000" pitchFamily="2" charset="2"/>
              <a:buChar char="§"/>
            </a:pPr>
            <a:r>
              <a:rPr lang="en-US" sz="3000" dirty="0"/>
              <a:t> </a:t>
            </a:r>
            <a:r>
              <a:rPr lang="en-US" sz="3000" dirty="0">
                <a:solidFill>
                  <a:schemeClr val="accent6">
                    <a:lumMod val="75000"/>
                  </a:schemeClr>
                </a:solidFill>
              </a:rPr>
              <a:t>Identify each outlier individually by plotting with a symbol such as an asterisk or dot</a:t>
            </a:r>
          </a:p>
        </p:txBody>
      </p:sp>
    </p:spTree>
    <p:extLst>
      <p:ext uri="{BB962C8B-B14F-4D97-AF65-F5344CB8AC3E}">
        <p14:creationId xmlns:p14="http://schemas.microsoft.com/office/powerpoint/2010/main" val="85864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3" name="Picture 7"/>
          <p:cNvPicPr>
            <a:picLocks noChangeAspect="1" noChangeArrowheads="1"/>
          </p:cNvPicPr>
          <p:nvPr/>
        </p:nvPicPr>
        <p:blipFill>
          <a:blip r:embed="rId5" cstate="print"/>
          <a:srcRect/>
          <a:stretch>
            <a:fillRect/>
          </a:stretch>
        </p:blipFill>
        <p:spPr bwMode="auto">
          <a:xfrm>
            <a:off x="228599" y="152400"/>
            <a:ext cx="3480913" cy="5943600"/>
          </a:xfrm>
          <a:prstGeom prst="rect">
            <a:avLst/>
          </a:prstGeom>
          <a:noFill/>
          <a:ln w="9525">
            <a:noFill/>
            <a:miter lim="800000"/>
            <a:headEnd/>
            <a:tailEnd/>
          </a:ln>
        </p:spPr>
      </p:pic>
      <p:sp>
        <p:nvSpPr>
          <p:cNvPr id="3" name="Title 2"/>
          <p:cNvSpPr>
            <a:spLocks noGrp="1"/>
          </p:cNvSpPr>
          <p:nvPr>
            <p:ph type="title" idx="4294967295"/>
          </p:nvPr>
        </p:nvSpPr>
        <p:spPr>
          <a:xfrm>
            <a:off x="3962400" y="0"/>
            <a:ext cx="5181600" cy="1295400"/>
          </a:xfrm>
        </p:spPr>
        <p:txBody>
          <a:bodyPr anchor="ctr">
            <a:normAutofit/>
          </a:bodyPr>
          <a:lstStyle/>
          <a:p>
            <a:r>
              <a:rPr lang="en-US" b="1" dirty="0"/>
              <a:t>Boxplot</a:t>
            </a:r>
          </a:p>
        </p:txBody>
      </p:sp>
      <p:sp>
        <p:nvSpPr>
          <p:cNvPr id="9" name="Left Arrow Callout 8"/>
          <p:cNvSpPr/>
          <p:nvPr/>
        </p:nvSpPr>
        <p:spPr>
          <a:xfrm>
            <a:off x="3200400" y="5334000"/>
            <a:ext cx="2743200" cy="304800"/>
          </a:xfrm>
          <a:prstGeom prst="leftArrowCallout">
            <a:avLst>
              <a:gd name="adj1" fmla="val 25000"/>
              <a:gd name="adj2" fmla="val 25000"/>
              <a:gd name="adj3" fmla="val 25000"/>
              <a:gd name="adj4" fmla="val 52138"/>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Median</a:t>
            </a:r>
          </a:p>
        </p:txBody>
      </p:sp>
      <p:sp>
        <p:nvSpPr>
          <p:cNvPr id="10" name="Left Arrow Callout 9"/>
          <p:cNvSpPr/>
          <p:nvPr/>
        </p:nvSpPr>
        <p:spPr>
          <a:xfrm>
            <a:off x="3200400" y="5562600"/>
            <a:ext cx="1066800" cy="304800"/>
          </a:xfrm>
          <a:prstGeom prst="leftArrowCallout">
            <a:avLst>
              <a:gd name="adj1" fmla="val 25000"/>
              <a:gd name="adj2" fmla="val 25000"/>
              <a:gd name="adj3" fmla="val 25000"/>
              <a:gd name="adj4" fmla="val 54788"/>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Q</a:t>
            </a:r>
            <a:r>
              <a:rPr lang="en-US" sz="2000" baseline="-25000" dirty="0">
                <a:solidFill>
                  <a:schemeClr val="tx2"/>
                </a:solidFill>
              </a:rPr>
              <a:t>1</a:t>
            </a:r>
            <a:endParaRPr lang="en-US" sz="2000" dirty="0">
              <a:solidFill>
                <a:schemeClr val="tx2"/>
              </a:solidFill>
            </a:endParaRPr>
          </a:p>
        </p:txBody>
      </p:sp>
      <p:sp>
        <p:nvSpPr>
          <p:cNvPr id="11" name="Left Arrow Callout 10"/>
          <p:cNvSpPr/>
          <p:nvPr/>
        </p:nvSpPr>
        <p:spPr>
          <a:xfrm>
            <a:off x="3200400" y="4953000"/>
            <a:ext cx="1066800" cy="304800"/>
          </a:xfrm>
          <a:prstGeom prst="leftArrowCallout">
            <a:avLst>
              <a:gd name="adj1" fmla="val 25000"/>
              <a:gd name="adj2" fmla="val 25000"/>
              <a:gd name="adj3" fmla="val 25000"/>
              <a:gd name="adj4" fmla="val 53469"/>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Q</a:t>
            </a:r>
            <a:r>
              <a:rPr lang="en-US" sz="2000" baseline="-25000" dirty="0">
                <a:solidFill>
                  <a:schemeClr val="tx2"/>
                </a:solidFill>
              </a:rPr>
              <a:t>3</a:t>
            </a:r>
            <a:endParaRPr lang="en-US" sz="2000" dirty="0">
              <a:solidFill>
                <a:schemeClr val="tx2"/>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948839847"/>
              </p:ext>
            </p:extLst>
          </p:nvPr>
        </p:nvGraphicFramePr>
        <p:xfrm>
          <a:off x="6084888" y="4953000"/>
          <a:ext cx="2536825" cy="998538"/>
        </p:xfrm>
        <a:graphic>
          <a:graphicData uri="http://schemas.openxmlformats.org/presentationml/2006/ole">
            <mc:AlternateContent xmlns:mc="http://schemas.openxmlformats.org/markup-compatibility/2006">
              <mc:Choice xmlns:v="urn:schemas-microsoft-com:vml" Requires="v">
                <p:oleObj spid="_x0000_s5164" name="Equation" r:id="rId6" imgW="1422360" imgH="558720" progId="Equation.DSMT4">
                  <p:embed/>
                </p:oleObj>
              </mc:Choice>
              <mc:Fallback>
                <p:oleObj name="Equation" r:id="rId6" imgW="1422360" imgH="558720" progId="Equation.DSMT4">
                  <p:embed/>
                  <p:pic>
                    <p:nvPicPr>
                      <p:cNvPr id="0" name=""/>
                      <p:cNvPicPr>
                        <a:picLocks noChangeAspect="1" noChangeArrowheads="1"/>
                      </p:cNvPicPr>
                      <p:nvPr/>
                    </p:nvPicPr>
                    <p:blipFill>
                      <a:blip r:embed="rId7"/>
                      <a:srcRect/>
                      <a:stretch>
                        <a:fillRect/>
                      </a:stretch>
                    </p:blipFill>
                    <p:spPr bwMode="auto">
                      <a:xfrm>
                        <a:off x="6084888" y="4953000"/>
                        <a:ext cx="2536825"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810000" y="2359490"/>
            <a:ext cx="4724400" cy="2062103"/>
          </a:xfrm>
          <a:prstGeom prst="rect">
            <a:avLst/>
          </a:prstGeom>
          <a:noFill/>
        </p:spPr>
        <p:txBody>
          <a:bodyPr wrap="square" rtlCol="0">
            <a:spAutoFit/>
          </a:bodyPr>
          <a:lstStyle/>
          <a:p>
            <a:pPr>
              <a:buClr>
                <a:schemeClr val="accent1"/>
              </a:buClr>
              <a:buFont typeface="Arial" pitchFamily="34" charset="0"/>
              <a:buChar char="•"/>
            </a:pPr>
            <a:r>
              <a:rPr lang="en-US" sz="2400" dirty="0">
                <a:solidFill>
                  <a:schemeClr val="tx2"/>
                </a:solidFill>
              </a:rPr>
              <a:t> </a:t>
            </a:r>
            <a:r>
              <a:rPr lang="en-US" sz="3200" dirty="0">
                <a:solidFill>
                  <a:schemeClr val="accent6">
                    <a:lumMod val="50000"/>
                  </a:schemeClr>
                </a:solidFill>
              </a:rPr>
              <a:t>Lines (“whiskers”) extend from each quartile to the most extreme value that is not an outlier</a:t>
            </a:r>
          </a:p>
        </p:txBody>
      </p:sp>
      <p:sp>
        <p:nvSpPr>
          <p:cNvPr id="15" name="Oval 14"/>
          <p:cNvSpPr/>
          <p:nvPr/>
        </p:nvSpPr>
        <p:spPr>
          <a:xfrm>
            <a:off x="2286000" y="3810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514600" y="1295400"/>
            <a:ext cx="1295400" cy="461665"/>
          </a:xfrm>
          <a:prstGeom prst="rect">
            <a:avLst/>
          </a:prstGeom>
          <a:noFill/>
        </p:spPr>
        <p:txBody>
          <a:bodyPr wrap="square" rtlCol="0">
            <a:spAutoFit/>
          </a:bodyPr>
          <a:lstStyle/>
          <a:p>
            <a:r>
              <a:rPr lang="en-US" sz="2400" dirty="0">
                <a:solidFill>
                  <a:srgbClr val="FF0000"/>
                </a:solidFill>
              </a:rPr>
              <a:t>Outliers</a:t>
            </a:r>
          </a:p>
        </p:txBody>
      </p:sp>
      <p:sp>
        <p:nvSpPr>
          <p:cNvPr id="75781" name="AutoShape 5" descr="http://beta.rstudio.org/graphics/plot_zoom_png?width=242&amp;height=42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5783" name="AutoShape 7" descr="http://beta.rstudio.org/graphics/plot_zoom_png?width=242&amp;height=42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 name="Oval 17"/>
          <p:cNvSpPr/>
          <p:nvPr/>
        </p:nvSpPr>
        <p:spPr>
          <a:xfrm>
            <a:off x="2209800" y="12192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286000" y="15240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09800" y="2971800"/>
            <a:ext cx="2286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2" name="AutoShape 6" descr="http://beta.rstudio.org/graphics/plot_zoom_png?width=323&amp;height=66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ustDataLst>
      <p:tags r:id="rId2"/>
    </p:custDataLst>
    <p:extLst>
      <p:ext uri="{BB962C8B-B14F-4D97-AF65-F5344CB8AC3E}">
        <p14:creationId xmlns:p14="http://schemas.microsoft.com/office/powerpoint/2010/main" val="28852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6"/>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5"/>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8"/>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499"/>
                                          </p:stCondLst>
                                        </p:cTn>
                                        <p:tgtEl>
                                          <p:spTgt spid="19"/>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P spid="14" grpId="0" autoUpdateAnimBg="0"/>
      <p:bldP spid="15" grpId="0" animBg="1" autoUpdateAnimBg="0"/>
      <p:bldP spid="16" grpId="0" autoUpdateAnimBg="0"/>
      <p:bldP spid="18" grpId="0" animBg="1" autoUpdateAnimBg="0"/>
      <p:bldP spid="19" grpId="0" animBg="1" autoUpdateAnimBg="0"/>
      <p:bldP spid="2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990600"/>
          </a:xfrm>
        </p:spPr>
        <p:txBody>
          <a:bodyPr>
            <a:normAutofit fontScale="90000"/>
          </a:bodyPr>
          <a:lstStyle/>
          <a:p>
            <a:r>
              <a:rPr lang="en-US" dirty="0"/>
              <a:t>Example: Infection in Dialysis Patients</a:t>
            </a:r>
          </a:p>
        </p:txBody>
      </p:sp>
      <p:sp>
        <p:nvSpPr>
          <p:cNvPr id="3" name="Content Placeholder 2"/>
          <p:cNvSpPr>
            <a:spLocks noGrp="1"/>
          </p:cNvSpPr>
          <p:nvPr>
            <p:ph sz="quarter" idx="1"/>
          </p:nvPr>
        </p:nvSpPr>
        <p:spPr>
          <a:xfrm>
            <a:off x="0" y="1524000"/>
            <a:ext cx="9144000" cy="5334000"/>
          </a:xfrm>
        </p:spPr>
        <p:txBody>
          <a:bodyPr/>
          <a:lstStyle/>
          <a:p>
            <a:r>
              <a:rPr lang="en-US" dirty="0"/>
              <a:t>The table on the next slide gives data showing the time to infection, at the point of insertion of the catheter, for kidney patients using portable dialysis equipment. There are 38 patients, and the data give the first observation for each patient. The five number summary for the data is </a:t>
            </a:r>
            <a:r>
              <a:rPr lang="en-US" sz="3000" dirty="0"/>
              <a:t>(2, 15, 46, 149, 536)</a:t>
            </a:r>
            <a:r>
              <a:rPr lang="en-US" dirty="0"/>
              <a:t>.</a:t>
            </a:r>
          </a:p>
        </p:txBody>
      </p:sp>
      <p:sp>
        <p:nvSpPr>
          <p:cNvPr id="4" name="Footer Placeholder 3"/>
          <p:cNvSpPr>
            <a:spLocks noGrp="1"/>
          </p:cNvSpPr>
          <p:nvPr>
            <p:ph type="ftr" sz="quarter" idx="11"/>
          </p:nvPr>
        </p:nvSpPr>
        <p:spPr>
          <a:xfrm>
            <a:off x="0" y="5867400"/>
            <a:ext cx="9144000" cy="990600"/>
          </a:xfrm>
        </p:spPr>
        <p:txBody>
          <a:bodyPr/>
          <a:lstStyle/>
          <a:p>
            <a:pPr algn="l"/>
            <a:r>
              <a:rPr lang="en-US" sz="2000" dirty="0" err="1"/>
              <a:t>McGilchrist</a:t>
            </a:r>
            <a:r>
              <a:rPr lang="en-US" sz="2000" dirty="0"/>
              <a:t>, C. and </a:t>
            </a:r>
            <a:r>
              <a:rPr lang="en-US" sz="2000" dirty="0" err="1"/>
              <a:t>Aisbett</a:t>
            </a:r>
            <a:r>
              <a:rPr lang="en-US" sz="2000" dirty="0"/>
              <a:t>, C., "Regression with frailty in survival analysis," </a:t>
            </a:r>
            <a:r>
              <a:rPr lang="en-US" sz="2000" i="1" dirty="0"/>
              <a:t>Biometrics</a:t>
            </a:r>
            <a:r>
              <a:rPr lang="en-US" sz="2000" dirty="0"/>
              <a:t>, 1991; 47: 461-466</a:t>
            </a:r>
          </a:p>
        </p:txBody>
      </p:sp>
    </p:spTree>
    <p:custDataLst>
      <p:tags r:id="rId1"/>
    </p:custDataLst>
    <p:extLst>
      <p:ext uri="{BB962C8B-B14F-4D97-AF65-F5344CB8AC3E}">
        <p14:creationId xmlns:p14="http://schemas.microsoft.com/office/powerpoint/2010/main" val="72785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990600"/>
          </a:xfrm>
        </p:spPr>
        <p:txBody>
          <a:bodyPr>
            <a:normAutofit fontScale="90000"/>
          </a:bodyPr>
          <a:lstStyle/>
          <a:p>
            <a:r>
              <a:rPr lang="en-US" dirty="0"/>
              <a:t>Example: Infection in Dialysis Patients</a:t>
            </a:r>
          </a:p>
        </p:txBody>
      </p:sp>
      <p:sp>
        <p:nvSpPr>
          <p:cNvPr id="3" name="Content Placeholder 2"/>
          <p:cNvSpPr>
            <a:spLocks noGrp="1"/>
          </p:cNvSpPr>
          <p:nvPr>
            <p:ph sz="quarter" idx="1"/>
          </p:nvPr>
        </p:nvSpPr>
        <p:spPr>
          <a:xfrm>
            <a:off x="0" y="1524000"/>
            <a:ext cx="9144000" cy="5334000"/>
          </a:xfrm>
        </p:spPr>
        <p:txBody>
          <a:bodyPr/>
          <a:lstStyle/>
          <a:p>
            <a:pPr marL="0" indent="0">
              <a:buNone/>
            </a:pPr>
            <a:r>
              <a:rPr lang="en-US" dirty="0"/>
              <a:t>	2	5	6	7	7	8	12	13	15	15	17	22	22	23	24	27	30	34	39	53	54	63	96	113	119	130	132	141	149	152	152	185	190	292	402	447	511	536</a:t>
            </a:r>
          </a:p>
          <a:p>
            <a:pPr marL="514350" indent="-514350">
              <a:buAutoNum type="alphaLcParenR"/>
            </a:pPr>
            <a:r>
              <a:rPr lang="en-US" dirty="0"/>
              <a:t>Identify any outliers in the data. Justify your answer.</a:t>
            </a:r>
          </a:p>
          <a:p>
            <a:pPr marL="514350" indent="-514350">
              <a:buAutoNum type="alphaLcParenR"/>
            </a:pPr>
            <a:r>
              <a:rPr lang="en-US" dirty="0"/>
              <a:t>Draw the boxplot. </a:t>
            </a:r>
          </a:p>
          <a:p>
            <a:pPr marL="514350" indent="-514350">
              <a:buAutoNum type="alphaLcParenR"/>
            </a:pPr>
            <a:r>
              <a:rPr lang="en-US" dirty="0"/>
              <a:t>Describe the shape of the data.</a:t>
            </a:r>
          </a:p>
        </p:txBody>
      </p:sp>
    </p:spTree>
    <p:custDataLst>
      <p:tags r:id="rId1"/>
    </p:custDataLst>
    <p:extLst>
      <p:ext uri="{BB962C8B-B14F-4D97-AF65-F5344CB8AC3E}">
        <p14:creationId xmlns:p14="http://schemas.microsoft.com/office/powerpoint/2010/main" val="414392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610600" cy="990600"/>
          </a:xfrm>
        </p:spPr>
        <p:txBody>
          <a:bodyPr>
            <a:normAutofit fontScale="90000"/>
          </a:bodyPr>
          <a:lstStyle/>
          <a:p>
            <a:r>
              <a:rPr lang="en-US" dirty="0"/>
              <a:t>Example: Infection in Dialysis Patients</a:t>
            </a:r>
          </a:p>
        </p:txBody>
      </p:sp>
      <p:sp>
        <p:nvSpPr>
          <p:cNvPr id="3" name="Content Placeholder 2"/>
          <p:cNvSpPr>
            <a:spLocks noGrp="1"/>
          </p:cNvSpPr>
          <p:nvPr>
            <p:ph sz="quarter" idx="1"/>
          </p:nvPr>
        </p:nvSpPr>
        <p:spPr>
          <a:xfrm>
            <a:off x="7544" y="1524000"/>
            <a:ext cx="9136455" cy="5333999"/>
          </a:xfrm>
        </p:spPr>
        <p:txBody>
          <a:bodyPr/>
          <a:lstStyle/>
          <a:p>
            <a:pPr marL="0" indent="0">
              <a:buNone/>
            </a:pPr>
            <a:r>
              <a:rPr lang="en-US" dirty="0"/>
              <a:t>a) Identify any outliers in the data. Justify your answer.</a:t>
            </a:r>
          </a:p>
          <a:p>
            <a:pPr marL="0" lvl="0" indent="0">
              <a:buNone/>
            </a:pPr>
            <a:r>
              <a:rPr lang="en-US" sz="2800" dirty="0"/>
              <a:t>The five number summary for the data is (2, 15, 46, 149, 536).</a:t>
            </a:r>
            <a:endParaRPr lang="en-US" sz="2400" b="1" dirty="0">
              <a:solidFill>
                <a:schemeClr val="accent5">
                  <a:lumMod val="50000"/>
                </a:schemeClr>
              </a:solidFill>
              <a:latin typeface="Segoe Print" panose="02000600000000000000" pitchFamily="2" charset="0"/>
            </a:endParaRPr>
          </a:p>
          <a:p>
            <a:pPr marL="0" lvl="0" indent="0">
              <a:buNone/>
            </a:pPr>
            <a:r>
              <a:rPr lang="en-US" sz="2400" b="1" dirty="0">
                <a:solidFill>
                  <a:schemeClr val="accent5">
                    <a:lumMod val="50000"/>
                  </a:schemeClr>
                </a:solidFill>
                <a:latin typeface="Segoe Print" panose="02000600000000000000" pitchFamily="2" charset="0"/>
              </a:rPr>
              <a:t>Q</a:t>
            </a:r>
            <a:r>
              <a:rPr lang="en-US" sz="2400" b="1" baseline="-25000" dirty="0">
                <a:solidFill>
                  <a:schemeClr val="accent5">
                    <a:lumMod val="50000"/>
                  </a:schemeClr>
                </a:solidFill>
                <a:latin typeface="Segoe Print" panose="02000600000000000000" pitchFamily="2" charset="0"/>
              </a:rPr>
              <a:t>1</a:t>
            </a:r>
            <a:r>
              <a:rPr lang="en-US" sz="2400" b="1" dirty="0">
                <a:solidFill>
                  <a:schemeClr val="accent5">
                    <a:lumMod val="50000"/>
                  </a:schemeClr>
                </a:solidFill>
                <a:latin typeface="Segoe Print" panose="02000600000000000000" pitchFamily="2" charset="0"/>
              </a:rPr>
              <a:t>–1.5(IQR) = </a:t>
            </a:r>
          </a:p>
          <a:p>
            <a:pPr marL="0" lvl="0" indent="0">
              <a:buNone/>
            </a:pPr>
            <a:endParaRPr lang="en-US" sz="2400" b="1" dirty="0">
              <a:solidFill>
                <a:schemeClr val="accent5">
                  <a:lumMod val="50000"/>
                </a:schemeClr>
              </a:solidFill>
              <a:latin typeface="Segoe Print" panose="02000600000000000000" pitchFamily="2" charset="0"/>
            </a:endParaRPr>
          </a:p>
          <a:p>
            <a:pPr marL="0" lvl="0" indent="0">
              <a:buNone/>
            </a:pPr>
            <a:endParaRPr lang="en-US" sz="2400" b="1" dirty="0">
              <a:solidFill>
                <a:schemeClr val="accent5">
                  <a:lumMod val="50000"/>
                </a:schemeClr>
              </a:solidFill>
              <a:latin typeface="Segoe Print" panose="02000600000000000000" pitchFamily="2" charset="0"/>
            </a:endParaRPr>
          </a:p>
          <a:p>
            <a:pPr marL="0" lvl="0" indent="0">
              <a:buNone/>
            </a:pPr>
            <a:endParaRPr lang="en-US" sz="2400" b="1" dirty="0">
              <a:solidFill>
                <a:schemeClr val="accent5">
                  <a:lumMod val="50000"/>
                </a:schemeClr>
              </a:solidFill>
              <a:latin typeface="Segoe Print" panose="02000600000000000000" pitchFamily="2" charset="0"/>
            </a:endParaRPr>
          </a:p>
          <a:p>
            <a:pPr marL="0" lvl="0" indent="0">
              <a:buNone/>
            </a:pPr>
            <a:r>
              <a:rPr lang="en-US" sz="2400" b="1" dirty="0">
                <a:solidFill>
                  <a:schemeClr val="accent5">
                    <a:lumMod val="50000"/>
                  </a:schemeClr>
                </a:solidFill>
                <a:latin typeface="Segoe Print" panose="02000600000000000000" pitchFamily="2" charset="0"/>
              </a:rPr>
              <a:t>Q</a:t>
            </a:r>
            <a:r>
              <a:rPr lang="en-US" sz="2400" b="1" baseline="-25000" dirty="0">
                <a:solidFill>
                  <a:schemeClr val="accent5">
                    <a:lumMod val="50000"/>
                  </a:schemeClr>
                </a:solidFill>
                <a:latin typeface="Segoe Print" panose="02000600000000000000" pitchFamily="2" charset="0"/>
              </a:rPr>
              <a:t>3</a:t>
            </a:r>
            <a:r>
              <a:rPr lang="en-US" sz="2400" b="1" dirty="0">
                <a:solidFill>
                  <a:schemeClr val="accent5">
                    <a:lumMod val="50000"/>
                  </a:schemeClr>
                </a:solidFill>
                <a:latin typeface="Segoe Print" panose="02000600000000000000" pitchFamily="2" charset="0"/>
              </a:rPr>
              <a:t>+1.5(IQR) =</a:t>
            </a:r>
          </a:p>
          <a:p>
            <a:pPr marL="0" lvl="0" indent="0">
              <a:buNone/>
            </a:pPr>
            <a:endParaRPr lang="en-US" sz="2400" b="1" dirty="0">
              <a:solidFill>
                <a:schemeClr val="accent5">
                  <a:lumMod val="50000"/>
                </a:schemeClr>
              </a:solidFill>
              <a:latin typeface="Segoe Print" panose="02000600000000000000" pitchFamily="2" charset="0"/>
            </a:endParaRPr>
          </a:p>
          <a:p>
            <a:pPr marL="0" lvl="0" indent="0">
              <a:buNone/>
            </a:pPr>
            <a:endParaRPr lang="en-US" sz="2400" b="1" dirty="0">
              <a:solidFill>
                <a:schemeClr val="accent5">
                  <a:lumMod val="50000"/>
                </a:schemeClr>
              </a:solidFill>
              <a:latin typeface="Segoe Print" panose="02000600000000000000" pitchFamily="2" charset="0"/>
            </a:endParaRPr>
          </a:p>
          <a:p>
            <a:pPr marL="0" lvl="0" indent="0">
              <a:buNone/>
            </a:pPr>
            <a:r>
              <a:rPr lang="en-US" sz="2400" b="1" dirty="0">
                <a:solidFill>
                  <a:schemeClr val="accent5">
                    <a:lumMod val="50000"/>
                  </a:schemeClr>
                </a:solidFill>
                <a:latin typeface="Segoe Print" panose="02000600000000000000" pitchFamily="2" charset="0"/>
              </a:rPr>
              <a:t> </a:t>
            </a:r>
          </a:p>
          <a:p>
            <a:pPr marL="0" indent="0">
              <a:buNone/>
            </a:pPr>
            <a:r>
              <a:rPr lang="en-US" sz="2400" b="1" u="sng" dirty="0">
                <a:solidFill>
                  <a:schemeClr val="accent1">
                    <a:lumMod val="50000"/>
                  </a:schemeClr>
                </a:solidFill>
                <a:latin typeface="Segoe Print" panose="02000600000000000000" pitchFamily="2" charset="0"/>
              </a:rPr>
              <a:t>Outliers</a:t>
            </a:r>
            <a:r>
              <a:rPr lang="en-US" sz="2400" b="1" dirty="0">
                <a:solidFill>
                  <a:schemeClr val="accent1">
                    <a:lumMod val="50000"/>
                  </a:schemeClr>
                </a:solidFill>
                <a:latin typeface="Segoe Print" panose="02000600000000000000" pitchFamily="2" charset="0"/>
              </a:rPr>
              <a:t>:</a:t>
            </a:r>
          </a:p>
        </p:txBody>
      </p:sp>
    </p:spTree>
    <p:custDataLst>
      <p:tags r:id="rId1"/>
    </p:custDataLst>
    <p:extLst>
      <p:ext uri="{BB962C8B-B14F-4D97-AF65-F5344CB8AC3E}">
        <p14:creationId xmlns:p14="http://schemas.microsoft.com/office/powerpoint/2010/main" val="317909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524000"/>
            <a:ext cx="9144000" cy="5334000"/>
          </a:xfrm>
        </p:spPr>
        <p:txBody>
          <a:bodyPr/>
          <a:lstStyle/>
          <a:p>
            <a:pPr marL="0" indent="0">
              <a:buNone/>
            </a:pPr>
            <a:r>
              <a:rPr lang="en-US" dirty="0"/>
              <a:t>b) Draw the boxplot.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a:xfrm>
            <a:off x="548989" y="228600"/>
            <a:ext cx="8763000" cy="990600"/>
          </a:xfrm>
        </p:spPr>
        <p:txBody>
          <a:bodyPr>
            <a:normAutofit fontScale="90000"/>
          </a:bodyPr>
          <a:lstStyle/>
          <a:p>
            <a:r>
              <a:rPr lang="en-US" dirty="0"/>
              <a:t>Example: Infection in Dialysis Patients</a:t>
            </a:r>
          </a:p>
        </p:txBody>
      </p:sp>
    </p:spTree>
    <p:custDataLst>
      <p:tags r:id="rId1"/>
    </p:custDataLst>
    <p:extLst>
      <p:ext uri="{BB962C8B-B14F-4D97-AF65-F5344CB8AC3E}">
        <p14:creationId xmlns:p14="http://schemas.microsoft.com/office/powerpoint/2010/main" val="4093478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OWBARVISIBLE" val="True"/>
  <p:tag name="CSVFORMAT" val="0"/>
  <p:tag name="COUNTDOWNSTYLE" val="-1"/>
  <p:tag name="COUNTDOWNSECONDS" val="10"/>
  <p:tag name="BACKUPSESSIONS" val="True"/>
  <p:tag name="REVIEWONLY" val="False"/>
  <p:tag name="RACEENDPOINTS" val="100"/>
  <p:tag name="PARTICIPANTSINLEADERBOARD" val="5"/>
  <p:tag name="BUBBLESIZEVISIBLE" val="True"/>
  <p:tag name="CUSTOMGRIDBACKCOLOR" val="-2830136"/>
  <p:tag name="CUSTOMCELLBACKCOLOR3" val="-268652"/>
  <p:tag name="DISPLAYDEVICENUMBER" val="True"/>
  <p:tag name="AUTOSIZEGRID" val="True"/>
  <p:tag name="POLLINGCYCLE" val="2"/>
  <p:tag name="INCLUDENONRESPONDERS" val="False"/>
  <p:tag name="CORRECTPOINTVALUE" val="100"/>
  <p:tag name="ZEROBASED" val="False"/>
  <p:tag name="FIBDISPLAYRESULTS" val="True"/>
  <p:tag name="PRRESPONSE1" val="10"/>
  <p:tag name="PRRESPONSE5" val="6"/>
  <p:tag name="PRRESPONSE9" val="2"/>
  <p:tag name="USESECONDARYMONITOR" val="True"/>
  <p:tag name="ANSWERNOWTEXT" val="Answer Now"/>
  <p:tag name="INPUTSOURCE" val="1"/>
  <p:tag name="CHARTVALUEFORMAT" val="0%"/>
  <p:tag name="STDCHART" val="1"/>
  <p:tag name="TEAMSINLEADERBOARD" val="5"/>
  <p:tag name="BUBBLEGROUPING" val="3"/>
  <p:tag name="CUSTOMCELLBACKCOLOR2" val="-13395457"/>
  <p:tag name="DISPLAYDEVICEID" val="True"/>
  <p:tag name="GRIDPOSITION" val="1"/>
  <p:tag name="RESETCHARTS" val="True"/>
  <p:tag name="INCORRECTPOINTVALUE" val="0"/>
  <p:tag name="CHARTSCALE" val="True"/>
  <p:tag name="FIBDISPLAYKEYWORDS" val="True"/>
  <p:tag name="PRRESPONSE6" val="5"/>
  <p:tag name="SHOWFLASHWARNING" val="True"/>
  <p:tag name="RESPCOUNTERSTYLE" val="-1"/>
  <p:tag name="ALLOWDUPLICATES" val="False"/>
  <p:tag name="AUTOUPDATEALIASES" val="True"/>
  <p:tag name="MAXRESPONDERS" val="5"/>
  <p:tag name="CUSTOMCELLFORECOLOR" val="-16777216"/>
  <p:tag name="DISPLAYNAME" val="True"/>
  <p:tag name="GRIDFONTSIZE" val="12"/>
  <p:tag name="INCLUDEPPT" val="True"/>
  <p:tag name="AUTOADJUSTPARTRANGE" val="True"/>
  <p:tag name="PRRESPONSE2" val="9"/>
  <p:tag name="PRRESPONSE8" val="3"/>
  <p:tag name="POWERPOINTVERSION" val="14.0"/>
  <p:tag name="RESPCOUNTERFORMAT" val="0"/>
  <p:tag name="AUTOADVANCE" val="False"/>
  <p:tag name="SKIPREMAININGRACESLIDES" val="True"/>
  <p:tag name="CUSTOMCELLBACKCOLOR1" val="-657956"/>
  <p:tag name="GRIDROTATIONINTERVAL" val="2"/>
  <p:tag name="MULTIRESPDIVISOR" val="1"/>
  <p:tag name="ADVANCEDSETTINGSVIEW" val="False"/>
  <p:tag name="PRRESPONSE4" val="7"/>
  <p:tag name="RESPTABLESTYLE" val="-1"/>
  <p:tag name="RACERSMAXDISPLAYED" val="5"/>
  <p:tag name="DEFAULTNUMTEAMS" val="5"/>
  <p:tag name="GRIDSIZE" val="{Width=800, Height=600}"/>
  <p:tag name="REALTIMEBACKUP" val="False"/>
  <p:tag name="PRRESPONSE3" val="8"/>
  <p:tag name="SAVECSVWITHSESSION" val="True"/>
  <p:tag name="BACKUPMAINTENANCE" val="7"/>
  <p:tag name="BUBBLEVALUEFORMAT" val="0.0"/>
  <p:tag name="CHARTCOLORS" val="0"/>
  <p:tag name="FIBNUMRESULTS" val="5"/>
  <p:tag name="ALWAYSOPENPOLL" val="False"/>
  <p:tag name="ROTATIONINTERVAL" val="2"/>
  <p:tag name="USESCHEMECOLORS" val="True"/>
  <p:tag name="REALTIMEBACKUPPATH" val="(None)"/>
  <p:tag name="BULLETTYPE" val="3"/>
  <p:tag name="BUBBLENAMEVISIBLE" val="True"/>
  <p:tag name="ALLOWUSERFEEDBACK" val="True"/>
  <p:tag name="ANSWERNOWSTYLE" val="-1"/>
  <p:tag name="GRIDOPACITY" val="90"/>
  <p:tag name="PRRESPONSE10" val="1"/>
  <p:tag name="CHARTLABELS" val="0"/>
  <p:tag name="RACEANIMATIONSPEED" val="3"/>
  <p:tag name="NUMRESPONSES" val="1"/>
  <p:tag name="CUSTOMCELLBACKCOLOR4" val="-8355712"/>
  <p:tag name="PRRESPONSE7" val="4"/>
  <p:tag name="FIBINCLUDEOTHER" val="True"/>
  <p:tag name="DELIMITERS" val="3.1"/>
  <p:tag name="TPSTANDARDS" val=""/>
  <p:tag name="TASKPANEKEY" val="c125cd9c-5b16-4258-9672-5336d63a62b9"/>
  <p:tag name="EXPANDSHOWBAR" val="False"/>
  <p:tag name="TPPRESENTATIONGUID" val="40b43eba-7b77-40d3-a464-5ef2218e78da"/>
  <p:tag name="WASPOLLED" val="98D99EE72B814EBB9E506B18D741D6BD"/>
  <p:tag name="TPVERSION" val="6"/>
  <p:tag name="TPFULLVERSION" val="7.4.0.111"/>
  <p:tag name="PPTVERSION" val="14"/>
  <p:tag name="TPOS" val="2"/>
  <p:tag name="TPLASTSAVEVERSION" val="6.2 PC"/>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835FFAF640F4DE3A58FDD5DA8FC547C&lt;/guid&gt;&#10;        &lt;description /&gt;&#10;        &lt;date&gt;6/8/2017 12:43:1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FD08A0AD95C47A88CF67236F978982C&lt;/guid&gt;&#10;            &lt;repollguid&gt;4DA639D07BBE48F49EF023540A12D383&lt;/repollguid&gt;&#10;            &lt;sourceid&gt;A5993DCD86BB44BC9F7B793BE393CAC8&lt;/sourceid&gt;&#10;            &lt;questiontext&gt;c) Describe the shape of the data from the Infection in Dialysis Patients datase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5E9CE77DA69F43B68F6C54EEBF81E5A2&lt;/guid&gt;&#10;                    &lt;answertext&gt;Skewed right&lt;/answertext&gt;&#10;                    &lt;valuetype&gt;0&lt;/valuetype&gt;&#10;                &lt;/answer&gt;&#10;                &lt;answer&gt;&#10;                    &lt;guid&gt;317E937E03D44A6EA00D5EFAE07DB8B0&lt;/guid&gt;&#10;                    &lt;answertext&gt;Skewed left&lt;/answertext&gt;&#10;                    &lt;valuetype&gt;0&lt;/valuetype&gt;&#10;                &lt;/answer&gt;&#10;                &lt;answer&gt;&#10;                    &lt;guid&gt;3FC068041AC24DE3BBD3BB01BD1C80BD&lt;/guid&gt;&#10;                    &lt;answertext&gt;Approximately symmetric&lt;/answertext&gt;&#10;                    &lt;valuetype&gt;0&lt;/valuetype&gt;&#10;                &lt;/answer&gt;&#10;                &lt;answer&gt;&#10;                    &lt;guid&gt;4D0FBF93C83946A58D72A0397AC37CC9&lt;/guid&gt;&#10;                    &lt;answertext&gt;None of these&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E8EF7F5807104FFCA6B290B89BCEE860&lt;/guid&gt;&#10;        &lt;description /&gt;&#10;        &lt;date&gt;6/8/2017 12:44: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F71E255CCEE49EFB1479CAEACAC9BB5&lt;/guid&gt;&#10;            &lt;repollguid&gt;0316B02C3B2B4FCEB429F69AD6260030&lt;/repollguid&gt;&#10;            &lt;sourceid&gt;8E1A51A83E094DCB972BE7519DFABB98&lt;/sourceid&gt;&#10;            &lt;questiontext&gt;d) Give a rough approximation for the mean of the Infection in Dialysis Patients datase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37568D8281144AA783C19216D9EA4CBA&lt;/guid&gt;&#10;                    &lt;answertext&gt;15&lt;/answertext&gt;&#10;                    &lt;valuetype&gt;0&lt;/valuetype&gt;&#10;                &lt;/answer&gt;&#10;                &lt;answer&gt;&#10;                    &lt;guid&gt;ADB7BC91FC84477FA36DBC6FBE87F8B0&lt;/guid&gt;&#10;                    &lt;answertext&gt;45&lt;/answertext&gt;&#10;                    &lt;valuetype&gt;0&lt;/valuetype&gt;&#10;                &lt;/answer&gt;&#10;                &lt;answer&gt;&#10;                    &lt;guid&gt;22DB20459A17402080A62A5628534F94&lt;/guid&gt;&#10;                    &lt;answertext&gt;100&lt;/answertext&gt;&#10;                    &lt;valuetype&gt;0&lt;/valuetype&gt;&#10;                &lt;/answer&gt;&#10;                &lt;answer&gt;&#10;                    &lt;guid&gt;DEA8CDC1A29144AB81A2628A68B663AD&lt;/guid&gt;&#10;                    &lt;answertext&gt;175&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15.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SLIDEGUID" val="45EC60E127214C40A5C695F7903CFE41"/>
  <p:tag name="SLIDEID" val="45EC60E127214C40A5C695F7903CFE41"/>
  <p:tag name="SLIDEORDER" val="1"/>
  <p:tag name="SLIDETYPE" val="Q"/>
  <p:tag name="DEMOGRAPHIC" val="False"/>
  <p:tag name="SPEEDSCORING" val="False"/>
  <p:tag name="CORRECTPOINTVALUE" val="100"/>
  <p:tag name="INCORRECTPOINTVALUE" val="0"/>
  <p:tag name="ZEROBASED" val="False"/>
  <p:tag name="QUESTIONALIAS" val="If the tea drinkers have significantly higher levels of interferon gamma, can we conclude that drinking tea rather than coffee caused an increase in this aspect of the immune response?"/>
  <p:tag name="VALUEFORMAT" val="0%"/>
  <p:tag name="DELIMITERS" val="3.1"/>
  <p:tag name="ANSWERSALIAS" val="Yes|smicln|No"/>
  <p:tag name="VALUES" val="No Value|smicln|No Value"/>
  <p:tag name="TOTALRESPONSES" val="0"/>
  <p:tag name="RESPONSESGATHERED" val="False"/>
  <p:tag name="ANONYMOUSTEMP" val="False"/>
  <p:tag name="TYPE" val="MultiChoiceSlide"/>
  <p:tag name="TPQUESTIONXML" val="﻿&lt;?xml version=&quot;1.0&quot; encoding=&quot;utf-8&quot;?&gt;&#10;&lt;questionlist&gt;&#10;    &lt;properties&gt;&#10;        &lt;guid&gt;979BF0349E1F446097F991E6E521E557&lt;/guid&gt;&#10;        &lt;description /&gt;&#10;        &lt;date&gt;6/8/2017 12:41:0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4ADFA8734FA4EF3B5859C01FD75F53D&lt;/guid&gt;&#10;            &lt;repollguid&gt;78BFCD5FA15541959D6B85567C47D883&lt;/repollguid&gt;&#10;            &lt;sourceid&gt;AA212A25C9A74DEBA8562D910359E6ED&lt;/sourceid&gt;&#10;            &lt;questiontext&gt;If the tea drinkers have significantly higher levels of interferon gamma, can we conclude that drinking tea rather than coffee caused an increase in this aspect of the immune response?&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0D84D63D167541EAABCE4B8D2DBD99F3&lt;/guid&gt;&#10;                    &lt;answertext&gt;Yes &lt;/answertext&gt;&#10;                    &lt;valuetype&gt;0&lt;/valuetype&gt;&#10;                &lt;/answer&gt;&#10;                &lt;answer&gt;&#10;                    &lt;guid&gt;22D3F465D2FE4CE3A320C8FC95DACC88&lt;/guid&gt;&#10;                    &lt;answertext&gt;No&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19.xml><?xml version="1.0" encoding="utf-8"?>
<p:tagLst xmlns:a="http://schemas.openxmlformats.org/drawingml/2006/main" xmlns:r="http://schemas.openxmlformats.org/officeDocument/2006/relationships" xmlns:p="http://schemas.openxmlformats.org/presentationml/2006/main">
  <p:tag name="ANSWERBULLETS" val="3"/>
  <p:tag name="TEXTLENGTH" val="6"/>
  <p:tag name="FONTSIZE" val="29"/>
  <p:tag name="BULLETTYPE" val="ppBulletArabicPeriod"/>
  <p:tag name="ANSWERTEXT" val="Yes&#10;No"/>
  <p:tag name="OLDNUMANSWERS" val="2"/>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888BAC9D05F747BC92F0ABD7B4154CB4&lt;/guid&gt;&#10;        &lt;description /&gt;&#10;        &lt;date&gt;6/8/2017 12:46:1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6EDAE356506411AAB1F3AAB7FA21CB8&lt;/guid&gt;&#10;            &lt;repollguid&gt;CD090673120C45EB810E5988DDDAA603&lt;/repollguid&gt;&#10;            &lt;sourceid&gt;556243FF1DDF44189EFE9B0866B1C28E&lt;/sourceid&gt;&#10;            &lt;questiontext&gt;Which region has the highest percent of college graduat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22A83B2E1FA1459590F67758A394DD0B&lt;/guid&gt;&#10;                    &lt;answertext&gt;Midwest&lt;/answertext&gt;&#10;                    &lt;valuetype&gt;0&lt;/valuetype&gt;&#10;                &lt;/answer&gt;&#10;                &lt;answer&gt;&#10;                    &lt;guid&gt;4CF33CC119914E939FAF8AAC479B1611&lt;/guid&gt;&#10;                    &lt;answertext&gt;Northeast&lt;/answertext&gt;&#10;                    &lt;valuetype&gt;0&lt;/valuetype&gt;&#10;                &lt;/answer&gt;&#10;                &lt;answer&gt;&#10;                    &lt;guid&gt;EA3CC337150E420F98F604487D1D4F0E&lt;/guid&gt;&#10;                    &lt;answertext&gt;South&lt;/answertext&gt;&#10;                    &lt;valuetype&gt;0&lt;/valuetype&gt;&#10;                &lt;/answer&gt;&#10;                &lt;answer&gt;&#10;                    &lt;guid&gt;9435856BB71D4CADB0D2AA315936BB83&lt;/guid&gt;&#10;                    &lt;answertext&gt;West&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D0914DC9BD78459C86AB07B3C6F0772B&lt;/guid&gt;&#10;        &lt;description /&gt;&#10;        &lt;date&gt;6/8/2017 12:47:3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C226E5783784150994AD8A747464E2F&lt;/guid&gt;&#10;            &lt;repollguid&gt;8AFB793648DD4809971925423F504EB4&lt;/repollguid&gt;&#10;            &lt;sourceid&gt;B8D6D8FC3446450F9AEB2D26FC8BB95B&lt;/sourceid&gt;&#10;            &lt;questiontext&gt;Which region has the lowest percent of college graduat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8646E203CB65498ABB0DABCB71EEA71A&lt;/guid&gt;&#10;                    &lt;answertext&gt;Midwest&lt;/answertext&gt;&#10;                    &lt;valuetype&gt;0&lt;/valuetype&gt;&#10;                &lt;/answer&gt;&#10;                &lt;answer&gt;&#10;                    &lt;guid&gt;65DED77B0B7D4FE289389F3DF5D23FB7&lt;/guid&gt;&#10;                    &lt;answertext&gt;Northeast&lt;/answertext&gt;&#10;                    &lt;valuetype&gt;0&lt;/valuetype&gt;&#10;                &lt;/answer&gt;&#10;                &lt;answer&gt;&#10;                    &lt;guid&gt;2C50B8B59E144FCDB1F57574ABD13ECC&lt;/guid&gt;&#10;                    &lt;answertext&gt;South&lt;/answertext&gt;&#10;                    &lt;valuetype&gt;0&lt;/valuetype&gt;&#10;                &lt;/answer&gt;&#10;                &lt;answer&gt;&#10;                    &lt;guid&gt;8FC13C8D8FAA4390BD0EF5B0F4D15ADD&lt;/guid&gt;&#10;                    &lt;answertext&gt;West&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26.xml><?xml version="1.0" encoding="utf-8"?>
<p:tagLst xmlns:a="http://schemas.openxmlformats.org/drawingml/2006/main" xmlns:r="http://schemas.openxmlformats.org/officeDocument/2006/relationships" xmlns:p="http://schemas.openxmlformats.org/presentationml/2006/main">
  <p:tag name="ZEROBASED" val="False"/>
</p:tagLst>
</file>

<file path=ppt/tags/tag27.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98C6623A685A4A8A8CD296664DECB155&lt;/guid&gt;&#10;        &lt;description /&gt;&#10;        &lt;date&gt;6/8/2017 12:48: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95059170507473F8C1A19483C203677&lt;/guid&gt;&#10;            &lt;repollguid&gt;9B875067D57440B9BDBA96894003C34B&lt;/repollguid&gt;&#10;            &lt;sourceid&gt;6FBD74C1A9D948E3BB03DD50020D3371&lt;/sourceid&gt;&#10;            &lt;questiontext&gt;How many outliers are ther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8D636964EC864249A6CDDE92E399C439&lt;/guid&gt;&#10;                    &lt;answertext&gt;2&lt;/answertext&gt;&#10;                    &lt;valuetype&gt;0&lt;/valuetype&gt;&#10;                &lt;/answer&gt;&#10;                &lt;answer&gt;&#10;                    &lt;guid&gt;E2420C1586C14E0AAC52E6B2EA1DD502&lt;/guid&gt;&#10;                    &lt;answertext&gt;4&lt;/answertext&gt;&#10;                    &lt;valuetype&gt;0&lt;/valuetype&gt;&#10;                &lt;/answer&gt;&#10;                &lt;answer&gt;&#10;                    &lt;guid&gt;91C56C6C7097457CB4864253ED8091E6&lt;/guid&gt;&#10;                    &lt;answertext&gt;6&lt;/answertext&gt;&#10;                    &lt;valuetype&gt;0&lt;/valuetype&gt;&#10;                &lt;/answer&gt;&#10;                &lt;answer&gt;&#10;                    &lt;guid&gt;872B93AE9ADB467DAF188AFFC3E728D5&lt;/guid&gt;&#10;                    &lt;answertext&gt;8&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28.xml><?xml version="1.0" encoding="utf-8"?>
<p:tagLst xmlns:a="http://schemas.openxmlformats.org/drawingml/2006/main" xmlns:r="http://schemas.openxmlformats.org/officeDocument/2006/relationships" xmlns:p="http://schemas.openxmlformats.org/presentationml/2006/main">
  <p:tag name="ZEROBASED" val="False"/>
</p:tagLst>
</file>

<file path=ppt/tags/tag29.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5279DB46506E45509E1B66C9E49F027A&lt;/guid&gt;&#10;        &lt;description /&gt;&#10;        &lt;date&gt;6/8/2017 12:50:2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F0C2E6EE4B34221A75AB495082B4292&lt;/guid&gt;&#10;            &lt;repollguid&gt;D8E7729A1E1448D7939F3B1E4251DA45&lt;/repollguid&gt;&#10;            &lt;sourceid&gt;1A156D48CD0644148C1BAB671F431F41&lt;/sourceid&gt;&#10;            &lt;questiontext&gt;Does there appear to be an association between these two variabl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4F61D8E295A04609B5E6A96157FB6A7B&lt;/guid&gt;&#10;                    &lt;answertext&gt;Yes&lt;/answertext&gt;&#10;                    &lt;valuetype&gt;0&lt;/valuetype&gt;&#10;                &lt;/answer&gt;&#10;                &lt;answer&gt;&#10;                    &lt;guid&gt;D3D77D3FA13042729F4EC6E7A9143DFA&lt;/guid&gt;&#10;                    &lt;answertext&gt;No&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4CC56D89C0934BCBB32957949FB9E4B7&lt;/guid&gt;&#10;        &lt;description /&gt;&#10;        &lt;date&gt;6/8/2017 12:41:3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DB7F286633A4F85BDFA7113E46FA1AF&lt;/guid&gt;&#10;            &lt;repollguid&gt;AB7FCB5258124C6483FBE17119B356CB&lt;/repollguid&gt;&#10;            &lt;sourceid&gt;FC1966C36FD1412E845DA442076ED66C&lt;/sourceid&gt;&#10;            &lt;questiontext&gt;A naturalist counts the number of baby birds, or clutch size, in 130 different nests.  The standard deviation of clutch sizes is closest t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05F593A1A71346A59C79E098DDEA9594&lt;/guid&gt;&#10;                    &lt;answertext&gt; 1&lt;/answertext&gt;&#10;                    &lt;valuetype&gt;0&lt;/valuetype&gt;&#10;                &lt;/answer&gt;&#10;                &lt;answer&gt;&#10;                    &lt;guid&gt;91F99FD6ADE8438389D50F25E3C65F0E&lt;/guid&gt;&#10;                    &lt;answertext&gt; 2&lt;/answertext&gt;&#10;                    &lt;valuetype&gt;0&lt;/valuetype&gt;&#10;                &lt;/answer&gt;&#10;                &lt;answer&gt;&#10;                    &lt;guid&gt;F0D51AED02494F9195170D6226099C5B&lt;/guid&gt;&#10;                    &lt;answertext&gt; 3&lt;/answertext&gt;&#10;                    &lt;valuetype&gt;0&lt;/valuetype&gt;&#10;                &lt;/answer&gt;&#10;                &lt;answer&gt;&#10;                    &lt;guid&gt;009172B7069A410E9D3C918F5820E5D7&lt;/guid&gt;&#10;                    &lt;answertext&gt; 4&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30.xml><?xml version="1.0" encoding="utf-8"?>
<p:tagLst xmlns:a="http://schemas.openxmlformats.org/drawingml/2006/main" xmlns:r="http://schemas.openxmlformats.org/officeDocument/2006/relationships" xmlns:p="http://schemas.openxmlformats.org/presentationml/2006/main">
  <p:tag name="ZEROBASED" val="False"/>
</p:tagLst>
</file>

<file path=ppt/tags/tag31.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4CE22878DD0F413EBA0FA43CF9E3D263&lt;/guid&gt;&#10;        &lt;description /&gt;&#10;        &lt;date&gt;6/8/2017 12:51:4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B29E94CC8CB4DE5B4DACF42880A608E&lt;/guid&gt;&#10;            &lt;repollguid&gt;C0BA0EE7529F4AB09590495349F56ACF&lt;/repollguid&gt;&#10;            &lt;sourceid&gt;3006EB15AA3A4194814E5125F2A31C6C&lt;/sourceid&gt;&#10;            &lt;questiontext&gt;Can we conclude that the Region and College are causally relate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A55AD2A0C9D549A09DE8B4C91CD62B5E&lt;/guid&gt;&#10;                    &lt;answertext&gt;Yes&lt;/answertext&gt;&#10;                    &lt;valuetype&gt;0&lt;/valuetype&gt;&#10;                &lt;/answer&gt;&#10;                &lt;answer&gt;&#10;                    &lt;guid&gt;405C4BEE444C4E9CAF23C504E53853CF&lt;/guid&gt;&#10;                    &lt;answertext&gt;No&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32.xml><?xml version="1.0" encoding="utf-8"?>
<p:tagLst xmlns:a="http://schemas.openxmlformats.org/drawingml/2006/main" xmlns:r="http://schemas.openxmlformats.org/officeDocument/2006/relationships" xmlns:p="http://schemas.openxmlformats.org/presentationml/2006/main">
  <p:tag name="ZEROBASED" val="False"/>
</p:tagLst>
</file>

<file path=ppt/tags/tag33.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ZEROBASED" val="False"/>
</p:tagLst>
</file>

<file path=ppt/tags/tag5.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6901</TotalTime>
  <Words>982</Words>
  <Application>Microsoft Macintosh PowerPoint</Application>
  <PresentationFormat>On-screen Show (4:3)</PresentationFormat>
  <Paragraphs>191</Paragraphs>
  <Slides>25</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Arial</vt:lpstr>
      <vt:lpstr>Calibri</vt:lpstr>
      <vt:lpstr>Cambria Math</vt:lpstr>
      <vt:lpstr>Segoe Print</vt:lpstr>
      <vt:lpstr>Tw Cen MT</vt:lpstr>
      <vt:lpstr>Wingdings</vt:lpstr>
      <vt:lpstr>Wingdings 2</vt:lpstr>
      <vt:lpstr>Median</vt:lpstr>
      <vt:lpstr>Equation</vt:lpstr>
      <vt:lpstr>PowerPoint Presentation</vt:lpstr>
      <vt:lpstr>A naturalist counts the number of baby birds, or clutch size, in 130 different nests.  The standard deviation of clutch sizes is closest to…</vt:lpstr>
      <vt:lpstr>Outliers</vt:lpstr>
      <vt:lpstr>Boxplot</vt:lpstr>
      <vt:lpstr>Boxplot</vt:lpstr>
      <vt:lpstr>Example: Infection in Dialysis Patients</vt:lpstr>
      <vt:lpstr>Example: Infection in Dialysis Patients</vt:lpstr>
      <vt:lpstr>Example: Infection in Dialysis Patients</vt:lpstr>
      <vt:lpstr>Example: Infection in Dialysis Patients</vt:lpstr>
      <vt:lpstr>c) Describe the shape of the data from the Infection in Dialysis Patients dataset.</vt:lpstr>
      <vt:lpstr>d) Give a rough approximation for the mean of the Infection in Dialysis Patients dataset.</vt:lpstr>
      <vt:lpstr>Summary: One Quantitative Variable</vt:lpstr>
      <vt:lpstr>Quantitative and Categorical Relationships</vt:lpstr>
      <vt:lpstr>Tea and the Immune System</vt:lpstr>
      <vt:lpstr>If the tea drinkers have significantly higher levels of interferon gamma, can we conclude that drinking tea rather than coffee caused an increase in this aspect of the immune response?</vt:lpstr>
      <vt:lpstr>Visualization for One Categorical and One Quantitative Variable: Side-by-Side Boxplots</vt:lpstr>
      <vt:lpstr>Quantitative Statistics by a Categorical Variable</vt:lpstr>
      <vt:lpstr>Summary Statistic for One Categorical and One Quantitative Variable: Difference in Means</vt:lpstr>
      <vt:lpstr>Percent of College Graduates by Region of the US</vt:lpstr>
      <vt:lpstr>Which region has the highest percent of college graduates?</vt:lpstr>
      <vt:lpstr>Which region has the lowest percent of college graduates?</vt:lpstr>
      <vt:lpstr>How many outliers are there?</vt:lpstr>
      <vt:lpstr>Does there appear to be an association between these two variables?</vt:lpstr>
      <vt:lpstr>Can we conclude that the Region and College are causally related?</vt:lpstr>
      <vt:lpstr>Summary: One Quantitative and One Categorical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Leed</dc:creator>
  <cp:lastModifiedBy>Mohammad Islam</cp:lastModifiedBy>
  <cp:revision>108</cp:revision>
  <cp:lastPrinted>2012-12-06T18:21:27Z</cp:lastPrinted>
  <dcterms:created xsi:type="dcterms:W3CDTF">2012-11-28T18:46:12Z</dcterms:created>
  <dcterms:modified xsi:type="dcterms:W3CDTF">2021-09-08T01:55:33Z</dcterms:modified>
</cp:coreProperties>
</file>