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handoutMasterIdLst>
    <p:handoutMasterId r:id="rId26"/>
  </p:handoutMasterIdLst>
  <p:sldIdLst>
    <p:sldId id="275" r:id="rId2"/>
    <p:sldId id="524" r:id="rId3"/>
    <p:sldId id="525" r:id="rId4"/>
    <p:sldId id="526" r:id="rId5"/>
    <p:sldId id="527" r:id="rId6"/>
    <p:sldId id="528" r:id="rId7"/>
    <p:sldId id="529" r:id="rId8"/>
    <p:sldId id="530" r:id="rId9"/>
    <p:sldId id="531" r:id="rId10"/>
    <p:sldId id="510" r:id="rId11"/>
    <p:sldId id="512" r:id="rId12"/>
    <p:sldId id="514" r:id="rId13"/>
    <p:sldId id="535" r:id="rId14"/>
    <p:sldId id="534" r:id="rId15"/>
    <p:sldId id="536" r:id="rId16"/>
    <p:sldId id="513" r:id="rId17"/>
    <p:sldId id="532" r:id="rId18"/>
    <p:sldId id="516" r:id="rId19"/>
    <p:sldId id="517" r:id="rId20"/>
    <p:sldId id="518" r:id="rId21"/>
    <p:sldId id="533" r:id="rId22"/>
    <p:sldId id="519" r:id="rId23"/>
    <p:sldId id="520" r:id="rId24"/>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FF"/>
    <a:srgbClr val="800000"/>
    <a:srgbClr val="660033"/>
    <a:srgbClr val="660066"/>
    <a:srgbClr val="99CC00"/>
    <a:srgbClr val="DDDDDD"/>
    <a:srgbClr val="C0C0C0"/>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970938"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970938"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a:defRPr sz="1200"/>
            </a:lvl1pPr>
          </a:lstStyle>
          <a:p>
            <a:pPr>
              <a:defRPr/>
            </a:pPr>
            <a:fld id="{0E3302FF-AB2C-4A3C-965A-F4B77BF36A36}" type="slidenum">
              <a:rPr lang="en-US"/>
              <a:pPr>
                <a:defRPr/>
              </a:pPr>
              <a:t>‹#›</a:t>
            </a:fld>
            <a:endParaRPr lang="en-US"/>
          </a:p>
        </p:txBody>
      </p:sp>
    </p:spTree>
    <p:extLst>
      <p:ext uri="{BB962C8B-B14F-4D97-AF65-F5344CB8AC3E}">
        <p14:creationId xmlns:p14="http://schemas.microsoft.com/office/powerpoint/2010/main" val="113061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970938" y="0"/>
            <a:ext cx="3037840" cy="464578"/>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701040" y="4415911"/>
            <a:ext cx="5608320" cy="4182813"/>
          </a:xfrm>
          <a:prstGeom prst="rect">
            <a:avLst/>
          </a:prstGeom>
          <a:noFill/>
          <a:ln w="9525">
            <a:noFill/>
            <a:miter lim="800000"/>
            <a:headEnd/>
            <a:tailEnd/>
          </a:ln>
          <a:effectLst/>
        </p:spPr>
        <p:txBody>
          <a:bodyPr vert="horz" wrap="square" lIns="93333" tIns="46666" rIns="93333" bIns="46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970938" y="8830204"/>
            <a:ext cx="3037840" cy="464577"/>
          </a:xfrm>
          <a:prstGeom prst="rect">
            <a:avLst/>
          </a:prstGeom>
          <a:noFill/>
          <a:ln w="9525">
            <a:noFill/>
            <a:miter lim="800000"/>
            <a:headEnd/>
            <a:tailEnd/>
          </a:ln>
          <a:effectLst/>
        </p:spPr>
        <p:txBody>
          <a:bodyPr vert="horz" wrap="square" lIns="93333" tIns="46666" rIns="93333" bIns="46666" numCol="1" anchor="b" anchorCtr="0" compatLnSpc="1">
            <a:prstTxWarp prst="textNoShape">
              <a:avLst/>
            </a:prstTxWarp>
          </a:bodyPr>
          <a:lstStyle>
            <a:lvl1pPr algn="r">
              <a:defRPr sz="1200"/>
            </a:lvl1pPr>
          </a:lstStyle>
          <a:p>
            <a:pPr>
              <a:defRPr/>
            </a:pPr>
            <a:fld id="{0EC1F792-9778-46EA-9B86-023974ED3B11}" type="slidenum">
              <a:rPr lang="en-US"/>
              <a:pPr>
                <a:defRPr/>
              </a:pPr>
              <a:t>‹#›</a:t>
            </a:fld>
            <a:endParaRPr lang="en-US"/>
          </a:p>
        </p:txBody>
      </p:sp>
    </p:spTree>
    <p:extLst>
      <p:ext uri="{BB962C8B-B14F-4D97-AF65-F5344CB8AC3E}">
        <p14:creationId xmlns:p14="http://schemas.microsoft.com/office/powerpoint/2010/main" val="4024328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FF7C2008-3D5C-4894-A4BA-9897E03E58BF}" type="slidenum">
              <a:rPr lang="en-US" smtClean="0"/>
              <a:pPr/>
              <a:t>1</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7D75DF14-2F16-44C8-9A93-6C322F15EDFF}"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FBED2BD1-C35A-4013-B9E2-F02008AC70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7247A7B6-B7E6-4EE2-A1E8-5EFAFE0CD293}"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3C5C1787-5B20-4461-A723-2CD51CC8F00D}"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DFF84072-D868-4B82-B966-8A62EDBDAC9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009B1090-8B19-43F5-8C67-424B1B740E1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8-</a:t>
            </a:r>
            <a:fld id="{C63E5F90-AE16-49B9-A349-0736F9124D9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8-</a:t>
            </a:r>
            <a:fld id="{584F078C-3599-4A99-8805-FD4925A447BB}"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8-</a:t>
            </a:r>
            <a:fld id="{D3801C97-00A9-4261-859D-07BF23EB347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364F7B89-3B64-4080-945C-746B58D7FEC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2/11/20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A0DEC112-8EEE-4F72-9572-C37DCFFC343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0033"/>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1752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en-US"/>
              <a:t>2/11/20</a:t>
            </a:r>
          </a:p>
        </p:txBody>
      </p:sp>
      <p:sp>
        <p:nvSpPr>
          <p:cNvPr id="351237" name="Rectangle 5"/>
          <p:cNvSpPr>
            <a:spLocks noGrp="1" noChangeArrowheads="1"/>
          </p:cNvSpPr>
          <p:nvPr>
            <p:ph type="ftr" sz="quarter" idx="3"/>
          </p:nvPr>
        </p:nvSpPr>
        <p:spPr bwMode="auto">
          <a:xfrm>
            <a:off x="2209800" y="6477000"/>
            <a:ext cx="4724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2690 Computer Networks II</a:t>
            </a:r>
          </a:p>
        </p:txBody>
      </p:sp>
      <p:sp>
        <p:nvSpPr>
          <p:cNvPr id="351238" name="Rectangle 6"/>
          <p:cNvSpPr>
            <a:spLocks noGrp="1" noChangeArrowheads="1"/>
          </p:cNvSpPr>
          <p:nvPr>
            <p:ph type="sldNum" sz="quarter" idx="4"/>
          </p:nvPr>
        </p:nvSpPr>
        <p:spPr bwMode="auto">
          <a:xfrm>
            <a:off x="6934200" y="6477000"/>
            <a:ext cx="1752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8-</a:t>
            </a:r>
            <a:fld id="{F053FBAE-337E-4BFA-B933-ECED5B11FC1B}"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library/aa923167.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windows/desktop/api/winsock/nf-winsock-rec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118945/best-c-c-network-libr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1"/>
          </p:nvPr>
        </p:nvSpPr>
        <p:spPr>
          <a:noFill/>
        </p:spPr>
        <p:txBody>
          <a:bodyPr/>
          <a:lstStyle/>
          <a:p>
            <a:r>
              <a:rPr lang="en-US"/>
              <a:t>CS 2690 Computer Networks II</a:t>
            </a:r>
          </a:p>
        </p:txBody>
      </p:sp>
      <p:sp>
        <p:nvSpPr>
          <p:cNvPr id="8196" name="Slide Number Placeholder 4"/>
          <p:cNvSpPr>
            <a:spLocks noGrp="1"/>
          </p:cNvSpPr>
          <p:nvPr>
            <p:ph type="sldNum" sz="quarter" idx="12"/>
          </p:nvPr>
        </p:nvSpPr>
        <p:spPr>
          <a:noFill/>
        </p:spPr>
        <p:txBody>
          <a:bodyPr/>
          <a:lstStyle/>
          <a:p>
            <a:r>
              <a:rPr lang="en-US" dirty="0"/>
              <a:t>11-</a:t>
            </a:r>
            <a:fld id="{2B409CEA-F069-4E8E-AB26-5DCC9E14153C}" type="slidenum">
              <a:rPr lang="en-US" smtClean="0"/>
              <a:pPr/>
              <a:t>1</a:t>
            </a:fld>
            <a:endParaRPr lang="en-US" dirty="0"/>
          </a:p>
        </p:txBody>
      </p:sp>
      <p:sp>
        <p:nvSpPr>
          <p:cNvPr id="8197" name="Rectangle 2"/>
          <p:cNvSpPr>
            <a:spLocks noGrp="1" noChangeArrowheads="1"/>
          </p:cNvSpPr>
          <p:nvPr>
            <p:ph type="title"/>
          </p:nvPr>
        </p:nvSpPr>
        <p:spPr>
          <a:xfrm>
            <a:off x="457200" y="274638"/>
            <a:ext cx="8229600" cy="6126162"/>
          </a:xfrm>
        </p:spPr>
        <p:txBody>
          <a:bodyPr/>
          <a:lstStyle/>
          <a:p>
            <a:pPr eaLnBrk="1" hangingPunct="1"/>
            <a:r>
              <a:rPr lang="en-US" sz="3200" b="1" dirty="0"/>
              <a:t>CS 2690 </a:t>
            </a:r>
            <a:br>
              <a:rPr lang="en-US" sz="3200" b="1" dirty="0"/>
            </a:br>
            <a:r>
              <a:rPr lang="en-US" sz="3200" b="1" dirty="0"/>
              <a:t>Computer Networks II</a:t>
            </a:r>
            <a:br>
              <a:rPr lang="en-US" sz="3200" b="1" dirty="0"/>
            </a:br>
            <a:r>
              <a:rPr lang="en-US" sz="3200" b="1" dirty="0"/>
              <a:t>Dr. </a:t>
            </a:r>
            <a:r>
              <a:rPr lang="en-US" sz="3200" b="1"/>
              <a:t>Sayeed Sajal</a:t>
            </a:r>
            <a:br>
              <a:rPr lang="en-US" sz="3200" b="1" dirty="0"/>
            </a:br>
            <a:br>
              <a:rPr lang="en-US" sz="3200" b="1" dirty="0"/>
            </a:br>
            <a:r>
              <a:rPr lang="en-US" sz="2800" b="1" dirty="0"/>
              <a:t>Lecture 11</a:t>
            </a:r>
            <a:br>
              <a:rPr lang="en-US" sz="2800" b="1" dirty="0"/>
            </a:br>
            <a:r>
              <a:rPr lang="en-US" sz="2800" b="1" dirty="0"/>
              <a:t>Client Socket Calls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10</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WSAStartup( )</a:t>
            </a:r>
            <a:endParaRPr lang="en-US" dirty="0"/>
          </a:p>
        </p:txBody>
      </p:sp>
      <p:sp>
        <p:nvSpPr>
          <p:cNvPr id="9222" name="Rectangle 5"/>
          <p:cNvSpPr>
            <a:spLocks noChangeArrowheads="1"/>
          </p:cNvSpPr>
          <p:nvPr/>
        </p:nvSpPr>
        <p:spPr bwMode="auto">
          <a:xfrm>
            <a:off x="467591" y="1429053"/>
            <a:ext cx="8375073" cy="5062924"/>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WSAStartup(WORD </a:t>
            </a:r>
            <a:r>
              <a:rPr lang="en-US" sz="1400" b="1" dirty="0" err="1">
                <a:latin typeface="Courier New" pitchFamily="49" charset="0"/>
                <a:cs typeface="Courier New" pitchFamily="49" charset="0"/>
              </a:rPr>
              <a:t>wVersionRequired</a:t>
            </a:r>
            <a:r>
              <a:rPr lang="en-US" sz="1400" b="1" dirty="0">
                <a:latin typeface="Courier New" pitchFamily="49" charset="0"/>
                <a:cs typeface="Courier New" pitchFamily="49" charset="0"/>
              </a:rPr>
              <a:t>, LPWSADATA </a:t>
            </a:r>
            <a:r>
              <a:rPr lang="en-US" sz="1400" b="1" dirty="0" err="1">
                <a:latin typeface="Courier New" pitchFamily="49" charset="0"/>
                <a:cs typeface="Courier New" pitchFamily="49" charset="0"/>
              </a:rPr>
              <a:t>lpWSAData</a:t>
            </a:r>
            <a:r>
              <a:rPr lang="en-US" sz="1400" b="1" dirty="0">
                <a:latin typeface="Courier New" pitchFamily="49" charset="0"/>
                <a:cs typeface="Courier New" pitchFamily="49" charset="0"/>
              </a:rPr>
              <a:t>);</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pPr>
              <a:spcBef>
                <a:spcPts val="0"/>
              </a:spcBef>
              <a:spcAft>
                <a:spcPts val="0"/>
              </a:spcAft>
            </a:pPr>
            <a:r>
              <a:rPr lang="en-US" sz="1400" b="1" dirty="0">
                <a:solidFill>
                  <a:srgbClr val="FFFF00"/>
                </a:solidFill>
                <a:latin typeface="Courier New" pitchFamily="49" charset="0"/>
                <a:cs typeface="Courier New" pitchFamily="49" charset="0"/>
              </a:rPr>
              <a:t>WSAStartup(MAKEWORD(2, 0), &amp;wsaData);</a:t>
            </a:r>
            <a:r>
              <a:rPr lang="en-US" sz="1400" b="1" dirty="0">
                <a:latin typeface="Courier New" pitchFamily="49" charset="0"/>
                <a:cs typeface="Courier New" pitchFamily="49" charset="0"/>
              </a:rPr>
              <a:t>  // Initialize Winsock DLL for v2.0 </a:t>
            </a:r>
          </a:p>
          <a:p>
            <a:pPr>
              <a:spcBef>
                <a:spcPts val="0"/>
              </a:spcBef>
              <a:spcAft>
                <a:spcPts val="0"/>
              </a:spcAft>
            </a:pPr>
            <a:endParaRPr lang="en-US" sz="1400" b="1" dirty="0">
              <a:latin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WSAStartup() </a:t>
            </a:r>
            <a:r>
              <a:rPr lang="en-US" sz="1400" dirty="0">
                <a:latin typeface="Bookman Old Style" pitchFamily="18" charset="0"/>
              </a:rPr>
              <a:t>returns 0 if successful, otherwise a non-zero error code.  (</a:t>
            </a:r>
            <a:r>
              <a:rPr lang="en-US" sz="1400" b="1" dirty="0">
                <a:latin typeface="Courier New" pitchFamily="49" charset="0"/>
                <a:cs typeface="Courier New" pitchFamily="49" charset="0"/>
              </a:rPr>
              <a:t>PASCAL FAR </a:t>
            </a:r>
            <a:r>
              <a:rPr lang="en-US" sz="1400" dirty="0">
                <a:latin typeface="Bookman Old Style" pitchFamily="18" charset="0"/>
              </a:rPr>
              <a:t>indicates a call to a different memory segment, where arguments are pushed onto the stack in the same order they appear in the function prototype.)</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err="1">
                <a:latin typeface="Courier New" pitchFamily="49" charset="0"/>
                <a:cs typeface="Courier New" pitchFamily="49" charset="0"/>
              </a:rPr>
              <a:t>wVersionRequired</a:t>
            </a:r>
            <a:r>
              <a:rPr lang="en-US" sz="1400" dirty="0">
                <a:latin typeface="Bookman Old Style" pitchFamily="18" charset="0"/>
              </a:rPr>
              <a:t>: the major and minor version number (2.0) of the highest Winsock version the program will support.  The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MAKEWORD</a:t>
            </a:r>
            <a:r>
              <a:rPr lang="en-US" sz="1400" dirty="0">
                <a:latin typeface="Courier New" pitchFamily="49" charset="0"/>
                <a:cs typeface="Courier New" pitchFamily="49" charset="0"/>
              </a:rPr>
              <a:t> </a:t>
            </a:r>
            <a:r>
              <a:rPr lang="en-US" sz="1400" dirty="0">
                <a:latin typeface="Bookman Old Style" pitchFamily="18" charset="0"/>
              </a:rPr>
              <a:t>macro (defined in</a:t>
            </a:r>
            <a:r>
              <a:rPr lang="en-US" sz="1400" b="1" dirty="0">
                <a:latin typeface="Courier New" pitchFamily="49" charset="0"/>
                <a:cs typeface="Courier New" pitchFamily="49" charset="0"/>
              </a:rPr>
              <a:t> winsock2.h</a:t>
            </a:r>
            <a:r>
              <a:rPr lang="en-US" sz="1400" dirty="0">
                <a:latin typeface="Bookman Old Style" pitchFamily="18" charset="0"/>
              </a:rPr>
              <a:t>) puts the major version number in the least significant byte (LSB) and the minor version number in the MSB.  </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err="1">
                <a:latin typeface="Courier New" pitchFamily="49" charset="0"/>
                <a:cs typeface="Courier New" pitchFamily="49" charset="0"/>
              </a:rPr>
              <a:t>lpWSAData</a:t>
            </a:r>
            <a:r>
              <a:rPr lang="en-US" sz="1400" dirty="0">
                <a:latin typeface="Bookman Old Style" pitchFamily="18" charset="0"/>
              </a:rPr>
              <a:t>: a pointer to a buffer provided by your program where the Winsock DLL will keep track of things.  Declare that buffer like this before you call</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WSAStartup()</a:t>
            </a:r>
            <a:r>
              <a:rPr lang="en-US" sz="1400" dirty="0">
                <a:latin typeface="Bookman Old Style" pitchFamily="18" charset="0"/>
              </a:rPr>
              <a:t>:</a:t>
            </a:r>
          </a:p>
          <a:p>
            <a:pPr>
              <a:spcBef>
                <a:spcPts val="0"/>
              </a:spcBef>
              <a:spcAft>
                <a:spcPts val="0"/>
              </a:spcAft>
            </a:pPr>
            <a:endParaRPr lang="en-US" sz="1400" dirty="0">
              <a:latin typeface="Bookman Old Style" pitchFamily="18" charset="0"/>
            </a:endParaRPr>
          </a:p>
          <a:p>
            <a:pPr lvl="1">
              <a:spcBef>
                <a:spcPts val="0"/>
              </a:spcBef>
              <a:spcAft>
                <a:spcPts val="0"/>
              </a:spcAft>
            </a:pPr>
            <a:r>
              <a:rPr lang="en-US" sz="1400" b="1" dirty="0">
                <a:solidFill>
                  <a:srgbClr val="FFFF00"/>
                </a:solidFill>
                <a:latin typeface="Courier New" pitchFamily="49" charset="0"/>
                <a:cs typeface="Courier New" pitchFamily="49" charset="0"/>
              </a:rPr>
              <a:t>WSADATA </a:t>
            </a:r>
            <a:r>
              <a:rPr lang="en-US" sz="1400" b="1" dirty="0" err="1">
                <a:solidFill>
                  <a:srgbClr val="FFFF00"/>
                </a:solidFill>
                <a:latin typeface="Courier New" pitchFamily="49" charset="0"/>
                <a:cs typeface="Courier New" pitchFamily="49" charset="0"/>
              </a:rPr>
              <a:t>wsaData</a:t>
            </a: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holds details about Winsock DLL </a:t>
            </a:r>
          </a:p>
          <a:p>
            <a:pPr lvl="1">
              <a:spcBef>
                <a:spcPts val="0"/>
              </a:spcBef>
              <a:spcAft>
                <a:spcPts val="0"/>
              </a:spcAft>
            </a:pPr>
            <a:endParaRPr lang="en-US" sz="1400" b="1" dirty="0">
              <a:latin typeface="Bookman Old Style" panose="02050604050505020204" pitchFamily="18" charset="0"/>
              <a:cs typeface="Courier New" pitchFamily="49" charset="0"/>
            </a:endParaRPr>
          </a:p>
          <a:p>
            <a:pPr>
              <a:spcBef>
                <a:spcPts val="600"/>
              </a:spcBef>
              <a:spcAft>
                <a:spcPts val="0"/>
              </a:spcAft>
            </a:pPr>
            <a:r>
              <a:rPr lang="en-US" sz="1400" b="1" dirty="0">
                <a:latin typeface="Courier New" pitchFamily="49" charset="0"/>
                <a:cs typeface="Courier New" pitchFamily="49" charset="0"/>
              </a:rPr>
              <a:t>WSAStartup()</a:t>
            </a:r>
            <a:r>
              <a:rPr lang="en-US" sz="1400" dirty="0">
                <a:latin typeface="Bookman Old Style" pitchFamily="18" charset="0"/>
                <a:cs typeface="Courier New" pitchFamily="49" charset="0"/>
              </a:rPr>
              <a:t> is not used with Berkeley Sockets.</a:t>
            </a:r>
          </a:p>
          <a:p>
            <a:pPr>
              <a:spcBef>
                <a:spcPts val="0"/>
              </a:spcBef>
              <a:spcAft>
                <a:spcPts val="0"/>
              </a:spcAft>
            </a:pPr>
            <a:endParaRPr lang="en-US" sz="1000" b="1" dirty="0">
              <a:latin typeface="Courier New" pitchFamily="49" charset="0"/>
              <a:cs typeface="Courier New" pitchFamily="49" charset="0"/>
            </a:endParaRPr>
          </a:p>
        </p:txBody>
      </p:sp>
    </p:spTree>
    <p:extLst>
      <p:ext uri="{BB962C8B-B14F-4D97-AF65-F5344CB8AC3E}">
        <p14:creationId xmlns:p14="http://schemas.microsoft.com/office/powerpoint/2010/main" val="53819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11</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socket( )</a:t>
            </a:r>
            <a:endParaRPr lang="en-US" dirty="0"/>
          </a:p>
        </p:txBody>
      </p:sp>
      <p:sp>
        <p:nvSpPr>
          <p:cNvPr id="9222" name="Rectangle 5"/>
          <p:cNvSpPr>
            <a:spLocks noChangeArrowheads="1"/>
          </p:cNvSpPr>
          <p:nvPr/>
        </p:nvSpPr>
        <p:spPr bwMode="auto">
          <a:xfrm>
            <a:off x="467590" y="1429053"/>
            <a:ext cx="8574809" cy="4801314"/>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SOCKET PASCAL FAR socket(int </a:t>
            </a:r>
            <a:r>
              <a:rPr lang="en-US" sz="1400" b="1" dirty="0" err="1">
                <a:latin typeface="Courier New" pitchFamily="49" charset="0"/>
                <a:cs typeface="Courier New" pitchFamily="49" charset="0"/>
              </a:rPr>
              <a:t>af</a:t>
            </a:r>
            <a:r>
              <a:rPr lang="en-US" sz="1400" b="1" dirty="0">
                <a:latin typeface="Courier New" pitchFamily="49" charset="0"/>
                <a:cs typeface="Courier New" pitchFamily="49" charset="0"/>
              </a:rPr>
              <a:t>, int type, int protocol);</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int sock;  </a:t>
            </a:r>
            <a:r>
              <a:rPr lang="en-US" sz="1400" b="1" dirty="0">
                <a:latin typeface="Courier New" pitchFamily="49" charset="0"/>
                <a:cs typeface="Courier New" pitchFamily="49" charset="0"/>
              </a:rPr>
              <a:t>// Type can also be SOCKET in Winsock, not in Berkeley Sockets</a:t>
            </a:r>
          </a:p>
          <a:p>
            <a:r>
              <a:rPr lang="en-US" sz="1400" b="1" dirty="0">
                <a:solidFill>
                  <a:srgbClr val="FFFF00"/>
                </a:solidFill>
                <a:latin typeface="Courier New" pitchFamily="49" charset="0"/>
                <a:cs typeface="Courier New" pitchFamily="49" charset="0"/>
              </a:rPr>
              <a:t>sock = socket(AF_INET6, SOCK_STREAM, IPPROTO_TCP); </a:t>
            </a:r>
            <a:r>
              <a:rPr lang="en-US" sz="1400" b="1" dirty="0">
                <a:latin typeface="Courier New" pitchFamily="49" charset="0"/>
                <a:cs typeface="Courier New" pitchFamily="49" charset="0"/>
              </a:rPr>
              <a:t>// Create a TCP IPv6 socket</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socket() </a:t>
            </a:r>
            <a:r>
              <a:rPr lang="en-US" sz="1400" dirty="0">
                <a:latin typeface="Bookman Old Style" pitchFamily="18" charset="0"/>
              </a:rPr>
              <a:t>returns a 16-bit socket descriptor if successful, otherwise</a:t>
            </a:r>
            <a:r>
              <a:rPr lang="en-US" sz="1400" b="1" dirty="0">
                <a:latin typeface="Courier New" pitchFamily="49" charset="0"/>
                <a:cs typeface="Courier New" pitchFamily="49" charset="0"/>
              </a:rPr>
              <a:t> INVALID_SOCKET</a:t>
            </a:r>
            <a:r>
              <a:rPr lang="en-US" sz="1400" dirty="0">
                <a:latin typeface="Bookman Old Style" pitchFamily="18" charset="0"/>
              </a:rPr>
              <a:t>.   Check the return value to verify success, call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DisplayFatalErr</a:t>
            </a:r>
            <a:r>
              <a:rPr lang="en-US" sz="1400" b="1" dirty="0">
                <a:latin typeface="Courier New" panose="02070309020205020404" pitchFamily="49" charset="0"/>
                <a:cs typeface="Courier New" panose="02070309020205020404" pitchFamily="49" charset="0"/>
              </a:rPr>
              <a:t> </a:t>
            </a:r>
            <a:r>
              <a:rPr lang="en-US" sz="1400" dirty="0">
                <a:latin typeface="Bookman Old Style" pitchFamily="18" charset="0"/>
              </a:rPr>
              <a:t>on failure, and </a:t>
            </a:r>
            <a:r>
              <a:rPr lang="en-US" sz="1400" i="1" dirty="0">
                <a:latin typeface="Bookman Old Style" pitchFamily="18" charset="0"/>
              </a:rPr>
              <a:t>don’t lose the socket descriptor</a:t>
            </a:r>
            <a:r>
              <a:rPr lang="en-US" sz="1400" dirty="0">
                <a:latin typeface="Bookman Old Style" pitchFamily="18" charset="0"/>
              </a:rPr>
              <a:t>.  </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err="1">
                <a:latin typeface="Courier New" pitchFamily="49" charset="0"/>
                <a:cs typeface="Courier New" pitchFamily="49" charset="0"/>
              </a:rPr>
              <a:t>af</a:t>
            </a:r>
            <a:r>
              <a:rPr lang="en-US" sz="1400" dirty="0">
                <a:latin typeface="Bookman Old Style" pitchFamily="18" charset="0"/>
              </a:rPr>
              <a:t>: the address family, normally</a:t>
            </a:r>
            <a:r>
              <a:rPr lang="en-US" sz="1400" b="1" dirty="0">
                <a:latin typeface="Courier New" pitchFamily="49" charset="0"/>
                <a:cs typeface="Courier New" pitchFamily="49" charset="0"/>
              </a:rPr>
              <a:t> AF_INET6 </a:t>
            </a:r>
            <a:r>
              <a:rPr lang="en-US" sz="1400" dirty="0">
                <a:latin typeface="Bookman Old Style" pitchFamily="18" charset="0"/>
              </a:rPr>
              <a:t>for IPv6  or </a:t>
            </a:r>
            <a:r>
              <a:rPr lang="en-US" sz="1400" b="1" dirty="0">
                <a:latin typeface="Courier New" pitchFamily="49" charset="0"/>
                <a:cs typeface="Courier New" pitchFamily="49" charset="0"/>
              </a:rPr>
              <a:t>AF_INET </a:t>
            </a:r>
            <a:r>
              <a:rPr lang="en-US" sz="1400" dirty="0">
                <a:latin typeface="Bookman Old Style" pitchFamily="18" charset="0"/>
              </a:rPr>
              <a:t>for IPv4.</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a:latin typeface="Courier New" pitchFamily="49" charset="0"/>
                <a:cs typeface="Courier New" pitchFamily="49" charset="0"/>
              </a:rPr>
              <a:t>type</a:t>
            </a:r>
            <a:r>
              <a:rPr lang="en-US" sz="1400" dirty="0">
                <a:latin typeface="Bookman Old Style" pitchFamily="18" charset="0"/>
              </a:rPr>
              <a:t>: the socket type (</a:t>
            </a:r>
            <a:r>
              <a:rPr lang="en-US" sz="1400" b="1" dirty="0">
                <a:latin typeface="Courier New" pitchFamily="49" charset="0"/>
                <a:cs typeface="Courier New" pitchFamily="49" charset="0"/>
              </a:rPr>
              <a:t>SOCK_STREAM </a:t>
            </a:r>
            <a:r>
              <a:rPr lang="en-US" sz="1400" dirty="0">
                <a:latin typeface="Bookman Old Style" pitchFamily="18" charset="0"/>
              </a:rPr>
              <a:t>for TCP,</a:t>
            </a:r>
            <a:r>
              <a:rPr lang="en-US" sz="1400" b="1" dirty="0">
                <a:latin typeface="Courier New" pitchFamily="49" charset="0"/>
                <a:cs typeface="Courier New" pitchFamily="49" charset="0"/>
              </a:rPr>
              <a:t> SOCK_DGRAM </a:t>
            </a:r>
            <a:r>
              <a:rPr lang="en-US" sz="1400" dirty="0">
                <a:latin typeface="Bookman Old Style" pitchFamily="18" charset="0"/>
              </a:rPr>
              <a:t>for UDP)</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a:latin typeface="Courier New" pitchFamily="49" charset="0"/>
                <a:cs typeface="Courier New" pitchFamily="49" charset="0"/>
              </a:rPr>
              <a:t>protocol</a:t>
            </a:r>
            <a:r>
              <a:rPr lang="en-US" sz="1400" dirty="0">
                <a:latin typeface="Bookman Old Style" pitchFamily="18" charset="0"/>
              </a:rPr>
              <a:t>: the end-to-end transport </a:t>
            </a:r>
            <a:r>
              <a:rPr lang="en-US" sz="1400" dirty="0">
                <a:latin typeface="Bookman Old Style" pitchFamily="18" charset="0"/>
                <a:cs typeface="Courier New" pitchFamily="49" charset="0"/>
              </a:rPr>
              <a:t>protocol</a:t>
            </a:r>
            <a:r>
              <a:rPr lang="en-US" sz="1400" dirty="0">
                <a:latin typeface="Bookman Old Style" pitchFamily="18" charset="0"/>
              </a:rPr>
              <a:t> (</a:t>
            </a:r>
            <a:r>
              <a:rPr lang="en-US" sz="1400" b="1" dirty="0">
                <a:latin typeface="Courier New" pitchFamily="49" charset="0"/>
                <a:cs typeface="Courier New" pitchFamily="49" charset="0"/>
              </a:rPr>
              <a:t>IPPROTO_TCP </a:t>
            </a:r>
            <a:r>
              <a:rPr lang="en-US" sz="1400" dirty="0">
                <a:latin typeface="Bookman Old Style" pitchFamily="18" charset="0"/>
              </a:rPr>
              <a:t>or</a:t>
            </a:r>
            <a:r>
              <a:rPr lang="en-US" sz="1400" b="1" dirty="0">
                <a:latin typeface="Courier New" pitchFamily="49" charset="0"/>
                <a:cs typeface="Courier New" pitchFamily="49" charset="0"/>
              </a:rPr>
              <a:t> IPPROTO_UDP</a:t>
            </a:r>
            <a:r>
              <a:rPr lang="en-US" sz="1400" dirty="0">
                <a:latin typeface="Bookman Old Style" pitchFamily="18" charset="0"/>
              </a:rPr>
              <a:t>).</a:t>
            </a:r>
          </a:p>
          <a:p>
            <a:pPr>
              <a:spcBef>
                <a:spcPts val="0"/>
              </a:spcBef>
              <a:spcAft>
                <a:spcPts val="0"/>
              </a:spcAft>
            </a:pPr>
            <a:endParaRPr lang="en-US" sz="1400" b="1" dirty="0">
              <a:latin typeface="Bookman Old Style" pitchFamily="18"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Most constants, such as</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INVALID_SOCKET</a:t>
            </a:r>
            <a:r>
              <a:rPr lang="en-US" sz="1400" dirty="0">
                <a:latin typeface="Courier New" pitchFamily="49" charset="0"/>
                <a:cs typeface="Courier New" pitchFamily="49" charset="0"/>
              </a:rPr>
              <a:t> </a:t>
            </a:r>
            <a:r>
              <a:rPr lang="en-US" sz="1400" dirty="0">
                <a:latin typeface="Bookman Old Style" pitchFamily="18" charset="0"/>
                <a:cs typeface="Courier New" pitchFamily="49" charset="0"/>
              </a:rPr>
              <a:t>and</a:t>
            </a:r>
            <a:r>
              <a:rPr lang="en-US" sz="1400" b="1" dirty="0">
                <a:latin typeface="Courier New" pitchFamily="49" charset="0"/>
                <a:cs typeface="Courier New" pitchFamily="49" charset="0"/>
              </a:rPr>
              <a:t> AF_INET6</a:t>
            </a:r>
            <a:r>
              <a:rPr lang="en-US" sz="1400" dirty="0">
                <a:latin typeface="Bookman Old Style" pitchFamily="18" charset="0"/>
                <a:cs typeface="Courier New" pitchFamily="49" charset="0"/>
              </a:rPr>
              <a:t>, are defined in</a:t>
            </a:r>
            <a:r>
              <a:rPr lang="en-US" sz="1400" b="1" dirty="0">
                <a:latin typeface="Courier New" pitchFamily="49" charset="0"/>
                <a:cs typeface="Courier New" pitchFamily="49" charset="0"/>
              </a:rPr>
              <a:t> winsock2.h</a:t>
            </a:r>
            <a:r>
              <a:rPr lang="en-US" sz="1400" dirty="0">
                <a:latin typeface="Bookman Old Style" pitchFamily="18" charset="0"/>
                <a:cs typeface="Courier New" pitchFamily="49" charset="0"/>
              </a:rPr>
              <a:t>.  You won’t need to declare them in your code , as long as you use  </a:t>
            </a:r>
            <a:r>
              <a:rPr lang="en-US" sz="1400" b="1" dirty="0">
                <a:latin typeface="Courier New" pitchFamily="49" charset="0"/>
                <a:cs typeface="Courier New" pitchFamily="49" charset="0"/>
              </a:rPr>
              <a:t>#include &lt;winsock2.h&gt;</a:t>
            </a:r>
            <a:endParaRPr lang="en-US" sz="1000" b="1" dirty="0">
              <a:latin typeface="Courier New" pitchFamily="49" charset="0"/>
              <a:cs typeface="Courier New" pitchFamily="49" charset="0"/>
            </a:endParaRPr>
          </a:p>
          <a:p>
            <a:pPr>
              <a:spcBef>
                <a:spcPts val="0"/>
              </a:spcBef>
              <a:spcAft>
                <a:spcPts val="0"/>
              </a:spcAft>
            </a:pPr>
            <a:endParaRPr lang="en-US" sz="1000" b="1" dirty="0">
              <a:latin typeface="Courier New" pitchFamily="49" charset="0"/>
              <a:cs typeface="Courier New" pitchFamily="49" charset="0"/>
            </a:endParaRPr>
          </a:p>
          <a:p>
            <a:pPr>
              <a:spcBef>
                <a:spcPts val="0"/>
              </a:spcBef>
              <a:spcAft>
                <a:spcPts val="0"/>
              </a:spcAft>
            </a:pPr>
            <a:endParaRPr lang="en-US" sz="1600" b="1" dirty="0">
              <a:latin typeface="Courier New" pitchFamily="49" charset="0"/>
            </a:endParaRPr>
          </a:p>
        </p:txBody>
      </p:sp>
    </p:spTree>
    <p:extLst>
      <p:ext uri="{BB962C8B-B14F-4D97-AF65-F5344CB8AC3E}">
        <p14:creationId xmlns:p14="http://schemas.microsoft.com/office/powerpoint/2010/main" val="157709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12</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The sockaddr_in6 and in_addr6 Structures*</a:t>
            </a:r>
            <a:endParaRPr lang="en-US" dirty="0"/>
          </a:p>
        </p:txBody>
      </p:sp>
      <p:sp>
        <p:nvSpPr>
          <p:cNvPr id="9222" name="Rectangle 5"/>
          <p:cNvSpPr>
            <a:spLocks noChangeArrowheads="1"/>
          </p:cNvSpPr>
          <p:nvPr/>
        </p:nvSpPr>
        <p:spPr bwMode="auto">
          <a:xfrm>
            <a:off x="457200" y="1491531"/>
            <a:ext cx="8458200" cy="4616648"/>
          </a:xfrm>
          <a:prstGeom prst="rect">
            <a:avLst/>
          </a:prstGeom>
          <a:noFill/>
          <a:ln w="9525">
            <a:noFill/>
            <a:miter lim="800000"/>
            <a:headEnd/>
            <a:tailEnd/>
          </a:ln>
        </p:spPr>
        <p:txBody>
          <a:bodyPr anchor="t" anchorCtr="0">
            <a:spAutoFit/>
          </a:bodyPr>
          <a:lstStyle/>
          <a:p>
            <a:r>
              <a:rPr lang="en-US" sz="1400" b="1" dirty="0">
                <a:latin typeface="Courier New" pitchFamily="49" charset="0"/>
              </a:rPr>
              <a:t>// All sockets are associated with a structure like this:</a:t>
            </a:r>
          </a:p>
          <a:p>
            <a:r>
              <a:rPr lang="en-US" sz="1400" b="1" dirty="0">
                <a:latin typeface="Courier New" charset="0"/>
                <a:ea typeface="Courier New" charset="0"/>
                <a:cs typeface="Courier New" charset="0"/>
              </a:rPr>
              <a:t>struct sockaddr_in6 {</a:t>
            </a:r>
          </a:p>
          <a:p>
            <a:r>
              <a:rPr lang="en-US" sz="1400" b="1" dirty="0">
                <a:latin typeface="Courier New" charset="0"/>
                <a:ea typeface="Courier New" charset="0"/>
                <a:cs typeface="Courier New" charset="0"/>
              </a:rPr>
              <a:t>    short sin6_family;    // Addr type is AF_INET6 for IPv6, AF_INET for IPv4</a:t>
            </a:r>
          </a:p>
          <a:p>
            <a:r>
              <a:rPr lang="en-US" sz="1400" b="1" dirty="0">
                <a:latin typeface="Courier New" charset="0"/>
                <a:ea typeface="Courier New" charset="0"/>
                <a:cs typeface="Courier New" charset="0"/>
              </a:rPr>
              <a:t>    u_short sin6_port;         // Transport protocol port number </a:t>
            </a:r>
          </a:p>
          <a:p>
            <a:r>
              <a:rPr lang="en-US" sz="1400" b="1" dirty="0">
                <a:latin typeface="Courier New" charset="0"/>
                <a:ea typeface="Courier New" charset="0"/>
                <a:cs typeface="Courier New" charset="0"/>
              </a:rPr>
              <a:t>    u_long sin6_flowinfo;      // We won’t use this</a:t>
            </a:r>
          </a:p>
          <a:p>
            <a:r>
              <a:rPr lang="en-US" sz="1400" b="1" dirty="0">
                <a:latin typeface="Courier New" charset="0"/>
                <a:ea typeface="Courier New" charset="0"/>
                <a:cs typeface="Courier New" charset="0"/>
              </a:rPr>
              <a:t>    struct in_addr6 sin6_addr; // Structure holding 16-byte IPv6 address </a:t>
            </a:r>
          </a:p>
          <a:p>
            <a:r>
              <a:rPr lang="en-US" sz="1400" b="1" dirty="0">
                <a:latin typeface="Courier New" charset="0"/>
                <a:ea typeface="Courier New" charset="0"/>
                <a:cs typeface="Courier New" charset="0"/>
              </a:rPr>
              <a:t>    u_long sin6_scope_id;      // Interfaces for scope, we won’t use</a:t>
            </a:r>
          </a:p>
          <a:p>
            <a:r>
              <a:rPr lang="en-US" sz="1400" b="1" dirty="0">
                <a:latin typeface="Courier New" charset="0"/>
                <a:ea typeface="Courier New" charset="0"/>
                <a:cs typeface="Courier New" charset="0"/>
              </a:rPr>
              <a:t>};</a:t>
            </a:r>
          </a:p>
          <a:p>
            <a:endParaRPr lang="en-US" sz="1400" b="1" dirty="0">
              <a:latin typeface="Courier New" pitchFamily="49" charset="0"/>
            </a:endParaRPr>
          </a:p>
          <a:p>
            <a:r>
              <a:rPr lang="en-US" sz="1400" b="1" dirty="0">
                <a:latin typeface="Courier New" charset="0"/>
                <a:ea typeface="Courier New" charset="0"/>
                <a:cs typeface="Courier New" charset="0"/>
              </a:rPr>
              <a:t>struct in_addr6 {</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u_char</a:t>
            </a:r>
            <a:r>
              <a:rPr lang="en-US" sz="1400" b="1" dirty="0">
                <a:latin typeface="Courier New" charset="0"/>
                <a:ea typeface="Courier New" charset="0"/>
                <a:cs typeface="Courier New" charset="0"/>
              </a:rPr>
              <a:t> s6_addr[16];        // Contains IPv6 address </a:t>
            </a:r>
          </a:p>
          <a:p>
            <a:r>
              <a:rPr lang="en-US" sz="1400" b="1" dirty="0">
                <a:latin typeface="Courier New" charset="0"/>
                <a:ea typeface="Courier New" charset="0"/>
                <a:cs typeface="Courier New" charset="0"/>
              </a:rPr>
              <a:t>};</a:t>
            </a:r>
          </a:p>
          <a:p>
            <a:endParaRPr lang="en-US" sz="1400" b="1" dirty="0">
              <a:latin typeface="Courier New" pitchFamily="49" charset="0"/>
            </a:endParaRPr>
          </a:p>
          <a:p>
            <a:endParaRPr lang="en-US" sz="1400" dirty="0">
              <a:latin typeface="Bookman Old Style" panose="02050604050505020204" pitchFamily="18" charset="0"/>
            </a:endParaRPr>
          </a:p>
          <a:p>
            <a:endParaRPr lang="en-US" sz="1400" dirty="0">
              <a:latin typeface="Bookman Old Style" panose="02050604050505020204" pitchFamily="18" charset="0"/>
            </a:endParaRPr>
          </a:p>
          <a:p>
            <a:endParaRPr lang="en-US" sz="1400" dirty="0">
              <a:latin typeface="Bookman Old Style" panose="02050604050505020204" pitchFamily="18" charset="0"/>
            </a:endParaRPr>
          </a:p>
          <a:p>
            <a:endParaRPr lang="en-US" sz="1400" dirty="0">
              <a:latin typeface="Bookman Old Style" panose="02050604050505020204" pitchFamily="18" charset="0"/>
            </a:endParaRPr>
          </a:p>
          <a:p>
            <a:endParaRPr lang="en-US" sz="1400" dirty="0">
              <a:latin typeface="Bookman Old Style" panose="02050604050505020204" pitchFamily="18" charset="0"/>
            </a:endParaRPr>
          </a:p>
          <a:p>
            <a:r>
              <a:rPr lang="en-US" sz="1400" i="1" dirty="0">
                <a:latin typeface="Bookman Old Style" panose="02050604050505020204" pitchFamily="18" charset="0"/>
              </a:rPr>
              <a:t>*These structures are already defined for you in</a:t>
            </a:r>
            <a:r>
              <a:rPr lang="en-US" sz="1400" b="1" i="1" dirty="0">
                <a:latin typeface="Courier New" pitchFamily="49" charset="0"/>
              </a:rPr>
              <a:t> winsock2.h</a:t>
            </a:r>
            <a:r>
              <a:rPr lang="en-US" sz="1400" i="1" dirty="0">
                <a:latin typeface="Bookman Old Style" panose="02050604050505020204" pitchFamily="18" charset="0"/>
              </a:rPr>
              <a:t>.  You won’t code it yourself, you just need to declare a</a:t>
            </a:r>
            <a:r>
              <a:rPr lang="en-US" sz="1400" b="1" i="1" dirty="0">
                <a:latin typeface="Courier New" pitchFamily="49" charset="0"/>
              </a:rPr>
              <a:t> struct </a:t>
            </a:r>
            <a:r>
              <a:rPr lang="en-US" sz="1400" i="1" dirty="0">
                <a:latin typeface="Bookman Old Style" panose="02050604050505020204" pitchFamily="18" charset="0"/>
              </a:rPr>
              <a:t>of type</a:t>
            </a:r>
            <a:r>
              <a:rPr lang="en-US" sz="1400" i="1" dirty="0">
                <a:latin typeface="Courier New" panose="02070309020205020404" pitchFamily="49" charset="0"/>
                <a:cs typeface="Courier New" panose="02070309020205020404" pitchFamily="49" charset="0"/>
              </a:rPr>
              <a:t> </a:t>
            </a:r>
            <a:r>
              <a:rPr lang="en-US" sz="1400" b="1" i="1" dirty="0">
                <a:latin typeface="Courier New" pitchFamily="49" charset="0"/>
              </a:rPr>
              <a:t>sockaddr_in6 </a:t>
            </a:r>
            <a:r>
              <a:rPr lang="en-US" sz="1400" i="1" dirty="0">
                <a:latin typeface="Bookman Old Style" panose="02050604050505020204" pitchFamily="18" charset="0"/>
              </a:rPr>
              <a:t>(as shown on slide 11-6).  Legacy IPv4 code will use</a:t>
            </a:r>
            <a:r>
              <a:rPr lang="en-US" sz="1400" b="1" i="1" dirty="0">
                <a:latin typeface="Courier New" panose="02070309020205020404" pitchFamily="49" charset="0"/>
                <a:cs typeface="Courier New" panose="02070309020205020404" pitchFamily="49" charset="0"/>
              </a:rPr>
              <a:t> sockaddr_in</a:t>
            </a:r>
            <a:r>
              <a:rPr lang="en-US" sz="1400" i="1" dirty="0">
                <a:latin typeface="Courier New" panose="02070309020205020404" pitchFamily="49" charset="0"/>
                <a:cs typeface="Courier New" panose="02070309020205020404" pitchFamily="49" charset="0"/>
              </a:rPr>
              <a:t> </a:t>
            </a:r>
            <a:r>
              <a:rPr lang="en-US" sz="1400" i="1" dirty="0">
                <a:latin typeface="Bookman Old Style" panose="02050604050505020204" pitchFamily="18" charset="0"/>
              </a:rPr>
              <a:t>and</a:t>
            </a:r>
            <a:r>
              <a:rPr lang="en-US" sz="1400" i="1" dirty="0">
                <a:latin typeface="Courier New" panose="02070309020205020404" pitchFamily="49" charset="0"/>
                <a:cs typeface="Courier New" panose="02070309020205020404" pitchFamily="49" charset="0"/>
              </a:rPr>
              <a:t> </a:t>
            </a:r>
            <a:r>
              <a:rPr lang="en-US" sz="1400" b="1" i="1" dirty="0" err="1">
                <a:latin typeface="Courier New" pitchFamily="49" charset="0"/>
                <a:cs typeface="Courier New" panose="02070309020205020404" pitchFamily="49" charset="0"/>
              </a:rPr>
              <a:t>in_addr</a:t>
            </a:r>
            <a:r>
              <a:rPr lang="en-US" sz="1400" i="1" dirty="0">
                <a:latin typeface="Courier New" panose="02070309020205020404" pitchFamily="49" charset="0"/>
                <a:cs typeface="Courier New" panose="02070309020205020404" pitchFamily="49" charset="0"/>
              </a:rPr>
              <a:t> </a:t>
            </a:r>
            <a:r>
              <a:rPr lang="en-US" sz="1400" i="1" dirty="0">
                <a:latin typeface="Bookman Old Style" panose="02050604050505020204" pitchFamily="18" charset="0"/>
              </a:rPr>
              <a:t>instead.</a:t>
            </a:r>
            <a:endParaRPr lang="en-US" sz="1400" b="1" dirty="0">
              <a:latin typeface="Courier New" pitchFamily="49" charset="0"/>
            </a:endParaRPr>
          </a:p>
        </p:txBody>
      </p:sp>
    </p:spTree>
    <p:extLst>
      <p:ext uri="{BB962C8B-B14F-4D97-AF65-F5344CB8AC3E}">
        <p14:creationId xmlns:p14="http://schemas.microsoft.com/office/powerpoint/2010/main" val="25919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13</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htons( ) and </a:t>
            </a:r>
            <a:r>
              <a:rPr lang="en-US" sz="2400" b="1" dirty="0" err="1"/>
              <a:t>inet_pton</a:t>
            </a:r>
            <a:r>
              <a:rPr lang="en-US" sz="2400" b="1" dirty="0"/>
              <a:t>( )</a:t>
            </a:r>
            <a:endParaRPr lang="en-US" dirty="0"/>
          </a:p>
        </p:txBody>
      </p:sp>
      <p:sp>
        <p:nvSpPr>
          <p:cNvPr id="2" name="Rectangle 1"/>
          <p:cNvSpPr/>
          <p:nvPr/>
        </p:nvSpPr>
        <p:spPr>
          <a:xfrm>
            <a:off x="772160" y="1180574"/>
            <a:ext cx="7731760" cy="5324535"/>
          </a:xfrm>
          <a:prstGeom prst="rect">
            <a:avLst/>
          </a:prstGeom>
        </p:spPr>
        <p:txBody>
          <a:bodyPr wrap="square">
            <a:spAutoFit/>
          </a:bodyPr>
          <a:lstStyle/>
          <a:p>
            <a:pPr>
              <a:spcBef>
                <a:spcPts val="0"/>
              </a:spcBef>
              <a:spcAft>
                <a:spcPts val="0"/>
              </a:spcAft>
            </a:pPr>
            <a:r>
              <a:rPr lang="en-US" sz="1400" b="1" dirty="0">
                <a:latin typeface="Courier New" panose="02070309020205020404" pitchFamily="49" charset="0"/>
                <a:cs typeface="Courier New" panose="02070309020205020404" pitchFamily="49" charset="0"/>
              </a:rPr>
              <a:t>htons() </a:t>
            </a:r>
            <a:r>
              <a:rPr lang="en-US" sz="1400" dirty="0">
                <a:latin typeface="Bookman Old Style" pitchFamily="18" charset="0"/>
                <a:cs typeface="Courier New" pitchFamily="49" charset="0"/>
              </a:rPr>
              <a:t>function prototype:</a:t>
            </a:r>
          </a:p>
          <a:p>
            <a:pPr marL="0" marR="0" lvl="0" indent="0" defTabSz="914400" eaLnBrk="1" latinLnBrk="0" hangingPunct="1">
              <a:lnSpc>
                <a:spcPct val="100000"/>
              </a:lnSpc>
              <a:spcBef>
                <a:spcPts val="0"/>
              </a:spcBef>
              <a:spcAft>
                <a:spcPts val="0"/>
              </a:spcAft>
              <a:buClrTx/>
              <a:buSzTx/>
              <a:buFontTx/>
              <a:buNone/>
              <a:tabLst/>
              <a:defRPr/>
            </a:pPr>
            <a:r>
              <a:rPr lang="en-US" sz="1400" b="1" dirty="0">
                <a:latin typeface="Courier New" panose="02070309020205020404" pitchFamily="49" charset="0"/>
                <a:cs typeface="Courier New" panose="02070309020205020404" pitchFamily="49" charset="0"/>
              </a:rPr>
              <a:t>u_short WSAAPI htons(u_short </a:t>
            </a:r>
            <a:r>
              <a:rPr lang="en-US" sz="1400" b="1" dirty="0" err="1">
                <a:latin typeface="Courier New" panose="02070309020205020404" pitchFamily="49" charset="0"/>
                <a:cs typeface="Courier New" panose="02070309020205020404" pitchFamily="49" charset="0"/>
              </a:rPr>
              <a:t>hostshort</a:t>
            </a:r>
            <a:r>
              <a:rPr lang="en-US" sz="1400" b="1" dirty="0">
                <a:latin typeface="Courier New" panose="02070309020205020404" pitchFamily="49" charset="0"/>
                <a:cs typeface="Courier New" panose="02070309020205020404" pitchFamily="49" charset="0"/>
              </a:rPr>
              <a:t>);</a:t>
            </a:r>
          </a:p>
          <a:p>
            <a:pPr>
              <a:spcBef>
                <a:spcPts val="0"/>
              </a:spcBef>
              <a:spcAft>
                <a:spcPts val="0"/>
              </a:spcAft>
            </a:pP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htons()</a:t>
            </a:r>
            <a:r>
              <a:rPr lang="en-US" sz="1400"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is “host-to-network short”.  It converts a Windows/Intel (little endian) 16-bit integer to the Internet standard big endian format for multi-byte integers.   This assumes that the port number entered on your program’s command line during execution has already been converted from </a:t>
            </a:r>
            <a:r>
              <a:rPr lang="en-US" sz="1400" b="1" dirty="0">
                <a:latin typeface="Courier New" pitchFamily="49" charset="0"/>
                <a:cs typeface="Courier New" pitchFamily="49" charset="0"/>
              </a:rPr>
              <a:t>char</a:t>
            </a:r>
            <a:r>
              <a:rPr lang="en-US" sz="1400" dirty="0">
                <a:latin typeface="Bookman Old Style" pitchFamily="18" charset="0"/>
                <a:cs typeface="Courier New" pitchFamily="49" charset="0"/>
              </a:rPr>
              <a:t> to </a:t>
            </a:r>
            <a:r>
              <a:rPr lang="en-US" sz="1400" b="1" dirty="0">
                <a:latin typeface="Courier New" pitchFamily="49" charset="0"/>
                <a:cs typeface="Courier New" pitchFamily="49" charset="0"/>
              </a:rPr>
              <a:t>int</a:t>
            </a:r>
            <a:r>
              <a:rPr lang="en-US" sz="1400" dirty="0">
                <a:latin typeface="Bookman Old Style" pitchFamily="18" charset="0"/>
                <a:cs typeface="Courier New" pitchFamily="49" charset="0"/>
              </a:rPr>
              <a:t>.  Use</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itchFamily="49" charset="0"/>
              </a:rPr>
              <a:t>atoi</a:t>
            </a:r>
            <a:r>
              <a:rPr lang="en-US" sz="1400" b="1" dirty="0">
                <a:latin typeface="Courier New" panose="02070309020205020404" pitchFamily="49" charset="0"/>
                <a:cs typeface="Courier New" pitchFamily="49" charset="0"/>
              </a:rPr>
              <a:t>()</a:t>
            </a:r>
            <a:r>
              <a:rPr lang="en-US" sz="1400"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for that. </a:t>
            </a:r>
          </a:p>
          <a:p>
            <a:endParaRPr lang="en-US" sz="1400" dirty="0">
              <a:latin typeface="Bookman Old Style" pitchFamily="18" charset="0"/>
              <a:cs typeface="Courier New" pitchFamily="49" charset="0"/>
            </a:endParaRPr>
          </a:p>
          <a:p>
            <a:endParaRPr lang="en-US" sz="1400" dirty="0">
              <a:latin typeface="Bookman Old Style" pitchFamily="18" charset="0"/>
              <a:cs typeface="Courier New" pitchFamily="49" charset="0"/>
            </a:endParaRPr>
          </a:p>
          <a:p>
            <a:endParaRPr lang="en-US" sz="400" dirty="0">
              <a:latin typeface="Bookman Old Style" pitchFamily="18" charset="0"/>
              <a:cs typeface="Courier New" pitchFamily="49" charset="0"/>
            </a:endParaRPr>
          </a:p>
          <a:p>
            <a:pPr marL="0" marR="0" lvl="0" indent="0" defTabSz="914400" eaLnBrk="1" latinLnBrk="0" hangingPunct="1">
              <a:lnSpc>
                <a:spcPct val="100000"/>
              </a:lnSpc>
              <a:spcBef>
                <a:spcPts val="0"/>
              </a:spcBef>
              <a:spcAft>
                <a:spcPts val="0"/>
              </a:spcAft>
              <a:buClrTx/>
              <a:buSzTx/>
              <a:buFontTx/>
              <a:buNone/>
              <a:tabLst/>
              <a:defRPr/>
            </a:pPr>
            <a:r>
              <a:rPr lang="en-US" sz="1400" b="1" dirty="0" err="1">
                <a:latin typeface="Courier New" panose="02070309020205020404" pitchFamily="49" charset="0"/>
                <a:cs typeface="Courier New" panose="02070309020205020404" pitchFamily="49" charset="0"/>
              </a:rPr>
              <a:t>inet_pton</a:t>
            </a:r>
            <a:r>
              <a:rPr lang="en-US" sz="1400" b="1"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function prototype:</a:t>
            </a:r>
          </a:p>
          <a:p>
            <a:pPr marL="0" marR="0" lvl="0" indent="0" defTabSz="914400" eaLnBrk="1" latinLnBrk="0" hangingPunct="1">
              <a:lnSpc>
                <a:spcPct val="100000"/>
              </a:lnSpc>
              <a:spcBef>
                <a:spcPts val="0"/>
              </a:spcBef>
              <a:spcAft>
                <a:spcPts val="0"/>
              </a:spcAft>
              <a:buClrTx/>
              <a:buSzTx/>
              <a:buFontTx/>
              <a:buNone/>
              <a:tabLst/>
              <a:defRPr/>
            </a:pPr>
            <a:r>
              <a:rPr lang="en-US" sz="1400" b="1"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inet_pton</a:t>
            </a:r>
            <a:r>
              <a:rPr lang="en-US" sz="1400" b="1" dirty="0">
                <a:latin typeface="Courier New" panose="02070309020205020404" pitchFamily="49" charset="0"/>
                <a:cs typeface="Courier New" panose="02070309020205020404" pitchFamily="49" charset="0"/>
              </a:rPr>
              <a:t>(int Family, char * </a:t>
            </a:r>
            <a:r>
              <a:rPr lang="en-US" sz="1400" b="1" dirty="0" err="1">
                <a:latin typeface="Courier New" panose="02070309020205020404" pitchFamily="49" charset="0"/>
                <a:cs typeface="Courier New" panose="02070309020205020404" pitchFamily="49" charset="0"/>
              </a:rPr>
              <a:t>pszAddrString</a:t>
            </a:r>
            <a:r>
              <a:rPr lang="en-US" sz="1400" b="1" dirty="0">
                <a:latin typeface="Courier New" panose="02070309020205020404" pitchFamily="49" charset="0"/>
                <a:cs typeface="Courier New" panose="02070309020205020404" pitchFamily="49" charset="0"/>
              </a:rPr>
              <a:t>, void * </a:t>
            </a:r>
            <a:r>
              <a:rPr lang="en-US" sz="1400" b="1" dirty="0" err="1">
                <a:latin typeface="Courier New" panose="02070309020205020404" pitchFamily="49" charset="0"/>
                <a:cs typeface="Courier New" panose="02070309020205020404" pitchFamily="49" charset="0"/>
              </a:rPr>
              <a:t>pAddrBuf</a:t>
            </a:r>
            <a:r>
              <a:rPr lang="en-US" sz="1400" b="1" dirty="0">
                <a:latin typeface="Courier New" panose="02070309020205020404" pitchFamily="49" charset="0"/>
                <a:cs typeface="Courier New" panose="02070309020205020404" pitchFamily="49" charset="0"/>
              </a:rPr>
              <a:t> );</a:t>
            </a:r>
          </a:p>
          <a:p>
            <a:pPr marL="0" marR="0" lvl="0" indent="0" defTabSz="914400" eaLnBrk="1" latinLnBrk="0" hangingPunct="1">
              <a:lnSpc>
                <a:spcPct val="100000"/>
              </a:lnSpc>
              <a:spcBef>
                <a:spcPts val="0"/>
              </a:spcBef>
              <a:spcAft>
                <a:spcPts val="0"/>
              </a:spcAft>
              <a:buClrTx/>
              <a:buSzTx/>
              <a:buFontTx/>
              <a:buNone/>
              <a:tabLst/>
              <a:defRPr/>
            </a:pPr>
            <a:endParaRPr lang="en-US" sz="1400" dirty="0">
              <a:latin typeface="Bookman Old Style" pitchFamily="18" charset="0"/>
              <a:cs typeface="Courier New" pitchFamily="49" charset="0"/>
            </a:endParaRPr>
          </a:p>
          <a:p>
            <a:pPr marL="0" marR="0" lvl="0" indent="0" defTabSz="914400" eaLnBrk="1" latinLnBrk="0" hangingPunct="1">
              <a:lnSpc>
                <a:spcPct val="100000"/>
              </a:lnSpc>
              <a:spcBef>
                <a:spcPts val="0"/>
              </a:spcBef>
              <a:spcAft>
                <a:spcPts val="0"/>
              </a:spcAft>
              <a:buClrTx/>
              <a:buSzTx/>
              <a:buFontTx/>
              <a:buNone/>
              <a:tabLst/>
              <a:defRPr/>
            </a:pPr>
            <a:r>
              <a:rPr lang="en-US" sz="1400" b="1" dirty="0" err="1">
                <a:latin typeface="Courier New" panose="02070309020205020404" pitchFamily="49" charset="0"/>
                <a:cs typeface="Courier New" panose="02070309020205020404" pitchFamily="49" charset="0"/>
              </a:rPr>
              <a:t>inet_pton</a:t>
            </a:r>
            <a:r>
              <a:rPr lang="en-US" sz="1400" b="1"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is ”IP address presentation to network”.  It converts the host presentation (character text string) format of an address into the Internet standard 16-byte big-endian numeric format.  This function can convert IP address strings from IPv4 dotted-quad and IPv6 colon hex notation.  It returns 1 for success, 0 for an invalid address text string, and -1 for other errors.</a:t>
            </a:r>
          </a:p>
          <a:p>
            <a:pPr marL="0" marR="0" lvl="0" indent="0" defTabSz="914400" eaLnBrk="1" latinLnBrk="0" hangingPunct="1">
              <a:lnSpc>
                <a:spcPct val="100000"/>
              </a:lnSpc>
              <a:spcBef>
                <a:spcPts val="0"/>
              </a:spcBef>
              <a:spcAft>
                <a:spcPts val="0"/>
              </a:spcAft>
              <a:buClrTx/>
              <a:buSzTx/>
              <a:buFontTx/>
              <a:buNone/>
              <a:tabLst/>
              <a:defRPr/>
            </a:pPr>
            <a:endParaRPr lang="en-US" sz="1400" dirty="0">
              <a:latin typeface="Bookman Old Style" pitchFamily="18" charset="0"/>
              <a:cs typeface="Courier New" pitchFamily="49" charset="0"/>
            </a:endParaRPr>
          </a:p>
          <a:p>
            <a:pPr>
              <a:spcBef>
                <a:spcPts val="0"/>
              </a:spcBef>
              <a:spcAft>
                <a:spcPts val="0"/>
              </a:spcAft>
              <a:defRPr/>
            </a:pPr>
            <a:r>
              <a:rPr lang="en-US" sz="1400" b="1" dirty="0">
                <a:latin typeface="Courier New" pitchFamily="49" charset="0"/>
                <a:cs typeface="Courier New" pitchFamily="49" charset="0"/>
              </a:rPr>
              <a:t>Family</a:t>
            </a:r>
            <a:r>
              <a:rPr lang="en-US" sz="1400" dirty="0">
                <a:latin typeface="Bookman Old Style" pitchFamily="18" charset="0"/>
              </a:rPr>
              <a:t>: the address family, normally </a:t>
            </a:r>
            <a:r>
              <a:rPr lang="en-US" sz="1400" b="1" dirty="0">
                <a:latin typeface="Courier New" pitchFamily="49" charset="0"/>
                <a:cs typeface="Courier New" pitchFamily="49" charset="0"/>
              </a:rPr>
              <a:t>AF_INET6 </a:t>
            </a:r>
            <a:r>
              <a:rPr lang="en-US" sz="1400" dirty="0">
                <a:latin typeface="Bookman Old Style" pitchFamily="18" charset="0"/>
              </a:rPr>
              <a:t>for IPv6 or</a:t>
            </a:r>
            <a:r>
              <a:rPr lang="en-US" sz="1400" b="1" dirty="0">
                <a:latin typeface="Courier New" pitchFamily="49" charset="0"/>
                <a:cs typeface="Courier New" pitchFamily="49" charset="0"/>
              </a:rPr>
              <a:t> AF_INET </a:t>
            </a:r>
            <a:r>
              <a:rPr lang="en-US" sz="1400" dirty="0">
                <a:latin typeface="Bookman Old Style" pitchFamily="18" charset="0"/>
              </a:rPr>
              <a:t>for IPv4.</a:t>
            </a:r>
          </a:p>
          <a:p>
            <a:pPr>
              <a:spcBef>
                <a:spcPts val="0"/>
              </a:spcBef>
              <a:spcAft>
                <a:spcPts val="0"/>
              </a:spcAft>
              <a:defRPr/>
            </a:pPr>
            <a:endParaRPr lang="en-US" sz="1400" dirty="0">
              <a:latin typeface="Bookman Old Style" pitchFamily="18" charset="0"/>
            </a:endParaRPr>
          </a:p>
          <a:p>
            <a:pPr>
              <a:spcBef>
                <a:spcPts val="0"/>
              </a:spcBef>
              <a:spcAft>
                <a:spcPts val="0"/>
              </a:spcAft>
              <a:defRPr/>
            </a:pPr>
            <a:r>
              <a:rPr lang="en-US" sz="1400" b="1" dirty="0" err="1">
                <a:latin typeface="Courier New" panose="02070309020205020404" pitchFamily="49" charset="0"/>
                <a:cs typeface="Courier New" panose="02070309020205020404" pitchFamily="49" charset="0"/>
              </a:rPr>
              <a:t>pszAddrString</a:t>
            </a:r>
            <a:r>
              <a:rPr lang="en-US" sz="1400" dirty="0">
                <a:latin typeface="Bookman Old Style" panose="02050604050505020204" pitchFamily="18" charset="0"/>
                <a:cs typeface="Courier New" panose="02070309020205020404" pitchFamily="49" charset="0"/>
              </a:rPr>
              <a:t>: null terminated text string in IPv6 or IPv4 standard form.</a:t>
            </a:r>
          </a:p>
          <a:p>
            <a:pPr>
              <a:spcBef>
                <a:spcPts val="0"/>
              </a:spcBef>
              <a:spcAft>
                <a:spcPts val="0"/>
              </a:spcAft>
              <a:defRPr/>
            </a:pPr>
            <a:endParaRPr lang="en-US" sz="1400" dirty="0">
              <a:latin typeface="Bookman Old Style" panose="02050604050505020204" pitchFamily="18" charset="0"/>
              <a:cs typeface="Courier New" panose="02070309020205020404" pitchFamily="49" charset="0"/>
            </a:endParaRPr>
          </a:p>
          <a:p>
            <a:pPr>
              <a:spcBef>
                <a:spcPts val="0"/>
              </a:spcBef>
              <a:spcAft>
                <a:spcPts val="0"/>
              </a:spcAft>
              <a:defRPr/>
            </a:pPr>
            <a:r>
              <a:rPr lang="en-US" sz="1400" b="1" dirty="0" err="1">
                <a:latin typeface="Courier New" panose="02070309020205020404" pitchFamily="49" charset="0"/>
                <a:cs typeface="Courier New" panose="02070309020205020404" pitchFamily="49" charset="0"/>
              </a:rPr>
              <a:t>pAddrBuf</a:t>
            </a:r>
            <a:r>
              <a:rPr lang="en-US" sz="1400" dirty="0">
                <a:latin typeface="Bookman Old Style" panose="02050604050505020204" pitchFamily="18" charset="0"/>
                <a:cs typeface="Courier New" panose="02070309020205020404" pitchFamily="49" charset="0"/>
              </a:rPr>
              <a:t>: field of appropriate size to store address in Internet standard 16-byte form (possibly in</a:t>
            </a:r>
            <a:r>
              <a:rPr lang="en-US" sz="1400" b="1" dirty="0">
                <a:latin typeface="Courier New" panose="02070309020205020404" pitchFamily="49" charset="0"/>
                <a:cs typeface="Courier New" panose="02070309020205020404" pitchFamily="49" charset="0"/>
              </a:rPr>
              <a:t> sockaddr_in6</a:t>
            </a:r>
            <a:r>
              <a:rPr lang="en-US" sz="1400" dirty="0">
                <a:latin typeface="Bookman Old Style" panose="02050604050505020204" pitchFamily="18" charset="0"/>
                <a:cs typeface="Courier New" panose="02070309020205020404" pitchFamily="49" charset="0"/>
              </a:rPr>
              <a:t>).</a:t>
            </a:r>
          </a:p>
        </p:txBody>
      </p:sp>
    </p:spTree>
    <p:extLst>
      <p:ext uri="{BB962C8B-B14F-4D97-AF65-F5344CB8AC3E}">
        <p14:creationId xmlns:p14="http://schemas.microsoft.com/office/powerpoint/2010/main" val="208372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endParaRPr lang="en-US" dirty="0"/>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14</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Converting the Port Number to Internet Format</a:t>
            </a:r>
            <a:endParaRPr lang="en-US" dirty="0"/>
          </a:p>
        </p:txBody>
      </p:sp>
      <p:grpSp>
        <p:nvGrpSpPr>
          <p:cNvPr id="2" name="Group 1"/>
          <p:cNvGrpSpPr/>
          <p:nvPr/>
        </p:nvGrpSpPr>
        <p:grpSpPr>
          <a:xfrm>
            <a:off x="624115" y="1889287"/>
            <a:ext cx="7939315" cy="3226997"/>
            <a:chOff x="834571" y="1889288"/>
            <a:chExt cx="7939315" cy="3226997"/>
          </a:xfrm>
        </p:grpSpPr>
        <p:grpSp>
          <p:nvGrpSpPr>
            <p:cNvPr id="6" name="Group 5"/>
            <p:cNvGrpSpPr/>
            <p:nvPr/>
          </p:nvGrpSpPr>
          <p:grpSpPr>
            <a:xfrm>
              <a:off x="834571" y="1889288"/>
              <a:ext cx="7939315" cy="3226997"/>
              <a:chOff x="515257" y="1379336"/>
              <a:chExt cx="7939315" cy="3226997"/>
            </a:xfrm>
          </p:grpSpPr>
          <p:sp>
            <p:nvSpPr>
              <p:cNvPr id="10" name="Rectangle 9"/>
              <p:cNvSpPr/>
              <p:nvPr/>
            </p:nvSpPr>
            <p:spPr bwMode="auto">
              <a:xfrm>
                <a:off x="515257" y="1379336"/>
                <a:ext cx="7939315" cy="32269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4" name="TextBox 3"/>
              <p:cNvSpPr txBox="1"/>
              <p:nvPr/>
            </p:nvSpPr>
            <p:spPr>
              <a:xfrm>
                <a:off x="6058320" y="1601643"/>
                <a:ext cx="442750" cy="400110"/>
              </a:xfrm>
              <a:prstGeom prst="rect">
                <a:avLst/>
              </a:prstGeom>
              <a:noFill/>
              <a:ln w="12700">
                <a:solidFill>
                  <a:schemeClr val="bg1"/>
                </a:solidFill>
              </a:ln>
            </p:spPr>
            <p:txBody>
              <a:bodyPr wrap="none" rtlCol="0">
                <a:spAutoFit/>
              </a:bodyPr>
              <a:lstStyle/>
              <a:p>
                <a:pPr algn="ctr"/>
                <a:r>
                  <a:rPr lang="en-US" dirty="0">
                    <a:solidFill>
                      <a:schemeClr val="bg1"/>
                    </a:solidFill>
                  </a:rPr>
                  <a:t>‘1’</a:t>
                </a:r>
              </a:p>
            </p:txBody>
          </p:sp>
          <p:sp>
            <p:nvSpPr>
              <p:cNvPr id="14" name="TextBox 13"/>
              <p:cNvSpPr txBox="1"/>
              <p:nvPr/>
            </p:nvSpPr>
            <p:spPr>
              <a:xfrm>
                <a:off x="6179581" y="3737089"/>
                <a:ext cx="761876" cy="400110"/>
              </a:xfrm>
              <a:prstGeom prst="rect">
                <a:avLst/>
              </a:prstGeom>
              <a:noFill/>
              <a:ln w="12700">
                <a:solidFill>
                  <a:schemeClr val="bg1"/>
                </a:solidFill>
              </a:ln>
            </p:spPr>
            <p:txBody>
              <a:bodyPr wrap="square" lIns="182880" rIns="182880" rtlCol="0">
                <a:spAutoFit/>
              </a:bodyPr>
              <a:lstStyle/>
              <a:p>
                <a:pPr algn="ctr"/>
                <a:r>
                  <a:rPr lang="en-US" dirty="0">
                    <a:solidFill>
                      <a:schemeClr val="bg1"/>
                    </a:solidFill>
                  </a:rPr>
                  <a:t>0 4</a:t>
                </a:r>
              </a:p>
            </p:txBody>
          </p:sp>
          <p:sp>
            <p:nvSpPr>
              <p:cNvPr id="15" name="TextBox 14"/>
              <p:cNvSpPr txBox="1"/>
              <p:nvPr/>
            </p:nvSpPr>
            <p:spPr>
              <a:xfrm>
                <a:off x="6941457" y="3737089"/>
                <a:ext cx="761876" cy="400110"/>
              </a:xfrm>
              <a:prstGeom prst="rect">
                <a:avLst/>
              </a:prstGeom>
              <a:noFill/>
              <a:ln w="12700">
                <a:solidFill>
                  <a:schemeClr val="bg1"/>
                </a:solidFill>
              </a:ln>
            </p:spPr>
            <p:txBody>
              <a:bodyPr wrap="square" lIns="182880" rIns="182880" rtlCol="0">
                <a:spAutoFit/>
              </a:bodyPr>
              <a:lstStyle/>
              <a:p>
                <a:pPr algn="ctr"/>
                <a:r>
                  <a:rPr lang="en-US" dirty="0">
                    <a:solidFill>
                      <a:schemeClr val="bg1"/>
                    </a:solidFill>
                  </a:rPr>
                  <a:t>d 2</a:t>
                </a:r>
              </a:p>
            </p:txBody>
          </p:sp>
          <p:sp>
            <p:nvSpPr>
              <p:cNvPr id="16" name="TextBox 15"/>
              <p:cNvSpPr txBox="1"/>
              <p:nvPr/>
            </p:nvSpPr>
            <p:spPr>
              <a:xfrm>
                <a:off x="6943820" y="2550933"/>
                <a:ext cx="761876" cy="400110"/>
              </a:xfrm>
              <a:prstGeom prst="rect">
                <a:avLst/>
              </a:prstGeom>
              <a:noFill/>
              <a:ln w="12700">
                <a:solidFill>
                  <a:schemeClr val="bg1"/>
                </a:solidFill>
              </a:ln>
            </p:spPr>
            <p:txBody>
              <a:bodyPr wrap="square" lIns="182880" rIns="182880" rtlCol="0">
                <a:spAutoFit/>
              </a:bodyPr>
              <a:lstStyle/>
              <a:p>
                <a:pPr algn="ctr"/>
                <a:r>
                  <a:rPr lang="en-US" dirty="0">
                    <a:solidFill>
                      <a:schemeClr val="bg1"/>
                    </a:solidFill>
                  </a:rPr>
                  <a:t>0 4</a:t>
                </a:r>
              </a:p>
            </p:txBody>
          </p:sp>
          <p:sp>
            <p:nvSpPr>
              <p:cNvPr id="17" name="TextBox 16"/>
              <p:cNvSpPr txBox="1"/>
              <p:nvPr/>
            </p:nvSpPr>
            <p:spPr>
              <a:xfrm>
                <a:off x="6186222" y="2550933"/>
                <a:ext cx="761876" cy="400110"/>
              </a:xfrm>
              <a:prstGeom prst="rect">
                <a:avLst/>
              </a:prstGeom>
              <a:noFill/>
              <a:ln w="12700">
                <a:solidFill>
                  <a:schemeClr val="bg1"/>
                </a:solidFill>
              </a:ln>
            </p:spPr>
            <p:txBody>
              <a:bodyPr wrap="square" lIns="182880" rIns="182880" rtlCol="0">
                <a:spAutoFit/>
              </a:bodyPr>
              <a:lstStyle/>
              <a:p>
                <a:pPr algn="ctr"/>
                <a:r>
                  <a:rPr lang="en-US" dirty="0">
                    <a:solidFill>
                      <a:schemeClr val="bg1"/>
                    </a:solidFill>
                  </a:rPr>
                  <a:t>d 2</a:t>
                </a:r>
              </a:p>
            </p:txBody>
          </p:sp>
          <p:sp>
            <p:nvSpPr>
              <p:cNvPr id="5" name="TextBox 4"/>
              <p:cNvSpPr txBox="1"/>
              <p:nvPr/>
            </p:nvSpPr>
            <p:spPr>
              <a:xfrm>
                <a:off x="633437" y="1509311"/>
                <a:ext cx="5367175" cy="584775"/>
              </a:xfrm>
              <a:prstGeom prst="rect">
                <a:avLst/>
              </a:prstGeom>
              <a:noFill/>
            </p:spPr>
            <p:txBody>
              <a:bodyPr wrap="none" rtlCol="0">
                <a:spAutoFit/>
              </a:bodyPr>
              <a:lstStyle/>
              <a:p>
                <a:r>
                  <a:rPr lang="en-US" sz="1600" dirty="0">
                    <a:solidFill>
                      <a:schemeClr val="bg1"/>
                    </a:solidFill>
                  </a:rPr>
                  <a:t>Port number entered on command line as text characters</a:t>
                </a:r>
              </a:p>
              <a:p>
                <a:r>
                  <a:rPr lang="en-US" sz="1600" dirty="0">
                    <a:solidFill>
                      <a:schemeClr val="bg1"/>
                    </a:solidFill>
                  </a:rPr>
                  <a:t>(data type *</a:t>
                </a:r>
                <a:r>
                  <a:rPr lang="en-US" sz="1600" b="1" dirty="0">
                    <a:solidFill>
                      <a:schemeClr val="bg1"/>
                    </a:solidFill>
                    <a:latin typeface="Courier New" panose="02070309020205020404" pitchFamily="49" charset="0"/>
                    <a:cs typeface="Courier New" panose="02070309020205020404" pitchFamily="49" charset="0"/>
                  </a:rPr>
                  <a:t>char</a:t>
                </a:r>
                <a:r>
                  <a:rPr lang="en-US" sz="1600" dirty="0">
                    <a:solidFill>
                      <a:schemeClr val="bg1"/>
                    </a:solidFill>
                    <a:latin typeface="+mn-lt"/>
                    <a:cs typeface="Courier New" panose="02070309020205020404" pitchFamily="49" charset="0"/>
                  </a:rPr>
                  <a:t>, a NULL terminated C string</a:t>
                </a:r>
                <a:r>
                  <a:rPr lang="en-US" sz="1600" dirty="0">
                    <a:solidFill>
                      <a:schemeClr val="bg1"/>
                    </a:solidFill>
                  </a:rPr>
                  <a:t>):</a:t>
                </a:r>
              </a:p>
            </p:txBody>
          </p:sp>
          <p:sp>
            <p:nvSpPr>
              <p:cNvPr id="19" name="TextBox 18"/>
              <p:cNvSpPr txBox="1"/>
              <p:nvPr/>
            </p:nvSpPr>
            <p:spPr>
              <a:xfrm>
                <a:off x="6505348" y="1601643"/>
                <a:ext cx="442750" cy="400110"/>
              </a:xfrm>
              <a:prstGeom prst="rect">
                <a:avLst/>
              </a:prstGeom>
              <a:noFill/>
              <a:ln w="12700">
                <a:solidFill>
                  <a:schemeClr val="bg1"/>
                </a:solidFill>
              </a:ln>
            </p:spPr>
            <p:txBody>
              <a:bodyPr wrap="none" rtlCol="0">
                <a:spAutoFit/>
              </a:bodyPr>
              <a:lstStyle/>
              <a:p>
                <a:pPr algn="ctr"/>
                <a:r>
                  <a:rPr lang="en-US" dirty="0">
                    <a:solidFill>
                      <a:schemeClr val="bg1"/>
                    </a:solidFill>
                  </a:rPr>
                  <a:t>‘2’</a:t>
                </a:r>
              </a:p>
            </p:txBody>
          </p:sp>
          <p:sp>
            <p:nvSpPr>
              <p:cNvPr id="20" name="TextBox 19"/>
              <p:cNvSpPr txBox="1"/>
              <p:nvPr/>
            </p:nvSpPr>
            <p:spPr>
              <a:xfrm>
                <a:off x="6943820" y="1601643"/>
                <a:ext cx="442750" cy="400110"/>
              </a:xfrm>
              <a:prstGeom prst="rect">
                <a:avLst/>
              </a:prstGeom>
              <a:noFill/>
              <a:ln w="12700">
                <a:solidFill>
                  <a:schemeClr val="bg1"/>
                </a:solidFill>
              </a:ln>
            </p:spPr>
            <p:txBody>
              <a:bodyPr wrap="none" rtlCol="0">
                <a:spAutoFit/>
              </a:bodyPr>
              <a:lstStyle/>
              <a:p>
                <a:pPr algn="ctr"/>
                <a:r>
                  <a:rPr lang="en-US" dirty="0">
                    <a:solidFill>
                      <a:schemeClr val="bg1"/>
                    </a:solidFill>
                  </a:rPr>
                  <a:t>‘3’</a:t>
                </a:r>
              </a:p>
            </p:txBody>
          </p:sp>
          <p:sp>
            <p:nvSpPr>
              <p:cNvPr id="21" name="TextBox 20"/>
              <p:cNvSpPr txBox="1"/>
              <p:nvPr/>
            </p:nvSpPr>
            <p:spPr>
              <a:xfrm>
                <a:off x="7386570" y="1601643"/>
                <a:ext cx="442750" cy="400110"/>
              </a:xfrm>
              <a:prstGeom prst="rect">
                <a:avLst/>
              </a:prstGeom>
              <a:noFill/>
              <a:ln w="12700">
                <a:solidFill>
                  <a:schemeClr val="bg1"/>
                </a:solidFill>
              </a:ln>
            </p:spPr>
            <p:txBody>
              <a:bodyPr wrap="none" rtlCol="0">
                <a:spAutoFit/>
              </a:bodyPr>
              <a:lstStyle/>
              <a:p>
                <a:pPr algn="ctr"/>
                <a:r>
                  <a:rPr lang="en-US" dirty="0">
                    <a:solidFill>
                      <a:schemeClr val="bg1"/>
                    </a:solidFill>
                  </a:rPr>
                  <a:t>‘4’</a:t>
                </a:r>
              </a:p>
            </p:txBody>
          </p:sp>
          <p:sp>
            <p:nvSpPr>
              <p:cNvPr id="22" name="TextBox 21"/>
              <p:cNvSpPr txBox="1"/>
              <p:nvPr/>
            </p:nvSpPr>
            <p:spPr>
              <a:xfrm>
                <a:off x="633436" y="2335490"/>
                <a:ext cx="5461752" cy="830997"/>
              </a:xfrm>
              <a:prstGeom prst="rect">
                <a:avLst/>
              </a:prstGeom>
              <a:noFill/>
            </p:spPr>
            <p:txBody>
              <a:bodyPr wrap="none" rtlCol="0">
                <a:spAutoFit/>
              </a:bodyPr>
              <a:lstStyle/>
              <a:p>
                <a:r>
                  <a:rPr lang="en-US" sz="1600" dirty="0">
                    <a:solidFill>
                      <a:schemeClr val="bg1"/>
                    </a:solidFill>
                  </a:rPr>
                  <a:t>Converted by </a:t>
                </a:r>
                <a:r>
                  <a:rPr lang="en-US" sz="1600" b="1" dirty="0" err="1">
                    <a:solidFill>
                      <a:schemeClr val="bg1"/>
                    </a:solidFill>
                    <a:latin typeface="Courier New" panose="02070309020205020404" pitchFamily="49" charset="0"/>
                    <a:cs typeface="Courier New" panose="02070309020205020404" pitchFamily="49" charset="0"/>
                  </a:rPr>
                  <a:t>atoi</a:t>
                </a:r>
                <a:r>
                  <a:rPr lang="en-US" sz="1600" b="1"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rPr>
                  <a:t>from </a:t>
                </a:r>
                <a:r>
                  <a:rPr lang="en-US" sz="1600" b="1" dirty="0">
                    <a:solidFill>
                      <a:schemeClr val="bg1"/>
                    </a:solidFill>
                    <a:latin typeface="Courier New" panose="02070309020205020404" pitchFamily="49" charset="0"/>
                    <a:cs typeface="Courier New" panose="02070309020205020404" pitchFamily="49" charset="0"/>
                  </a:rPr>
                  <a:t>char</a:t>
                </a:r>
                <a:r>
                  <a:rPr lang="en-US" sz="1600" dirty="0">
                    <a:solidFill>
                      <a:schemeClr val="bg1"/>
                    </a:solidFill>
                  </a:rPr>
                  <a:t> to equivalent 16-bit </a:t>
                </a:r>
              </a:p>
              <a:p>
                <a:r>
                  <a:rPr lang="en-US" sz="1600" dirty="0">
                    <a:solidFill>
                      <a:schemeClr val="bg1"/>
                    </a:solidFill>
                  </a:rPr>
                  <a:t>unsigned integer (data type </a:t>
                </a:r>
                <a:r>
                  <a:rPr lang="en-US" sz="1600" b="1" dirty="0">
                    <a:solidFill>
                      <a:schemeClr val="bg1"/>
                    </a:solidFill>
                    <a:latin typeface="Courier New" panose="02070309020205020404" pitchFamily="49" charset="0"/>
                    <a:cs typeface="Courier New" panose="02070309020205020404" pitchFamily="49" charset="0"/>
                  </a:rPr>
                  <a:t>unsigned short</a:t>
                </a:r>
                <a:r>
                  <a:rPr lang="en-US" sz="1600" dirty="0">
                    <a:solidFill>
                      <a:schemeClr val="bg1"/>
                    </a:solidFill>
                  </a:rPr>
                  <a:t>). Stored </a:t>
                </a:r>
              </a:p>
              <a:p>
                <a:r>
                  <a:rPr lang="en-US" sz="1600" dirty="0">
                    <a:solidFill>
                      <a:schemeClr val="bg1"/>
                    </a:solidFill>
                  </a:rPr>
                  <a:t>in Windows’ native little-endian format (shown in hex):</a:t>
                </a:r>
              </a:p>
            </p:txBody>
          </p:sp>
          <p:sp>
            <p:nvSpPr>
              <p:cNvPr id="23" name="TextBox 22"/>
              <p:cNvSpPr txBox="1"/>
              <p:nvPr/>
            </p:nvSpPr>
            <p:spPr>
              <a:xfrm>
                <a:off x="633437" y="3398535"/>
                <a:ext cx="5375189" cy="1077218"/>
              </a:xfrm>
              <a:prstGeom prst="rect">
                <a:avLst/>
              </a:prstGeom>
              <a:noFill/>
            </p:spPr>
            <p:txBody>
              <a:bodyPr wrap="none" rtlCol="0">
                <a:spAutoFit/>
              </a:bodyPr>
              <a:lstStyle/>
              <a:p>
                <a:r>
                  <a:rPr lang="en-US" sz="1600" dirty="0">
                    <a:solidFill>
                      <a:schemeClr val="bg1"/>
                    </a:solidFill>
                  </a:rPr>
                  <a:t>Converted by </a:t>
                </a:r>
                <a:r>
                  <a:rPr lang="en-US" sz="1600" b="1" dirty="0">
                    <a:solidFill>
                      <a:schemeClr val="bg1"/>
                    </a:solidFill>
                    <a:latin typeface="Courier New" panose="02070309020205020404" pitchFamily="49" charset="0"/>
                    <a:cs typeface="Courier New" panose="02070309020205020404" pitchFamily="49" charset="0"/>
                  </a:rPr>
                  <a:t>htons() </a:t>
                </a:r>
                <a:r>
                  <a:rPr lang="en-US" sz="1600" dirty="0">
                    <a:solidFill>
                      <a:schemeClr val="bg1"/>
                    </a:solidFill>
                  </a:rPr>
                  <a:t>from little-endian to big endian</a:t>
                </a:r>
              </a:p>
              <a:p>
                <a:r>
                  <a:rPr lang="en-US" sz="1600" dirty="0">
                    <a:solidFill>
                      <a:schemeClr val="bg1"/>
                    </a:solidFill>
                  </a:rPr>
                  <a:t>16-bit unsigned integer (data type unchanged). Stored in </a:t>
                </a:r>
              </a:p>
              <a:p>
                <a:r>
                  <a:rPr lang="en-US" sz="1600" dirty="0">
                    <a:solidFill>
                      <a:schemeClr val="bg1"/>
                    </a:solidFill>
                  </a:rPr>
                  <a:t>standard integer format, as required by most Internet </a:t>
                </a:r>
              </a:p>
              <a:p>
                <a:r>
                  <a:rPr lang="en-US" sz="1600" dirty="0">
                    <a:solidFill>
                      <a:schemeClr val="bg1"/>
                    </a:solidFill>
                  </a:rPr>
                  <a:t>protocols:</a:t>
                </a:r>
              </a:p>
            </p:txBody>
          </p:sp>
        </p:grpSp>
        <p:cxnSp>
          <p:nvCxnSpPr>
            <p:cNvPr id="25" name="Straight Arrow Connector 24"/>
            <p:cNvCxnSpPr/>
            <p:nvPr/>
          </p:nvCxnSpPr>
          <p:spPr>
            <a:xfrm>
              <a:off x="6952343" y="3541486"/>
              <a:ext cx="689366" cy="638628"/>
            </a:xfrm>
            <a:prstGeom prst="straightConnector1">
              <a:avLst/>
            </a:prstGeom>
            <a:ln w="15875">
              <a:solidFill>
                <a:schemeClr val="bg1">
                  <a:alpha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879833" y="3541486"/>
              <a:ext cx="689367" cy="638628"/>
            </a:xfrm>
            <a:prstGeom prst="straightConnector1">
              <a:avLst/>
            </a:prstGeom>
            <a:ln w="15875">
              <a:solidFill>
                <a:schemeClr val="bg1">
                  <a:alpha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48633" y="2112329"/>
              <a:ext cx="523651" cy="400110"/>
            </a:xfrm>
            <a:prstGeom prst="rect">
              <a:avLst/>
            </a:prstGeom>
            <a:noFill/>
            <a:ln w="12700">
              <a:solidFill>
                <a:schemeClr val="bg1"/>
              </a:solidFill>
            </a:ln>
          </p:spPr>
          <p:txBody>
            <a:bodyPr wrap="square" rtlCol="0">
              <a:spAutoFit/>
            </a:bodyPr>
            <a:lstStyle/>
            <a:p>
              <a:pPr algn="ctr"/>
              <a:r>
                <a:rPr lang="en-US" dirty="0">
                  <a:solidFill>
                    <a:schemeClr val="bg1"/>
                  </a:solidFill>
                </a:rPr>
                <a:t>‘\0’</a:t>
              </a:r>
            </a:p>
          </p:txBody>
        </p:sp>
      </p:grpSp>
    </p:spTree>
    <p:extLst>
      <p:ext uri="{BB962C8B-B14F-4D97-AF65-F5344CB8AC3E}">
        <p14:creationId xmlns:p14="http://schemas.microsoft.com/office/powerpoint/2010/main" val="183219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5"/>
          <p:cNvSpPr>
            <a:spLocks noChangeArrowheads="1"/>
          </p:cNvSpPr>
          <p:nvPr/>
        </p:nvSpPr>
        <p:spPr bwMode="auto">
          <a:xfrm>
            <a:off x="457200" y="1368691"/>
            <a:ext cx="8615680" cy="4770537"/>
          </a:xfrm>
          <a:prstGeom prst="rect">
            <a:avLst/>
          </a:prstGeom>
          <a:noFill/>
          <a:ln w="9525">
            <a:noFill/>
            <a:miter lim="800000"/>
            <a:headEnd/>
            <a:tailEnd/>
          </a:ln>
        </p:spPr>
        <p:txBody>
          <a:bodyPr wrap="square" anchor="t" anchorCtr="0">
            <a:spAutoFit/>
          </a:bodyPr>
          <a:lstStyle/>
          <a:p>
            <a:r>
              <a:rPr lang="en-US" sz="1400" dirty="0">
                <a:latin typeface="Bookman Old Style" pitchFamily="18" charset="0"/>
                <a:cs typeface="Courier New" pitchFamily="49" charset="0"/>
              </a:rPr>
              <a:t>Sample command line:  </a:t>
            </a:r>
            <a:r>
              <a:rPr lang="en-US" sz="1400" b="1" dirty="0">
                <a:latin typeface="Courier New" panose="02070309020205020404" pitchFamily="49" charset="0"/>
                <a:cs typeface="Courier New" panose="02070309020205020404" pitchFamily="49" charset="0"/>
              </a:rPr>
              <a:t>WSEchoClientv6.exe </a:t>
            </a:r>
            <a:r>
              <a:rPr lang="en-US" sz="1400" b="1" dirty="0">
                <a:solidFill>
                  <a:srgbClr val="FFFF00"/>
                </a:solidFill>
                <a:latin typeface="Courier New" panose="02070309020205020404" pitchFamily="49" charset="0"/>
                <a:cs typeface="Courier New" panose="02070309020205020404" pitchFamily="49" charset="0"/>
              </a:rPr>
              <a:t>&lt;server addr&gt; &lt;server port&gt; </a:t>
            </a:r>
            <a:r>
              <a:rPr lang="en-US" sz="1400" b="1" dirty="0">
                <a:latin typeface="Courier New" panose="02070309020205020404" pitchFamily="49" charset="0"/>
                <a:cs typeface="Courier New" panose="02070309020205020404" pitchFamily="49" charset="0"/>
              </a:rPr>
              <a:t>&lt;"Message"&gt;</a:t>
            </a:r>
          </a:p>
          <a:p>
            <a:endParaRPr lang="en-US" sz="1600" b="1" dirty="0">
              <a:latin typeface="Courier New" pitchFamily="49" charset="0"/>
              <a:cs typeface="Courier New" pitchFamily="49" charset="0"/>
            </a:endParaRPr>
          </a:p>
          <a:p>
            <a:r>
              <a:rPr lang="en-US" sz="1400" dirty="0">
                <a:latin typeface="Bookman Old Style" pitchFamily="18" charset="0"/>
                <a:cs typeface="Courier New" pitchFamily="49" charset="0"/>
              </a:rPr>
              <a:t>Sample code:</a:t>
            </a:r>
          </a:p>
          <a:p>
            <a:r>
              <a:rPr lang="en-US" sz="1400" b="1" dirty="0">
                <a:latin typeface="Courier New" pitchFamily="49" charset="0"/>
                <a:cs typeface="Courier New" pitchFamily="49" charset="0"/>
              </a:rPr>
              <a:t>// Declare structure and variables</a:t>
            </a:r>
          </a:p>
          <a:p>
            <a:r>
              <a:rPr lang="en-US" sz="1400" b="1" dirty="0" err="1">
                <a:solidFill>
                  <a:srgbClr val="FFFF00"/>
                </a:solidFill>
                <a:latin typeface="Courier New" pitchFamily="49" charset="0"/>
                <a:cs typeface="Courier New" pitchFamily="49" charset="0"/>
              </a:rPr>
              <a:t>struct</a:t>
            </a:r>
            <a:r>
              <a:rPr lang="en-US" sz="1400" b="1" dirty="0">
                <a:solidFill>
                  <a:srgbClr val="FFFF00"/>
                </a:solidFill>
                <a:latin typeface="Courier New" pitchFamily="49" charset="0"/>
                <a:cs typeface="Courier New" pitchFamily="49" charset="0"/>
              </a:rPr>
              <a:t> sockaddr_in6 </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client’s IPv6 structure for server info</a:t>
            </a:r>
          </a:p>
          <a:p>
            <a:endParaRPr lang="en-US" sz="1200" b="1" dirty="0">
              <a:latin typeface="Courier New" pitchFamily="49" charset="0"/>
              <a:cs typeface="Courier New" pitchFamily="49" charset="0"/>
            </a:endParaRPr>
          </a:p>
          <a:p>
            <a:r>
              <a:rPr lang="en-US" sz="1400" b="1" dirty="0">
                <a:latin typeface="Courier New" pitchFamily="49" charset="0"/>
                <a:cs typeface="Courier New" pitchFamily="49" charset="0"/>
              </a:rPr>
              <a:t>// Server IP address and port number come from the client command line</a:t>
            </a:r>
          </a:p>
          <a:p>
            <a:r>
              <a:rPr lang="en-US" sz="1400" b="1" dirty="0">
                <a:solidFill>
                  <a:srgbClr val="FFFF00"/>
                </a:solidFill>
                <a:latin typeface="Courier New" pitchFamily="49" charset="0"/>
                <a:cs typeface="Courier New" pitchFamily="49" charset="0"/>
              </a:rPr>
              <a:t>char *</a:t>
            </a:r>
            <a:r>
              <a:rPr lang="en-US" sz="1400" b="1" dirty="0" err="1">
                <a:solidFill>
                  <a:srgbClr val="FFFF00"/>
                </a:solidFill>
                <a:latin typeface="Courier New" pitchFamily="49" charset="0"/>
                <a:cs typeface="Courier New" pitchFamily="49" charset="0"/>
              </a:rPr>
              <a:t>serverIPaddr</a:t>
            </a:r>
            <a:r>
              <a:rPr lang="en-US" sz="1400" b="1" dirty="0">
                <a:solidFill>
                  <a:srgbClr val="FFFF00"/>
                </a:solidFill>
                <a:latin typeface="Courier New" pitchFamily="49" charset="0"/>
                <a:cs typeface="Courier New" pitchFamily="49" charset="0"/>
              </a:rPr>
              <a:t>;</a:t>
            </a:r>
            <a:r>
              <a:rPr lang="en-US" sz="1400" b="1" dirty="0">
                <a:latin typeface="Courier New" pitchFamily="49" charset="0"/>
                <a:cs typeface="Courier New" pitchFamily="49" charset="0"/>
              </a:rPr>
              <a:t>	     // ptr to char string holding IPv6 address</a:t>
            </a:r>
          </a:p>
          <a:p>
            <a:r>
              <a:rPr lang="en-US" sz="1400" b="1" dirty="0">
                <a:solidFill>
                  <a:srgbClr val="FFFF00"/>
                </a:solidFill>
                <a:latin typeface="Courier New" pitchFamily="49" charset="0"/>
                <a:cs typeface="Courier New" pitchFamily="49" charset="0"/>
              </a:rPr>
              <a:t>unsigned short </a:t>
            </a:r>
            <a:r>
              <a:rPr lang="en-US" sz="1400" b="1" dirty="0" err="1">
                <a:solidFill>
                  <a:srgbClr val="FFFF00"/>
                </a:solidFill>
                <a:latin typeface="Courier New" pitchFamily="49" charset="0"/>
                <a:cs typeface="Courier New" pitchFamily="49" charset="0"/>
              </a:rPr>
              <a:t>serverPort</a:t>
            </a: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16-bit int port number on server </a:t>
            </a:r>
          </a:p>
          <a:p>
            <a:endParaRPr lang="en-US" sz="1200" b="1" dirty="0">
              <a:latin typeface="Courier New" pitchFamily="49" charset="0"/>
              <a:cs typeface="Courier New" pitchFamily="49" charset="0"/>
            </a:endParaRPr>
          </a:p>
          <a:p>
            <a:r>
              <a:rPr lang="en-US" sz="1400" b="1" dirty="0">
                <a:latin typeface="Courier New" pitchFamily="49" charset="0"/>
                <a:cs typeface="Courier New" pitchFamily="49" charset="0"/>
              </a:rPr>
              <a:t>// Begin procedural code</a:t>
            </a:r>
          </a:p>
          <a:p>
            <a:r>
              <a:rPr lang="en-US" sz="1400" b="1" dirty="0" err="1">
                <a:solidFill>
                  <a:srgbClr val="FFFF00"/>
                </a:solidFill>
                <a:latin typeface="Courier New" pitchFamily="49" charset="0"/>
                <a:cs typeface="Courier New" pitchFamily="49" charset="0"/>
              </a:rPr>
              <a:t>memset</a:t>
            </a:r>
            <a:r>
              <a:rPr lang="en-US" sz="1400" b="1" dirty="0">
                <a:solidFill>
                  <a:srgbClr val="FFFF00"/>
                </a:solidFill>
                <a:latin typeface="Courier New" pitchFamily="49" charset="0"/>
                <a:cs typeface="Courier New" pitchFamily="49" charset="0"/>
              </a:rPr>
              <a:t>(&amp;</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0, </a:t>
            </a:r>
            <a:r>
              <a:rPr lang="en-US" sz="1400" b="1" dirty="0" err="1">
                <a:solidFill>
                  <a:srgbClr val="FFFF00"/>
                </a:solidFill>
                <a:latin typeface="Courier New" pitchFamily="49" charset="0"/>
                <a:cs typeface="Courier New" pitchFamily="49" charset="0"/>
              </a:rPr>
              <a:t>sizeof</a:t>
            </a:r>
            <a:r>
              <a:rPr lang="en-US" sz="1400" b="1" dirty="0">
                <a:solidFill>
                  <a:srgbClr val="FFFF00"/>
                </a:solidFill>
                <a:latin typeface="Courier New" pitchFamily="49" charset="0"/>
                <a:cs typeface="Courier New" pitchFamily="49" charset="0"/>
              </a:rPr>
              <a:t>(</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zero out the structure</a:t>
            </a:r>
          </a:p>
          <a:p>
            <a:endParaRPr lang="en-US" sz="1200" b="1" dirty="0">
              <a:latin typeface="Courier New" pitchFamily="49" charset="0"/>
              <a:cs typeface="Courier New" pitchFamily="49" charset="0"/>
            </a:endParaRPr>
          </a:p>
          <a:p>
            <a:r>
              <a:rPr lang="en-US" sz="1400" b="1" dirty="0">
                <a:latin typeface="Courier New" pitchFamily="49" charset="0"/>
                <a:cs typeface="Courier New" pitchFamily="49" charset="0"/>
              </a:rPr>
              <a:t>// Load server info into sockaddr_in6 </a:t>
            </a:r>
          </a:p>
          <a:p>
            <a:r>
              <a:rPr lang="en-US" sz="1400" b="1" dirty="0">
                <a:solidFill>
                  <a:srgbClr val="FFFF00"/>
                </a:solidFill>
                <a:latin typeface="Courier New" pitchFamily="49" charset="0"/>
                <a:cs typeface="Courier New" pitchFamily="49" charset="0"/>
              </a:rPr>
              <a:t>serverInfo.sin6_family = AF_INET6;  </a:t>
            </a:r>
            <a:r>
              <a:rPr lang="en-US" sz="1400" b="1" dirty="0">
                <a:latin typeface="Courier New" pitchFamily="49" charset="0"/>
                <a:cs typeface="Courier New" pitchFamily="49" charset="0"/>
              </a:rPr>
              <a:t>       // address family = IPv6</a:t>
            </a:r>
          </a:p>
          <a:p>
            <a:r>
              <a:rPr lang="en-US" sz="1400" b="1" dirty="0">
                <a:solidFill>
                  <a:srgbClr val="FFFF00"/>
                </a:solidFill>
                <a:latin typeface="Courier New" pitchFamily="49" charset="0"/>
                <a:cs typeface="Courier New" pitchFamily="49" charset="0"/>
              </a:rPr>
              <a:t>serverInfo.sin6_port = htons(</a:t>
            </a:r>
            <a:r>
              <a:rPr lang="en-US" sz="1400" b="1" dirty="0" err="1">
                <a:solidFill>
                  <a:srgbClr val="FFFF00"/>
                </a:solidFill>
                <a:latin typeface="Courier New" pitchFamily="49" charset="0"/>
                <a:cs typeface="Courier New" pitchFamily="49" charset="0"/>
              </a:rPr>
              <a:t>serverPort</a:t>
            </a:r>
            <a:r>
              <a:rPr lang="en-US" sz="1400" b="1" dirty="0">
                <a:solidFill>
                  <a:srgbClr val="FFFF00"/>
                </a:solidFill>
                <a:latin typeface="Courier New" pitchFamily="49" charset="0"/>
                <a:cs typeface="Courier New" pitchFamily="49" charset="0"/>
              </a:rPr>
              <a:t>);</a:t>
            </a:r>
            <a:r>
              <a:rPr lang="en-US" sz="1400" b="1" dirty="0">
                <a:latin typeface="Courier New" pitchFamily="49" charset="0"/>
                <a:cs typeface="Courier New" pitchFamily="49" charset="0"/>
              </a:rPr>
              <a:t>  // convert int port to ntwk order*</a:t>
            </a:r>
          </a:p>
          <a:p>
            <a:r>
              <a:rPr lang="en-US" sz="1400" b="1" dirty="0">
                <a:latin typeface="Courier New" pitchFamily="49" charset="0"/>
                <a:cs typeface="Courier New" pitchFamily="49" charset="0"/>
              </a:rPr>
              <a:t>// Convert </a:t>
            </a:r>
            <a:r>
              <a:rPr lang="en-US" sz="1400" b="1" dirty="0" err="1">
                <a:latin typeface="Courier New" pitchFamily="49" charset="0"/>
                <a:cs typeface="Courier New" pitchFamily="49" charset="0"/>
              </a:rPr>
              <a:t>cmd</a:t>
            </a:r>
            <a:r>
              <a:rPr lang="en-US" sz="1400" b="1" dirty="0">
                <a:latin typeface="Courier New" pitchFamily="49" charset="0"/>
                <a:cs typeface="Courier New" pitchFamily="49" charset="0"/>
              </a:rPr>
              <a:t> line server addr from char to ntwk form, load into sockaddr_in6 </a:t>
            </a:r>
          </a:p>
          <a:p>
            <a:r>
              <a:rPr lang="en-US" sz="1400" b="1" dirty="0" err="1">
                <a:solidFill>
                  <a:srgbClr val="FFFF00"/>
                </a:solidFill>
                <a:latin typeface="Courier New" pitchFamily="49" charset="0"/>
                <a:cs typeface="Courier New" pitchFamily="49" charset="0"/>
              </a:rPr>
              <a:t>inet_pton</a:t>
            </a:r>
            <a:r>
              <a:rPr lang="en-US" sz="1400" b="1" dirty="0">
                <a:solidFill>
                  <a:srgbClr val="FFFF00"/>
                </a:solidFill>
                <a:latin typeface="Courier New" pitchFamily="49" charset="0"/>
                <a:cs typeface="Courier New" pitchFamily="49" charset="0"/>
              </a:rPr>
              <a:t>(AF_INET6, </a:t>
            </a:r>
            <a:r>
              <a:rPr lang="en-US" sz="1400" b="1" dirty="0" err="1">
                <a:solidFill>
                  <a:srgbClr val="FFFF00"/>
                </a:solidFill>
                <a:latin typeface="Courier New" pitchFamily="49" charset="0"/>
                <a:cs typeface="Courier New" pitchFamily="49" charset="0"/>
              </a:rPr>
              <a:t>serverIPaddr</a:t>
            </a:r>
            <a:r>
              <a:rPr lang="en-US" sz="1400" b="1" dirty="0">
                <a:solidFill>
                  <a:srgbClr val="FFFF00"/>
                </a:solidFill>
                <a:latin typeface="Courier New" pitchFamily="49" charset="0"/>
                <a:cs typeface="Courier New" pitchFamily="49" charset="0"/>
              </a:rPr>
              <a:t>, &amp;serverInfo.sin6_addr)</a:t>
            </a:r>
          </a:p>
          <a:p>
            <a:endParaRPr lang="en-US" sz="1400" b="1" dirty="0">
              <a:solidFill>
                <a:srgbClr val="FFFF00"/>
              </a:solidFill>
              <a:latin typeface="Courier New" pitchFamily="49" charset="0"/>
              <a:cs typeface="Courier New" pitchFamily="49" charset="0"/>
            </a:endParaRPr>
          </a:p>
          <a:p>
            <a:endParaRPr lang="en-US" sz="1400" b="1" dirty="0">
              <a:solidFill>
                <a:srgbClr val="FFFF00"/>
              </a:solidFill>
              <a:latin typeface="Courier New" pitchFamily="49" charset="0"/>
              <a:cs typeface="Courier New" pitchFamily="49" charset="0"/>
            </a:endParaRPr>
          </a:p>
          <a:p>
            <a:r>
              <a:rPr lang="en-US" sz="1400" i="1" dirty="0">
                <a:latin typeface="Bookman Old Style" panose="02050604050505020204" pitchFamily="18" charset="0"/>
                <a:cs typeface="Courier New" pitchFamily="49" charset="0"/>
              </a:rPr>
              <a:t>*Server port command line argument is a text string.  Pass that to</a:t>
            </a:r>
            <a:r>
              <a:rPr lang="en-US" sz="1400" b="1" i="1" dirty="0">
                <a:latin typeface="Courier New" panose="02070309020205020404" pitchFamily="49" charset="0"/>
                <a:cs typeface="Courier New" panose="02070309020205020404" pitchFamily="49" charset="0"/>
              </a:rPr>
              <a:t> </a:t>
            </a:r>
            <a:r>
              <a:rPr lang="en-US" sz="1400" b="1" i="1" dirty="0" err="1">
                <a:latin typeface="Courier New" panose="02070309020205020404" pitchFamily="49" charset="0"/>
                <a:cs typeface="Courier New" panose="02070309020205020404" pitchFamily="49" charset="0"/>
              </a:rPr>
              <a:t>atoi</a:t>
            </a:r>
            <a:r>
              <a:rPr lang="en-US" sz="1400" b="1" i="1" dirty="0">
                <a:latin typeface="Courier New" panose="02070309020205020404" pitchFamily="49" charset="0"/>
                <a:cs typeface="Courier New" panose="02070309020205020404" pitchFamily="49" charset="0"/>
              </a:rPr>
              <a:t>() </a:t>
            </a:r>
            <a:r>
              <a:rPr lang="en-US" sz="1400" i="1" dirty="0">
                <a:latin typeface="Bookman Old Style" panose="02050604050505020204" pitchFamily="18" charset="0"/>
                <a:cs typeface="Courier New" pitchFamily="49" charset="0"/>
              </a:rPr>
              <a:t>to convert to</a:t>
            </a:r>
            <a:r>
              <a:rPr lang="en-US" sz="1400" b="1" i="1" dirty="0">
                <a:latin typeface="Courier New" panose="02070309020205020404" pitchFamily="49" charset="0"/>
                <a:cs typeface="Courier New" panose="02070309020205020404" pitchFamily="49" charset="0"/>
              </a:rPr>
              <a:t> int</a:t>
            </a:r>
            <a:r>
              <a:rPr lang="en-US" sz="1400" i="1" dirty="0">
                <a:latin typeface="Bookman Old Style" panose="02050604050505020204" pitchFamily="18" charset="0"/>
                <a:cs typeface="Courier New" pitchFamily="49" charset="0"/>
              </a:rPr>
              <a:t> before passing the int to </a:t>
            </a:r>
            <a:r>
              <a:rPr lang="en-US" sz="1400" b="1" i="1" dirty="0">
                <a:latin typeface="Courier New" pitchFamily="49" charset="0"/>
                <a:cs typeface="Courier New" pitchFamily="49" charset="0"/>
              </a:rPr>
              <a:t>htons()</a:t>
            </a:r>
            <a:r>
              <a:rPr lang="en-US" sz="1400" i="1" dirty="0">
                <a:latin typeface="Bookman Old Style" panose="02050604050505020204" pitchFamily="18" charset="0"/>
                <a:cs typeface="Courier New" pitchFamily="49" charset="0"/>
              </a:rPr>
              <a:t>.  See slide 12-3 for</a:t>
            </a:r>
            <a:r>
              <a:rPr lang="en-US" sz="1400" b="1" i="1" dirty="0">
                <a:latin typeface="Courier New" pitchFamily="49" charset="0"/>
                <a:cs typeface="Courier New" pitchFamily="49" charset="0"/>
              </a:rPr>
              <a:t> </a:t>
            </a:r>
            <a:r>
              <a:rPr lang="en-US" sz="1400" b="1" i="1" dirty="0" err="1">
                <a:latin typeface="Courier New" pitchFamily="49" charset="0"/>
                <a:cs typeface="Courier New" pitchFamily="49" charset="0"/>
              </a:rPr>
              <a:t>atoi</a:t>
            </a:r>
            <a:r>
              <a:rPr lang="en-US" sz="1400" b="1" i="1" dirty="0">
                <a:latin typeface="Courier New" pitchFamily="49" charset="0"/>
                <a:cs typeface="Courier New" pitchFamily="49" charset="0"/>
              </a:rPr>
              <a:t>() </a:t>
            </a:r>
            <a:r>
              <a:rPr lang="en-US" sz="1400" i="1" dirty="0">
                <a:latin typeface="Courier New" pitchFamily="49" charset="0"/>
                <a:cs typeface="Courier New" pitchFamily="49" charset="0"/>
              </a:rPr>
              <a:t>code example.</a:t>
            </a:r>
          </a:p>
        </p:txBody>
      </p:sp>
      <p:cxnSp>
        <p:nvCxnSpPr>
          <p:cNvPr id="9" name="Straight Arrow Connector 8"/>
          <p:cNvCxnSpPr/>
          <p:nvPr/>
        </p:nvCxnSpPr>
        <p:spPr>
          <a:xfrm flipH="1">
            <a:off x="4271058" y="1655180"/>
            <a:ext cx="2245490" cy="2916820"/>
          </a:xfrm>
          <a:prstGeom prst="straightConnector1">
            <a:avLst/>
          </a:prstGeom>
          <a:ln w="15875">
            <a:solidFill>
              <a:srgbClr val="FFFFFF">
                <a:alpha val="80000"/>
              </a:srgb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a:off x="3317631" y="1655180"/>
            <a:ext cx="1752080" cy="3337734"/>
          </a:xfrm>
          <a:prstGeom prst="straightConnector1">
            <a:avLst/>
          </a:prstGeom>
          <a:ln w="15875">
            <a:solidFill>
              <a:srgbClr val="FFFFFF">
                <a:alpha val="80000"/>
              </a:srgb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19" name="Footer Placeholder 4"/>
          <p:cNvSpPr>
            <a:spLocks noGrp="1"/>
          </p:cNvSpPr>
          <p:nvPr>
            <p:ph type="ftr" sz="quarter" idx="11"/>
          </p:nvPr>
        </p:nvSpPr>
        <p:spPr>
          <a:noFill/>
        </p:spPr>
        <p:txBody>
          <a:bodyPr/>
          <a:lstStyle/>
          <a:p>
            <a:r>
              <a:rPr lang="en-US"/>
              <a:t>CS 2690 Computer Networks II</a:t>
            </a:r>
            <a:endParaRPr lang="en-US" dirty="0"/>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15</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Populating sockaddr_in6 with Server Info</a:t>
            </a:r>
            <a:endParaRPr lang="en-US" dirty="0"/>
          </a:p>
        </p:txBody>
      </p:sp>
    </p:spTree>
    <p:extLst>
      <p:ext uri="{BB962C8B-B14F-4D97-AF65-F5344CB8AC3E}">
        <p14:creationId xmlns:p14="http://schemas.microsoft.com/office/powerpoint/2010/main" val="14730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16</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connect( )</a:t>
            </a:r>
            <a:endParaRPr lang="en-US" dirty="0"/>
          </a:p>
        </p:txBody>
      </p:sp>
      <p:sp>
        <p:nvSpPr>
          <p:cNvPr id="9222" name="Rectangle 5"/>
          <p:cNvSpPr>
            <a:spLocks noChangeArrowheads="1"/>
          </p:cNvSpPr>
          <p:nvPr/>
        </p:nvSpPr>
        <p:spPr bwMode="auto">
          <a:xfrm>
            <a:off x="467591" y="1270247"/>
            <a:ext cx="8458200" cy="5386090"/>
          </a:xfrm>
          <a:prstGeom prst="rect">
            <a:avLst/>
          </a:prstGeom>
          <a:noFill/>
          <a:ln w="9525">
            <a:noFill/>
            <a:miter lim="800000"/>
            <a:headEnd/>
            <a:tailEnd/>
          </a:ln>
        </p:spPr>
        <p:txBody>
          <a:bodyPr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connect(SOCKET s, struct sockaddr FAR *addr, int namelen);</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pPr>
              <a:spcBef>
                <a:spcPts val="0"/>
              </a:spcBef>
              <a:spcAft>
                <a:spcPts val="0"/>
              </a:spcAft>
            </a:pPr>
            <a:r>
              <a:rPr lang="en-US" sz="1400" b="1" dirty="0">
                <a:latin typeface="Courier New" pitchFamily="49" charset="0"/>
                <a:cs typeface="Courier New" pitchFamily="49" charset="0"/>
              </a:rPr>
              <a:t>// The </a:t>
            </a:r>
            <a:r>
              <a:rPr lang="en-US" sz="1400" b="1" dirty="0" err="1">
                <a:latin typeface="Courier New" pitchFamily="49" charset="0"/>
                <a:cs typeface="Courier New" pitchFamily="49" charset="0"/>
              </a:rPr>
              <a:t>DisplayFatalErr</a:t>
            </a:r>
            <a:r>
              <a:rPr lang="en-US" sz="1400" b="1" dirty="0">
                <a:latin typeface="Courier New" pitchFamily="49" charset="0"/>
                <a:cs typeface="Courier New" pitchFamily="49" charset="0"/>
              </a:rPr>
              <a:t>() function uses info from </a:t>
            </a:r>
            <a:r>
              <a:rPr lang="en-US" sz="1400" b="1" dirty="0" err="1">
                <a:latin typeface="Courier New" pitchFamily="49" charset="0"/>
                <a:cs typeface="Courier New" pitchFamily="49" charset="0"/>
              </a:rPr>
              <a:t>lpWSAData</a:t>
            </a:r>
            <a:r>
              <a:rPr lang="en-US" sz="1400" b="1" dirty="0">
                <a:latin typeface="Courier New" pitchFamily="49" charset="0"/>
                <a:cs typeface="Courier New" pitchFamily="49" charset="0"/>
              </a:rPr>
              <a:t>, so don’t </a:t>
            </a:r>
          </a:p>
          <a:p>
            <a:pPr>
              <a:spcBef>
                <a:spcPts val="0"/>
              </a:spcBef>
              <a:spcAft>
                <a:spcPts val="0"/>
              </a:spcAft>
            </a:pPr>
            <a:r>
              <a:rPr lang="en-US" sz="1400" b="1" dirty="0">
                <a:latin typeface="Courier New" pitchFamily="49" charset="0"/>
                <a:cs typeface="Courier New" pitchFamily="49" charset="0"/>
              </a:rPr>
              <a:t>// call it until after the Winsock DLL is loaded.</a:t>
            </a:r>
          </a:p>
          <a:p>
            <a:r>
              <a:rPr lang="en-US" sz="1400" b="1" dirty="0">
                <a:solidFill>
                  <a:srgbClr val="FFFF00"/>
                </a:solidFill>
                <a:latin typeface="Courier New" pitchFamily="49" charset="0"/>
                <a:cs typeface="Courier New" pitchFamily="49" charset="0"/>
              </a:rPr>
              <a:t>if (connect(sock, (struct sockaddr *) &amp;</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a:t>
            </a:r>
            <a:r>
              <a:rPr lang="en-US" sz="1400" b="1" dirty="0" err="1">
                <a:solidFill>
                  <a:srgbClr val="FFFF00"/>
                </a:solidFill>
                <a:latin typeface="Courier New" pitchFamily="49" charset="0"/>
                <a:cs typeface="Courier New" pitchFamily="49" charset="0"/>
              </a:rPr>
              <a:t>sizeof</a:t>
            </a:r>
            <a:r>
              <a:rPr lang="en-US" sz="1400" b="1" dirty="0">
                <a:solidFill>
                  <a:srgbClr val="FFFF00"/>
                </a:solidFill>
                <a:latin typeface="Courier New" pitchFamily="49" charset="0"/>
                <a:cs typeface="Courier New" pitchFamily="49" charset="0"/>
              </a:rPr>
              <a:t>(</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&lt; 0)</a:t>
            </a:r>
          </a:p>
          <a:p>
            <a:r>
              <a:rPr lang="en-US" sz="1400" b="1" dirty="0">
                <a:solidFill>
                  <a:srgbClr val="FFFF00"/>
                </a:solidFill>
                <a:latin typeface="Courier New" pitchFamily="49" charset="0"/>
                <a:cs typeface="Courier New" pitchFamily="49" charset="0"/>
              </a:rPr>
              <a:t>    </a:t>
            </a:r>
            <a:r>
              <a:rPr lang="en-US" sz="1400" b="1" dirty="0" err="1">
                <a:solidFill>
                  <a:srgbClr val="FFFF00"/>
                </a:solidFill>
                <a:latin typeface="Courier New" pitchFamily="49" charset="0"/>
                <a:cs typeface="Courier New" pitchFamily="49" charset="0"/>
              </a:rPr>
              <a:t>DisplayFatalErr</a:t>
            </a:r>
            <a:r>
              <a:rPr lang="en-US" sz="1400" b="1" dirty="0">
                <a:solidFill>
                  <a:srgbClr val="FFFF00"/>
                </a:solidFill>
                <a:latin typeface="Courier New" pitchFamily="49" charset="0"/>
                <a:cs typeface="Courier New" pitchFamily="49" charset="0"/>
              </a:rPr>
              <a:t>("connect() function failed."); </a:t>
            </a:r>
          </a:p>
          <a:p>
            <a:pPr>
              <a:spcBef>
                <a:spcPts val="0"/>
              </a:spcBef>
              <a:spcAft>
                <a:spcPts val="0"/>
              </a:spcAft>
            </a:pPr>
            <a:endParaRPr lang="en-US" sz="700" b="1" dirty="0">
              <a:latin typeface="Courier New" pitchFamily="49" charset="0"/>
              <a:cs typeface="Courier New" pitchFamily="49" charset="0"/>
            </a:endParaRPr>
          </a:p>
          <a:p>
            <a:pPr>
              <a:spcBef>
                <a:spcPts val="0"/>
              </a:spcBef>
              <a:spcAft>
                <a:spcPts val="0"/>
              </a:spcAft>
            </a:pPr>
            <a:endParaRPr lang="en-US" sz="7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connect()</a:t>
            </a:r>
            <a:r>
              <a:rPr lang="en-US" sz="1400" dirty="0">
                <a:latin typeface="Bookman Old Style" pitchFamily="18" charset="0"/>
                <a:cs typeface="Courier New" pitchFamily="49" charset="0"/>
              </a:rPr>
              <a:t> is normally used only by the client.  It is a blocking call which does not return until the TCP connection has been established (SYN, SYN+ACK, ACK), or the connection request fails.  There are many ways</a:t>
            </a:r>
            <a:r>
              <a:rPr lang="en-US" sz="1400" dirty="0">
                <a:latin typeface="Courier New" panose="02070309020205020404" pitchFamily="49" charset="0"/>
                <a:cs typeface="Courier New" panose="02070309020205020404" pitchFamily="49" charset="0"/>
              </a:rPr>
              <a:t> </a:t>
            </a:r>
            <a:r>
              <a:rPr lang="en-US" sz="1400" b="1" dirty="0">
                <a:latin typeface="Courier New" pitchFamily="49" charset="0"/>
                <a:cs typeface="Courier New" pitchFamily="49" charset="0"/>
              </a:rPr>
              <a:t>connect() </a:t>
            </a:r>
            <a:r>
              <a:rPr lang="en-US" sz="1400" dirty="0">
                <a:latin typeface="Bookman Old Style" pitchFamily="18" charset="0"/>
                <a:cs typeface="Courier New" pitchFamily="49" charset="0"/>
              </a:rPr>
              <a:t>can fail, so always check the return value as shown above.  A return value of 0 indicates the connection is established.  A negative return value indicates failure.  See</a:t>
            </a:r>
            <a:r>
              <a:rPr lang="en-US" sz="1400" dirty="0">
                <a:latin typeface="Courier New" panose="02070309020205020404" pitchFamily="49" charset="0"/>
                <a:cs typeface="Courier New" panose="02070309020205020404" pitchFamily="49" charset="0"/>
              </a:rPr>
              <a:t> </a:t>
            </a:r>
            <a:r>
              <a:rPr lang="en-US" sz="1400" b="1" dirty="0">
                <a:latin typeface="Courier New" pitchFamily="49" charset="0"/>
                <a:cs typeface="Courier New" pitchFamily="49" charset="0"/>
                <a:hlinkClick r:id="rId2"/>
              </a:rPr>
              <a:t>https://msdn.microsoft.com/en-us/library/aa923167.aspx</a:t>
            </a:r>
            <a:r>
              <a:rPr lang="en-US" sz="1400" b="1" dirty="0">
                <a:latin typeface="Courier New" pitchFamily="49" charset="0"/>
                <a:cs typeface="Courier New" pitchFamily="49" charset="0"/>
              </a:rPr>
              <a:t> </a:t>
            </a:r>
            <a:r>
              <a:rPr lang="en-US" sz="1400" dirty="0">
                <a:latin typeface="Bookman Old Style" pitchFamily="18" charset="0"/>
                <a:cs typeface="Courier New" pitchFamily="49" charset="0"/>
              </a:rPr>
              <a:t>for the various error return codes.  </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the handle of a previously created socket (“</a:t>
            </a:r>
            <a:r>
              <a:rPr lang="en-US" sz="1400" b="1" dirty="0">
                <a:latin typeface="Courier New" panose="02070309020205020404" pitchFamily="49" charset="0"/>
                <a:cs typeface="Courier New" panose="02070309020205020404" pitchFamily="49" charset="0"/>
              </a:rPr>
              <a:t>sock</a:t>
            </a:r>
            <a:r>
              <a:rPr lang="en-US" sz="1400" dirty="0">
                <a:latin typeface="Bookman Old Style" panose="02050604050505020204" pitchFamily="18" charset="0"/>
                <a:cs typeface="Courier New" panose="02070309020205020404" pitchFamily="49" charset="0"/>
              </a:rPr>
              <a:t>” on slide 11-11)</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addr</a:t>
            </a:r>
            <a:r>
              <a:rPr lang="en-US" sz="1400" dirty="0">
                <a:latin typeface="Bookman Old Style" pitchFamily="18" charset="0"/>
                <a:cs typeface="Courier New" pitchFamily="49" charset="0"/>
              </a:rPr>
              <a:t>: a pointer to the socket address structure.  Because the Sockets API is generic, a pointer to the </a:t>
            </a:r>
            <a:r>
              <a:rPr lang="en-US" sz="1400" b="1" dirty="0">
                <a:latin typeface="Courier New" pitchFamily="49" charset="0"/>
                <a:cs typeface="Courier New" pitchFamily="49" charset="0"/>
              </a:rPr>
              <a:t> sockaddr_in </a:t>
            </a:r>
            <a:r>
              <a:rPr lang="en-US" sz="1400" dirty="0">
                <a:latin typeface="Bookman Old Style" pitchFamily="18" charset="0"/>
                <a:cs typeface="Courier New" pitchFamily="49" charset="0"/>
              </a:rPr>
              <a:t>structure must be cast to the generic type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sockaddr</a:t>
            </a:r>
            <a:r>
              <a:rPr lang="en-US" sz="1400" dirty="0">
                <a:latin typeface="Bookman Old Style" pitchFamily="18" charset="0"/>
                <a:cs typeface="Courier New" pitchFamily="49" charset="0"/>
              </a:rPr>
              <a:t>, and the actual length of the address structure must be provided (see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namelen</a:t>
            </a:r>
            <a:r>
              <a:rPr lang="en-US" sz="1400" b="1"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below).  For TCP and UDP sockets using IPv6, the actual structure type is normally</a:t>
            </a:r>
            <a:r>
              <a:rPr lang="en-US" sz="1400" b="1" dirty="0">
                <a:latin typeface="Courier New" pitchFamily="49" charset="0"/>
                <a:cs typeface="Courier New" pitchFamily="49" charset="0"/>
              </a:rPr>
              <a:t> sockaddr_in6</a:t>
            </a:r>
            <a:r>
              <a:rPr lang="en-US" sz="1400" dirty="0">
                <a:latin typeface="Bookman Old Style" pitchFamily="18" charset="0"/>
                <a:cs typeface="Courier New" pitchFamily="49" charset="0"/>
              </a:rPr>
              <a:t>, as shown on the previous slides.</a:t>
            </a:r>
          </a:p>
          <a:p>
            <a:pPr>
              <a:spcBef>
                <a:spcPts val="0"/>
              </a:spcBef>
              <a:spcAft>
                <a:spcPts val="0"/>
              </a:spcAft>
            </a:pPr>
            <a:endParaRPr lang="en-US" sz="6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namelen</a:t>
            </a:r>
            <a:r>
              <a:rPr lang="en-US" sz="1400" dirty="0">
                <a:latin typeface="Bookman Old Style" pitchFamily="18" charset="0"/>
                <a:cs typeface="Courier New" pitchFamily="49" charset="0"/>
              </a:rPr>
              <a:t>: the length of the structure pointed to by</a:t>
            </a:r>
            <a:r>
              <a:rPr lang="en-US" sz="1400" b="1" dirty="0">
                <a:latin typeface="Courier New" pitchFamily="49" charset="0"/>
                <a:cs typeface="Courier New" pitchFamily="49" charset="0"/>
              </a:rPr>
              <a:t> addr</a:t>
            </a:r>
            <a:r>
              <a:rPr lang="en-US" sz="1400" dirty="0">
                <a:latin typeface="Bookman Old Style" pitchFamily="18" charset="0"/>
                <a:cs typeface="Courier New" pitchFamily="49" charset="0"/>
              </a:rPr>
              <a:t>.  For convenience, use the C</a:t>
            </a:r>
            <a:r>
              <a:rPr lang="en-US" sz="1400" b="1" dirty="0">
                <a:latin typeface="Courier New" pitchFamily="49" charset="0"/>
                <a:cs typeface="Courier New" pitchFamily="49" charset="0"/>
              </a:rPr>
              <a:t> sizeof() </a:t>
            </a:r>
            <a:r>
              <a:rPr lang="en-US" sz="1400" dirty="0">
                <a:latin typeface="Bookman Old Style" pitchFamily="18" charset="0"/>
                <a:cs typeface="Courier New" pitchFamily="49" charset="0"/>
              </a:rPr>
              <a:t>operator to obtain this value, as shown above. </a:t>
            </a:r>
          </a:p>
        </p:txBody>
      </p:sp>
    </p:spTree>
    <p:extLst>
      <p:ext uri="{BB962C8B-B14F-4D97-AF65-F5344CB8AC3E}">
        <p14:creationId xmlns:p14="http://schemas.microsoft.com/office/powerpoint/2010/main" val="157709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2690 Computer Networks II</a:t>
            </a:r>
          </a:p>
        </p:txBody>
      </p:sp>
      <p:sp>
        <p:nvSpPr>
          <p:cNvPr id="8196" name="Slide Number Placeholder 5"/>
          <p:cNvSpPr>
            <a:spLocks noGrp="1"/>
          </p:cNvSpPr>
          <p:nvPr>
            <p:ph type="sldNum" sz="quarter" idx="12"/>
          </p:nvPr>
        </p:nvSpPr>
        <p:spPr>
          <a:noFill/>
        </p:spPr>
        <p:txBody>
          <a:bodyPr/>
          <a:lstStyle/>
          <a:p>
            <a:r>
              <a:rPr lang="en-US" dirty="0"/>
              <a:t>11-</a:t>
            </a:r>
            <a:fld id="{66C63A4B-A9FF-41DC-B00E-7B846A1DBC5E}" type="slidenum">
              <a:rPr lang="en-US" smtClean="0"/>
              <a:pPr/>
              <a:t>17</a:t>
            </a:fld>
            <a:endParaRPr lang="en-US" dirty="0"/>
          </a:p>
        </p:txBody>
      </p:sp>
      <p:sp>
        <p:nvSpPr>
          <p:cNvPr id="8197" name="Rectangle 2"/>
          <p:cNvSpPr>
            <a:spLocks noGrp="1" noChangeArrowheads="1"/>
          </p:cNvSpPr>
          <p:nvPr>
            <p:ph type="title"/>
          </p:nvPr>
        </p:nvSpPr>
        <p:spPr/>
        <p:txBody>
          <a:bodyPr/>
          <a:lstStyle/>
          <a:p>
            <a:pPr eaLnBrk="1" hangingPunct="1"/>
            <a:r>
              <a:rPr lang="en-US" sz="2400" b="1" dirty="0"/>
              <a:t>TCP Messages Transmitted When connect( ) is Called*</a:t>
            </a:r>
          </a:p>
        </p:txBody>
      </p:sp>
      <p:sp>
        <p:nvSpPr>
          <p:cNvPr id="8198" name="Rectangle 17"/>
          <p:cNvSpPr>
            <a:spLocks noChangeArrowheads="1"/>
          </p:cNvSpPr>
          <p:nvPr/>
        </p:nvSpPr>
        <p:spPr bwMode="auto">
          <a:xfrm>
            <a:off x="0" y="966788"/>
            <a:ext cx="9144000" cy="0"/>
          </a:xfrm>
          <a:prstGeom prst="rect">
            <a:avLst/>
          </a:prstGeom>
          <a:noFill/>
          <a:ln w="9525">
            <a:noFill/>
            <a:miter lim="800000"/>
            <a:headEnd/>
            <a:tailEnd/>
          </a:ln>
        </p:spPr>
        <p:txBody>
          <a:bodyPr wrap="none" anchor="ctr">
            <a:spAutoFit/>
          </a:bodyPr>
          <a:lstStyle/>
          <a:p>
            <a:endParaRPr lang="en-US" sz="1800"/>
          </a:p>
        </p:txBody>
      </p:sp>
      <p:sp>
        <p:nvSpPr>
          <p:cNvPr id="2" name="TextBox 1"/>
          <p:cNvSpPr txBox="1"/>
          <p:nvPr/>
        </p:nvSpPr>
        <p:spPr>
          <a:xfrm>
            <a:off x="457200" y="5659403"/>
            <a:ext cx="8234680" cy="584775"/>
          </a:xfrm>
          <a:prstGeom prst="rect">
            <a:avLst/>
          </a:prstGeom>
          <a:noFill/>
        </p:spPr>
        <p:txBody>
          <a:bodyPr wrap="square" rtlCol="0">
            <a:spAutoFit/>
          </a:bodyPr>
          <a:lstStyle/>
          <a:p>
            <a:r>
              <a:rPr lang="en-US" sz="1600" i="1" dirty="0">
                <a:latin typeface="Bookman Old Style" panose="02050604050505020204" pitchFamily="18" charset="0"/>
                <a:cs typeface="Courier New" pitchFamily="49" charset="0"/>
              </a:rPr>
              <a:t>*TCP client and server in loopback mode (IPv6 address = ::1), captured with Wireshark using the Npcap driver.</a:t>
            </a:r>
            <a:endParaRPr lang="en-US" sz="1600" dirty="0"/>
          </a:p>
        </p:txBody>
      </p:sp>
      <p:pic>
        <p:nvPicPr>
          <p:cNvPr id="10" name="Picture 9"/>
          <p:cNvPicPr/>
          <p:nvPr/>
        </p:nvPicPr>
        <p:blipFill>
          <a:blip r:embed="rId2"/>
          <a:stretch>
            <a:fillRect/>
          </a:stretch>
        </p:blipFill>
        <p:spPr>
          <a:xfrm>
            <a:off x="457200" y="1397000"/>
            <a:ext cx="8234680" cy="3937000"/>
          </a:xfrm>
          <a:prstGeom prst="rect">
            <a:avLst/>
          </a:prstGeom>
        </p:spPr>
      </p:pic>
      <p:sp>
        <p:nvSpPr>
          <p:cNvPr id="3" name="Oval 2"/>
          <p:cNvSpPr/>
          <p:nvPr/>
        </p:nvSpPr>
        <p:spPr>
          <a:xfrm>
            <a:off x="4114800" y="2286000"/>
            <a:ext cx="965200" cy="54284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10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18</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send( )</a:t>
            </a:r>
            <a:endParaRPr lang="en-US" dirty="0"/>
          </a:p>
        </p:txBody>
      </p:sp>
      <p:sp>
        <p:nvSpPr>
          <p:cNvPr id="9222" name="Rectangle 5"/>
          <p:cNvSpPr>
            <a:spLocks noChangeArrowheads="1"/>
          </p:cNvSpPr>
          <p:nvPr/>
        </p:nvSpPr>
        <p:spPr bwMode="auto">
          <a:xfrm>
            <a:off x="477982" y="1252346"/>
            <a:ext cx="8379579" cy="5324535"/>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send(SOCKET s, const char FAR *buf, int len, int flags);</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if (send(sock, msg, </a:t>
            </a:r>
            <a:r>
              <a:rPr lang="en-US" sz="1400" b="1" dirty="0" err="1">
                <a:solidFill>
                  <a:srgbClr val="FFFF00"/>
                </a:solidFill>
                <a:latin typeface="Courier New" pitchFamily="49" charset="0"/>
                <a:cs typeface="Courier New" pitchFamily="49" charset="0"/>
              </a:rPr>
              <a:t>msgLen</a:t>
            </a:r>
            <a:r>
              <a:rPr lang="en-US" sz="1400" b="1" dirty="0">
                <a:solidFill>
                  <a:srgbClr val="FFFF00"/>
                </a:solidFill>
                <a:latin typeface="Courier New" pitchFamily="49" charset="0"/>
                <a:cs typeface="Courier New" pitchFamily="49" charset="0"/>
              </a:rPr>
              <a:t>, 0) != </a:t>
            </a:r>
            <a:r>
              <a:rPr lang="en-US" sz="1400" b="1" dirty="0" err="1">
                <a:solidFill>
                  <a:srgbClr val="FFFF00"/>
                </a:solidFill>
                <a:latin typeface="Courier New" pitchFamily="49" charset="0"/>
                <a:cs typeface="Courier New" pitchFamily="49" charset="0"/>
              </a:rPr>
              <a:t>msgLen</a:t>
            </a: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send() returns # bytes sent</a:t>
            </a:r>
          </a:p>
          <a:p>
            <a:r>
              <a:rPr lang="en-US" sz="1400" b="1" dirty="0">
                <a:latin typeface="Courier New" pitchFamily="49" charset="0"/>
                <a:cs typeface="Courier New" pitchFamily="49" charset="0"/>
              </a:rPr>
              <a:t>    // Display error message or send the rest with more send() calls</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endParaRPr lang="en-US" sz="10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send()</a:t>
            </a:r>
            <a:r>
              <a:rPr lang="en-US" sz="1400" dirty="0">
                <a:latin typeface="Bookman Old Style" pitchFamily="18" charset="0"/>
                <a:cs typeface="Courier New" pitchFamily="49" charset="0"/>
              </a:rPr>
              <a:t> is one of several functions that can be used by connection-oriented (TCP) client or server to transmit data.  With a TCP connection,</a:t>
            </a:r>
            <a:r>
              <a:rPr lang="en-US" sz="1400" b="1" dirty="0">
                <a:latin typeface="Courier New" pitchFamily="49" charset="0"/>
                <a:cs typeface="Courier New" pitchFamily="49" charset="0"/>
              </a:rPr>
              <a:t> send()</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returns when at least </a:t>
            </a:r>
            <a:r>
              <a:rPr lang="en-US" sz="1400" u="sng" dirty="0">
                <a:latin typeface="Bookman Old Style" pitchFamily="18" charset="0"/>
                <a:cs typeface="Courier New" pitchFamily="49" charset="0"/>
              </a:rPr>
              <a:t>some</a:t>
            </a:r>
            <a:r>
              <a:rPr lang="en-US" sz="1400" dirty="0">
                <a:latin typeface="Bookman Old Style" pitchFamily="18" charset="0"/>
                <a:cs typeface="Courier New" pitchFamily="49" charset="0"/>
              </a:rPr>
              <a:t> data has been transferred “down” from the application’s buffer to the local protocol stack’s send buffer.  The return value is</a:t>
            </a:r>
            <a:r>
              <a:rPr lang="en-US" sz="1400" b="1" dirty="0">
                <a:latin typeface="Courier New" pitchFamily="49" charset="0"/>
                <a:cs typeface="Courier New" pitchFamily="49" charset="0"/>
              </a:rPr>
              <a:t> </a:t>
            </a:r>
            <a:r>
              <a:rPr lang="en-US" sz="1400" dirty="0">
                <a:latin typeface="Bookman Old Style" pitchFamily="18" charset="0"/>
                <a:cs typeface="Courier New" pitchFamily="49" charset="0"/>
              </a:rPr>
              <a:t>the number of bytes actually transferred, or</a:t>
            </a:r>
            <a:r>
              <a:rPr lang="en-US" sz="1400" b="1" dirty="0">
                <a:latin typeface="Courier New" pitchFamily="49" charset="0"/>
                <a:cs typeface="Courier New" pitchFamily="49" charset="0"/>
              </a:rPr>
              <a:t> SOCKET_ERROR </a:t>
            </a:r>
            <a:r>
              <a:rPr lang="en-US" sz="1400" dirty="0">
                <a:latin typeface="Bookman Old Style" pitchFamily="18" charset="0"/>
                <a:cs typeface="Courier New" pitchFamily="49" charset="0"/>
              </a:rPr>
              <a:t>(-1) if it fails.  TCP doesn’t understand text string or other data type semantics, it just sends bytes. </a:t>
            </a:r>
            <a:r>
              <a:rPr lang="en-US" sz="1400" i="1" dirty="0">
                <a:latin typeface="Bookman Old Style" pitchFamily="18" charset="0"/>
                <a:cs typeface="Courier New" pitchFamily="49" charset="0"/>
              </a:rPr>
              <a:t>Successful return does not mean that the data has been received at the destination, or even that data has been transmitted onto the network.</a:t>
            </a:r>
            <a:r>
              <a:rPr lang="en-US" sz="1400" dirty="0">
                <a:latin typeface="Bookman Old Style" pitchFamily="18" charset="0"/>
                <a:cs typeface="Courier New" pitchFamily="49" charset="0"/>
              </a:rPr>
              <a:t>  </a:t>
            </a:r>
            <a:r>
              <a:rPr lang="en-US" sz="1400" b="1" dirty="0">
                <a:latin typeface="Courier New" pitchFamily="49" charset="0"/>
                <a:cs typeface="Courier New" pitchFamily="49" charset="0"/>
              </a:rPr>
              <a:t>send()</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will fail if a connection is not established for the referenced socket, or if that connection has failed or closed normally in the meantime.  With a TCP socket,</a:t>
            </a:r>
            <a:r>
              <a:rPr lang="en-US" sz="1400" b="1" dirty="0">
                <a:latin typeface="Courier New" pitchFamily="49" charset="0"/>
                <a:cs typeface="Courier New" pitchFamily="49" charset="0"/>
              </a:rPr>
              <a:t> send() </a:t>
            </a:r>
            <a:r>
              <a:rPr lang="en-US" sz="1400" dirty="0">
                <a:latin typeface="Bookman Old Style" pitchFamily="18" charset="0"/>
                <a:cs typeface="Courier New" pitchFamily="49" charset="0"/>
              </a:rPr>
              <a:t>may provide a successful return value even when the number of bytes transmitted is less than what was requested.  </a:t>
            </a:r>
            <a:r>
              <a:rPr lang="en-US" sz="1400" i="1" dirty="0">
                <a:latin typeface="Bookman Old Style" pitchFamily="18" charset="0"/>
                <a:cs typeface="Courier New" pitchFamily="49" charset="0"/>
              </a:rPr>
              <a:t>It is the application’s responsibility to call</a:t>
            </a:r>
            <a:r>
              <a:rPr lang="en-US" sz="1400" i="1" dirty="0">
                <a:latin typeface="Courier New" panose="02070309020205020404" pitchFamily="49" charset="0"/>
                <a:cs typeface="Courier New" panose="02070309020205020404" pitchFamily="49" charset="0"/>
              </a:rPr>
              <a:t> </a:t>
            </a:r>
            <a:r>
              <a:rPr lang="en-US" sz="1400" b="1" i="1" dirty="0">
                <a:latin typeface="Courier New" pitchFamily="49" charset="0"/>
                <a:cs typeface="Courier New" pitchFamily="49" charset="0"/>
              </a:rPr>
              <a:t>send() </a:t>
            </a:r>
            <a:r>
              <a:rPr lang="en-US" sz="1400" i="1" dirty="0">
                <a:latin typeface="Bookman Old Style" pitchFamily="18" charset="0"/>
                <a:cs typeface="Courier New" pitchFamily="49" charset="0"/>
              </a:rPr>
              <a:t>as many times as required, until all application data has been sent.</a:t>
            </a:r>
          </a:p>
          <a:p>
            <a:pPr>
              <a:spcBef>
                <a:spcPts val="0"/>
              </a:spcBef>
              <a:spcAft>
                <a:spcPts val="0"/>
              </a:spcAft>
            </a:pPr>
            <a:endParaRPr lang="en-US" sz="600" i="1"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the socket handle for the previously established connection</a:t>
            </a:r>
          </a:p>
          <a:p>
            <a:pPr>
              <a:spcBef>
                <a:spcPts val="0"/>
              </a:spcBef>
              <a:spcAft>
                <a:spcPts val="0"/>
              </a:spcAft>
            </a:pPr>
            <a:endParaRPr lang="en-US" sz="6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buf</a:t>
            </a:r>
            <a:r>
              <a:rPr lang="en-US" sz="1400" dirty="0">
                <a:latin typeface="Bookman Old Style" pitchFamily="18" charset="0"/>
                <a:cs typeface="Courier New" pitchFamily="49" charset="0"/>
              </a:rPr>
              <a:t>: a pointer to the first byte of data in a buffer containing data for transmission</a:t>
            </a:r>
          </a:p>
          <a:p>
            <a:pPr>
              <a:spcBef>
                <a:spcPts val="0"/>
              </a:spcBef>
              <a:spcAft>
                <a:spcPts val="0"/>
              </a:spcAft>
            </a:pPr>
            <a:endParaRPr lang="en-US" sz="6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len</a:t>
            </a:r>
            <a:r>
              <a:rPr lang="en-US" sz="1400" dirty="0">
                <a:latin typeface="Bookman Old Style" pitchFamily="18" charset="0"/>
                <a:cs typeface="Courier New" pitchFamily="49" charset="0"/>
              </a:rPr>
              <a:t>: the number of bytes to be sent (in Program 1, don’t count the string’s null terminator)</a:t>
            </a:r>
          </a:p>
          <a:p>
            <a:pPr>
              <a:spcBef>
                <a:spcPts val="0"/>
              </a:spcBef>
              <a:spcAft>
                <a:spcPts val="0"/>
              </a:spcAft>
            </a:pPr>
            <a:endParaRPr lang="en-US" sz="6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flags</a:t>
            </a:r>
            <a:r>
              <a:rPr lang="en-US" sz="1400" dirty="0">
                <a:latin typeface="Bookman Old Style" pitchFamily="18" charset="0"/>
                <a:cs typeface="Courier New" pitchFamily="49" charset="0"/>
              </a:rPr>
              <a:t>: rarely-used flags that control the send (normally set to 0).</a:t>
            </a:r>
            <a:endParaRPr lang="en-US" sz="1600" b="1" dirty="0">
              <a:latin typeface="Courier New" pitchFamily="49" charset="0"/>
            </a:endParaRPr>
          </a:p>
        </p:txBody>
      </p:sp>
    </p:spTree>
    <p:extLst>
      <p:ext uri="{BB962C8B-B14F-4D97-AF65-F5344CB8AC3E}">
        <p14:creationId xmlns:p14="http://schemas.microsoft.com/office/powerpoint/2010/main" val="245979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19</a:t>
            </a:fld>
            <a:endParaRPr lang="en-US" dirty="0"/>
          </a:p>
        </p:txBody>
      </p:sp>
      <p:sp>
        <p:nvSpPr>
          <p:cNvPr id="9221" name="Rectangle 2"/>
          <p:cNvSpPr>
            <a:spLocks noGrp="1" noChangeArrowheads="1"/>
          </p:cNvSpPr>
          <p:nvPr>
            <p:ph type="title"/>
          </p:nvPr>
        </p:nvSpPr>
        <p:spPr>
          <a:xfrm>
            <a:off x="304800" y="274638"/>
            <a:ext cx="8534400" cy="731635"/>
          </a:xfrm>
        </p:spPr>
        <p:txBody>
          <a:bodyPr/>
          <a:lstStyle/>
          <a:p>
            <a:pPr eaLnBrk="1" hangingPunct="1"/>
            <a:r>
              <a:rPr lang="en-US" sz="2400" b="1" dirty="0"/>
              <a:t>recv( )</a:t>
            </a:r>
            <a:endParaRPr lang="en-US" dirty="0"/>
          </a:p>
        </p:txBody>
      </p:sp>
      <p:sp>
        <p:nvSpPr>
          <p:cNvPr id="9222" name="Rectangle 5"/>
          <p:cNvSpPr>
            <a:spLocks noChangeArrowheads="1"/>
          </p:cNvSpPr>
          <p:nvPr/>
        </p:nvSpPr>
        <p:spPr bwMode="auto">
          <a:xfrm>
            <a:off x="477982" y="903531"/>
            <a:ext cx="8278392" cy="5401479"/>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recv(SOCKET s, char FAR *buf, int len, int flags);</a:t>
            </a:r>
          </a:p>
          <a:p>
            <a:pPr>
              <a:spcBef>
                <a:spcPts val="0"/>
              </a:spcBef>
              <a:spcAft>
                <a:spcPts val="0"/>
              </a:spcAft>
            </a:pPr>
            <a:endParaRPr lang="en-US" sz="5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if ((</a:t>
            </a:r>
            <a:r>
              <a:rPr lang="en-US" sz="1400" b="1" dirty="0" err="1">
                <a:solidFill>
                  <a:srgbClr val="FFFF00"/>
                </a:solidFill>
                <a:latin typeface="Courier New" pitchFamily="49" charset="0"/>
                <a:cs typeface="Courier New" pitchFamily="49" charset="0"/>
              </a:rPr>
              <a:t>bytesRead</a:t>
            </a:r>
            <a:r>
              <a:rPr lang="en-US" sz="1400" b="1" dirty="0">
                <a:solidFill>
                  <a:srgbClr val="FFFF00"/>
                </a:solidFill>
                <a:latin typeface="Courier New" pitchFamily="49" charset="0"/>
                <a:cs typeface="Courier New" pitchFamily="49" charset="0"/>
              </a:rPr>
              <a:t> = recv(sock, rcvBuffer, RCVBUFSZ - 1, 0)) &lt;= 0)</a:t>
            </a:r>
          </a:p>
          <a:p>
            <a:r>
              <a:rPr lang="en-US" sz="1400" b="1" dirty="0">
                <a:latin typeface="Courier New" pitchFamily="49" charset="0"/>
                <a:cs typeface="Courier New" pitchFamily="49" charset="0"/>
              </a:rPr>
              <a:t>    // Display error message</a:t>
            </a:r>
          </a:p>
          <a:p>
            <a:pPr>
              <a:spcBef>
                <a:spcPts val="0"/>
              </a:spcBef>
              <a:spcAft>
                <a:spcPts val="0"/>
              </a:spcAft>
            </a:pPr>
            <a:endParaRPr lang="en-US" sz="12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recv()</a:t>
            </a:r>
            <a:r>
              <a:rPr lang="en-US" sz="1400" dirty="0">
                <a:latin typeface="Bookman Old Style" pitchFamily="18" charset="0"/>
                <a:cs typeface="Courier New" pitchFamily="49" charset="0"/>
              </a:rPr>
              <a:t> is generally similar to</a:t>
            </a:r>
            <a:r>
              <a:rPr lang="en-US" sz="1400" b="1" dirty="0">
                <a:latin typeface="Courier New" pitchFamily="49" charset="0"/>
                <a:cs typeface="Courier New" pitchFamily="49" charset="0"/>
              </a:rPr>
              <a:t> send()</a:t>
            </a:r>
            <a:r>
              <a:rPr lang="en-US" sz="1400" dirty="0">
                <a:latin typeface="Bookman Old Style" pitchFamily="18" charset="0"/>
                <a:cs typeface="Courier New" pitchFamily="49" charset="0"/>
              </a:rPr>
              <a:t>, and is typically used by connection-oriented (TCP) clients and servers.  Only data from the IP address and port number associated with the referenced socket will be accepted.  Data from other sources will be filtered (ignored).  The normal return value is number of bytes returned to the application’s receive buffer (</a:t>
            </a:r>
            <a:r>
              <a:rPr lang="en-US" sz="1400" b="1" dirty="0">
                <a:latin typeface="Courier New" pitchFamily="49" charset="0"/>
                <a:cs typeface="Courier New" pitchFamily="49" charset="0"/>
              </a:rPr>
              <a:t>rcvBuffer</a:t>
            </a:r>
            <a:r>
              <a:rPr lang="en-US" sz="1400" dirty="0">
                <a:latin typeface="Bookman Old Style" pitchFamily="18" charset="0"/>
                <a:cs typeface="Courier New" pitchFamily="49" charset="0"/>
              </a:rPr>
              <a:t>),</a:t>
            </a:r>
            <a:r>
              <a:rPr lang="en-US" sz="1400" dirty="0">
                <a:latin typeface="Courier New" panose="02070309020205020404" pitchFamily="49" charset="0"/>
                <a:cs typeface="Courier New" panose="02070309020205020404" pitchFamily="49" charset="0"/>
              </a:rPr>
              <a:t> </a:t>
            </a:r>
            <a:r>
              <a:rPr lang="en-US" sz="1400" dirty="0">
                <a:latin typeface="Bookman Old Style" pitchFamily="18" charset="0"/>
                <a:cs typeface="Courier New" pitchFamily="49" charset="0"/>
              </a:rPr>
              <a:t>which may be less than the size of that buffer.  In general, a return code of -1 indicates some kind of receive failure, and 0 indicates that the connection has been closed by the other side.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recv()</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will block until at least some data is received, an error occurs, or the connection is closed.  Because all data transmitted by the sender may not be received in one TCP segment, </a:t>
            </a:r>
            <a:r>
              <a:rPr lang="en-US" sz="1400" b="1" dirty="0">
                <a:latin typeface="Courier New" pitchFamily="49" charset="0"/>
                <a:cs typeface="Courier New" pitchFamily="49" charset="0"/>
              </a:rPr>
              <a:t>recv()</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is normally called repeatedly until all data has been received.</a:t>
            </a:r>
            <a:endParaRPr lang="en-US" sz="1400" i="1" dirty="0">
              <a:latin typeface="Bookman Old Style" pitchFamily="18" charset="0"/>
              <a:cs typeface="Courier New" pitchFamily="49" charset="0"/>
            </a:endParaRPr>
          </a:p>
          <a:p>
            <a:pPr>
              <a:spcBef>
                <a:spcPts val="0"/>
              </a:spcBef>
              <a:spcAft>
                <a:spcPts val="0"/>
              </a:spcAft>
            </a:pPr>
            <a:endParaRPr lang="en-US" sz="500" i="1"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the socket handle for a previously established connection</a:t>
            </a:r>
          </a:p>
          <a:p>
            <a:pPr>
              <a:spcBef>
                <a:spcPts val="0"/>
              </a:spcBef>
              <a:spcAft>
                <a:spcPts val="0"/>
              </a:spcAft>
            </a:pPr>
            <a:endParaRPr lang="en-US" sz="5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buf</a:t>
            </a:r>
            <a:r>
              <a:rPr lang="en-US" sz="1400" dirty="0">
                <a:latin typeface="Bookman Old Style" pitchFamily="18" charset="0"/>
                <a:cs typeface="Courier New" pitchFamily="49" charset="0"/>
              </a:rPr>
              <a:t>: a pointer to a buffer big enough to accept the received data.  Receive buffers should be character arrays, for example: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char </a:t>
            </a:r>
            <a:r>
              <a:rPr lang="en-US" sz="1400" b="1" dirty="0" err="1">
                <a:latin typeface="Courier New" pitchFamily="49" charset="0"/>
                <a:cs typeface="Courier New" pitchFamily="49" charset="0"/>
              </a:rPr>
              <a:t>rcvBuf</a:t>
            </a:r>
            <a:r>
              <a:rPr lang="en-US" sz="1400" b="1" dirty="0">
                <a:latin typeface="Courier New" pitchFamily="49" charset="0"/>
                <a:cs typeface="Courier New" pitchFamily="49" charset="0"/>
              </a:rPr>
              <a:t>[BUFSIZ];</a:t>
            </a:r>
          </a:p>
          <a:p>
            <a:pPr>
              <a:spcBef>
                <a:spcPts val="0"/>
              </a:spcBef>
              <a:spcAft>
                <a:spcPts val="0"/>
              </a:spcAft>
            </a:pPr>
            <a:endParaRPr lang="en-US" sz="5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len</a:t>
            </a:r>
            <a:r>
              <a:rPr lang="en-US" sz="1400" dirty="0">
                <a:latin typeface="Bookman Old Style" pitchFamily="18" charset="0"/>
                <a:cs typeface="Courier New" pitchFamily="49" charset="0"/>
              </a:rPr>
              <a:t>: overall length of the receive buffer in bytes.  (The example above leaves one byte empty in the buffer to allow for a string terminator character (</a:t>
            </a:r>
            <a:r>
              <a:rPr lang="en-US" sz="1400" b="1" dirty="0">
                <a:latin typeface="Courier New" panose="02070309020205020404" pitchFamily="49" charset="0"/>
                <a:cs typeface="Courier New" panose="02070309020205020404" pitchFamily="49" charset="0"/>
              </a:rPr>
              <a:t>\0</a:t>
            </a:r>
            <a:r>
              <a:rPr lang="en-US" sz="1400" dirty="0">
                <a:latin typeface="Bookman Old Style" pitchFamily="18" charset="0"/>
                <a:cs typeface="Courier New" pitchFamily="49" charset="0"/>
              </a:rPr>
              <a:t>) to be inserted for display purposes.)</a:t>
            </a:r>
          </a:p>
          <a:p>
            <a:pPr>
              <a:spcBef>
                <a:spcPts val="0"/>
              </a:spcBef>
              <a:spcAft>
                <a:spcPts val="0"/>
              </a:spcAft>
            </a:pPr>
            <a:endParaRPr lang="en-US" sz="5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flags</a:t>
            </a:r>
            <a:r>
              <a:rPr lang="en-US" sz="1400" dirty="0">
                <a:latin typeface="Bookman Old Style" pitchFamily="18" charset="0"/>
                <a:cs typeface="Courier New" pitchFamily="49" charset="0"/>
              </a:rPr>
              <a:t>: normally set to 0.  See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hlinkClick r:id="rId2"/>
              </a:rPr>
              <a:t>https://docs.microsoft.com/en-us/windows/desktop/api/winsock/nf-winsock-recv</a:t>
            </a:r>
            <a:r>
              <a:rPr lang="en-US" sz="1400" b="1" dirty="0">
                <a:latin typeface="Courier New" pitchFamily="49" charset="0"/>
                <a:cs typeface="Courier New" pitchFamily="49" charset="0"/>
              </a:rPr>
              <a:t> </a:t>
            </a:r>
            <a:r>
              <a:rPr lang="en-US" sz="1400" dirty="0">
                <a:latin typeface="Bookman Old Style" pitchFamily="18" charset="0"/>
                <a:cs typeface="Courier New" pitchFamily="49" charset="0"/>
              </a:rPr>
              <a:t>for some options.</a:t>
            </a:r>
            <a:endParaRPr lang="en-US" sz="1600" b="1" dirty="0">
              <a:latin typeface="Courier New" pitchFamily="49" charset="0"/>
            </a:endParaRPr>
          </a:p>
        </p:txBody>
      </p:sp>
    </p:spTree>
    <p:extLst>
      <p:ext uri="{BB962C8B-B14F-4D97-AF65-F5344CB8AC3E}">
        <p14:creationId xmlns:p14="http://schemas.microsoft.com/office/powerpoint/2010/main" val="38804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088573" y="1257299"/>
            <a:ext cx="5081154" cy="50188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8" name="Footer Placeholder 4"/>
          <p:cNvSpPr>
            <a:spLocks noGrp="1"/>
          </p:cNvSpPr>
          <p:nvPr>
            <p:ph type="ftr" sz="quarter" idx="11"/>
          </p:nvPr>
        </p:nvSpPr>
        <p:spPr>
          <a:noFill/>
        </p:spPr>
        <p:txBody>
          <a:bodyPr/>
          <a:lstStyle/>
          <a:p>
            <a:r>
              <a:rPr lang="en-US"/>
              <a:t>CS 2690 Computer Networks II</a:t>
            </a:r>
          </a:p>
        </p:txBody>
      </p:sp>
      <p:sp>
        <p:nvSpPr>
          <p:cNvPr id="1029" name="Slide Number Placeholder 5"/>
          <p:cNvSpPr>
            <a:spLocks noGrp="1"/>
          </p:cNvSpPr>
          <p:nvPr>
            <p:ph type="sldNum" sz="quarter" idx="12"/>
          </p:nvPr>
        </p:nvSpPr>
        <p:spPr>
          <a:noFill/>
        </p:spPr>
        <p:txBody>
          <a:bodyPr/>
          <a:lstStyle/>
          <a:p>
            <a:r>
              <a:rPr lang="en-US" dirty="0"/>
              <a:t>11-</a:t>
            </a:r>
            <a:fld id="{C8E98380-CFB1-45D0-9EE2-25CE9E5D4F24}" type="slidenum">
              <a:rPr lang="en-US" smtClean="0"/>
              <a:pPr/>
              <a:t>2</a:t>
            </a:fld>
            <a:endParaRPr lang="en-US" dirty="0"/>
          </a:p>
        </p:txBody>
      </p:sp>
      <p:sp>
        <p:nvSpPr>
          <p:cNvPr id="1030" name="Rectangle 2"/>
          <p:cNvSpPr>
            <a:spLocks noGrp="1" noChangeArrowheads="1"/>
          </p:cNvSpPr>
          <p:nvPr>
            <p:ph type="title"/>
          </p:nvPr>
        </p:nvSpPr>
        <p:spPr/>
        <p:txBody>
          <a:bodyPr/>
          <a:lstStyle/>
          <a:p>
            <a:pPr eaLnBrk="1" hangingPunct="1"/>
            <a:r>
              <a:rPr lang="en-US" sz="2400" b="1"/>
              <a:t>Two Areas Where Interface Standardization is Critical </a:t>
            </a:r>
          </a:p>
        </p:txBody>
      </p:sp>
      <p:graphicFrame>
        <p:nvGraphicFramePr>
          <p:cNvPr id="1026" name="Object 8"/>
          <p:cNvGraphicFramePr>
            <a:graphicFrameLocks noChangeAspect="1"/>
          </p:cNvGraphicFramePr>
          <p:nvPr>
            <p:extLst>
              <p:ext uri="{D42A27DB-BD31-4B8C-83A1-F6EECF244321}">
                <p14:modId xmlns:p14="http://schemas.microsoft.com/office/powerpoint/2010/main" val="3732328736"/>
              </p:ext>
            </p:extLst>
          </p:nvPr>
        </p:nvGraphicFramePr>
        <p:xfrm>
          <a:off x="2214418" y="1470384"/>
          <a:ext cx="4503738" cy="4592638"/>
        </p:xfrm>
        <a:graphic>
          <a:graphicData uri="http://schemas.openxmlformats.org/presentationml/2006/ole">
            <mc:AlternateContent xmlns:mc="http://schemas.openxmlformats.org/markup-compatibility/2006">
              <mc:Choice xmlns:v="urn:schemas-microsoft-com:vml" Requires="v">
                <p:oleObj spid="_x0000_s13450" name="Visio" r:id="rId3" imgW="3911796" imgH="3897489" progId="Visio.Drawing.11">
                  <p:embed/>
                </p:oleObj>
              </mc:Choice>
              <mc:Fallback>
                <p:oleObj name="Visio" r:id="rId3" imgW="3911796" imgH="3897489" progId="Visio.Drawing.11">
                  <p:embed/>
                  <p:pic>
                    <p:nvPicPr>
                      <p:cNvPr id="0" name=""/>
                      <p:cNvPicPr>
                        <a:picLocks noChangeAspect="1" noChangeArrowheads="1"/>
                      </p:cNvPicPr>
                      <p:nvPr/>
                    </p:nvPicPr>
                    <p:blipFill>
                      <a:blip r:embed="rId4"/>
                      <a:srcRect/>
                      <a:stretch>
                        <a:fillRect/>
                      </a:stretch>
                    </p:blipFill>
                    <p:spPr bwMode="auto">
                      <a:xfrm>
                        <a:off x="2214418" y="1470384"/>
                        <a:ext cx="4503738" cy="459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77865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20</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closesocket( )</a:t>
            </a:r>
            <a:endParaRPr lang="en-US" dirty="0"/>
          </a:p>
        </p:txBody>
      </p:sp>
      <p:sp>
        <p:nvSpPr>
          <p:cNvPr id="9222" name="Rectangle 5"/>
          <p:cNvSpPr>
            <a:spLocks noChangeArrowheads="1"/>
          </p:cNvSpPr>
          <p:nvPr/>
        </p:nvSpPr>
        <p:spPr bwMode="auto">
          <a:xfrm>
            <a:off x="477982" y="1438760"/>
            <a:ext cx="8250382" cy="3754874"/>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closesocket(SOCKET s);</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closesocket(sock);</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Either side can begin closing a Windows TCP connection by calling</a:t>
            </a:r>
            <a:r>
              <a:rPr lang="en-US" sz="1400" b="1" dirty="0">
                <a:latin typeface="Courier New" pitchFamily="49" charset="0"/>
                <a:cs typeface="Courier New" pitchFamily="49" charset="0"/>
              </a:rPr>
              <a:t> closesocket()</a:t>
            </a:r>
            <a:r>
              <a:rPr lang="en-US" sz="1400" dirty="0">
                <a:latin typeface="Bookman Old Style" pitchFamily="18" charset="0"/>
                <a:cs typeface="Courier New" pitchFamily="49" charset="0"/>
              </a:rPr>
              <a:t>, which is non-blocking by default.  </a:t>
            </a:r>
            <a:r>
              <a:rPr lang="en-US" sz="1400" b="1" dirty="0">
                <a:latin typeface="Courier New" pitchFamily="49" charset="0"/>
                <a:cs typeface="Courier New" pitchFamily="49" charset="0"/>
              </a:rPr>
              <a:t>closesocket()</a:t>
            </a:r>
            <a:r>
              <a:rPr lang="en-US" sz="1400" dirty="0">
                <a:latin typeface="Bookman Old Style" pitchFamily="18" charset="0"/>
                <a:cs typeface="Courier New" pitchFamily="49" charset="0"/>
              </a:rPr>
              <a:t> will transmit a TCP FIN and initiate the standard “graceful” close.  It returns 0 on success, which is likely but not guaranteed.  Both client and server should call</a:t>
            </a:r>
            <a:r>
              <a:rPr lang="en-US" sz="1400" b="1" dirty="0">
                <a:latin typeface="Courier New" pitchFamily="49" charset="0"/>
                <a:cs typeface="Courier New" pitchFamily="49" charset="0"/>
              </a:rPr>
              <a:t> closesocket() </a:t>
            </a:r>
            <a:r>
              <a:rPr lang="en-US" sz="1400" dirty="0">
                <a:latin typeface="Bookman Old Style" pitchFamily="18" charset="0"/>
                <a:cs typeface="Courier New" pitchFamily="49" charset="0"/>
              </a:rPr>
              <a:t>to release socket resources.  If you need to do a different type of close (like an abort), use the</a:t>
            </a:r>
            <a:r>
              <a:rPr lang="en-US" sz="1400" b="1" dirty="0">
                <a:latin typeface="Courier New" pitchFamily="49" charset="0"/>
                <a:cs typeface="Courier New" pitchFamily="49" charset="0"/>
              </a:rPr>
              <a:t> shutdown() </a:t>
            </a:r>
            <a:r>
              <a:rPr lang="en-US" sz="1400" dirty="0">
                <a:latin typeface="Bookman Old Style" pitchFamily="18" charset="0"/>
                <a:cs typeface="Courier New" pitchFamily="49" charset="0"/>
              </a:rPr>
              <a:t>function instead.   For Berkeley Sockets, use</a:t>
            </a:r>
            <a:r>
              <a:rPr lang="en-US" sz="1400" b="1" dirty="0">
                <a:latin typeface="Courier New" pitchFamily="49" charset="0"/>
                <a:cs typeface="Courier New" pitchFamily="49" charset="0"/>
              </a:rPr>
              <a:t> close() </a:t>
            </a:r>
            <a:r>
              <a:rPr lang="en-US" sz="1400" dirty="0">
                <a:latin typeface="Bookman Old Style" pitchFamily="18" charset="0"/>
                <a:cs typeface="Courier New" pitchFamily="49" charset="0"/>
              </a:rPr>
              <a:t>in place of</a:t>
            </a:r>
            <a:r>
              <a:rPr lang="en-US" sz="1400" b="1" dirty="0">
                <a:latin typeface="Courier New" pitchFamily="49" charset="0"/>
                <a:cs typeface="Courier New" pitchFamily="49" charset="0"/>
              </a:rPr>
              <a:t> closesocket()</a:t>
            </a:r>
            <a:r>
              <a:rPr lang="en-US" sz="1400" dirty="0">
                <a:latin typeface="Bookman Old Style" pitchFamily="18" charset="0"/>
                <a:cs typeface="Courier New" pitchFamily="49" charset="0"/>
              </a:rPr>
              <a:t>.</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socket handle to be closed</a:t>
            </a:r>
          </a:p>
          <a:p>
            <a:pPr>
              <a:spcBef>
                <a:spcPts val="0"/>
              </a:spcBef>
              <a:spcAft>
                <a:spcPts val="0"/>
              </a:spcAft>
            </a:pPr>
            <a:endParaRPr lang="en-US" sz="1400" dirty="0">
              <a:latin typeface="Bookman Old Style" pitchFamily="18"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402429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2690 Computer Networks II</a:t>
            </a:r>
          </a:p>
        </p:txBody>
      </p:sp>
      <p:sp>
        <p:nvSpPr>
          <p:cNvPr id="8196" name="Slide Number Placeholder 5"/>
          <p:cNvSpPr>
            <a:spLocks noGrp="1"/>
          </p:cNvSpPr>
          <p:nvPr>
            <p:ph type="sldNum" sz="quarter" idx="12"/>
          </p:nvPr>
        </p:nvSpPr>
        <p:spPr>
          <a:noFill/>
        </p:spPr>
        <p:txBody>
          <a:bodyPr/>
          <a:lstStyle/>
          <a:p>
            <a:r>
              <a:rPr lang="en-US" dirty="0"/>
              <a:t>11-</a:t>
            </a:r>
            <a:fld id="{66C63A4B-A9FF-41DC-B00E-7B846A1DBC5E}" type="slidenum">
              <a:rPr lang="en-US" smtClean="0"/>
              <a:pPr/>
              <a:t>21</a:t>
            </a:fld>
            <a:endParaRPr lang="en-US" dirty="0"/>
          </a:p>
        </p:txBody>
      </p:sp>
      <p:sp>
        <p:nvSpPr>
          <p:cNvPr id="8197" name="Rectangle 2"/>
          <p:cNvSpPr>
            <a:spLocks noGrp="1" noChangeArrowheads="1"/>
          </p:cNvSpPr>
          <p:nvPr>
            <p:ph type="title"/>
          </p:nvPr>
        </p:nvSpPr>
        <p:spPr/>
        <p:txBody>
          <a:bodyPr/>
          <a:lstStyle/>
          <a:p>
            <a:pPr eaLnBrk="1" hangingPunct="1"/>
            <a:r>
              <a:rPr lang="en-US" sz="2400" b="1" dirty="0"/>
              <a:t>TCP Messages Transmitted When </a:t>
            </a:r>
            <a:br>
              <a:rPr lang="en-US" sz="2400" b="1" dirty="0"/>
            </a:br>
            <a:r>
              <a:rPr lang="en-US" sz="2400" b="1" dirty="0"/>
              <a:t>closesocket( ) is Called*</a:t>
            </a:r>
          </a:p>
        </p:txBody>
      </p:sp>
      <p:sp>
        <p:nvSpPr>
          <p:cNvPr id="8198" name="Rectangle 17"/>
          <p:cNvSpPr>
            <a:spLocks noChangeArrowheads="1"/>
          </p:cNvSpPr>
          <p:nvPr/>
        </p:nvSpPr>
        <p:spPr bwMode="auto">
          <a:xfrm>
            <a:off x="0" y="966788"/>
            <a:ext cx="9144000" cy="0"/>
          </a:xfrm>
          <a:prstGeom prst="rect">
            <a:avLst/>
          </a:prstGeom>
          <a:noFill/>
          <a:ln w="9525">
            <a:noFill/>
            <a:miter lim="800000"/>
            <a:headEnd/>
            <a:tailEnd/>
          </a:ln>
        </p:spPr>
        <p:txBody>
          <a:bodyPr wrap="none" anchor="ctr">
            <a:spAutoFit/>
          </a:bodyPr>
          <a:lstStyle/>
          <a:p>
            <a:endParaRPr lang="en-US" sz="1800"/>
          </a:p>
        </p:txBody>
      </p:sp>
      <p:pic>
        <p:nvPicPr>
          <p:cNvPr id="10" name="Picture 9"/>
          <p:cNvPicPr/>
          <p:nvPr/>
        </p:nvPicPr>
        <p:blipFill>
          <a:blip r:embed="rId2"/>
          <a:stretch>
            <a:fillRect/>
          </a:stretch>
        </p:blipFill>
        <p:spPr>
          <a:xfrm>
            <a:off x="453162" y="1579880"/>
            <a:ext cx="8237675" cy="3265602"/>
          </a:xfrm>
          <a:prstGeom prst="rect">
            <a:avLst/>
          </a:prstGeom>
        </p:spPr>
      </p:pic>
      <p:sp>
        <p:nvSpPr>
          <p:cNvPr id="3" name="Oval 2"/>
          <p:cNvSpPr/>
          <p:nvPr/>
        </p:nvSpPr>
        <p:spPr>
          <a:xfrm>
            <a:off x="4031342" y="2282618"/>
            <a:ext cx="1186543" cy="64927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7200" y="5659403"/>
            <a:ext cx="8234680" cy="338554"/>
          </a:xfrm>
          <a:prstGeom prst="rect">
            <a:avLst/>
          </a:prstGeom>
          <a:noFill/>
        </p:spPr>
        <p:txBody>
          <a:bodyPr wrap="square" rtlCol="0">
            <a:spAutoFit/>
          </a:bodyPr>
          <a:lstStyle/>
          <a:p>
            <a:r>
              <a:rPr lang="en-US" sz="1600" i="1" dirty="0">
                <a:latin typeface="Bookman Old Style" panose="02050604050505020204" pitchFamily="18" charset="0"/>
                <a:cs typeface="Courier New" pitchFamily="49" charset="0"/>
              </a:rPr>
              <a:t>*Either side can start the close.  In this case, the client calls</a:t>
            </a:r>
            <a:r>
              <a:rPr lang="en-US" sz="1600" i="1" dirty="0">
                <a:latin typeface="Courier New" panose="02070309020205020404" pitchFamily="49" charset="0"/>
                <a:cs typeface="Courier New" panose="02070309020205020404" pitchFamily="49" charset="0"/>
              </a:rPr>
              <a:t> </a:t>
            </a:r>
            <a:r>
              <a:rPr lang="en-US" sz="1600" b="1" i="1" dirty="0">
                <a:cs typeface="Courier New" pitchFamily="49" charset="0"/>
              </a:rPr>
              <a:t>closesocket( )</a:t>
            </a:r>
            <a:r>
              <a:rPr lang="en-US" sz="1600" b="1" i="1" dirty="0">
                <a:latin typeface="Courier New" panose="02070309020205020404" pitchFamily="49" charset="0"/>
                <a:cs typeface="Courier New" panose="02070309020205020404" pitchFamily="49" charset="0"/>
              </a:rPr>
              <a:t> </a:t>
            </a:r>
            <a:r>
              <a:rPr lang="en-US" sz="1600" i="1" dirty="0">
                <a:latin typeface="Bookman Old Style" panose="02050604050505020204" pitchFamily="18" charset="0"/>
                <a:cs typeface="Courier New" pitchFamily="49" charset="0"/>
              </a:rPr>
              <a:t>first.</a:t>
            </a:r>
            <a:endParaRPr lang="en-US" sz="1600" dirty="0"/>
          </a:p>
        </p:txBody>
      </p:sp>
    </p:spTree>
    <p:extLst>
      <p:ext uri="{BB962C8B-B14F-4D97-AF65-F5344CB8AC3E}">
        <p14:creationId xmlns:p14="http://schemas.microsoft.com/office/powerpoint/2010/main" val="3957839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22</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WSACleanup( )</a:t>
            </a:r>
            <a:endParaRPr lang="en-US" dirty="0"/>
          </a:p>
        </p:txBody>
      </p:sp>
      <p:sp>
        <p:nvSpPr>
          <p:cNvPr id="9222" name="Rectangle 5"/>
          <p:cNvSpPr>
            <a:spLocks noChangeArrowheads="1"/>
          </p:cNvSpPr>
          <p:nvPr/>
        </p:nvSpPr>
        <p:spPr bwMode="auto">
          <a:xfrm>
            <a:off x="477982" y="1412729"/>
            <a:ext cx="8250382" cy="4278094"/>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WSACleanup();</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WSACleanup();</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This frees Winsock DLL resources when no longer needed.  Any application that calls</a:t>
            </a:r>
            <a:r>
              <a:rPr lang="en-US" sz="1400" b="1" dirty="0">
                <a:latin typeface="Courier New" pitchFamily="49" charset="0"/>
                <a:cs typeface="Courier New" pitchFamily="49" charset="0"/>
              </a:rPr>
              <a:t> WSAStartup() </a:t>
            </a:r>
            <a:r>
              <a:rPr lang="en-US" sz="1400" dirty="0">
                <a:latin typeface="Bookman Old Style" pitchFamily="18" charset="0"/>
                <a:cs typeface="Courier New" pitchFamily="49" charset="0"/>
              </a:rPr>
              <a:t>must also call</a:t>
            </a:r>
            <a:r>
              <a:rPr lang="en-US" sz="1400" b="1" dirty="0">
                <a:latin typeface="Courier New" pitchFamily="49" charset="0"/>
                <a:cs typeface="Courier New" pitchFamily="49" charset="0"/>
              </a:rPr>
              <a:t> WSACleanup()</a:t>
            </a:r>
            <a:r>
              <a:rPr lang="en-US" sz="1400" dirty="0">
                <a:latin typeface="Bookman Old Style" pitchFamily="18" charset="0"/>
                <a:cs typeface="Courier New" pitchFamily="49" charset="0"/>
              </a:rPr>
              <a:t>, unless</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WSAStartup()</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fails.</a:t>
            </a:r>
            <a:r>
              <a:rPr lang="en-US" sz="1400" dirty="0">
                <a:latin typeface="Courier New" pitchFamily="49" charset="0"/>
                <a:cs typeface="Courier New" pitchFamily="49" charset="0"/>
              </a:rPr>
              <a:t> </a:t>
            </a:r>
            <a:r>
              <a:rPr lang="en-US" sz="1400" dirty="0">
                <a:latin typeface="Bookman Old Style" pitchFamily="18" charset="0"/>
                <a:cs typeface="Courier New" pitchFamily="49" charset="0"/>
              </a:rPr>
              <a:t> </a:t>
            </a:r>
            <a:r>
              <a:rPr lang="en-US" sz="1400" b="1" dirty="0">
                <a:latin typeface="Courier New" pitchFamily="49" charset="0"/>
                <a:cs typeface="Courier New" pitchFamily="49" charset="0"/>
              </a:rPr>
              <a:t>WSACleanup() </a:t>
            </a:r>
            <a:r>
              <a:rPr lang="en-US" sz="1400" dirty="0">
                <a:latin typeface="Bookman Old Style" pitchFamily="18" charset="0"/>
                <a:cs typeface="Courier New" pitchFamily="49" charset="0"/>
              </a:rPr>
              <a:t>returns immediately with a return code of 0 if successful.  </a:t>
            </a:r>
            <a:r>
              <a:rPr lang="en-US" sz="1400" b="1" dirty="0">
                <a:latin typeface="Courier New" pitchFamily="49" charset="0"/>
                <a:cs typeface="Courier New" pitchFamily="49" charset="0"/>
              </a:rPr>
              <a:t>WSACleanup()</a:t>
            </a:r>
            <a:r>
              <a:rPr lang="en-US" sz="1400" b="1" dirty="0">
                <a:latin typeface="Bookman Old Style" pitchFamily="18" charset="0"/>
                <a:cs typeface="Courier New" pitchFamily="49" charset="0"/>
              </a:rPr>
              <a:t> </a:t>
            </a:r>
            <a:r>
              <a:rPr lang="en-US" sz="1400" dirty="0">
                <a:latin typeface="Bookman Old Style" pitchFamily="18" charset="0"/>
                <a:cs typeface="Courier New" pitchFamily="49" charset="0"/>
              </a:rPr>
              <a:t>will not cancel pending blocking calls and it may not close outstanding sockets.  Therefore, before calling</a:t>
            </a:r>
            <a:r>
              <a:rPr lang="en-US" sz="1400" b="1" dirty="0">
                <a:latin typeface="Courier New" pitchFamily="49" charset="0"/>
                <a:cs typeface="Courier New" pitchFamily="49" charset="0"/>
              </a:rPr>
              <a:t> WSACleanup()</a:t>
            </a:r>
            <a:r>
              <a:rPr lang="en-US" sz="1400" dirty="0">
                <a:latin typeface="Bookman Old Style" pitchFamily="18" charset="0"/>
                <a:cs typeface="Courier New" pitchFamily="49" charset="0"/>
              </a:rPr>
              <a:t>, you should:</a:t>
            </a:r>
          </a:p>
          <a:p>
            <a:pPr marL="457200" indent="-166688">
              <a:spcBef>
                <a:spcPts val="600"/>
              </a:spcBef>
              <a:spcAft>
                <a:spcPts val="0"/>
              </a:spcAft>
              <a:buFont typeface="Arial" pitchFamily="34" charset="0"/>
              <a:buChar char="•"/>
            </a:pPr>
            <a:r>
              <a:rPr lang="en-US" sz="1400" dirty="0">
                <a:latin typeface="Bookman Old Style" pitchFamily="18" charset="0"/>
                <a:cs typeface="Courier New" pitchFamily="49" charset="0"/>
              </a:rPr>
              <a:t>Cancel any outstanding blocking operation with</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WSACancelBlockingCall</a:t>
            </a:r>
            <a:r>
              <a:rPr lang="en-US" sz="1400" b="1" dirty="0">
                <a:latin typeface="Courier New" pitchFamily="49" charset="0"/>
                <a:cs typeface="Courier New" pitchFamily="49" charset="0"/>
              </a:rPr>
              <a:t>()</a:t>
            </a:r>
          </a:p>
          <a:p>
            <a:pPr marL="457200" indent="-166688">
              <a:spcBef>
                <a:spcPts val="600"/>
              </a:spcBef>
              <a:spcAft>
                <a:spcPts val="0"/>
              </a:spcAft>
              <a:buFont typeface="Arial" pitchFamily="34" charset="0"/>
              <a:buChar char="•"/>
            </a:pPr>
            <a:r>
              <a:rPr lang="en-US" sz="1400" dirty="0">
                <a:latin typeface="Bookman Old Style" pitchFamily="18" charset="0"/>
                <a:cs typeface="Courier New" pitchFamily="49" charset="0"/>
              </a:rPr>
              <a:t>Close all open sockets with a successful call to</a:t>
            </a:r>
            <a:r>
              <a:rPr lang="en-US" sz="1400" b="1" dirty="0">
                <a:latin typeface="Courier New" pitchFamily="49" charset="0"/>
                <a:cs typeface="Courier New" pitchFamily="49" charset="0"/>
              </a:rPr>
              <a:t> closesocket()</a:t>
            </a:r>
          </a:p>
          <a:p>
            <a:pPr marL="457200" indent="-166688">
              <a:spcBef>
                <a:spcPts val="600"/>
              </a:spcBef>
              <a:spcAft>
                <a:spcPts val="0"/>
              </a:spcAft>
              <a:buFont typeface="Arial" pitchFamily="34" charset="0"/>
              <a:buChar char="•"/>
            </a:pPr>
            <a:endParaRPr lang="en-US" sz="1400" b="1" dirty="0">
              <a:latin typeface="Courier New" pitchFamily="49" charset="0"/>
              <a:cs typeface="Courier New" pitchFamily="49" charset="0"/>
            </a:endParaRPr>
          </a:p>
          <a:p>
            <a:pPr>
              <a:spcBef>
                <a:spcPts val="600"/>
              </a:spcBef>
              <a:spcAft>
                <a:spcPts val="0"/>
              </a:spcAft>
            </a:pPr>
            <a:r>
              <a:rPr lang="en-US" sz="1400" b="1" dirty="0">
                <a:latin typeface="Courier New" pitchFamily="49" charset="0"/>
                <a:cs typeface="Courier New" pitchFamily="49" charset="0"/>
              </a:rPr>
              <a:t>WSACleanup()</a:t>
            </a:r>
            <a:r>
              <a:rPr lang="en-US" sz="1400" dirty="0">
                <a:latin typeface="Bookman Old Style" pitchFamily="18" charset="0"/>
                <a:cs typeface="Courier New" pitchFamily="49" charset="0"/>
              </a:rPr>
              <a:t> is not used with Berkeley Sockets.</a:t>
            </a:r>
          </a:p>
          <a:p>
            <a:pPr>
              <a:spcBef>
                <a:spcPts val="0"/>
              </a:spcBef>
              <a:spcAft>
                <a:spcPts val="0"/>
              </a:spcAft>
            </a:pPr>
            <a:endParaRPr lang="en-US" sz="1400" dirty="0">
              <a:latin typeface="Bookman Old Style" pitchFamily="18"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402643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2690 Computer Networks II</a:t>
            </a:r>
          </a:p>
        </p:txBody>
      </p:sp>
      <p:sp>
        <p:nvSpPr>
          <p:cNvPr id="8196" name="Slide Number Placeholder 5"/>
          <p:cNvSpPr>
            <a:spLocks noGrp="1"/>
          </p:cNvSpPr>
          <p:nvPr>
            <p:ph type="sldNum" sz="quarter" idx="12"/>
          </p:nvPr>
        </p:nvSpPr>
        <p:spPr>
          <a:noFill/>
        </p:spPr>
        <p:txBody>
          <a:bodyPr/>
          <a:lstStyle/>
          <a:p>
            <a:r>
              <a:rPr lang="en-US" dirty="0"/>
              <a:t>11-</a:t>
            </a:r>
            <a:fld id="{66C63A4B-A9FF-41DC-B00E-7B846A1DBC5E}" type="slidenum">
              <a:rPr lang="en-US" smtClean="0"/>
              <a:pPr/>
              <a:t>23</a:t>
            </a:fld>
            <a:endParaRPr lang="en-US" dirty="0"/>
          </a:p>
        </p:txBody>
      </p:sp>
      <p:sp>
        <p:nvSpPr>
          <p:cNvPr id="8197" name="Rectangle 2"/>
          <p:cNvSpPr>
            <a:spLocks noGrp="1" noChangeArrowheads="1"/>
          </p:cNvSpPr>
          <p:nvPr>
            <p:ph type="title"/>
          </p:nvPr>
        </p:nvSpPr>
        <p:spPr/>
        <p:txBody>
          <a:bodyPr/>
          <a:lstStyle/>
          <a:p>
            <a:pPr eaLnBrk="1" hangingPunct="1"/>
            <a:r>
              <a:rPr lang="en-US" sz="2400" b="1" dirty="0"/>
              <a:t>Summary of Winsock TCP/Stream API Calls</a:t>
            </a:r>
          </a:p>
        </p:txBody>
      </p:sp>
      <p:sp>
        <p:nvSpPr>
          <p:cNvPr id="8198" name="Rectangle 17"/>
          <p:cNvSpPr>
            <a:spLocks noChangeArrowheads="1"/>
          </p:cNvSpPr>
          <p:nvPr/>
        </p:nvSpPr>
        <p:spPr bwMode="auto">
          <a:xfrm>
            <a:off x="0" y="966788"/>
            <a:ext cx="9144000" cy="0"/>
          </a:xfrm>
          <a:prstGeom prst="rect">
            <a:avLst/>
          </a:prstGeom>
          <a:noFill/>
          <a:ln w="9525">
            <a:noFill/>
            <a:miter lim="800000"/>
            <a:headEnd/>
            <a:tailEnd/>
          </a:ln>
        </p:spPr>
        <p:txBody>
          <a:bodyPr wrap="none" anchor="ctr">
            <a:spAutoFit/>
          </a:bodyPr>
          <a:lstStyle/>
          <a:p>
            <a:endParaRPr lang="en-US" sz="1800"/>
          </a:p>
        </p:txBody>
      </p:sp>
      <p:sp>
        <p:nvSpPr>
          <p:cNvPr id="17" name="Rectangle 16"/>
          <p:cNvSpPr/>
          <p:nvPr/>
        </p:nvSpPr>
        <p:spPr bwMode="auto">
          <a:xfrm>
            <a:off x="641927" y="1524000"/>
            <a:ext cx="7860145" cy="4027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267337688"/>
              </p:ext>
            </p:extLst>
          </p:nvPr>
        </p:nvGraphicFramePr>
        <p:xfrm>
          <a:off x="828675" y="1718809"/>
          <a:ext cx="7486650" cy="3667125"/>
        </p:xfrm>
        <a:graphic>
          <a:graphicData uri="http://schemas.openxmlformats.org/presentationml/2006/ole">
            <mc:AlternateContent xmlns:mc="http://schemas.openxmlformats.org/markup-compatibility/2006">
              <mc:Choice xmlns:v="urn:schemas-microsoft-com:vml" Requires="v">
                <p:oleObj spid="_x0000_s12510" name="Worksheet" r:id="rId3" imgW="7486782" imgH="3667125" progId="Excel.Sheet.12">
                  <p:embed/>
                </p:oleObj>
              </mc:Choice>
              <mc:Fallback>
                <p:oleObj name="Worksheet" r:id="rId3" imgW="7486782" imgH="3667125" progId="Excel.Sheet.12">
                  <p:embed/>
                  <p:pic>
                    <p:nvPicPr>
                      <p:cNvPr id="0" name=""/>
                      <p:cNvPicPr/>
                      <p:nvPr/>
                    </p:nvPicPr>
                    <p:blipFill>
                      <a:blip r:embed="rId4"/>
                      <a:stretch>
                        <a:fillRect/>
                      </a:stretch>
                    </p:blipFill>
                    <p:spPr>
                      <a:xfrm>
                        <a:off x="828675" y="1718809"/>
                        <a:ext cx="7486650" cy="3667125"/>
                      </a:xfrm>
                      <a:prstGeom prst="rect">
                        <a:avLst/>
                      </a:prstGeom>
                    </p:spPr>
                  </p:pic>
                </p:oleObj>
              </mc:Fallback>
            </mc:AlternateContent>
          </a:graphicData>
        </a:graphic>
      </p:graphicFrame>
    </p:spTree>
    <p:extLst>
      <p:ext uri="{BB962C8B-B14F-4D97-AF65-F5344CB8AC3E}">
        <p14:creationId xmlns:p14="http://schemas.microsoft.com/office/powerpoint/2010/main" val="406754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727364" y="1558635"/>
            <a:ext cx="7699663" cy="4166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8" name="Footer Placeholder 4"/>
          <p:cNvSpPr>
            <a:spLocks noGrp="1"/>
          </p:cNvSpPr>
          <p:nvPr>
            <p:ph type="ftr" sz="quarter" idx="11"/>
          </p:nvPr>
        </p:nvSpPr>
        <p:spPr>
          <a:noFill/>
        </p:spPr>
        <p:txBody>
          <a:bodyPr/>
          <a:lstStyle/>
          <a:p>
            <a:r>
              <a:rPr lang="en-US"/>
              <a:t>CS 2690 Computer Networks II</a:t>
            </a:r>
          </a:p>
        </p:txBody>
      </p:sp>
      <p:sp>
        <p:nvSpPr>
          <p:cNvPr id="1029" name="Slide Number Placeholder 5"/>
          <p:cNvSpPr>
            <a:spLocks noGrp="1"/>
          </p:cNvSpPr>
          <p:nvPr>
            <p:ph type="sldNum" sz="quarter" idx="12"/>
          </p:nvPr>
        </p:nvSpPr>
        <p:spPr>
          <a:noFill/>
        </p:spPr>
        <p:txBody>
          <a:bodyPr/>
          <a:lstStyle/>
          <a:p>
            <a:r>
              <a:rPr lang="en-US" dirty="0"/>
              <a:t>11-</a:t>
            </a:r>
            <a:fld id="{F83E6949-E523-4E7C-9C0B-F505A84A02DA}" type="slidenum">
              <a:rPr lang="en-US" smtClean="0"/>
              <a:pPr/>
              <a:t>3</a:t>
            </a:fld>
            <a:endParaRPr lang="en-US" dirty="0"/>
          </a:p>
        </p:txBody>
      </p:sp>
      <p:sp>
        <p:nvSpPr>
          <p:cNvPr id="1030" name="Rectangle 2"/>
          <p:cNvSpPr>
            <a:spLocks noGrp="1" noChangeArrowheads="1"/>
          </p:cNvSpPr>
          <p:nvPr>
            <p:ph type="title"/>
          </p:nvPr>
        </p:nvSpPr>
        <p:spPr/>
        <p:txBody>
          <a:bodyPr/>
          <a:lstStyle/>
          <a:p>
            <a:r>
              <a:rPr lang="en-US" sz="2400" b="1" dirty="0"/>
              <a:t>Context of Sockets to Other Protocols </a:t>
            </a:r>
            <a:br>
              <a:rPr lang="en-US" sz="2400" b="1" dirty="0"/>
            </a:br>
            <a:r>
              <a:rPr lang="en-US" sz="2400" b="1" dirty="0"/>
              <a:t>and Network Services</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942800810"/>
              </p:ext>
            </p:extLst>
          </p:nvPr>
        </p:nvGraphicFramePr>
        <p:xfrm>
          <a:off x="963854" y="1855281"/>
          <a:ext cx="7226684" cy="3646198"/>
        </p:xfrm>
        <a:graphic>
          <a:graphicData uri="http://schemas.openxmlformats.org/presentationml/2006/ole">
            <mc:AlternateContent xmlns:mc="http://schemas.openxmlformats.org/markup-compatibility/2006">
              <mc:Choice xmlns:v="urn:schemas-microsoft-com:vml" Requires="v">
                <p:oleObj spid="_x0000_s14473" name="Visio" r:id="rId3" imgW="6490484" imgH="3259440" progId="Visio.Drawing.11">
                  <p:embed/>
                </p:oleObj>
              </mc:Choice>
              <mc:Fallback>
                <p:oleObj name="Visio" r:id="rId3" imgW="6490484" imgH="3259440" progId="Visio.Drawing.11">
                  <p:embed/>
                  <p:pic>
                    <p:nvPicPr>
                      <p:cNvPr id="0" name=""/>
                      <p:cNvPicPr/>
                      <p:nvPr/>
                    </p:nvPicPr>
                    <p:blipFill>
                      <a:blip r:embed="rId4"/>
                      <a:stretch>
                        <a:fillRect/>
                      </a:stretch>
                    </p:blipFill>
                    <p:spPr>
                      <a:xfrm>
                        <a:off x="963854" y="1855281"/>
                        <a:ext cx="7226684" cy="3646198"/>
                      </a:xfrm>
                      <a:prstGeom prst="rect">
                        <a:avLst/>
                      </a:prstGeom>
                    </p:spPr>
                  </p:pic>
                </p:oleObj>
              </mc:Fallback>
            </mc:AlternateContent>
          </a:graphicData>
        </a:graphic>
      </p:graphicFrame>
    </p:spTree>
    <p:extLst>
      <p:ext uri="{BB962C8B-B14F-4D97-AF65-F5344CB8AC3E}">
        <p14:creationId xmlns:p14="http://schemas.microsoft.com/office/powerpoint/2010/main" val="331654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a:t>CS 2690 Computer Networks II</a:t>
            </a:r>
          </a:p>
        </p:txBody>
      </p:sp>
      <p:sp>
        <p:nvSpPr>
          <p:cNvPr id="6148" name="Slide Number Placeholder 5"/>
          <p:cNvSpPr>
            <a:spLocks noGrp="1"/>
          </p:cNvSpPr>
          <p:nvPr>
            <p:ph type="sldNum" sz="quarter" idx="12"/>
          </p:nvPr>
        </p:nvSpPr>
        <p:spPr>
          <a:noFill/>
        </p:spPr>
        <p:txBody>
          <a:bodyPr/>
          <a:lstStyle/>
          <a:p>
            <a:r>
              <a:rPr lang="en-US" dirty="0"/>
              <a:t>11-</a:t>
            </a:r>
            <a:fld id="{054E41B9-B80A-4C00-BAC8-4AD577261F3B}" type="slidenum">
              <a:rPr lang="en-US" smtClean="0"/>
              <a:pPr/>
              <a:t>4</a:t>
            </a:fld>
            <a:endParaRPr lang="en-US" dirty="0"/>
          </a:p>
        </p:txBody>
      </p:sp>
      <p:sp>
        <p:nvSpPr>
          <p:cNvPr id="6149" name="Rectangle 3"/>
          <p:cNvSpPr>
            <a:spLocks noGrp="1" noChangeArrowheads="1"/>
          </p:cNvSpPr>
          <p:nvPr>
            <p:ph type="title"/>
          </p:nvPr>
        </p:nvSpPr>
        <p:spPr/>
        <p:txBody>
          <a:bodyPr/>
          <a:lstStyle/>
          <a:p>
            <a:pPr eaLnBrk="1" hangingPunct="1"/>
            <a:r>
              <a:rPr lang="en-US" sz="2400" b="1"/>
              <a:t>Socket Concepts</a:t>
            </a:r>
          </a:p>
        </p:txBody>
      </p:sp>
      <p:sp>
        <p:nvSpPr>
          <p:cNvPr id="6150" name="Rectangle 5"/>
          <p:cNvSpPr>
            <a:spLocks noGrp="1" noChangeArrowheads="1"/>
          </p:cNvSpPr>
          <p:nvPr>
            <p:ph type="body" idx="1"/>
          </p:nvPr>
        </p:nvSpPr>
        <p:spPr>
          <a:xfrm>
            <a:off x="838199" y="1219200"/>
            <a:ext cx="7671955" cy="5105400"/>
          </a:xfrm>
        </p:spPr>
        <p:txBody>
          <a:bodyPr/>
          <a:lstStyle/>
          <a:p>
            <a:pPr marL="0" indent="0" eaLnBrk="1" hangingPunct="1">
              <a:spcBef>
                <a:spcPts val="600"/>
              </a:spcBef>
              <a:buFontTx/>
              <a:buNone/>
            </a:pPr>
            <a:r>
              <a:rPr lang="en-US" sz="1800" i="1" dirty="0">
                <a:latin typeface="Bookman Old Style" pitchFamily="18" charset="0"/>
              </a:rPr>
              <a:t>A Socket is an abstraction that represents the point where a local application or process attaches to the network.</a:t>
            </a:r>
          </a:p>
          <a:p>
            <a:pPr eaLnBrk="1" hangingPunct="1">
              <a:spcBef>
                <a:spcPts val="600"/>
              </a:spcBef>
              <a:buFontTx/>
              <a:buNone/>
            </a:pPr>
            <a:endParaRPr lang="en-US" sz="800" i="1" dirty="0">
              <a:latin typeface="Bookman Old Style" pitchFamily="18" charset="0"/>
            </a:endParaRPr>
          </a:p>
          <a:p>
            <a:pPr eaLnBrk="1" hangingPunct="1">
              <a:spcBef>
                <a:spcPts val="600"/>
              </a:spcBef>
            </a:pPr>
            <a:r>
              <a:rPr lang="en-US" sz="1800" dirty="0">
                <a:latin typeface="Bookman Old Style" pitchFamily="18" charset="0"/>
              </a:rPr>
              <a:t>Think of it as a “handle” for network communication</a:t>
            </a:r>
          </a:p>
          <a:p>
            <a:pPr eaLnBrk="1" hangingPunct="1">
              <a:spcBef>
                <a:spcPts val="600"/>
              </a:spcBef>
            </a:pPr>
            <a:r>
              <a:rPr lang="en-US" sz="1800" dirty="0">
                <a:latin typeface="Bookman Old Style" pitchFamily="18" charset="0"/>
              </a:rPr>
              <a:t>Several sockets can share one network interface (adapter)</a:t>
            </a:r>
          </a:p>
          <a:p>
            <a:pPr eaLnBrk="1" hangingPunct="1">
              <a:spcBef>
                <a:spcPts val="600"/>
              </a:spcBef>
            </a:pPr>
            <a:r>
              <a:rPr lang="en-US" sz="1800" dirty="0">
                <a:latin typeface="Bookman Old Style" pitchFamily="18" charset="0"/>
              </a:rPr>
              <a:t>One application can use multiple sockets (servers do this)</a:t>
            </a:r>
          </a:p>
          <a:p>
            <a:pPr eaLnBrk="1" hangingPunct="1">
              <a:spcBef>
                <a:spcPts val="600"/>
              </a:spcBef>
            </a:pPr>
            <a:r>
              <a:rPr lang="en-US" sz="1800" dirty="0">
                <a:latin typeface="Bookman Old Style" pitchFamily="18" charset="0"/>
              </a:rPr>
              <a:t>A socket is </a:t>
            </a:r>
            <a:r>
              <a:rPr lang="en-US" sz="1800" i="1" dirty="0">
                <a:latin typeface="Bookman Old Style" pitchFamily="18" charset="0"/>
              </a:rPr>
              <a:t>not</a:t>
            </a:r>
            <a:r>
              <a:rPr lang="en-US" sz="1800" dirty="0">
                <a:latin typeface="Bookman Old Style" pitchFamily="18" charset="0"/>
              </a:rPr>
              <a:t> the same as a connection (sockets must be created on both ends </a:t>
            </a:r>
            <a:r>
              <a:rPr lang="en-US" sz="1800" i="1" dirty="0">
                <a:latin typeface="Bookman Old Style" pitchFamily="18" charset="0"/>
              </a:rPr>
              <a:t>before</a:t>
            </a:r>
            <a:r>
              <a:rPr lang="en-US" sz="1800" dirty="0">
                <a:latin typeface="Bookman Old Style" pitchFamily="18" charset="0"/>
              </a:rPr>
              <a:t> a connection can be established)</a:t>
            </a:r>
          </a:p>
          <a:p>
            <a:pPr eaLnBrk="1" hangingPunct="1">
              <a:spcBef>
                <a:spcPts val="600"/>
              </a:spcBef>
            </a:pPr>
            <a:r>
              <a:rPr lang="en-US" sz="1800" dirty="0">
                <a:latin typeface="Bookman Old Style" pitchFamily="18" charset="0"/>
              </a:rPr>
              <a:t>A socket is </a:t>
            </a:r>
            <a:r>
              <a:rPr lang="en-US" sz="1800" i="1" dirty="0">
                <a:latin typeface="Bookman Old Style" pitchFamily="18" charset="0"/>
              </a:rPr>
              <a:t>not</a:t>
            </a:r>
            <a:r>
              <a:rPr lang="en-US" sz="1800" dirty="0">
                <a:latin typeface="Bookman Old Style" pitchFamily="18" charset="0"/>
              </a:rPr>
              <a:t> a port in the TCP/UDP sense – but sockets and ports are related </a:t>
            </a:r>
          </a:p>
          <a:p>
            <a:pPr eaLnBrk="1" hangingPunct="1">
              <a:spcBef>
                <a:spcPts val="600"/>
              </a:spcBef>
            </a:pPr>
            <a:r>
              <a:rPr lang="en-US" sz="1800" dirty="0">
                <a:latin typeface="Bookman Old Style" pitchFamily="18" charset="0"/>
              </a:rPr>
              <a:t>When you need to differentiate, the Unix/Linux/macOS versions use “Berkeley Sockets”; the Windows version is “Winsock”</a:t>
            </a:r>
          </a:p>
          <a:p>
            <a:pPr eaLnBrk="1" hangingPunct="1">
              <a:spcBef>
                <a:spcPts val="600"/>
              </a:spcBef>
            </a:pPr>
            <a:r>
              <a:rPr lang="en-US" sz="1800" dirty="0">
                <a:latin typeface="Bookman Old Style" pitchFamily="18" charset="0"/>
              </a:rPr>
              <a:t>In the TCP/IP environment, a </a:t>
            </a:r>
            <a:r>
              <a:rPr lang="en-US" sz="1800" i="1" dirty="0">
                <a:latin typeface="Bookman Old Style" pitchFamily="18" charset="0"/>
              </a:rPr>
              <a:t>stream</a:t>
            </a:r>
            <a:r>
              <a:rPr lang="en-US" sz="1800" dirty="0">
                <a:latin typeface="Bookman Old Style" pitchFamily="18" charset="0"/>
              </a:rPr>
              <a:t> socket provides access to a TCP connection, and a </a:t>
            </a:r>
            <a:r>
              <a:rPr lang="en-US" sz="1800" i="1" dirty="0">
                <a:latin typeface="Bookman Old Style" pitchFamily="18" charset="0"/>
              </a:rPr>
              <a:t>datagram</a:t>
            </a:r>
            <a:r>
              <a:rPr lang="en-US" sz="1800" dirty="0">
                <a:latin typeface="Bookman Old Style" pitchFamily="18" charset="0"/>
              </a:rPr>
              <a:t> socket allows UDP datagrams to be sent and received</a:t>
            </a:r>
          </a:p>
        </p:txBody>
      </p:sp>
    </p:spTree>
    <p:extLst>
      <p:ext uri="{BB962C8B-B14F-4D97-AF65-F5344CB8AC3E}">
        <p14:creationId xmlns:p14="http://schemas.microsoft.com/office/powerpoint/2010/main" val="29162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739571" y="1558636"/>
            <a:ext cx="5673436" cy="39381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Footer Placeholder 4"/>
          <p:cNvSpPr>
            <a:spLocks noGrp="1"/>
          </p:cNvSpPr>
          <p:nvPr>
            <p:ph type="ftr" sz="quarter" idx="11"/>
          </p:nvPr>
        </p:nvSpPr>
        <p:spPr>
          <a:noFill/>
        </p:spPr>
        <p:txBody>
          <a:bodyPr/>
          <a:lstStyle/>
          <a:p>
            <a:r>
              <a:rPr lang="en-US"/>
              <a:t>CS 2690 Computer Networks II</a:t>
            </a:r>
          </a:p>
        </p:txBody>
      </p:sp>
      <p:sp>
        <p:nvSpPr>
          <p:cNvPr id="2053" name="Slide Number Placeholder 5"/>
          <p:cNvSpPr>
            <a:spLocks noGrp="1"/>
          </p:cNvSpPr>
          <p:nvPr>
            <p:ph type="sldNum" sz="quarter" idx="12"/>
          </p:nvPr>
        </p:nvSpPr>
        <p:spPr>
          <a:noFill/>
        </p:spPr>
        <p:txBody>
          <a:bodyPr/>
          <a:lstStyle/>
          <a:p>
            <a:r>
              <a:rPr lang="en-US" dirty="0"/>
              <a:t>11-</a:t>
            </a:r>
            <a:fld id="{190915D0-0C47-4CA1-84CB-DAF7496F0EB2}" type="slidenum">
              <a:rPr lang="en-US" smtClean="0"/>
              <a:pPr/>
              <a:t>5</a:t>
            </a:fld>
            <a:endParaRPr lang="en-US" dirty="0"/>
          </a:p>
        </p:txBody>
      </p:sp>
      <p:sp>
        <p:nvSpPr>
          <p:cNvPr id="2054" name="Rectangle 2"/>
          <p:cNvSpPr>
            <a:spLocks noGrp="1" noChangeArrowheads="1"/>
          </p:cNvSpPr>
          <p:nvPr>
            <p:ph type="title"/>
          </p:nvPr>
        </p:nvSpPr>
        <p:spPr/>
        <p:txBody>
          <a:bodyPr/>
          <a:lstStyle/>
          <a:p>
            <a:pPr eaLnBrk="1" hangingPunct="1"/>
            <a:r>
              <a:rPr lang="en-US" sz="2400" b="1"/>
              <a:t>Stream and Datagram Socket Concept</a:t>
            </a:r>
          </a:p>
        </p:txBody>
      </p:sp>
      <p:graphicFrame>
        <p:nvGraphicFramePr>
          <p:cNvPr id="2050" name="Object 12"/>
          <p:cNvGraphicFramePr>
            <a:graphicFrameLocks noChangeAspect="1"/>
          </p:cNvGraphicFramePr>
          <p:nvPr>
            <p:extLst>
              <p:ext uri="{D42A27DB-BD31-4B8C-83A1-F6EECF244321}">
                <p14:modId xmlns:p14="http://schemas.microsoft.com/office/powerpoint/2010/main" val="2926056769"/>
              </p:ext>
            </p:extLst>
          </p:nvPr>
        </p:nvGraphicFramePr>
        <p:xfrm>
          <a:off x="1947863" y="1779588"/>
          <a:ext cx="5257800" cy="3598862"/>
        </p:xfrm>
        <a:graphic>
          <a:graphicData uri="http://schemas.openxmlformats.org/presentationml/2006/ole">
            <mc:AlternateContent xmlns:mc="http://schemas.openxmlformats.org/markup-compatibility/2006">
              <mc:Choice xmlns:v="urn:schemas-microsoft-com:vml" Requires="v">
                <p:oleObj spid="_x0000_s15498" name="Visio" r:id="rId3" imgW="3283720" imgH="2255308" progId="Visio.Drawing.11">
                  <p:embed/>
                </p:oleObj>
              </mc:Choice>
              <mc:Fallback>
                <p:oleObj name="Visio" r:id="rId3" imgW="3283720" imgH="2255308" progId="Visio.Drawing.11">
                  <p:embed/>
                  <p:pic>
                    <p:nvPicPr>
                      <p:cNvPr id="0" name=""/>
                      <p:cNvPicPr>
                        <a:picLocks noChangeAspect="1" noChangeArrowheads="1"/>
                      </p:cNvPicPr>
                      <p:nvPr/>
                    </p:nvPicPr>
                    <p:blipFill>
                      <a:blip r:embed="rId4"/>
                      <a:srcRect/>
                      <a:stretch>
                        <a:fillRect/>
                      </a:stretch>
                    </p:blipFill>
                    <p:spPr bwMode="auto">
                      <a:xfrm>
                        <a:off x="1947863" y="1779588"/>
                        <a:ext cx="5257800"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790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p:spPr>
        <p:txBody>
          <a:bodyPr/>
          <a:lstStyle/>
          <a:p>
            <a:r>
              <a:rPr lang="en-US"/>
              <a:t>CS 2690 Computer Networks II</a:t>
            </a:r>
          </a:p>
        </p:txBody>
      </p:sp>
      <p:sp>
        <p:nvSpPr>
          <p:cNvPr id="7172" name="Slide Number Placeholder 5"/>
          <p:cNvSpPr>
            <a:spLocks noGrp="1"/>
          </p:cNvSpPr>
          <p:nvPr>
            <p:ph type="sldNum" sz="quarter" idx="12"/>
          </p:nvPr>
        </p:nvSpPr>
        <p:spPr>
          <a:noFill/>
        </p:spPr>
        <p:txBody>
          <a:bodyPr/>
          <a:lstStyle/>
          <a:p>
            <a:r>
              <a:rPr lang="en-US" dirty="0"/>
              <a:t>11-</a:t>
            </a:r>
            <a:fld id="{6B27C53D-E48B-414D-A330-C5A7A3249D14}" type="slidenum">
              <a:rPr lang="en-US" smtClean="0"/>
              <a:pPr/>
              <a:t>6</a:t>
            </a:fld>
            <a:endParaRPr lang="en-US" dirty="0"/>
          </a:p>
        </p:txBody>
      </p:sp>
      <p:sp>
        <p:nvSpPr>
          <p:cNvPr id="7173" name="Rectangle 2"/>
          <p:cNvSpPr>
            <a:spLocks noGrp="1" noChangeArrowheads="1"/>
          </p:cNvSpPr>
          <p:nvPr>
            <p:ph type="title"/>
          </p:nvPr>
        </p:nvSpPr>
        <p:spPr/>
        <p:txBody>
          <a:bodyPr/>
          <a:lstStyle/>
          <a:p>
            <a:pPr eaLnBrk="1" hangingPunct="1"/>
            <a:r>
              <a:rPr lang="en-US" sz="2400" b="1" dirty="0"/>
              <a:t>Ways to Access the Windows Sockets API (Winsock)</a:t>
            </a:r>
          </a:p>
        </p:txBody>
      </p:sp>
      <p:sp>
        <p:nvSpPr>
          <p:cNvPr id="7174" name="Rectangle 4"/>
          <p:cNvSpPr>
            <a:spLocks noGrp="1" noChangeArrowheads="1"/>
          </p:cNvSpPr>
          <p:nvPr>
            <p:ph type="body" idx="1"/>
          </p:nvPr>
        </p:nvSpPr>
        <p:spPr>
          <a:xfrm>
            <a:off x="457200" y="1361208"/>
            <a:ext cx="8427028" cy="5081155"/>
          </a:xfrm>
        </p:spPr>
        <p:txBody>
          <a:bodyPr/>
          <a:lstStyle/>
          <a:p>
            <a:pPr eaLnBrk="1" hangingPunct="1">
              <a:spcBef>
                <a:spcPts val="600"/>
              </a:spcBef>
            </a:pPr>
            <a:r>
              <a:rPr lang="en-US" sz="1800" dirty="0">
                <a:latin typeface="Bookman Old Style" pitchFamily="18" charset="0"/>
              </a:rPr>
              <a:t>C#: the </a:t>
            </a:r>
            <a:r>
              <a:rPr lang="en-US" sz="1800" b="1" dirty="0">
                <a:latin typeface="Courier New" pitchFamily="49" charset="0"/>
              </a:rPr>
              <a:t>System.Net.Sockets</a:t>
            </a:r>
            <a:r>
              <a:rPr lang="en-US" sz="1800" dirty="0">
                <a:latin typeface="Bookman Old Style" pitchFamily="18" charset="0"/>
              </a:rPr>
              <a:t> namespace </a:t>
            </a:r>
          </a:p>
          <a:p>
            <a:pPr eaLnBrk="1" hangingPunct="1">
              <a:spcBef>
                <a:spcPts val="600"/>
              </a:spcBef>
            </a:pPr>
            <a:r>
              <a:rPr lang="en-US" sz="1800" dirty="0">
                <a:latin typeface="Bookman Old Style" pitchFamily="18" charset="0"/>
              </a:rPr>
              <a:t>Java: the </a:t>
            </a:r>
            <a:r>
              <a:rPr lang="en-US" sz="1800" b="1" dirty="0">
                <a:latin typeface="Courier New" pitchFamily="49" charset="0"/>
              </a:rPr>
              <a:t>java.net</a:t>
            </a:r>
            <a:r>
              <a:rPr lang="en-US" sz="1800" dirty="0">
                <a:latin typeface="Bookman Old Style" pitchFamily="18" charset="0"/>
              </a:rPr>
              <a:t> class</a:t>
            </a:r>
          </a:p>
          <a:p>
            <a:pPr eaLnBrk="1" hangingPunct="1">
              <a:spcBef>
                <a:spcPts val="600"/>
              </a:spcBef>
            </a:pPr>
            <a:r>
              <a:rPr lang="en-US" sz="1800" dirty="0">
                <a:latin typeface="Bookman Old Style" pitchFamily="18" charset="0"/>
              </a:rPr>
              <a:t>Python: the </a:t>
            </a:r>
            <a:r>
              <a:rPr lang="en-US" sz="1800" b="1" dirty="0">
                <a:latin typeface="Courier New" panose="02070309020205020404" pitchFamily="49" charset="0"/>
                <a:cs typeface="Courier New" panose="02070309020205020404" pitchFamily="49" charset="0"/>
              </a:rPr>
              <a:t>socket</a:t>
            </a:r>
            <a:r>
              <a:rPr lang="en-US" sz="1800" dirty="0">
                <a:latin typeface="Bookman Old Style" pitchFamily="18" charset="0"/>
              </a:rPr>
              <a:t> and </a:t>
            </a:r>
            <a:r>
              <a:rPr lang="en-US" sz="1800" b="1" dirty="0" err="1">
                <a:latin typeface="Courier New" panose="02070309020205020404" pitchFamily="49" charset="0"/>
                <a:cs typeface="Courier New" panose="02070309020205020404" pitchFamily="49" charset="0"/>
              </a:rPr>
              <a:t>socketserver</a:t>
            </a:r>
            <a:r>
              <a:rPr lang="en-US" sz="1800" dirty="0">
                <a:latin typeface="Bookman Old Style" pitchFamily="18" charset="0"/>
              </a:rPr>
              <a:t> modules</a:t>
            </a:r>
          </a:p>
          <a:p>
            <a:pPr marL="342900" lvl="1" indent="-342900" eaLnBrk="1" hangingPunct="1">
              <a:spcBef>
                <a:spcPts val="600"/>
              </a:spcBef>
              <a:buFontTx/>
              <a:buChar char="•"/>
            </a:pPr>
            <a:r>
              <a:rPr lang="en-US" sz="1800" dirty="0">
                <a:latin typeface="Bookman Old Style" pitchFamily="18" charset="0"/>
              </a:rPr>
              <a:t>C++: there’s no standard C++ Sockets library but several exist, including </a:t>
            </a:r>
            <a:r>
              <a:rPr lang="en-US" sz="1800" i="1" dirty="0">
                <a:latin typeface="Bookman Old Style" pitchFamily="18" charset="0"/>
              </a:rPr>
              <a:t>C++ Network Library, Boost </a:t>
            </a:r>
            <a:r>
              <a:rPr lang="en-US" sz="1800" dirty="0">
                <a:latin typeface="Bookman Old Style" pitchFamily="18" charset="0"/>
              </a:rPr>
              <a:t>(Eclipse) and </a:t>
            </a:r>
            <a:r>
              <a:rPr lang="en-US" sz="1800" i="1" dirty="0">
                <a:latin typeface="Bookman Old Style" pitchFamily="18" charset="0"/>
              </a:rPr>
              <a:t>ACE*</a:t>
            </a:r>
          </a:p>
          <a:p>
            <a:pPr eaLnBrk="1" hangingPunct="1">
              <a:spcBef>
                <a:spcPts val="600"/>
              </a:spcBef>
            </a:pPr>
            <a:r>
              <a:rPr lang="en-US" sz="1800" dirty="0">
                <a:latin typeface="Bookman Old Style" pitchFamily="18" charset="0"/>
              </a:rPr>
              <a:t>C on Windows: the </a:t>
            </a:r>
            <a:r>
              <a:rPr lang="en-US" sz="1800" b="1" dirty="0">
                <a:latin typeface="Courier New" pitchFamily="49" charset="0"/>
              </a:rPr>
              <a:t>#include</a:t>
            </a:r>
            <a:r>
              <a:rPr lang="en-US" sz="1800" b="1" dirty="0">
                <a:latin typeface="Courier New" panose="02070309020205020404" pitchFamily="49" charset="0"/>
                <a:cs typeface="Courier New" panose="02070309020205020404" pitchFamily="49" charset="0"/>
              </a:rPr>
              <a:t> </a:t>
            </a:r>
            <a:r>
              <a:rPr lang="en-US" sz="1800" b="1" dirty="0">
                <a:latin typeface="Courier New" pitchFamily="49" charset="0"/>
              </a:rPr>
              <a:t>&lt;winsock2.h&gt;</a:t>
            </a:r>
            <a:r>
              <a:rPr lang="en-US" sz="1800" dirty="0">
                <a:latin typeface="Courier New" panose="02070309020205020404" pitchFamily="49" charset="0"/>
                <a:cs typeface="Courier New" panose="02070309020205020404" pitchFamily="49" charset="0"/>
              </a:rPr>
              <a:t> </a:t>
            </a:r>
            <a:r>
              <a:rPr lang="en-US" sz="1800" dirty="0">
                <a:latin typeface="Bookman Old Style" pitchFamily="18" charset="0"/>
              </a:rPr>
              <a:t>&amp;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&lt;ws2tcpip.h&gt; </a:t>
            </a:r>
            <a:r>
              <a:rPr lang="en-US" sz="1800" dirty="0">
                <a:latin typeface="Bookman Old Style" pitchFamily="18" charset="0"/>
              </a:rPr>
              <a:t> </a:t>
            </a:r>
          </a:p>
          <a:p>
            <a:pPr eaLnBrk="1" hangingPunct="1">
              <a:spcBef>
                <a:spcPts val="600"/>
              </a:spcBef>
            </a:pPr>
            <a:r>
              <a:rPr lang="en-US" sz="1800" dirty="0">
                <a:latin typeface="Bookman Old Style" pitchFamily="18" charset="0"/>
              </a:rPr>
              <a:t>C on *NIX and OS X: </a:t>
            </a:r>
            <a:r>
              <a:rPr lang="en-US" sz="1800" dirty="0">
                <a:latin typeface="Bookman Old Style" pitchFamily="18" charset="0"/>
                <a:cs typeface="Courier New" pitchFamily="49" charset="0"/>
              </a:rPr>
              <a:t>the</a:t>
            </a:r>
            <a:r>
              <a:rPr lang="en-US" sz="1800" b="1" dirty="0">
                <a:latin typeface="Courier New" pitchFamily="49" charset="0"/>
                <a:cs typeface="Courier New" pitchFamily="49" charset="0"/>
              </a:rPr>
              <a:t> #include &lt;sys/</a:t>
            </a:r>
            <a:r>
              <a:rPr lang="en-US" sz="1800" b="1" dirty="0" err="1">
                <a:latin typeface="Courier New" pitchFamily="49" charset="0"/>
                <a:cs typeface="Courier New" pitchFamily="49" charset="0"/>
              </a:rPr>
              <a:t>socket.h</a:t>
            </a:r>
            <a:r>
              <a:rPr lang="en-US" sz="1800" b="1" dirty="0">
                <a:latin typeface="Courier New" pitchFamily="49" charset="0"/>
                <a:cs typeface="Courier New" pitchFamily="49" charset="0"/>
              </a:rPr>
              <a:t>&gt; </a:t>
            </a:r>
            <a:r>
              <a:rPr lang="en-US" sz="1800" dirty="0">
                <a:latin typeface="Bookman Old Style" pitchFamily="18" charset="0"/>
              </a:rPr>
              <a:t>statement </a:t>
            </a:r>
          </a:p>
          <a:p>
            <a:pPr eaLnBrk="1" hangingPunct="1">
              <a:spcBef>
                <a:spcPts val="600"/>
              </a:spcBef>
            </a:pPr>
            <a:r>
              <a:rPr lang="en-US" sz="1800" dirty="0">
                <a:latin typeface="Bookman Old Style" pitchFamily="18" charset="0"/>
              </a:rPr>
              <a:t>In most languages, the functions have pretty much the same names that we'll see in the C examples</a:t>
            </a:r>
          </a:p>
          <a:p>
            <a:pPr eaLnBrk="1" hangingPunct="1">
              <a:spcBef>
                <a:spcPts val="600"/>
              </a:spcBef>
            </a:pPr>
            <a:r>
              <a:rPr lang="en-US" sz="1800" dirty="0">
                <a:latin typeface="Bookman Old Style" pitchFamily="18" charset="0"/>
              </a:rPr>
              <a:t>In this class we’ll cover the “direct” C Winsock </a:t>
            </a:r>
            <a:r>
              <a:rPr lang="en-US" sz="1800" i="1" dirty="0">
                <a:latin typeface="Bookman Old Style" pitchFamily="18" charset="0"/>
              </a:rPr>
              <a:t>function  calls</a:t>
            </a:r>
            <a:r>
              <a:rPr lang="en-US" sz="1800" dirty="0">
                <a:latin typeface="Bookman Old Style" pitchFamily="18" charset="0"/>
              </a:rPr>
              <a:t> .  As noted above, many OOP languages offer socket </a:t>
            </a:r>
            <a:r>
              <a:rPr lang="en-US" sz="1800" i="1" dirty="0">
                <a:latin typeface="Bookman Old Style" pitchFamily="18" charset="0"/>
              </a:rPr>
              <a:t>classes</a:t>
            </a:r>
            <a:r>
              <a:rPr lang="en-US" sz="1800" dirty="0">
                <a:latin typeface="Bookman Old Style" pitchFamily="18" charset="0"/>
              </a:rPr>
              <a:t> that encapsulate multiple socket functions (methods), and are typically self-threading</a:t>
            </a:r>
          </a:p>
          <a:p>
            <a:pPr eaLnBrk="1" hangingPunct="1">
              <a:spcBef>
                <a:spcPts val="600"/>
              </a:spcBef>
            </a:pPr>
            <a:endParaRPr lang="en-US" sz="1800" dirty="0">
              <a:latin typeface="Bookman Old Style" pitchFamily="18" charset="0"/>
            </a:endParaRPr>
          </a:p>
          <a:p>
            <a:pPr marL="0" indent="0" eaLnBrk="1" hangingPunct="1">
              <a:spcBef>
                <a:spcPts val="600"/>
              </a:spcBef>
              <a:buNone/>
            </a:pPr>
            <a:r>
              <a:rPr lang="en-US" sz="1200" i="1" dirty="0">
                <a:latin typeface="Bookman Old Style" pitchFamily="18" charset="0"/>
              </a:rPr>
              <a:t>*See</a:t>
            </a:r>
            <a:r>
              <a:rPr lang="en-US" sz="1200" i="1" dirty="0">
                <a:latin typeface="Courier New" panose="02070309020205020404" pitchFamily="49" charset="0"/>
                <a:cs typeface="Courier New" panose="02070309020205020404" pitchFamily="49" charset="0"/>
              </a:rPr>
              <a:t> </a:t>
            </a:r>
            <a:r>
              <a:rPr lang="en-US" sz="1200" b="1" i="1" dirty="0">
                <a:latin typeface="Courier New" panose="02070309020205020404" pitchFamily="49" charset="0"/>
                <a:cs typeface="Courier New" panose="02070309020205020404" pitchFamily="49" charset="0"/>
                <a:hlinkClick r:id="rId2"/>
              </a:rPr>
              <a:t>https://stackoverflow.com/questions/118945/best-c-c-network-library</a:t>
            </a:r>
            <a:r>
              <a:rPr lang="en-US" sz="1200" b="1" i="1" dirty="0">
                <a:latin typeface="Courier New" panose="02070309020205020404" pitchFamily="49" charset="0"/>
                <a:cs typeface="Courier New" panose="02070309020205020404" pitchFamily="49" charset="0"/>
              </a:rPr>
              <a:t> </a:t>
            </a:r>
            <a:r>
              <a:rPr lang="en-US" sz="1200" i="1" dirty="0">
                <a:latin typeface="Bookman Old Style" pitchFamily="18" charset="0"/>
              </a:rPr>
              <a:t>for a longer list</a:t>
            </a:r>
          </a:p>
        </p:txBody>
      </p:sp>
    </p:spTree>
    <p:extLst>
      <p:ext uri="{BB962C8B-B14F-4D97-AF65-F5344CB8AC3E}">
        <p14:creationId xmlns:p14="http://schemas.microsoft.com/office/powerpoint/2010/main" val="55082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p:spPr>
        <p:txBody>
          <a:bodyPr/>
          <a:lstStyle/>
          <a:p>
            <a:r>
              <a:rPr lang="en-US"/>
              <a:t>CS 2690 Computer Networks II</a:t>
            </a:r>
          </a:p>
        </p:txBody>
      </p:sp>
      <p:sp>
        <p:nvSpPr>
          <p:cNvPr id="7172" name="Slide Number Placeholder 5"/>
          <p:cNvSpPr>
            <a:spLocks noGrp="1"/>
          </p:cNvSpPr>
          <p:nvPr>
            <p:ph type="sldNum" sz="quarter" idx="12"/>
          </p:nvPr>
        </p:nvSpPr>
        <p:spPr>
          <a:noFill/>
        </p:spPr>
        <p:txBody>
          <a:bodyPr/>
          <a:lstStyle/>
          <a:p>
            <a:r>
              <a:rPr lang="en-US" dirty="0"/>
              <a:t>11-</a:t>
            </a:r>
            <a:fld id="{6B27C53D-E48B-414D-A330-C5A7A3249D14}" type="slidenum">
              <a:rPr lang="en-US" smtClean="0"/>
              <a:pPr/>
              <a:t>7</a:t>
            </a:fld>
            <a:endParaRPr lang="en-US" dirty="0"/>
          </a:p>
        </p:txBody>
      </p:sp>
      <p:sp>
        <p:nvSpPr>
          <p:cNvPr id="7173" name="Rectangle 2"/>
          <p:cNvSpPr>
            <a:spLocks noGrp="1" noChangeArrowheads="1"/>
          </p:cNvSpPr>
          <p:nvPr>
            <p:ph type="title"/>
          </p:nvPr>
        </p:nvSpPr>
        <p:spPr/>
        <p:txBody>
          <a:bodyPr/>
          <a:lstStyle/>
          <a:p>
            <a:pPr eaLnBrk="1" hangingPunct="1"/>
            <a:r>
              <a:rPr lang="en-US" sz="2400" b="1" dirty="0"/>
              <a:t>Differences Between Berkeley Sockets and Winsock</a:t>
            </a:r>
          </a:p>
        </p:txBody>
      </p:sp>
      <p:sp>
        <p:nvSpPr>
          <p:cNvPr id="7174" name="Rectangle 4"/>
          <p:cNvSpPr>
            <a:spLocks noGrp="1" noChangeArrowheads="1"/>
          </p:cNvSpPr>
          <p:nvPr>
            <p:ph type="body" idx="1"/>
          </p:nvPr>
        </p:nvSpPr>
        <p:spPr>
          <a:xfrm>
            <a:off x="457200" y="1600199"/>
            <a:ext cx="8229600" cy="4156365"/>
          </a:xfrm>
        </p:spPr>
        <p:txBody>
          <a:bodyPr/>
          <a:lstStyle/>
          <a:p>
            <a:pPr eaLnBrk="1" hangingPunct="1">
              <a:lnSpc>
                <a:spcPct val="90000"/>
              </a:lnSpc>
              <a:spcBef>
                <a:spcPts val="1800"/>
              </a:spcBef>
            </a:pPr>
            <a:r>
              <a:rPr lang="en-US" sz="1800" dirty="0">
                <a:latin typeface="Bookman Old Style" pitchFamily="18" charset="0"/>
              </a:rPr>
              <a:t>Berkeley Sockets are available as operating system function calls</a:t>
            </a:r>
          </a:p>
          <a:p>
            <a:pPr lvl="1" eaLnBrk="1" hangingPunct="1">
              <a:lnSpc>
                <a:spcPct val="90000"/>
              </a:lnSpc>
              <a:spcBef>
                <a:spcPts val="1800"/>
              </a:spcBef>
            </a:pPr>
            <a:r>
              <a:rPr lang="en-US" sz="1800" dirty="0">
                <a:latin typeface="Bookman Old Style" pitchFamily="18" charset="0"/>
              </a:rPr>
              <a:t>The Socket functions are built into the OS kernel (Linux, UNIX, macOS) </a:t>
            </a:r>
          </a:p>
          <a:p>
            <a:pPr eaLnBrk="1" hangingPunct="1">
              <a:lnSpc>
                <a:spcPct val="90000"/>
              </a:lnSpc>
              <a:spcBef>
                <a:spcPts val="1800"/>
              </a:spcBef>
            </a:pPr>
            <a:r>
              <a:rPr lang="en-US" sz="1800" dirty="0">
                <a:latin typeface="Bookman Old Style" pitchFamily="18" charset="0"/>
              </a:rPr>
              <a:t>Windows Sockets functions are contained in a DLL</a:t>
            </a:r>
          </a:p>
          <a:p>
            <a:pPr lvl="1" eaLnBrk="1" hangingPunct="1">
              <a:lnSpc>
                <a:spcPct val="90000"/>
              </a:lnSpc>
              <a:spcBef>
                <a:spcPts val="1800"/>
              </a:spcBef>
            </a:pPr>
            <a:r>
              <a:rPr lang="en-US" sz="1800" dirty="0">
                <a:latin typeface="Bookman Old Style" pitchFamily="18" charset="0"/>
              </a:rPr>
              <a:t>For Windows 7, 8.1 and 10, that’s</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ws2_32.dll</a:t>
            </a:r>
          </a:p>
          <a:p>
            <a:pPr lvl="1" eaLnBrk="1" hangingPunct="1">
              <a:lnSpc>
                <a:spcPct val="90000"/>
              </a:lnSpc>
              <a:spcBef>
                <a:spcPts val="1800"/>
              </a:spcBef>
            </a:pPr>
            <a:r>
              <a:rPr lang="en-US" sz="1800" dirty="0">
                <a:latin typeface="Bookman Old Style" panose="02050604050505020204" pitchFamily="18" charset="0"/>
                <a:cs typeface="Courier New" panose="02070309020205020404" pitchFamily="49" charset="0"/>
              </a:rPr>
              <a:t>The</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ws2_32.dll</a:t>
            </a:r>
            <a:r>
              <a:rPr lang="en-US" sz="1800" dirty="0">
                <a:latin typeface="Bookman Old Style" panose="02050604050505020204" pitchFamily="18" charset="0"/>
                <a:cs typeface="Courier New" panose="02070309020205020404" pitchFamily="49" charset="0"/>
              </a:rPr>
              <a:t> dependency </a:t>
            </a:r>
            <a:r>
              <a:rPr lang="en-US" sz="1800" i="1" dirty="0">
                <a:latin typeface="Bookman Old Style" panose="02050604050505020204" pitchFamily="18" charset="0"/>
                <a:cs typeface="Courier New" panose="02070309020205020404" pitchFamily="49" charset="0"/>
              </a:rPr>
              <a:t>must be configured</a:t>
            </a:r>
            <a:r>
              <a:rPr lang="en-US" sz="1800" dirty="0">
                <a:latin typeface="Bookman Old Style" panose="02050604050505020204" pitchFamily="18" charset="0"/>
                <a:cs typeface="Courier New" panose="02070309020205020404" pitchFamily="49" charset="0"/>
              </a:rPr>
              <a:t> in the Visual Studio IDE</a:t>
            </a:r>
          </a:p>
          <a:p>
            <a:pPr eaLnBrk="1" hangingPunct="1">
              <a:lnSpc>
                <a:spcPct val="90000"/>
              </a:lnSpc>
              <a:spcBef>
                <a:spcPts val="1800"/>
              </a:spcBef>
            </a:pPr>
            <a:r>
              <a:rPr lang="en-US" sz="1800" dirty="0">
                <a:latin typeface="Bookman Old Style" pitchFamily="18" charset="0"/>
              </a:rPr>
              <a:t>In Winsock, you must load the DLL before any Socket functions are called, and you should notify the DLL when your program terminates so that it can release Socket resources</a:t>
            </a:r>
          </a:p>
        </p:txBody>
      </p:sp>
    </p:spTree>
    <p:extLst>
      <p:ext uri="{BB962C8B-B14F-4D97-AF65-F5344CB8AC3E}">
        <p14:creationId xmlns:p14="http://schemas.microsoft.com/office/powerpoint/2010/main" val="121573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2690 Computer Networks II</a:t>
            </a:r>
          </a:p>
        </p:txBody>
      </p:sp>
      <p:sp>
        <p:nvSpPr>
          <p:cNvPr id="8196" name="Slide Number Placeholder 5"/>
          <p:cNvSpPr>
            <a:spLocks noGrp="1"/>
          </p:cNvSpPr>
          <p:nvPr>
            <p:ph type="sldNum" sz="quarter" idx="12"/>
          </p:nvPr>
        </p:nvSpPr>
        <p:spPr>
          <a:noFill/>
        </p:spPr>
        <p:txBody>
          <a:bodyPr/>
          <a:lstStyle/>
          <a:p>
            <a:r>
              <a:rPr lang="en-US" dirty="0"/>
              <a:t>11-</a:t>
            </a:r>
            <a:fld id="{66C63A4B-A9FF-41DC-B00E-7B846A1DBC5E}" type="slidenum">
              <a:rPr lang="en-US" smtClean="0"/>
              <a:pPr/>
              <a:t>8</a:t>
            </a:fld>
            <a:endParaRPr lang="en-US" dirty="0"/>
          </a:p>
        </p:txBody>
      </p:sp>
      <p:sp>
        <p:nvSpPr>
          <p:cNvPr id="8197" name="Rectangle 2"/>
          <p:cNvSpPr>
            <a:spLocks noGrp="1" noChangeArrowheads="1"/>
          </p:cNvSpPr>
          <p:nvPr>
            <p:ph type="title"/>
          </p:nvPr>
        </p:nvSpPr>
        <p:spPr/>
        <p:txBody>
          <a:bodyPr/>
          <a:lstStyle/>
          <a:p>
            <a:pPr eaLnBrk="1" hangingPunct="1"/>
            <a:r>
              <a:rPr lang="en-US" sz="2400" b="1" dirty="0"/>
              <a:t>Summary of Winsock TCP/Stream </a:t>
            </a:r>
            <a:br>
              <a:rPr lang="en-US" sz="2400" b="1" dirty="0"/>
            </a:br>
            <a:r>
              <a:rPr lang="en-US" sz="2400" b="1" dirty="0"/>
              <a:t>API Function Calls in C</a:t>
            </a:r>
          </a:p>
        </p:txBody>
      </p:sp>
      <p:sp>
        <p:nvSpPr>
          <p:cNvPr id="8198" name="Rectangle 17"/>
          <p:cNvSpPr>
            <a:spLocks noChangeArrowheads="1"/>
          </p:cNvSpPr>
          <p:nvPr/>
        </p:nvSpPr>
        <p:spPr bwMode="auto">
          <a:xfrm>
            <a:off x="0" y="966788"/>
            <a:ext cx="9144000" cy="0"/>
          </a:xfrm>
          <a:prstGeom prst="rect">
            <a:avLst/>
          </a:prstGeom>
          <a:noFill/>
          <a:ln w="9525">
            <a:noFill/>
            <a:miter lim="800000"/>
            <a:headEnd/>
            <a:tailEnd/>
          </a:ln>
        </p:spPr>
        <p:txBody>
          <a:bodyPr wrap="none" anchor="ctr">
            <a:spAutoFit/>
          </a:bodyPr>
          <a:lstStyle/>
          <a:p>
            <a:endParaRPr lang="en-US" sz="1800"/>
          </a:p>
        </p:txBody>
      </p:sp>
      <p:sp>
        <p:nvSpPr>
          <p:cNvPr id="17" name="Rectangle 16"/>
          <p:cNvSpPr/>
          <p:nvPr/>
        </p:nvSpPr>
        <p:spPr bwMode="auto">
          <a:xfrm>
            <a:off x="641927" y="1524000"/>
            <a:ext cx="7860145" cy="4027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4138111580"/>
              </p:ext>
            </p:extLst>
          </p:nvPr>
        </p:nvGraphicFramePr>
        <p:xfrm>
          <a:off x="828675" y="1719263"/>
          <a:ext cx="7486650" cy="3667125"/>
        </p:xfrm>
        <a:graphic>
          <a:graphicData uri="http://schemas.openxmlformats.org/presentationml/2006/ole">
            <mc:AlternateContent xmlns:mc="http://schemas.openxmlformats.org/markup-compatibility/2006">
              <mc:Choice xmlns:v="urn:schemas-microsoft-com:vml" Requires="v">
                <p:oleObj spid="_x0000_s16527" name="Worksheet" r:id="rId3" imgW="7486782" imgH="3667125" progId="Excel.Sheet.12">
                  <p:embed/>
                </p:oleObj>
              </mc:Choice>
              <mc:Fallback>
                <p:oleObj name="Worksheet" r:id="rId3" imgW="7486782" imgH="3667125" progId="Excel.Sheet.12">
                  <p:embed/>
                  <p:pic>
                    <p:nvPicPr>
                      <p:cNvPr id="0" name=""/>
                      <p:cNvPicPr/>
                      <p:nvPr/>
                    </p:nvPicPr>
                    <p:blipFill>
                      <a:blip r:embed="rId4"/>
                      <a:stretch>
                        <a:fillRect/>
                      </a:stretch>
                    </p:blipFill>
                    <p:spPr>
                      <a:xfrm>
                        <a:off x="828675" y="1719263"/>
                        <a:ext cx="7486650" cy="3667125"/>
                      </a:xfrm>
                      <a:prstGeom prst="rect">
                        <a:avLst/>
                      </a:prstGeom>
                    </p:spPr>
                  </p:pic>
                </p:oleObj>
              </mc:Fallback>
            </mc:AlternateContent>
          </a:graphicData>
        </a:graphic>
      </p:graphicFrame>
    </p:spTree>
    <p:extLst>
      <p:ext uri="{BB962C8B-B14F-4D97-AF65-F5344CB8AC3E}">
        <p14:creationId xmlns:p14="http://schemas.microsoft.com/office/powerpoint/2010/main" val="81950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11-</a:t>
            </a:r>
            <a:fld id="{B9393E45-52F7-45C4-871D-03E3E5B87478}" type="slidenum">
              <a:rPr lang="en-US" smtClean="0"/>
              <a:pPr/>
              <a:t>9</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C/C++ Header Files for Sockets</a:t>
            </a:r>
            <a:endParaRPr lang="en-US" dirty="0"/>
          </a:p>
        </p:txBody>
      </p:sp>
      <p:sp>
        <p:nvSpPr>
          <p:cNvPr id="9222" name="Rectangle 5"/>
          <p:cNvSpPr>
            <a:spLocks noChangeArrowheads="1"/>
          </p:cNvSpPr>
          <p:nvPr/>
        </p:nvSpPr>
        <p:spPr bwMode="auto">
          <a:xfrm>
            <a:off x="457200" y="1401776"/>
            <a:ext cx="8458200" cy="4278094"/>
          </a:xfrm>
          <a:prstGeom prst="rect">
            <a:avLst/>
          </a:prstGeom>
          <a:noFill/>
          <a:ln w="9525">
            <a:noFill/>
            <a:miter lim="800000"/>
            <a:headEnd/>
            <a:tailEnd/>
          </a:ln>
        </p:spPr>
        <p:txBody>
          <a:bodyPr anchor="ctr">
            <a:spAutoFit/>
          </a:bodyPr>
          <a:lstStyle/>
          <a:p>
            <a:pPr marL="285750" indent="-285750">
              <a:spcBef>
                <a:spcPts val="600"/>
              </a:spcBef>
              <a:buFont typeface="Arial" panose="020B0604020202020204" pitchFamily="34" charset="0"/>
              <a:buChar char="•"/>
            </a:pPr>
            <a:r>
              <a:rPr lang="en-US" sz="1600" dirty="0">
                <a:latin typeface="Bookman Old Style" pitchFamily="18" charset="0"/>
                <a:cs typeface="Courier New" pitchFamily="49" charset="0"/>
              </a:rPr>
              <a:t>Use these header files in Windows Sockets programs coded in C or C++ (others may be required)</a:t>
            </a:r>
          </a:p>
          <a:p>
            <a:pPr marL="285750" indent="-285750">
              <a:spcBef>
                <a:spcPts val="600"/>
              </a:spcBef>
              <a:buFont typeface="Arial" panose="020B0604020202020204" pitchFamily="34" charset="0"/>
              <a:buChar char="•"/>
            </a:pPr>
            <a:r>
              <a:rPr lang="en-US" sz="1600" dirty="0">
                <a:latin typeface="Bookman Old Style" pitchFamily="18" charset="0"/>
                <a:cs typeface="Courier New" pitchFamily="49" charset="0"/>
              </a:rPr>
              <a:t>They go at the beginning of your program, before your</a:t>
            </a:r>
            <a:r>
              <a:rPr lang="en-US" sz="1600" b="1" dirty="0">
                <a:latin typeface="Courier New" panose="02070309020205020404" pitchFamily="49" charset="0"/>
                <a:cs typeface="Courier New" panose="02070309020205020404" pitchFamily="49" charset="0"/>
              </a:rPr>
              <a:t> main() </a:t>
            </a:r>
            <a:r>
              <a:rPr lang="en-US" sz="1600" dirty="0">
                <a:latin typeface="Bookman Old Style" pitchFamily="18" charset="0"/>
                <a:cs typeface="Courier New" pitchFamily="49" charset="0"/>
              </a:rPr>
              <a:t>function</a:t>
            </a:r>
          </a:p>
          <a:p>
            <a:pPr marL="285750" indent="-285750">
              <a:spcBef>
                <a:spcPts val="600"/>
              </a:spcBef>
              <a:buFont typeface="Arial" panose="020B0604020202020204" pitchFamily="34" charset="0"/>
              <a:buChar char="•"/>
            </a:pPr>
            <a:endParaRPr lang="en-US" sz="1400" dirty="0">
              <a:latin typeface="Bookman Old Style" pitchFamily="18" charset="0"/>
              <a:cs typeface="Courier New" pitchFamily="49" charset="0"/>
            </a:endParaRPr>
          </a:p>
          <a:p>
            <a:r>
              <a:rPr lang="en-US" sz="1400" b="1" dirty="0">
                <a:solidFill>
                  <a:srgbClr val="FFFF00"/>
                </a:solidFill>
                <a:latin typeface="Courier New" pitchFamily="49" charset="0"/>
                <a:cs typeface="Courier New" pitchFamily="49" charset="0"/>
              </a:rPr>
              <a:t>#include &lt;winsock2.h&gt;	  // Winsock 2 (incl. multicast, IPv6 etc.)</a:t>
            </a:r>
          </a:p>
          <a:p>
            <a:r>
              <a:rPr lang="en-US" sz="1400" b="1" dirty="0">
                <a:solidFill>
                  <a:srgbClr val="FFFF00"/>
                </a:solidFill>
                <a:latin typeface="Courier New" pitchFamily="49" charset="0"/>
                <a:cs typeface="Courier New" pitchFamily="49" charset="0"/>
              </a:rPr>
              <a:t>#include &lt;ws2tcpip.h&gt;	</a:t>
            </a:r>
            <a:r>
              <a:rPr lang="en-US" sz="1400" b="1" dirty="0">
                <a:latin typeface="Courier New" pitchFamily="49" charset="0"/>
                <a:cs typeface="Courier New" pitchFamily="49" charset="0"/>
              </a:rPr>
              <a:t>  </a:t>
            </a:r>
          </a:p>
          <a:p>
            <a:endParaRPr lang="en-US" sz="1400" b="1" dirty="0">
              <a:latin typeface="Courier New" pitchFamily="49" charset="0"/>
              <a:cs typeface="Courier New" pitchFamily="49" charset="0"/>
            </a:endParaRPr>
          </a:p>
          <a:p>
            <a:endParaRPr lang="en-US" sz="1400" b="1" dirty="0">
              <a:latin typeface="Courier New" pitchFamily="49" charset="0"/>
              <a:cs typeface="Courier New" pitchFamily="49" charset="0"/>
            </a:endParaRPr>
          </a:p>
          <a:p>
            <a:endParaRPr lang="en-US" sz="1400" b="1" dirty="0">
              <a:latin typeface="Courier New" pitchFamily="49" charset="0"/>
              <a:cs typeface="Courier New" pitchFamily="49" charset="0"/>
            </a:endParaRPr>
          </a:p>
          <a:p>
            <a:endParaRPr lang="en-US" sz="1400" b="1" dirty="0">
              <a:latin typeface="Courier New" pitchFamily="49" charset="0"/>
              <a:cs typeface="Courier New" pitchFamily="49" charset="0"/>
            </a:endParaRPr>
          </a:p>
          <a:p>
            <a:pPr marL="285750" indent="-285750">
              <a:buFont typeface="Arial" panose="020B0604020202020204" pitchFamily="34" charset="0"/>
              <a:buChar char="•"/>
            </a:pPr>
            <a:r>
              <a:rPr lang="en-US" sz="1600" dirty="0">
                <a:latin typeface="Bookman Old Style" pitchFamily="18" charset="0"/>
                <a:cs typeface="Courier New" pitchFamily="49" charset="0"/>
              </a:rPr>
              <a:t>Some or all of these may be required for Berkeley Sockets programs coded in C or C++:</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#include &lt;sys/</a:t>
            </a:r>
            <a:r>
              <a:rPr lang="en-US" sz="1400" b="1" dirty="0" err="1">
                <a:latin typeface="Courier New" pitchFamily="49" charset="0"/>
                <a:cs typeface="Courier New" pitchFamily="49" charset="0"/>
              </a:rPr>
              <a:t>socket.h</a:t>
            </a:r>
            <a:r>
              <a:rPr lang="en-US" sz="1400" b="1" dirty="0">
                <a:latin typeface="Courier New" pitchFamily="49" charset="0"/>
                <a:cs typeface="Courier New" pitchFamily="49" charset="0"/>
              </a:rPr>
              <a:t>&gt;    // Core BSD socket functions &amp; structures</a:t>
            </a:r>
          </a:p>
          <a:p>
            <a:r>
              <a:rPr lang="en-US" sz="1400" b="1" dirty="0">
                <a:latin typeface="Courier New" pitchFamily="49" charset="0"/>
                <a:cs typeface="Courier New" pitchFamily="49" charset="0"/>
              </a:rPr>
              <a:t>#include &lt;arpa/</a:t>
            </a:r>
            <a:r>
              <a:rPr lang="en-US" sz="1400" b="1" dirty="0" err="1">
                <a:latin typeface="Courier New" pitchFamily="49" charset="0"/>
                <a:cs typeface="Courier New" pitchFamily="49" charset="0"/>
              </a:rPr>
              <a:t>inet.h</a:t>
            </a:r>
            <a:r>
              <a:rPr lang="en-US" sz="1400" b="1" dirty="0">
                <a:latin typeface="Courier New" pitchFamily="49" charset="0"/>
                <a:cs typeface="Courier New" pitchFamily="49" charset="0"/>
              </a:rPr>
              <a:t>&gt;     // For manipulating numeric IP addresses</a:t>
            </a:r>
          </a:p>
          <a:p>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netinet</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in.h</a:t>
            </a:r>
            <a:r>
              <a:rPr lang="en-US" sz="1400" b="1" dirty="0">
                <a:latin typeface="Courier New" pitchFamily="49" charset="0"/>
                <a:cs typeface="Courier New" pitchFamily="49" charset="0"/>
              </a:rPr>
              <a:t>&gt;    // IP addresses, TCP and UDP port numbers</a:t>
            </a:r>
          </a:p>
          <a:p>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netdb.h</a:t>
            </a:r>
            <a:r>
              <a:rPr lang="en-US" sz="1400" b="1" dirty="0">
                <a:latin typeface="Courier New" pitchFamily="49" charset="0"/>
                <a:cs typeface="Courier New" pitchFamily="49" charset="0"/>
              </a:rPr>
              <a:t>&gt; 	 // For translating protocol &amp; host names to				 // numeric addresses.</a:t>
            </a:r>
          </a:p>
        </p:txBody>
      </p:sp>
    </p:spTree>
    <p:extLst>
      <p:ext uri="{BB962C8B-B14F-4D97-AF65-F5344CB8AC3E}">
        <p14:creationId xmlns:p14="http://schemas.microsoft.com/office/powerpoint/2010/main" val="880586835"/>
      </p:ext>
    </p:extLst>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C1F00"/>
        </a:dk1>
        <a:lt1>
          <a:srgbClr val="FFFFFF"/>
        </a:lt1>
        <a:dk2>
          <a:srgbClr val="800000"/>
        </a:dk2>
        <a:lt2>
          <a:srgbClr val="E8EAA6"/>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14">
        <a:dk1>
          <a:srgbClr val="5C1F00"/>
        </a:dk1>
        <a:lt1>
          <a:srgbClr val="FFFFFF"/>
        </a:lt1>
        <a:dk2>
          <a:srgbClr val="800000"/>
        </a:dk2>
        <a:lt2>
          <a:srgbClr val="F9F997"/>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24031</TotalTime>
  <Words>3123</Words>
  <Application>Microsoft Macintosh PowerPoint</Application>
  <PresentationFormat>On-screen Show (4:3)</PresentationFormat>
  <Paragraphs>292</Paragraphs>
  <Slides>23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9" baseType="lpstr">
      <vt:lpstr>Arial</vt:lpstr>
      <vt:lpstr>Bookman Old Style</vt:lpstr>
      <vt:lpstr>Courier New</vt:lpstr>
      <vt:lpstr>Default Design</vt:lpstr>
      <vt:lpstr>Visio</vt:lpstr>
      <vt:lpstr>Worksheet</vt:lpstr>
      <vt:lpstr>CS 2690  Computer Networks II Dr. Sayeed Sajal  Lecture 11 Client Socket Calls</vt:lpstr>
      <vt:lpstr>Two Areas Where Interface Standardization is Critical </vt:lpstr>
      <vt:lpstr>Context of Sockets to Other Protocols  and Network Services</vt:lpstr>
      <vt:lpstr>Socket Concepts</vt:lpstr>
      <vt:lpstr>Stream and Datagram Socket Concept</vt:lpstr>
      <vt:lpstr>Ways to Access the Windows Sockets API (Winsock)</vt:lpstr>
      <vt:lpstr>Differences Between Berkeley Sockets and Winsock</vt:lpstr>
      <vt:lpstr>Summary of Winsock TCP/Stream  API Function Calls in C</vt:lpstr>
      <vt:lpstr>C/C++ Header Files for Sockets</vt:lpstr>
      <vt:lpstr>WSAStartup( )</vt:lpstr>
      <vt:lpstr>socket( )</vt:lpstr>
      <vt:lpstr>The sockaddr_in6 and in_addr6 Structures*</vt:lpstr>
      <vt:lpstr>htons( ) and inet_pton( )</vt:lpstr>
      <vt:lpstr>Converting the Port Number to Internet Format</vt:lpstr>
      <vt:lpstr>Populating sockaddr_in6 with Server Info</vt:lpstr>
      <vt:lpstr>connect( )</vt:lpstr>
      <vt:lpstr>TCP Messages Transmitted When connect( ) is Called*</vt:lpstr>
      <vt:lpstr>send( )</vt:lpstr>
      <vt:lpstr>recv( )</vt:lpstr>
      <vt:lpstr>closesocket( )</vt:lpstr>
      <vt:lpstr>TCP Messages Transmitted When  closesocket( ) is Called*</vt:lpstr>
      <vt:lpstr>WSACleanup( )</vt:lpstr>
      <vt:lpstr>Summary of Winsock TCP/Stream API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Sayeed Sajal</cp:lastModifiedBy>
  <cp:revision>1186</cp:revision>
  <cp:lastPrinted>2018-09-23T19:26:44Z</cp:lastPrinted>
  <dcterms:created xsi:type="dcterms:W3CDTF">2003-04-27T18:03:04Z</dcterms:created>
  <dcterms:modified xsi:type="dcterms:W3CDTF">2020-10-05T19:48:11Z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