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charts/chart1.xml" ContentType="application/vnd.openxmlformats-officedocument.drawingml.char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charts/chart2.xml" ContentType="application/vnd.openxmlformats-officedocument.drawingml.chart+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57" r:id="rId2"/>
    <p:sldId id="258" r:id="rId3"/>
    <p:sldId id="259" r:id="rId4"/>
    <p:sldId id="260" r:id="rId5"/>
    <p:sldId id="261" r:id="rId6"/>
    <p:sldId id="262" r:id="rId7"/>
    <p:sldId id="273" r:id="rId8"/>
    <p:sldId id="274" r:id="rId9"/>
    <p:sldId id="275" r:id="rId10"/>
    <p:sldId id="266" r:id="rId11"/>
    <p:sldId id="276" r:id="rId12"/>
    <p:sldId id="277" r:id="rId13"/>
    <p:sldId id="268" r:id="rId14"/>
    <p:sldId id="269" r:id="rId15"/>
    <p:sldId id="270" r:id="rId16"/>
    <p:sldId id="278" r:id="rId17"/>
    <p:sldId id="279" r:id="rId18"/>
    <p:sldId id="271" r:id="rId19"/>
    <p:sldId id="272" r:id="rId20"/>
    <p:sldId id="280" r:id="rId21"/>
  </p:sldIdLst>
  <p:sldSz cx="9144000" cy="6858000" type="screen4x3"/>
  <p:notesSz cx="6858000" cy="9144000"/>
  <p:custDataLst>
    <p:tags r:id="rId2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984"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rotY val="20"/>
      <c:rAngAx val="0"/>
    </c:view3D>
    <c:floor>
      <c:thickness val="0"/>
    </c:floor>
    <c:sideWall>
      <c:thickness val="0"/>
    </c:sideWall>
    <c:backWall>
      <c:thickness val="0"/>
    </c:backWall>
    <c:plotArea>
      <c:layout/>
      <c:bar3DChart>
        <c:barDir val="col"/>
        <c:grouping val="standard"/>
        <c:varyColors val="0"/>
        <c:ser>
          <c:idx val="0"/>
          <c:order val="0"/>
          <c:tx>
            <c:strRef>
              <c:f>Sheet1!$B$1</c:f>
              <c:strCache>
                <c:ptCount val="1"/>
                <c:pt idx="0">
                  <c:v>Series 1</c:v>
                </c:pt>
              </c:strCache>
            </c:strRef>
          </c:tx>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3C08-4BB2-88CD-D89707F2EC6C}"/>
            </c:ext>
          </c:extLst>
        </c:ser>
        <c:ser>
          <c:idx val="1"/>
          <c:order val="1"/>
          <c:tx>
            <c:strRef>
              <c:f>Sheet1!$C$1</c:f>
              <c:strCache>
                <c:ptCount val="1"/>
                <c:pt idx="0">
                  <c:v>Series 2</c:v>
                </c:pt>
              </c:strCache>
            </c:strRef>
          </c:tx>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3C08-4BB2-88CD-D89707F2EC6C}"/>
            </c:ext>
          </c:extLst>
        </c:ser>
        <c:ser>
          <c:idx val="2"/>
          <c:order val="2"/>
          <c:tx>
            <c:strRef>
              <c:f>Sheet1!$D$1</c:f>
              <c:strCache>
                <c:ptCount val="1"/>
                <c:pt idx="0">
                  <c:v>Series 3</c:v>
                </c:pt>
              </c:strCache>
            </c:strRef>
          </c:tx>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3C08-4BB2-88CD-D89707F2EC6C}"/>
            </c:ext>
          </c:extLst>
        </c:ser>
        <c:dLbls>
          <c:showLegendKey val="0"/>
          <c:showVal val="0"/>
          <c:showCatName val="0"/>
          <c:showSerName val="0"/>
          <c:showPercent val="0"/>
          <c:showBubbleSize val="0"/>
        </c:dLbls>
        <c:gapWidth val="150"/>
        <c:shape val="box"/>
        <c:axId val="182097792"/>
        <c:axId val="182099328"/>
        <c:axId val="181579776"/>
      </c:bar3DChart>
      <c:catAx>
        <c:axId val="182097792"/>
        <c:scaling>
          <c:orientation val="minMax"/>
        </c:scaling>
        <c:delete val="0"/>
        <c:axPos val="b"/>
        <c:numFmt formatCode="General" sourceLinked="0"/>
        <c:majorTickMark val="out"/>
        <c:minorTickMark val="none"/>
        <c:tickLblPos val="nextTo"/>
        <c:crossAx val="182099328"/>
        <c:crosses val="autoZero"/>
        <c:auto val="1"/>
        <c:lblAlgn val="ctr"/>
        <c:lblOffset val="100"/>
        <c:noMultiLvlLbl val="0"/>
      </c:catAx>
      <c:valAx>
        <c:axId val="182099328"/>
        <c:scaling>
          <c:orientation val="minMax"/>
        </c:scaling>
        <c:delete val="0"/>
        <c:axPos val="l"/>
        <c:majorGridlines/>
        <c:numFmt formatCode="General" sourceLinked="1"/>
        <c:majorTickMark val="out"/>
        <c:minorTickMark val="none"/>
        <c:tickLblPos val="nextTo"/>
        <c:crossAx val="182097792"/>
        <c:crosses val="autoZero"/>
        <c:crossBetween val="between"/>
      </c:valAx>
      <c:serAx>
        <c:axId val="181579776"/>
        <c:scaling>
          <c:orientation val="minMax"/>
        </c:scaling>
        <c:delete val="0"/>
        <c:axPos val="b"/>
        <c:majorTickMark val="out"/>
        <c:minorTickMark val="none"/>
        <c:tickLblPos val="nextTo"/>
        <c:crossAx val="182099328"/>
        <c:crosses val="autoZero"/>
      </c:serAx>
    </c:plotArea>
    <c:legend>
      <c:legendPos val="r"/>
      <c:overlay val="0"/>
    </c:legend>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view3D>
      <c:rotX val="0"/>
      <c:rotY val="0"/>
      <c:rAngAx val="0"/>
      <c:perspective val="60"/>
    </c:view3D>
    <c:floor>
      <c:thickness val="0"/>
    </c:floor>
    <c:sideWall>
      <c:thickness val="0"/>
    </c:sideWall>
    <c:backWall>
      <c:thickness val="0"/>
    </c:backWall>
    <c:plotArea>
      <c:layout>
        <c:manualLayout>
          <c:layoutTarget val="inner"/>
          <c:xMode val="edge"/>
          <c:yMode val="edge"/>
          <c:x val="7.585861328462469E-2"/>
          <c:y val="7.1604986876640422E-2"/>
          <c:w val="0.92414138671537527"/>
          <c:h val="0.5046740157480315"/>
        </c:manualLayout>
      </c:layout>
      <c:bar3DChart>
        <c:barDir val="col"/>
        <c:grouping val="clustered"/>
        <c:varyColors val="1"/>
        <c:ser>
          <c:idx val="0"/>
          <c:order val="0"/>
          <c:tx>
            <c:strRef>
              <c:f>Sheet1!$B$1</c:f>
              <c:strCache>
                <c:ptCount val="1"/>
                <c:pt idx="0">
                  <c:v>0%</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Sheet1!$A$1:$A$5</c:f>
              <c:strCache>
                <c:ptCount val="5"/>
                <c:pt idx="0">
                  <c:v>Decrease standard deviation of the response</c:v>
                </c:pt>
                <c:pt idx="1">
                  <c:v>Decrease the chance of a Type II error for tests</c:v>
                </c:pt>
                <c:pt idx="2">
                  <c:v>Decrease the margin of error for intervals</c:v>
                </c:pt>
                <c:pt idx="3">
                  <c:v>All of the above</c:v>
                </c:pt>
                <c:pt idx="4">
                  <c:v>None of the above</c:v>
                </c:pt>
              </c:strCache>
            </c:strRef>
          </c:cat>
          <c:val>
            <c:numRef>
              <c:f>Sheet1!$B$1:$B$5</c:f>
              <c:numCache>
                <c:formatCode>0%</c:formatCode>
                <c:ptCount val="5"/>
                <c:pt idx="0">
                  <c:v>0</c:v>
                </c:pt>
                <c:pt idx="1">
                  <c:v>0</c:v>
                </c:pt>
                <c:pt idx="2">
                  <c:v>0</c:v>
                </c:pt>
                <c:pt idx="3">
                  <c:v>0</c:v>
                </c:pt>
                <c:pt idx="4">
                  <c:v>0</c:v>
                </c:pt>
              </c:numCache>
            </c:numRef>
          </c:val>
          <c:extLst>
            <c:ext xmlns:c16="http://schemas.microsoft.com/office/drawing/2014/chart" uri="{C3380CC4-5D6E-409C-BE32-E72D297353CC}">
              <c16:uniqueId val="{00000000-ED62-4063-B206-9E85112CD4F1}"/>
            </c:ext>
          </c:extLst>
        </c:ser>
        <c:dLbls>
          <c:showLegendKey val="0"/>
          <c:showVal val="0"/>
          <c:showCatName val="0"/>
          <c:showSerName val="0"/>
          <c:showPercent val="0"/>
          <c:showBubbleSize val="0"/>
        </c:dLbls>
        <c:gapWidth val="150"/>
        <c:shape val="cylinder"/>
        <c:axId val="231301888"/>
        <c:axId val="231303424"/>
        <c:axId val="0"/>
      </c:bar3DChart>
      <c:catAx>
        <c:axId val="231301888"/>
        <c:scaling>
          <c:orientation val="minMax"/>
        </c:scaling>
        <c:delete val="0"/>
        <c:axPos val="b"/>
        <c:numFmt formatCode="General" sourceLinked="1"/>
        <c:majorTickMark val="out"/>
        <c:minorTickMark val="none"/>
        <c:tickLblPos val="nextTo"/>
        <c:spPr>
          <a:ln w="6350">
            <a:noFill/>
          </a:ln>
        </c:spPr>
        <c:crossAx val="231303424"/>
        <c:crosses val="autoZero"/>
        <c:auto val="1"/>
        <c:lblAlgn val="ctr"/>
        <c:lblOffset val="100"/>
        <c:noMultiLvlLbl val="0"/>
      </c:catAx>
      <c:valAx>
        <c:axId val="231303424"/>
        <c:scaling>
          <c:orientation val="minMax"/>
          <c:min val="0"/>
        </c:scaling>
        <c:delete val="0"/>
        <c:axPos val="l"/>
        <c:numFmt formatCode="0%" sourceLinked="1"/>
        <c:majorTickMark val="out"/>
        <c:minorTickMark val="none"/>
        <c:tickLblPos val="none"/>
        <c:spPr>
          <a:ln w="6350">
            <a:noFill/>
          </a:ln>
        </c:spPr>
        <c:crossAx val="231301888"/>
        <c:crosses val="autoZero"/>
        <c:crossBetween val="between"/>
      </c:valAx>
    </c:plotArea>
    <c:plotVisOnly val="1"/>
    <c:dispBlanksAs val="span"/>
    <c:showDLblsOverMax val="0"/>
  </c:chart>
  <c:spPr>
    <a:noFill/>
    <a:ln w="6350">
      <a:noFill/>
    </a:ln>
  </c:spPr>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dirty="0"/>
              <a:t>Click to edit Master subtitle style</a:t>
            </a:r>
          </a:p>
        </p:txBody>
      </p:sp>
    </p:spTree>
    <p:extLst>
      <p:ext uri="{BB962C8B-B14F-4D97-AF65-F5344CB8AC3E}">
        <p14:creationId xmlns:p14="http://schemas.microsoft.com/office/powerpoint/2010/main" val="322671440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096000" y="6248400"/>
            <a:ext cx="2667000" cy="365125"/>
          </a:xfrm>
          <a:prstGeom prst="rect">
            <a:avLst/>
          </a:prstGeom>
        </p:spPr>
        <p:txBody>
          <a:bodyPr/>
          <a:lstStyle/>
          <a:p>
            <a:fld id="{23A271A1-F6D6-438B-A432-4747EE7ECD40}" type="datetimeFigureOut">
              <a:rPr lang="en-US" smtClean="0">
                <a:solidFill>
                  <a:srgbClr val="775F55"/>
                </a:solidFill>
              </a:rPr>
              <a:pPr/>
              <a:t>10/27/2021</a:t>
            </a:fld>
            <a:endParaRPr lang="en-US">
              <a:solidFill>
                <a:srgbClr val="775F55"/>
              </a:solidFill>
            </a:endParaRPr>
          </a:p>
        </p:txBody>
      </p:sp>
      <p:sp>
        <p:nvSpPr>
          <p:cNvPr id="5" name="Footer Placeholder 4"/>
          <p:cNvSpPr>
            <a:spLocks noGrp="1"/>
          </p:cNvSpPr>
          <p:nvPr>
            <p:ph type="ftr" sz="quarter" idx="11"/>
          </p:nvPr>
        </p:nvSpPr>
        <p:spPr>
          <a:xfrm>
            <a:off x="609600" y="6248206"/>
            <a:ext cx="5421083" cy="365125"/>
          </a:xfrm>
          <a:prstGeom prst="rect">
            <a:avLst/>
          </a:prstGeom>
        </p:spPr>
        <p:txBody>
          <a:bodyPr/>
          <a:lstStyle/>
          <a:p>
            <a:endParaRPr lang="en-US">
              <a:solidFill>
                <a:srgbClr val="775F55"/>
              </a:solidFill>
            </a:endParaRPr>
          </a:p>
        </p:txBody>
      </p:sp>
      <p:sp>
        <p:nvSpPr>
          <p:cNvPr id="6" name="Slide Number Placeholder 5"/>
          <p:cNvSpPr>
            <a:spLocks noGrp="1"/>
          </p:cNvSpPr>
          <p:nvPr>
            <p:ph type="sldNum" sz="quarter" idx="12"/>
          </p:nvPr>
        </p:nvSpPr>
        <p:spPr>
          <a:xfrm>
            <a:off x="0" y="1272222"/>
            <a:ext cx="533400" cy="244476"/>
          </a:xfrm>
          <a:prstGeom prst="rect">
            <a:avLst/>
          </a:prstGeom>
        </p:spPr>
        <p:txBody>
          <a:bodyPr/>
          <a:lstStyle/>
          <a:p>
            <a:fld id="{F0C94032-CD4C-4C25-B0C2-CEC720522D92}" type="slidenum">
              <a:rPr lang="en-US" smtClean="0"/>
              <a:pPr/>
              <a:t>‹#›</a:t>
            </a:fld>
            <a:endParaRPr lang="en-US"/>
          </a:p>
        </p:txBody>
      </p:sp>
    </p:spTree>
    <p:extLst>
      <p:ext uri="{BB962C8B-B14F-4D97-AF65-F5344CB8AC3E}">
        <p14:creationId xmlns:p14="http://schemas.microsoft.com/office/powerpoint/2010/main" val="1827117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a:prstGeom prst="rect">
            <a:avLst/>
          </a:prstGeom>
        </p:spPr>
        <p:txBody>
          <a:bodyPr/>
          <a:lstStyle/>
          <a:p>
            <a:fld id="{23A271A1-F6D6-438B-A432-4747EE7ECD40}" type="datetimeFigureOut">
              <a:rPr lang="en-US" smtClean="0">
                <a:solidFill>
                  <a:srgbClr val="775F55"/>
                </a:solidFill>
              </a:rPr>
              <a:pPr/>
              <a:t>10/27/2021</a:t>
            </a:fld>
            <a:endParaRPr lang="en-US" dirty="0">
              <a:solidFill>
                <a:srgbClr val="775F55"/>
              </a:solidFill>
            </a:endParaRPr>
          </a:p>
        </p:txBody>
      </p:sp>
      <p:sp>
        <p:nvSpPr>
          <p:cNvPr id="5" name="Footer Placeholder 4"/>
          <p:cNvSpPr>
            <a:spLocks noGrp="1"/>
          </p:cNvSpPr>
          <p:nvPr>
            <p:ph type="ftr" sz="quarter" idx="11"/>
          </p:nvPr>
        </p:nvSpPr>
        <p:spPr>
          <a:xfrm>
            <a:off x="457201" y="6248207"/>
            <a:ext cx="5573483" cy="365125"/>
          </a:xfrm>
          <a:prstGeom prst="rect">
            <a:avLst/>
          </a:prstGeom>
        </p:spPr>
        <p:txBody>
          <a:bodyPr/>
          <a:lstStyle/>
          <a:p>
            <a:endParaRPr lang="en-US" dirty="0">
              <a:solidFill>
                <a:srgbClr val="775F55"/>
              </a:solidFill>
            </a:endParaRPr>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Slide Number Placeholder 5"/>
          <p:cNvSpPr>
            <a:spLocks noGrp="1"/>
          </p:cNvSpPr>
          <p:nvPr>
            <p:ph type="sldNum" sz="quarter" idx="12"/>
          </p:nvPr>
        </p:nvSpPr>
        <p:spPr>
          <a:xfrm rot="5400000">
            <a:off x="5989638" y="144462"/>
            <a:ext cx="533400" cy="244476"/>
          </a:xfrm>
          <a:prstGeom prst="rect">
            <a:avLst/>
          </a:prstGeom>
        </p:spPr>
        <p:txBody>
          <a:bodyPr/>
          <a:lstStyle/>
          <a:p>
            <a:fld id="{F0C94032-CD4C-4C25-B0C2-CEC720522D92}" type="slidenum">
              <a:rPr lang="en-US" smtClean="0"/>
              <a:pPr/>
              <a:t>‹#›</a:t>
            </a:fld>
            <a:endParaRPr lang="en-US" dirty="0"/>
          </a:p>
        </p:txBody>
      </p:sp>
    </p:spTree>
    <p:extLst>
      <p:ext uri="{BB962C8B-B14F-4D97-AF65-F5344CB8AC3E}">
        <p14:creationId xmlns:p14="http://schemas.microsoft.com/office/powerpoint/2010/main" val="806229576"/>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ox">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12"/>
          <p:cNvSpPr>
            <a:spLocks noGrp="1"/>
          </p:cNvSpPr>
          <p:nvPr>
            <p:ph idx="1"/>
          </p:nvPr>
        </p:nvSpPr>
        <p:spPr>
          <a:xfrm>
            <a:off x="1257300" y="1676400"/>
            <a:ext cx="6629400" cy="1759458"/>
          </a:xfrm>
          <a:prstGeom prst="rect">
            <a:avLst/>
          </a:prstGeom>
          <a:ln w="76200" cmpd="thickThin">
            <a:solidFill>
              <a:schemeClr val="accent1"/>
            </a:solidFill>
          </a:ln>
        </p:spPr>
        <p:txBody>
          <a:bodyPr vert="horz" anchor="ctr">
            <a:normAutofit/>
          </a:bodyPr>
          <a:lstStyle>
            <a:lvl1pPr marL="0" indent="0" algn="ctr">
              <a:spcBef>
                <a:spcPts val="0"/>
              </a:spcBef>
              <a:spcAft>
                <a:spcPts val="1800"/>
              </a:spcAft>
              <a:buNone/>
              <a:defRPr sz="3200"/>
            </a:lvl1pPr>
            <a:lvl2pPr>
              <a:defRPr sz="2800"/>
            </a:lvl2pPr>
            <a:lvl3pPr>
              <a:defRPr sz="2400"/>
            </a:lvl3pPr>
            <a:lvl4pPr>
              <a:defRPr sz="2000"/>
            </a:lvl4pPr>
          </a:lstStyle>
          <a:p>
            <a:pPr lvl="0" eaLnBrk="1" latinLnBrk="0" hangingPunct="1"/>
            <a:r>
              <a:rPr kumimoji="0" lang="en-US"/>
              <a:t>Click to edit Master text styles</a:t>
            </a:r>
          </a:p>
        </p:txBody>
      </p:sp>
      <p:sp>
        <p:nvSpPr>
          <p:cNvPr id="5" name="Text Placeholder 12"/>
          <p:cNvSpPr>
            <a:spLocks noGrp="1"/>
          </p:cNvSpPr>
          <p:nvPr>
            <p:ph idx="10"/>
          </p:nvPr>
        </p:nvSpPr>
        <p:spPr>
          <a:xfrm>
            <a:off x="304800" y="3962400"/>
            <a:ext cx="8534400" cy="1219200"/>
          </a:xfrm>
          <a:prstGeom prst="rect">
            <a:avLst/>
          </a:prstGeom>
        </p:spPr>
        <p:txBody>
          <a:bodyPr vert="horz">
            <a:normAutofit/>
          </a:bodyPr>
          <a:lstStyle>
            <a:lvl1pPr>
              <a:spcBef>
                <a:spcPts val="0"/>
              </a:spcBef>
              <a:spcAft>
                <a:spcPts val="1800"/>
              </a:spcAft>
              <a:defRPr/>
            </a:lvl1p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Tree>
    <p:extLst>
      <p:ext uri="{BB962C8B-B14F-4D97-AF65-F5344CB8AC3E}">
        <p14:creationId xmlns:p14="http://schemas.microsoft.com/office/powerpoint/2010/main" val="14281355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TPOnTheFly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6096000" y="6248400"/>
            <a:ext cx="2667000" cy="365125"/>
          </a:xfrm>
          <a:prstGeom prst="rect">
            <a:avLst/>
          </a:prstGeom>
        </p:spPr>
        <p:txBody>
          <a:bodyPr/>
          <a:lstStyle/>
          <a:p>
            <a:fld id="{23A271A1-F6D6-438B-A432-4747EE7ECD40}" type="datetimeFigureOut">
              <a:rPr lang="en-US" smtClean="0">
                <a:solidFill>
                  <a:srgbClr val="775F55"/>
                </a:solidFill>
              </a:rPr>
              <a:pPr/>
              <a:t>10/27/2021</a:t>
            </a:fld>
            <a:endParaRPr lang="en-US" dirty="0">
              <a:solidFill>
                <a:srgbClr val="775F55"/>
              </a:solidFill>
            </a:endParaRPr>
          </a:p>
        </p:txBody>
      </p:sp>
      <p:sp>
        <p:nvSpPr>
          <p:cNvPr id="4" name="Footer Placeholder 3"/>
          <p:cNvSpPr>
            <a:spLocks noGrp="1"/>
          </p:cNvSpPr>
          <p:nvPr>
            <p:ph type="ftr" sz="quarter" idx="11"/>
          </p:nvPr>
        </p:nvSpPr>
        <p:spPr>
          <a:xfrm>
            <a:off x="609600" y="6248206"/>
            <a:ext cx="5421083" cy="365125"/>
          </a:xfrm>
          <a:prstGeom prst="rect">
            <a:avLst/>
          </a:prstGeom>
        </p:spPr>
        <p:txBody>
          <a:bodyPr/>
          <a:lstStyle/>
          <a:p>
            <a:endParaRPr lang="en-US" dirty="0">
              <a:solidFill>
                <a:srgbClr val="775F55"/>
              </a:solidFill>
            </a:endParaRPr>
          </a:p>
        </p:txBody>
      </p:sp>
      <p:sp>
        <p:nvSpPr>
          <p:cNvPr id="5" name="Slide Number Placeholder 4"/>
          <p:cNvSpPr>
            <a:spLocks noGrp="1"/>
          </p:cNvSpPr>
          <p:nvPr>
            <p:ph type="sldNum" sz="quarter" idx="12"/>
          </p:nvPr>
        </p:nvSpPr>
        <p:spPr>
          <a:xfrm>
            <a:off x="0" y="1272222"/>
            <a:ext cx="533400" cy="244476"/>
          </a:xfrm>
          <a:prstGeom prst="rect">
            <a:avLst/>
          </a:prstGeom>
        </p:spPr>
        <p:txBody>
          <a:bodyPr/>
          <a:lstStyle/>
          <a:p>
            <a:fld id="{F0C94032-CD4C-4C25-B0C2-CEC720522D92}" type="slidenum">
              <a:rPr lang="en-US" smtClean="0"/>
              <a:pPr/>
              <a:t>‹#›</a:t>
            </a:fld>
            <a:endParaRPr lang="en-US" dirty="0"/>
          </a:p>
        </p:txBody>
      </p:sp>
      <p:graphicFrame>
        <p:nvGraphicFramePr>
          <p:cNvPr id="6" name="TPChart" hidden="1"/>
          <p:cNvGraphicFramePr/>
          <p:nvPr userDrawn="1">
            <p:extLst>
              <p:ext uri="{D42A27DB-BD31-4B8C-83A1-F6EECF244321}">
                <p14:modId xmlns:p14="http://schemas.microsoft.com/office/powerpoint/2010/main" val="1727196078"/>
              </p:ext>
            </p:extLst>
          </p:nvPr>
        </p:nvGraphicFramePr>
        <p:xfrm>
          <a:off x="6350000" y="1600200"/>
          <a:ext cx="2540000" cy="2540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56014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99642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a:xfrm>
            <a:off x="6096000" y="6248400"/>
            <a:ext cx="2667000" cy="365125"/>
          </a:xfrm>
          <a:prstGeom prst="rect">
            <a:avLst/>
          </a:prstGeom>
        </p:spPr>
        <p:txBody>
          <a:bodyPr/>
          <a:lstStyle/>
          <a:p>
            <a:fld id="{23A271A1-F6D6-438B-A432-4747EE7ECD40}" type="datetimeFigureOut">
              <a:rPr lang="en-US" smtClean="0">
                <a:solidFill>
                  <a:srgbClr val="775F55"/>
                </a:solidFill>
              </a:rPr>
              <a:pPr/>
              <a:t>10/27/2021</a:t>
            </a:fld>
            <a:endParaRPr lang="en-US">
              <a:solidFill>
                <a:srgbClr val="775F55"/>
              </a:solidFill>
            </a:endParaRPr>
          </a:p>
        </p:txBody>
      </p:sp>
      <p:sp>
        <p:nvSpPr>
          <p:cNvPr id="13" name="Slide Number Placeholder 12"/>
          <p:cNvSpPr>
            <a:spLocks noGrp="1"/>
          </p:cNvSpPr>
          <p:nvPr>
            <p:ph type="sldNum" sz="quarter" idx="11"/>
          </p:nvPr>
        </p:nvSpPr>
        <p:spPr>
          <a:xfrm>
            <a:off x="0" y="1752600"/>
            <a:ext cx="1295400" cy="701676"/>
          </a:xfrm>
          <a:prstGeom prst="rect">
            <a:avLst/>
          </a:prstGeom>
        </p:spPr>
        <p:txBody>
          <a:bodyPr>
            <a:noAutofit/>
          </a:bodyPr>
          <a:lstStyle>
            <a:lvl1pPr>
              <a:defRPr sz="2400">
                <a:solidFill>
                  <a:srgbClr val="FFFFFF"/>
                </a:solidFill>
              </a:defRPr>
            </a:lvl1pPr>
          </a:lstStyle>
          <a:p>
            <a:fld id="{F0C94032-CD4C-4C25-B0C2-CEC720522D92}" type="slidenum">
              <a:rPr lang="en-US" smtClean="0"/>
              <a:pPr/>
              <a:t>‹#›</a:t>
            </a:fld>
            <a:endParaRPr lang="en-US" dirty="0"/>
          </a:p>
        </p:txBody>
      </p:sp>
      <p:sp>
        <p:nvSpPr>
          <p:cNvPr id="14" name="Footer Placeholder 13"/>
          <p:cNvSpPr>
            <a:spLocks noGrp="1"/>
          </p:cNvSpPr>
          <p:nvPr>
            <p:ph type="ftr" sz="quarter" idx="12"/>
          </p:nvPr>
        </p:nvSpPr>
        <p:spPr>
          <a:xfrm>
            <a:off x="609600" y="6248206"/>
            <a:ext cx="5421083" cy="365125"/>
          </a:xfrm>
          <a:prstGeom prst="rect">
            <a:avLst/>
          </a:prstGeom>
        </p:spPr>
        <p:txBody>
          <a:bodyPr/>
          <a:lstStyle/>
          <a:p>
            <a:endParaRPr lang="en-US">
              <a:solidFill>
                <a:srgbClr val="775F55"/>
              </a:solidFill>
            </a:endParaRPr>
          </a:p>
        </p:txBody>
      </p:sp>
    </p:spTree>
    <p:extLst>
      <p:ext uri="{BB962C8B-B14F-4D97-AF65-F5344CB8AC3E}">
        <p14:creationId xmlns:p14="http://schemas.microsoft.com/office/powerpoint/2010/main" val="127540539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a:xfrm>
            <a:off x="6096000" y="6248400"/>
            <a:ext cx="2667000" cy="365125"/>
          </a:xfrm>
          <a:prstGeom prst="rect">
            <a:avLst/>
          </a:prstGeom>
        </p:spPr>
        <p:txBody>
          <a:bodyPr rtlCol="0"/>
          <a:lstStyle/>
          <a:p>
            <a:fld id="{23A271A1-F6D6-438B-A432-4747EE7ECD40}" type="datetimeFigureOut">
              <a:rPr lang="en-US" smtClean="0">
                <a:solidFill>
                  <a:srgbClr val="775F55"/>
                </a:solidFill>
              </a:rPr>
              <a:pPr/>
              <a:t>10/27/2021</a:t>
            </a:fld>
            <a:endParaRPr lang="en-US">
              <a:solidFill>
                <a:srgbClr val="775F55"/>
              </a:solidFill>
            </a:endParaRPr>
          </a:p>
        </p:txBody>
      </p:sp>
      <p:sp>
        <p:nvSpPr>
          <p:cNvPr id="10" name="Slide Number Placeholder 9"/>
          <p:cNvSpPr>
            <a:spLocks noGrp="1"/>
          </p:cNvSpPr>
          <p:nvPr>
            <p:ph type="sldNum" sz="quarter" idx="16"/>
          </p:nvPr>
        </p:nvSpPr>
        <p:spPr>
          <a:xfrm>
            <a:off x="0" y="1272222"/>
            <a:ext cx="533400" cy="244476"/>
          </a:xfrm>
          <a:prstGeom prst="rect">
            <a:avLst/>
          </a:prstGeom>
        </p:spPr>
        <p:txBody>
          <a:bodyPr rtlCol="0"/>
          <a:lstStyle/>
          <a:p>
            <a:fld id="{F0C94032-CD4C-4C25-B0C2-CEC720522D92}" type="slidenum">
              <a:rPr lang="en-US" smtClean="0"/>
              <a:pPr/>
              <a:t>‹#›</a:t>
            </a:fld>
            <a:endParaRPr lang="en-US"/>
          </a:p>
        </p:txBody>
      </p:sp>
      <p:sp>
        <p:nvSpPr>
          <p:cNvPr id="12" name="Footer Placeholder 11"/>
          <p:cNvSpPr>
            <a:spLocks noGrp="1"/>
          </p:cNvSpPr>
          <p:nvPr>
            <p:ph type="ftr" sz="quarter" idx="17"/>
          </p:nvPr>
        </p:nvSpPr>
        <p:spPr>
          <a:xfrm>
            <a:off x="609600" y="6248206"/>
            <a:ext cx="5421083" cy="365125"/>
          </a:xfrm>
          <a:prstGeom prst="rect">
            <a:avLst/>
          </a:prstGeom>
        </p:spPr>
        <p:txBody>
          <a:bodyPr rtlCol="0"/>
          <a:lstStyle/>
          <a:p>
            <a:endParaRPr lang="en-US">
              <a:solidFill>
                <a:srgbClr val="775F55"/>
              </a:solidFill>
            </a:endParaRPr>
          </a:p>
        </p:txBody>
      </p:sp>
    </p:spTree>
    <p:extLst>
      <p:ext uri="{BB962C8B-B14F-4D97-AF65-F5344CB8AC3E}">
        <p14:creationId xmlns:p14="http://schemas.microsoft.com/office/powerpoint/2010/main" val="1671687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a:xfrm>
            <a:off x="6096000" y="6248400"/>
            <a:ext cx="2667000" cy="365125"/>
          </a:xfrm>
          <a:prstGeom prst="rect">
            <a:avLst/>
          </a:prstGeom>
        </p:spPr>
        <p:txBody>
          <a:bodyPr rtlCol="0"/>
          <a:lstStyle/>
          <a:p>
            <a:fld id="{23A271A1-F6D6-438B-A432-4747EE7ECD40}" type="datetimeFigureOut">
              <a:rPr lang="en-US" smtClean="0">
                <a:solidFill>
                  <a:srgbClr val="775F55"/>
                </a:solidFill>
              </a:rPr>
              <a:pPr/>
              <a:t>10/27/2021</a:t>
            </a:fld>
            <a:endParaRPr lang="en-US">
              <a:solidFill>
                <a:srgbClr val="775F55"/>
              </a:solidFill>
            </a:endParaRPr>
          </a:p>
        </p:txBody>
      </p:sp>
      <p:sp>
        <p:nvSpPr>
          <p:cNvPr id="12" name="Slide Number Placeholder 11"/>
          <p:cNvSpPr>
            <a:spLocks noGrp="1"/>
          </p:cNvSpPr>
          <p:nvPr>
            <p:ph type="sldNum" sz="quarter" idx="16"/>
          </p:nvPr>
        </p:nvSpPr>
        <p:spPr>
          <a:xfrm>
            <a:off x="0" y="1272222"/>
            <a:ext cx="533400" cy="244476"/>
          </a:xfrm>
          <a:prstGeom prst="rect">
            <a:avLst/>
          </a:prstGeom>
        </p:spPr>
        <p:txBody>
          <a:bodyPr rtlCol="0"/>
          <a:lstStyle/>
          <a:p>
            <a:fld id="{F0C94032-CD4C-4C25-B0C2-CEC720522D92}" type="slidenum">
              <a:rPr lang="en-US" smtClean="0"/>
              <a:pPr/>
              <a:t>‹#›</a:t>
            </a:fld>
            <a:endParaRPr lang="en-US"/>
          </a:p>
        </p:txBody>
      </p:sp>
      <p:sp>
        <p:nvSpPr>
          <p:cNvPr id="14" name="Footer Placeholder 13"/>
          <p:cNvSpPr>
            <a:spLocks noGrp="1"/>
          </p:cNvSpPr>
          <p:nvPr>
            <p:ph type="ftr" sz="quarter" idx="17"/>
          </p:nvPr>
        </p:nvSpPr>
        <p:spPr>
          <a:xfrm>
            <a:off x="609600" y="6248206"/>
            <a:ext cx="5421083" cy="365125"/>
          </a:xfrm>
          <a:prstGeom prst="rect">
            <a:avLst/>
          </a:prstGeom>
        </p:spPr>
        <p:txBody>
          <a:bodyPr rtlCol="0"/>
          <a:lstStyle/>
          <a:p>
            <a:endParaRPr lang="en-US">
              <a:solidFill>
                <a:srgbClr val="775F55"/>
              </a:solidFill>
            </a:endParaRP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extLst>
      <p:ext uri="{BB962C8B-B14F-4D97-AF65-F5344CB8AC3E}">
        <p14:creationId xmlns:p14="http://schemas.microsoft.com/office/powerpoint/2010/main" val="1297989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a:xfrm>
            <a:off x="6096000" y="6248400"/>
            <a:ext cx="2667000" cy="365125"/>
          </a:xfrm>
          <a:prstGeom prst="rect">
            <a:avLst/>
          </a:prstGeom>
        </p:spPr>
        <p:txBody>
          <a:bodyPr/>
          <a:lstStyle/>
          <a:p>
            <a:fld id="{23A271A1-F6D6-438B-A432-4747EE7ECD40}" type="datetimeFigureOut">
              <a:rPr lang="en-US" smtClean="0">
                <a:solidFill>
                  <a:srgbClr val="775F55"/>
                </a:solidFill>
              </a:rPr>
              <a:pPr/>
              <a:t>10/27/2021</a:t>
            </a:fld>
            <a:endParaRPr lang="en-US">
              <a:solidFill>
                <a:srgbClr val="775F55"/>
              </a:solidFill>
            </a:endParaRPr>
          </a:p>
        </p:txBody>
      </p:sp>
      <p:sp>
        <p:nvSpPr>
          <p:cNvPr id="4" name="Footer Placeholder 3"/>
          <p:cNvSpPr>
            <a:spLocks noGrp="1"/>
          </p:cNvSpPr>
          <p:nvPr>
            <p:ph type="ftr" sz="quarter" idx="11"/>
          </p:nvPr>
        </p:nvSpPr>
        <p:spPr>
          <a:xfrm>
            <a:off x="609600" y="6248206"/>
            <a:ext cx="5421083" cy="365125"/>
          </a:xfrm>
          <a:prstGeom prst="rect">
            <a:avLst/>
          </a:prstGeom>
        </p:spPr>
        <p:txBody>
          <a:bodyPr/>
          <a:lstStyle/>
          <a:p>
            <a:endParaRPr lang="en-US">
              <a:solidFill>
                <a:srgbClr val="775F55"/>
              </a:solidFill>
            </a:endParaRPr>
          </a:p>
        </p:txBody>
      </p:sp>
      <p:sp>
        <p:nvSpPr>
          <p:cNvPr id="5" name="Slide Number Placeholder 4"/>
          <p:cNvSpPr>
            <a:spLocks noGrp="1"/>
          </p:cNvSpPr>
          <p:nvPr>
            <p:ph type="sldNum" sz="quarter" idx="12"/>
          </p:nvPr>
        </p:nvSpPr>
        <p:spPr>
          <a:xfrm>
            <a:off x="0" y="1272222"/>
            <a:ext cx="533400" cy="244476"/>
          </a:xfrm>
          <a:prstGeom prst="rect">
            <a:avLst/>
          </a:prstGeom>
        </p:spPr>
        <p:txBody>
          <a:bodyPr/>
          <a:lstStyle>
            <a:lvl1pPr>
              <a:defRPr>
                <a:solidFill>
                  <a:srgbClr val="FFFFFF"/>
                </a:solidFill>
              </a:defRPr>
            </a:lvl1pPr>
          </a:lstStyle>
          <a:p>
            <a:fld id="{F0C94032-CD4C-4C25-B0C2-CEC720522D92}" type="slidenum">
              <a:rPr lang="en-US" smtClean="0"/>
              <a:pPr/>
              <a:t>‹#›</a:t>
            </a:fld>
            <a:endParaRPr lang="en-US" dirty="0"/>
          </a:p>
        </p:txBody>
      </p:sp>
    </p:spTree>
    <p:extLst>
      <p:ext uri="{BB962C8B-B14F-4D97-AF65-F5344CB8AC3E}">
        <p14:creationId xmlns:p14="http://schemas.microsoft.com/office/powerpoint/2010/main" val="211656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0" y="6248400"/>
            <a:ext cx="2667000" cy="365125"/>
          </a:xfrm>
          <a:prstGeom prst="rect">
            <a:avLst/>
          </a:prstGeom>
        </p:spPr>
        <p:txBody>
          <a:bodyPr/>
          <a:lstStyle/>
          <a:p>
            <a:fld id="{23A271A1-F6D6-438B-A432-4747EE7ECD40}" type="datetimeFigureOut">
              <a:rPr lang="en-US" smtClean="0">
                <a:solidFill>
                  <a:srgbClr val="775F55"/>
                </a:solidFill>
              </a:rPr>
              <a:pPr/>
              <a:t>10/27/2021</a:t>
            </a:fld>
            <a:endParaRPr lang="en-US">
              <a:solidFill>
                <a:srgbClr val="775F55"/>
              </a:solidFill>
            </a:endParaRPr>
          </a:p>
        </p:txBody>
      </p:sp>
      <p:sp>
        <p:nvSpPr>
          <p:cNvPr id="3" name="Footer Placeholder 2"/>
          <p:cNvSpPr>
            <a:spLocks noGrp="1"/>
          </p:cNvSpPr>
          <p:nvPr>
            <p:ph type="ftr" sz="quarter" idx="11"/>
          </p:nvPr>
        </p:nvSpPr>
        <p:spPr>
          <a:xfrm>
            <a:off x="609600" y="6248206"/>
            <a:ext cx="5421083" cy="365125"/>
          </a:xfrm>
          <a:prstGeom prst="rect">
            <a:avLst/>
          </a:prstGeom>
        </p:spPr>
        <p:txBody>
          <a:bodyPr/>
          <a:lstStyle/>
          <a:p>
            <a:endParaRPr lang="en-US" dirty="0">
              <a:solidFill>
                <a:srgbClr val="775F55"/>
              </a:solidFill>
            </a:endParaRPr>
          </a:p>
        </p:txBody>
      </p:sp>
      <p:sp>
        <p:nvSpPr>
          <p:cNvPr id="4" name="Slide Number Placeholder 3"/>
          <p:cNvSpPr>
            <a:spLocks noGrp="1"/>
          </p:cNvSpPr>
          <p:nvPr>
            <p:ph type="sldNum" sz="quarter" idx="12"/>
          </p:nvPr>
        </p:nvSpPr>
        <p:spPr>
          <a:xfrm>
            <a:off x="0" y="6248400"/>
            <a:ext cx="533400" cy="381000"/>
          </a:xfrm>
          <a:prstGeom prst="rect">
            <a:avLst/>
          </a:prstGeom>
        </p:spPr>
        <p:txBody>
          <a:bodyPr/>
          <a:lstStyle>
            <a:lvl1pPr>
              <a:defRPr>
                <a:solidFill>
                  <a:schemeClr val="tx2"/>
                </a:solidFill>
              </a:defRPr>
            </a:lvl1pPr>
          </a:lstStyle>
          <a:p>
            <a:fld id="{F0C94032-CD4C-4C25-B0C2-CEC720522D92}" type="slidenum">
              <a:rPr lang="en-US" smtClean="0">
                <a:solidFill>
                  <a:srgbClr val="775F55"/>
                </a:solidFill>
              </a:rPr>
              <a:pPr/>
              <a:t>‹#›</a:t>
            </a:fld>
            <a:endParaRPr lang="en-US" dirty="0">
              <a:solidFill>
                <a:srgbClr val="775F55"/>
              </a:solidFill>
            </a:endParaRPr>
          </a:p>
        </p:txBody>
      </p:sp>
    </p:spTree>
    <p:extLst>
      <p:ext uri="{BB962C8B-B14F-4D97-AF65-F5344CB8AC3E}">
        <p14:creationId xmlns:p14="http://schemas.microsoft.com/office/powerpoint/2010/main" val="3076955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a:xfrm>
            <a:off x="6096000" y="6248400"/>
            <a:ext cx="2667000" cy="365125"/>
          </a:xfrm>
          <a:prstGeom prst="rect">
            <a:avLst/>
          </a:prstGeom>
        </p:spPr>
        <p:txBody>
          <a:bodyPr/>
          <a:lstStyle/>
          <a:p>
            <a:fld id="{23A271A1-F6D6-438B-A432-4747EE7ECD40}" type="datetimeFigureOut">
              <a:rPr lang="en-US" smtClean="0">
                <a:solidFill>
                  <a:srgbClr val="775F55"/>
                </a:solidFill>
              </a:rPr>
              <a:pPr/>
              <a:t>10/27/2021</a:t>
            </a:fld>
            <a:endParaRPr lang="en-US">
              <a:solidFill>
                <a:srgbClr val="775F55"/>
              </a:solidFill>
            </a:endParaRPr>
          </a:p>
        </p:txBody>
      </p:sp>
      <p:sp>
        <p:nvSpPr>
          <p:cNvPr id="6" name="Footer Placeholder 5"/>
          <p:cNvSpPr>
            <a:spLocks noGrp="1"/>
          </p:cNvSpPr>
          <p:nvPr>
            <p:ph type="ftr" sz="quarter" idx="11"/>
          </p:nvPr>
        </p:nvSpPr>
        <p:spPr>
          <a:xfrm>
            <a:off x="609600" y="6248206"/>
            <a:ext cx="5421083" cy="365125"/>
          </a:xfrm>
          <a:prstGeom prst="rect">
            <a:avLst/>
          </a:prstGeom>
        </p:spPr>
        <p:txBody>
          <a:bodyPr/>
          <a:lstStyle/>
          <a:p>
            <a:endParaRPr lang="en-US">
              <a:solidFill>
                <a:srgbClr val="775F55"/>
              </a:solidFill>
            </a:endParaRPr>
          </a:p>
        </p:txBody>
      </p:sp>
      <p:sp>
        <p:nvSpPr>
          <p:cNvPr id="7" name="Slide Number Placeholder 6"/>
          <p:cNvSpPr>
            <a:spLocks noGrp="1"/>
          </p:cNvSpPr>
          <p:nvPr>
            <p:ph type="sldNum" sz="quarter" idx="12"/>
          </p:nvPr>
        </p:nvSpPr>
        <p:spPr>
          <a:xfrm>
            <a:off x="0" y="1272222"/>
            <a:ext cx="533400" cy="244476"/>
          </a:xfrm>
          <a:prstGeom prst="rect">
            <a:avLst/>
          </a:prstGeom>
        </p:spPr>
        <p:txBody>
          <a:bodyPr/>
          <a:lstStyle>
            <a:lvl1pPr>
              <a:defRPr>
                <a:solidFill>
                  <a:srgbClr val="FFFFFF"/>
                </a:solidFill>
              </a:defRPr>
            </a:lvl1pPr>
          </a:lstStyle>
          <a:p>
            <a:fld id="{F0C94032-CD4C-4C25-B0C2-CEC720522D92}" type="slidenum">
              <a:rPr lang="en-US" smtClean="0"/>
              <a:pPr/>
              <a:t>‹#›</a:t>
            </a:fld>
            <a:endParaRPr lang="en-US" dirty="0"/>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361867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2" name="Date Placeholder 11"/>
          <p:cNvSpPr>
            <a:spLocks noGrp="1"/>
          </p:cNvSpPr>
          <p:nvPr>
            <p:ph type="dt" sz="half" idx="10"/>
          </p:nvPr>
        </p:nvSpPr>
        <p:spPr>
          <a:xfrm>
            <a:off x="6248400" y="6248400"/>
            <a:ext cx="2667000" cy="365125"/>
          </a:xfrm>
          <a:prstGeom prst="rect">
            <a:avLst/>
          </a:prstGeom>
        </p:spPr>
        <p:txBody>
          <a:bodyPr rtlCol="0"/>
          <a:lstStyle/>
          <a:p>
            <a:fld id="{23A271A1-F6D6-438B-A432-4747EE7ECD40}" type="datetimeFigureOut">
              <a:rPr lang="en-US" smtClean="0">
                <a:solidFill>
                  <a:srgbClr val="775F55"/>
                </a:solidFill>
              </a:rPr>
              <a:pPr/>
              <a:t>10/27/2021</a:t>
            </a:fld>
            <a:endParaRPr lang="en-US">
              <a:solidFill>
                <a:srgbClr val="775F55"/>
              </a:solidFill>
            </a:endParaRPr>
          </a:p>
        </p:txBody>
      </p:sp>
      <p:sp>
        <p:nvSpPr>
          <p:cNvPr id="13" name="Slide Number Placeholder 12"/>
          <p:cNvSpPr>
            <a:spLocks noGrp="1"/>
          </p:cNvSpPr>
          <p:nvPr>
            <p:ph type="sldNum" sz="quarter" idx="11"/>
          </p:nvPr>
        </p:nvSpPr>
        <p:spPr>
          <a:xfrm>
            <a:off x="0" y="4667249"/>
            <a:ext cx="1447800" cy="663578"/>
          </a:xfrm>
          <a:prstGeom prst="rect">
            <a:avLst/>
          </a:prstGeom>
        </p:spPr>
        <p:txBody>
          <a:bodyPr rtlCol="0"/>
          <a:lstStyle>
            <a:lvl1pPr>
              <a:defRPr sz="2800"/>
            </a:lvl1pPr>
          </a:lstStyle>
          <a:p>
            <a:fld id="{F0C94032-CD4C-4C25-B0C2-CEC720522D92}" type="slidenum">
              <a:rPr lang="en-US" smtClean="0"/>
              <a:pPr/>
              <a:t>‹#›</a:t>
            </a:fld>
            <a:endParaRPr lang="en-US" dirty="0"/>
          </a:p>
        </p:txBody>
      </p:sp>
      <p:sp>
        <p:nvSpPr>
          <p:cNvPr id="14" name="Footer Placeholder 13"/>
          <p:cNvSpPr>
            <a:spLocks noGrp="1"/>
          </p:cNvSpPr>
          <p:nvPr>
            <p:ph type="ftr" sz="quarter" idx="12"/>
          </p:nvPr>
        </p:nvSpPr>
        <p:spPr>
          <a:xfrm>
            <a:off x="1600200" y="6248206"/>
            <a:ext cx="4572000" cy="365125"/>
          </a:xfrm>
          <a:prstGeom prst="rect">
            <a:avLst/>
          </a:prstGeom>
        </p:spPr>
        <p:txBody>
          <a:bodyPr rtlCol="0"/>
          <a:lstStyle/>
          <a:p>
            <a:endParaRPr lang="en-US" dirty="0">
              <a:solidFill>
                <a:srgbClr val="775F55"/>
              </a:solidFill>
            </a:endParaRP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extLst>
      <p:ext uri="{BB962C8B-B14F-4D97-AF65-F5344CB8AC3E}">
        <p14:creationId xmlns:p14="http://schemas.microsoft.com/office/powerpoint/2010/main" val="282252386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dirty="0"/>
              <a:t>Click to edit Master title style</a:t>
            </a:r>
          </a:p>
        </p:txBody>
      </p:sp>
      <p:sp>
        <p:nvSpPr>
          <p:cNvPr id="13" name="Text Placeholder 12"/>
          <p:cNvSpPr>
            <a:spLocks noGrp="1"/>
          </p:cNvSpPr>
          <p:nvPr>
            <p:ph type="body" idx="1"/>
          </p:nvPr>
        </p:nvSpPr>
        <p:spPr>
          <a:xfrm>
            <a:off x="0" y="1527988"/>
            <a:ext cx="9144000" cy="5330012"/>
          </a:xfrm>
          <a:prstGeom prst="rect">
            <a:avLst/>
          </a:prstGeom>
        </p:spPr>
        <p:txBody>
          <a:bodyPr vert="horz">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Rectangle 7"/>
          <p:cNvSpPr/>
          <p:nvPr userDrawn="1"/>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Tree>
    <p:extLst>
      <p:ext uri="{BB962C8B-B14F-4D97-AF65-F5344CB8AC3E}">
        <p14:creationId xmlns:p14="http://schemas.microsoft.com/office/powerpoint/2010/main" val="340169334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txStyles>
    <p:titleStyle>
      <a:lvl1pPr algn="l" rtl="0" eaLnBrk="1" latinLnBrk="0" hangingPunct="1">
        <a:spcBef>
          <a:spcPct val="0"/>
        </a:spcBef>
        <a:buNone/>
        <a:defRPr kumimoji="0" sz="4000" b="1"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32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32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5" Type="http://schemas.openxmlformats.org/officeDocument/2006/relationships/chart" Target="../charts/chart2.xml"/><Relationship Id="rId4"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6.png"/><Relationship Id="rId2" Type="http://schemas.openxmlformats.org/officeDocument/2006/relationships/tags" Target="../tags/tag18.xml"/><Relationship Id="rId1" Type="http://schemas.openxmlformats.org/officeDocument/2006/relationships/tags" Target="../tags/tag17.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2.xml"/><Relationship Id="rId1" Type="http://schemas.openxmlformats.org/officeDocument/2006/relationships/tags" Target="../tags/tag21.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0.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xml"/><Relationship Id="rId1" Type="http://schemas.openxmlformats.org/officeDocument/2006/relationships/tags" Target="../tags/tag1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Content Placeholder 1"/>
          <p:cNvSpPr txBox="1">
            <a:spLocks/>
          </p:cNvSpPr>
          <p:nvPr/>
        </p:nvSpPr>
        <p:spPr>
          <a:xfrm>
            <a:off x="2102427" y="1981200"/>
            <a:ext cx="7010400" cy="1905000"/>
          </a:xfrm>
          <a:prstGeom prst="rect">
            <a:avLst/>
          </a:prstGeom>
        </p:spPr>
        <p:txBody>
          <a:bodyPr vert="horz" lIns="91440" tIns="45720" rIns="91440" bIns="45720" rtlCol="0">
            <a:normAutofit/>
          </a:bodyPr>
          <a:lstStyle/>
          <a:p>
            <a:pPr>
              <a:spcBef>
                <a:spcPct val="20000"/>
              </a:spcBef>
              <a:defRPr/>
            </a:pPr>
            <a:r>
              <a:rPr lang="en-US" sz="3200" dirty="0">
                <a:solidFill>
                  <a:srgbClr val="EBDDC3"/>
                </a:solidFill>
              </a:rPr>
              <a:t>Section 6.5:</a:t>
            </a:r>
          </a:p>
          <a:p>
            <a:pPr>
              <a:spcBef>
                <a:spcPct val="20000"/>
              </a:spcBef>
              <a:defRPr/>
            </a:pPr>
            <a:r>
              <a:rPr lang="en-US" sz="4000" b="1" dirty="0">
                <a:solidFill>
                  <a:srgbClr val="EBDDC3"/>
                </a:solidFill>
              </a:rPr>
              <a:t>Paired Difference in Means</a:t>
            </a:r>
          </a:p>
        </p:txBody>
      </p:sp>
    </p:spTree>
    <p:custDataLst>
      <p:tags r:id="rId1"/>
    </p:custDataLst>
    <p:extLst>
      <p:ext uri="{BB962C8B-B14F-4D97-AF65-F5344CB8AC3E}">
        <p14:creationId xmlns:p14="http://schemas.microsoft.com/office/powerpoint/2010/main" val="42210297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Analyzing Paired Data</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0932" y="1524000"/>
                <a:ext cx="9113067" cy="5334000"/>
              </a:xfrm>
            </p:spPr>
            <p:txBody>
              <a:bodyPr>
                <a:normAutofit/>
              </a:bodyPr>
              <a:lstStyle/>
              <a:p>
                <a:r>
                  <a:rPr lang="en-US" dirty="0"/>
                  <a:t>For a matched pairs experiment, we look at the </a:t>
                </a:r>
                <a:r>
                  <a:rPr lang="en-US" b="1" i="1" u="sng" dirty="0">
                    <a:solidFill>
                      <a:schemeClr val="accent2">
                        <a:lumMod val="75000"/>
                      </a:schemeClr>
                    </a:solidFill>
                  </a:rPr>
                  <a:t>difference between responses </a:t>
                </a:r>
                <a:r>
                  <a:rPr lang="en-US" dirty="0"/>
                  <a:t>for each unit (pair), rather than just the average difference between two treatment groups</a:t>
                </a:r>
              </a:p>
              <a:p>
                <a:pPr lvl="1"/>
                <a:r>
                  <a:rPr lang="en-US" dirty="0"/>
                  <a:t>Get a new variable of the differences, and do inference for the difference as you would for a single mean</a:t>
                </a:r>
              </a:p>
              <a:p>
                <a:r>
                  <a:rPr lang="en-US" dirty="0"/>
                  <a:t>Rather than doing inference for </a:t>
                </a:r>
                <a:r>
                  <a:rPr lang="en-US" b="1" dirty="0">
                    <a:solidFill>
                      <a:schemeClr val="accent2">
                        <a:lumMod val="75000"/>
                      </a:schemeClr>
                    </a:solidFill>
                  </a:rPr>
                  <a:t>difference</a:t>
                </a:r>
                <a:r>
                  <a:rPr lang="en-US" dirty="0"/>
                  <a:t> in </a:t>
                </a:r>
                <a:r>
                  <a:rPr lang="en-US" b="1" dirty="0">
                    <a:solidFill>
                      <a:schemeClr val="accent5">
                        <a:lumMod val="75000"/>
                      </a:schemeClr>
                    </a:solidFill>
                  </a:rPr>
                  <a:t>means </a:t>
                </a:r>
                <a:r>
                  <a:rPr lang="en-US" dirty="0"/>
                  <a:t>(</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a:ea typeface="Cambria Math"/>
                          </a:rPr>
                          <m:t>𝜇</m:t>
                        </m:r>
                      </m:e>
                      <m:sub>
                        <m:r>
                          <a:rPr lang="en-US" b="0" i="1" smtClean="0">
                            <a:latin typeface="Cambria Math"/>
                          </a:rPr>
                          <m:t>1</m:t>
                        </m:r>
                      </m:sub>
                    </m:sSub>
                    <m:r>
                      <a:rPr lang="en-US" b="0" i="1" smtClean="0">
                        <a:latin typeface="Cambria Math"/>
                      </a:rPr>
                      <m:t>−</m:t>
                    </m:r>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rPr>
                          <m:t>2</m:t>
                        </m:r>
                      </m:sub>
                    </m:sSub>
                  </m:oMath>
                </a14:m>
                <a:r>
                  <a:rPr lang="en-US" dirty="0"/>
                  <a:t>), do inference for the </a:t>
                </a:r>
                <a:r>
                  <a:rPr lang="en-US" b="1" dirty="0">
                    <a:solidFill>
                      <a:schemeClr val="accent5">
                        <a:lumMod val="75000"/>
                      </a:schemeClr>
                    </a:solidFill>
                  </a:rPr>
                  <a:t>mean</a:t>
                </a:r>
                <a:r>
                  <a:rPr lang="en-US" dirty="0"/>
                  <a:t> </a:t>
                </a:r>
                <a:r>
                  <a:rPr lang="en-US" b="1" dirty="0">
                    <a:solidFill>
                      <a:schemeClr val="accent2">
                        <a:lumMod val="75000"/>
                      </a:schemeClr>
                    </a:solidFill>
                  </a:rPr>
                  <a:t>difference </a:t>
                </a:r>
                <a:r>
                  <a:rPr lang="en-US" dirty="0"/>
                  <a:t>(</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ea typeface="Cambria Math"/>
                          </a:rPr>
                          <m:t>𝑑</m:t>
                        </m:r>
                      </m:sub>
                    </m:sSub>
                  </m:oMath>
                </a14:m>
                <a:r>
                  <a:rPr lang="en-US" dirty="0"/>
                  <a:t>)</a:t>
                </a:r>
                <a:endParaRPr lang="en-US" b="1" dirty="0">
                  <a:solidFill>
                    <a:schemeClr val="accent2">
                      <a:lumMod val="75000"/>
                    </a:schemeClr>
                  </a:solidFill>
                </a:endParaRP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0932" y="1524000"/>
                <a:ext cx="9113067" cy="5334000"/>
              </a:xfrm>
              <a:blipFill rotWithShape="1">
                <a:blip r:embed="rId2"/>
                <a:stretch>
                  <a:fillRect l="-468" t="-1371" r="-1271"/>
                </a:stretch>
              </a:blipFill>
            </p:spPr>
            <p:txBody>
              <a:bodyPr/>
              <a:lstStyle/>
              <a:p>
                <a:r>
                  <a:rPr lang="en-US">
                    <a:noFill/>
                  </a:rPr>
                  <a:t> </a:t>
                </a:r>
              </a:p>
            </p:txBody>
          </p:sp>
        </mc:Fallback>
      </mc:AlternateContent>
    </p:spTree>
    <p:extLst>
      <p:ext uri="{BB962C8B-B14F-4D97-AF65-F5344CB8AC3E}">
        <p14:creationId xmlns:p14="http://schemas.microsoft.com/office/powerpoint/2010/main" val="2531359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Analyzing Paired Data</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905000"/>
            <a:ext cx="5662507"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5562601" y="2286000"/>
            <a:ext cx="1295400" cy="1524000"/>
          </a:xfrm>
          <a:prstGeom prst="rect">
            <a:avLst/>
          </a:prstGeom>
          <a:no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5562601" y="4191000"/>
            <a:ext cx="1295400" cy="381000"/>
          </a:xfrm>
          <a:prstGeom prst="ellipse">
            <a:avLst/>
          </a:prstGeom>
          <a:no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urved Left Arrow 5"/>
          <p:cNvSpPr/>
          <p:nvPr/>
        </p:nvSpPr>
        <p:spPr>
          <a:xfrm>
            <a:off x="6858001" y="2971800"/>
            <a:ext cx="609599" cy="1524000"/>
          </a:xfrm>
          <a:prstGeom prst="curvedLeftArrow">
            <a:avLst/>
          </a:prstGeom>
          <a:solidFill>
            <a:srgbClr val="00B050">
              <a:alpha val="74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xmlns:a14="http://schemas.microsoft.com/office/drawing/2010/main">
        <mc:Choice Requires="a14">
          <p:sp>
            <p:nvSpPr>
              <p:cNvPr id="7" name="TextBox 6"/>
              <p:cNvSpPr txBox="1"/>
              <p:nvPr/>
            </p:nvSpPr>
            <p:spPr>
              <a:xfrm>
                <a:off x="7010400" y="1724561"/>
                <a:ext cx="2133600" cy="1323439"/>
              </a:xfrm>
              <a:prstGeom prst="rect">
                <a:avLst/>
              </a:prstGeom>
              <a:noFill/>
            </p:spPr>
            <p:txBody>
              <a:bodyPr wrap="square" rtlCol="0">
                <a:spAutoFit/>
              </a:bodyPr>
              <a:lstStyle/>
              <a:p>
                <a:r>
                  <a:rPr lang="en-US" sz="2000" b="1" dirty="0">
                    <a:solidFill>
                      <a:srgbClr val="00B050"/>
                    </a:solidFill>
                    <a:latin typeface="Segoe Print" panose="02000600000000000000" pitchFamily="2" charset="0"/>
                  </a:rPr>
                  <a:t>The mean of the differences, </a:t>
                </a:r>
                <a14:m>
                  <m:oMath xmlns:m="http://schemas.openxmlformats.org/officeDocument/2006/math">
                    <m:sSub>
                      <m:sSubPr>
                        <m:ctrlPr>
                          <a:rPr lang="en-US" sz="2000" b="1" i="1" smtClean="0">
                            <a:solidFill>
                              <a:srgbClr val="00B050"/>
                            </a:solidFill>
                            <a:latin typeface="Cambria Math" panose="02040503050406030204" pitchFamily="18" charset="0"/>
                          </a:rPr>
                        </m:ctrlPr>
                      </m:sSubPr>
                      <m:e>
                        <m:acc>
                          <m:accPr>
                            <m:chr m:val="̅"/>
                            <m:ctrlPr>
                              <a:rPr lang="en-US" sz="2000" b="1" i="1" smtClean="0">
                                <a:solidFill>
                                  <a:srgbClr val="00B050"/>
                                </a:solidFill>
                                <a:latin typeface="Cambria Math" panose="02040503050406030204" pitchFamily="18" charset="0"/>
                              </a:rPr>
                            </m:ctrlPr>
                          </m:accPr>
                          <m:e>
                            <m:r>
                              <a:rPr lang="en-US" sz="2000" b="1" i="1" smtClean="0">
                                <a:solidFill>
                                  <a:srgbClr val="00B050"/>
                                </a:solidFill>
                                <a:latin typeface="Cambria Math"/>
                              </a:rPr>
                              <m:t>𝒙</m:t>
                            </m:r>
                          </m:e>
                        </m:acc>
                      </m:e>
                      <m:sub>
                        <m:r>
                          <a:rPr lang="en-US" sz="2000" b="1" i="1" smtClean="0">
                            <a:solidFill>
                              <a:srgbClr val="00B050"/>
                            </a:solidFill>
                            <a:latin typeface="Cambria Math"/>
                          </a:rPr>
                          <m:t>𝒅</m:t>
                        </m:r>
                      </m:sub>
                    </m:sSub>
                  </m:oMath>
                </a14:m>
                <a:r>
                  <a:rPr lang="en-US" sz="2000" b="1" dirty="0">
                    <a:solidFill>
                      <a:srgbClr val="00B050"/>
                    </a:solidFill>
                    <a:latin typeface="Segoe Print" panose="02000600000000000000" pitchFamily="2" charset="0"/>
                  </a:rPr>
                  <a:t>, is also -5.</a:t>
                </a:r>
              </a:p>
            </p:txBody>
          </p:sp>
        </mc:Choice>
        <mc:Fallback xmlns="">
          <p:sp>
            <p:nvSpPr>
              <p:cNvPr id="7" name="TextBox 6"/>
              <p:cNvSpPr txBox="1">
                <a:spLocks noRot="1" noChangeAspect="1" noMove="1" noResize="1" noEditPoints="1" noAdjustHandles="1" noChangeArrowheads="1" noChangeShapeType="1" noTextEdit="1"/>
              </p:cNvSpPr>
              <p:nvPr/>
            </p:nvSpPr>
            <p:spPr>
              <a:xfrm>
                <a:off x="7010400" y="1724561"/>
                <a:ext cx="2133600" cy="1323439"/>
              </a:xfrm>
              <a:prstGeom prst="rect">
                <a:avLst/>
              </a:prstGeom>
              <a:blipFill rotWithShape="1">
                <a:blip r:embed="rId3"/>
                <a:stretch>
                  <a:fillRect l="-2857" t="-2304" r="-5429" b="-7373"/>
                </a:stretch>
              </a:blipFill>
            </p:spPr>
            <p:txBody>
              <a:bodyPr/>
              <a:lstStyle/>
              <a:p>
                <a:r>
                  <a:rPr lang="en-US">
                    <a:noFill/>
                  </a:rPr>
                  <a:t> </a:t>
                </a:r>
              </a:p>
            </p:txBody>
          </p:sp>
        </mc:Fallback>
      </mc:AlternateContent>
      <p:sp>
        <p:nvSpPr>
          <p:cNvPr id="9" name="Rectangle 8"/>
          <p:cNvSpPr/>
          <p:nvPr/>
        </p:nvSpPr>
        <p:spPr>
          <a:xfrm>
            <a:off x="2819400" y="3962400"/>
            <a:ext cx="2590800" cy="609600"/>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486399" y="4114800"/>
            <a:ext cx="1471508" cy="533400"/>
          </a:xfrm>
          <a:prstGeom prst="ellipse">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8" name="Curved Up Arrow 7"/>
          <p:cNvSpPr/>
          <p:nvPr/>
        </p:nvSpPr>
        <p:spPr>
          <a:xfrm>
            <a:off x="3962400" y="4572000"/>
            <a:ext cx="1905000" cy="762000"/>
          </a:xfrm>
          <a:prstGeom prst="curvedUpArrow">
            <a:avLst/>
          </a:prstGeom>
          <a:solidFill>
            <a:srgbClr val="0070C0">
              <a:alpha val="67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xmlns:a14="http://schemas.microsoft.com/office/drawing/2010/main">
        <mc:Choice Requires="a14">
          <p:sp>
            <p:nvSpPr>
              <p:cNvPr id="12" name="TextBox 11"/>
              <p:cNvSpPr txBox="1"/>
              <p:nvPr/>
            </p:nvSpPr>
            <p:spPr>
              <a:xfrm>
                <a:off x="1451951" y="5335508"/>
                <a:ext cx="3450123" cy="707886"/>
              </a:xfrm>
              <a:prstGeom prst="rect">
                <a:avLst/>
              </a:prstGeom>
              <a:noFill/>
            </p:spPr>
            <p:txBody>
              <a:bodyPr wrap="square" rtlCol="0">
                <a:spAutoFit/>
              </a:bodyPr>
              <a:lstStyle/>
              <a:p>
                <a:r>
                  <a:rPr lang="en-US" sz="2000" b="1" dirty="0">
                    <a:solidFill>
                      <a:srgbClr val="0070C0"/>
                    </a:solidFill>
                    <a:latin typeface="Segoe Print" panose="02000600000000000000" pitchFamily="2" charset="0"/>
                  </a:rPr>
                  <a:t>The difference in the two means, </a:t>
                </a:r>
                <a14:m>
                  <m:oMath xmlns:m="http://schemas.openxmlformats.org/officeDocument/2006/math">
                    <m:sSub>
                      <m:sSubPr>
                        <m:ctrlPr>
                          <a:rPr lang="en-US" sz="2000" b="1" i="1" smtClean="0">
                            <a:solidFill>
                              <a:srgbClr val="0070C0"/>
                            </a:solidFill>
                            <a:latin typeface="Cambria Math" panose="02040503050406030204" pitchFamily="18" charset="0"/>
                          </a:rPr>
                        </m:ctrlPr>
                      </m:sSubPr>
                      <m:e>
                        <m:acc>
                          <m:accPr>
                            <m:chr m:val="̅"/>
                            <m:ctrlPr>
                              <a:rPr lang="en-US" sz="2000" b="1" i="1" smtClean="0">
                                <a:solidFill>
                                  <a:srgbClr val="0070C0"/>
                                </a:solidFill>
                                <a:latin typeface="Cambria Math" panose="02040503050406030204" pitchFamily="18" charset="0"/>
                              </a:rPr>
                            </m:ctrlPr>
                          </m:accPr>
                          <m:e>
                            <m:r>
                              <a:rPr lang="en-US" sz="2000" b="1" i="1" smtClean="0">
                                <a:solidFill>
                                  <a:srgbClr val="0070C0"/>
                                </a:solidFill>
                                <a:latin typeface="Cambria Math"/>
                              </a:rPr>
                              <m:t>𝒙</m:t>
                            </m:r>
                          </m:e>
                        </m:acc>
                      </m:e>
                      <m:sub>
                        <m:r>
                          <a:rPr lang="en-US" sz="2000" b="1" i="1" smtClean="0">
                            <a:solidFill>
                              <a:srgbClr val="0070C0"/>
                            </a:solidFill>
                            <a:latin typeface="Cambria Math"/>
                          </a:rPr>
                          <m:t>𝟏</m:t>
                        </m:r>
                      </m:sub>
                    </m:sSub>
                    <m:r>
                      <a:rPr lang="en-US" sz="2000" b="1" i="1" smtClean="0">
                        <a:solidFill>
                          <a:srgbClr val="0070C0"/>
                        </a:solidFill>
                        <a:latin typeface="Cambria Math"/>
                      </a:rPr>
                      <m:t>−</m:t>
                    </m:r>
                    <m:sSub>
                      <m:sSubPr>
                        <m:ctrlPr>
                          <a:rPr lang="en-US" sz="2000" b="1" i="1">
                            <a:solidFill>
                              <a:srgbClr val="0070C0"/>
                            </a:solidFill>
                            <a:latin typeface="Cambria Math" panose="02040503050406030204" pitchFamily="18" charset="0"/>
                          </a:rPr>
                        </m:ctrlPr>
                      </m:sSubPr>
                      <m:e>
                        <m:acc>
                          <m:accPr>
                            <m:chr m:val="̅"/>
                            <m:ctrlPr>
                              <a:rPr lang="en-US" sz="2000" b="1" i="1">
                                <a:solidFill>
                                  <a:srgbClr val="0070C0"/>
                                </a:solidFill>
                                <a:latin typeface="Cambria Math" panose="02040503050406030204" pitchFamily="18" charset="0"/>
                              </a:rPr>
                            </m:ctrlPr>
                          </m:accPr>
                          <m:e>
                            <m:r>
                              <a:rPr lang="en-US" sz="2000" b="1" i="1">
                                <a:solidFill>
                                  <a:srgbClr val="0070C0"/>
                                </a:solidFill>
                                <a:latin typeface="Cambria Math"/>
                              </a:rPr>
                              <m:t>𝒙</m:t>
                            </m:r>
                          </m:e>
                        </m:acc>
                      </m:e>
                      <m:sub>
                        <m:r>
                          <a:rPr lang="en-US" sz="2000" b="1" i="1" smtClean="0">
                            <a:solidFill>
                              <a:srgbClr val="0070C0"/>
                            </a:solidFill>
                            <a:latin typeface="Cambria Math"/>
                          </a:rPr>
                          <m:t>𝟐</m:t>
                        </m:r>
                      </m:sub>
                    </m:sSub>
                  </m:oMath>
                </a14:m>
                <a:r>
                  <a:rPr lang="en-US" sz="2000" b="1" dirty="0">
                    <a:solidFill>
                      <a:srgbClr val="0070C0"/>
                    </a:solidFill>
                    <a:latin typeface="Segoe Print" panose="02000600000000000000" pitchFamily="2" charset="0"/>
                  </a:rPr>
                  <a:t>, is -5.</a:t>
                </a:r>
              </a:p>
            </p:txBody>
          </p:sp>
        </mc:Choice>
        <mc:Fallback xmlns="">
          <p:sp>
            <p:nvSpPr>
              <p:cNvPr id="12" name="TextBox 11"/>
              <p:cNvSpPr txBox="1">
                <a:spLocks noRot="1" noChangeAspect="1" noMove="1" noResize="1" noEditPoints="1" noAdjustHandles="1" noChangeArrowheads="1" noChangeShapeType="1" noTextEdit="1"/>
              </p:cNvSpPr>
              <p:nvPr/>
            </p:nvSpPr>
            <p:spPr>
              <a:xfrm>
                <a:off x="1451951" y="5335508"/>
                <a:ext cx="3450123" cy="707886"/>
              </a:xfrm>
              <a:prstGeom prst="rect">
                <a:avLst/>
              </a:prstGeom>
              <a:blipFill rotWithShape="1">
                <a:blip r:embed="rId4"/>
                <a:stretch>
                  <a:fillRect l="-1767" t="-4310" r="-4417" b="-15517"/>
                </a:stretch>
              </a:blipFill>
            </p:spPr>
            <p:txBody>
              <a:bodyPr/>
              <a:lstStyle/>
              <a:p>
                <a:r>
                  <a:rPr lang="en-US">
                    <a:noFill/>
                  </a:rPr>
                  <a:t> </a:t>
                </a:r>
              </a:p>
            </p:txBody>
          </p:sp>
        </mc:Fallback>
      </mc:AlternateContent>
      <p:sp>
        <p:nvSpPr>
          <p:cNvPr id="11" name="Rectangle 10"/>
          <p:cNvSpPr/>
          <p:nvPr/>
        </p:nvSpPr>
        <p:spPr>
          <a:xfrm>
            <a:off x="5881735" y="4672343"/>
            <a:ext cx="685800" cy="228600"/>
          </a:xfrm>
          <a:prstGeom prst="rect">
            <a:avLst/>
          </a:prstGeom>
          <a:solidFill>
            <a:srgbClr val="FFC000">
              <a:alpha val="43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19600" y="4665930"/>
            <a:ext cx="762000" cy="228600"/>
          </a:xfrm>
          <a:prstGeom prst="rect">
            <a:avLst/>
          </a:prstGeom>
          <a:solidFill>
            <a:schemeClr val="accent4">
              <a:lumMod val="75000"/>
              <a:alpha val="43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971800" y="4672343"/>
            <a:ext cx="914400" cy="228600"/>
          </a:xfrm>
          <a:prstGeom prst="rect">
            <a:avLst/>
          </a:prstGeom>
          <a:solidFill>
            <a:schemeClr val="accent4">
              <a:lumMod val="50000"/>
              <a:alpha val="43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5715000" y="4956018"/>
            <a:ext cx="3276600" cy="1846659"/>
          </a:xfrm>
          <a:prstGeom prst="rect">
            <a:avLst/>
          </a:prstGeom>
          <a:solidFill>
            <a:srgbClr val="FFC000">
              <a:alpha val="45000"/>
            </a:srgbClr>
          </a:solidFill>
          <a:ln>
            <a:solidFill>
              <a:srgbClr val="FFC000"/>
            </a:solidFill>
          </a:ln>
        </p:spPr>
        <p:txBody>
          <a:bodyPr wrap="square" rtlCol="0">
            <a:spAutoFit/>
          </a:bodyPr>
          <a:lstStyle/>
          <a:p>
            <a:r>
              <a:rPr lang="en-US" sz="1900" b="1" dirty="0">
                <a:solidFill>
                  <a:schemeClr val="accent6">
                    <a:lumMod val="50000"/>
                  </a:schemeClr>
                </a:solidFill>
                <a:latin typeface="Segoe Print" pitchFamily="2" charset="0"/>
              </a:rPr>
              <a:t>Using matched pairs decreases the standard deviation of the response, which decreases the standard error</a:t>
            </a:r>
            <a:endParaRPr lang="en-US" sz="1900" b="1" dirty="0">
              <a:solidFill>
                <a:schemeClr val="accent6">
                  <a:lumMod val="50000"/>
                </a:schemeClr>
              </a:solidFill>
            </a:endParaRPr>
          </a:p>
        </p:txBody>
      </p:sp>
    </p:spTree>
    <p:extLst>
      <p:ext uri="{BB962C8B-B14F-4D97-AF65-F5344CB8AC3E}">
        <p14:creationId xmlns:p14="http://schemas.microsoft.com/office/powerpoint/2010/main" val="4127571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40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90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P spid="9" grpId="0" animBg="1"/>
      <p:bldP spid="10" grpId="0" animBg="1"/>
      <p:bldP spid="8" grpId="0" animBg="1"/>
      <p:bldP spid="12" grpId="0"/>
      <p:bldP spid="11" grpId="0" animBg="1"/>
      <p:bldP spid="14" grpId="0" animBg="1"/>
      <p:bldP spid="15" grpId="0" animBg="1"/>
      <p:bldP spid="1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PChart"/>
          <p:cNvGraphicFramePr/>
          <p:nvPr>
            <p:custDataLst>
              <p:tags r:id="rId2"/>
            </p:custDataLst>
            <p:extLst>
              <p:ext uri="{D42A27DB-BD31-4B8C-83A1-F6EECF244321}">
                <p14:modId xmlns:p14="http://schemas.microsoft.com/office/powerpoint/2010/main" val="1269919339"/>
              </p:ext>
            </p:extLst>
          </p:nvPr>
        </p:nvGraphicFramePr>
        <p:xfrm>
          <a:off x="4724400" y="2819400"/>
          <a:ext cx="4279900" cy="3810000"/>
        </p:xfrm>
        <a:graphic>
          <a:graphicData uri="http://schemas.openxmlformats.org/drawingml/2006/chart">
            <c:chart xmlns:c="http://schemas.openxmlformats.org/drawingml/2006/chart" xmlns:r="http://schemas.openxmlformats.org/officeDocument/2006/relationships" r:id="rId5"/>
          </a:graphicData>
        </a:graphic>
      </p:graphicFrame>
      <p:sp>
        <p:nvSpPr>
          <p:cNvPr id="2" name="TPQuestion"/>
          <p:cNvSpPr>
            <a:spLocks noGrp="1"/>
          </p:cNvSpPr>
          <p:nvPr>
            <p:ph type="title" idx="4294967295"/>
          </p:nvPr>
        </p:nvSpPr>
        <p:spPr>
          <a:xfrm>
            <a:off x="0" y="76200"/>
            <a:ext cx="9144000" cy="838200"/>
          </a:xfrm>
        </p:spPr>
        <p:txBody>
          <a:bodyPr>
            <a:noAutofit/>
          </a:bodyPr>
          <a:lstStyle/>
          <a:p>
            <a:pPr>
              <a:spcAft>
                <a:spcPts val="1800"/>
              </a:spcAft>
            </a:pPr>
            <a:r>
              <a:rPr lang="en-US" sz="3600" dirty="0">
                <a:cs typeface="Times New Roman" pitchFamily="18" charset="0"/>
              </a:rPr>
              <a:t>Why use paired data?</a:t>
            </a:r>
          </a:p>
        </p:txBody>
      </p:sp>
      <p:sp>
        <p:nvSpPr>
          <p:cNvPr id="4" name="TPAnswers"/>
          <p:cNvSpPr>
            <a:spLocks noGrp="1"/>
          </p:cNvSpPr>
          <p:nvPr>
            <p:ph sz="quarter" idx="4294967295"/>
            <p:custDataLst>
              <p:tags r:id="rId3"/>
            </p:custDataLst>
          </p:nvPr>
        </p:nvSpPr>
        <p:spPr>
          <a:xfrm>
            <a:off x="38476" y="835182"/>
            <a:ext cx="9124384" cy="2971800"/>
          </a:xfrm>
        </p:spPr>
        <p:txBody>
          <a:bodyPr>
            <a:noAutofit/>
          </a:bodyPr>
          <a:lstStyle/>
          <a:p>
            <a:pPr marL="0" indent="-514350">
              <a:spcBef>
                <a:spcPts val="0"/>
              </a:spcBef>
              <a:buFont typeface="+mj-lt"/>
              <a:buAutoNum type="alphaUcPeriod"/>
            </a:pPr>
            <a:r>
              <a:rPr lang="en-US" sz="3000" dirty="0">
                <a:solidFill>
                  <a:prstClr val="black"/>
                </a:solidFill>
                <a:cs typeface="Times New Roman" pitchFamily="18" charset="0"/>
              </a:rPr>
              <a:t>Decrease standard deviation of the response</a:t>
            </a:r>
          </a:p>
          <a:p>
            <a:pPr marL="0" indent="-514350">
              <a:spcBef>
                <a:spcPts val="0"/>
              </a:spcBef>
              <a:buFont typeface="+mj-lt"/>
              <a:buAutoNum type="alphaUcPeriod"/>
            </a:pPr>
            <a:r>
              <a:rPr lang="en-US" sz="3000" dirty="0">
                <a:solidFill>
                  <a:prstClr val="black"/>
                </a:solidFill>
                <a:cs typeface="Times New Roman" pitchFamily="18" charset="0"/>
              </a:rPr>
              <a:t>Decrease the chance of a Type II error for tests</a:t>
            </a:r>
          </a:p>
          <a:p>
            <a:pPr marL="0" indent="-514350">
              <a:spcBef>
                <a:spcPts val="0"/>
              </a:spcBef>
              <a:buFont typeface="+mj-lt"/>
              <a:buAutoNum type="alphaUcPeriod"/>
            </a:pPr>
            <a:r>
              <a:rPr lang="en-US" sz="3000" dirty="0">
                <a:solidFill>
                  <a:prstClr val="black"/>
                </a:solidFill>
                <a:cs typeface="Times New Roman" pitchFamily="18" charset="0"/>
              </a:rPr>
              <a:t>Decrease the margin of error for intervals</a:t>
            </a:r>
          </a:p>
          <a:p>
            <a:pPr marL="0" indent="-514350">
              <a:spcBef>
                <a:spcPts val="0"/>
              </a:spcBef>
              <a:buFont typeface="+mj-lt"/>
              <a:buAutoNum type="alphaUcPeriod"/>
            </a:pPr>
            <a:r>
              <a:rPr lang="en-US" sz="3000" dirty="0">
                <a:solidFill>
                  <a:prstClr val="black"/>
                </a:solidFill>
                <a:cs typeface="Times New Roman" pitchFamily="18" charset="0"/>
              </a:rPr>
              <a:t>All of the above</a:t>
            </a:r>
          </a:p>
          <a:p>
            <a:pPr marL="0" indent="-514350">
              <a:spcBef>
                <a:spcPts val="0"/>
              </a:spcBef>
              <a:buFont typeface="+mj-lt"/>
              <a:buAutoNum type="alphaUcPeriod"/>
            </a:pPr>
            <a:r>
              <a:rPr lang="en-US" sz="3000" dirty="0">
                <a:solidFill>
                  <a:prstClr val="black"/>
                </a:solidFill>
                <a:cs typeface="Times New Roman" pitchFamily="18" charset="0"/>
              </a:rPr>
              <a:t>None of the above</a:t>
            </a:r>
          </a:p>
        </p:txBody>
      </p:sp>
    </p:spTree>
    <p:custDataLst>
      <p:tags r:id="rId1"/>
    </p:custDataLst>
    <p:extLst>
      <p:ext uri="{BB962C8B-B14F-4D97-AF65-F5344CB8AC3E}">
        <p14:creationId xmlns:p14="http://schemas.microsoft.com/office/powerpoint/2010/main" val="3440326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 y="304800"/>
            <a:ext cx="8153400" cy="990600"/>
          </a:xfrm>
        </p:spPr>
        <p:txBody>
          <a:bodyPr>
            <a:normAutofit/>
          </a:bodyPr>
          <a:lstStyle/>
          <a:p>
            <a:pPr lvl="0"/>
            <a:r>
              <a:rPr lang="en-US" dirty="0"/>
              <a:t>Matched Pairs</a:t>
            </a:r>
          </a:p>
        </p:txBody>
      </p:sp>
      <p:sp>
        <p:nvSpPr>
          <p:cNvPr id="5" name="Content Placeholder 4"/>
          <p:cNvSpPr>
            <a:spLocks noGrp="1"/>
          </p:cNvSpPr>
          <p:nvPr>
            <p:ph sz="quarter" idx="1"/>
          </p:nvPr>
        </p:nvSpPr>
        <p:spPr>
          <a:xfrm>
            <a:off x="0" y="1524000"/>
            <a:ext cx="9144000" cy="5334000"/>
          </a:xfrm>
        </p:spPr>
        <p:txBody>
          <a:bodyPr/>
          <a:lstStyle/>
          <a:p>
            <a:r>
              <a:rPr lang="en-US" dirty="0"/>
              <a:t>Matched pairs experiments are particularly useful when responses vary a lot from unit to unit</a:t>
            </a:r>
          </a:p>
          <a:p>
            <a:r>
              <a:rPr lang="en-US" dirty="0"/>
              <a:t> We can decrease standard deviation of the response (and so decrease standard error of the statistic) by comparing each unit to a matched unit</a:t>
            </a:r>
          </a:p>
          <a:p>
            <a:endParaRPr lang="en-US" dirty="0"/>
          </a:p>
        </p:txBody>
      </p:sp>
    </p:spTree>
    <p:custDataLst>
      <p:tags r:id="rId1"/>
    </p:custDataLst>
    <p:extLst>
      <p:ext uri="{BB962C8B-B14F-4D97-AF65-F5344CB8AC3E}">
        <p14:creationId xmlns:p14="http://schemas.microsoft.com/office/powerpoint/2010/main" val="750626315"/>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Inference for Paired Data</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867400" y="2598019"/>
                <a:ext cx="2895600" cy="1207391"/>
              </a:xfrm>
            </p:spPr>
            <p:txBody>
              <a:bodyPr>
                <a:normAutofit fontScale="92500" lnSpcReduction="10000"/>
              </a:bodyPr>
              <a:lstStyle/>
              <a:p>
                <a:pPr>
                  <a:spcAft>
                    <a:spcPts val="0"/>
                  </a:spcAft>
                </a:pPr>
                <a:r>
                  <a:rPr lang="en-US" dirty="0"/>
                  <a:t> </a:t>
                </a:r>
                <a14:m>
                  <m:oMath xmlns:m="http://schemas.openxmlformats.org/officeDocument/2006/math">
                    <m:r>
                      <a:rPr lang="en-US" sz="4000" b="0" i="1" smtClean="0">
                        <a:latin typeface="Cambria Math"/>
                      </a:rPr>
                      <m:t>𝑡</m:t>
                    </m:r>
                    <m:r>
                      <a:rPr lang="en-US" sz="4000" b="0" i="0" smtClean="0">
                        <a:latin typeface="Cambria Math"/>
                      </a:rPr>
                      <m:t>=</m:t>
                    </m:r>
                    <m:f>
                      <m:fPr>
                        <m:ctrlPr>
                          <a:rPr lang="en-US" sz="4000" i="1" smtClean="0">
                            <a:latin typeface="Cambria Math" panose="02040503050406030204" pitchFamily="18" charset="0"/>
                          </a:rPr>
                        </m:ctrlPr>
                      </m:fPr>
                      <m:num>
                        <m:sSub>
                          <m:sSubPr>
                            <m:ctrlPr>
                              <a:rPr lang="en-US" sz="4000" i="1">
                                <a:latin typeface="Cambria Math" panose="02040503050406030204" pitchFamily="18" charset="0"/>
                                <a:ea typeface="Cambria Math"/>
                              </a:rPr>
                            </m:ctrlPr>
                          </m:sSubPr>
                          <m:e>
                            <m:acc>
                              <m:accPr>
                                <m:chr m:val="̅"/>
                                <m:ctrlPr>
                                  <a:rPr lang="en-US" sz="4000" i="1">
                                    <a:latin typeface="Cambria Math" panose="02040503050406030204" pitchFamily="18" charset="0"/>
                                    <a:ea typeface="Cambria Math"/>
                                  </a:rPr>
                                </m:ctrlPr>
                              </m:accPr>
                              <m:e>
                                <m:r>
                                  <a:rPr lang="en-US" sz="4000" i="1">
                                    <a:latin typeface="Cambria Math"/>
                                    <a:ea typeface="Cambria Math"/>
                                  </a:rPr>
                                  <m:t>𝑥</m:t>
                                </m:r>
                              </m:e>
                            </m:acc>
                          </m:e>
                          <m:sub>
                            <m:r>
                              <a:rPr lang="en-US" sz="4000" b="0" i="1" smtClean="0">
                                <a:latin typeface="Cambria Math"/>
                                <a:ea typeface="Cambria Math"/>
                              </a:rPr>
                              <m:t>𝑑</m:t>
                            </m:r>
                          </m:sub>
                        </m:sSub>
                      </m:num>
                      <m:den>
                        <m:r>
                          <a:rPr lang="en-US" sz="4000" b="0" i="1" smtClean="0">
                            <a:latin typeface="Cambria Math"/>
                            <a:ea typeface="Cambria Math"/>
                          </a:rPr>
                          <m:t>  </m:t>
                        </m:r>
                        <m:f>
                          <m:fPr>
                            <m:ctrlPr>
                              <a:rPr lang="en-US" sz="4000" b="0" i="1" smtClean="0">
                                <a:latin typeface="Cambria Math" panose="02040503050406030204" pitchFamily="18" charset="0"/>
                              </a:rPr>
                            </m:ctrlPr>
                          </m:fPr>
                          <m:num>
                            <m:sSub>
                              <m:sSubPr>
                                <m:ctrlPr>
                                  <a:rPr lang="en-US" sz="4000" b="0" i="1" smtClean="0">
                                    <a:latin typeface="Cambria Math" panose="02040503050406030204" pitchFamily="18" charset="0"/>
                                  </a:rPr>
                                </m:ctrlPr>
                              </m:sSubPr>
                              <m:e>
                                <m:r>
                                  <a:rPr lang="en-US" sz="4000" b="0" i="1" smtClean="0">
                                    <a:latin typeface="Cambria Math"/>
                                  </a:rPr>
                                  <m:t>𝑠</m:t>
                                </m:r>
                              </m:e>
                              <m:sub>
                                <m:r>
                                  <a:rPr lang="en-US" sz="4000" b="0" i="1" smtClean="0">
                                    <a:latin typeface="Cambria Math"/>
                                  </a:rPr>
                                  <m:t>𝑑</m:t>
                                </m:r>
                              </m:sub>
                            </m:sSub>
                          </m:num>
                          <m:den>
                            <m:rad>
                              <m:radPr>
                                <m:degHide m:val="on"/>
                                <m:ctrlPr>
                                  <a:rPr lang="en-US" sz="4000" b="0" i="1" smtClean="0">
                                    <a:latin typeface="Cambria Math" panose="02040503050406030204" pitchFamily="18" charset="0"/>
                                  </a:rPr>
                                </m:ctrlPr>
                              </m:radPr>
                              <m:deg/>
                              <m:e>
                                <m:sSub>
                                  <m:sSubPr>
                                    <m:ctrlPr>
                                      <a:rPr lang="en-US" sz="4000" b="0" i="1" smtClean="0">
                                        <a:latin typeface="Cambria Math" panose="02040503050406030204" pitchFamily="18" charset="0"/>
                                      </a:rPr>
                                    </m:ctrlPr>
                                  </m:sSubPr>
                                  <m:e>
                                    <m:r>
                                      <a:rPr lang="en-US" sz="4000" b="0" i="1" smtClean="0">
                                        <a:latin typeface="Cambria Math"/>
                                      </a:rPr>
                                      <m:t>𝑛</m:t>
                                    </m:r>
                                  </m:e>
                                  <m:sub>
                                    <m:r>
                                      <a:rPr lang="en-US" sz="4000" b="0" i="1" smtClean="0">
                                        <a:latin typeface="Cambria Math"/>
                                      </a:rPr>
                                      <m:t>𝑑</m:t>
                                    </m:r>
                                  </m:sub>
                                </m:sSub>
                              </m:e>
                            </m:rad>
                          </m:den>
                        </m:f>
                        <m:r>
                          <a:rPr lang="en-US" sz="4000" b="0" i="1" smtClean="0">
                            <a:latin typeface="Cambria Math"/>
                          </a:rPr>
                          <m:t>  </m:t>
                        </m:r>
                      </m:den>
                    </m:f>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867400" y="2598019"/>
                <a:ext cx="2895600" cy="1207391"/>
              </a:xfrm>
              <a:blipFill rotWithShape="1">
                <a:blip r:embed="rId2"/>
                <a:stretch>
                  <a:fillRect/>
                </a:stretch>
              </a:blipFill>
            </p:spPr>
            <p:txBody>
              <a:bodyPr/>
              <a:lstStyle/>
              <a:p>
                <a:r>
                  <a:rPr lang="en-US">
                    <a:noFill/>
                  </a:rPr>
                  <a:t> </a:t>
                </a:r>
              </a:p>
            </p:txBody>
          </p:sp>
        </mc:Fallback>
      </mc:AlternateContent>
      <p:sp>
        <p:nvSpPr>
          <p:cNvPr id="6" name="Content Placeholder 2"/>
          <p:cNvSpPr>
            <a:spLocks noGrp="1"/>
          </p:cNvSpPr>
          <p:nvPr>
            <p:ph idx="10"/>
          </p:nvPr>
        </p:nvSpPr>
        <p:spPr>
          <a:xfrm>
            <a:off x="0" y="1524000"/>
            <a:ext cx="9144000" cy="1066800"/>
          </a:xfrm>
        </p:spPr>
        <p:txBody>
          <a:bodyPr>
            <a:normAutofit/>
          </a:bodyPr>
          <a:lstStyle/>
          <a:p>
            <a:pPr marL="0">
              <a:spcAft>
                <a:spcPts val="0"/>
              </a:spcAft>
              <a:buFont typeface="Arial" pitchFamily="34" charset="0"/>
              <a:buChar char="•"/>
            </a:pPr>
            <a:r>
              <a:rPr lang="en-US" dirty="0">
                <a:solidFill>
                  <a:prstClr val="black"/>
                </a:solidFill>
                <a:cs typeface="Times New Roman" pitchFamily="18" charset="0"/>
              </a:rPr>
              <a:t>To analyze the differences, we use the same formulas  </a:t>
            </a:r>
          </a:p>
          <a:p>
            <a:pPr marL="0" indent="0">
              <a:spcAft>
                <a:spcPts val="0"/>
              </a:spcAft>
              <a:buNone/>
            </a:pPr>
            <a:r>
              <a:rPr lang="en-US" dirty="0">
                <a:solidFill>
                  <a:prstClr val="black"/>
                </a:solidFill>
                <a:cs typeface="Times New Roman" pitchFamily="18" charset="0"/>
              </a:rPr>
              <a:t>   we already learned for a single mean:</a:t>
            </a:r>
            <a:endParaRPr lang="en-US" dirty="0"/>
          </a:p>
        </p:txBody>
      </p:sp>
      <mc:AlternateContent xmlns:mc="http://schemas.openxmlformats.org/markup-compatibility/2006" xmlns:a14="http://schemas.microsoft.com/office/drawing/2010/main">
        <mc:Choice Requires="a14">
          <p:sp>
            <p:nvSpPr>
              <p:cNvPr id="7" name="Content Placeholder 2"/>
              <p:cNvSpPr txBox="1">
                <a:spLocks/>
              </p:cNvSpPr>
              <p:nvPr/>
            </p:nvSpPr>
            <p:spPr>
              <a:xfrm>
                <a:off x="2819400" y="2590800"/>
                <a:ext cx="2667000" cy="1214610"/>
              </a:xfrm>
              <a:prstGeom prst="rect">
                <a:avLst/>
              </a:prstGeom>
              <a:ln w="76200" cmpd="thickThin">
                <a:solidFill>
                  <a:schemeClr val="accent1"/>
                </a:solidFill>
              </a:ln>
            </p:spPr>
            <p:txBody>
              <a:bodyPr vert="horz" anchor="ctr">
                <a:normAutofit fontScale="92500"/>
              </a:bodyPr>
              <a:lstStyle>
                <a:lvl1pPr marL="0" indent="0" algn="ctr" rtl="0" eaLnBrk="1" latinLnBrk="0" hangingPunct="1">
                  <a:spcBef>
                    <a:spcPts val="0"/>
                  </a:spcBef>
                  <a:spcAft>
                    <a:spcPts val="1800"/>
                  </a:spcAft>
                  <a:buClr>
                    <a:schemeClr val="accent1"/>
                  </a:buClr>
                  <a:buSzPct val="85000"/>
                  <a:buFont typeface="Wingdings 2"/>
                  <a:buNone/>
                  <a:defRPr kumimoji="0" sz="3200" kern="1200">
                    <a:solidFill>
                      <a:schemeClr val="tx1"/>
                    </a:solidFill>
                    <a:latin typeface="+mn-lt"/>
                    <a:ea typeface="+mn-ea"/>
                    <a:cs typeface="+mn-cs"/>
                  </a:defRPr>
                </a:lvl1pPr>
                <a:lvl2pPr marL="548640" indent="-274320" algn="l" rtl="0" eaLnBrk="1" latinLnBrk="0" hangingPunct="1">
                  <a:spcBef>
                    <a:spcPts val="0"/>
                  </a:spcBef>
                  <a:spcAft>
                    <a:spcPts val="0"/>
                  </a:spcAft>
                  <a:buClr>
                    <a:schemeClr val="accent2"/>
                  </a:buClr>
                  <a:buSzPct val="70000"/>
                  <a:buFont typeface="Wingdings"/>
                  <a:buChar char=""/>
                  <a:defRPr kumimoji="0" sz="2800" kern="1200">
                    <a:solidFill>
                      <a:schemeClr val="tx1"/>
                    </a:solidFill>
                    <a:latin typeface="+mn-lt"/>
                    <a:ea typeface="+mn-ea"/>
                    <a:cs typeface="+mn-cs"/>
                  </a:defRPr>
                </a:lvl2pPr>
                <a:lvl3pPr marL="822960" indent="-228600" algn="l" rtl="0" eaLnBrk="1" latinLnBrk="0" hangingPunct="1">
                  <a:spcBef>
                    <a:spcPts val="0"/>
                  </a:spcBef>
                  <a:spcAft>
                    <a:spcPts val="0"/>
                  </a:spcAft>
                  <a:buClr>
                    <a:schemeClr val="accent3"/>
                  </a:buClr>
                  <a:buSzPct val="75000"/>
                  <a:buFont typeface="Wingdings 2"/>
                  <a:buChar char=""/>
                  <a:defRPr kumimoji="0" sz="2400" kern="1200">
                    <a:solidFill>
                      <a:schemeClr val="tx1"/>
                    </a:solidFill>
                    <a:latin typeface="+mn-lt"/>
                    <a:ea typeface="+mn-ea"/>
                    <a:cs typeface="+mn-cs"/>
                  </a:defRPr>
                </a:lvl3pPr>
                <a:lvl4pPr marL="1097280" indent="-228600" algn="l" rtl="0" eaLnBrk="1" latinLnBrk="0" hangingPunct="1">
                  <a:spcBef>
                    <a:spcPts val="0"/>
                  </a:spcBef>
                  <a:spcAft>
                    <a:spcPts val="0"/>
                  </a:spcAft>
                  <a:buClr>
                    <a:schemeClr val="accent4"/>
                  </a:buClr>
                  <a:buSzPct val="70000"/>
                  <a:buFont typeface="Wingdings"/>
                  <a:buChar char=""/>
                  <a:defRPr kumimoji="0" sz="2000" kern="1200">
                    <a:solidFill>
                      <a:schemeClr val="tx1"/>
                    </a:solidFill>
                    <a:latin typeface="+mn-lt"/>
                    <a:ea typeface="+mn-ea"/>
                    <a:cs typeface="+mn-cs"/>
                  </a:defRPr>
                </a:lvl4pPr>
                <a:lvl5pPr marL="1371600" indent="-228600" algn="l" rtl="0" eaLnBrk="1" latinLnBrk="0" hangingPunct="1">
                  <a:spcBef>
                    <a:spcPts val="0"/>
                  </a:spcBef>
                  <a:spcAft>
                    <a:spcPts val="2400"/>
                  </a:spcAft>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a:spcAft>
                    <a:spcPts val="0"/>
                  </a:spcAft>
                </a:pPr>
                <a14:m>
                  <m:oMathPara xmlns:m="http://schemas.openxmlformats.org/officeDocument/2006/math">
                    <m:oMathParaPr>
                      <m:jc m:val="centerGroup"/>
                    </m:oMathParaPr>
                    <m:oMath xmlns:m="http://schemas.openxmlformats.org/officeDocument/2006/math">
                      <m:sSub>
                        <m:sSubPr>
                          <m:ctrlPr>
                            <a:rPr lang="en-US" sz="3600" i="1" smtClean="0">
                              <a:latin typeface="Cambria Math" panose="02040503050406030204" pitchFamily="18" charset="0"/>
                              <a:ea typeface="Cambria Math"/>
                            </a:rPr>
                          </m:ctrlPr>
                        </m:sSubPr>
                        <m:e>
                          <m:acc>
                            <m:accPr>
                              <m:chr m:val="̅"/>
                              <m:ctrlPr>
                                <a:rPr lang="en-US" sz="3600" i="1" smtClean="0">
                                  <a:latin typeface="Cambria Math" panose="02040503050406030204" pitchFamily="18" charset="0"/>
                                  <a:ea typeface="Cambria Math"/>
                                </a:rPr>
                              </m:ctrlPr>
                            </m:accPr>
                            <m:e>
                              <m:r>
                                <a:rPr lang="en-US" sz="3600" b="0" i="1" smtClean="0">
                                  <a:latin typeface="Cambria Math"/>
                                  <a:ea typeface="Cambria Math"/>
                                </a:rPr>
                                <m:t>𝑥</m:t>
                              </m:r>
                            </m:e>
                          </m:acc>
                        </m:e>
                        <m:sub>
                          <m:r>
                            <a:rPr lang="en-US" sz="3600" b="0" i="1" smtClean="0">
                              <a:latin typeface="Cambria Math"/>
                              <a:ea typeface="Cambria Math"/>
                            </a:rPr>
                            <m:t>𝑑</m:t>
                          </m:r>
                        </m:sub>
                      </m:sSub>
                      <m:r>
                        <a:rPr lang="en-US" sz="3600" i="1">
                          <a:latin typeface="Cambria Math"/>
                          <a:ea typeface="Cambria Math"/>
                        </a:rPr>
                        <m:t>±</m:t>
                      </m:r>
                      <m:r>
                        <a:rPr lang="en-US" sz="3600" i="1">
                          <a:latin typeface="Cambria Math"/>
                          <a:ea typeface="Cambria Math"/>
                        </a:rPr>
                        <m:t>𝑡</m:t>
                      </m:r>
                      <m:r>
                        <m:rPr>
                          <m:nor/>
                        </m:rPr>
                        <a:rPr lang="en-US" sz="3600" dirty="0"/>
                        <m:t>∗ </m:t>
                      </m:r>
                      <m:r>
                        <m:rPr>
                          <m:nor/>
                        </m:rPr>
                        <a:rPr lang="en-US" sz="3600" dirty="0">
                          <a:sym typeface="Symbol"/>
                        </a:rPr>
                        <m:t> </m:t>
                      </m:r>
                      <m:f>
                        <m:fPr>
                          <m:ctrlPr>
                            <a:rPr lang="en-US" sz="3600" i="1">
                              <a:latin typeface="Cambria Math" panose="02040503050406030204" pitchFamily="18" charset="0"/>
                              <a:sym typeface="Symbol"/>
                            </a:rPr>
                          </m:ctrlPr>
                        </m:fPr>
                        <m:num>
                          <m:sSub>
                            <m:sSubPr>
                              <m:ctrlPr>
                                <a:rPr lang="en-US" sz="3600" i="1" smtClean="0">
                                  <a:latin typeface="Cambria Math" panose="02040503050406030204" pitchFamily="18" charset="0"/>
                                  <a:sym typeface="Symbol"/>
                                </a:rPr>
                              </m:ctrlPr>
                            </m:sSubPr>
                            <m:e>
                              <m:r>
                                <a:rPr lang="en-US" sz="3600" b="0" i="1" smtClean="0">
                                  <a:latin typeface="Cambria Math"/>
                                  <a:sym typeface="Symbol"/>
                                </a:rPr>
                                <m:t>𝑠</m:t>
                              </m:r>
                            </m:e>
                            <m:sub>
                              <m:r>
                                <a:rPr lang="en-US" sz="3600" b="0" i="1" smtClean="0">
                                  <a:latin typeface="Cambria Math"/>
                                  <a:sym typeface="Symbol"/>
                                </a:rPr>
                                <m:t>𝑑</m:t>
                              </m:r>
                            </m:sub>
                          </m:sSub>
                        </m:num>
                        <m:den>
                          <m:rad>
                            <m:radPr>
                              <m:degHide m:val="on"/>
                              <m:ctrlPr>
                                <a:rPr lang="en-US" sz="3600" i="1">
                                  <a:latin typeface="Cambria Math" panose="02040503050406030204" pitchFamily="18" charset="0"/>
                                  <a:sym typeface="Symbol"/>
                                </a:rPr>
                              </m:ctrlPr>
                            </m:radPr>
                            <m:deg/>
                            <m:e>
                              <m:sSub>
                                <m:sSubPr>
                                  <m:ctrlPr>
                                    <a:rPr lang="en-US" sz="3600" i="1" smtClean="0">
                                      <a:latin typeface="Cambria Math" panose="02040503050406030204" pitchFamily="18" charset="0"/>
                                      <a:sym typeface="Symbol"/>
                                    </a:rPr>
                                  </m:ctrlPr>
                                </m:sSubPr>
                                <m:e>
                                  <m:r>
                                    <a:rPr lang="en-US" sz="3600" b="0" i="1" smtClean="0">
                                      <a:latin typeface="Cambria Math"/>
                                      <a:sym typeface="Symbol"/>
                                    </a:rPr>
                                    <m:t>𝑛</m:t>
                                  </m:r>
                                </m:e>
                                <m:sub>
                                  <m:r>
                                    <a:rPr lang="en-US" sz="3600" b="0" i="1" smtClean="0">
                                      <a:latin typeface="Cambria Math"/>
                                      <a:sym typeface="Symbol"/>
                                    </a:rPr>
                                    <m:t>𝑑</m:t>
                                  </m:r>
                                </m:sub>
                              </m:sSub>
                            </m:e>
                          </m:rad>
                        </m:den>
                      </m:f>
                    </m:oMath>
                  </m:oMathPara>
                </a14:m>
                <a:endParaRPr lang="en-US" dirty="0"/>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2819400" y="2590800"/>
                <a:ext cx="2667000" cy="1214610"/>
              </a:xfrm>
              <a:prstGeom prst="rect">
                <a:avLst/>
              </a:prstGeom>
              <a:blipFill rotWithShape="1">
                <a:blip r:embed="rId3"/>
                <a:stretch>
                  <a:fillRect/>
                </a:stretch>
              </a:blipFill>
              <a:ln w="76200" cmpd="thickThin">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0" y="3929141"/>
                <a:ext cx="9144000" cy="2908489"/>
              </a:xfrm>
              <a:prstGeom prst="rect">
                <a:avLst/>
              </a:prstGeom>
            </p:spPr>
            <p:txBody>
              <a:bodyPr wrap="square">
                <a:spAutoFit/>
              </a:bodyPr>
              <a:lstStyle/>
              <a:p>
                <a:pPr marL="285750" indent="-285750">
                  <a:buClr>
                    <a:schemeClr val="accent1"/>
                  </a:buClr>
                  <a:buFont typeface="Arial" pitchFamily="34" charset="0"/>
                  <a:buChar char="•"/>
                </a:pPr>
                <a14:m>
                  <m:oMath xmlns:m="http://schemas.openxmlformats.org/officeDocument/2006/math">
                    <m:sSub>
                      <m:sSubPr>
                        <m:ctrlPr>
                          <a:rPr lang="en-US" sz="2800" i="1" smtClean="0">
                            <a:latin typeface="Cambria Math" panose="02040503050406030204" pitchFamily="18" charset="0"/>
                          </a:rPr>
                        </m:ctrlPr>
                      </m:sSubPr>
                      <m:e>
                        <m:acc>
                          <m:accPr>
                            <m:chr m:val="̅"/>
                            <m:ctrlPr>
                              <a:rPr lang="en-US" sz="2800" i="1" smtClean="0">
                                <a:latin typeface="Cambria Math" panose="02040503050406030204" pitchFamily="18" charset="0"/>
                              </a:rPr>
                            </m:ctrlPr>
                          </m:accPr>
                          <m:e>
                            <m:r>
                              <a:rPr lang="en-US" sz="2800" b="0" i="1" smtClean="0">
                                <a:latin typeface="Cambria Math"/>
                              </a:rPr>
                              <m:t>𝑥</m:t>
                            </m:r>
                          </m:e>
                        </m:acc>
                      </m:e>
                      <m:sub>
                        <m:r>
                          <a:rPr lang="en-US" sz="2800" b="0" i="1" smtClean="0">
                            <a:latin typeface="Cambria Math"/>
                          </a:rPr>
                          <m:t>𝑑</m:t>
                        </m:r>
                      </m:sub>
                    </m:sSub>
                    <m:r>
                      <a:rPr lang="en-US" sz="2800" b="0" i="0" smtClean="0">
                        <a:latin typeface="Cambria Math"/>
                      </a:rPr>
                      <m:t>: </m:t>
                    </m:r>
                  </m:oMath>
                </a14:m>
                <a:r>
                  <a:rPr lang="en-US" sz="2800" dirty="0"/>
                  <a:t>sample mean of the differences</a:t>
                </a:r>
              </a:p>
              <a:p>
                <a:pPr marL="285750" indent="-285750">
                  <a:buClr>
                    <a:schemeClr val="accent1"/>
                  </a:buClr>
                  <a:buFont typeface="Arial" pitchFamily="34" charset="0"/>
                  <a:buChar char="•"/>
                </a:pPr>
                <a:r>
                  <a:rPr lang="en-US" sz="2800" i="1" dirty="0" err="1"/>
                  <a:t>s</a:t>
                </a:r>
                <a:r>
                  <a:rPr lang="en-US" sz="2800" i="1" baseline="-25000" dirty="0" err="1"/>
                  <a:t>d</a:t>
                </a:r>
                <a:r>
                  <a:rPr lang="en-US" sz="2800" i="1" dirty="0"/>
                  <a:t> </a:t>
                </a:r>
                <a:r>
                  <a:rPr lang="en-US" sz="2800" dirty="0"/>
                  <a:t>: sample standard deviation of the differences</a:t>
                </a:r>
              </a:p>
              <a:p>
                <a:pPr marL="285750" indent="-285750">
                  <a:spcAft>
                    <a:spcPts val="1800"/>
                  </a:spcAft>
                  <a:buClr>
                    <a:schemeClr val="accent1"/>
                  </a:buClr>
                  <a:buFont typeface="Arial" pitchFamily="34" charset="0"/>
                  <a:buChar char="•"/>
                </a:pPr>
                <a:r>
                  <a:rPr lang="en-US" sz="2800" i="1" dirty="0" err="1"/>
                  <a:t>n</a:t>
                </a:r>
                <a:r>
                  <a:rPr lang="en-US" sz="2800" baseline="-25000" dirty="0" err="1"/>
                  <a:t>d</a:t>
                </a:r>
                <a:r>
                  <a:rPr lang="en-US" sz="2800" dirty="0"/>
                  <a:t> : number of differences (number of pairs)</a:t>
                </a:r>
              </a:p>
              <a:p>
                <a:pPr marL="285750" indent="-285750">
                  <a:buClr>
                    <a:schemeClr val="accent1"/>
                  </a:buClr>
                  <a:buFont typeface="Arial" pitchFamily="34" charset="0"/>
                  <a:buChar char="•"/>
                </a:pPr>
                <a:r>
                  <a:rPr lang="en-US" sz="2800" dirty="0"/>
                  <a:t>If the distribution of the differences is approximately normal or </a:t>
                </a:r>
                <a:r>
                  <a:rPr lang="en-US" sz="2800" i="1" dirty="0" err="1"/>
                  <a:t>n</a:t>
                </a:r>
                <a:r>
                  <a:rPr lang="en-US" sz="2800" i="1" baseline="-25000" dirty="0" err="1"/>
                  <a:t>d</a:t>
                </a:r>
                <a:r>
                  <a:rPr lang="en-US" sz="2800" dirty="0"/>
                  <a:t> is large (</a:t>
                </a:r>
                <a:r>
                  <a:rPr lang="en-US" sz="2800" i="1" dirty="0" err="1"/>
                  <a:t>n</a:t>
                </a:r>
                <a:r>
                  <a:rPr lang="en-US" sz="2800" baseline="-25000" dirty="0" err="1"/>
                  <a:t>d</a:t>
                </a:r>
                <a:r>
                  <a:rPr lang="en-US" sz="2800" i="1" dirty="0"/>
                  <a:t> </a:t>
                </a:r>
                <a:r>
                  <a:rPr lang="en-US" sz="2800" dirty="0"/>
                  <a:t>≥ 30), we can use a </a:t>
                </a:r>
                <a:r>
                  <a:rPr lang="en-US" sz="2800" i="1" dirty="0"/>
                  <a:t>t</a:t>
                </a:r>
                <a:r>
                  <a:rPr lang="en-US" sz="2800" dirty="0"/>
                  <a:t>-distribution with </a:t>
                </a:r>
                <a14:m>
                  <m:oMath xmlns:m="http://schemas.openxmlformats.org/officeDocument/2006/math">
                    <m:r>
                      <a:rPr lang="en-US" sz="2800" i="1" dirty="0" smtClean="0">
                        <a:latin typeface="Cambria Math"/>
                      </a:rPr>
                      <m:t>𝑛</m:t>
                    </m:r>
                    <m:r>
                      <a:rPr lang="en-US" sz="2800" i="1" baseline="-25000" dirty="0" err="1" smtClean="0">
                        <a:latin typeface="Cambria Math"/>
                      </a:rPr>
                      <m:t>𝑑</m:t>
                    </m:r>
                    <m:r>
                      <a:rPr lang="en-US" sz="2800" b="0" i="1" dirty="0" smtClean="0">
                        <a:latin typeface="Cambria Math"/>
                      </a:rPr>
                      <m:t>−1</m:t>
                    </m:r>
                    <m:r>
                      <a:rPr lang="en-US" sz="2800" i="1" dirty="0" smtClean="0">
                        <a:latin typeface="Cambria Math"/>
                      </a:rPr>
                      <m:t> </m:t>
                    </m:r>
                  </m:oMath>
                </a14:m>
                <a:r>
                  <a:rPr lang="en-US" sz="2800" dirty="0"/>
                  <a:t>degrees of freedom</a:t>
                </a:r>
              </a:p>
            </p:txBody>
          </p:sp>
        </mc:Choice>
        <mc:Fallback xmlns="">
          <p:sp>
            <p:nvSpPr>
              <p:cNvPr id="8" name="Rectangle 7"/>
              <p:cNvSpPr>
                <a:spLocks noRot="1" noChangeAspect="1" noMove="1" noResize="1" noEditPoints="1" noAdjustHandles="1" noChangeArrowheads="1" noChangeShapeType="1" noTextEdit="1"/>
              </p:cNvSpPr>
              <p:nvPr/>
            </p:nvSpPr>
            <p:spPr>
              <a:xfrm>
                <a:off x="0" y="3929141"/>
                <a:ext cx="9144000" cy="2908489"/>
              </a:xfrm>
              <a:prstGeom prst="rect">
                <a:avLst/>
              </a:prstGeom>
              <a:blipFill rotWithShape="1">
                <a:blip r:embed="rId4"/>
                <a:stretch>
                  <a:fillRect l="-1133" t="-2096" r="-1000" b="-50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Content Placeholder 2"/>
              <p:cNvSpPr txBox="1">
                <a:spLocks/>
              </p:cNvSpPr>
              <p:nvPr/>
            </p:nvSpPr>
            <p:spPr>
              <a:xfrm>
                <a:off x="381000" y="2590800"/>
                <a:ext cx="2019300" cy="1214610"/>
              </a:xfrm>
              <a:prstGeom prst="rect">
                <a:avLst/>
              </a:prstGeom>
              <a:ln w="76200" cmpd="thickThin">
                <a:solidFill>
                  <a:schemeClr val="accent1"/>
                </a:solidFill>
              </a:ln>
            </p:spPr>
            <p:txBody>
              <a:bodyPr vert="horz" anchor="ctr">
                <a:normAutofit/>
              </a:bodyPr>
              <a:lstStyle>
                <a:lvl1pPr marL="0" indent="0" algn="ctr" rtl="0" eaLnBrk="1" latinLnBrk="0" hangingPunct="1">
                  <a:spcBef>
                    <a:spcPts val="0"/>
                  </a:spcBef>
                  <a:spcAft>
                    <a:spcPts val="1800"/>
                  </a:spcAft>
                  <a:buClr>
                    <a:schemeClr val="accent1"/>
                  </a:buClr>
                  <a:buSzPct val="85000"/>
                  <a:buFont typeface="Wingdings 2"/>
                  <a:buNone/>
                  <a:defRPr kumimoji="0" sz="3200" kern="1200">
                    <a:solidFill>
                      <a:schemeClr val="tx1"/>
                    </a:solidFill>
                    <a:latin typeface="+mn-lt"/>
                    <a:ea typeface="+mn-ea"/>
                    <a:cs typeface="+mn-cs"/>
                  </a:defRPr>
                </a:lvl1pPr>
                <a:lvl2pPr marL="548640" indent="-274320" algn="l" rtl="0" eaLnBrk="1" latinLnBrk="0" hangingPunct="1">
                  <a:spcBef>
                    <a:spcPts val="0"/>
                  </a:spcBef>
                  <a:spcAft>
                    <a:spcPts val="0"/>
                  </a:spcAft>
                  <a:buClr>
                    <a:schemeClr val="accent2"/>
                  </a:buClr>
                  <a:buSzPct val="70000"/>
                  <a:buFont typeface="Wingdings"/>
                  <a:buChar char=""/>
                  <a:defRPr kumimoji="0" sz="2800" kern="1200">
                    <a:solidFill>
                      <a:schemeClr val="tx1"/>
                    </a:solidFill>
                    <a:latin typeface="+mn-lt"/>
                    <a:ea typeface="+mn-ea"/>
                    <a:cs typeface="+mn-cs"/>
                  </a:defRPr>
                </a:lvl2pPr>
                <a:lvl3pPr marL="822960" indent="-228600" algn="l" rtl="0" eaLnBrk="1" latinLnBrk="0" hangingPunct="1">
                  <a:spcBef>
                    <a:spcPts val="0"/>
                  </a:spcBef>
                  <a:spcAft>
                    <a:spcPts val="0"/>
                  </a:spcAft>
                  <a:buClr>
                    <a:schemeClr val="accent3"/>
                  </a:buClr>
                  <a:buSzPct val="75000"/>
                  <a:buFont typeface="Wingdings 2"/>
                  <a:buChar char=""/>
                  <a:defRPr kumimoji="0" sz="2400" kern="1200">
                    <a:solidFill>
                      <a:schemeClr val="tx1"/>
                    </a:solidFill>
                    <a:latin typeface="+mn-lt"/>
                    <a:ea typeface="+mn-ea"/>
                    <a:cs typeface="+mn-cs"/>
                  </a:defRPr>
                </a:lvl3pPr>
                <a:lvl4pPr marL="1097280" indent="-228600" algn="l" rtl="0" eaLnBrk="1" latinLnBrk="0" hangingPunct="1">
                  <a:spcBef>
                    <a:spcPts val="0"/>
                  </a:spcBef>
                  <a:spcAft>
                    <a:spcPts val="0"/>
                  </a:spcAft>
                  <a:buClr>
                    <a:schemeClr val="accent4"/>
                  </a:buClr>
                  <a:buSzPct val="70000"/>
                  <a:buFont typeface="Wingdings"/>
                  <a:buChar char=""/>
                  <a:defRPr kumimoji="0" sz="2000" kern="1200">
                    <a:solidFill>
                      <a:schemeClr val="tx1"/>
                    </a:solidFill>
                    <a:latin typeface="+mn-lt"/>
                    <a:ea typeface="+mn-ea"/>
                    <a:cs typeface="+mn-cs"/>
                  </a:defRPr>
                </a:lvl4pPr>
                <a:lvl5pPr marL="1371600" indent="-228600" algn="l" rtl="0" eaLnBrk="1" latinLnBrk="0" hangingPunct="1">
                  <a:spcBef>
                    <a:spcPts val="0"/>
                  </a:spcBef>
                  <a:spcAft>
                    <a:spcPts val="2400"/>
                  </a:spcAft>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a:spcAft>
                    <a:spcPts val="0"/>
                  </a:spcAft>
                </a:pPr>
                <a:r>
                  <a:rPr lang="en-US" sz="3600" dirty="0"/>
                  <a:t>S</a:t>
                </a:r>
                <a14:m>
                  <m:oMath xmlns:m="http://schemas.openxmlformats.org/officeDocument/2006/math">
                    <m:r>
                      <m:rPr>
                        <m:sty m:val="p"/>
                      </m:rPr>
                      <a:rPr lang="en-US" sz="3600" b="0" i="0" smtClean="0">
                        <a:latin typeface="Cambria Math"/>
                        <a:sym typeface="Symbol"/>
                      </a:rPr>
                      <m:t>E</m:t>
                    </m:r>
                    <m:r>
                      <a:rPr lang="en-US" sz="3600" b="0" i="0" smtClean="0">
                        <a:latin typeface="Cambria Math"/>
                        <a:sym typeface="Symbol"/>
                      </a:rPr>
                      <m:t> </m:t>
                    </m:r>
                    <m:r>
                      <a:rPr lang="en-US" sz="3600" b="0" i="1" smtClean="0">
                        <a:latin typeface="Cambria Math"/>
                        <a:sym typeface="Symbol"/>
                      </a:rPr>
                      <m:t></m:t>
                    </m:r>
                    <m:f>
                      <m:fPr>
                        <m:ctrlPr>
                          <a:rPr lang="en-US" sz="3600" i="1">
                            <a:latin typeface="Cambria Math" panose="02040503050406030204" pitchFamily="18" charset="0"/>
                            <a:sym typeface="Symbol"/>
                          </a:rPr>
                        </m:ctrlPr>
                      </m:fPr>
                      <m:num>
                        <m:sSub>
                          <m:sSubPr>
                            <m:ctrlPr>
                              <a:rPr lang="en-US" sz="3600" i="1" smtClean="0">
                                <a:latin typeface="Cambria Math" panose="02040503050406030204" pitchFamily="18" charset="0"/>
                                <a:sym typeface="Symbol"/>
                              </a:rPr>
                            </m:ctrlPr>
                          </m:sSubPr>
                          <m:e>
                            <m:r>
                              <a:rPr lang="en-US" sz="3600" b="0" i="1" smtClean="0">
                                <a:latin typeface="Cambria Math"/>
                                <a:sym typeface="Symbol"/>
                              </a:rPr>
                              <m:t>𝑠</m:t>
                            </m:r>
                          </m:e>
                          <m:sub>
                            <m:r>
                              <a:rPr lang="en-US" sz="3600" b="0" i="1" smtClean="0">
                                <a:latin typeface="Cambria Math"/>
                                <a:sym typeface="Symbol"/>
                              </a:rPr>
                              <m:t>𝑑</m:t>
                            </m:r>
                          </m:sub>
                        </m:sSub>
                      </m:num>
                      <m:den>
                        <m:rad>
                          <m:radPr>
                            <m:degHide m:val="on"/>
                            <m:ctrlPr>
                              <a:rPr lang="en-US" sz="3600" i="1">
                                <a:latin typeface="Cambria Math" panose="02040503050406030204" pitchFamily="18" charset="0"/>
                                <a:sym typeface="Symbol"/>
                              </a:rPr>
                            </m:ctrlPr>
                          </m:radPr>
                          <m:deg/>
                          <m:e>
                            <m:sSub>
                              <m:sSubPr>
                                <m:ctrlPr>
                                  <a:rPr lang="en-US" sz="3600" i="1" smtClean="0">
                                    <a:latin typeface="Cambria Math" panose="02040503050406030204" pitchFamily="18" charset="0"/>
                                    <a:sym typeface="Symbol"/>
                                  </a:rPr>
                                </m:ctrlPr>
                              </m:sSubPr>
                              <m:e>
                                <m:r>
                                  <a:rPr lang="en-US" sz="3600" b="0" i="1" smtClean="0">
                                    <a:latin typeface="Cambria Math"/>
                                    <a:sym typeface="Symbol"/>
                                  </a:rPr>
                                  <m:t>𝑛</m:t>
                                </m:r>
                              </m:e>
                              <m:sub>
                                <m:r>
                                  <a:rPr lang="en-US" sz="3600" b="0" i="1" smtClean="0">
                                    <a:latin typeface="Cambria Math"/>
                                    <a:sym typeface="Symbol"/>
                                  </a:rPr>
                                  <m:t>𝑑</m:t>
                                </m:r>
                              </m:sub>
                            </m:sSub>
                          </m:e>
                        </m:rad>
                      </m:den>
                    </m:f>
                  </m:oMath>
                </a14:m>
                <a:endParaRPr lang="en-US" dirty="0"/>
              </a:p>
            </p:txBody>
          </p:sp>
        </mc:Choice>
        <mc:Fallback xmlns="">
          <p:sp>
            <p:nvSpPr>
              <p:cNvPr id="10" name="Content Placeholder 2"/>
              <p:cNvSpPr txBox="1">
                <a:spLocks noRot="1" noChangeAspect="1" noMove="1" noResize="1" noEditPoints="1" noAdjustHandles="1" noChangeArrowheads="1" noChangeShapeType="1" noTextEdit="1"/>
              </p:cNvSpPr>
              <p:nvPr/>
            </p:nvSpPr>
            <p:spPr>
              <a:xfrm>
                <a:off x="381000" y="2590800"/>
                <a:ext cx="2019300" cy="1214610"/>
              </a:xfrm>
              <a:prstGeom prst="rect">
                <a:avLst/>
              </a:prstGeom>
              <a:blipFill rotWithShape="1">
                <a:blip r:embed="rId5"/>
                <a:stretch>
                  <a:fillRect l="-872"/>
                </a:stretch>
              </a:blipFill>
              <a:ln w="76200" cmpd="thickThin">
                <a:solidFill>
                  <a:schemeClr val="accent1"/>
                </a:solidFill>
              </a:ln>
            </p:spPr>
            <p:txBody>
              <a:bodyPr/>
              <a:lstStyle/>
              <a:p>
                <a:r>
                  <a:rPr lang="en-US">
                    <a:noFill/>
                  </a:rPr>
                  <a:t> </a:t>
                </a:r>
              </a:p>
            </p:txBody>
          </p:sp>
        </mc:Fallback>
      </mc:AlternateContent>
    </p:spTree>
    <p:extLst>
      <p:ext uri="{BB962C8B-B14F-4D97-AF65-F5344CB8AC3E}">
        <p14:creationId xmlns:p14="http://schemas.microsoft.com/office/powerpoint/2010/main" val="2863691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PQuestion"/>
          <p:cNvSpPr>
            <a:spLocks noGrp="1"/>
          </p:cNvSpPr>
          <p:nvPr>
            <p:ph type="title" idx="4294967295"/>
          </p:nvPr>
        </p:nvSpPr>
        <p:spPr>
          <a:xfrm>
            <a:off x="30163" y="76200"/>
            <a:ext cx="9113837" cy="2971800"/>
          </a:xfrm>
        </p:spPr>
        <p:txBody>
          <a:bodyPr>
            <a:noAutofit/>
          </a:bodyPr>
          <a:lstStyle/>
          <a:p>
            <a:r>
              <a:rPr lang="en-US" sz="2800" dirty="0">
                <a:latin typeface="+mn-lt"/>
                <a:cs typeface="Times New Roman" pitchFamily="18" charset="0"/>
              </a:rPr>
              <a:t>For the 50 men, the average difference in testosterone levels between tears and no tears was </a:t>
            </a:r>
            <a:r>
              <a:rPr lang="en-US" sz="2800" dirty="0">
                <a:latin typeface="+mn-lt"/>
                <a:cs typeface="Times New Roman"/>
              </a:rPr>
              <a:t>−</a:t>
            </a:r>
            <a:r>
              <a:rPr lang="en-US" sz="2800" dirty="0">
                <a:latin typeface="+mn-lt"/>
                <a:cs typeface="Times New Roman" pitchFamily="18" charset="0"/>
              </a:rPr>
              <a:t>21.7 </a:t>
            </a:r>
            <a:r>
              <a:rPr lang="en-US" sz="2800" dirty="0" err="1">
                <a:latin typeface="+mn-lt"/>
                <a:cs typeface="Times New Roman" pitchFamily="18" charset="0"/>
              </a:rPr>
              <a:t>pg</a:t>
            </a:r>
            <a:r>
              <a:rPr lang="en-US" sz="2800" dirty="0">
                <a:latin typeface="+mn-lt"/>
                <a:cs typeface="Times New Roman" pitchFamily="18" charset="0"/>
              </a:rPr>
              <a:t>/ml. (</a:t>
            </a:r>
            <a:r>
              <a:rPr lang="en-US" sz="2800" dirty="0">
                <a:latin typeface="+mn-lt"/>
              </a:rPr>
              <a:t>“</a:t>
            </a:r>
            <a:r>
              <a:rPr lang="en-US" sz="2800" dirty="0" err="1">
                <a:latin typeface="+mn-lt"/>
              </a:rPr>
              <a:t>pg</a:t>
            </a:r>
            <a:r>
              <a:rPr lang="en-US" sz="2800" dirty="0">
                <a:latin typeface="+mn-lt"/>
              </a:rPr>
              <a:t>” = </a:t>
            </a:r>
            <a:r>
              <a:rPr lang="en-US" sz="2800" dirty="0" err="1">
                <a:latin typeface="+mn-lt"/>
              </a:rPr>
              <a:t>picogram</a:t>
            </a:r>
            <a:r>
              <a:rPr lang="en-US" sz="2800" dirty="0">
                <a:latin typeface="+mn-lt"/>
              </a:rPr>
              <a:t> = 0.001 </a:t>
            </a:r>
            <a:r>
              <a:rPr lang="en-US" sz="2800" dirty="0" err="1">
                <a:latin typeface="+mn-lt"/>
              </a:rPr>
              <a:t>nanogram</a:t>
            </a:r>
            <a:r>
              <a:rPr lang="en-US" sz="2800" dirty="0">
                <a:latin typeface="+mn-lt"/>
              </a:rPr>
              <a:t> = 10</a:t>
            </a:r>
            <a:r>
              <a:rPr lang="en-US" sz="2800" baseline="30000" dirty="0">
                <a:latin typeface="+mn-lt"/>
              </a:rPr>
              <a:t>-12</a:t>
            </a:r>
            <a:r>
              <a:rPr lang="en-US" sz="2800" dirty="0">
                <a:latin typeface="+mn-lt"/>
              </a:rPr>
              <a:t> gram). </a:t>
            </a:r>
            <a:r>
              <a:rPr lang="en-US" sz="2800" dirty="0">
                <a:latin typeface="+mn-lt"/>
                <a:cs typeface="Times New Roman" pitchFamily="18" charset="0"/>
              </a:rPr>
              <a:t>The standard deviation of these differences was 46.5. Average level before sniffing was 155 </a:t>
            </a:r>
            <a:r>
              <a:rPr lang="en-US" sz="2800" dirty="0" err="1">
                <a:latin typeface="+mn-lt"/>
                <a:cs typeface="Times New Roman" pitchFamily="18" charset="0"/>
              </a:rPr>
              <a:t>pg</a:t>
            </a:r>
            <a:r>
              <a:rPr lang="en-US" sz="2800" dirty="0">
                <a:latin typeface="+mn-lt"/>
                <a:cs typeface="Times New Roman" pitchFamily="18" charset="0"/>
              </a:rPr>
              <a:t>/ml. Do female tears lower male testosterone  levels? </a:t>
            </a:r>
            <a:r>
              <a:rPr lang="en-US" sz="2800" dirty="0">
                <a:solidFill>
                  <a:schemeClr val="accent5">
                    <a:lumMod val="75000"/>
                  </a:schemeClr>
                </a:solidFill>
              </a:rPr>
              <a:t>Calculate standard error.</a:t>
            </a:r>
            <a:endParaRPr lang="en-US" sz="2800" dirty="0">
              <a:solidFill>
                <a:schemeClr val="accent5">
                  <a:lumMod val="75000"/>
                </a:schemeClr>
              </a:solidFill>
              <a:latin typeface="+mn-lt"/>
              <a:cs typeface="Times New Roman" pitchFamily="18" charset="0"/>
            </a:endParaRPr>
          </a:p>
        </p:txBody>
      </p:sp>
      <p:sp>
        <p:nvSpPr>
          <p:cNvPr id="6" name="TPAnswers"/>
          <p:cNvSpPr>
            <a:spLocks noGrp="1"/>
          </p:cNvSpPr>
          <p:nvPr>
            <p:ph sz="quarter" idx="4294967295"/>
            <p:custDataLst>
              <p:tags r:id="rId2"/>
            </p:custDataLst>
          </p:nvPr>
        </p:nvSpPr>
        <p:spPr>
          <a:xfrm>
            <a:off x="381000" y="2971800"/>
            <a:ext cx="1771084" cy="2438400"/>
          </a:xfrm>
        </p:spPr>
        <p:txBody>
          <a:bodyPr/>
          <a:lstStyle/>
          <a:p>
            <a:pPr marL="514350" indent="-514350">
              <a:buFont typeface="+mj-lt"/>
              <a:buAutoNum type="alphaUcPeriod"/>
            </a:pPr>
            <a:r>
              <a:rPr lang="en-US" dirty="0"/>
              <a:t>4.79</a:t>
            </a:r>
          </a:p>
          <a:p>
            <a:pPr marL="514350" indent="-514350">
              <a:buFont typeface="+mj-lt"/>
              <a:buAutoNum type="alphaUcPeriod"/>
            </a:pPr>
            <a:r>
              <a:rPr lang="en-US" dirty="0"/>
              <a:t>5.42</a:t>
            </a:r>
          </a:p>
          <a:p>
            <a:pPr marL="514350" indent="-514350">
              <a:buFont typeface="+mj-lt"/>
              <a:buAutoNum type="alphaUcPeriod"/>
            </a:pPr>
            <a:r>
              <a:rPr lang="en-US" dirty="0"/>
              <a:t>6.23</a:t>
            </a:r>
          </a:p>
          <a:p>
            <a:pPr marL="514350" indent="-514350">
              <a:buFont typeface="+mj-lt"/>
              <a:buAutoNum type="alphaUcPeriod"/>
            </a:pPr>
            <a:r>
              <a:rPr lang="en-US" dirty="0"/>
              <a:t>6.58</a:t>
            </a:r>
          </a:p>
        </p:txBody>
      </p:sp>
      <mc:AlternateContent xmlns:mc="http://schemas.openxmlformats.org/markup-compatibility/2006" xmlns:a14="http://schemas.microsoft.com/office/drawing/2010/main">
        <mc:Choice Requires="a14">
          <p:sp>
            <p:nvSpPr>
              <p:cNvPr id="11" name="Content Placeholder 2"/>
              <p:cNvSpPr txBox="1">
                <a:spLocks/>
              </p:cNvSpPr>
              <p:nvPr/>
            </p:nvSpPr>
            <p:spPr>
              <a:xfrm>
                <a:off x="3429000" y="3143061"/>
                <a:ext cx="2019300" cy="1214610"/>
              </a:xfrm>
              <a:prstGeom prst="rect">
                <a:avLst/>
              </a:prstGeom>
              <a:ln w="25400" cmpd="sng">
                <a:solidFill>
                  <a:schemeClr val="accent2">
                    <a:lumMod val="75000"/>
                  </a:schemeClr>
                </a:solidFill>
              </a:ln>
            </p:spPr>
            <p:txBody>
              <a:bodyPr vert="horz" anchor="ctr">
                <a:normAutofit/>
              </a:bodyPr>
              <a:lstStyle>
                <a:lvl1pPr marL="0" indent="0" algn="ctr" rtl="0" eaLnBrk="1" latinLnBrk="0" hangingPunct="1">
                  <a:spcBef>
                    <a:spcPts val="0"/>
                  </a:spcBef>
                  <a:spcAft>
                    <a:spcPts val="1800"/>
                  </a:spcAft>
                  <a:buClr>
                    <a:schemeClr val="accent1"/>
                  </a:buClr>
                  <a:buSzPct val="85000"/>
                  <a:buFont typeface="Wingdings 2"/>
                  <a:buNone/>
                  <a:defRPr kumimoji="0" sz="3200" kern="1200">
                    <a:solidFill>
                      <a:schemeClr val="tx1"/>
                    </a:solidFill>
                    <a:latin typeface="+mn-lt"/>
                    <a:ea typeface="+mn-ea"/>
                    <a:cs typeface="+mn-cs"/>
                  </a:defRPr>
                </a:lvl1pPr>
                <a:lvl2pPr marL="548640" indent="-274320" algn="l" rtl="0" eaLnBrk="1" latinLnBrk="0" hangingPunct="1">
                  <a:spcBef>
                    <a:spcPts val="0"/>
                  </a:spcBef>
                  <a:spcAft>
                    <a:spcPts val="0"/>
                  </a:spcAft>
                  <a:buClr>
                    <a:schemeClr val="accent2"/>
                  </a:buClr>
                  <a:buSzPct val="70000"/>
                  <a:buFont typeface="Wingdings"/>
                  <a:buChar char=""/>
                  <a:defRPr kumimoji="0" sz="2800" kern="1200">
                    <a:solidFill>
                      <a:schemeClr val="tx1"/>
                    </a:solidFill>
                    <a:latin typeface="+mn-lt"/>
                    <a:ea typeface="+mn-ea"/>
                    <a:cs typeface="+mn-cs"/>
                  </a:defRPr>
                </a:lvl2pPr>
                <a:lvl3pPr marL="822960" indent="-228600" algn="l" rtl="0" eaLnBrk="1" latinLnBrk="0" hangingPunct="1">
                  <a:spcBef>
                    <a:spcPts val="0"/>
                  </a:spcBef>
                  <a:spcAft>
                    <a:spcPts val="0"/>
                  </a:spcAft>
                  <a:buClr>
                    <a:schemeClr val="accent3"/>
                  </a:buClr>
                  <a:buSzPct val="75000"/>
                  <a:buFont typeface="Wingdings 2"/>
                  <a:buChar char=""/>
                  <a:defRPr kumimoji="0" sz="2400" kern="1200">
                    <a:solidFill>
                      <a:schemeClr val="tx1"/>
                    </a:solidFill>
                    <a:latin typeface="+mn-lt"/>
                    <a:ea typeface="+mn-ea"/>
                    <a:cs typeface="+mn-cs"/>
                  </a:defRPr>
                </a:lvl3pPr>
                <a:lvl4pPr marL="1097280" indent="-228600" algn="l" rtl="0" eaLnBrk="1" latinLnBrk="0" hangingPunct="1">
                  <a:spcBef>
                    <a:spcPts val="0"/>
                  </a:spcBef>
                  <a:spcAft>
                    <a:spcPts val="0"/>
                  </a:spcAft>
                  <a:buClr>
                    <a:schemeClr val="accent4"/>
                  </a:buClr>
                  <a:buSzPct val="70000"/>
                  <a:buFont typeface="Wingdings"/>
                  <a:buChar char=""/>
                  <a:defRPr kumimoji="0" sz="2000" kern="1200">
                    <a:solidFill>
                      <a:schemeClr val="tx1"/>
                    </a:solidFill>
                    <a:latin typeface="+mn-lt"/>
                    <a:ea typeface="+mn-ea"/>
                    <a:cs typeface="+mn-cs"/>
                  </a:defRPr>
                </a:lvl4pPr>
                <a:lvl5pPr marL="1371600" indent="-228600" algn="l" rtl="0" eaLnBrk="1" latinLnBrk="0" hangingPunct="1">
                  <a:spcBef>
                    <a:spcPts val="0"/>
                  </a:spcBef>
                  <a:spcAft>
                    <a:spcPts val="2400"/>
                  </a:spcAft>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a:spcAft>
                    <a:spcPts val="0"/>
                  </a:spcAft>
                </a:pPr>
                <a:r>
                  <a:rPr lang="en-US" sz="3600" dirty="0"/>
                  <a:t>S</a:t>
                </a:r>
                <a14:m>
                  <m:oMath xmlns:m="http://schemas.openxmlformats.org/officeDocument/2006/math">
                    <m:r>
                      <m:rPr>
                        <m:sty m:val="p"/>
                      </m:rPr>
                      <a:rPr lang="en-US" sz="3600" b="0" i="0" smtClean="0">
                        <a:latin typeface="Cambria Math"/>
                        <a:sym typeface="Symbol"/>
                      </a:rPr>
                      <m:t>E</m:t>
                    </m:r>
                    <m:r>
                      <a:rPr lang="en-US" sz="3600" b="0" i="0" smtClean="0">
                        <a:latin typeface="Cambria Math"/>
                        <a:sym typeface="Symbol"/>
                      </a:rPr>
                      <m:t> </m:t>
                    </m:r>
                    <m:r>
                      <a:rPr lang="en-US" sz="3600" b="0" i="1" smtClean="0">
                        <a:latin typeface="Cambria Math"/>
                        <a:sym typeface="Symbol"/>
                      </a:rPr>
                      <m:t></m:t>
                    </m:r>
                    <m:f>
                      <m:fPr>
                        <m:ctrlPr>
                          <a:rPr lang="en-US" sz="3600" i="1">
                            <a:latin typeface="Cambria Math" panose="02040503050406030204" pitchFamily="18" charset="0"/>
                            <a:sym typeface="Symbol"/>
                          </a:rPr>
                        </m:ctrlPr>
                      </m:fPr>
                      <m:num>
                        <m:sSub>
                          <m:sSubPr>
                            <m:ctrlPr>
                              <a:rPr lang="en-US" sz="3600" i="1" smtClean="0">
                                <a:latin typeface="Cambria Math" panose="02040503050406030204" pitchFamily="18" charset="0"/>
                                <a:sym typeface="Symbol"/>
                              </a:rPr>
                            </m:ctrlPr>
                          </m:sSubPr>
                          <m:e>
                            <m:r>
                              <a:rPr lang="en-US" sz="3600" b="0" i="1" smtClean="0">
                                <a:latin typeface="Cambria Math"/>
                                <a:sym typeface="Symbol"/>
                              </a:rPr>
                              <m:t>𝑠</m:t>
                            </m:r>
                          </m:e>
                          <m:sub>
                            <m:r>
                              <a:rPr lang="en-US" sz="3600" b="0" i="1" smtClean="0">
                                <a:latin typeface="Cambria Math"/>
                                <a:sym typeface="Symbol"/>
                              </a:rPr>
                              <m:t>𝑑</m:t>
                            </m:r>
                          </m:sub>
                        </m:sSub>
                      </m:num>
                      <m:den>
                        <m:rad>
                          <m:radPr>
                            <m:degHide m:val="on"/>
                            <m:ctrlPr>
                              <a:rPr lang="en-US" sz="3600" i="1">
                                <a:latin typeface="Cambria Math" panose="02040503050406030204" pitchFamily="18" charset="0"/>
                                <a:sym typeface="Symbol"/>
                              </a:rPr>
                            </m:ctrlPr>
                          </m:radPr>
                          <m:deg/>
                          <m:e>
                            <m:sSub>
                              <m:sSubPr>
                                <m:ctrlPr>
                                  <a:rPr lang="en-US" sz="3600" i="1" smtClean="0">
                                    <a:latin typeface="Cambria Math" panose="02040503050406030204" pitchFamily="18" charset="0"/>
                                    <a:sym typeface="Symbol"/>
                                  </a:rPr>
                                </m:ctrlPr>
                              </m:sSubPr>
                              <m:e>
                                <m:r>
                                  <a:rPr lang="en-US" sz="3600" b="0" i="1" smtClean="0">
                                    <a:latin typeface="Cambria Math"/>
                                    <a:sym typeface="Symbol"/>
                                  </a:rPr>
                                  <m:t>𝑛</m:t>
                                </m:r>
                              </m:e>
                              <m:sub>
                                <m:r>
                                  <a:rPr lang="en-US" sz="3600" b="0" i="1" smtClean="0">
                                    <a:latin typeface="Cambria Math"/>
                                    <a:sym typeface="Symbol"/>
                                  </a:rPr>
                                  <m:t>𝑑</m:t>
                                </m:r>
                              </m:sub>
                            </m:sSub>
                          </m:e>
                        </m:rad>
                      </m:den>
                    </m:f>
                  </m:oMath>
                </a14:m>
                <a:endParaRPr lang="en-US" dirty="0"/>
              </a:p>
            </p:txBody>
          </p:sp>
        </mc:Choice>
        <mc:Fallback xmlns="">
          <p:sp>
            <p:nvSpPr>
              <p:cNvPr id="11" name="Content Placeholder 2"/>
              <p:cNvSpPr txBox="1">
                <a:spLocks noRot="1" noChangeAspect="1" noMove="1" noResize="1" noEditPoints="1" noAdjustHandles="1" noChangeArrowheads="1" noChangeShapeType="1" noTextEdit="1"/>
              </p:cNvSpPr>
              <p:nvPr/>
            </p:nvSpPr>
            <p:spPr>
              <a:xfrm>
                <a:off x="3429000" y="3143061"/>
                <a:ext cx="2019300" cy="1214610"/>
              </a:xfrm>
              <a:prstGeom prst="rect">
                <a:avLst/>
              </a:prstGeom>
              <a:blipFill rotWithShape="1">
                <a:blip r:embed="rId7"/>
                <a:stretch>
                  <a:fillRect l="-2090"/>
                </a:stretch>
              </a:blipFill>
              <a:ln w="25400" cmpd="sng">
                <a:solidFill>
                  <a:schemeClr val="accent2">
                    <a:lumMod val="75000"/>
                  </a:schemeClr>
                </a:solidFill>
              </a:ln>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180527281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PAnswers"/>
          <p:cNvSpPr>
            <a:spLocks noGrp="1"/>
          </p:cNvSpPr>
          <p:nvPr>
            <p:ph sz="quarter" idx="4294967295"/>
            <p:custDataLst>
              <p:tags r:id="rId2"/>
            </p:custDataLst>
          </p:nvPr>
        </p:nvSpPr>
        <p:spPr>
          <a:xfrm>
            <a:off x="381000" y="2971800"/>
            <a:ext cx="1771084" cy="2438400"/>
          </a:xfrm>
        </p:spPr>
        <p:txBody>
          <a:bodyPr/>
          <a:lstStyle/>
          <a:p>
            <a:pPr marL="514350" indent="-514350">
              <a:buFont typeface="+mj-lt"/>
              <a:buAutoNum type="alphaUcPeriod"/>
            </a:pPr>
            <a:r>
              <a:rPr lang="en-US" dirty="0"/>
              <a:t>0.001</a:t>
            </a:r>
          </a:p>
          <a:p>
            <a:pPr marL="514350" indent="-514350">
              <a:buFont typeface="+mj-lt"/>
              <a:buAutoNum type="alphaUcPeriod"/>
            </a:pPr>
            <a:r>
              <a:rPr lang="en-US" dirty="0"/>
              <a:t>-0.47</a:t>
            </a:r>
          </a:p>
          <a:p>
            <a:pPr marL="514350" indent="-514350">
              <a:buFont typeface="+mj-lt"/>
              <a:buAutoNum type="alphaUcPeriod"/>
            </a:pPr>
            <a:r>
              <a:rPr lang="en-US" dirty="0"/>
              <a:t>-3.3</a:t>
            </a:r>
          </a:p>
          <a:p>
            <a:pPr marL="514350" indent="-514350">
              <a:buFont typeface="+mj-lt"/>
              <a:buAutoNum type="alphaUcPeriod"/>
            </a:pPr>
            <a:r>
              <a:rPr lang="en-US" dirty="0"/>
              <a:t>-3.9</a:t>
            </a:r>
          </a:p>
        </p:txBody>
      </p:sp>
      <p:sp>
        <p:nvSpPr>
          <p:cNvPr id="5" name="TPQuestion"/>
          <p:cNvSpPr>
            <a:spLocks noGrp="1"/>
          </p:cNvSpPr>
          <p:nvPr>
            <p:ph type="title" idx="4294967295"/>
          </p:nvPr>
        </p:nvSpPr>
        <p:spPr>
          <a:xfrm>
            <a:off x="30163" y="76200"/>
            <a:ext cx="9113837" cy="2971800"/>
          </a:xfrm>
        </p:spPr>
        <p:txBody>
          <a:bodyPr>
            <a:noAutofit/>
          </a:bodyPr>
          <a:lstStyle/>
          <a:p>
            <a:r>
              <a:rPr lang="en-US" sz="2800" dirty="0">
                <a:latin typeface="+mn-lt"/>
                <a:cs typeface="Times New Roman" pitchFamily="18" charset="0"/>
              </a:rPr>
              <a:t>For the 50 men, the average difference in testosterone levels between tears and no tears was </a:t>
            </a:r>
            <a:r>
              <a:rPr lang="en-US" sz="2800" dirty="0">
                <a:latin typeface="+mn-lt"/>
                <a:cs typeface="Times New Roman"/>
              </a:rPr>
              <a:t>−</a:t>
            </a:r>
            <a:r>
              <a:rPr lang="en-US" sz="2800" dirty="0">
                <a:latin typeface="+mn-lt"/>
                <a:cs typeface="Times New Roman" pitchFamily="18" charset="0"/>
              </a:rPr>
              <a:t>21.7 </a:t>
            </a:r>
            <a:r>
              <a:rPr lang="en-US" sz="2800" dirty="0" err="1">
                <a:latin typeface="+mn-lt"/>
                <a:cs typeface="Times New Roman" pitchFamily="18" charset="0"/>
              </a:rPr>
              <a:t>pg</a:t>
            </a:r>
            <a:r>
              <a:rPr lang="en-US" sz="2800" dirty="0">
                <a:latin typeface="+mn-lt"/>
                <a:cs typeface="Times New Roman" pitchFamily="18" charset="0"/>
              </a:rPr>
              <a:t>/ml. (</a:t>
            </a:r>
            <a:r>
              <a:rPr lang="en-US" sz="2800" dirty="0">
                <a:latin typeface="+mn-lt"/>
              </a:rPr>
              <a:t>“</a:t>
            </a:r>
            <a:r>
              <a:rPr lang="en-US" sz="2800" dirty="0" err="1">
                <a:latin typeface="+mn-lt"/>
              </a:rPr>
              <a:t>pg</a:t>
            </a:r>
            <a:r>
              <a:rPr lang="en-US" sz="2800" dirty="0">
                <a:latin typeface="+mn-lt"/>
              </a:rPr>
              <a:t>” = </a:t>
            </a:r>
            <a:r>
              <a:rPr lang="en-US" sz="2800" dirty="0" err="1">
                <a:latin typeface="+mn-lt"/>
              </a:rPr>
              <a:t>picogram</a:t>
            </a:r>
            <a:r>
              <a:rPr lang="en-US" sz="2800" dirty="0">
                <a:latin typeface="+mn-lt"/>
              </a:rPr>
              <a:t> = 0.001 </a:t>
            </a:r>
            <a:r>
              <a:rPr lang="en-US" sz="2800" dirty="0" err="1">
                <a:latin typeface="+mn-lt"/>
              </a:rPr>
              <a:t>nanogram</a:t>
            </a:r>
            <a:r>
              <a:rPr lang="en-US" sz="2800" dirty="0">
                <a:latin typeface="+mn-lt"/>
              </a:rPr>
              <a:t> = 10</a:t>
            </a:r>
            <a:r>
              <a:rPr lang="en-US" sz="2800" baseline="30000" dirty="0">
                <a:latin typeface="+mn-lt"/>
              </a:rPr>
              <a:t>-12</a:t>
            </a:r>
            <a:r>
              <a:rPr lang="en-US" sz="2800" dirty="0">
                <a:latin typeface="+mn-lt"/>
              </a:rPr>
              <a:t> gram). </a:t>
            </a:r>
            <a:r>
              <a:rPr lang="en-US" sz="2800" dirty="0">
                <a:latin typeface="+mn-lt"/>
                <a:cs typeface="Times New Roman" pitchFamily="18" charset="0"/>
              </a:rPr>
              <a:t>The standard deviation of these differences was 46.5. Average level before sniffing was 155 </a:t>
            </a:r>
            <a:r>
              <a:rPr lang="en-US" sz="2800" dirty="0" err="1">
                <a:latin typeface="+mn-lt"/>
                <a:cs typeface="Times New Roman" pitchFamily="18" charset="0"/>
              </a:rPr>
              <a:t>pg</a:t>
            </a:r>
            <a:r>
              <a:rPr lang="en-US" sz="2800" dirty="0">
                <a:latin typeface="+mn-lt"/>
                <a:cs typeface="Times New Roman" pitchFamily="18" charset="0"/>
              </a:rPr>
              <a:t>/ml. Do female tears lower male testosterone  levels? </a:t>
            </a:r>
            <a:r>
              <a:rPr lang="en-US" sz="2800" dirty="0">
                <a:solidFill>
                  <a:schemeClr val="accent5">
                    <a:lumMod val="75000"/>
                  </a:schemeClr>
                </a:solidFill>
              </a:rPr>
              <a:t>Calculate test statistic.</a:t>
            </a:r>
            <a:endParaRPr lang="en-US" sz="2800" dirty="0">
              <a:solidFill>
                <a:schemeClr val="accent5">
                  <a:lumMod val="75000"/>
                </a:schemeClr>
              </a:solidFill>
              <a:latin typeface="+mn-lt"/>
              <a:cs typeface="Times New Roman" pitchFamily="18" charset="0"/>
            </a:endParaRPr>
          </a:p>
        </p:txBody>
      </p:sp>
      <mc:AlternateContent xmlns:mc="http://schemas.openxmlformats.org/markup-compatibility/2006" xmlns:a14="http://schemas.microsoft.com/office/drawing/2010/main">
        <mc:Choice Requires="a14">
          <p:sp>
            <p:nvSpPr>
              <p:cNvPr id="11" name="Content Placeholder 2"/>
              <p:cNvSpPr txBox="1">
                <a:spLocks/>
              </p:cNvSpPr>
              <p:nvPr/>
            </p:nvSpPr>
            <p:spPr>
              <a:xfrm>
                <a:off x="3429000" y="3143061"/>
                <a:ext cx="2019300" cy="1214610"/>
              </a:xfrm>
              <a:prstGeom prst="rect">
                <a:avLst/>
              </a:prstGeom>
              <a:ln w="25400" cmpd="sng">
                <a:solidFill>
                  <a:schemeClr val="accent2">
                    <a:lumMod val="75000"/>
                  </a:schemeClr>
                </a:solidFill>
              </a:ln>
            </p:spPr>
            <p:txBody>
              <a:bodyPr vert="horz" anchor="ctr">
                <a:normAutofit fontScale="70000" lnSpcReduction="20000"/>
              </a:bodyPr>
              <a:lstStyle>
                <a:lvl1pPr marL="0" indent="0" algn="ctr" rtl="0" eaLnBrk="1" latinLnBrk="0" hangingPunct="1">
                  <a:spcBef>
                    <a:spcPts val="0"/>
                  </a:spcBef>
                  <a:spcAft>
                    <a:spcPts val="1800"/>
                  </a:spcAft>
                  <a:buClr>
                    <a:schemeClr val="accent1"/>
                  </a:buClr>
                  <a:buSzPct val="85000"/>
                  <a:buFont typeface="Wingdings 2"/>
                  <a:buNone/>
                  <a:defRPr kumimoji="0" sz="3200" kern="1200">
                    <a:solidFill>
                      <a:schemeClr val="tx1"/>
                    </a:solidFill>
                    <a:latin typeface="+mn-lt"/>
                    <a:ea typeface="+mn-ea"/>
                    <a:cs typeface="+mn-cs"/>
                  </a:defRPr>
                </a:lvl1pPr>
                <a:lvl2pPr marL="548640" indent="-274320" algn="l" rtl="0" eaLnBrk="1" latinLnBrk="0" hangingPunct="1">
                  <a:spcBef>
                    <a:spcPts val="0"/>
                  </a:spcBef>
                  <a:spcAft>
                    <a:spcPts val="0"/>
                  </a:spcAft>
                  <a:buClr>
                    <a:schemeClr val="accent2"/>
                  </a:buClr>
                  <a:buSzPct val="70000"/>
                  <a:buFont typeface="Wingdings"/>
                  <a:buChar char=""/>
                  <a:defRPr kumimoji="0" sz="2800" kern="1200">
                    <a:solidFill>
                      <a:schemeClr val="tx1"/>
                    </a:solidFill>
                    <a:latin typeface="+mn-lt"/>
                    <a:ea typeface="+mn-ea"/>
                    <a:cs typeface="+mn-cs"/>
                  </a:defRPr>
                </a:lvl2pPr>
                <a:lvl3pPr marL="822960" indent="-228600" algn="l" rtl="0" eaLnBrk="1" latinLnBrk="0" hangingPunct="1">
                  <a:spcBef>
                    <a:spcPts val="0"/>
                  </a:spcBef>
                  <a:spcAft>
                    <a:spcPts val="0"/>
                  </a:spcAft>
                  <a:buClr>
                    <a:schemeClr val="accent3"/>
                  </a:buClr>
                  <a:buSzPct val="75000"/>
                  <a:buFont typeface="Wingdings 2"/>
                  <a:buChar char=""/>
                  <a:defRPr kumimoji="0" sz="2400" kern="1200">
                    <a:solidFill>
                      <a:schemeClr val="tx1"/>
                    </a:solidFill>
                    <a:latin typeface="+mn-lt"/>
                    <a:ea typeface="+mn-ea"/>
                    <a:cs typeface="+mn-cs"/>
                  </a:defRPr>
                </a:lvl3pPr>
                <a:lvl4pPr marL="1097280" indent="-228600" algn="l" rtl="0" eaLnBrk="1" latinLnBrk="0" hangingPunct="1">
                  <a:spcBef>
                    <a:spcPts val="0"/>
                  </a:spcBef>
                  <a:spcAft>
                    <a:spcPts val="0"/>
                  </a:spcAft>
                  <a:buClr>
                    <a:schemeClr val="accent4"/>
                  </a:buClr>
                  <a:buSzPct val="70000"/>
                  <a:buFont typeface="Wingdings"/>
                  <a:buChar char=""/>
                  <a:defRPr kumimoji="0" sz="2000" kern="1200">
                    <a:solidFill>
                      <a:schemeClr val="tx1"/>
                    </a:solidFill>
                    <a:latin typeface="+mn-lt"/>
                    <a:ea typeface="+mn-ea"/>
                    <a:cs typeface="+mn-cs"/>
                  </a:defRPr>
                </a:lvl4pPr>
                <a:lvl5pPr marL="1371600" indent="-228600" algn="l" rtl="0" eaLnBrk="1" latinLnBrk="0" hangingPunct="1">
                  <a:spcBef>
                    <a:spcPts val="0"/>
                  </a:spcBef>
                  <a:spcAft>
                    <a:spcPts val="2400"/>
                  </a:spcAft>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a:spcAft>
                    <a:spcPts val="0"/>
                  </a:spcAft>
                </a:pPr>
                <a14:m>
                  <m:oMathPara xmlns:m="http://schemas.openxmlformats.org/officeDocument/2006/math">
                    <m:oMathParaPr>
                      <m:jc m:val="centerGroup"/>
                    </m:oMathParaPr>
                    <m:oMath xmlns:m="http://schemas.openxmlformats.org/officeDocument/2006/math">
                      <m:r>
                        <a:rPr lang="en-US" sz="3600" i="1">
                          <a:latin typeface="Cambria Math"/>
                        </a:rPr>
                        <m:t>𝑡</m:t>
                      </m:r>
                      <m:r>
                        <a:rPr lang="en-US" sz="3600">
                          <a:latin typeface="Cambria Math"/>
                        </a:rPr>
                        <m:t>=</m:t>
                      </m:r>
                      <m:f>
                        <m:fPr>
                          <m:ctrlPr>
                            <a:rPr lang="en-US" sz="3600" i="1">
                              <a:latin typeface="Cambria Math" panose="02040503050406030204" pitchFamily="18" charset="0"/>
                            </a:rPr>
                          </m:ctrlPr>
                        </m:fPr>
                        <m:num>
                          <m:sSub>
                            <m:sSubPr>
                              <m:ctrlPr>
                                <a:rPr lang="en-US" sz="3600" i="1">
                                  <a:latin typeface="Cambria Math" panose="02040503050406030204" pitchFamily="18" charset="0"/>
                                  <a:ea typeface="Cambria Math"/>
                                </a:rPr>
                              </m:ctrlPr>
                            </m:sSubPr>
                            <m:e>
                              <m:acc>
                                <m:accPr>
                                  <m:chr m:val="̅"/>
                                  <m:ctrlPr>
                                    <a:rPr lang="en-US" sz="3600" i="1">
                                      <a:latin typeface="Cambria Math" panose="02040503050406030204" pitchFamily="18" charset="0"/>
                                      <a:ea typeface="Cambria Math"/>
                                    </a:rPr>
                                  </m:ctrlPr>
                                </m:accPr>
                                <m:e>
                                  <m:r>
                                    <a:rPr lang="en-US" sz="3600" i="1">
                                      <a:latin typeface="Cambria Math"/>
                                      <a:ea typeface="Cambria Math"/>
                                    </a:rPr>
                                    <m:t>𝑥</m:t>
                                  </m:r>
                                </m:e>
                              </m:acc>
                            </m:e>
                            <m:sub>
                              <m:r>
                                <a:rPr lang="en-US" sz="3600" i="1">
                                  <a:latin typeface="Cambria Math"/>
                                  <a:ea typeface="Cambria Math"/>
                                </a:rPr>
                                <m:t>𝑑</m:t>
                              </m:r>
                            </m:sub>
                          </m:sSub>
                        </m:num>
                        <m:den>
                          <m:r>
                            <a:rPr lang="en-US" sz="3600" i="1">
                              <a:latin typeface="Cambria Math"/>
                              <a:ea typeface="Cambria Math"/>
                            </a:rPr>
                            <m:t>  </m:t>
                          </m:r>
                          <m:f>
                            <m:fPr>
                              <m:ctrlPr>
                                <a:rPr lang="en-US" sz="3600" i="1">
                                  <a:latin typeface="Cambria Math" panose="02040503050406030204" pitchFamily="18" charset="0"/>
                                </a:rPr>
                              </m:ctrlPr>
                            </m:fPr>
                            <m:num>
                              <m:sSub>
                                <m:sSubPr>
                                  <m:ctrlPr>
                                    <a:rPr lang="en-US" sz="3600" i="1">
                                      <a:latin typeface="Cambria Math" panose="02040503050406030204" pitchFamily="18" charset="0"/>
                                    </a:rPr>
                                  </m:ctrlPr>
                                </m:sSubPr>
                                <m:e>
                                  <m:r>
                                    <a:rPr lang="en-US" sz="3600" i="1">
                                      <a:latin typeface="Cambria Math"/>
                                    </a:rPr>
                                    <m:t>𝑠</m:t>
                                  </m:r>
                                </m:e>
                                <m:sub>
                                  <m:r>
                                    <a:rPr lang="en-US" sz="3600" i="1">
                                      <a:latin typeface="Cambria Math"/>
                                    </a:rPr>
                                    <m:t>𝑑</m:t>
                                  </m:r>
                                </m:sub>
                              </m:sSub>
                            </m:num>
                            <m:den>
                              <m:rad>
                                <m:radPr>
                                  <m:degHide m:val="on"/>
                                  <m:ctrlPr>
                                    <a:rPr lang="en-US" sz="3600" i="1">
                                      <a:latin typeface="Cambria Math" panose="02040503050406030204" pitchFamily="18" charset="0"/>
                                    </a:rPr>
                                  </m:ctrlPr>
                                </m:radPr>
                                <m:deg/>
                                <m:e>
                                  <m:sSub>
                                    <m:sSubPr>
                                      <m:ctrlPr>
                                        <a:rPr lang="en-US" sz="3600" i="1">
                                          <a:latin typeface="Cambria Math" panose="02040503050406030204" pitchFamily="18" charset="0"/>
                                        </a:rPr>
                                      </m:ctrlPr>
                                    </m:sSubPr>
                                    <m:e>
                                      <m:r>
                                        <a:rPr lang="en-US" sz="3600" i="1">
                                          <a:latin typeface="Cambria Math"/>
                                        </a:rPr>
                                        <m:t>𝑛</m:t>
                                      </m:r>
                                    </m:e>
                                    <m:sub>
                                      <m:r>
                                        <a:rPr lang="en-US" sz="3600" i="1">
                                          <a:latin typeface="Cambria Math"/>
                                        </a:rPr>
                                        <m:t>𝑑</m:t>
                                      </m:r>
                                    </m:sub>
                                  </m:sSub>
                                </m:e>
                              </m:rad>
                            </m:den>
                          </m:f>
                          <m:r>
                            <a:rPr lang="en-US" sz="3600" i="1">
                              <a:latin typeface="Cambria Math"/>
                            </a:rPr>
                            <m:t>  </m:t>
                          </m:r>
                        </m:den>
                      </m:f>
                    </m:oMath>
                  </m:oMathPara>
                </a14:m>
                <a:endParaRPr lang="en-US" dirty="0"/>
              </a:p>
            </p:txBody>
          </p:sp>
        </mc:Choice>
        <mc:Fallback xmlns="">
          <p:sp>
            <p:nvSpPr>
              <p:cNvPr id="11" name="Content Placeholder 2"/>
              <p:cNvSpPr txBox="1">
                <a:spLocks noRot="1" noChangeAspect="1" noMove="1" noResize="1" noEditPoints="1" noAdjustHandles="1" noChangeArrowheads="1" noChangeShapeType="1" noTextEdit="1"/>
              </p:cNvSpPr>
              <p:nvPr/>
            </p:nvSpPr>
            <p:spPr>
              <a:xfrm>
                <a:off x="3429000" y="3143061"/>
                <a:ext cx="2019300" cy="1214610"/>
              </a:xfrm>
              <a:prstGeom prst="rect">
                <a:avLst/>
              </a:prstGeom>
              <a:blipFill rotWithShape="1">
                <a:blip r:embed="rId6"/>
                <a:stretch>
                  <a:fillRect/>
                </a:stretch>
              </a:blipFill>
              <a:ln w="25400" cmpd="sng">
                <a:solidFill>
                  <a:schemeClr val="accent2">
                    <a:lumMod val="75000"/>
                  </a:schemeClr>
                </a:solidFill>
              </a:ln>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4211417452"/>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PAnswers"/>
          <p:cNvSpPr>
            <a:spLocks noGrp="1"/>
          </p:cNvSpPr>
          <p:nvPr>
            <p:ph sz="quarter" idx="4294967295"/>
            <p:custDataLst>
              <p:tags r:id="rId2"/>
            </p:custDataLst>
          </p:nvPr>
        </p:nvSpPr>
        <p:spPr>
          <a:xfrm>
            <a:off x="16598" y="2885420"/>
            <a:ext cx="1981200" cy="2438400"/>
          </a:xfrm>
        </p:spPr>
        <p:txBody>
          <a:bodyPr>
            <a:normAutofit/>
          </a:bodyPr>
          <a:lstStyle/>
          <a:p>
            <a:pPr marL="514350" indent="-514350">
              <a:buFont typeface="+mj-lt"/>
              <a:buAutoNum type="alphaUcPeriod"/>
            </a:pPr>
            <a:r>
              <a:rPr lang="en-US" dirty="0"/>
              <a:t>0.0009</a:t>
            </a:r>
          </a:p>
          <a:p>
            <a:pPr marL="514350" indent="-514350">
              <a:buFont typeface="+mj-lt"/>
              <a:buAutoNum type="alphaUcPeriod"/>
            </a:pPr>
            <a:r>
              <a:rPr lang="en-US" dirty="0"/>
              <a:t>0.009</a:t>
            </a:r>
          </a:p>
          <a:p>
            <a:pPr marL="514350" indent="-514350">
              <a:buFont typeface="+mj-lt"/>
              <a:buAutoNum type="alphaUcPeriod"/>
            </a:pPr>
            <a:r>
              <a:rPr lang="en-US" dirty="0"/>
              <a:t>0.09</a:t>
            </a:r>
          </a:p>
          <a:p>
            <a:pPr marL="514350" indent="-514350">
              <a:buFont typeface="+mj-lt"/>
              <a:buAutoNum type="alphaUcPeriod"/>
            </a:pPr>
            <a:r>
              <a:rPr lang="en-US" dirty="0"/>
              <a:t>0.9</a:t>
            </a:r>
          </a:p>
        </p:txBody>
      </p:sp>
      <p:sp>
        <p:nvSpPr>
          <p:cNvPr id="5" name="TPQuestion"/>
          <p:cNvSpPr>
            <a:spLocks noGrp="1"/>
          </p:cNvSpPr>
          <p:nvPr>
            <p:ph type="title" idx="4294967295"/>
          </p:nvPr>
        </p:nvSpPr>
        <p:spPr>
          <a:xfrm>
            <a:off x="30163" y="76200"/>
            <a:ext cx="9113837" cy="2971800"/>
          </a:xfrm>
        </p:spPr>
        <p:txBody>
          <a:bodyPr>
            <a:noAutofit/>
          </a:bodyPr>
          <a:lstStyle/>
          <a:p>
            <a:r>
              <a:rPr lang="en-US" sz="2800" dirty="0">
                <a:latin typeface="+mn-lt"/>
                <a:cs typeface="Times New Roman" pitchFamily="18" charset="0"/>
              </a:rPr>
              <a:t>For the 50 men, the average difference in testosterone levels between tears and no tears was </a:t>
            </a:r>
            <a:r>
              <a:rPr lang="en-US" sz="2800" dirty="0">
                <a:latin typeface="+mn-lt"/>
                <a:cs typeface="Times New Roman"/>
              </a:rPr>
              <a:t>−</a:t>
            </a:r>
            <a:r>
              <a:rPr lang="en-US" sz="2800" dirty="0">
                <a:latin typeface="+mn-lt"/>
                <a:cs typeface="Times New Roman" pitchFamily="18" charset="0"/>
              </a:rPr>
              <a:t>21.7 </a:t>
            </a:r>
            <a:r>
              <a:rPr lang="en-US" sz="2800" dirty="0" err="1">
                <a:latin typeface="+mn-lt"/>
                <a:cs typeface="Times New Roman" pitchFamily="18" charset="0"/>
              </a:rPr>
              <a:t>pg</a:t>
            </a:r>
            <a:r>
              <a:rPr lang="en-US" sz="2800" dirty="0">
                <a:latin typeface="+mn-lt"/>
                <a:cs typeface="Times New Roman" pitchFamily="18" charset="0"/>
              </a:rPr>
              <a:t>/ml. (</a:t>
            </a:r>
            <a:r>
              <a:rPr lang="en-US" sz="2800" dirty="0">
                <a:latin typeface="+mn-lt"/>
              </a:rPr>
              <a:t>“</a:t>
            </a:r>
            <a:r>
              <a:rPr lang="en-US" sz="2800" dirty="0" err="1">
                <a:latin typeface="+mn-lt"/>
              </a:rPr>
              <a:t>pg</a:t>
            </a:r>
            <a:r>
              <a:rPr lang="en-US" sz="2800" dirty="0">
                <a:latin typeface="+mn-lt"/>
              </a:rPr>
              <a:t>” = </a:t>
            </a:r>
            <a:r>
              <a:rPr lang="en-US" sz="2800" dirty="0" err="1">
                <a:latin typeface="+mn-lt"/>
              </a:rPr>
              <a:t>picogram</a:t>
            </a:r>
            <a:r>
              <a:rPr lang="en-US" sz="2800" dirty="0">
                <a:latin typeface="+mn-lt"/>
              </a:rPr>
              <a:t> = 0.001 </a:t>
            </a:r>
            <a:r>
              <a:rPr lang="en-US" sz="2800" dirty="0" err="1">
                <a:latin typeface="+mn-lt"/>
              </a:rPr>
              <a:t>nanogram</a:t>
            </a:r>
            <a:r>
              <a:rPr lang="en-US" sz="2800" dirty="0">
                <a:latin typeface="+mn-lt"/>
              </a:rPr>
              <a:t> = 10</a:t>
            </a:r>
            <a:r>
              <a:rPr lang="en-US" sz="2800" baseline="30000" dirty="0">
                <a:latin typeface="+mn-lt"/>
              </a:rPr>
              <a:t>-12</a:t>
            </a:r>
            <a:r>
              <a:rPr lang="en-US" sz="2800" dirty="0">
                <a:latin typeface="+mn-lt"/>
              </a:rPr>
              <a:t> gram). </a:t>
            </a:r>
            <a:r>
              <a:rPr lang="en-US" sz="2800" dirty="0">
                <a:latin typeface="+mn-lt"/>
                <a:cs typeface="Times New Roman" pitchFamily="18" charset="0"/>
              </a:rPr>
              <a:t>The standard deviation of these differences was 46.5. Average level before sniffing was 155 </a:t>
            </a:r>
            <a:r>
              <a:rPr lang="en-US" sz="2800" dirty="0" err="1">
                <a:latin typeface="+mn-lt"/>
                <a:cs typeface="Times New Roman" pitchFamily="18" charset="0"/>
              </a:rPr>
              <a:t>pg</a:t>
            </a:r>
            <a:r>
              <a:rPr lang="en-US" sz="2800" dirty="0">
                <a:latin typeface="+mn-lt"/>
                <a:cs typeface="Times New Roman" pitchFamily="18" charset="0"/>
              </a:rPr>
              <a:t>/ml. Do female tears lower male testosterone  levels? </a:t>
            </a:r>
            <a:r>
              <a:rPr lang="en-US" sz="2800" dirty="0">
                <a:solidFill>
                  <a:schemeClr val="accent5">
                    <a:lumMod val="75000"/>
                  </a:schemeClr>
                </a:solidFill>
              </a:rPr>
              <a:t>Find the p-value.</a:t>
            </a:r>
            <a:endParaRPr lang="en-US" sz="2800" dirty="0">
              <a:solidFill>
                <a:schemeClr val="accent5">
                  <a:lumMod val="75000"/>
                </a:schemeClr>
              </a:solidFill>
              <a:latin typeface="+mn-lt"/>
              <a:cs typeface="Times New Roman" pitchFamily="18" charset="0"/>
            </a:endParaRPr>
          </a:p>
        </p:txBody>
      </p:sp>
    </p:spTree>
    <p:custDataLst>
      <p:tags r:id="rId1"/>
    </p:custDataLst>
    <p:extLst>
      <p:ext uri="{BB962C8B-B14F-4D97-AF65-F5344CB8AC3E}">
        <p14:creationId xmlns:p14="http://schemas.microsoft.com/office/powerpoint/2010/main" val="2736081402"/>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0" y="76200"/>
            <a:ext cx="9144000" cy="824805"/>
          </a:xfrm>
          <a:prstGeom prst="rect">
            <a:avLst/>
          </a:prstGeom>
        </p:spPr>
        <p:txBody>
          <a:bodyPr/>
          <a:lstStyle/>
          <a:p>
            <a:pPr lvl="0" algn="ctr">
              <a:spcBef>
                <a:spcPct val="0"/>
              </a:spcBef>
              <a:defRPr/>
            </a:pPr>
            <a:r>
              <a:rPr lang="en-US" sz="4000" b="1" dirty="0">
                <a:solidFill>
                  <a:schemeClr val="tx2"/>
                </a:solidFill>
              </a:rPr>
              <a:t>Pheromones in Tears: Hypothesis Test</a:t>
            </a:r>
            <a:endParaRPr lang="en-US" sz="3600" b="1" dirty="0">
              <a:solidFill>
                <a:schemeClr val="tx2"/>
              </a:solidFill>
            </a:endParaRPr>
          </a:p>
        </p:txBody>
      </p:sp>
      <mc:AlternateContent xmlns:mc="http://schemas.openxmlformats.org/markup-compatibility/2006" xmlns:a14="http://schemas.microsoft.com/office/drawing/2010/main">
        <mc:Choice Requires="a14">
          <p:sp>
            <p:nvSpPr>
              <p:cNvPr id="11" name="TextBox 10"/>
              <p:cNvSpPr txBox="1"/>
              <p:nvPr/>
            </p:nvSpPr>
            <p:spPr>
              <a:xfrm>
                <a:off x="6648450" y="901005"/>
                <a:ext cx="2000250" cy="1384995"/>
              </a:xfrm>
              <a:prstGeom prst="rect">
                <a:avLst/>
              </a:prstGeom>
              <a:noFill/>
              <a:ln>
                <a:solidFill>
                  <a:schemeClr val="tx2"/>
                </a:solidFill>
              </a:ln>
            </p:spPr>
            <p:txBody>
              <a:bodyPr wrap="square" rtlCol="0">
                <a:spAutoFit/>
              </a:bodyPr>
              <a:lstStyle/>
              <a:p>
                <a14:m>
                  <m:oMath xmlns:m="http://schemas.openxmlformats.org/officeDocument/2006/math">
                    <m:sSub>
                      <m:sSubPr>
                        <m:ctrlPr>
                          <a:rPr lang="en-US" sz="2800" b="0" i="1" smtClean="0">
                            <a:latin typeface="Cambria Math" panose="02040503050406030204" pitchFamily="18" charset="0"/>
                          </a:rPr>
                        </m:ctrlPr>
                      </m:sSubPr>
                      <m:e>
                        <m:acc>
                          <m:accPr>
                            <m:chr m:val="̅"/>
                            <m:ctrlPr>
                              <a:rPr lang="en-US" sz="2800" b="0" i="1" smtClean="0">
                                <a:latin typeface="Cambria Math" panose="02040503050406030204" pitchFamily="18" charset="0"/>
                              </a:rPr>
                            </m:ctrlPr>
                          </m:accPr>
                          <m:e>
                            <m:r>
                              <a:rPr lang="en-US" sz="2800" b="0" i="1" smtClean="0">
                                <a:latin typeface="Cambria Math"/>
                              </a:rPr>
                              <m:t>𝑥</m:t>
                            </m:r>
                          </m:e>
                        </m:acc>
                      </m:e>
                      <m:sub>
                        <m:r>
                          <a:rPr lang="en-US" sz="2800" b="0" i="1" smtClean="0">
                            <a:latin typeface="Cambria Math"/>
                          </a:rPr>
                          <m:t>𝐷</m:t>
                        </m:r>
                      </m:sub>
                    </m:sSub>
                    <m:r>
                      <a:rPr lang="en-US" sz="2800" b="0" i="1" smtClean="0">
                        <a:latin typeface="Cambria Math"/>
                      </a:rPr>
                      <m:t>=−21.7</m:t>
                    </m:r>
                  </m:oMath>
                </a14:m>
                <a:r>
                  <a:rPr lang="en-US" sz="2800" dirty="0"/>
                  <a:t> </a:t>
                </a:r>
                <a:r>
                  <a:rPr lang="en-US" sz="2800" i="1" dirty="0"/>
                  <a:t>s</a:t>
                </a:r>
                <a:r>
                  <a:rPr lang="en-US" sz="2800" i="1" baseline="-25000" dirty="0"/>
                  <a:t>D</a:t>
                </a:r>
                <a:r>
                  <a:rPr lang="en-US" sz="2800" i="1" dirty="0"/>
                  <a:t> </a:t>
                </a:r>
                <a:r>
                  <a:rPr lang="en-US" sz="2800" dirty="0"/>
                  <a:t>= 46.5</a:t>
                </a:r>
              </a:p>
              <a:p>
                <a:r>
                  <a:rPr lang="en-US" sz="2800" i="1" dirty="0" err="1"/>
                  <a:t>n</a:t>
                </a:r>
                <a:r>
                  <a:rPr lang="en-US" sz="2800" i="1" baseline="-25000" dirty="0" err="1"/>
                  <a:t>D</a:t>
                </a:r>
                <a:r>
                  <a:rPr lang="en-US" sz="2800" dirty="0"/>
                  <a:t> = 50</a:t>
                </a:r>
                <a:endParaRPr lang="en-US" sz="2800" i="1" dirty="0"/>
              </a:p>
            </p:txBody>
          </p:sp>
        </mc:Choice>
        <mc:Fallback xmlns="">
          <p:sp>
            <p:nvSpPr>
              <p:cNvPr id="11" name="TextBox 10"/>
              <p:cNvSpPr txBox="1">
                <a:spLocks noRot="1" noChangeAspect="1" noMove="1" noResize="1" noEditPoints="1" noAdjustHandles="1" noChangeArrowheads="1" noChangeShapeType="1" noTextEdit="1"/>
              </p:cNvSpPr>
              <p:nvPr/>
            </p:nvSpPr>
            <p:spPr>
              <a:xfrm>
                <a:off x="6648450" y="901005"/>
                <a:ext cx="2000250" cy="1384995"/>
              </a:xfrm>
              <a:prstGeom prst="rect">
                <a:avLst/>
              </a:prstGeom>
              <a:blipFill rotWithShape="1">
                <a:blip r:embed="rId2"/>
                <a:stretch>
                  <a:fillRect l="-6061" b="-10917"/>
                </a:stretch>
              </a:blipFill>
              <a:ln>
                <a:solidFill>
                  <a:schemeClr val="tx2"/>
                </a:solidFill>
              </a:ln>
            </p:spPr>
            <p:txBody>
              <a:bodyPr/>
              <a:lstStyle/>
              <a:p>
                <a:r>
                  <a:rPr lang="en-US">
                    <a:noFill/>
                  </a:rPr>
                  <a:t> </a:t>
                </a:r>
              </a:p>
            </p:txBody>
          </p:sp>
        </mc:Fallback>
      </mc:AlternateContent>
      <p:pic>
        <p:nvPicPr>
          <p:cNvPr id="19" name="Picture 4" descr="C:\Users\Kari\AppData\Local\Microsoft\Windows\Temporary Internet Files\Content.IE5\8Y1BLIC5\MC900432601[1].png"/>
          <p:cNvPicPr>
            <a:picLocks noChangeAspect="1" noChangeArrowheads="1"/>
          </p:cNvPicPr>
          <p:nvPr/>
        </p:nvPicPr>
        <p:blipFill>
          <a:blip r:embed="rId3" cstate="print"/>
          <a:srcRect/>
          <a:stretch>
            <a:fillRect/>
          </a:stretch>
        </p:blipFill>
        <p:spPr bwMode="auto">
          <a:xfrm>
            <a:off x="4572000" y="1905000"/>
            <a:ext cx="381000" cy="381000"/>
          </a:xfrm>
          <a:prstGeom prst="rect">
            <a:avLst/>
          </a:prstGeom>
          <a:noFill/>
        </p:spPr>
      </p:pic>
      <p:sp>
        <p:nvSpPr>
          <p:cNvPr id="20" name="TextBox 19"/>
          <p:cNvSpPr txBox="1"/>
          <p:nvPr/>
        </p:nvSpPr>
        <p:spPr>
          <a:xfrm>
            <a:off x="304800" y="1219200"/>
            <a:ext cx="2514600" cy="400110"/>
          </a:xfrm>
          <a:prstGeom prst="rect">
            <a:avLst/>
          </a:prstGeom>
          <a:noFill/>
        </p:spPr>
        <p:txBody>
          <a:bodyPr wrap="square" rtlCol="0">
            <a:spAutoFit/>
          </a:bodyPr>
          <a:lstStyle/>
          <a:p>
            <a:r>
              <a:rPr lang="en-US" sz="2000" b="1" dirty="0">
                <a:solidFill>
                  <a:schemeClr val="accent6">
                    <a:lumMod val="75000"/>
                  </a:schemeClr>
                </a:solidFill>
              </a:rPr>
              <a:t>1. State hypotheses:</a:t>
            </a:r>
          </a:p>
        </p:txBody>
      </p:sp>
      <p:sp>
        <p:nvSpPr>
          <p:cNvPr id="21" name="TextBox 20"/>
          <p:cNvSpPr txBox="1"/>
          <p:nvPr/>
        </p:nvSpPr>
        <p:spPr>
          <a:xfrm>
            <a:off x="304800" y="2083106"/>
            <a:ext cx="3505200" cy="400110"/>
          </a:xfrm>
          <a:prstGeom prst="rect">
            <a:avLst/>
          </a:prstGeom>
          <a:noFill/>
        </p:spPr>
        <p:txBody>
          <a:bodyPr wrap="square" rtlCol="0">
            <a:spAutoFit/>
          </a:bodyPr>
          <a:lstStyle>
            <a:defPPr>
              <a:defRPr lang="en-US"/>
            </a:defPPr>
            <a:lvl1pPr>
              <a:defRPr sz="2000" b="1">
                <a:solidFill>
                  <a:schemeClr val="accent6">
                    <a:lumMod val="75000"/>
                  </a:schemeClr>
                </a:solidFill>
              </a:defRPr>
            </a:lvl1pPr>
          </a:lstStyle>
          <a:p>
            <a:r>
              <a:rPr lang="en-US" dirty="0"/>
              <a:t>2. Check conditions:</a:t>
            </a:r>
          </a:p>
        </p:txBody>
      </p:sp>
      <p:sp>
        <p:nvSpPr>
          <p:cNvPr id="22" name="TextBox 21"/>
          <p:cNvSpPr txBox="1"/>
          <p:nvPr/>
        </p:nvSpPr>
        <p:spPr>
          <a:xfrm>
            <a:off x="304800" y="2819400"/>
            <a:ext cx="3352800" cy="400110"/>
          </a:xfrm>
          <a:prstGeom prst="rect">
            <a:avLst/>
          </a:prstGeom>
          <a:noFill/>
        </p:spPr>
        <p:txBody>
          <a:bodyPr wrap="square" rtlCol="0">
            <a:spAutoFit/>
          </a:bodyPr>
          <a:lstStyle/>
          <a:p>
            <a:r>
              <a:rPr lang="en-US" sz="2000" b="1" dirty="0">
                <a:solidFill>
                  <a:schemeClr val="accent6">
                    <a:lumMod val="75000"/>
                  </a:schemeClr>
                </a:solidFill>
              </a:rPr>
              <a:t>3. Calculate standard error:</a:t>
            </a:r>
          </a:p>
        </p:txBody>
      </p:sp>
      <p:sp>
        <p:nvSpPr>
          <p:cNvPr id="23" name="TextBox 22"/>
          <p:cNvSpPr txBox="1"/>
          <p:nvPr/>
        </p:nvSpPr>
        <p:spPr>
          <a:xfrm>
            <a:off x="304800" y="3639383"/>
            <a:ext cx="3352800" cy="400110"/>
          </a:xfrm>
          <a:prstGeom prst="rect">
            <a:avLst/>
          </a:prstGeom>
          <a:noFill/>
        </p:spPr>
        <p:txBody>
          <a:bodyPr wrap="square" rtlCol="0">
            <a:spAutoFit/>
          </a:bodyPr>
          <a:lstStyle/>
          <a:p>
            <a:r>
              <a:rPr lang="en-US" sz="2000" b="1" dirty="0">
                <a:solidFill>
                  <a:schemeClr val="accent6">
                    <a:lumMod val="75000"/>
                  </a:schemeClr>
                </a:solidFill>
              </a:rPr>
              <a:t>4. Calculate test statistic:</a:t>
            </a:r>
          </a:p>
        </p:txBody>
      </p:sp>
      <p:sp>
        <p:nvSpPr>
          <p:cNvPr id="24" name="TextBox 23"/>
          <p:cNvSpPr txBox="1"/>
          <p:nvPr/>
        </p:nvSpPr>
        <p:spPr>
          <a:xfrm>
            <a:off x="304800" y="5334000"/>
            <a:ext cx="3352800" cy="400110"/>
          </a:xfrm>
          <a:prstGeom prst="rect">
            <a:avLst/>
          </a:prstGeom>
          <a:noFill/>
        </p:spPr>
        <p:txBody>
          <a:bodyPr wrap="square" rtlCol="0">
            <a:spAutoFit/>
          </a:bodyPr>
          <a:lstStyle/>
          <a:p>
            <a:r>
              <a:rPr lang="en-US" sz="2000" b="1" dirty="0">
                <a:solidFill>
                  <a:schemeClr val="accent6">
                    <a:lumMod val="75000"/>
                  </a:schemeClr>
                </a:solidFill>
              </a:rPr>
              <a:t>6. Interpret in context:</a:t>
            </a:r>
          </a:p>
        </p:txBody>
      </p:sp>
      <p:sp>
        <p:nvSpPr>
          <p:cNvPr id="27" name="TextBox 26"/>
          <p:cNvSpPr txBox="1"/>
          <p:nvPr/>
        </p:nvSpPr>
        <p:spPr>
          <a:xfrm>
            <a:off x="2743200" y="1074003"/>
            <a:ext cx="3046623" cy="830997"/>
          </a:xfrm>
          <a:prstGeom prst="rect">
            <a:avLst/>
          </a:prstGeom>
          <a:noFill/>
        </p:spPr>
        <p:txBody>
          <a:bodyPr wrap="square" rtlCol="0">
            <a:spAutoFit/>
          </a:bodyPr>
          <a:lstStyle/>
          <a:p>
            <a:r>
              <a:rPr lang="en-US" sz="2400" dirty="0">
                <a:solidFill>
                  <a:schemeClr val="accent1">
                    <a:lumMod val="50000"/>
                  </a:schemeClr>
                </a:solidFill>
              </a:rPr>
              <a:t>H</a:t>
            </a:r>
            <a:r>
              <a:rPr lang="en-US" sz="2400" baseline="-25000" dirty="0">
                <a:solidFill>
                  <a:schemeClr val="accent1">
                    <a:lumMod val="50000"/>
                  </a:schemeClr>
                </a:solidFill>
              </a:rPr>
              <a:t>0</a:t>
            </a:r>
            <a:r>
              <a:rPr lang="en-US" sz="2400" dirty="0">
                <a:solidFill>
                  <a:schemeClr val="accent1">
                    <a:lumMod val="50000"/>
                  </a:schemeClr>
                </a:solidFill>
              </a:rPr>
              <a:t>: </a:t>
            </a:r>
            <a:r>
              <a:rPr lang="en-US" sz="2400" dirty="0">
                <a:solidFill>
                  <a:schemeClr val="accent1">
                    <a:lumMod val="50000"/>
                  </a:schemeClr>
                </a:solidFill>
                <a:sym typeface="Symbol"/>
              </a:rPr>
              <a:t></a:t>
            </a:r>
            <a:r>
              <a:rPr lang="en-US" sz="2400" baseline="-25000" dirty="0">
                <a:solidFill>
                  <a:schemeClr val="accent1">
                    <a:lumMod val="50000"/>
                  </a:schemeClr>
                </a:solidFill>
                <a:sym typeface="Symbol"/>
              </a:rPr>
              <a:t>D</a:t>
            </a:r>
            <a:r>
              <a:rPr lang="en-US" sz="2400" dirty="0">
                <a:solidFill>
                  <a:schemeClr val="accent1">
                    <a:lumMod val="50000"/>
                  </a:schemeClr>
                </a:solidFill>
                <a:sym typeface="Symbol"/>
              </a:rPr>
              <a:t> = 0</a:t>
            </a:r>
          </a:p>
          <a:p>
            <a:r>
              <a:rPr lang="en-US" sz="2400" dirty="0">
                <a:solidFill>
                  <a:schemeClr val="accent1">
                    <a:lumMod val="50000"/>
                  </a:schemeClr>
                </a:solidFill>
                <a:sym typeface="Symbol"/>
              </a:rPr>
              <a:t>H</a:t>
            </a:r>
            <a:r>
              <a:rPr lang="en-US" sz="2400" baseline="-25000" dirty="0">
                <a:solidFill>
                  <a:schemeClr val="accent1">
                    <a:lumMod val="50000"/>
                  </a:schemeClr>
                </a:solidFill>
                <a:sym typeface="Symbol"/>
              </a:rPr>
              <a:t>a</a:t>
            </a:r>
            <a:r>
              <a:rPr lang="en-US" sz="2400" dirty="0">
                <a:solidFill>
                  <a:schemeClr val="accent1">
                    <a:lumMod val="50000"/>
                  </a:schemeClr>
                </a:solidFill>
                <a:sym typeface="Symbol"/>
              </a:rPr>
              <a:t>: </a:t>
            </a:r>
            <a:r>
              <a:rPr lang="en-US" sz="2400" baseline="-25000" dirty="0">
                <a:solidFill>
                  <a:schemeClr val="accent1">
                    <a:lumMod val="50000"/>
                  </a:schemeClr>
                </a:solidFill>
                <a:sym typeface="Symbol"/>
              </a:rPr>
              <a:t>D</a:t>
            </a:r>
            <a:r>
              <a:rPr lang="en-US" sz="2400" dirty="0">
                <a:solidFill>
                  <a:schemeClr val="accent1">
                    <a:lumMod val="50000"/>
                  </a:schemeClr>
                </a:solidFill>
                <a:sym typeface="Symbol"/>
              </a:rPr>
              <a:t> &lt; 0 </a:t>
            </a:r>
            <a:endParaRPr lang="en-US" sz="2400" dirty="0">
              <a:solidFill>
                <a:schemeClr val="accent1">
                  <a:lumMod val="50000"/>
                </a:schemeClr>
              </a:solidFill>
            </a:endParaRPr>
          </a:p>
        </p:txBody>
      </p:sp>
      <p:sp>
        <p:nvSpPr>
          <p:cNvPr id="28" name="TextBox 27"/>
          <p:cNvSpPr txBox="1"/>
          <p:nvPr/>
        </p:nvSpPr>
        <p:spPr>
          <a:xfrm>
            <a:off x="2790022" y="1981200"/>
            <a:ext cx="3046623" cy="461665"/>
          </a:xfrm>
          <a:prstGeom prst="rect">
            <a:avLst/>
          </a:prstGeom>
          <a:noFill/>
        </p:spPr>
        <p:txBody>
          <a:bodyPr wrap="square" rtlCol="0">
            <a:spAutoFit/>
          </a:bodyPr>
          <a:lstStyle/>
          <a:p>
            <a:r>
              <a:rPr lang="en-US" sz="2400" dirty="0" err="1">
                <a:solidFill>
                  <a:schemeClr val="accent1">
                    <a:lumMod val="50000"/>
                  </a:schemeClr>
                </a:solidFill>
              </a:rPr>
              <a:t>n</a:t>
            </a:r>
            <a:r>
              <a:rPr lang="en-US" sz="2400" baseline="-25000" dirty="0" err="1">
                <a:solidFill>
                  <a:schemeClr val="accent1">
                    <a:lumMod val="50000"/>
                  </a:schemeClr>
                </a:solidFill>
              </a:rPr>
              <a:t>D</a:t>
            </a:r>
            <a:r>
              <a:rPr lang="en-US" sz="2400" dirty="0">
                <a:solidFill>
                  <a:schemeClr val="accent1">
                    <a:lumMod val="50000"/>
                  </a:schemeClr>
                </a:solidFill>
              </a:rPr>
              <a:t> = 50 ≥ 30</a:t>
            </a:r>
          </a:p>
        </p:txBody>
      </p:sp>
      <p:sp>
        <p:nvSpPr>
          <p:cNvPr id="29" name="TextBox 28"/>
          <p:cNvSpPr txBox="1"/>
          <p:nvPr/>
        </p:nvSpPr>
        <p:spPr>
          <a:xfrm>
            <a:off x="2743200" y="4394537"/>
            <a:ext cx="4723712" cy="400110"/>
          </a:xfrm>
          <a:prstGeom prst="rect">
            <a:avLst/>
          </a:prstGeom>
          <a:noFill/>
        </p:spPr>
        <p:txBody>
          <a:bodyPr wrap="square" rtlCol="0">
            <a:spAutoFit/>
          </a:bodyPr>
          <a:lstStyle/>
          <a:p>
            <a:r>
              <a:rPr lang="en-US" sz="2000" dirty="0">
                <a:solidFill>
                  <a:schemeClr val="accent1">
                    <a:lumMod val="50000"/>
                  </a:schemeClr>
                </a:solidFill>
              </a:rPr>
              <a:t>Distribution: </a:t>
            </a:r>
            <a:r>
              <a:rPr lang="en-US" sz="2000" i="1" dirty="0">
                <a:solidFill>
                  <a:schemeClr val="accent1">
                    <a:lumMod val="50000"/>
                  </a:schemeClr>
                </a:solidFill>
              </a:rPr>
              <a:t>t</a:t>
            </a:r>
            <a:r>
              <a:rPr lang="en-US" sz="2000" dirty="0">
                <a:solidFill>
                  <a:schemeClr val="accent1">
                    <a:lumMod val="50000"/>
                  </a:schemeClr>
                </a:solidFill>
              </a:rPr>
              <a:t> with 50 – 1 = 49 </a:t>
            </a:r>
            <a:r>
              <a:rPr lang="en-US" sz="2000" dirty="0" err="1">
                <a:solidFill>
                  <a:schemeClr val="accent1">
                    <a:lumMod val="50000"/>
                  </a:schemeClr>
                </a:solidFill>
              </a:rPr>
              <a:t>df</a:t>
            </a:r>
            <a:endParaRPr lang="en-US" sz="2000" dirty="0">
              <a:solidFill>
                <a:schemeClr val="accent1">
                  <a:lumMod val="50000"/>
                </a:schemeClr>
              </a:solidFill>
            </a:endParaRPr>
          </a:p>
        </p:txBody>
      </p:sp>
      <p:sp>
        <p:nvSpPr>
          <p:cNvPr id="18" name="TextBox 17"/>
          <p:cNvSpPr txBox="1"/>
          <p:nvPr/>
        </p:nvSpPr>
        <p:spPr>
          <a:xfrm>
            <a:off x="342900" y="4514463"/>
            <a:ext cx="3352800" cy="400110"/>
          </a:xfrm>
          <a:prstGeom prst="rect">
            <a:avLst/>
          </a:prstGeom>
          <a:noFill/>
        </p:spPr>
        <p:txBody>
          <a:bodyPr wrap="square" rtlCol="0">
            <a:spAutoFit/>
          </a:bodyPr>
          <a:lstStyle/>
          <a:p>
            <a:r>
              <a:rPr lang="en-US" sz="2000" b="1" dirty="0">
                <a:solidFill>
                  <a:schemeClr val="accent6">
                    <a:lumMod val="75000"/>
                  </a:schemeClr>
                </a:solidFill>
              </a:rPr>
              <a:t>5. Compute p-value:</a:t>
            </a:r>
          </a:p>
        </p:txBody>
      </p:sp>
    </p:spTree>
    <p:extLst>
      <p:ext uri="{BB962C8B-B14F-4D97-AF65-F5344CB8AC3E}">
        <p14:creationId xmlns:p14="http://schemas.microsoft.com/office/powerpoint/2010/main" val="3159015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9">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P spid="24" grpId="0"/>
      <p:bldP spid="27" grpId="0"/>
      <p:bldP spid="28" grpId="0"/>
      <p:bldP spid="29" grpId="0" build="p"/>
      <p:bldP spid="1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495300" y="228600"/>
            <a:ext cx="8153400" cy="1219200"/>
          </a:xfrm>
          <a:prstGeom prst="rect">
            <a:avLst/>
          </a:prstGeom>
        </p:spPr>
        <p:txBody>
          <a:bodyPr/>
          <a:lstStyle/>
          <a:p>
            <a:pPr lvl="0" algn="ctr">
              <a:spcBef>
                <a:spcPct val="0"/>
              </a:spcBef>
              <a:defRPr/>
            </a:pPr>
            <a:r>
              <a:rPr lang="en-US" sz="4400" b="1" dirty="0">
                <a:solidFill>
                  <a:schemeClr val="tx2"/>
                </a:solidFill>
              </a:rPr>
              <a:t>Pheromones in Tears: 95% CI</a:t>
            </a:r>
            <a:endParaRPr lang="en-US" sz="4000" b="1" dirty="0">
              <a:solidFill>
                <a:schemeClr val="tx2"/>
              </a:solidFill>
            </a:endParaRPr>
          </a:p>
        </p:txBody>
      </p:sp>
      <mc:AlternateContent xmlns:mc="http://schemas.openxmlformats.org/markup-compatibility/2006" xmlns:a14="http://schemas.microsoft.com/office/drawing/2010/main">
        <mc:Choice Requires="a14">
          <p:sp>
            <p:nvSpPr>
              <p:cNvPr id="11" name="TextBox 10"/>
              <p:cNvSpPr txBox="1"/>
              <p:nvPr/>
            </p:nvSpPr>
            <p:spPr>
              <a:xfrm>
                <a:off x="6648450" y="901005"/>
                <a:ext cx="2000250" cy="1384995"/>
              </a:xfrm>
              <a:prstGeom prst="rect">
                <a:avLst/>
              </a:prstGeom>
              <a:noFill/>
              <a:ln>
                <a:solidFill>
                  <a:schemeClr val="tx2"/>
                </a:solidFill>
              </a:ln>
            </p:spPr>
            <p:txBody>
              <a:bodyPr wrap="square" rtlCol="0">
                <a:spAutoFit/>
              </a:bodyPr>
              <a:lstStyle/>
              <a:p>
                <a14:m>
                  <m:oMath xmlns:m="http://schemas.openxmlformats.org/officeDocument/2006/math">
                    <m:sSub>
                      <m:sSubPr>
                        <m:ctrlPr>
                          <a:rPr lang="en-US" sz="2800" b="0" i="1" smtClean="0">
                            <a:latin typeface="Cambria Math" panose="02040503050406030204" pitchFamily="18" charset="0"/>
                          </a:rPr>
                        </m:ctrlPr>
                      </m:sSubPr>
                      <m:e>
                        <m:acc>
                          <m:accPr>
                            <m:chr m:val="̅"/>
                            <m:ctrlPr>
                              <a:rPr lang="en-US" sz="2800" b="0" i="1" smtClean="0">
                                <a:latin typeface="Cambria Math" panose="02040503050406030204" pitchFamily="18" charset="0"/>
                              </a:rPr>
                            </m:ctrlPr>
                          </m:accPr>
                          <m:e>
                            <m:r>
                              <a:rPr lang="en-US" sz="2800" b="0" i="1" smtClean="0">
                                <a:latin typeface="Cambria Math"/>
                              </a:rPr>
                              <m:t>𝑥</m:t>
                            </m:r>
                          </m:e>
                        </m:acc>
                      </m:e>
                      <m:sub>
                        <m:r>
                          <a:rPr lang="en-US" sz="2800" b="0" i="1" smtClean="0">
                            <a:latin typeface="Cambria Math"/>
                          </a:rPr>
                          <m:t>𝐷</m:t>
                        </m:r>
                      </m:sub>
                    </m:sSub>
                    <m:r>
                      <a:rPr lang="en-US" sz="2800" b="0" i="1" smtClean="0">
                        <a:latin typeface="Cambria Math"/>
                      </a:rPr>
                      <m:t>=−21.7</m:t>
                    </m:r>
                  </m:oMath>
                </a14:m>
                <a:r>
                  <a:rPr lang="en-US" sz="2800" dirty="0"/>
                  <a:t> </a:t>
                </a:r>
                <a:r>
                  <a:rPr lang="en-US" sz="2800" i="1" dirty="0"/>
                  <a:t>s</a:t>
                </a:r>
                <a:r>
                  <a:rPr lang="en-US" sz="2800" i="1" baseline="-25000" dirty="0"/>
                  <a:t>D</a:t>
                </a:r>
                <a:r>
                  <a:rPr lang="en-US" sz="2800" i="1" dirty="0"/>
                  <a:t> </a:t>
                </a:r>
                <a:r>
                  <a:rPr lang="en-US" sz="2800" dirty="0"/>
                  <a:t>= 46.5</a:t>
                </a:r>
              </a:p>
              <a:p>
                <a:r>
                  <a:rPr lang="en-US" sz="2800" i="1" dirty="0" err="1"/>
                  <a:t>n</a:t>
                </a:r>
                <a:r>
                  <a:rPr lang="en-US" sz="2800" i="1" baseline="-25000" dirty="0" err="1"/>
                  <a:t>D</a:t>
                </a:r>
                <a:r>
                  <a:rPr lang="en-US" sz="2800" dirty="0"/>
                  <a:t> = 50</a:t>
                </a:r>
                <a:endParaRPr lang="en-US" sz="2800" i="1" dirty="0"/>
              </a:p>
            </p:txBody>
          </p:sp>
        </mc:Choice>
        <mc:Fallback xmlns="">
          <p:sp>
            <p:nvSpPr>
              <p:cNvPr id="11" name="TextBox 10"/>
              <p:cNvSpPr txBox="1">
                <a:spLocks noRot="1" noChangeAspect="1" noMove="1" noResize="1" noEditPoints="1" noAdjustHandles="1" noChangeArrowheads="1" noChangeShapeType="1" noTextEdit="1"/>
              </p:cNvSpPr>
              <p:nvPr/>
            </p:nvSpPr>
            <p:spPr>
              <a:xfrm>
                <a:off x="6648450" y="901005"/>
                <a:ext cx="2000250" cy="1384995"/>
              </a:xfrm>
              <a:prstGeom prst="rect">
                <a:avLst/>
              </a:prstGeom>
              <a:blipFill rotWithShape="1">
                <a:blip r:embed="rId2"/>
                <a:stretch>
                  <a:fillRect l="-6061" b="-10917"/>
                </a:stretch>
              </a:blipFill>
              <a:ln>
                <a:solidFill>
                  <a:schemeClr val="tx2"/>
                </a:solidFill>
              </a:ln>
            </p:spPr>
            <p:txBody>
              <a:bodyPr/>
              <a:lstStyle/>
              <a:p>
                <a:r>
                  <a:rPr lang="en-US">
                    <a:noFill/>
                  </a:rPr>
                  <a:t> </a:t>
                </a:r>
              </a:p>
            </p:txBody>
          </p:sp>
        </mc:Fallback>
      </mc:AlternateContent>
      <p:pic>
        <p:nvPicPr>
          <p:cNvPr id="19" name="Picture 4" descr="C:\Users\Kari\AppData\Local\Microsoft\Windows\Temporary Internet Files\Content.IE5\8Y1BLIC5\MC900432601[1].png"/>
          <p:cNvPicPr>
            <a:picLocks noChangeAspect="1" noChangeArrowheads="1"/>
          </p:cNvPicPr>
          <p:nvPr/>
        </p:nvPicPr>
        <p:blipFill>
          <a:blip r:embed="rId3" cstate="print"/>
          <a:srcRect/>
          <a:stretch>
            <a:fillRect/>
          </a:stretch>
        </p:blipFill>
        <p:spPr bwMode="auto">
          <a:xfrm>
            <a:off x="4672185" y="1066800"/>
            <a:ext cx="381000" cy="381000"/>
          </a:xfrm>
          <a:prstGeom prst="rect">
            <a:avLst/>
          </a:prstGeom>
          <a:noFill/>
        </p:spPr>
      </p:pic>
      <p:sp>
        <p:nvSpPr>
          <p:cNvPr id="21" name="TextBox 20"/>
          <p:cNvSpPr txBox="1"/>
          <p:nvPr/>
        </p:nvSpPr>
        <p:spPr>
          <a:xfrm>
            <a:off x="304800" y="1070642"/>
            <a:ext cx="3505200" cy="400110"/>
          </a:xfrm>
          <a:prstGeom prst="rect">
            <a:avLst/>
          </a:prstGeom>
          <a:noFill/>
        </p:spPr>
        <p:txBody>
          <a:bodyPr wrap="square" rtlCol="0">
            <a:spAutoFit/>
          </a:bodyPr>
          <a:lstStyle/>
          <a:p>
            <a:r>
              <a:rPr lang="en-US" sz="2000" b="1" dirty="0">
                <a:solidFill>
                  <a:schemeClr val="accent6">
                    <a:lumMod val="75000"/>
                  </a:schemeClr>
                </a:solidFill>
              </a:rPr>
              <a:t>1. Check conditions:</a:t>
            </a:r>
          </a:p>
        </p:txBody>
      </p:sp>
      <p:sp>
        <p:nvSpPr>
          <p:cNvPr id="22" name="TextBox 21"/>
          <p:cNvSpPr txBox="1"/>
          <p:nvPr/>
        </p:nvSpPr>
        <p:spPr>
          <a:xfrm>
            <a:off x="292865" y="2495490"/>
            <a:ext cx="3352800" cy="400110"/>
          </a:xfrm>
          <a:prstGeom prst="rect">
            <a:avLst/>
          </a:prstGeom>
          <a:noFill/>
        </p:spPr>
        <p:txBody>
          <a:bodyPr wrap="square" rtlCol="0">
            <a:spAutoFit/>
          </a:bodyPr>
          <a:lstStyle/>
          <a:p>
            <a:r>
              <a:rPr lang="en-US" sz="2000" b="1" dirty="0">
                <a:solidFill>
                  <a:schemeClr val="accent6">
                    <a:lumMod val="75000"/>
                  </a:schemeClr>
                </a:solidFill>
              </a:rPr>
              <a:t>3. Calculate standard error:</a:t>
            </a:r>
          </a:p>
        </p:txBody>
      </p:sp>
      <p:sp>
        <p:nvSpPr>
          <p:cNvPr id="23" name="TextBox 22"/>
          <p:cNvSpPr txBox="1"/>
          <p:nvPr/>
        </p:nvSpPr>
        <p:spPr>
          <a:xfrm>
            <a:off x="304800" y="3429000"/>
            <a:ext cx="3352800" cy="400110"/>
          </a:xfrm>
          <a:prstGeom prst="rect">
            <a:avLst/>
          </a:prstGeom>
          <a:noFill/>
        </p:spPr>
        <p:txBody>
          <a:bodyPr wrap="square" rtlCol="0">
            <a:spAutoFit/>
          </a:bodyPr>
          <a:lstStyle/>
          <a:p>
            <a:r>
              <a:rPr lang="en-US" sz="2000" b="1" dirty="0">
                <a:solidFill>
                  <a:schemeClr val="accent6">
                    <a:lumMod val="75000"/>
                  </a:schemeClr>
                </a:solidFill>
              </a:rPr>
              <a:t>4. Calculate CI:</a:t>
            </a:r>
          </a:p>
        </p:txBody>
      </p:sp>
      <p:sp>
        <p:nvSpPr>
          <p:cNvPr id="24" name="TextBox 23"/>
          <p:cNvSpPr txBox="1"/>
          <p:nvPr/>
        </p:nvSpPr>
        <p:spPr>
          <a:xfrm>
            <a:off x="257198" y="4991752"/>
            <a:ext cx="3352800" cy="400110"/>
          </a:xfrm>
          <a:prstGeom prst="rect">
            <a:avLst/>
          </a:prstGeom>
          <a:noFill/>
        </p:spPr>
        <p:txBody>
          <a:bodyPr wrap="square" rtlCol="0">
            <a:spAutoFit/>
          </a:bodyPr>
          <a:lstStyle/>
          <a:p>
            <a:r>
              <a:rPr lang="en-US" sz="2000" b="1" dirty="0">
                <a:solidFill>
                  <a:schemeClr val="accent6">
                    <a:lumMod val="75000"/>
                  </a:schemeClr>
                </a:solidFill>
              </a:rPr>
              <a:t>5. Interpret in context:</a:t>
            </a:r>
          </a:p>
        </p:txBody>
      </p:sp>
      <p:sp>
        <p:nvSpPr>
          <p:cNvPr id="28" name="TextBox 27"/>
          <p:cNvSpPr txBox="1"/>
          <p:nvPr/>
        </p:nvSpPr>
        <p:spPr>
          <a:xfrm>
            <a:off x="2705788" y="990600"/>
            <a:ext cx="3046623" cy="461665"/>
          </a:xfrm>
          <a:prstGeom prst="rect">
            <a:avLst/>
          </a:prstGeom>
          <a:noFill/>
        </p:spPr>
        <p:txBody>
          <a:bodyPr wrap="square" rtlCol="0">
            <a:spAutoFit/>
          </a:bodyPr>
          <a:lstStyle/>
          <a:p>
            <a:r>
              <a:rPr lang="en-US" sz="2400" dirty="0" err="1">
                <a:solidFill>
                  <a:schemeClr val="accent1">
                    <a:lumMod val="50000"/>
                  </a:schemeClr>
                </a:solidFill>
              </a:rPr>
              <a:t>n</a:t>
            </a:r>
            <a:r>
              <a:rPr lang="en-US" sz="2400" baseline="-25000" dirty="0" err="1">
                <a:solidFill>
                  <a:schemeClr val="accent1">
                    <a:lumMod val="50000"/>
                  </a:schemeClr>
                </a:solidFill>
              </a:rPr>
              <a:t>D</a:t>
            </a:r>
            <a:r>
              <a:rPr lang="en-US" sz="2400" dirty="0">
                <a:solidFill>
                  <a:schemeClr val="accent1">
                    <a:lumMod val="50000"/>
                  </a:schemeClr>
                </a:solidFill>
              </a:rPr>
              <a:t> = 50 ≥ 30</a:t>
            </a:r>
          </a:p>
        </p:txBody>
      </p:sp>
      <mc:AlternateContent xmlns:mc="http://schemas.openxmlformats.org/markup-compatibility/2006" xmlns:a14="http://schemas.microsoft.com/office/drawing/2010/main">
        <mc:Choice Requires="a14">
          <p:sp>
            <p:nvSpPr>
              <p:cNvPr id="3" name="Rectangle 2"/>
              <p:cNvSpPr/>
              <p:nvPr/>
            </p:nvSpPr>
            <p:spPr>
              <a:xfrm>
                <a:off x="2064782" y="3352800"/>
                <a:ext cx="4601709" cy="1015791"/>
              </a:xfrm>
              <a:prstGeom prst="rect">
                <a:avLst/>
              </a:prstGeom>
            </p:spPr>
            <p:txBody>
              <a:bodyPr wrap="none">
                <a:spAutoFit/>
              </a:bodyPr>
              <a:lstStyle/>
              <a:p>
                <a14:m>
                  <m:oMath xmlns:m="http://schemas.openxmlformats.org/officeDocument/2006/math">
                    <m:r>
                      <a:rPr lang="en-US" sz="2400" b="0" i="1" smtClean="0">
                        <a:solidFill>
                          <a:schemeClr val="accent1">
                            <a:lumMod val="50000"/>
                          </a:schemeClr>
                        </a:solidFill>
                        <a:latin typeface="Cambria Math"/>
                      </a:rPr>
                      <m:t>𝑠𝑡𝑎𝑡𝑖𝑠𝑡𝑖𝑐</m:t>
                    </m:r>
                    <m:r>
                      <a:rPr lang="en-US" sz="2400" b="0" i="1" smtClean="0">
                        <a:solidFill>
                          <a:schemeClr val="accent1">
                            <a:lumMod val="50000"/>
                          </a:schemeClr>
                        </a:solidFill>
                        <a:latin typeface="Cambria Math"/>
                        <a:ea typeface="Cambria Math"/>
                      </a:rPr>
                      <m:t>±</m:t>
                    </m:r>
                    <m:sSup>
                      <m:sSupPr>
                        <m:ctrlPr>
                          <a:rPr lang="en-US" sz="2400" b="0" i="1" smtClean="0">
                            <a:solidFill>
                              <a:schemeClr val="accent1">
                                <a:lumMod val="50000"/>
                              </a:schemeClr>
                            </a:solidFill>
                            <a:latin typeface="Cambria Math" panose="02040503050406030204" pitchFamily="18" charset="0"/>
                            <a:ea typeface="Cambria Math"/>
                          </a:rPr>
                        </m:ctrlPr>
                      </m:sSupPr>
                      <m:e>
                        <m:r>
                          <a:rPr lang="en-US" sz="2400" b="0" i="1" smtClean="0">
                            <a:solidFill>
                              <a:schemeClr val="accent1">
                                <a:lumMod val="50000"/>
                              </a:schemeClr>
                            </a:solidFill>
                            <a:latin typeface="Cambria Math"/>
                            <a:ea typeface="Cambria Math"/>
                          </a:rPr>
                          <m:t>𝑡</m:t>
                        </m:r>
                      </m:e>
                      <m:sup>
                        <m:r>
                          <a:rPr lang="en-US" sz="2400" b="0" i="1" smtClean="0">
                            <a:solidFill>
                              <a:schemeClr val="accent1">
                                <a:lumMod val="50000"/>
                              </a:schemeClr>
                            </a:solidFill>
                            <a:latin typeface="Cambria Math"/>
                            <a:ea typeface="Cambria Math"/>
                          </a:rPr>
                          <m:t>∗</m:t>
                        </m:r>
                      </m:sup>
                    </m:sSup>
                    <m:r>
                      <a:rPr lang="en-US" sz="2400" b="0" i="1" smtClean="0">
                        <a:solidFill>
                          <a:schemeClr val="accent1">
                            <a:lumMod val="50000"/>
                          </a:schemeClr>
                        </a:solidFill>
                        <a:latin typeface="Cambria Math"/>
                        <a:ea typeface="Cambria Math"/>
                      </a:rPr>
                      <m:t>∙</m:t>
                    </m:r>
                    <m:r>
                      <a:rPr lang="en-US" sz="2400" b="0" i="1" smtClean="0">
                        <a:solidFill>
                          <a:schemeClr val="accent1">
                            <a:lumMod val="50000"/>
                          </a:schemeClr>
                        </a:solidFill>
                        <a:latin typeface="Cambria Math"/>
                        <a:ea typeface="Cambria Math"/>
                      </a:rPr>
                      <m:t>𝑆𝐸</m:t>
                    </m:r>
                  </m:oMath>
                </a14:m>
                <a:r>
                  <a:rPr lang="en-US" sz="2400" i="1" dirty="0">
                    <a:solidFill>
                      <a:schemeClr val="accent1">
                        <a:lumMod val="50000"/>
                      </a:schemeClr>
                    </a:solidFill>
                    <a:latin typeface="Cambria Math"/>
                    <a:ea typeface="Cambria Math"/>
                  </a:rPr>
                  <a:t> = </a:t>
                </a:r>
                <a14:m>
                  <m:oMath xmlns:m="http://schemas.openxmlformats.org/officeDocument/2006/math">
                    <m:sSub>
                      <m:sSubPr>
                        <m:ctrlPr>
                          <a:rPr lang="en-US" sz="2400" i="1">
                            <a:solidFill>
                              <a:schemeClr val="accent1">
                                <a:lumMod val="50000"/>
                              </a:schemeClr>
                            </a:solidFill>
                            <a:latin typeface="Cambria Math" panose="02040503050406030204" pitchFamily="18" charset="0"/>
                            <a:ea typeface="Cambria Math"/>
                          </a:rPr>
                        </m:ctrlPr>
                      </m:sSubPr>
                      <m:e>
                        <m:acc>
                          <m:accPr>
                            <m:chr m:val="̅"/>
                            <m:ctrlPr>
                              <a:rPr lang="en-US" sz="2400" i="1">
                                <a:solidFill>
                                  <a:schemeClr val="accent1">
                                    <a:lumMod val="50000"/>
                                  </a:schemeClr>
                                </a:solidFill>
                                <a:latin typeface="Cambria Math" panose="02040503050406030204" pitchFamily="18" charset="0"/>
                                <a:ea typeface="Cambria Math"/>
                              </a:rPr>
                            </m:ctrlPr>
                          </m:accPr>
                          <m:e>
                            <m:r>
                              <a:rPr lang="en-US" sz="2400" i="1">
                                <a:solidFill>
                                  <a:schemeClr val="accent1">
                                    <a:lumMod val="50000"/>
                                  </a:schemeClr>
                                </a:solidFill>
                                <a:latin typeface="Cambria Math"/>
                                <a:ea typeface="Cambria Math"/>
                              </a:rPr>
                              <m:t>𝑥</m:t>
                            </m:r>
                          </m:e>
                        </m:acc>
                      </m:e>
                      <m:sub>
                        <m:r>
                          <a:rPr lang="en-US" sz="2400" i="1">
                            <a:solidFill>
                              <a:schemeClr val="accent1">
                                <a:lumMod val="50000"/>
                              </a:schemeClr>
                            </a:solidFill>
                            <a:latin typeface="Cambria Math"/>
                            <a:ea typeface="Cambria Math"/>
                          </a:rPr>
                          <m:t>𝑑</m:t>
                        </m:r>
                      </m:sub>
                    </m:sSub>
                    <m:r>
                      <a:rPr lang="en-US" sz="2400" i="1">
                        <a:solidFill>
                          <a:schemeClr val="accent1">
                            <a:lumMod val="50000"/>
                          </a:schemeClr>
                        </a:solidFill>
                        <a:latin typeface="Cambria Math"/>
                        <a:ea typeface="Cambria Math"/>
                      </a:rPr>
                      <m:t>±</m:t>
                    </m:r>
                    <m:sSup>
                      <m:sSupPr>
                        <m:ctrlPr>
                          <a:rPr lang="en-US" sz="2400" i="1">
                            <a:solidFill>
                              <a:schemeClr val="accent1">
                                <a:lumMod val="50000"/>
                              </a:schemeClr>
                            </a:solidFill>
                            <a:latin typeface="Cambria Math" panose="02040503050406030204" pitchFamily="18" charset="0"/>
                            <a:ea typeface="Cambria Math"/>
                          </a:rPr>
                        </m:ctrlPr>
                      </m:sSupPr>
                      <m:e>
                        <m:r>
                          <a:rPr lang="en-US" sz="2400" i="1">
                            <a:solidFill>
                              <a:schemeClr val="accent1">
                                <a:lumMod val="50000"/>
                              </a:schemeClr>
                            </a:solidFill>
                            <a:latin typeface="Cambria Math"/>
                            <a:ea typeface="Cambria Math"/>
                          </a:rPr>
                          <m:t>𝑡</m:t>
                        </m:r>
                      </m:e>
                      <m:sup>
                        <m:r>
                          <a:rPr lang="en-US" sz="2400" i="1">
                            <a:solidFill>
                              <a:schemeClr val="accent1">
                                <a:lumMod val="50000"/>
                              </a:schemeClr>
                            </a:solidFill>
                            <a:latin typeface="Cambria Math"/>
                            <a:ea typeface="Cambria Math"/>
                          </a:rPr>
                          <m:t>∗</m:t>
                        </m:r>
                      </m:sup>
                    </m:sSup>
                    <m:r>
                      <m:rPr>
                        <m:nor/>
                      </m:rPr>
                      <a:rPr lang="en-US" sz="2400" dirty="0">
                        <a:solidFill>
                          <a:schemeClr val="accent1">
                            <a:lumMod val="50000"/>
                          </a:schemeClr>
                        </a:solidFill>
                      </a:rPr>
                      <m:t> </m:t>
                    </m:r>
                    <m:r>
                      <m:rPr>
                        <m:nor/>
                      </m:rPr>
                      <a:rPr lang="en-US" sz="2400" dirty="0">
                        <a:solidFill>
                          <a:schemeClr val="accent1">
                            <a:lumMod val="50000"/>
                          </a:schemeClr>
                        </a:solidFill>
                        <a:sym typeface="Symbol"/>
                      </a:rPr>
                      <m:t> </m:t>
                    </m:r>
                    <m:f>
                      <m:fPr>
                        <m:ctrlPr>
                          <a:rPr lang="en-US" sz="2400" i="1">
                            <a:solidFill>
                              <a:schemeClr val="accent1">
                                <a:lumMod val="50000"/>
                              </a:schemeClr>
                            </a:solidFill>
                            <a:latin typeface="Cambria Math" panose="02040503050406030204" pitchFamily="18" charset="0"/>
                            <a:sym typeface="Symbol"/>
                          </a:rPr>
                        </m:ctrlPr>
                      </m:fPr>
                      <m:num>
                        <m:sSub>
                          <m:sSubPr>
                            <m:ctrlPr>
                              <a:rPr lang="en-US" sz="2400" i="1">
                                <a:solidFill>
                                  <a:schemeClr val="accent1">
                                    <a:lumMod val="50000"/>
                                  </a:schemeClr>
                                </a:solidFill>
                                <a:latin typeface="Cambria Math" panose="02040503050406030204" pitchFamily="18" charset="0"/>
                                <a:sym typeface="Symbol"/>
                              </a:rPr>
                            </m:ctrlPr>
                          </m:sSubPr>
                          <m:e>
                            <m:r>
                              <a:rPr lang="en-US" sz="2400" i="1">
                                <a:solidFill>
                                  <a:schemeClr val="accent1">
                                    <a:lumMod val="50000"/>
                                  </a:schemeClr>
                                </a:solidFill>
                                <a:latin typeface="Cambria Math"/>
                                <a:sym typeface="Symbol"/>
                              </a:rPr>
                              <m:t>𝑠</m:t>
                            </m:r>
                          </m:e>
                          <m:sub>
                            <m:r>
                              <a:rPr lang="en-US" sz="2400" i="1">
                                <a:solidFill>
                                  <a:schemeClr val="accent1">
                                    <a:lumMod val="50000"/>
                                  </a:schemeClr>
                                </a:solidFill>
                                <a:latin typeface="Cambria Math"/>
                                <a:sym typeface="Symbol"/>
                              </a:rPr>
                              <m:t>𝑑</m:t>
                            </m:r>
                          </m:sub>
                        </m:sSub>
                      </m:num>
                      <m:den>
                        <m:rad>
                          <m:radPr>
                            <m:degHide m:val="on"/>
                            <m:ctrlPr>
                              <a:rPr lang="en-US" sz="2400" i="1">
                                <a:solidFill>
                                  <a:schemeClr val="accent1">
                                    <a:lumMod val="50000"/>
                                  </a:schemeClr>
                                </a:solidFill>
                                <a:latin typeface="Cambria Math" panose="02040503050406030204" pitchFamily="18" charset="0"/>
                                <a:sym typeface="Symbol"/>
                              </a:rPr>
                            </m:ctrlPr>
                          </m:radPr>
                          <m:deg/>
                          <m:e>
                            <m:sSub>
                              <m:sSubPr>
                                <m:ctrlPr>
                                  <a:rPr lang="en-US" sz="2400" i="1">
                                    <a:solidFill>
                                      <a:schemeClr val="accent1">
                                        <a:lumMod val="50000"/>
                                      </a:schemeClr>
                                    </a:solidFill>
                                    <a:latin typeface="Cambria Math" panose="02040503050406030204" pitchFamily="18" charset="0"/>
                                    <a:sym typeface="Symbol"/>
                                  </a:rPr>
                                </m:ctrlPr>
                              </m:sSubPr>
                              <m:e>
                                <m:r>
                                  <a:rPr lang="en-US" sz="2400" i="1">
                                    <a:solidFill>
                                      <a:schemeClr val="accent1">
                                        <a:lumMod val="50000"/>
                                      </a:schemeClr>
                                    </a:solidFill>
                                    <a:latin typeface="Cambria Math"/>
                                    <a:sym typeface="Symbol"/>
                                  </a:rPr>
                                  <m:t>𝑛</m:t>
                                </m:r>
                              </m:e>
                              <m:sub>
                                <m:r>
                                  <a:rPr lang="en-US" sz="2400" i="1">
                                    <a:solidFill>
                                      <a:schemeClr val="accent1">
                                        <a:lumMod val="50000"/>
                                      </a:schemeClr>
                                    </a:solidFill>
                                    <a:latin typeface="Cambria Math"/>
                                    <a:sym typeface="Symbol"/>
                                  </a:rPr>
                                  <m:t>𝑑</m:t>
                                </m:r>
                              </m:sub>
                            </m:sSub>
                          </m:e>
                        </m:rad>
                      </m:den>
                    </m:f>
                  </m:oMath>
                </a14:m>
                <a:endParaRPr lang="en-US" sz="2400" i="1" dirty="0">
                  <a:solidFill>
                    <a:schemeClr val="accent1">
                      <a:lumMod val="50000"/>
                    </a:schemeClr>
                  </a:solidFill>
                  <a:latin typeface="Cambria Math"/>
                  <a:sym typeface="Symbol"/>
                </a:endParaRPr>
              </a:p>
              <a:p>
                <a:pPr/>
                <a14:m>
                  <m:oMathPara xmlns:m="http://schemas.openxmlformats.org/officeDocument/2006/math">
                    <m:oMathParaPr>
                      <m:jc m:val="left"/>
                    </m:oMathParaPr>
                    <m:oMath xmlns:m="http://schemas.openxmlformats.org/officeDocument/2006/math">
                      <m:r>
                        <a:rPr lang="en-US" sz="2400">
                          <a:solidFill>
                            <a:schemeClr val="accent1">
                              <a:lumMod val="50000"/>
                            </a:schemeClr>
                          </a:solidFill>
                          <a:latin typeface="Cambria Math"/>
                        </a:rPr>
                        <m:t>=</m:t>
                      </m:r>
                    </m:oMath>
                  </m:oMathPara>
                </a14:m>
                <a:endParaRPr lang="en-US" sz="2400" dirty="0">
                  <a:solidFill>
                    <a:schemeClr val="accent1">
                      <a:lumMod val="50000"/>
                    </a:schemeClr>
                  </a:solidFill>
                </a:endParaRPr>
              </a:p>
            </p:txBody>
          </p:sp>
        </mc:Choice>
        <mc:Fallback xmlns="">
          <p:sp>
            <p:nvSpPr>
              <p:cNvPr id="3" name="Rectangle 2"/>
              <p:cNvSpPr>
                <a:spLocks noRot="1" noChangeAspect="1" noMove="1" noResize="1" noEditPoints="1" noAdjustHandles="1" noChangeArrowheads="1" noChangeShapeType="1" noTextEdit="1"/>
              </p:cNvSpPr>
              <p:nvPr/>
            </p:nvSpPr>
            <p:spPr>
              <a:xfrm>
                <a:off x="2064782" y="3352800"/>
                <a:ext cx="4601709" cy="1015791"/>
              </a:xfrm>
              <a:prstGeom prst="rect">
                <a:avLst/>
              </a:prstGeom>
              <a:blipFill rotWithShape="1">
                <a:blip r:embed="rId4"/>
                <a:stretch>
                  <a:fillRect t="-1198"/>
                </a:stretch>
              </a:blipFill>
            </p:spPr>
            <p:txBody>
              <a:bodyPr/>
              <a:lstStyle/>
              <a:p>
                <a:r>
                  <a:rPr lang="en-US">
                    <a:noFill/>
                  </a:rPr>
                  <a:t> </a:t>
                </a:r>
              </a:p>
            </p:txBody>
          </p:sp>
        </mc:Fallback>
      </mc:AlternateContent>
      <p:sp>
        <p:nvSpPr>
          <p:cNvPr id="25" name="TextBox 24"/>
          <p:cNvSpPr txBox="1"/>
          <p:nvPr/>
        </p:nvSpPr>
        <p:spPr>
          <a:xfrm>
            <a:off x="292865" y="1581090"/>
            <a:ext cx="3352800" cy="400110"/>
          </a:xfrm>
          <a:prstGeom prst="rect">
            <a:avLst/>
          </a:prstGeom>
          <a:noFill/>
        </p:spPr>
        <p:txBody>
          <a:bodyPr wrap="square" rtlCol="0">
            <a:spAutoFit/>
          </a:bodyPr>
          <a:lstStyle/>
          <a:p>
            <a:r>
              <a:rPr lang="en-US" sz="2000" b="1" dirty="0">
                <a:solidFill>
                  <a:schemeClr val="accent6">
                    <a:lumMod val="75000"/>
                  </a:schemeClr>
                </a:solidFill>
              </a:rPr>
              <a:t>2. Find </a:t>
            </a:r>
            <a:r>
              <a:rPr lang="en-US" sz="2000" b="1" i="1" dirty="0">
                <a:solidFill>
                  <a:schemeClr val="accent6">
                    <a:lumMod val="75000"/>
                  </a:schemeClr>
                </a:solidFill>
              </a:rPr>
              <a:t>t</a:t>
            </a:r>
            <a:r>
              <a:rPr lang="en-US" sz="2000" b="1" dirty="0">
                <a:solidFill>
                  <a:schemeClr val="accent6">
                    <a:lumMod val="75000"/>
                  </a:schemeClr>
                </a:solidFill>
              </a:rPr>
              <a:t>*: </a:t>
            </a:r>
          </a:p>
        </p:txBody>
      </p:sp>
      <p:sp>
        <p:nvSpPr>
          <p:cNvPr id="26" name="TextBox 25"/>
          <p:cNvSpPr txBox="1"/>
          <p:nvPr/>
        </p:nvSpPr>
        <p:spPr>
          <a:xfrm>
            <a:off x="1677088" y="1578114"/>
            <a:ext cx="4723712" cy="830997"/>
          </a:xfrm>
          <a:prstGeom prst="rect">
            <a:avLst/>
          </a:prstGeom>
          <a:noFill/>
        </p:spPr>
        <p:txBody>
          <a:bodyPr wrap="square" rtlCol="0">
            <a:spAutoFit/>
          </a:bodyPr>
          <a:lstStyle/>
          <a:p>
            <a:r>
              <a:rPr lang="en-US" sz="2400" i="1" dirty="0">
                <a:solidFill>
                  <a:schemeClr val="accent1">
                    <a:lumMod val="50000"/>
                  </a:schemeClr>
                </a:solidFill>
              </a:rPr>
              <a:t>t</a:t>
            </a:r>
            <a:r>
              <a:rPr lang="en-US" sz="2400" dirty="0">
                <a:solidFill>
                  <a:schemeClr val="accent1">
                    <a:lumMod val="50000"/>
                  </a:schemeClr>
                </a:solidFill>
              </a:rPr>
              <a:t> with 50 – 1 = 49 </a:t>
            </a:r>
            <a:r>
              <a:rPr lang="en-US" sz="2400" dirty="0" err="1">
                <a:solidFill>
                  <a:schemeClr val="accent1">
                    <a:lumMod val="50000"/>
                  </a:schemeClr>
                </a:solidFill>
              </a:rPr>
              <a:t>df</a:t>
            </a:r>
            <a:r>
              <a:rPr lang="en-US" sz="2400" dirty="0">
                <a:solidFill>
                  <a:schemeClr val="accent1">
                    <a:lumMod val="50000"/>
                  </a:schemeClr>
                </a:solidFill>
              </a:rPr>
              <a:t>, 95% CI:</a:t>
            </a:r>
          </a:p>
          <a:p>
            <a:r>
              <a:rPr lang="en-US" sz="2400" dirty="0">
                <a:solidFill>
                  <a:schemeClr val="accent1">
                    <a:lumMod val="50000"/>
                  </a:schemeClr>
                </a:solidFill>
              </a:rPr>
              <a:t>=&gt; </a:t>
            </a:r>
            <a:r>
              <a:rPr lang="en-US" sz="2400" i="1" dirty="0">
                <a:solidFill>
                  <a:schemeClr val="accent1">
                    <a:lumMod val="50000"/>
                  </a:schemeClr>
                </a:solidFill>
              </a:rPr>
              <a:t>t</a:t>
            </a:r>
            <a:r>
              <a:rPr lang="en-US" sz="2400" dirty="0">
                <a:solidFill>
                  <a:schemeClr val="accent1">
                    <a:lumMod val="50000"/>
                  </a:schemeClr>
                </a:solidFill>
              </a:rPr>
              <a:t>* = 2.01</a:t>
            </a:r>
          </a:p>
        </p:txBody>
      </p:sp>
    </p:spTree>
    <p:extLst>
      <p:ext uri="{BB962C8B-B14F-4D97-AF65-F5344CB8AC3E}">
        <p14:creationId xmlns:p14="http://schemas.microsoft.com/office/powerpoint/2010/main" val="929012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p:bldP spid="28" grpId="0"/>
      <p:bldP spid="3" grpId="0"/>
      <p:bldP spid="25" grpId="0"/>
      <p:bldP spid="2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a:xfrm>
            <a:off x="0" y="1524000"/>
            <a:ext cx="9144000" cy="5334000"/>
          </a:xfrm>
        </p:spPr>
        <p:txBody>
          <a:bodyPr/>
          <a:lstStyle/>
          <a:p>
            <a:r>
              <a:rPr lang="en-US" dirty="0"/>
              <a:t>Paired data</a:t>
            </a:r>
          </a:p>
          <a:p>
            <a:r>
              <a:rPr lang="en-US" dirty="0"/>
              <a:t>Confidence interval for difference in means based on paired data</a:t>
            </a:r>
          </a:p>
          <a:p>
            <a:r>
              <a:rPr lang="en-US" dirty="0"/>
              <a:t>Hypothesis test for difference in means based on paired data</a:t>
            </a:r>
          </a:p>
          <a:p>
            <a:endParaRPr lang="en-US" dirty="0"/>
          </a:p>
          <a:p>
            <a:pPr marL="0" indent="0">
              <a:buNone/>
            </a:pPr>
            <a:endParaRPr lang="en-US" dirty="0"/>
          </a:p>
        </p:txBody>
      </p:sp>
    </p:spTree>
    <p:extLst>
      <p:ext uri="{BB962C8B-B14F-4D97-AF65-F5344CB8AC3E}">
        <p14:creationId xmlns:p14="http://schemas.microsoft.com/office/powerpoint/2010/main" val="1456348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p:cNvSpPr>
                <a:spLocks noGrp="1"/>
              </p:cNvSpPr>
              <p:nvPr>
                <p:ph sz="quarter" idx="1"/>
              </p:nvPr>
            </p:nvSpPr>
            <p:spPr>
              <a:xfrm>
                <a:off x="0" y="1524000"/>
                <a:ext cx="9144000" cy="5334000"/>
              </a:xfrm>
            </p:spPr>
            <p:txBody>
              <a:bodyPr/>
              <a:lstStyle/>
              <a:p>
                <a:r>
                  <a:rPr lang="en-US" sz="2800" b="1" dirty="0">
                    <a:solidFill>
                      <a:schemeClr val="accent5">
                        <a:lumMod val="75000"/>
                      </a:schemeClr>
                    </a:solidFill>
                  </a:rPr>
                  <a:t>Standard error </a:t>
                </a:r>
                <a:r>
                  <a:rPr lang="en-US" sz="2800" dirty="0"/>
                  <a:t>for paired difference in means: </a:t>
                </a:r>
                <a14:m>
                  <m:oMath xmlns:m="http://schemas.openxmlformats.org/officeDocument/2006/math">
                    <m:f>
                      <m:fPr>
                        <m:ctrlPr>
                          <a:rPr lang="en-US" sz="2800" i="1" smtClean="0">
                            <a:latin typeface="Cambria Math" panose="02040503050406030204" pitchFamily="18" charset="0"/>
                          </a:rPr>
                        </m:ctrlPr>
                      </m:fPr>
                      <m:num>
                        <m:r>
                          <a:rPr lang="en-US" sz="2800" b="0" i="1" smtClean="0">
                            <a:latin typeface="Cambria Math"/>
                          </a:rPr>
                          <m:t>𝑠</m:t>
                        </m:r>
                        <m:r>
                          <a:rPr lang="en-US" sz="2800" b="0" i="1" baseline="-25000" smtClean="0">
                            <a:latin typeface="Cambria Math"/>
                          </a:rPr>
                          <m:t>𝑑</m:t>
                        </m:r>
                      </m:num>
                      <m:den>
                        <m:rad>
                          <m:radPr>
                            <m:degHide m:val="on"/>
                            <m:ctrlPr>
                              <a:rPr lang="en-US" sz="2800" i="1" smtClean="0">
                                <a:latin typeface="Cambria Math" panose="02040503050406030204" pitchFamily="18" charset="0"/>
                              </a:rPr>
                            </m:ctrlPr>
                          </m:radPr>
                          <m:deg/>
                          <m:e>
                            <m:r>
                              <a:rPr lang="en-US" sz="2800" b="0" i="1" smtClean="0">
                                <a:latin typeface="Cambria Math"/>
                              </a:rPr>
                              <m:t>𝑛</m:t>
                            </m:r>
                            <m:r>
                              <a:rPr lang="en-US" sz="2800" b="0" i="1" baseline="-25000" smtClean="0">
                                <a:latin typeface="Cambria Math"/>
                              </a:rPr>
                              <m:t>𝑑</m:t>
                            </m:r>
                          </m:e>
                        </m:rad>
                      </m:den>
                    </m:f>
                  </m:oMath>
                </a14:m>
                <a:endParaRPr lang="en-US" sz="2800" dirty="0"/>
              </a:p>
              <a:p>
                <a:r>
                  <a:rPr lang="en-US" sz="2800" b="1" dirty="0">
                    <a:solidFill>
                      <a:schemeClr val="accent5">
                        <a:lumMod val="75000"/>
                      </a:schemeClr>
                    </a:solidFill>
                  </a:rPr>
                  <a:t>Inference for paired difference in means:</a:t>
                </a:r>
                <a:r>
                  <a:rPr lang="en-US" sz="2800" dirty="0"/>
                  <a:t>  If the sample size is large (</a:t>
                </a:r>
                <a:r>
                  <a:rPr lang="en-US" sz="2800" i="1" dirty="0" err="1">
                    <a:solidFill>
                      <a:prstClr val="black"/>
                    </a:solidFill>
                    <a:cs typeface="Times New Roman" pitchFamily="18" charset="0"/>
                  </a:rPr>
                  <a:t>n</a:t>
                </a:r>
                <a:r>
                  <a:rPr lang="en-US" sz="2800" i="1" baseline="-25000" dirty="0" err="1">
                    <a:solidFill>
                      <a:prstClr val="black"/>
                    </a:solidFill>
                    <a:cs typeface="Times New Roman" pitchFamily="18" charset="0"/>
                  </a:rPr>
                  <a:t>d</a:t>
                </a:r>
                <a:r>
                  <a:rPr lang="en-US" sz="2800" dirty="0">
                    <a:solidFill>
                      <a:prstClr val="black"/>
                    </a:solidFill>
                    <a:cs typeface="Times New Roman" pitchFamily="18" charset="0"/>
                  </a:rPr>
                  <a:t> ≥ 30)</a:t>
                </a:r>
                <a:r>
                  <a:rPr lang="en-US" sz="2800" dirty="0"/>
                  <a:t>, then </a:t>
                </a:r>
                <a14:m>
                  <m:oMath xmlns:m="http://schemas.openxmlformats.org/officeDocument/2006/math">
                    <m:acc>
                      <m:accPr>
                        <m:chr m:val="̅"/>
                        <m:ctrlPr>
                          <a:rPr lang="en-US" sz="2800" i="1" smtClean="0">
                            <a:latin typeface="Cambria Math" panose="02040503050406030204" pitchFamily="18" charset="0"/>
                          </a:rPr>
                        </m:ctrlPr>
                      </m:accPr>
                      <m:e>
                        <m:r>
                          <a:rPr lang="en-US" sz="2800" b="0" i="1" smtClean="0">
                            <a:latin typeface="Cambria Math"/>
                          </a:rPr>
                          <m:t>𝑥</m:t>
                        </m:r>
                        <m:r>
                          <a:rPr lang="en-US" sz="2800" b="0" i="1" baseline="-25000" smtClean="0">
                            <a:latin typeface="Cambria Math"/>
                          </a:rPr>
                          <m:t>𝑑</m:t>
                        </m:r>
                      </m:e>
                    </m:acc>
                    <m:r>
                      <a:rPr lang="en-US" sz="2800" i="1" smtClean="0">
                        <a:latin typeface="Cambria Math"/>
                        <a:ea typeface="Cambria Math"/>
                      </a:rPr>
                      <m:t>≈</m:t>
                    </m:r>
                    <m:r>
                      <a:rPr lang="en-US" sz="2800" b="0" i="1" smtClean="0">
                        <a:latin typeface="Cambria Math"/>
                        <a:ea typeface="Cambria Math"/>
                      </a:rPr>
                      <m:t>𝑁</m:t>
                    </m:r>
                    <m:d>
                      <m:dPr>
                        <m:ctrlPr>
                          <a:rPr lang="en-US" sz="2800" b="0" i="1" smtClean="0">
                            <a:latin typeface="Cambria Math" panose="02040503050406030204" pitchFamily="18" charset="0"/>
                            <a:ea typeface="Cambria Math"/>
                          </a:rPr>
                        </m:ctrlPr>
                      </m:dPr>
                      <m:e>
                        <m:r>
                          <a:rPr lang="en-US" sz="2800" b="0" i="1" smtClean="0">
                            <a:latin typeface="Cambria Math"/>
                            <a:ea typeface="Cambria Math"/>
                          </a:rPr>
                          <m:t>𝜇</m:t>
                        </m:r>
                        <m:r>
                          <a:rPr lang="en-US" sz="2800" b="0" i="1" baseline="-25000" smtClean="0">
                            <a:latin typeface="Cambria Math"/>
                            <a:ea typeface="Cambria Math"/>
                          </a:rPr>
                          <m:t>𝑑</m:t>
                        </m:r>
                        <m:r>
                          <a:rPr lang="en-US" sz="2800" b="0" i="1" smtClean="0">
                            <a:latin typeface="Cambria Math"/>
                            <a:ea typeface="Cambria Math"/>
                          </a:rPr>
                          <m:t>,</m:t>
                        </m:r>
                        <m:f>
                          <m:fPr>
                            <m:ctrlPr>
                              <a:rPr lang="en-US" sz="2800" b="0" i="1" smtClean="0">
                                <a:latin typeface="Cambria Math" panose="02040503050406030204" pitchFamily="18" charset="0"/>
                                <a:ea typeface="Cambria Math"/>
                              </a:rPr>
                            </m:ctrlPr>
                          </m:fPr>
                          <m:num>
                            <m:r>
                              <a:rPr lang="en-US" sz="2800" b="0" i="1" smtClean="0">
                                <a:latin typeface="Cambria Math"/>
                                <a:ea typeface="Cambria Math"/>
                              </a:rPr>
                              <m:t>𝜎</m:t>
                            </m:r>
                            <m:r>
                              <a:rPr lang="en-US" sz="2800" b="0" i="1" baseline="-25000" smtClean="0">
                                <a:latin typeface="Cambria Math"/>
                                <a:ea typeface="Cambria Math"/>
                              </a:rPr>
                              <m:t>𝑑</m:t>
                            </m:r>
                          </m:num>
                          <m:den>
                            <m:rad>
                              <m:radPr>
                                <m:degHide m:val="on"/>
                                <m:ctrlPr>
                                  <a:rPr lang="en-US" sz="2800" b="0" i="1" smtClean="0">
                                    <a:latin typeface="Cambria Math" panose="02040503050406030204" pitchFamily="18" charset="0"/>
                                    <a:ea typeface="Cambria Math"/>
                                  </a:rPr>
                                </m:ctrlPr>
                              </m:radPr>
                              <m:deg/>
                              <m:e>
                                <m:r>
                                  <a:rPr lang="en-US" sz="2800" b="0" i="1" smtClean="0">
                                    <a:latin typeface="Cambria Math"/>
                                    <a:ea typeface="Cambria Math"/>
                                  </a:rPr>
                                  <m:t>𝑛</m:t>
                                </m:r>
                                <m:r>
                                  <a:rPr lang="en-US" sz="2800" b="0" i="1" baseline="-25000" smtClean="0">
                                    <a:latin typeface="Cambria Math"/>
                                    <a:ea typeface="Cambria Math"/>
                                  </a:rPr>
                                  <m:t>𝑑</m:t>
                                </m:r>
                              </m:e>
                            </m:rad>
                          </m:den>
                        </m:f>
                      </m:e>
                    </m:d>
                  </m:oMath>
                </a14:m>
                <a:r>
                  <a:rPr lang="en-US" sz="2800" dirty="0"/>
                  <a:t>.  However, using </a:t>
                </a:r>
                <a:r>
                  <a:rPr lang="en-US" sz="2800" i="1" dirty="0" err="1"/>
                  <a:t>s</a:t>
                </a:r>
                <a:r>
                  <a:rPr lang="en-US" sz="2800" i="1" baseline="-25000" dirty="0" err="1"/>
                  <a:t>d</a:t>
                </a:r>
                <a:r>
                  <a:rPr lang="en-US" sz="2800" dirty="0"/>
                  <a:t> in place of </a:t>
                </a:r>
                <a14:m>
                  <m:oMath xmlns:m="http://schemas.openxmlformats.org/officeDocument/2006/math">
                    <m:r>
                      <a:rPr lang="en-US" sz="2800" i="1" smtClean="0">
                        <a:latin typeface="Cambria Math"/>
                        <a:ea typeface="Cambria Math"/>
                      </a:rPr>
                      <m:t>𝜎</m:t>
                    </m:r>
                    <m:r>
                      <a:rPr lang="en-US" sz="2800" b="0" i="1" baseline="-25000" smtClean="0">
                        <a:latin typeface="Cambria Math"/>
                        <a:ea typeface="Cambria Math"/>
                      </a:rPr>
                      <m:t>𝑑</m:t>
                    </m:r>
                  </m:oMath>
                </a14:m>
                <a:r>
                  <a:rPr lang="en-US" sz="2800" dirty="0"/>
                  <a:t>, </a:t>
                </a:r>
                <a:r>
                  <a:rPr lang="en-US" sz="2800" b="1" i="1" dirty="0">
                    <a:solidFill>
                      <a:schemeClr val="accent2">
                        <a:lumMod val="75000"/>
                      </a:schemeClr>
                    </a:solidFill>
                  </a:rPr>
                  <a:t>changes</a:t>
                </a:r>
                <a:r>
                  <a:rPr lang="en-US" sz="2800" dirty="0"/>
                  <a:t> the distribution of the sample means </a:t>
                </a:r>
                <a:r>
                  <a:rPr lang="en-US" sz="2800" b="1" i="1" dirty="0">
                    <a:solidFill>
                      <a:schemeClr val="accent2">
                        <a:lumMod val="75000"/>
                      </a:schemeClr>
                    </a:solidFill>
                  </a:rPr>
                  <a:t>to a t-distribution</a:t>
                </a:r>
                <a:r>
                  <a:rPr lang="en-US" sz="2800" dirty="0"/>
                  <a:t>.</a:t>
                </a:r>
              </a:p>
              <a:p>
                <a:pPr lvl="1"/>
                <a:r>
                  <a:rPr lang="en-US" sz="2500" dirty="0"/>
                  <a:t>The t-distribution is characterized by its </a:t>
                </a:r>
                <a:r>
                  <a:rPr lang="en-US" sz="2500" b="1" i="1" dirty="0">
                    <a:solidFill>
                      <a:schemeClr val="accent1">
                        <a:lumMod val="50000"/>
                      </a:schemeClr>
                    </a:solidFill>
                  </a:rPr>
                  <a:t>degrees of freedom= </a:t>
                </a:r>
                <a:r>
                  <a:rPr lang="en-US" sz="2500" b="1" i="1" dirty="0" err="1">
                    <a:solidFill>
                      <a:schemeClr val="accent1">
                        <a:lumMod val="50000"/>
                      </a:schemeClr>
                    </a:solidFill>
                  </a:rPr>
                  <a:t>n</a:t>
                </a:r>
                <a:r>
                  <a:rPr lang="en-US" sz="2500" b="1" i="1" baseline="-25000" dirty="0" err="1">
                    <a:solidFill>
                      <a:schemeClr val="accent1">
                        <a:lumMod val="50000"/>
                      </a:schemeClr>
                    </a:solidFill>
                  </a:rPr>
                  <a:t>d</a:t>
                </a:r>
                <a:r>
                  <a:rPr lang="en-US" sz="2500" b="1" i="1" baseline="-25000" dirty="0">
                    <a:solidFill>
                      <a:schemeClr val="accent1">
                        <a:lumMod val="50000"/>
                      </a:schemeClr>
                    </a:solidFill>
                  </a:rPr>
                  <a:t> </a:t>
                </a:r>
                <a:r>
                  <a:rPr lang="en-US" sz="2500" b="1" i="1" dirty="0">
                    <a:solidFill>
                      <a:schemeClr val="accent1">
                        <a:lumMod val="50000"/>
                      </a:schemeClr>
                    </a:solidFill>
                  </a:rPr>
                  <a:t>-1</a:t>
                </a:r>
                <a:endParaRPr lang="en-US" dirty="0"/>
              </a:p>
              <a:p>
                <a:pPr lvl="1"/>
                <a:r>
                  <a:rPr lang="en-US" sz="2500" dirty="0"/>
                  <a:t>Conditions for the t-distribution: </a:t>
                </a:r>
                <a:r>
                  <a:rPr lang="en-US" sz="2400" i="1" dirty="0" err="1">
                    <a:solidFill>
                      <a:prstClr val="black"/>
                    </a:solidFill>
                    <a:cs typeface="Times New Roman" pitchFamily="18" charset="0"/>
                  </a:rPr>
                  <a:t>n</a:t>
                </a:r>
                <a:r>
                  <a:rPr lang="en-US" sz="2400" i="1" baseline="-25000" dirty="0" err="1">
                    <a:solidFill>
                      <a:prstClr val="black"/>
                    </a:solidFill>
                    <a:cs typeface="Times New Roman" pitchFamily="18" charset="0"/>
                  </a:rPr>
                  <a:t>d</a:t>
                </a:r>
                <a:r>
                  <a:rPr lang="en-US" sz="2400" dirty="0">
                    <a:solidFill>
                      <a:prstClr val="black"/>
                    </a:solidFill>
                    <a:cs typeface="Times New Roman" pitchFamily="18" charset="0"/>
                  </a:rPr>
                  <a:t> ≥ 30 </a:t>
                </a:r>
                <a:r>
                  <a:rPr lang="en-US" sz="2500" dirty="0"/>
                  <a:t>or the distribution of the differences are approximately normal.</a:t>
                </a:r>
              </a:p>
            </p:txBody>
          </p:sp>
        </mc:Choice>
        <mc:Fallback xmlns="">
          <p:sp>
            <p:nvSpPr>
              <p:cNvPr id="5" name="Content Placeholder 4"/>
              <p:cNvSpPr>
                <a:spLocks noGrp="1" noRot="1" noChangeAspect="1" noMove="1" noResize="1" noEditPoints="1" noAdjustHandles="1" noChangeArrowheads="1" noChangeShapeType="1" noTextEdit="1"/>
              </p:cNvSpPr>
              <p:nvPr>
                <p:ph sz="quarter" idx="1"/>
              </p:nvPr>
            </p:nvSpPr>
            <p:spPr>
              <a:xfrm>
                <a:off x="0" y="1524000"/>
                <a:ext cx="9144000" cy="5334000"/>
              </a:xfrm>
              <a:blipFill rotWithShape="1">
                <a:blip r:embed="rId3"/>
                <a:stretch>
                  <a:fillRect l="-267" t="-114" r="-1800"/>
                </a:stretch>
              </a:blipFill>
            </p:spPr>
            <p:txBody>
              <a:bodyPr/>
              <a:lstStyle/>
              <a:p>
                <a:r>
                  <a:rPr lang="en-US">
                    <a:noFill/>
                  </a:rPr>
                  <a:t> </a:t>
                </a:r>
              </a:p>
            </p:txBody>
          </p:sp>
        </mc:Fallback>
      </mc:AlternateContent>
      <p:sp>
        <p:nvSpPr>
          <p:cNvPr id="2" name="Title 1"/>
          <p:cNvSpPr>
            <a:spLocks noGrp="1"/>
          </p:cNvSpPr>
          <p:nvPr>
            <p:ph type="title"/>
          </p:nvPr>
        </p:nvSpPr>
        <p:spPr>
          <a:xfrm>
            <a:off x="609600" y="286693"/>
            <a:ext cx="8153400" cy="990600"/>
          </a:xfrm>
        </p:spPr>
        <p:txBody>
          <a:bodyPr>
            <a:normAutofit/>
          </a:bodyPr>
          <a:lstStyle/>
          <a:p>
            <a:pPr lvl="0"/>
            <a:r>
              <a:rPr lang="en-US" b="1" dirty="0"/>
              <a:t>Summary</a:t>
            </a:r>
            <a:endParaRPr lang="en-US" dirty="0"/>
          </a:p>
        </p:txBody>
      </p:sp>
    </p:spTree>
    <p:custDataLst>
      <p:tags r:id="rId1"/>
    </p:custDataLst>
    <p:extLst>
      <p:ext uri="{BB962C8B-B14F-4D97-AF65-F5344CB8AC3E}">
        <p14:creationId xmlns:p14="http://schemas.microsoft.com/office/powerpoint/2010/main" val="12338801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Paired Data</a:t>
            </a:r>
          </a:p>
        </p:txBody>
      </p:sp>
      <p:sp>
        <p:nvSpPr>
          <p:cNvPr id="3" name="Content Placeholder 2"/>
          <p:cNvSpPr>
            <a:spLocks noGrp="1"/>
          </p:cNvSpPr>
          <p:nvPr>
            <p:ph idx="1"/>
          </p:nvPr>
        </p:nvSpPr>
        <p:spPr>
          <a:xfrm>
            <a:off x="0" y="1524000"/>
            <a:ext cx="9144000" cy="5334000"/>
          </a:xfrm>
        </p:spPr>
        <p:txBody>
          <a:bodyPr>
            <a:normAutofit fontScale="92500" lnSpcReduction="10000"/>
          </a:bodyPr>
          <a:lstStyle/>
          <a:p>
            <a:r>
              <a:rPr lang="en-US" dirty="0"/>
              <a:t>In Section 6.4, we consider inference for a difference in means when the data consist of two separate samples.</a:t>
            </a:r>
          </a:p>
          <a:p>
            <a:r>
              <a:rPr lang="en-US" dirty="0"/>
              <a:t>What about situations such as matched pairs experiments (discussed in Section 1.3) where the data being compared consist of pairs of data values?</a:t>
            </a:r>
          </a:p>
          <a:p>
            <a:r>
              <a:rPr lang="en-US" dirty="0"/>
              <a:t>Paired data examples:</a:t>
            </a:r>
          </a:p>
          <a:p>
            <a:pPr lvl="1"/>
            <a:r>
              <a:rPr lang="en-US" sz="3200" dirty="0"/>
              <a:t>Two measurements on each case (compare each case to themselves under different treatments)</a:t>
            </a:r>
          </a:p>
          <a:p>
            <a:pPr lvl="1"/>
            <a:r>
              <a:rPr lang="en-US" sz="3200" dirty="0"/>
              <a:t>Twin studies</a:t>
            </a:r>
          </a:p>
          <a:p>
            <a:pPr lvl="1"/>
            <a:r>
              <a:rPr lang="en-US" sz="3200" dirty="0"/>
              <a:t>Each case is matched with a similar case, and one case in each pair is given each treatment for comparison</a:t>
            </a:r>
          </a:p>
        </p:txBody>
      </p:sp>
    </p:spTree>
    <p:extLst>
      <p:ext uri="{BB962C8B-B14F-4D97-AF65-F5344CB8AC3E}">
        <p14:creationId xmlns:p14="http://schemas.microsoft.com/office/powerpoint/2010/main" val="3551490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
          </p:nvPr>
        </p:nvSpPr>
        <p:spPr>
          <a:xfrm>
            <a:off x="0" y="1524000"/>
            <a:ext cx="9144000" cy="4995446"/>
          </a:xfrm>
        </p:spPr>
        <p:txBody>
          <a:bodyPr/>
          <a:lstStyle/>
          <a:p>
            <a:r>
              <a:rPr lang="en-US" dirty="0"/>
              <a:t>Do pheromones (subconscious chemical signals) in female tears affect testosterone levels in men?</a:t>
            </a:r>
          </a:p>
          <a:p>
            <a:r>
              <a:rPr lang="en-US" dirty="0"/>
              <a:t>Cotton pads had either real female tears or a salt solution that had been dripped down the same female’s face</a:t>
            </a:r>
          </a:p>
          <a:p>
            <a:r>
              <a:rPr lang="en-US" dirty="0"/>
              <a:t>50 men had a pad attached to their upper lip twice, once with tears and once without, order randomized.</a:t>
            </a:r>
          </a:p>
          <a:p>
            <a:endParaRPr lang="en-US" dirty="0"/>
          </a:p>
          <a:p>
            <a:r>
              <a:rPr lang="en-US" dirty="0"/>
              <a:t>Response variable: testosterone level</a:t>
            </a:r>
          </a:p>
        </p:txBody>
      </p:sp>
      <p:sp>
        <p:nvSpPr>
          <p:cNvPr id="5" name="TextBox 4"/>
          <p:cNvSpPr txBox="1"/>
          <p:nvPr/>
        </p:nvSpPr>
        <p:spPr>
          <a:xfrm>
            <a:off x="0" y="6519446"/>
            <a:ext cx="8534400" cy="338554"/>
          </a:xfrm>
          <a:prstGeom prst="rect">
            <a:avLst/>
          </a:prstGeom>
          <a:noFill/>
        </p:spPr>
        <p:txBody>
          <a:bodyPr wrap="square" rtlCol="0">
            <a:spAutoFit/>
          </a:bodyPr>
          <a:lstStyle/>
          <a:p>
            <a:r>
              <a:rPr lang="en-US" sz="1600" dirty="0" err="1"/>
              <a:t>Gelstein</a:t>
            </a:r>
            <a:r>
              <a:rPr lang="en-US" sz="1600" dirty="0"/>
              <a:t>, et. al. (2011) “Human Tears Contain a </a:t>
            </a:r>
            <a:r>
              <a:rPr lang="en-US" sz="1600" dirty="0" err="1"/>
              <a:t>Chemosignal</a:t>
            </a:r>
            <a:r>
              <a:rPr lang="en-US" sz="1600" dirty="0"/>
              <a:t>," </a:t>
            </a:r>
            <a:r>
              <a:rPr lang="en-US" sz="1600" i="1" dirty="0"/>
              <a:t>Science, </a:t>
            </a:r>
            <a:r>
              <a:rPr lang="en-US" sz="1600" dirty="0"/>
              <a:t>1/6/11.</a:t>
            </a:r>
          </a:p>
        </p:txBody>
      </p:sp>
      <p:pic>
        <p:nvPicPr>
          <p:cNvPr id="2050" name="Picture 2" descr="http://anthropology.ua.edu/blogs/wp-content/uploads/2012/11/Perception-Sweat-Tears-52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45608" y="5153293"/>
            <a:ext cx="1535430" cy="153543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3107602" y="5141976"/>
            <a:ext cx="2438400" cy="533400"/>
          </a:xfrm>
          <a:prstGeom prst="rect">
            <a:avLst/>
          </a:prstGeom>
          <a:solidFill>
            <a:schemeClr val="bg2"/>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accent2">
                    <a:lumMod val="75000"/>
                  </a:schemeClr>
                </a:solidFill>
              </a:rPr>
              <a:t>Paired Data!</a:t>
            </a:r>
          </a:p>
        </p:txBody>
      </p:sp>
      <p:sp>
        <p:nvSpPr>
          <p:cNvPr id="6" name="Title 5"/>
          <p:cNvSpPr>
            <a:spLocks noGrp="1"/>
          </p:cNvSpPr>
          <p:nvPr>
            <p:ph type="title"/>
          </p:nvPr>
        </p:nvSpPr>
        <p:spPr>
          <a:xfrm>
            <a:off x="533400" y="228600"/>
            <a:ext cx="8153400" cy="990600"/>
          </a:xfrm>
        </p:spPr>
        <p:txBody>
          <a:bodyPr>
            <a:normAutofit/>
          </a:bodyPr>
          <a:lstStyle/>
          <a:p>
            <a:pPr lvl="0"/>
            <a:r>
              <a:rPr lang="en-US" dirty="0"/>
              <a:t>Pheromones in Tears</a:t>
            </a:r>
          </a:p>
        </p:txBody>
      </p:sp>
    </p:spTree>
    <p:custDataLst>
      <p:tags r:id="rId1"/>
    </p:custDataLst>
    <p:extLst>
      <p:ext uri="{BB962C8B-B14F-4D97-AF65-F5344CB8AC3E}">
        <p14:creationId xmlns:p14="http://schemas.microsoft.com/office/powerpoint/2010/main" val="21334366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ppt_w</p:attrName>
                                        </p:attrNameLst>
                                      </p:cBhvr>
                                      <p:tavLst>
                                        <p:tav tm="0">
                                          <p:val>
                                            <p:fltVal val="0"/>
                                          </p:val>
                                        </p:tav>
                                        <p:tav tm="100000">
                                          <p:val>
                                            <p:strVal val="#ppt_w"/>
                                          </p:val>
                                        </p:tav>
                                      </p:tavLst>
                                    </p:anim>
                                    <p:anim calcmode="lin" valueType="num">
                                      <p:cBhvr>
                                        <p:cTn id="12" dur="500" fill="hold"/>
                                        <p:tgtEl>
                                          <p:spTgt spid="2"/>
                                        </p:tgtEl>
                                        <p:attrNameLst>
                                          <p:attrName>ppt_h</p:attrName>
                                        </p:attrNameLst>
                                      </p:cBhvr>
                                      <p:tavLst>
                                        <p:tav tm="0">
                                          <p:val>
                                            <p:fltVal val="0"/>
                                          </p:val>
                                        </p:tav>
                                        <p:tav tm="100000">
                                          <p:val>
                                            <p:strVal val="#ppt_h"/>
                                          </p:val>
                                        </p:tav>
                                      </p:tavLst>
                                    </p:anim>
                                    <p:animEffect transition="in" filter="fade">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95300" y="228600"/>
            <a:ext cx="8153400" cy="1219200"/>
          </a:xfrm>
          <a:prstGeom prst="rect">
            <a:avLst/>
          </a:prstGeom>
        </p:spPr>
        <p:txBody>
          <a:bodyPr/>
          <a:lstStyle/>
          <a:p>
            <a:pPr lvl="0" algn="ctr">
              <a:spcBef>
                <a:spcPct val="0"/>
              </a:spcBef>
              <a:defRPr/>
            </a:pPr>
            <a:endParaRPr lang="en-US" sz="4000" b="1" dirty="0">
              <a:solidFill>
                <a:schemeClr val="tx2"/>
              </a:solidFill>
            </a:endParaRPr>
          </a:p>
        </p:txBody>
      </p:sp>
      <p:sp>
        <p:nvSpPr>
          <p:cNvPr id="2" name="Title 1"/>
          <p:cNvSpPr>
            <a:spLocks noGrp="1"/>
          </p:cNvSpPr>
          <p:nvPr>
            <p:ph type="title"/>
          </p:nvPr>
        </p:nvSpPr>
        <p:spPr>
          <a:xfrm>
            <a:off x="609600" y="230863"/>
            <a:ext cx="8153400" cy="990600"/>
          </a:xfrm>
        </p:spPr>
        <p:txBody>
          <a:bodyPr>
            <a:normAutofit/>
          </a:bodyPr>
          <a:lstStyle/>
          <a:p>
            <a:pPr lvl="0"/>
            <a:r>
              <a:rPr lang="en-US" dirty="0"/>
              <a:t>Paired Data</a:t>
            </a:r>
          </a:p>
        </p:txBody>
      </p:sp>
      <p:sp>
        <p:nvSpPr>
          <p:cNvPr id="5" name="Content Placeholder 4"/>
          <p:cNvSpPr>
            <a:spLocks noGrp="1"/>
          </p:cNvSpPr>
          <p:nvPr>
            <p:ph sz="quarter" idx="1"/>
          </p:nvPr>
        </p:nvSpPr>
        <p:spPr>
          <a:xfrm>
            <a:off x="0" y="1524000"/>
            <a:ext cx="7010400" cy="5334000"/>
          </a:xfrm>
        </p:spPr>
        <p:txBody>
          <a:bodyPr>
            <a:normAutofit fontScale="92500" lnSpcReduction="10000"/>
          </a:bodyPr>
          <a:lstStyle/>
          <a:p>
            <a:r>
              <a:rPr lang="en-US" b="1" u="sng" dirty="0">
                <a:solidFill>
                  <a:schemeClr val="tx2"/>
                </a:solidFill>
              </a:rPr>
              <a:t>Separate samples</a:t>
            </a:r>
            <a:r>
              <a:rPr lang="en-US" dirty="0"/>
              <a:t>: </a:t>
            </a:r>
          </a:p>
          <a:p>
            <a:pPr lvl="1"/>
            <a:r>
              <a:rPr lang="en-US" dirty="0"/>
              <a:t>Some men would get real tears, and a </a:t>
            </a:r>
            <a:r>
              <a:rPr lang="en-US" b="1" i="1" u="sng" dirty="0">
                <a:solidFill>
                  <a:schemeClr val="accent1">
                    <a:lumMod val="75000"/>
                  </a:schemeClr>
                </a:solidFill>
              </a:rPr>
              <a:t>separate</a:t>
            </a:r>
            <a:r>
              <a:rPr lang="en-US" dirty="0">
                <a:solidFill>
                  <a:schemeClr val="accent1">
                    <a:lumMod val="75000"/>
                  </a:schemeClr>
                </a:solidFill>
              </a:rPr>
              <a:t> </a:t>
            </a:r>
            <a:r>
              <a:rPr lang="en-US" dirty="0"/>
              <a:t>group of men get fake tears</a:t>
            </a:r>
          </a:p>
          <a:p>
            <a:pPr lvl="1"/>
            <a:r>
              <a:rPr lang="en-US" dirty="0"/>
              <a:t>Can list the entire response variable </a:t>
            </a:r>
          </a:p>
          <a:p>
            <a:pPr marL="365760" lvl="1" indent="0">
              <a:buNone/>
            </a:pPr>
            <a:r>
              <a:rPr lang="en-US" dirty="0"/>
              <a:t>   in one column. </a:t>
            </a:r>
          </a:p>
          <a:p>
            <a:r>
              <a:rPr lang="en-US" b="1" dirty="0">
                <a:solidFill>
                  <a:schemeClr val="tx2"/>
                </a:solidFill>
              </a:rPr>
              <a:t> </a:t>
            </a:r>
            <a:r>
              <a:rPr lang="en-US" b="1" u="sng" dirty="0">
                <a:solidFill>
                  <a:schemeClr val="tx2"/>
                </a:solidFill>
              </a:rPr>
              <a:t>Paired Data</a:t>
            </a:r>
            <a:r>
              <a:rPr lang="en-US" dirty="0"/>
              <a:t>:</a:t>
            </a:r>
          </a:p>
          <a:p>
            <a:pPr lvl="1"/>
            <a:r>
              <a:rPr lang="en-US" dirty="0"/>
              <a:t>Each man gets </a:t>
            </a:r>
            <a:r>
              <a:rPr lang="en-US" b="1" i="1" u="sng" dirty="0">
                <a:solidFill>
                  <a:schemeClr val="accent5">
                    <a:lumMod val="75000"/>
                  </a:schemeClr>
                </a:solidFill>
              </a:rPr>
              <a:t>both</a:t>
            </a:r>
            <a:r>
              <a:rPr lang="en-US" dirty="0">
                <a:solidFill>
                  <a:schemeClr val="accent5">
                    <a:lumMod val="75000"/>
                  </a:schemeClr>
                </a:solidFill>
              </a:rPr>
              <a:t> </a:t>
            </a:r>
            <a:r>
              <a:rPr lang="en-US" dirty="0"/>
              <a:t>real and fake tears</a:t>
            </a:r>
          </a:p>
          <a:p>
            <a:pPr lvl="1"/>
            <a:r>
              <a:rPr lang="en-US" dirty="0"/>
              <a:t>2 measurements for each man</a:t>
            </a:r>
          </a:p>
          <a:p>
            <a:pPr lvl="1"/>
            <a:r>
              <a:rPr lang="en-US" dirty="0"/>
              <a:t>Real tear response data in one </a:t>
            </a:r>
          </a:p>
          <a:p>
            <a:pPr marL="365760" lvl="1" indent="0">
              <a:buNone/>
            </a:pPr>
            <a:r>
              <a:rPr lang="en-US" dirty="0"/>
              <a:t>   column, fake tear response data</a:t>
            </a:r>
          </a:p>
          <a:p>
            <a:pPr marL="365760" lvl="1" indent="0">
              <a:buNone/>
            </a:pPr>
            <a:r>
              <a:rPr lang="en-US" dirty="0"/>
              <a:t>   in another column</a:t>
            </a:r>
          </a:p>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5575" y="2514600"/>
            <a:ext cx="2638425" cy="15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Oval 5"/>
          <p:cNvSpPr/>
          <p:nvPr/>
        </p:nvSpPr>
        <p:spPr>
          <a:xfrm>
            <a:off x="8001000" y="2057400"/>
            <a:ext cx="1143000" cy="2286000"/>
          </a:xfrm>
          <a:prstGeom prst="ellipse">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4876800"/>
            <a:ext cx="3200400"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Oval 8"/>
          <p:cNvSpPr/>
          <p:nvPr/>
        </p:nvSpPr>
        <p:spPr>
          <a:xfrm>
            <a:off x="6505575" y="4648200"/>
            <a:ext cx="2638425" cy="1752600"/>
          </a:xfrm>
          <a:prstGeom prst="ellipse">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41010737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2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9" end="9"/>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PAnswers"/>
          <p:cNvSpPr>
            <a:spLocks noGrp="1"/>
          </p:cNvSpPr>
          <p:nvPr>
            <p:ph sz="quarter" idx="4294967295"/>
            <p:custDataLst>
              <p:tags r:id="rId2"/>
            </p:custDataLst>
          </p:nvPr>
        </p:nvSpPr>
        <p:spPr>
          <a:xfrm>
            <a:off x="0" y="3581400"/>
            <a:ext cx="4114800" cy="1485900"/>
          </a:xfrm>
        </p:spPr>
        <p:txBody>
          <a:bodyPr/>
          <a:lstStyle/>
          <a:p>
            <a:pPr marL="514350" indent="-514350">
              <a:buFont typeface="+mj-lt"/>
              <a:buAutoNum type="alphaUcPeriod"/>
            </a:pPr>
            <a:r>
              <a:rPr lang="en-US" dirty="0"/>
              <a:t> Paired Data</a:t>
            </a:r>
          </a:p>
          <a:p>
            <a:pPr marL="514350" indent="-514350">
              <a:buFont typeface="+mj-lt"/>
              <a:buAutoNum type="alphaUcPeriod"/>
            </a:pPr>
            <a:r>
              <a:rPr lang="en-US" dirty="0"/>
              <a:t> Separate Samples</a:t>
            </a:r>
          </a:p>
        </p:txBody>
      </p:sp>
      <p:sp>
        <p:nvSpPr>
          <p:cNvPr id="2" name="TPQuestion"/>
          <p:cNvSpPr>
            <a:spLocks noGrp="1"/>
          </p:cNvSpPr>
          <p:nvPr>
            <p:ph type="title" idx="4294967295"/>
          </p:nvPr>
        </p:nvSpPr>
        <p:spPr>
          <a:xfrm>
            <a:off x="0" y="76200"/>
            <a:ext cx="9144000" cy="3276600"/>
          </a:xfrm>
        </p:spPr>
        <p:txBody>
          <a:bodyPr>
            <a:noAutofit/>
          </a:bodyPr>
          <a:lstStyle/>
          <a:p>
            <a:r>
              <a:rPr lang="en-US" sz="3200" dirty="0"/>
              <a:t>Should data from the following situation be analyzed as paired data or separate samples?</a:t>
            </a:r>
            <a:r>
              <a:rPr lang="en-US" sz="3200" i="1" dirty="0">
                <a:solidFill>
                  <a:schemeClr val="accent2"/>
                </a:solidFill>
              </a:rPr>
              <a:t> </a:t>
            </a:r>
            <a:r>
              <a:rPr lang="en-US" sz="3000" dirty="0">
                <a:solidFill>
                  <a:schemeClr val="accent5">
                    <a:lumMod val="75000"/>
                  </a:schemeClr>
                </a:solidFill>
              </a:rPr>
              <a:t>To study the effect of sitting with a laptop computer on one’s lap on scrotal temperature, 29 men have their scrotal temperature tested before and then after sitting with a laptop for one hour. </a:t>
            </a:r>
          </a:p>
        </p:txBody>
      </p:sp>
    </p:spTree>
    <p:custDataLst>
      <p:tags r:id="rId1"/>
    </p:custDataLst>
    <p:extLst>
      <p:ext uri="{BB962C8B-B14F-4D97-AF65-F5344CB8AC3E}">
        <p14:creationId xmlns:p14="http://schemas.microsoft.com/office/powerpoint/2010/main" val="3355320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idx="4294967295"/>
          </p:nvPr>
        </p:nvSpPr>
        <p:spPr>
          <a:xfrm>
            <a:off x="0" y="76200"/>
            <a:ext cx="9144000" cy="3048000"/>
          </a:xfrm>
        </p:spPr>
        <p:txBody>
          <a:bodyPr>
            <a:noAutofit/>
          </a:bodyPr>
          <a:lstStyle/>
          <a:p>
            <a:r>
              <a:rPr lang="en-US" sz="3200" dirty="0"/>
              <a:t>Should data from the following situation be analyzed as paired data or separate samples?</a:t>
            </a:r>
            <a:r>
              <a:rPr lang="en-US" sz="3200" i="1" dirty="0">
                <a:solidFill>
                  <a:schemeClr val="accent2"/>
                </a:solidFill>
              </a:rPr>
              <a:t> </a:t>
            </a:r>
            <a:r>
              <a:rPr lang="en-US" sz="3000" dirty="0">
                <a:solidFill>
                  <a:schemeClr val="accent1">
                    <a:lumMod val="75000"/>
                  </a:schemeClr>
                </a:solidFill>
              </a:rPr>
              <a:t>A study investigating the effect of exercise on brain activity recruits sets of identical twins in middle age, in which one twin is randomly assigned to engage in regular exercise and the other doesn’t exercise.</a:t>
            </a:r>
          </a:p>
        </p:txBody>
      </p:sp>
      <p:sp>
        <p:nvSpPr>
          <p:cNvPr id="4" name="TPAnswers"/>
          <p:cNvSpPr>
            <a:spLocks noGrp="1"/>
          </p:cNvSpPr>
          <p:nvPr>
            <p:ph sz="quarter" idx="4294967295"/>
            <p:custDataLst>
              <p:tags r:id="rId2"/>
            </p:custDataLst>
          </p:nvPr>
        </p:nvSpPr>
        <p:spPr>
          <a:xfrm>
            <a:off x="0" y="3581400"/>
            <a:ext cx="4114800" cy="1485900"/>
          </a:xfrm>
        </p:spPr>
        <p:txBody>
          <a:bodyPr/>
          <a:lstStyle/>
          <a:p>
            <a:pPr marL="514350" indent="-514350">
              <a:buFont typeface="+mj-lt"/>
              <a:buAutoNum type="alphaUcPeriod"/>
            </a:pPr>
            <a:r>
              <a:rPr lang="en-US" dirty="0"/>
              <a:t> Paired Data</a:t>
            </a:r>
          </a:p>
          <a:p>
            <a:pPr marL="514350" indent="-514350">
              <a:buFont typeface="+mj-lt"/>
              <a:buAutoNum type="alphaUcPeriod"/>
            </a:pPr>
            <a:r>
              <a:rPr lang="en-US" dirty="0"/>
              <a:t> Separate Samples</a:t>
            </a:r>
          </a:p>
        </p:txBody>
      </p:sp>
    </p:spTree>
    <p:custDataLst>
      <p:tags r:id="rId1"/>
    </p:custDataLst>
    <p:extLst>
      <p:ext uri="{BB962C8B-B14F-4D97-AF65-F5344CB8AC3E}">
        <p14:creationId xmlns:p14="http://schemas.microsoft.com/office/powerpoint/2010/main" val="806249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idx="4294967295"/>
          </p:nvPr>
        </p:nvSpPr>
        <p:spPr>
          <a:xfrm>
            <a:off x="0" y="76200"/>
            <a:ext cx="9144000" cy="3048000"/>
          </a:xfrm>
        </p:spPr>
        <p:txBody>
          <a:bodyPr>
            <a:noAutofit/>
          </a:bodyPr>
          <a:lstStyle/>
          <a:p>
            <a:r>
              <a:rPr lang="en-US" sz="3000" dirty="0"/>
              <a:t>Should data from the following situation be analyzed as paired data or separate samples?</a:t>
            </a:r>
            <a:r>
              <a:rPr lang="en-US" sz="3000" i="1" dirty="0">
                <a:solidFill>
                  <a:schemeClr val="accent2"/>
                </a:solidFill>
              </a:rPr>
              <a:t> </a:t>
            </a:r>
            <a:r>
              <a:rPr lang="en-US" sz="2900" dirty="0">
                <a:solidFill>
                  <a:schemeClr val="accent3">
                    <a:lumMod val="75000"/>
                  </a:schemeClr>
                </a:solidFill>
              </a:rPr>
              <a:t>In a study to determine whether the color red increases how attractive men find women, one group of men rate the attractiveness of a woman after seeing her picture on a red background and another group of men rate the same woman after seeing her picture on a white background.</a:t>
            </a:r>
          </a:p>
        </p:txBody>
      </p:sp>
      <p:sp>
        <p:nvSpPr>
          <p:cNvPr id="4" name="TPAnswers"/>
          <p:cNvSpPr>
            <a:spLocks noGrp="1"/>
          </p:cNvSpPr>
          <p:nvPr>
            <p:ph sz="quarter" idx="4294967295"/>
            <p:custDataLst>
              <p:tags r:id="rId2"/>
            </p:custDataLst>
          </p:nvPr>
        </p:nvSpPr>
        <p:spPr>
          <a:xfrm>
            <a:off x="0" y="3581400"/>
            <a:ext cx="4114800" cy="1485900"/>
          </a:xfrm>
        </p:spPr>
        <p:txBody>
          <a:bodyPr/>
          <a:lstStyle/>
          <a:p>
            <a:pPr marL="514350" indent="-514350">
              <a:buFont typeface="+mj-lt"/>
              <a:buAutoNum type="alphaUcPeriod"/>
            </a:pPr>
            <a:r>
              <a:rPr lang="en-US" dirty="0"/>
              <a:t> Paired Data</a:t>
            </a:r>
          </a:p>
          <a:p>
            <a:pPr marL="514350" indent="-514350">
              <a:buFont typeface="+mj-lt"/>
              <a:buAutoNum type="alphaUcPeriod"/>
            </a:pPr>
            <a:r>
              <a:rPr lang="en-US" dirty="0"/>
              <a:t> Separate Samples</a:t>
            </a:r>
          </a:p>
        </p:txBody>
      </p:sp>
    </p:spTree>
    <p:custDataLst>
      <p:tags r:id="rId1"/>
    </p:custDataLst>
    <p:extLst>
      <p:ext uri="{BB962C8B-B14F-4D97-AF65-F5344CB8AC3E}">
        <p14:creationId xmlns:p14="http://schemas.microsoft.com/office/powerpoint/2010/main" val="387734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idx="4294967295"/>
          </p:nvPr>
        </p:nvSpPr>
        <p:spPr>
          <a:xfrm>
            <a:off x="0" y="76200"/>
            <a:ext cx="9144000" cy="3505200"/>
          </a:xfrm>
        </p:spPr>
        <p:txBody>
          <a:bodyPr>
            <a:noAutofit/>
          </a:bodyPr>
          <a:lstStyle/>
          <a:p>
            <a:r>
              <a:rPr lang="en-US" sz="2800" dirty="0"/>
              <a:t>Should data from the following situation be analyzed as paired data or separate samples?</a:t>
            </a:r>
            <a:r>
              <a:rPr lang="en-US" sz="2800" i="1" dirty="0">
                <a:solidFill>
                  <a:schemeClr val="accent2"/>
                </a:solidFill>
              </a:rPr>
              <a:t> </a:t>
            </a:r>
            <a:r>
              <a:rPr lang="en-US" sz="2800" dirty="0">
                <a:solidFill>
                  <a:schemeClr val="bg2">
                    <a:lumMod val="50000"/>
                  </a:schemeClr>
                </a:solidFill>
              </a:rPr>
              <a:t>To measure the effectiveness of a new teaching method for math in elementary school, each student in a class getting the new instructional method is matched with a student in a separate class on IQ, family income, math ability level the previous year, reading level, and all demographic characteristics.  At the end of the year, math ability levels are measured.</a:t>
            </a:r>
          </a:p>
        </p:txBody>
      </p:sp>
      <p:sp>
        <p:nvSpPr>
          <p:cNvPr id="4" name="TPAnswers"/>
          <p:cNvSpPr>
            <a:spLocks noGrp="1"/>
          </p:cNvSpPr>
          <p:nvPr>
            <p:ph sz="quarter" idx="4294967295"/>
            <p:custDataLst>
              <p:tags r:id="rId2"/>
            </p:custDataLst>
          </p:nvPr>
        </p:nvSpPr>
        <p:spPr>
          <a:xfrm>
            <a:off x="0" y="3581400"/>
            <a:ext cx="4114800" cy="1485900"/>
          </a:xfrm>
        </p:spPr>
        <p:txBody>
          <a:bodyPr/>
          <a:lstStyle/>
          <a:p>
            <a:pPr marL="514350" indent="-514350">
              <a:buFont typeface="+mj-lt"/>
              <a:buAutoNum type="alphaUcPeriod"/>
            </a:pPr>
            <a:r>
              <a:rPr lang="en-US" dirty="0"/>
              <a:t> Paired Data</a:t>
            </a:r>
          </a:p>
          <a:p>
            <a:pPr marL="514350" indent="-514350">
              <a:buFont typeface="+mj-lt"/>
              <a:buAutoNum type="alphaUcPeriod"/>
            </a:pPr>
            <a:r>
              <a:rPr lang="en-US" dirty="0"/>
              <a:t> Separate Samples</a:t>
            </a:r>
          </a:p>
        </p:txBody>
      </p:sp>
    </p:spTree>
    <p:custDataLst>
      <p:tags r:id="rId1"/>
    </p:custDataLst>
    <p:extLst>
      <p:ext uri="{BB962C8B-B14F-4D97-AF65-F5344CB8AC3E}">
        <p14:creationId xmlns:p14="http://schemas.microsoft.com/office/powerpoint/2010/main" val="328201723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PPRESENTATIONGUID" val="4245ad9b-486d-4473-9140-3da51b602f92"/>
  <p:tag name="WASPOLLED" val="6A8FF39F7AA942BE887B6862F009290D"/>
  <p:tag name="TPVERSION" val="6"/>
  <p:tag name="TPFULLVERSION" val="7.4.0.111"/>
  <p:tag name="PPTVERSION" val="14"/>
  <p:tag name="TPOS" val="2"/>
  <p:tag name="TPLASTSAVEVERSION" val="6.2 PC"/>
</p:tagLst>
</file>

<file path=ppt/tags/tag10.xml><?xml version="1.0" encoding="utf-8"?>
<p:tagLst xmlns:a="http://schemas.openxmlformats.org/drawingml/2006/main" xmlns:r="http://schemas.openxmlformats.org/officeDocument/2006/relationships" xmlns:p="http://schemas.openxmlformats.org/presentationml/2006/main">
  <p:tag name="ZEROBASED" val="False"/>
</p:tagLst>
</file>

<file path=ppt/tags/tag11.xml><?xml version="1.0" encoding="utf-8"?>
<p:tagLst xmlns:a="http://schemas.openxmlformats.org/drawingml/2006/main" xmlns:r="http://schemas.openxmlformats.org/officeDocument/2006/relationships" xmlns:p="http://schemas.openxmlformats.org/presentationml/2006/main">
  <p:tag name="TYPE" val="MultiChoiceSlide"/>
  <p:tag name="TPQUESTIONXML" val="﻿&lt;?xml version=&quot;1.0&quot; encoding=&quot;utf-8&quot;?&gt;&#10;&lt;questionlist&gt;&#10;    &lt;properties&gt;&#10;        &lt;guid&gt;2153D8B6D787410DAFD235AFBD007053&lt;/guid&gt;&#10;        &lt;description /&gt;&#10;        &lt;date&gt;8/2/2017 1:18:30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E1C5C54B09924F8FBEB928FD5A205964&lt;/guid&gt;&#10;            &lt;repollguid&gt;E7F41666AC8E445194FE9B05405421AA&lt;/repollguid&gt;&#10;            &lt;sourceid&gt;0BB3C2DB06954849822EC9F9D4BBEC14&lt;/sourceid&gt;&#10;            &lt;questiontext&gt;Should data from the following situation be analyzed as paired data or separate samples? To measure the effectiveness of a new teaching method for math in elementary school, each student in a class getting the new instructional method is matched with a student in a separate class on IQ, family income, math ability level the previous year, reading level, and all demographic characteristics.  At the end of the year, math ability levels are measured.&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answers&gt;&#10;                &lt;answer&gt;&#10;                    &lt;guid&gt;995CE9C7549A4CAEBEC678380F573742&lt;/guid&gt;&#10;                    &lt;answertext&gt; Paired Data&lt;/answertext&gt;&#10;                    &lt;valuetype&gt;0&lt;/valuetype&gt;&#10;                &lt;/answer&gt;&#10;                &lt;answer&gt;&#10;                    &lt;guid&gt;1895BD581E9040BA9347144A7B80F54B&lt;/guid&gt;&#10;                    &lt;answertext&gt; Separate Samples&lt;/answertext&gt;&#10;                    &lt;valuetype&gt;0&lt;/valuetype&gt;&#10;                &lt;/answer&gt;&#10;            &lt;/answers&gt;&#10;            &lt;metadata&gt;&#10;                &lt;entry&gt;&#10;                    &lt;key&gt;AUTOFORMATCHART&lt;/key&gt;&#10;                    &lt;value&gt;True&lt;/value&gt;&#10;                &lt;/entry&gt;&#10;                &lt;entry&gt;&#10;                    &lt;key&gt;AUTOOPENPOLL&lt;/key&gt;&#10;                    &lt;value&gt;True&lt;/value&gt;&#10;                &lt;/entry&gt;&#10;                &lt;entry&gt;&#10;                    &lt;key&gt;LIVECHARTING&lt;/key&gt;&#10;                    &lt;value&gt;False&lt;/value&gt;&#10;                &lt;/entry&gt;&#10;            &lt;/metadata&gt;&#10;        &lt;/multichoice&gt;&#10;    &lt;/questions&gt;&#10;&lt;/questionlist&gt;"/>
  <p:tag name="LIVECHARTING" val="False"/>
  <p:tag name="AUTOOPENPOLL" val="True"/>
  <p:tag name="AUTOFORMATCHART" val="True"/>
  <p:tag name="HASRESULTS" val="False"/>
</p:tagLst>
</file>

<file path=ppt/tags/tag12.xml><?xml version="1.0" encoding="utf-8"?>
<p:tagLst xmlns:a="http://schemas.openxmlformats.org/drawingml/2006/main" xmlns:r="http://schemas.openxmlformats.org/officeDocument/2006/relationships" xmlns:p="http://schemas.openxmlformats.org/presentationml/2006/main">
  <p:tag name="ZEROBASED" val="False"/>
</p:tagLst>
</file>

<file path=ppt/tags/tag13.xml><?xml version="1.0" encoding="utf-8"?>
<p:tagLst xmlns:a="http://schemas.openxmlformats.org/drawingml/2006/main" xmlns:r="http://schemas.openxmlformats.org/officeDocument/2006/relationships" xmlns:p="http://schemas.openxmlformats.org/presentationml/2006/main">
  <p:tag name="TYPE" val="MultiChoiceSlide"/>
  <p:tag name="TPQUESTIONXML" val="﻿&lt;?xml version=&quot;1.0&quot; encoding=&quot;utf-8&quot;?&gt;&#10;&lt;questionlist&gt;&#10;    &lt;properties&gt;&#10;        &lt;guid&gt;2153D8B6D787410DAFD235AFBD007053&lt;/guid&gt;&#10;        &lt;description /&gt;&#10;        &lt;date&gt;8/2/2017 1:18:30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CA30F167C8164889AC58C8786454AABC&lt;/guid&gt;&#10;            &lt;repollguid&gt;E7F41666AC8E445194FE9B05405421AA&lt;/repollguid&gt;&#10;            &lt;sourceid&gt;0BB3C2DB06954849822EC9F9D4BBEC14&lt;/sourceid&gt;&#10;            &lt;questiontext&gt;Why use paired data?&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answers&gt;&#10;                &lt;answer&gt;&#10;                    &lt;guid&gt;995CE9C7549A4CAEBEC678380F573742&lt;/guid&gt;&#10;                    &lt;answertext&gt;Decrease standard deviation of the response&lt;/answertext&gt;&#10;                    &lt;valuetype&gt;0&lt;/valuetype&gt;&#10;                &lt;/answer&gt;&#10;                &lt;answer&gt;&#10;                    &lt;guid&gt;1895BD581E9040BA9347144A7B80F54B&lt;/guid&gt;&#10;                    &lt;answertext&gt;Decrease the chance of a Type II error for tests&lt;/answertext&gt;&#10;                    &lt;valuetype&gt;0&lt;/valuetype&gt;&#10;                &lt;/answer&gt;&#10;                &lt;answer&gt;&#10;                    &lt;guid&gt;898FAE896D494EA08FC3FA1BBE986A7C&lt;/guid&gt;&#10;                    &lt;answertext&gt;Decrease the margin of error for intervals&lt;/answertext&gt;&#10;                    &lt;valuetype&gt;0&lt;/valuetype&gt;&#10;                &lt;/answer&gt;&#10;                &lt;answer&gt;&#10;                    &lt;guid&gt;FECF7FBF13424F56920E3434DF12096C&lt;/guid&gt;&#10;                    &lt;answertext&gt;All of the above&lt;/answertext&gt;&#10;                    &lt;valuetype&gt;0&lt;/valuetype&gt;&#10;                &lt;/answer&gt;&#10;                &lt;answer&gt;&#10;                    &lt;guid&gt;477F1070427646CE81B2C486C1436085&lt;/guid&gt;&#10;                    &lt;answertext&gt;None of the above&lt;/answertext&gt;&#10;                    &lt;valuetype&gt;0&lt;/valuetype&gt;&#10;                &lt;/answer&gt;&#10;            &lt;/answers&gt;&#10;            &lt;metadata&gt;&#10;                &lt;entry&gt;&#10;                    &lt;key&gt;AUTOFORMATCHART&lt;/key&gt;&#10;                    &lt;value&gt;True&lt;/value&gt;&#10;                &lt;/entry&gt;&#10;                &lt;entry&gt;&#10;                    &lt;key&gt;AUTOOPENPOLL&lt;/key&gt;&#10;                    &lt;value&gt;True&lt;/value&gt;&#10;                &lt;/entry&gt;&#10;                &lt;entry&gt;&#10;                    &lt;key&gt;LIVECHARTING&lt;/key&gt;&#10;                    &lt;value&gt;False&lt;/value&gt;&#10;                &lt;/entry&gt;&#10;            &lt;/metadata&gt;&#10;        &lt;/multichoice&gt;&#10;    &lt;/questions&gt;&#10;&lt;/questionlist&gt;"/>
  <p:tag name="LIVECHARTING" val="False"/>
  <p:tag name="AUTOOPENPOLL" val="True"/>
  <p:tag name="AUTOFORMATCHART" val="True"/>
  <p:tag name="HASRESULTS" val="False"/>
</p:tagLst>
</file>

<file path=ppt/tags/tag14.xml><?xml version="1.0" encoding="utf-8"?>
<p:tagLst xmlns:a="http://schemas.openxmlformats.org/drawingml/2006/main" xmlns:r="http://schemas.openxmlformats.org/officeDocument/2006/relationships" xmlns:p="http://schemas.openxmlformats.org/presentationml/2006/main">
  <p:tag name="TYPE" val="0"/>
  <p:tag name="LABELFORMAT" val="0"/>
  <p:tag name="NUMBERFORMAT" val="0"/>
  <p:tag name="DEFINEDCOLORS" val="3,6,10,45,32,50,13,4,9,55,1"/>
  <p:tag name="COLORTYPE" val="SCHEME"/>
</p:tagLst>
</file>

<file path=ppt/tags/tag15.xml><?xml version="1.0" encoding="utf-8"?>
<p:tagLst xmlns:a="http://schemas.openxmlformats.org/drawingml/2006/main" xmlns:r="http://schemas.openxmlformats.org/officeDocument/2006/relationships" xmlns:p="http://schemas.openxmlformats.org/presentationml/2006/main">
  <p:tag name="ZEROBASED" val="False"/>
</p:tagLst>
</file>

<file path=ppt/tags/tag16.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7.xml><?xml version="1.0" encoding="utf-8"?>
<p:tagLst xmlns:a="http://schemas.openxmlformats.org/drawingml/2006/main" xmlns:r="http://schemas.openxmlformats.org/officeDocument/2006/relationships" xmlns:p="http://schemas.openxmlformats.org/presentationml/2006/main">
  <p:tag name="NOPREFERENCE" val="False"/>
  <p:tag name="DELIMITERS" val="3.1"/>
  <p:tag name="TYPE" val="MultiChoiceSlide"/>
  <p:tag name="TPQUESTIONXML" val="﻿&lt;?xml version=&quot;1.0&quot; encoding=&quot;utf-8&quot;?&gt;&#10;&lt;questionlist&gt;&#10;    &lt;properties&gt;&#10;        &lt;guid&gt;26B75C95DD54408ABE4BE5317FC0E2C9&lt;/guid&gt;&#10;        &lt;description /&gt;&#10;        &lt;date&gt;8/2/2017 2:42:43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306346B58ACB460B9875593D5DBC8DA7&lt;/guid&gt;&#10;            &lt;repollguid&gt;FC1A13888F414EB8B11AF096FF20DC1D&lt;/repollguid&gt;&#10;            &lt;sourceid&gt;BF29BB29EC2F44D7A70534BCC52CFD0B&lt;/sourceid&gt;&#10;            &lt;questiontext&gt;For the 50 men, the average difference in testosterone levels between tears and no tears was −21.7 pg/ml. (“pg” = picogram = 0.001 nanogram = 10-12 gram). The standard deviation of these differences was 46.5. Average level before sniffing was 155 pg/ml. Do female tears lower male testosterone  levels? Calculate standard error.&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answers&gt;&#10;                &lt;answer&gt;&#10;                    &lt;guid&gt;778C2173BE2E40C291E8532680CA2C08&lt;/guid&gt;&#10;                    &lt;answertext&gt;4.79&lt;/answertext&gt;&#10;                    &lt;valuetype&gt;0&lt;/valuetype&gt;&#10;                &lt;/answer&gt;&#10;                &lt;answer&gt;&#10;                    &lt;guid&gt;4AF0C659518849CDB2BE3F36EEEBD551&lt;/guid&gt;&#10;                    &lt;answertext&gt;5.42&lt;/answertext&gt;&#10;                    &lt;valuetype&gt;0&lt;/valuetype&gt;&#10;                &lt;/answer&gt;&#10;                &lt;answer&gt;&#10;                    &lt;guid&gt;61807A97FD574367A12970652D134F52&lt;/guid&gt;&#10;                    &lt;answertext&gt;6.23&lt;/answertext&gt;&#10;                    &lt;valuetype&gt;0&lt;/valuetype&gt;&#10;                &lt;/answer&gt;&#10;                &lt;answer&gt;&#10;                    &lt;guid&gt;F54B88626464470FA275A07D77945919&lt;/guid&gt;&#10;                    &lt;answertext&gt;6.58&lt;/answertext&gt;&#10;                    &lt;valuetype&gt;0&lt;/valuetype&gt;&#10;                &lt;/answer&gt;&#10;            &lt;/answers&gt;&#10;            &lt;metadata&gt;&#10;                &lt;entry&gt;&#10;                    &lt;key&gt;AUTOFORMATCHART&lt;/key&gt;&#10;                    &lt;value&gt;True&lt;/value&gt;&#10;                &lt;/entry&gt;&#10;                &lt;entry&gt;&#10;                    &lt;key&gt;AUTOOPENPOLL&lt;/key&gt;&#10;                    &lt;value&gt;True&lt;/value&gt;&#10;                &lt;/entry&gt;&#10;                &lt;entry&gt;&#10;                    &lt;key&gt;LIVECHARTING&lt;/key&gt;&#10;                    &lt;value&gt;False&lt;/value&gt;&#10;                &lt;/entry&gt;&#10;            &lt;/metadata&gt;&#10;        &lt;/multichoice&gt;&#10;    &lt;/questions&gt;&#10;&lt;/questionlist&gt;"/>
  <p:tag name="LIVECHARTING" val="False"/>
  <p:tag name="AUTOOPENPOLL" val="True"/>
  <p:tag name="AUTOFORMATCHART" val="True"/>
  <p:tag name="HASRESULTS" val="False"/>
</p:tagLst>
</file>

<file path=ppt/tags/tag18.xml><?xml version="1.0" encoding="utf-8"?>
<p:tagLst xmlns:a="http://schemas.openxmlformats.org/drawingml/2006/main" xmlns:r="http://schemas.openxmlformats.org/officeDocument/2006/relationships" xmlns:p="http://schemas.openxmlformats.org/presentationml/2006/main">
  <p:tag name="ZEROBASED" val="False"/>
</p:tagLst>
</file>

<file path=ppt/tags/tag19.xml><?xml version="1.0" encoding="utf-8"?>
<p:tagLst xmlns:a="http://schemas.openxmlformats.org/drawingml/2006/main" xmlns:r="http://schemas.openxmlformats.org/officeDocument/2006/relationships" xmlns:p="http://schemas.openxmlformats.org/presentationml/2006/main">
  <p:tag name="NOPREFERENCE" val="False"/>
  <p:tag name="DELIMITERS" val="3.1"/>
  <p:tag name="TYPE" val="MultiChoiceSlide"/>
  <p:tag name="TPQUESTIONXML" val="﻿&lt;?xml version=&quot;1.0&quot; encoding=&quot;utf-8&quot;?&gt;&#10;&lt;questionlist&gt;&#10;    &lt;properties&gt;&#10;        &lt;guid&gt;26B75C95DD54408ABE4BE5317FC0E2C9&lt;/guid&gt;&#10;        &lt;description /&gt;&#10;        &lt;date&gt;8/2/2017 2:42:43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A0A7BB094D84456A8863B71DBED71800&lt;/guid&gt;&#10;            &lt;repollguid&gt;FC1A13888F414EB8B11AF096FF20DC1D&lt;/repollguid&gt;&#10;            &lt;sourceid&gt;BF29BB29EC2F44D7A70534BCC52CFD0B&lt;/sourceid&gt;&#10;            &lt;questiontext&gt;For the 50 men, the average difference in testosterone levels between tears and no tears was −21.7 pg/ml. (“pg” = picogram = 0.001 nanogram = 10-12 gram). The standard deviation of these differences was 46.5. Average level before sniffing was 155 pg/ml. Do female tears lower male testosterone  levels? Calculate test statistic.&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answers&gt;&#10;                &lt;answer&gt;&#10;                    &lt;guid&gt;778C2173BE2E40C291E8532680CA2C08&lt;/guid&gt;&#10;                    &lt;answertext&gt;0.001&lt;/answertext&gt;&#10;                    &lt;valuetype&gt;0&lt;/valuetype&gt;&#10;                &lt;/answer&gt;&#10;                &lt;answer&gt;&#10;                    &lt;guid&gt;4AF0C659518849CDB2BE3F36EEEBD551&lt;/guid&gt;&#10;                    &lt;answertext&gt;-0.47&lt;/answertext&gt;&#10;                    &lt;valuetype&gt;0&lt;/valuetype&gt;&#10;                &lt;/answer&gt;&#10;                &lt;answer&gt;&#10;                    &lt;guid&gt;61807A97FD574367A12970652D134F52&lt;/guid&gt;&#10;                    &lt;answertext&gt;-3.3&lt;/answertext&gt;&#10;                    &lt;valuetype&gt;0&lt;/valuetype&gt;&#10;                &lt;/answer&gt;&#10;                &lt;answer&gt;&#10;                    &lt;guid&gt;F54B88626464470FA275A07D77945919&lt;/guid&gt;&#10;                    &lt;answertext&gt;-3.9&lt;/answertext&gt;&#10;                    &lt;valuetype&gt;0&lt;/valuetype&gt;&#10;                &lt;/answer&gt;&#10;            &lt;/answers&gt;&#10;            &lt;metadata&gt;&#10;                &lt;entry&gt;&#10;                    &lt;key&gt;AUTOFORMATCHART&lt;/key&gt;&#10;                    &lt;value&gt;True&lt;/value&gt;&#10;                &lt;/entry&gt;&#10;                &lt;entry&gt;&#10;                    &lt;key&gt;AUTOOPENPOLL&lt;/key&gt;&#10;                    &lt;value&gt;True&lt;/value&gt;&#10;                &lt;/entry&gt;&#10;                &lt;entry&gt;&#10;                    &lt;key&gt;LIVECHARTING&lt;/key&gt;&#10;                    &lt;value&gt;False&lt;/value&gt;&#10;                &lt;/entry&gt;&#10;            &lt;/metadata&gt;&#10;        &lt;/multichoice&gt;&#10;    &lt;/questions&gt;&#10;&lt;/questionlist&gt;"/>
  <p:tag name="LIVECHARTING" val="False"/>
  <p:tag name="AUTOOPENPOLL" val="True"/>
  <p:tag name="AUTOFORMATCHART" val="True"/>
  <p:tag name="HASRESULTS" val="False"/>
</p:tagLst>
</file>

<file path=ppt/tags/tag2.xml><?xml version="1.0" encoding="utf-8"?>
<p:tagLst xmlns:a="http://schemas.openxmlformats.org/drawingml/2006/main" xmlns:r="http://schemas.openxmlformats.org/officeDocument/2006/relationships" xmlns:p="http://schemas.openxmlformats.org/presentationml/2006/main">
  <p:tag name="DELIMITERS" val="3.1"/>
</p:tagLst>
</file>

<file path=ppt/tags/tag20.xml><?xml version="1.0" encoding="utf-8"?>
<p:tagLst xmlns:a="http://schemas.openxmlformats.org/drawingml/2006/main" xmlns:r="http://schemas.openxmlformats.org/officeDocument/2006/relationships" xmlns:p="http://schemas.openxmlformats.org/presentationml/2006/main">
  <p:tag name="ZEROBASED" val="False"/>
</p:tagLst>
</file>

<file path=ppt/tags/tag21.xml><?xml version="1.0" encoding="utf-8"?>
<p:tagLst xmlns:a="http://schemas.openxmlformats.org/drawingml/2006/main" xmlns:r="http://schemas.openxmlformats.org/officeDocument/2006/relationships" xmlns:p="http://schemas.openxmlformats.org/presentationml/2006/main">
  <p:tag name="NOPREFERENCE" val="False"/>
  <p:tag name="DELIMITERS" val="3.1"/>
  <p:tag name="TYPE" val="MultiChoiceSlide"/>
  <p:tag name="TPQUESTIONXML" val="﻿&lt;?xml version=&quot;1.0&quot; encoding=&quot;utf-8&quot;?&gt;&#10;&lt;questionlist&gt;&#10;    &lt;properties&gt;&#10;        &lt;guid&gt;26B75C95DD54408ABE4BE5317FC0E2C9&lt;/guid&gt;&#10;        &lt;description /&gt;&#10;        &lt;date&gt;8/2/2017 2:42:43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AB2AFD3727EA44179ABF06639E8CB2F8&lt;/guid&gt;&#10;            &lt;repollguid&gt;FC1A13888F414EB8B11AF096FF20DC1D&lt;/repollguid&gt;&#10;            &lt;sourceid&gt;BF29BB29EC2F44D7A70534BCC52CFD0B&lt;/sourceid&gt;&#10;            &lt;questiontext&gt;For the 50 men, the average difference in testosterone levels between tears and no tears was −21.7 pg/ml. (“pg” = picogram = 0.001 nanogram = 10-12 gram). The standard deviation of these differences was 46.5. Average level before sniffing was 155 pg/ml. Do female tears lower male testosterone  levels? Find the p-value.&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answers&gt;&#10;                &lt;answer&gt;&#10;                    &lt;guid&gt;778C2173BE2E40C291E8532680CA2C08&lt;/guid&gt;&#10;                    &lt;answertext&gt;0.0009&lt;/answertext&gt;&#10;                    &lt;valuetype&gt;0&lt;/valuetype&gt;&#10;                &lt;/answer&gt;&#10;                &lt;answer&gt;&#10;                    &lt;guid&gt;4AF0C659518849CDB2BE3F36EEEBD551&lt;/guid&gt;&#10;                    &lt;answertext&gt;0.009&lt;/answertext&gt;&#10;                    &lt;valuetype&gt;0&lt;/valuetype&gt;&#10;                &lt;/answer&gt;&#10;                &lt;answer&gt;&#10;                    &lt;guid&gt;61807A97FD574367A12970652D134F52&lt;/guid&gt;&#10;                    &lt;answertext&gt;0.09&lt;/answertext&gt;&#10;                    &lt;valuetype&gt;0&lt;/valuetype&gt;&#10;                &lt;/answer&gt;&#10;                &lt;answer&gt;&#10;                    &lt;guid&gt;F54B88626464470FA275A07D77945919&lt;/guid&gt;&#10;                    &lt;answertext&gt;0.9&lt;/answertext&gt;&#10;                    &lt;valuetype&gt;0&lt;/valuetype&gt;&#10;                &lt;/answer&gt;&#10;            &lt;/answers&gt;&#10;            &lt;metadata&gt;&#10;                &lt;entry&gt;&#10;                    &lt;key&gt;AUTOFORMATCHART&lt;/key&gt;&#10;                    &lt;value&gt;True&lt;/value&gt;&#10;                &lt;/entry&gt;&#10;                &lt;entry&gt;&#10;                    &lt;key&gt;AUTOOPENPOLL&lt;/key&gt;&#10;                    &lt;value&gt;True&lt;/value&gt;&#10;                &lt;/entry&gt;&#10;                &lt;entry&gt;&#10;                    &lt;key&gt;LIVECHARTING&lt;/key&gt;&#10;                    &lt;value&gt;False&lt;/value&gt;&#10;                &lt;/entry&gt;&#10;            &lt;/metadata&gt;&#10;        &lt;/multichoice&gt;&#10;    &lt;/questions&gt;&#10;&lt;/questionlist&gt;"/>
  <p:tag name="LIVECHARTING" val="False"/>
  <p:tag name="AUTOOPENPOLL" val="True"/>
  <p:tag name="AUTOFORMATCHART" val="True"/>
  <p:tag name="HASRESULTS" val="False"/>
</p:tagLst>
</file>

<file path=ppt/tags/tag22.xml><?xml version="1.0" encoding="utf-8"?>
<p:tagLst xmlns:a="http://schemas.openxmlformats.org/drawingml/2006/main" xmlns:r="http://schemas.openxmlformats.org/officeDocument/2006/relationships" xmlns:p="http://schemas.openxmlformats.org/presentationml/2006/main">
  <p:tag name="ZEROBASED" val="False"/>
</p:tagLst>
</file>

<file path=ppt/tags/tag23.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3.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4.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5.xml><?xml version="1.0" encoding="utf-8"?>
<p:tagLst xmlns:a="http://schemas.openxmlformats.org/drawingml/2006/main" xmlns:r="http://schemas.openxmlformats.org/officeDocument/2006/relationships" xmlns:p="http://schemas.openxmlformats.org/presentationml/2006/main">
  <p:tag name="TYPE" val="MultiChoiceSlide"/>
  <p:tag name="TPQUESTIONXML" val="﻿&lt;?xml version=&quot;1.0&quot; encoding=&quot;utf-8&quot;?&gt;&#10;&lt;questionlist&gt;&#10;    &lt;properties&gt;&#10;        &lt;guid&gt;2153D8B6D787410DAFD235AFBD007053&lt;/guid&gt;&#10;        &lt;description /&gt;&#10;        &lt;date&gt;8/2/2017 1:18:30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B959C97902F84A85AFAB64A8DC074729&lt;/guid&gt;&#10;            &lt;repollguid&gt;E7F41666AC8E445194FE9B05405421AA&lt;/repollguid&gt;&#10;            &lt;sourceid&gt;0BB3C2DB06954849822EC9F9D4BBEC14&lt;/sourceid&gt;&#10;            &lt;questiontext&gt;Should data from the following situation be analyzed as paired data or separate samples? To study the effect of sitting with a laptop computer on one’s lap on scrotal temperature, 29 men have their scrotal temperature tested before and then after sitting with a laptop for one hour. &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answers&gt;&#10;                &lt;answer&gt;&#10;                    &lt;guid&gt;995CE9C7549A4CAEBEC678380F573742&lt;/guid&gt;&#10;                    &lt;answertext&gt; Paired Data &lt;/answertext&gt;&#10;                    &lt;valuetype&gt;0&lt;/valuetype&gt;&#10;                &lt;/answer&gt;&#10;                &lt;answer&gt;&#10;                    &lt;guid&gt;1895BD581E9040BA9347144A7B80F54B&lt;/guid&gt;&#10;                    &lt;answertext&gt; Separate Samples&lt;/answertext&gt;&#10;                    &lt;valuetype&gt;0&lt;/valuetype&gt;&#10;                &lt;/answer&gt;&#10;            &lt;/answers&gt;&#10;            &lt;metadata&gt;&#10;                &lt;entry&gt;&#10;                    &lt;key&gt;AUTOFORMATCHART&lt;/key&gt;&#10;                    &lt;value&gt;True&lt;/value&gt;&#10;                &lt;/entry&gt;&#10;                &lt;entry&gt;&#10;                    &lt;key&gt;AUTOOPENPOLL&lt;/key&gt;&#10;                    &lt;value&gt;True&lt;/value&gt;&#10;                &lt;/entry&gt;&#10;                &lt;entry&gt;&#10;                    &lt;key&gt;LIVECHARTING&lt;/key&gt;&#10;                    &lt;value&gt;False&lt;/value&gt;&#10;                &lt;/entry&gt;&#10;            &lt;/metadata&gt;&#10;        &lt;/multichoice&gt;&#10;    &lt;/questions&gt;&#10;&lt;/questionlist&gt;"/>
  <p:tag name="LIVECHARTING" val="False"/>
  <p:tag name="AUTOOPENPOLL" val="True"/>
  <p:tag name="AUTOFORMATCHART" val="True"/>
  <p:tag name="HASRESULTS" val="False"/>
</p:tagLst>
</file>

<file path=ppt/tags/tag6.xml><?xml version="1.0" encoding="utf-8"?>
<p:tagLst xmlns:a="http://schemas.openxmlformats.org/drawingml/2006/main" xmlns:r="http://schemas.openxmlformats.org/officeDocument/2006/relationships" xmlns:p="http://schemas.openxmlformats.org/presentationml/2006/main">
  <p:tag name="ZEROBASED" val="False"/>
</p:tagLst>
</file>

<file path=ppt/tags/tag7.xml><?xml version="1.0" encoding="utf-8"?>
<p:tagLst xmlns:a="http://schemas.openxmlformats.org/drawingml/2006/main" xmlns:r="http://schemas.openxmlformats.org/officeDocument/2006/relationships" xmlns:p="http://schemas.openxmlformats.org/presentationml/2006/main">
  <p:tag name="TYPE" val="MultiChoiceSlide"/>
  <p:tag name="TPQUESTIONXML" val="﻿&lt;?xml version=&quot;1.0&quot; encoding=&quot;utf-8&quot;?&gt;&#10;&lt;questionlist&gt;&#10;    &lt;properties&gt;&#10;        &lt;guid&gt;2153D8B6D787410DAFD235AFBD007053&lt;/guid&gt;&#10;        &lt;description /&gt;&#10;        &lt;date&gt;8/2/2017 1:18:30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F11C452BDC2B437D82CC28AE12896760&lt;/guid&gt;&#10;            &lt;repollguid&gt;E7F41666AC8E445194FE9B05405421AA&lt;/repollguid&gt;&#10;            &lt;sourceid&gt;0BB3C2DB06954849822EC9F9D4BBEC14&lt;/sourceid&gt;&#10;            &lt;questiontext&gt;Should data from the following situation be analyzed as paired data or separate samples? A study investigating the effect of exercise on brain activity recruits sets of identical twins in middle age, in which one twin is randomly assigned to engage in regular exercise and the other doesn’t exercise.&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answers&gt;&#10;                &lt;answer&gt;&#10;                    &lt;guid&gt;995CE9C7549A4CAEBEC678380F573742&lt;/guid&gt;&#10;                    &lt;answertext&gt; Paired Data &lt;/answertext&gt;&#10;                    &lt;valuetype&gt;0&lt;/valuetype&gt;&#10;                &lt;/answer&gt;&#10;                &lt;answer&gt;&#10;                    &lt;guid&gt;1895BD581E9040BA9347144A7B80F54B&lt;/guid&gt;&#10;                    &lt;answertext&gt; Separate Samples&lt;/answertext&gt;&#10;                    &lt;valuetype&gt;0&lt;/valuetype&gt;&#10;                &lt;/answer&gt;&#10;            &lt;/answers&gt;&#10;            &lt;metadata&gt;&#10;                &lt;entry&gt;&#10;                    &lt;key&gt;AUTOFORMATCHART&lt;/key&gt;&#10;                    &lt;value&gt;True&lt;/value&gt;&#10;                &lt;/entry&gt;&#10;                &lt;entry&gt;&#10;                    &lt;key&gt;AUTOOPENPOLL&lt;/key&gt;&#10;                    &lt;value&gt;True&lt;/value&gt;&#10;                &lt;/entry&gt;&#10;                &lt;entry&gt;&#10;                    &lt;key&gt;LIVECHARTING&lt;/key&gt;&#10;                    &lt;value&gt;False&lt;/value&gt;&#10;                &lt;/entry&gt;&#10;            &lt;/metadata&gt;&#10;        &lt;/multichoice&gt;&#10;    &lt;/questions&gt;&#10;&lt;/questionlist&gt;"/>
  <p:tag name="LIVECHARTING" val="False"/>
  <p:tag name="AUTOOPENPOLL" val="True"/>
  <p:tag name="AUTOFORMATCHART" val="True"/>
  <p:tag name="HASRESULTS" val="False"/>
</p:tagLst>
</file>

<file path=ppt/tags/tag8.xml><?xml version="1.0" encoding="utf-8"?>
<p:tagLst xmlns:a="http://schemas.openxmlformats.org/drawingml/2006/main" xmlns:r="http://schemas.openxmlformats.org/officeDocument/2006/relationships" xmlns:p="http://schemas.openxmlformats.org/presentationml/2006/main">
  <p:tag name="ZEROBASED" val="False"/>
</p:tagLst>
</file>

<file path=ppt/tags/tag9.xml><?xml version="1.0" encoding="utf-8"?>
<p:tagLst xmlns:a="http://schemas.openxmlformats.org/drawingml/2006/main" xmlns:r="http://schemas.openxmlformats.org/officeDocument/2006/relationships" xmlns:p="http://schemas.openxmlformats.org/presentationml/2006/main">
  <p:tag name="TYPE" val="MultiChoiceSlide"/>
  <p:tag name="TPQUESTIONXML" val="﻿&lt;?xml version=&quot;1.0&quot; encoding=&quot;utf-8&quot;?&gt;&#10;&lt;questionlist&gt;&#10;    &lt;properties&gt;&#10;        &lt;guid&gt;2153D8B6D787410DAFD235AFBD007053&lt;/guid&gt;&#10;        &lt;description /&gt;&#10;        &lt;date&gt;8/2/2017 1:18:30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801D77FD28194A759EC7A012394F98F8&lt;/guid&gt;&#10;            &lt;repollguid&gt;E7F41666AC8E445194FE9B05405421AA&lt;/repollguid&gt;&#10;            &lt;sourceid&gt;0BB3C2DB06954849822EC9F9D4BBEC14&lt;/sourceid&gt;&#10;            &lt;questiontext&gt;Should data from the following situation be analyzed as paired data or separate samples? In a study to determine whether the color red increases how attractive men find women, one group of men rate the attractiveness of a woman after seeing her picture on a red background and another group of men rate the same woman after seeing her picture on a white background.&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answers&gt;&#10;                &lt;answer&gt;&#10;                    &lt;guid&gt;995CE9C7549A4CAEBEC678380F573742&lt;/guid&gt;&#10;                    &lt;answertext&gt; Paired Data&lt;/answertext&gt;&#10;                    &lt;valuetype&gt;0&lt;/valuetype&gt;&#10;                &lt;/answer&gt;&#10;                &lt;answer&gt;&#10;                    &lt;guid&gt;1895BD581E9040BA9347144A7B80F54B&lt;/guid&gt;&#10;                    &lt;answertext&gt; Separate Samples&lt;/answertext&gt;&#10;                    &lt;valuetype&gt;0&lt;/valuetype&gt;&#10;                &lt;/answer&gt;&#10;            &lt;/answers&gt;&#10;            &lt;metadata&gt;&#10;                &lt;entry&gt;&#10;                    &lt;key&gt;AUTOFORMATCHART&lt;/key&gt;&#10;                    &lt;value&gt;True&lt;/value&gt;&#10;                &lt;/entry&gt;&#10;                &lt;entry&gt;&#10;                    &lt;key&gt;AUTOOPENPOLL&lt;/key&gt;&#10;                    &lt;value&gt;True&lt;/value&gt;&#10;                &lt;/entry&gt;&#10;                &lt;entry&gt;&#10;                    &lt;key&gt;LIVECHARTING&lt;/key&gt;&#10;                    &lt;value&gt;False&lt;/value&gt;&#10;                &lt;/entry&gt;&#10;            &lt;/metadata&gt;&#10;        &lt;/multichoice&gt;&#10;    &lt;/questions&gt;&#10;&lt;/questionlist&gt;"/>
  <p:tag name="LIVECHARTING" val="False"/>
  <p:tag name="AUTOOPENPOLL" val="True"/>
  <p:tag name="AUTOFORMATCHART" val="True"/>
  <p:tag name="HASRESULTS" val="False"/>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298</TotalTime>
  <Words>1305</Words>
  <Application>Microsoft Office PowerPoint</Application>
  <PresentationFormat>On-screen Show (4:3)</PresentationFormat>
  <Paragraphs>119</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Cambria Math</vt:lpstr>
      <vt:lpstr>Segoe Print</vt:lpstr>
      <vt:lpstr>Tw Cen MT</vt:lpstr>
      <vt:lpstr>Wingdings</vt:lpstr>
      <vt:lpstr>Wingdings 2</vt:lpstr>
      <vt:lpstr>Median</vt:lpstr>
      <vt:lpstr>PowerPoint Presentation</vt:lpstr>
      <vt:lpstr>Outline</vt:lpstr>
      <vt:lpstr>Paired Data</vt:lpstr>
      <vt:lpstr>Pheromones in Tears</vt:lpstr>
      <vt:lpstr>Paired Data</vt:lpstr>
      <vt:lpstr>Should data from the following situation be analyzed as paired data or separate samples? To study the effect of sitting with a laptop computer on one’s lap on scrotal temperature, 29 men have their scrotal temperature tested before and then after sitting with a laptop for one hour. </vt:lpstr>
      <vt:lpstr>Should data from the following situation be analyzed as paired data or separate samples? A study investigating the effect of exercise on brain activity recruits sets of identical twins in middle age, in which one twin is randomly assigned to engage in regular exercise and the other doesn’t exercise.</vt:lpstr>
      <vt:lpstr>Should data from the following situation be analyzed as paired data or separate samples? In a study to determine whether the color red increases how attractive men find women, one group of men rate the attractiveness of a woman after seeing her picture on a red background and another group of men rate the same woman after seeing her picture on a white background.</vt:lpstr>
      <vt:lpstr>Should data from the following situation be analyzed as paired data or separate samples? To measure the effectiveness of a new teaching method for math in elementary school, each student in a class getting the new instructional method is matched with a student in a separate class on IQ, family income, math ability level the previous year, reading level, and all demographic characteristics.  At the end of the year, math ability levels are measured.</vt:lpstr>
      <vt:lpstr>Analyzing Paired Data</vt:lpstr>
      <vt:lpstr>Analyzing Paired Data</vt:lpstr>
      <vt:lpstr>Why use paired data?</vt:lpstr>
      <vt:lpstr>Matched Pairs</vt:lpstr>
      <vt:lpstr>Inference for Paired Data</vt:lpstr>
      <vt:lpstr>For the 50 men, the average difference in testosterone levels between tears and no tears was −21.7 pg/ml. (“pg” = picogram = 0.001 nanogram = 10-12 gram). The standard deviation of these differences was 46.5. Average level before sniffing was 155 pg/ml. Do female tears lower male testosterone  levels? Calculate standard error.</vt:lpstr>
      <vt:lpstr>For the 50 men, the average difference in testosterone levels between tears and no tears was −21.7 pg/ml. (“pg” = picogram = 0.001 nanogram = 10-12 gram). The standard deviation of these differences was 46.5. Average level before sniffing was 155 pg/ml. Do female tears lower male testosterone  levels? Calculate test statistic.</vt:lpstr>
      <vt:lpstr>For the 50 men, the average difference in testosterone levels between tears and no tears was −21.7 pg/ml. (“pg” = picogram = 0.001 nanogram = 10-12 gram). The standard deviation of these differences was 46.5. Average level before sniffing was 155 pg/ml. Do female tears lower male testosterone  levels? Find the p-value.</vt:lpstr>
      <vt:lpstr>PowerPoint Presentation</vt:lpstr>
      <vt:lpstr>PowerPoint Presentation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Kathryn Dobeck</dc:creator>
  <cp:lastModifiedBy>Mohammad Islam</cp:lastModifiedBy>
  <cp:revision>25</cp:revision>
  <dcterms:created xsi:type="dcterms:W3CDTF">2017-06-23T14:16:14Z</dcterms:created>
  <dcterms:modified xsi:type="dcterms:W3CDTF">2021-10-27T17:26:53Z</dcterms:modified>
</cp:coreProperties>
</file>