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7" r:id="rId5"/>
    <p:sldId id="289" r:id="rId6"/>
    <p:sldId id="262" r:id="rId7"/>
    <p:sldId id="290" r:id="rId8"/>
    <p:sldId id="291" r:id="rId9"/>
    <p:sldId id="275" r:id="rId10"/>
    <p:sldId id="276" r:id="rId11"/>
    <p:sldId id="268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962197" y="2676872"/>
            <a:ext cx="6267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CSU Classroom Finder</a:t>
            </a:r>
          </a:p>
          <a:p>
            <a:pPr algn="ctr"/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7971439" y="6015964"/>
            <a:ext cx="3983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팀원 </a:t>
            </a:r>
            <a:r>
              <a:rPr lang="en-US" altLang="ko-KR" sz="16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이연근</a:t>
            </a:r>
            <a:r>
              <a:rPr lang="en-US" altLang="ko-KR" sz="16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이담호</a:t>
            </a:r>
            <a:r>
              <a:rPr lang="en-US" altLang="ko-KR" sz="16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이한빈</a:t>
            </a:r>
            <a:r>
              <a:rPr lang="en-US" altLang="ko-KR" sz="16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정승조</a:t>
            </a:r>
            <a:r>
              <a:rPr lang="en-US" altLang="ko-KR" sz="16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정승민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2023</a:t>
            </a:r>
            <a:r>
              <a:rPr lang="ko-KR" altLang="en-US" sz="1200" dirty="0">
                <a:solidFill>
                  <a:schemeClr val="bg1"/>
                </a:solidFill>
              </a:rPr>
              <a:t>년 </a:t>
            </a:r>
            <a:r>
              <a:rPr lang="ko-KR" altLang="en-US" sz="1200" dirty="0" err="1">
                <a:solidFill>
                  <a:schemeClr val="bg1"/>
                </a:solidFill>
              </a:rPr>
              <a:t>캡스톤디자인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세부 계획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1015068" y="4074418"/>
            <a:ext cx="3132122" cy="1893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3949" y="15035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717563" y="3428085"/>
            <a:ext cx="15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자료 조사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8687" y="15035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3425" y="15035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241487" y="4164238"/>
            <a:ext cx="3135179" cy="1803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026" name="Picture 2" descr="조선대 산학협력단, 2022 광주메디헬스산업전 참가... 초기 바이오헬스 기업 지원하는 'K-바이오헬스 지역센터' 사업 알린다! &lt;  헬스케어 &lt; 산업 &lt; 기사본문 - 에이빙(AVING)">
            <a:extLst>
              <a:ext uri="{FF2B5EF4-FFF2-40B4-BE49-F238E27FC236}">
                <a16:creationId xmlns:a16="http://schemas.microsoft.com/office/drawing/2014/main" id="{28ED56AF-E0D2-7B6A-D7CE-60A9EF1D1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104" y="1428801"/>
            <a:ext cx="3272023" cy="19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731A9-3609-132E-FE57-DBD667B6941B}"/>
              </a:ext>
            </a:extLst>
          </p:cNvPr>
          <p:cNvSpPr txBox="1"/>
          <p:nvPr/>
        </p:nvSpPr>
        <p:spPr>
          <a:xfrm>
            <a:off x="752990" y="3717779"/>
            <a:ext cx="349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조선대 내의 단과대학 및 시설의 위치 정보 수집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E5064-A9D1-D15E-1196-6AE119EA9AD9}"/>
              </a:ext>
            </a:extLst>
          </p:cNvPr>
          <p:cNvSpPr txBox="1"/>
          <p:nvPr/>
        </p:nvSpPr>
        <p:spPr>
          <a:xfrm>
            <a:off x="5091043" y="3446592"/>
            <a:ext cx="200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조선대 모델링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B92A3-92C5-ECC1-0730-E8E93DC769FF}"/>
              </a:ext>
            </a:extLst>
          </p:cNvPr>
          <p:cNvSpPr txBox="1"/>
          <p:nvPr/>
        </p:nvSpPr>
        <p:spPr>
          <a:xfrm>
            <a:off x="4391774" y="3736286"/>
            <a:ext cx="338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스케치업을 통해 조사한 조선대 건물을 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4E1290-AF10-24A6-9D51-195ABF31EC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988" y="1499115"/>
            <a:ext cx="3265940" cy="1915030"/>
          </a:xfrm>
          <a:prstGeom prst="rect">
            <a:avLst/>
          </a:prstGeom>
        </p:spPr>
      </p:pic>
      <p:pic>
        <p:nvPicPr>
          <p:cNvPr id="1028" name="Picture 4" descr="MySQL]MySQL 설치, 삭제, 서버 관련 명령어">
            <a:extLst>
              <a:ext uri="{FF2B5EF4-FFF2-40B4-BE49-F238E27FC236}">
                <a16:creationId xmlns:a16="http://schemas.microsoft.com/office/drawing/2014/main" id="{CDCFE60F-DA02-AE0A-5708-21AC7217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0726" y="1508003"/>
            <a:ext cx="3273240" cy="190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800F61-4BD1-6B51-0329-EF339F41358C}"/>
              </a:ext>
            </a:extLst>
          </p:cNvPr>
          <p:cNvSpPr txBox="1"/>
          <p:nvPr/>
        </p:nvSpPr>
        <p:spPr>
          <a:xfrm>
            <a:off x="8771927" y="3476948"/>
            <a:ext cx="21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3.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조사자료 정보화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60AC5-5B31-3D1F-A4E4-0C6D668278DC}"/>
              </a:ext>
            </a:extLst>
          </p:cNvPr>
          <p:cNvSpPr txBox="1"/>
          <p:nvPr/>
        </p:nvSpPr>
        <p:spPr>
          <a:xfrm>
            <a:off x="8157621" y="3766642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조사를 통한 데이터를 정보화 하여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 저장</a:t>
            </a:r>
          </a:p>
        </p:txBody>
      </p:sp>
      <p:pic>
        <p:nvPicPr>
          <p:cNvPr id="1030" name="Picture 6" descr="OCR">
            <a:extLst>
              <a:ext uri="{FF2B5EF4-FFF2-40B4-BE49-F238E27FC236}">
                <a16:creationId xmlns:a16="http://schemas.microsoft.com/office/drawing/2014/main" id="{4FB8EF41-3FA4-FBBF-5FA4-2FD8821F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068" y="4095390"/>
            <a:ext cx="3121766" cy="185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177B98-FA13-4804-A225-C55518D979CD}"/>
              </a:ext>
            </a:extLst>
          </p:cNvPr>
          <p:cNvSpPr txBox="1"/>
          <p:nvPr/>
        </p:nvSpPr>
        <p:spPr>
          <a:xfrm>
            <a:off x="1796902" y="5963391"/>
            <a:ext cx="1589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4. OCR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5417B-6E9F-1704-284A-230C808C6FCF}"/>
              </a:ext>
            </a:extLst>
          </p:cNvPr>
          <p:cNvSpPr txBox="1"/>
          <p:nvPr/>
        </p:nvSpPr>
        <p:spPr>
          <a:xfrm>
            <a:off x="603116" y="6253085"/>
            <a:ext cx="3951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이미지 검색 시 텍스트를 추출하여 강의실 정보를 표기</a:t>
            </a:r>
          </a:p>
        </p:txBody>
      </p:sp>
      <p:pic>
        <p:nvPicPr>
          <p:cNvPr id="1032" name="Picture 8" descr="웹 서비스 개요 - 그림으로 배우는 HTML-CSS, 입문!">
            <a:extLst>
              <a:ext uri="{FF2B5EF4-FFF2-40B4-BE49-F238E27FC236}">
                <a16:creationId xmlns:a16="http://schemas.microsoft.com/office/drawing/2014/main" id="{DBA081F6-46FD-47F5-378A-E45369BD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1843" y="4164239"/>
            <a:ext cx="3132122" cy="189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7DF3AE-CFD3-16DA-94A4-AC4FBA392D6D}"/>
              </a:ext>
            </a:extLst>
          </p:cNvPr>
          <p:cNvSpPr txBox="1"/>
          <p:nvPr/>
        </p:nvSpPr>
        <p:spPr>
          <a:xfrm>
            <a:off x="9171323" y="5998968"/>
            <a:ext cx="152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5.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웹서비스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F705D-8304-10D6-166F-752A2B971D86}"/>
              </a:ext>
            </a:extLst>
          </p:cNvPr>
          <p:cNvSpPr txBox="1"/>
          <p:nvPr/>
        </p:nvSpPr>
        <p:spPr>
          <a:xfrm>
            <a:off x="7664152" y="6288662"/>
            <a:ext cx="451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최종적으로 완성된 프로젝트를 웹 서비스하여 실사용 가능계획</a:t>
            </a: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11369" y="2887782"/>
            <a:ext cx="3107630" cy="3068355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2768367" y="2925758"/>
            <a:ext cx="3107630" cy="306835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188832" y="1194034"/>
            <a:ext cx="3237523" cy="314581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878911" y="4299176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실용성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853769" y="427056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독창성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388247" y="243139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편의성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151088" y="5201093"/>
            <a:ext cx="292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완성도 높게 조선대 모델링을 구현하여 실사용이 충분히 가능하도록 제작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764779" y="4954871"/>
            <a:ext cx="30116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단순 모델링으로 강의실 찾기 기능만 제공하는 것이 아닌 인공지능 기술을 추가하여 보다 다채로운 기능사용이 가능하도록 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0D451-FB5C-DD36-481C-1E695EB739A5}"/>
              </a:ext>
            </a:extLst>
          </p:cNvPr>
          <p:cNvSpPr/>
          <p:nvPr/>
        </p:nvSpPr>
        <p:spPr>
          <a:xfrm>
            <a:off x="0" y="-6246"/>
            <a:ext cx="12192000" cy="97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867B1-9EDA-B2EF-2842-FA6B4C10732F}"/>
              </a:ext>
            </a:extLst>
          </p:cNvPr>
          <p:cNvSpPr txBox="1"/>
          <p:nvPr/>
        </p:nvSpPr>
        <p:spPr>
          <a:xfrm>
            <a:off x="875104" y="101916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세부 계획 </a:t>
            </a:r>
            <a:r>
              <a:rPr lang="en-US" altLang="ko-KR" sz="3600" spc="-15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3600" spc="-15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목표</a:t>
            </a:r>
            <a:r>
              <a:rPr lang="en-US" altLang="ko-KR" sz="3600" spc="-15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3600" spc="-15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B5BD0-BC65-234F-483A-55DFED4FC868}"/>
              </a:ext>
            </a:extLst>
          </p:cNvPr>
          <p:cNvSpPr txBox="1"/>
          <p:nvPr/>
        </p:nvSpPr>
        <p:spPr>
          <a:xfrm>
            <a:off x="132080" y="88924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1AD61-5FF7-DCCB-93B8-9E2778B46033}"/>
              </a:ext>
            </a:extLst>
          </p:cNvPr>
          <p:cNvSpPr txBox="1"/>
          <p:nvPr/>
        </p:nvSpPr>
        <p:spPr>
          <a:xfrm>
            <a:off x="7342875" y="1713117"/>
            <a:ext cx="3727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직관적이고 간편한 인터페이스로 처음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CSU Classroom Finder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이용하는 사람도 쉽게 사용 할 수 있도록 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14D1-AD0B-479C-51B2-14AB0C7B6EDE}"/>
              </a:ext>
            </a:extLst>
          </p:cNvPr>
          <p:cNvSpPr txBox="1"/>
          <p:nvPr/>
        </p:nvSpPr>
        <p:spPr>
          <a:xfrm>
            <a:off x="4562525" y="3285192"/>
            <a:ext cx="271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C000"/>
                </a:solidFill>
              </a:rPr>
              <a:t>CSU Classroom Finder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CBF5C-BEA2-1DD2-6E10-F93B84215984}"/>
              </a:ext>
            </a:extLst>
          </p:cNvPr>
          <p:cNvSpPr txBox="1"/>
          <p:nvPr/>
        </p:nvSpPr>
        <p:spPr>
          <a:xfrm>
            <a:off x="2289412" y="1677047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“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4A77E-6478-40EC-C13B-4BBCB8278E05}"/>
              </a:ext>
            </a:extLst>
          </p:cNvPr>
          <p:cNvSpPr txBox="1"/>
          <p:nvPr/>
        </p:nvSpPr>
        <p:spPr>
          <a:xfrm>
            <a:off x="8885197" y="4186053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BDE3B-99FD-FB4A-390E-B737A1AC523D}"/>
              </a:ext>
            </a:extLst>
          </p:cNvPr>
          <p:cNvSpPr txBox="1"/>
          <p:nvPr/>
        </p:nvSpPr>
        <p:spPr>
          <a:xfrm>
            <a:off x="3094083" y="2338767"/>
            <a:ext cx="62840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감사합니다</a:t>
            </a:r>
            <a:r>
              <a:rPr lang="en-US" altLang="ko-KR" sz="96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9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  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526737" y="3999425"/>
            <a:ext cx="2685613" cy="628540"/>
            <a:chOff x="294640" y="3596640"/>
            <a:chExt cx="4654324" cy="17908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09054" y="3896726"/>
              <a:ext cx="4039910" cy="149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아이디어 설명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526737" y="4691637"/>
            <a:ext cx="1327230" cy="707886"/>
            <a:chOff x="294640" y="3596640"/>
            <a:chExt cx="2300168" cy="20169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833986" cy="201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개발 환경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526737" y="5322074"/>
            <a:ext cx="2025754" cy="707886"/>
            <a:chOff x="294640" y="3596640"/>
            <a:chExt cx="3510750" cy="20169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833986" cy="201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3" y="3688974"/>
              <a:ext cx="2861997" cy="149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세부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아이디어 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아이디어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91015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7003672" y="1706247"/>
            <a:ext cx="3449010" cy="6846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CSU  Class Room Finder </a:t>
            </a:r>
            <a:r>
              <a:rPr lang="ko-KR" altLang="en-US" sz="2000" spc="-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란</a:t>
            </a:r>
            <a:r>
              <a:rPr lang="en-US" altLang="ko-KR" sz="2000" spc="-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6201379" y="3343753"/>
            <a:ext cx="5990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CSU </a:t>
            </a:r>
            <a:r>
              <a:rPr lang="en-US" altLang="ko-KR" sz="2000" spc="-15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ClassRoom</a:t>
            </a:r>
            <a:r>
              <a:rPr lang="en-US" altLang="ko-KR" sz="20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Finder </a:t>
            </a:r>
            <a:r>
              <a:rPr lang="ko-KR" altLang="en-US" sz="20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sz="20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CSU</a:t>
            </a:r>
            <a:r>
              <a:rPr lang="ko-KR" altLang="en-US" sz="20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endParaRPr lang="en-US" altLang="ko-KR" sz="2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000" spc="-15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chosun</a:t>
            </a:r>
            <a:r>
              <a:rPr lang="en-US" altLang="ko-KR" sz="20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university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약자로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신입생 및 외부인들이 조선대를 방문했을 때 </a:t>
            </a:r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원하는 곳을 쉽고 빠르게 찾을 수 있도록 </a:t>
            </a:r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돕기 위하여 이와 같은 이름으로 </a:t>
            </a:r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명을 정하게 되었습니다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AF12F2-6236-567F-CF82-BE9DFDDDB76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080" y="1529413"/>
            <a:ext cx="5432353" cy="4894976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8F768FAC-11F8-26BF-480D-B8B7E26CE009}"/>
              </a:ext>
            </a:extLst>
          </p:cNvPr>
          <p:cNvSpPr/>
          <p:nvPr/>
        </p:nvSpPr>
        <p:spPr>
          <a:xfrm>
            <a:off x="5740400" y="2814231"/>
            <a:ext cx="6319520" cy="330581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1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 </a:t>
            </a:r>
            <a:r>
              <a:rPr lang="en-US" altLang="ko-KR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 </a:t>
            </a:r>
            <a:r>
              <a:rPr lang="ko-KR" altLang="en-US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핵심 요소</a:t>
            </a:r>
            <a:r>
              <a:rPr lang="en-US" altLang="ko-KR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3600" spc="-3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373710" y="1421274"/>
            <a:ext cx="3332480" cy="3064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684" y="4600946"/>
            <a:ext cx="2887651" cy="1954022"/>
            <a:chOff x="631684" y="4802186"/>
            <a:chExt cx="2887651" cy="19540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684" y="5371213"/>
              <a:ext cx="288765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/>
                <a:t>스케치업은 </a:t>
              </a:r>
              <a:r>
                <a:rPr lang="ko-KR" altLang="en-US" sz="1400" b="1" i="0" dirty="0">
                  <a:effectLst/>
                  <a:latin typeface="Apple SD Gothic Neo"/>
                </a:rPr>
                <a:t>간편한 인터페이스로 쉽게 모델링 할 수 있는 것이 특징으로 이를 통해 조선대 건물을 모델링 하면 보다 직관적으로 조선대 내부를 파악하고 검색하여 이동할 수 있습니다</a:t>
              </a:r>
              <a:r>
                <a:rPr lang="en-US" altLang="ko-KR" sz="1400" b="1" i="0" dirty="0">
                  <a:effectLst/>
                  <a:latin typeface="Apple SD Gothic Neo"/>
                </a:rPr>
                <a:t>.</a:t>
              </a:r>
              <a:r>
                <a:rPr lang="ko-KR" altLang="en-US" sz="1400" b="1" spc="-150" dirty="0"/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436515" y="4802186"/>
              <a:ext cx="12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rgbClr val="393939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SketchUp</a:t>
              </a:r>
              <a:endParaRPr lang="ko-KR" altLang="en-US" sz="2000" spc="-150" dirty="0">
                <a:solidFill>
                  <a:srgbClr val="3939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pic>
        <p:nvPicPr>
          <p:cNvPr id="2050" name="Picture 2" descr="스케치업2020 무료버전 한글판 다운로드">
            <a:extLst>
              <a:ext uri="{FF2B5EF4-FFF2-40B4-BE49-F238E27FC236}">
                <a16:creationId xmlns:a16="http://schemas.microsoft.com/office/drawing/2014/main" id="{3E1A9C9D-49BA-D5D9-2B3C-37D78D6C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49" y="2288807"/>
            <a:ext cx="2481668" cy="13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DFEF4A8-820E-DB0B-9845-FC15F5959037}"/>
              </a:ext>
            </a:extLst>
          </p:cNvPr>
          <p:cNvSpPr/>
          <p:nvPr/>
        </p:nvSpPr>
        <p:spPr>
          <a:xfrm>
            <a:off x="4429760" y="1421274"/>
            <a:ext cx="3332480" cy="3064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9E4971-DE35-D82A-76F7-0DF0FAB7BC3F}"/>
              </a:ext>
            </a:extLst>
          </p:cNvPr>
          <p:cNvGrpSpPr/>
          <p:nvPr/>
        </p:nvGrpSpPr>
        <p:grpSpPr>
          <a:xfrm>
            <a:off x="4687734" y="4600946"/>
            <a:ext cx="2887651" cy="1738578"/>
            <a:chOff x="631684" y="4802186"/>
            <a:chExt cx="2887651" cy="17385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386ACA-01D9-1D1D-92A8-81C36E4B6940}"/>
                </a:ext>
              </a:extLst>
            </p:cNvPr>
            <p:cNvSpPr txBox="1"/>
            <p:nvPr/>
          </p:nvSpPr>
          <p:spPr>
            <a:xfrm>
              <a:off x="631684" y="5371213"/>
              <a:ext cx="288765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err="1">
                  <a:solidFill>
                    <a:srgbClr val="393939"/>
                  </a:solidFill>
                </a:rPr>
                <a:t>파이선</a:t>
              </a:r>
              <a:r>
                <a:rPr lang="ko-KR" altLang="en-US" sz="1400" b="1" spc="-150" dirty="0">
                  <a:solidFill>
                    <a:srgbClr val="393939"/>
                  </a:solidFill>
                </a:rPr>
                <a:t> 언어로 </a:t>
              </a:r>
              <a:r>
                <a:rPr lang="en-US" altLang="ko-KR" sz="1400" b="1" spc="-150" dirty="0">
                  <a:solidFill>
                    <a:srgbClr val="393939"/>
                  </a:solidFill>
                </a:rPr>
                <a:t>OCR</a:t>
              </a:r>
              <a:r>
                <a:rPr lang="ko-KR" altLang="en-US" sz="1400" b="1" spc="-150" dirty="0">
                  <a:solidFill>
                    <a:srgbClr val="393939"/>
                  </a:solidFill>
                </a:rPr>
                <a:t> 오픈소스를 활용하여</a:t>
              </a:r>
              <a:r>
                <a:rPr lang="en-US" altLang="ko-KR" sz="1400" b="1" spc="-150" dirty="0">
                  <a:solidFill>
                    <a:srgbClr val="393939"/>
                  </a:solidFill>
                </a:rPr>
                <a:t> </a:t>
              </a:r>
              <a:r>
                <a:rPr lang="ko-KR" altLang="en-US" sz="1400" b="1" spc="-150" dirty="0">
                  <a:solidFill>
                    <a:srgbClr val="393939"/>
                  </a:solidFill>
                </a:rPr>
                <a:t>직접 강의실 번호를 찍어 사진으로 업로드 하였을 때 해당 강의실의 강의 정보가 나올 수 있도록 할 계획입니다</a:t>
              </a:r>
              <a:r>
                <a:rPr lang="en-US" altLang="ko-KR" sz="1400" b="1" spc="-150" dirty="0">
                  <a:solidFill>
                    <a:srgbClr val="393939"/>
                  </a:solidFill>
                </a:rPr>
                <a:t>.</a:t>
              </a:r>
              <a:r>
                <a:rPr lang="ko-KR" altLang="en-US" sz="1400" b="1" spc="-150" dirty="0">
                  <a:solidFill>
                    <a:srgbClr val="393939"/>
                  </a:solidFill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CD76E1-3358-95E2-59E4-2CD04DC09BA9}"/>
                </a:ext>
              </a:extLst>
            </p:cNvPr>
            <p:cNvSpPr txBox="1"/>
            <p:nvPr/>
          </p:nvSpPr>
          <p:spPr>
            <a:xfrm>
              <a:off x="1623009" y="4802186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rgbClr val="393939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파이선</a:t>
              </a:r>
              <a:endParaRPr lang="ko-KR" altLang="en-US" sz="2000" spc="-150" dirty="0">
                <a:solidFill>
                  <a:srgbClr val="3939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A0396F0-8877-BEE1-D586-7181761F7AFB}"/>
              </a:ext>
            </a:extLst>
          </p:cNvPr>
          <p:cNvSpPr/>
          <p:nvPr/>
        </p:nvSpPr>
        <p:spPr>
          <a:xfrm>
            <a:off x="8485810" y="1421274"/>
            <a:ext cx="3332480" cy="3064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1800AF-B0DE-0B84-01E2-F4D4CF1C8EAC}"/>
              </a:ext>
            </a:extLst>
          </p:cNvPr>
          <p:cNvGrpSpPr/>
          <p:nvPr/>
        </p:nvGrpSpPr>
        <p:grpSpPr>
          <a:xfrm>
            <a:off x="8743784" y="4600946"/>
            <a:ext cx="2887651" cy="1523134"/>
            <a:chOff x="631684" y="4802186"/>
            <a:chExt cx="2887651" cy="15231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B6398D-D7A5-8624-6449-9264011A5A36}"/>
                </a:ext>
              </a:extLst>
            </p:cNvPr>
            <p:cNvSpPr txBox="1"/>
            <p:nvPr/>
          </p:nvSpPr>
          <p:spPr>
            <a:xfrm>
              <a:off x="631684" y="5371213"/>
              <a:ext cx="2887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spc="-150" dirty="0">
                  <a:solidFill>
                    <a:srgbClr val="393939"/>
                  </a:solidFill>
                </a:rPr>
                <a:t>MySQL</a:t>
              </a:r>
              <a:r>
                <a:rPr lang="ko-KR" altLang="en-US" sz="1400" b="1" spc="-150" dirty="0">
                  <a:solidFill>
                    <a:srgbClr val="393939"/>
                  </a:solidFill>
                </a:rPr>
                <a:t>은 강의실 정보를 담아 두었다</a:t>
              </a:r>
              <a:r>
                <a:rPr lang="en-US" altLang="ko-KR" sz="1400" b="1" spc="-150" dirty="0">
                  <a:solidFill>
                    <a:srgbClr val="393939"/>
                  </a:solidFill>
                </a:rPr>
                <a:t>.</a:t>
              </a:r>
            </a:p>
            <a:p>
              <a:pPr algn="just"/>
              <a:r>
                <a:rPr lang="ko-KR" altLang="en-US" sz="1400" b="1" spc="-150" dirty="0">
                  <a:solidFill>
                    <a:srgbClr val="393939"/>
                  </a:solidFill>
                </a:rPr>
                <a:t>사용자가 요청한 강의실 정보를 응답할 때 데이터를 가져오기 위함으로 사용할 예정입니다</a:t>
              </a:r>
              <a:r>
                <a:rPr lang="en-US" altLang="ko-KR" sz="1400" b="1" spc="-150" dirty="0">
                  <a:solidFill>
                    <a:srgbClr val="393939"/>
                  </a:solidFill>
                </a:rPr>
                <a:t>.</a:t>
              </a:r>
              <a:endParaRPr lang="ko-KR" altLang="en-US" sz="1400" b="1" spc="-150" dirty="0">
                <a:solidFill>
                  <a:srgbClr val="393939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8AA8D3-B230-7DF4-445F-7B1108065A25}"/>
                </a:ext>
              </a:extLst>
            </p:cNvPr>
            <p:cNvSpPr txBox="1"/>
            <p:nvPr/>
          </p:nvSpPr>
          <p:spPr>
            <a:xfrm>
              <a:off x="1573316" y="4802186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rgbClr val="393939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MySQL</a:t>
              </a:r>
              <a:endParaRPr lang="ko-KR" altLang="en-US" sz="2000" spc="-150" dirty="0">
                <a:solidFill>
                  <a:srgbClr val="3939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pic>
        <p:nvPicPr>
          <p:cNvPr id="2052" name="Picture 4" descr="파이썬의 기초 (개발환경 세팅, 문법)">
            <a:extLst>
              <a:ext uri="{FF2B5EF4-FFF2-40B4-BE49-F238E27FC236}">
                <a16:creationId xmlns:a16="http://schemas.microsoft.com/office/drawing/2014/main" id="{5213E9EA-C9E2-99FC-6C69-C18FED2B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3071" y="2286793"/>
            <a:ext cx="2445857" cy="13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L] MySQL Hint">
            <a:extLst>
              <a:ext uri="{FF2B5EF4-FFF2-40B4-BE49-F238E27FC236}">
                <a16:creationId xmlns:a16="http://schemas.microsoft.com/office/drawing/2014/main" id="{EEE11240-B86A-52A6-CFF5-0F30D6A3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9246" y="2286793"/>
            <a:ext cx="2285606" cy="152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115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 </a:t>
            </a:r>
            <a:r>
              <a:rPr lang="en-US" altLang="ko-KR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 front-end)</a:t>
            </a:r>
            <a:endParaRPr lang="ko-KR" altLang="en-US" sz="3600" spc="-3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373710" y="1421274"/>
            <a:ext cx="3332480" cy="3064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198999" y="4600946"/>
            <a:ext cx="4358906" cy="881673"/>
            <a:chOff x="198999" y="4802186"/>
            <a:chExt cx="4358906" cy="8816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198999" y="5376082"/>
              <a:ext cx="43589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i="0" dirty="0">
                  <a:solidFill>
                    <a:srgbClr val="1B1B1B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프로젝트 웹페이지를 구조화 하여 브라우저로 구현</a:t>
              </a:r>
              <a:endParaRPr lang="ko-KR" altLang="en-US" sz="1400" b="1" spc="-15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635032" y="4802186"/>
              <a:ext cx="809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rgbClr val="393939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HTML</a:t>
              </a:r>
              <a:endParaRPr lang="ko-KR" altLang="en-US" sz="2000" spc="-150" dirty="0">
                <a:solidFill>
                  <a:srgbClr val="3939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DDFEF4A8-820E-DB0B-9845-FC15F5959037}"/>
              </a:ext>
            </a:extLst>
          </p:cNvPr>
          <p:cNvSpPr/>
          <p:nvPr/>
        </p:nvSpPr>
        <p:spPr>
          <a:xfrm>
            <a:off x="4429760" y="1421274"/>
            <a:ext cx="3332480" cy="3064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9E4971-DE35-D82A-76F7-0DF0FAB7BC3F}"/>
              </a:ext>
            </a:extLst>
          </p:cNvPr>
          <p:cNvGrpSpPr/>
          <p:nvPr/>
        </p:nvGrpSpPr>
        <p:grpSpPr>
          <a:xfrm>
            <a:off x="4557905" y="4600946"/>
            <a:ext cx="3667701" cy="881674"/>
            <a:chOff x="501855" y="4802186"/>
            <a:chExt cx="3667701" cy="881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386ACA-01D9-1D1D-92A8-81C36E4B6940}"/>
                </a:ext>
              </a:extLst>
            </p:cNvPr>
            <p:cNvSpPr txBox="1"/>
            <p:nvPr/>
          </p:nvSpPr>
          <p:spPr>
            <a:xfrm>
              <a:off x="501855" y="5376083"/>
              <a:ext cx="366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프로젝트 </a:t>
              </a:r>
              <a:r>
                <a:rPr lang="ko-KR" altLang="en-US" sz="1400" b="1" i="0" dirty="0"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웹페이지를 꾸미기 위해 코드 사용</a:t>
              </a:r>
              <a:endParaRPr lang="ko-KR" altLang="en-US" sz="1400" b="1" spc="-15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CD76E1-3358-95E2-59E4-2CD04DC09BA9}"/>
                </a:ext>
              </a:extLst>
            </p:cNvPr>
            <p:cNvSpPr txBox="1"/>
            <p:nvPr/>
          </p:nvSpPr>
          <p:spPr>
            <a:xfrm>
              <a:off x="1744197" y="4802186"/>
              <a:ext cx="59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rgbClr val="393939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CSS</a:t>
              </a:r>
              <a:endParaRPr lang="ko-KR" altLang="en-US" sz="2000" spc="-150" dirty="0">
                <a:solidFill>
                  <a:srgbClr val="3939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A0396F0-8877-BEE1-D586-7181761F7AFB}"/>
              </a:ext>
            </a:extLst>
          </p:cNvPr>
          <p:cNvSpPr/>
          <p:nvPr/>
        </p:nvSpPr>
        <p:spPr>
          <a:xfrm>
            <a:off x="8485810" y="1421274"/>
            <a:ext cx="3332480" cy="3064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1800AF-B0DE-0B84-01E2-F4D4CF1C8EAC}"/>
              </a:ext>
            </a:extLst>
          </p:cNvPr>
          <p:cNvGrpSpPr/>
          <p:nvPr/>
        </p:nvGrpSpPr>
        <p:grpSpPr>
          <a:xfrm>
            <a:off x="8743784" y="4600946"/>
            <a:ext cx="3332479" cy="881674"/>
            <a:chOff x="631684" y="4802186"/>
            <a:chExt cx="3332479" cy="8816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B6398D-D7A5-8624-6449-9264011A5A36}"/>
                </a:ext>
              </a:extLst>
            </p:cNvPr>
            <p:cNvSpPr txBox="1"/>
            <p:nvPr/>
          </p:nvSpPr>
          <p:spPr>
            <a:xfrm>
              <a:off x="631684" y="5376083"/>
              <a:ext cx="3332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반응형</a:t>
              </a:r>
              <a:r>
                <a:rPr lang="ko-KR" altLang="en-US" sz="1400" b="1" i="0" dirty="0"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 웹 페이지를 만들기 위해 사용</a:t>
              </a:r>
              <a:endParaRPr lang="ko-KR" altLang="en-US" sz="1400" b="1" spc="-15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8AA8D3-B230-7DF4-445F-7B1108065A25}"/>
                </a:ext>
              </a:extLst>
            </p:cNvPr>
            <p:cNvSpPr txBox="1"/>
            <p:nvPr/>
          </p:nvSpPr>
          <p:spPr>
            <a:xfrm>
              <a:off x="1397147" y="4802186"/>
              <a:ext cx="128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rgbClr val="393939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JavaScript</a:t>
              </a:r>
              <a:endParaRPr lang="ko-KR" altLang="en-US" sz="2000" spc="-150" dirty="0">
                <a:solidFill>
                  <a:srgbClr val="3939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pic>
        <p:nvPicPr>
          <p:cNvPr id="1027" name="Picture 3" descr="HTML5 - 위키백과, 우리 모두의 백과사전">
            <a:extLst>
              <a:ext uri="{FF2B5EF4-FFF2-40B4-BE49-F238E27FC236}">
                <a16:creationId xmlns:a16="http://schemas.microsoft.com/office/drawing/2014/main" id="{C967021D-7ED7-F020-FC83-D0A041BB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9348" y="2066061"/>
            <a:ext cx="1841203" cy="18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SS - 위키백과, 우리 모두의 백과사전">
            <a:extLst>
              <a:ext uri="{FF2B5EF4-FFF2-40B4-BE49-F238E27FC236}">
                <a16:creationId xmlns:a16="http://schemas.microsoft.com/office/drawing/2014/main" id="{519C8E5F-EA87-1CFD-F3F7-00B34A5F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7538" y="2066061"/>
            <a:ext cx="1828042" cy="18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sample coding] javascript 앱 버전 분기">
            <a:extLst>
              <a:ext uri="{FF2B5EF4-FFF2-40B4-BE49-F238E27FC236}">
                <a16:creationId xmlns:a16="http://schemas.microsoft.com/office/drawing/2014/main" id="{F57C96FA-A581-4B87-BD74-41A45CDD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0955" y="2066060"/>
            <a:ext cx="2193307" cy="18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8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050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 </a:t>
            </a:r>
            <a:r>
              <a:rPr lang="en-US" altLang="ko-KR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 back-end)</a:t>
            </a:r>
            <a:endParaRPr lang="ko-KR" altLang="en-US" sz="3600" spc="-3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373710" y="1421274"/>
            <a:ext cx="3332480" cy="3064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574760" y="4600946"/>
            <a:ext cx="3131430" cy="1095953"/>
            <a:chOff x="574760" y="4802186"/>
            <a:chExt cx="3131430" cy="10959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574760" y="5374919"/>
              <a:ext cx="31314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>
                  <a:solidFill>
                    <a:srgbClr val="1B1B1B"/>
                  </a:solidFill>
                  <a:latin typeface="Inter" panose="020B0502030000000004" pitchFamily="34" charset="0"/>
                </a:rPr>
                <a:t>스프링 </a:t>
              </a:r>
              <a:r>
                <a:rPr lang="ko-KR" altLang="en-US" sz="1400" b="1" i="0" dirty="0">
                  <a:solidFill>
                    <a:srgbClr val="141414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오픈소스 프레임워크를 사용하여 </a:t>
              </a:r>
              <a:r>
                <a:rPr lang="ko-KR" altLang="en-US" sz="1400" b="1" spc="-150" dirty="0">
                  <a:solidFill>
                    <a:srgbClr val="1B1B1B"/>
                  </a:solidFill>
                  <a:latin typeface="Inter" panose="020B0502030000000004" pitchFamily="34" charset="0"/>
                </a:rPr>
                <a:t>개발 시 코드 단순화를 위 해 사용</a:t>
              </a:r>
              <a:endParaRPr lang="ko-KR" altLang="en-US" sz="1400" b="1" spc="-1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603773" y="4802186"/>
              <a:ext cx="872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rgbClr val="393939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Spring</a:t>
              </a:r>
              <a:endParaRPr lang="ko-KR" altLang="en-US" sz="2000" spc="-150" dirty="0">
                <a:solidFill>
                  <a:srgbClr val="3939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DDFEF4A8-820E-DB0B-9845-FC15F5959037}"/>
              </a:ext>
            </a:extLst>
          </p:cNvPr>
          <p:cNvSpPr/>
          <p:nvPr/>
        </p:nvSpPr>
        <p:spPr>
          <a:xfrm>
            <a:off x="4429760" y="1421274"/>
            <a:ext cx="3332480" cy="3064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9E4971-DE35-D82A-76F7-0DF0FAB7BC3F}"/>
              </a:ext>
            </a:extLst>
          </p:cNvPr>
          <p:cNvGrpSpPr/>
          <p:nvPr/>
        </p:nvGrpSpPr>
        <p:grpSpPr>
          <a:xfrm>
            <a:off x="4597168" y="4600946"/>
            <a:ext cx="3427103" cy="1095953"/>
            <a:chOff x="541118" y="4802186"/>
            <a:chExt cx="3427103" cy="10959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386ACA-01D9-1D1D-92A8-81C36E4B6940}"/>
                </a:ext>
              </a:extLst>
            </p:cNvPr>
            <p:cNvSpPr txBox="1"/>
            <p:nvPr/>
          </p:nvSpPr>
          <p:spPr>
            <a:xfrm>
              <a:off x="541118" y="5374919"/>
              <a:ext cx="3427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i="0" u="none" strike="noStrike" dirty="0"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JSP/Spring </a:t>
              </a:r>
              <a:r>
                <a:rPr lang="ko-KR" altLang="en-US" sz="1400" b="1" i="0" dirty="0"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으로 웹사이트를 구축한다면 </a:t>
              </a:r>
              <a:r>
                <a:rPr lang="ko-KR" altLang="en-US" sz="1400" b="1" i="0" dirty="0" err="1"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톰캣은</a:t>
              </a:r>
              <a:r>
                <a:rPr lang="ko-KR" altLang="en-US" sz="1400" b="1" i="0" dirty="0"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 거의 반드시 사용</a:t>
              </a:r>
              <a:r>
                <a:rPr lang="ko-KR" altLang="en-US" sz="1400" b="1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해야는 웹 서버</a:t>
              </a:r>
              <a:endParaRPr lang="ko-KR" altLang="en-US" sz="1400" b="1" spc="-15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CD76E1-3358-95E2-59E4-2CD04DC09BA9}"/>
                </a:ext>
              </a:extLst>
            </p:cNvPr>
            <p:cNvSpPr txBox="1"/>
            <p:nvPr/>
          </p:nvSpPr>
          <p:spPr>
            <a:xfrm>
              <a:off x="1550044" y="4802186"/>
              <a:ext cx="979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rgbClr val="393939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Tomcat</a:t>
              </a:r>
              <a:endParaRPr lang="ko-KR" altLang="en-US" sz="2000" spc="-150" dirty="0">
                <a:solidFill>
                  <a:srgbClr val="3939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A0396F0-8877-BEE1-D586-7181761F7AFB}"/>
              </a:ext>
            </a:extLst>
          </p:cNvPr>
          <p:cNvSpPr/>
          <p:nvPr/>
        </p:nvSpPr>
        <p:spPr>
          <a:xfrm>
            <a:off x="8485810" y="1421274"/>
            <a:ext cx="3332480" cy="3064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1800AF-B0DE-0B84-01E2-F4D4CF1C8EAC}"/>
              </a:ext>
            </a:extLst>
          </p:cNvPr>
          <p:cNvGrpSpPr/>
          <p:nvPr/>
        </p:nvGrpSpPr>
        <p:grpSpPr>
          <a:xfrm>
            <a:off x="8499995" y="4600946"/>
            <a:ext cx="3332479" cy="1095953"/>
            <a:chOff x="387895" y="4802186"/>
            <a:chExt cx="3332479" cy="10959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B6398D-D7A5-8624-6449-9264011A5A36}"/>
                </a:ext>
              </a:extLst>
            </p:cNvPr>
            <p:cNvSpPr txBox="1"/>
            <p:nvPr/>
          </p:nvSpPr>
          <p:spPr>
            <a:xfrm>
              <a:off x="387895" y="5374919"/>
              <a:ext cx="3332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프로젝트를 완성하고 네트워크 서비스를 위해 이용할 예정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8AA8D3-B230-7DF4-445F-7B1108065A25}"/>
                </a:ext>
              </a:extLst>
            </p:cNvPr>
            <p:cNvSpPr txBox="1"/>
            <p:nvPr/>
          </p:nvSpPr>
          <p:spPr>
            <a:xfrm>
              <a:off x="1704731" y="4802186"/>
              <a:ext cx="670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rgbClr val="393939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</a:t>
              </a:r>
              <a:endParaRPr lang="ko-KR" altLang="en-US" sz="2000" spc="-150" dirty="0">
                <a:solidFill>
                  <a:srgbClr val="3939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pic>
        <p:nvPicPr>
          <p:cNvPr id="2050" name="Picture 2" descr="스프링 기초와 원리를 알아보자🌳">
            <a:extLst>
              <a:ext uri="{FF2B5EF4-FFF2-40B4-BE49-F238E27FC236}">
                <a16:creationId xmlns:a16="http://schemas.microsoft.com/office/drawing/2014/main" id="{E366300A-EF7B-9827-2783-D3A99961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868" y="2181138"/>
            <a:ext cx="2251393" cy="162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아파치 톰캣 - 위키백과, 우리 모두의 백과사전">
            <a:extLst>
              <a:ext uri="{FF2B5EF4-FFF2-40B4-BE49-F238E27FC236}">
                <a16:creationId xmlns:a16="http://schemas.microsoft.com/office/drawing/2014/main" id="{72525610-218C-3DBF-B29B-C798F652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4473" y="2181138"/>
            <a:ext cx="2145608" cy="162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6F0354E1-2BEA-BAF5-4B4F-A7918F046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3338" y="2181138"/>
            <a:ext cx="2245794" cy="162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9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세부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381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Apple SD Gothic Neo</vt:lpstr>
      <vt:lpstr>Inter</vt:lpstr>
      <vt:lpstr>Noto Sans KR</vt:lpstr>
      <vt:lpstr>Noto Sans KR Black</vt:lpstr>
      <vt:lpstr>Noto Sans KR Medium</vt:lpstr>
      <vt:lpstr>나눔스퀘어 ExtraBold</vt:lpstr>
      <vt:lpstr>나눔스퀘어 Light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</cp:lastModifiedBy>
  <cp:revision>22</cp:revision>
  <dcterms:created xsi:type="dcterms:W3CDTF">2020-09-07T02:34:06Z</dcterms:created>
  <dcterms:modified xsi:type="dcterms:W3CDTF">2023-03-23T04:25:06Z</dcterms:modified>
</cp:coreProperties>
</file>