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5" r:id="rId3"/>
    <p:sldId id="341" r:id="rId4"/>
    <p:sldId id="309" r:id="rId5"/>
    <p:sldId id="348" r:id="rId6"/>
    <p:sldId id="353" r:id="rId7"/>
    <p:sldId id="355" r:id="rId8"/>
    <p:sldId id="356" r:id="rId9"/>
    <p:sldId id="358" r:id="rId10"/>
    <p:sldId id="31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19"/>
    <a:srgbClr val="E5E93F"/>
    <a:srgbClr val="EEF183"/>
    <a:srgbClr val="F4F6AC"/>
    <a:srgbClr val="41404A"/>
    <a:srgbClr val="3D3C46"/>
    <a:srgbClr val="35343C"/>
    <a:srgbClr val="2F2E36"/>
    <a:srgbClr val="454551"/>
    <a:srgbClr val="35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19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788024" y="5301208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과목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산학캡스톤디자인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1(02)</a:t>
            </a:r>
          </a:p>
          <a:p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7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정승조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이담호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이연근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이한빈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정승민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3B542C-3BB0-429B-A921-705D402D3665}"/>
              </a:ext>
            </a:extLst>
          </p:cNvPr>
          <p:cNvSpPr/>
          <p:nvPr/>
        </p:nvSpPr>
        <p:spPr>
          <a:xfrm>
            <a:off x="2989139" y="3198167"/>
            <a:ext cx="3354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CSU Classroom Finder</a:t>
            </a:r>
          </a:p>
        </p:txBody>
      </p:sp>
    </p:spTree>
    <p:extLst>
      <p:ext uri="{BB962C8B-B14F-4D97-AF65-F5344CB8AC3E}">
        <p14:creationId xmlns:p14="http://schemas.microsoft.com/office/powerpoint/2010/main" val="102376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3B542C-3BB0-429B-A921-705D402D3665}"/>
              </a:ext>
            </a:extLst>
          </p:cNvPr>
          <p:cNvSpPr/>
          <p:nvPr/>
        </p:nvSpPr>
        <p:spPr>
          <a:xfrm>
            <a:off x="3197264" y="3075057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감사합니다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46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95762" y="1314346"/>
            <a:ext cx="7745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50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  <a:endParaRPr lang="en-US" altLang="ko-KR" sz="2500" dirty="0">
              <a:solidFill>
                <a:prstClr val="white">
                  <a:lumMod val="50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01877" y="1653588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 Q&amp;A</a:t>
            </a:r>
          </a:p>
        </p:txBody>
      </p:sp>
      <p:sp>
        <p:nvSpPr>
          <p:cNvPr id="22" name="순서도: 지연 21"/>
          <p:cNvSpPr/>
          <p:nvPr/>
        </p:nvSpPr>
        <p:spPr>
          <a:xfrm rot="10800000">
            <a:off x="1842253" y="2204864"/>
            <a:ext cx="1505611" cy="1505611"/>
          </a:xfrm>
          <a:prstGeom prst="flowChartDelay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771800" y="3710476"/>
            <a:ext cx="37444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915816" y="2191265"/>
            <a:ext cx="5791579" cy="1359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>
            <a:off x="467544" y="5199724"/>
            <a:ext cx="6048672" cy="16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935594" y="2229407"/>
            <a:ext cx="939406" cy="14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137403" y="5088486"/>
            <a:ext cx="212722" cy="2127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87057" y="3147524"/>
            <a:ext cx="200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진행 상황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51720" y="5384061"/>
            <a:ext cx="158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계획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520A2D-9138-42BC-ACCB-B87532B2BE73}"/>
              </a:ext>
            </a:extLst>
          </p:cNvPr>
          <p:cNvSpPr/>
          <p:nvPr/>
        </p:nvSpPr>
        <p:spPr>
          <a:xfrm>
            <a:off x="3685138" y="3612293"/>
            <a:ext cx="212722" cy="2127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63EB5AA-1AD0-468A-B649-836A2057230C}"/>
              </a:ext>
            </a:extLst>
          </p:cNvPr>
          <p:cNvSpPr/>
          <p:nvPr/>
        </p:nvSpPr>
        <p:spPr>
          <a:xfrm>
            <a:off x="5796138" y="2091703"/>
            <a:ext cx="212722" cy="2127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순서도: 지연 30">
            <a:extLst>
              <a:ext uri="{FF2B5EF4-FFF2-40B4-BE49-F238E27FC236}">
                <a16:creationId xmlns:a16="http://schemas.microsoft.com/office/drawing/2014/main" id="{8B49FB52-3ABE-4859-A518-6CE5358F2672}"/>
              </a:ext>
            </a:extLst>
          </p:cNvPr>
          <p:cNvSpPr/>
          <p:nvPr/>
        </p:nvSpPr>
        <p:spPr>
          <a:xfrm>
            <a:off x="6516216" y="3710476"/>
            <a:ext cx="1505611" cy="1505611"/>
          </a:xfrm>
          <a:prstGeom prst="flowChartDelay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F34E1B-2571-4B1A-86A8-080F4E49ADEE}"/>
              </a:ext>
            </a:extLst>
          </p:cNvPr>
          <p:cNvSpPr/>
          <p:nvPr/>
        </p:nvSpPr>
        <p:spPr>
          <a:xfrm>
            <a:off x="6493356" y="3737672"/>
            <a:ext cx="99552" cy="1443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4A6025-60EC-4DD8-9D23-822325359E75}"/>
              </a:ext>
            </a:extLst>
          </p:cNvPr>
          <p:cNvSpPr/>
          <p:nvPr/>
        </p:nvSpPr>
        <p:spPr>
          <a:xfrm>
            <a:off x="755576" y="1314346"/>
            <a:ext cx="3600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계획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1-1.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필요성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AB1275-8AB8-AA7E-6D45-B4C9F5E1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A1AA3E8-B8E7-3FA4-5962-0725D2B6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9" y="2507712"/>
            <a:ext cx="4017887" cy="2610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A09028-37F3-C263-61DB-45BBA41D9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6" y="1453843"/>
            <a:ext cx="3285345" cy="1425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F443E2-AC20-AA09-27D5-2D7E6D28B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838" y="3108452"/>
            <a:ext cx="3285346" cy="1409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31E976-0CFA-C2D9-AB30-0429CD46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838" y="4855079"/>
            <a:ext cx="3285346" cy="117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32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3C53-2971-8B02-0F36-93E8DF48929F}"/>
              </a:ext>
            </a:extLst>
          </p:cNvPr>
          <p:cNvSpPr/>
          <p:nvPr/>
        </p:nvSpPr>
        <p:spPr>
          <a:xfrm>
            <a:off x="755576" y="1314346"/>
            <a:ext cx="3600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계획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1-2.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역할분담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ED0898-E24D-8510-BD1A-27FA6FDE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32" y="2420888"/>
            <a:ext cx="598253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5AB1275-8AB8-AA7E-6D45-B4C9F5E1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051C0C-1EE5-DE7D-D810-1326E690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6573"/>
              </p:ext>
            </p:extLst>
          </p:nvPr>
        </p:nvGraphicFramePr>
        <p:xfrm>
          <a:off x="1043608" y="2434900"/>
          <a:ext cx="7139135" cy="2938028"/>
        </p:xfrm>
        <a:graphic>
          <a:graphicData uri="http://schemas.openxmlformats.org/drawingml/2006/table">
            <a:tbl>
              <a:tblPr/>
              <a:tblGrid>
                <a:gridCol w="1760391">
                  <a:extLst>
                    <a:ext uri="{9D8B030D-6E8A-4147-A177-3AD203B41FA5}">
                      <a16:colId xmlns:a16="http://schemas.microsoft.com/office/drawing/2014/main" val="3262862777"/>
                    </a:ext>
                  </a:extLst>
                </a:gridCol>
                <a:gridCol w="1760391">
                  <a:extLst>
                    <a:ext uri="{9D8B030D-6E8A-4147-A177-3AD203B41FA5}">
                      <a16:colId xmlns:a16="http://schemas.microsoft.com/office/drawing/2014/main" val="3288836467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3006140003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3350184244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804878347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2728696254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99860514"/>
                    </a:ext>
                  </a:extLst>
                </a:gridCol>
                <a:gridCol w="155292">
                  <a:extLst>
                    <a:ext uri="{9D8B030D-6E8A-4147-A177-3AD203B41FA5}">
                      <a16:colId xmlns:a16="http://schemas.microsoft.com/office/drawing/2014/main" val="1174010095"/>
                    </a:ext>
                  </a:extLst>
                </a:gridCol>
                <a:gridCol w="155292">
                  <a:extLst>
                    <a:ext uri="{9D8B030D-6E8A-4147-A177-3AD203B41FA5}">
                      <a16:colId xmlns:a16="http://schemas.microsoft.com/office/drawing/2014/main" val="1733787013"/>
                    </a:ext>
                  </a:extLst>
                </a:gridCol>
                <a:gridCol w="155292">
                  <a:extLst>
                    <a:ext uri="{9D8B030D-6E8A-4147-A177-3AD203B41FA5}">
                      <a16:colId xmlns:a16="http://schemas.microsoft.com/office/drawing/2014/main" val="1637418764"/>
                    </a:ext>
                  </a:extLst>
                </a:gridCol>
                <a:gridCol w="155471">
                  <a:extLst>
                    <a:ext uri="{9D8B030D-6E8A-4147-A177-3AD203B41FA5}">
                      <a16:colId xmlns:a16="http://schemas.microsoft.com/office/drawing/2014/main" val="1172303084"/>
                    </a:ext>
                  </a:extLst>
                </a:gridCol>
                <a:gridCol w="155471">
                  <a:extLst>
                    <a:ext uri="{9D8B030D-6E8A-4147-A177-3AD203B41FA5}">
                      <a16:colId xmlns:a16="http://schemas.microsoft.com/office/drawing/2014/main" val="1604061045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3736200514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3701680214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657647557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1412402849"/>
                    </a:ext>
                  </a:extLst>
                </a:gridCol>
                <a:gridCol w="155381">
                  <a:extLst>
                    <a:ext uri="{9D8B030D-6E8A-4147-A177-3AD203B41FA5}">
                      <a16:colId xmlns:a16="http://schemas.microsoft.com/office/drawing/2014/main" val="1452656535"/>
                    </a:ext>
                  </a:extLst>
                </a:gridCol>
                <a:gridCol w="155292">
                  <a:extLst>
                    <a:ext uri="{9D8B030D-6E8A-4147-A177-3AD203B41FA5}">
                      <a16:colId xmlns:a16="http://schemas.microsoft.com/office/drawing/2014/main" val="1105113380"/>
                    </a:ext>
                  </a:extLst>
                </a:gridCol>
                <a:gridCol w="155292">
                  <a:extLst>
                    <a:ext uri="{9D8B030D-6E8A-4147-A177-3AD203B41FA5}">
                      <a16:colId xmlns:a16="http://schemas.microsoft.com/office/drawing/2014/main" val="3497856167"/>
                    </a:ext>
                  </a:extLst>
                </a:gridCol>
                <a:gridCol w="155292">
                  <a:extLst>
                    <a:ext uri="{9D8B030D-6E8A-4147-A177-3AD203B41FA5}">
                      <a16:colId xmlns:a16="http://schemas.microsoft.com/office/drawing/2014/main" val="2653966961"/>
                    </a:ext>
                  </a:extLst>
                </a:gridCol>
                <a:gridCol w="155471">
                  <a:extLst>
                    <a:ext uri="{9D8B030D-6E8A-4147-A177-3AD203B41FA5}">
                      <a16:colId xmlns:a16="http://schemas.microsoft.com/office/drawing/2014/main" val="2959714888"/>
                    </a:ext>
                  </a:extLst>
                </a:gridCol>
                <a:gridCol w="151979">
                  <a:extLst>
                    <a:ext uri="{9D8B030D-6E8A-4147-A177-3AD203B41FA5}">
                      <a16:colId xmlns:a16="http://schemas.microsoft.com/office/drawing/2014/main" val="445879776"/>
                    </a:ext>
                  </a:extLst>
                </a:gridCol>
                <a:gridCol w="514399">
                  <a:extLst>
                    <a:ext uri="{9D8B030D-6E8A-4147-A177-3AD203B41FA5}">
                      <a16:colId xmlns:a16="http://schemas.microsoft.com/office/drawing/2014/main" val="3770207892"/>
                    </a:ext>
                  </a:extLst>
                </a:gridCol>
              </a:tblGrid>
              <a:tr h="2322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항목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Period of execution(Month) (Plan : ⇨)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기타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78778"/>
                  </a:ext>
                </a:extLst>
              </a:tr>
              <a:tr h="198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3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4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5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6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26641"/>
                  </a:ext>
                </a:extLst>
              </a:tr>
              <a:tr h="184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1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2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3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4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5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1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2</a:t>
                      </a:r>
                      <a:endParaRPr lang="en-US" sz="800" kern="0" spc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3</a:t>
                      </a:r>
                      <a:endParaRPr lang="en-US" sz="800" kern="0" spc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4</a:t>
                      </a:r>
                      <a:endParaRPr lang="en-US" sz="800" kern="0" spc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5</a:t>
                      </a:r>
                      <a:endParaRPr lang="en-US" sz="800" kern="0" spc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1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2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3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4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5</a:t>
                      </a: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1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2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3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4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5</a:t>
                      </a:r>
                      <a:endParaRPr lang="en-US" sz="8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85749"/>
                  </a:ext>
                </a:extLst>
              </a:tr>
              <a:tr h="2322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기획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주제 선정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11070"/>
                  </a:ext>
                </a:extLst>
              </a:tr>
              <a:tr h="23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계획 및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510886"/>
                  </a:ext>
                </a:extLst>
              </a:tr>
              <a:tr h="2322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설계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3D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모델링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(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Sketch up)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888973"/>
                  </a:ext>
                </a:extLst>
              </a:tr>
              <a:tr h="23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DB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설계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(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ER-Diagram)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46341"/>
                  </a:ext>
                </a:extLst>
              </a:tr>
              <a:tr h="23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UI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프로토타입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(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Adobe Xd)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00801"/>
                  </a:ext>
                </a:extLst>
              </a:tr>
              <a:tr h="2322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프론트엔드 개발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(HTML, CSS, JS)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89214"/>
                  </a:ext>
                </a:extLst>
              </a:tr>
              <a:tr h="232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백엔드 개발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(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SpringBoot, AWS)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128937"/>
                  </a:ext>
                </a:extLst>
              </a:tr>
              <a:tr h="232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테스트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테스트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94964"/>
                  </a:ext>
                </a:extLst>
              </a:tr>
              <a:tr h="232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유지보수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배포 및 유지보수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62016"/>
                  </a:ext>
                </a:extLst>
              </a:tr>
              <a:tr h="232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최종 발표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Noto Sans CJK KR" panose="020B0800000000000000" pitchFamily="34" charset="-127"/>
                          <a:ea typeface="Noto Sans CJK KR" panose="020B0800000000000000" pitchFamily="34" charset="-127"/>
                        </a:rPr>
                        <a:t>최종 발표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25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25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Noto Sans CJK KR" panose="020B0800000000000000" pitchFamily="34" charset="-127"/>
                        <a:ea typeface="Noto Sans CJK KR" panose="020B0800000000000000" pitchFamily="34" charset="-127"/>
                      </a:endParaRPr>
                    </a:p>
                  </a:txBody>
                  <a:tcPr marL="14523" marR="14523" marT="14523" marB="14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0045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BB42F93-3AEC-446C-7CB9-EA9BE9852FAA}"/>
              </a:ext>
            </a:extLst>
          </p:cNvPr>
          <p:cNvSpPr/>
          <p:nvPr/>
        </p:nvSpPr>
        <p:spPr>
          <a:xfrm>
            <a:off x="755576" y="1314346"/>
            <a:ext cx="3600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계획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1-3.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진행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5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3C53-2971-8B02-0F36-93E8DF48929F}"/>
              </a:ext>
            </a:extLst>
          </p:cNvPr>
          <p:cNvSpPr/>
          <p:nvPr/>
        </p:nvSpPr>
        <p:spPr>
          <a:xfrm>
            <a:off x="755576" y="1314346"/>
            <a:ext cx="3600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진행상황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2-1. 3D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모델링</a:t>
            </a:r>
          </a:p>
        </p:txBody>
      </p:sp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D5C36F7D-7D6B-063E-97C0-6A664D0BE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89359"/>
            <a:ext cx="5000434" cy="3244279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F31BB46-A553-F423-87F8-96EA89A3CE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429000"/>
            <a:ext cx="5415738" cy="31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3C53-2971-8B02-0F36-93E8DF48929F}"/>
              </a:ext>
            </a:extLst>
          </p:cNvPr>
          <p:cNvSpPr/>
          <p:nvPr/>
        </p:nvSpPr>
        <p:spPr>
          <a:xfrm>
            <a:off x="755576" y="1314346"/>
            <a:ext cx="3600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진행상황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2-2. DB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8EFE78-87DB-1D75-10F4-FB37C748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7" y="2492896"/>
            <a:ext cx="3634845" cy="2444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04949C-9C8E-CD5C-FB5C-B37D8969F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68" y="1556792"/>
            <a:ext cx="3611656" cy="39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3C53-2971-8B02-0F36-93E8DF48929F}"/>
              </a:ext>
            </a:extLst>
          </p:cNvPr>
          <p:cNvSpPr/>
          <p:nvPr/>
        </p:nvSpPr>
        <p:spPr>
          <a:xfrm>
            <a:off x="755576" y="1314346"/>
            <a:ext cx="3600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진행상황</a:t>
            </a:r>
            <a:endParaRPr lang="en-US" altLang="ko-KR" sz="25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2-3. UI 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프로토타입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A0531-FB6A-87FF-BB2F-38CD4E7D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916832"/>
            <a:ext cx="5008519" cy="40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EE3C53-2971-8B02-0F36-93E8DF48929F}"/>
              </a:ext>
            </a:extLst>
          </p:cNvPr>
          <p:cNvSpPr/>
          <p:nvPr/>
        </p:nvSpPr>
        <p:spPr>
          <a:xfrm>
            <a:off x="755576" y="1314346"/>
            <a:ext cx="3600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 Q&amp;A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AD4EEA-77BE-3DA6-33F7-2FA537D4748A}"/>
              </a:ext>
            </a:extLst>
          </p:cNvPr>
          <p:cNvSpPr/>
          <p:nvPr/>
        </p:nvSpPr>
        <p:spPr>
          <a:xfrm>
            <a:off x="3929035" y="3075057"/>
            <a:ext cx="1285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white">
                    <a:lumMod val="50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Q&amp;A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724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187</Words>
  <Application>Microsoft Office PowerPoint</Application>
  <PresentationFormat>화면 슬라이드 쇼(4:3)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CJK KR</vt:lpstr>
      <vt:lpstr>Noto Sans CJK KR Bold</vt:lpstr>
      <vt:lpstr>Noto Sans KR</vt:lpstr>
      <vt:lpstr>맑은 고딕</vt:lpstr>
      <vt:lpstr>바탕체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조</cp:lastModifiedBy>
  <cp:revision>318</cp:revision>
  <dcterms:created xsi:type="dcterms:W3CDTF">2016-10-28T15:58:08Z</dcterms:created>
  <dcterms:modified xsi:type="dcterms:W3CDTF">2023-04-05T11:33:17Z</dcterms:modified>
</cp:coreProperties>
</file>