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ono Light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regular.fntdata"/><Relationship Id="rId22" Type="http://schemas.openxmlformats.org/officeDocument/2006/relationships/font" Target="fonts/RobotoMonoLight-italic.fntdata"/><Relationship Id="rId21" Type="http://schemas.openxmlformats.org/officeDocument/2006/relationships/font" Target="fonts/RobotoMonoLight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Mono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mforta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08fde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08fde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46bcf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46bcf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b4a9fc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b4a9fc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d08fde3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d08fde3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6f8eea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6f8eea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6a6ac38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6a6ac38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6a6ac38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6a6ac38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a6ac38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a6ac38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a6ac38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a6ac38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a6ac38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a6ac38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a6ac382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a6ac38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lub-Ethical-Hacking-CLUSIR-Rhone-Alpes/2020-02-1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ocker.com/install" TargetMode="External"/><Relationship Id="rId4" Type="http://schemas.openxmlformats.org/officeDocument/2006/relationships/hyperlink" Target="https://openclassrooms.com/fr/courses/43538-reprenez-le-controle-a-laide-de-linux" TargetMode="External"/><Relationship Id="rId5" Type="http://schemas.openxmlformats.org/officeDocument/2006/relationships/hyperlink" Target="https://juliend.github.io/linux-cheatshee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5" y="1443475"/>
            <a:ext cx="9144000" cy="369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8475" y="82800"/>
            <a:ext cx="85206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CLUB</a:t>
            </a:r>
            <a:br>
              <a:rPr b="1" lang="fr" sz="36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fr" sz="36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 ETHICAL HACKING</a:t>
            </a:r>
            <a:br>
              <a:rPr b="1" lang="fr" sz="36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i="1" lang="fr" sz="9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Edition 2019/2020</a:t>
            </a:r>
            <a:endParaRPr i="1" sz="900">
              <a:solidFill>
                <a:srgbClr val="009E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364" y="1532175"/>
            <a:ext cx="2105269" cy="11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125" y="2879982"/>
            <a:ext cx="91440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Séance</a:t>
            </a: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#4</a:t>
            </a:r>
            <a:b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fr" sz="18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Escalation de privilèges</a:t>
            </a:r>
            <a:r>
              <a:rPr b="1" lang="fr" sz="18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br>
              <a:rPr b="1" lang="fr" sz="18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fr" sz="1800">
                <a:solidFill>
                  <a:srgbClr val="E06666"/>
                </a:solidFill>
                <a:highlight>
                  <a:srgbClr val="F4CCCC"/>
                </a:highlight>
                <a:latin typeface="Comfortaa"/>
                <a:ea typeface="Comfortaa"/>
                <a:cs typeface="Comfortaa"/>
                <a:sym typeface="Comfortaa"/>
              </a:rPr>
              <a:t>- Linux -</a:t>
            </a:r>
            <a:endParaRPr b="1" sz="1800">
              <a:solidFill>
                <a:srgbClr val="666666"/>
              </a:solidFill>
              <a:highlight>
                <a:srgbClr val="F4CCC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Comfortaa"/>
                <a:ea typeface="Comfortaa"/>
                <a:cs typeface="Comfortaa"/>
                <a:sym typeface="Comfortaa"/>
              </a:rPr>
              <a:t>12 Février 2020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C’est parti !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03650" y="631875"/>
            <a:ext cx="89547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Installation </a:t>
            </a:r>
            <a:r>
              <a:rPr i="1" lang="fr" sz="18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(disponible à partir du 2020-02-12)</a:t>
            </a:r>
            <a:endParaRPr i="1" sz="1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git clone </a:t>
            </a:r>
            <a:r>
              <a:rPr lang="fr" sz="1200" u="sng">
                <a:solidFill>
                  <a:schemeClr val="hlink"/>
                </a:solidFill>
                <a:latin typeface="Roboto Mono Light"/>
                <a:ea typeface="Roboto Mono Light"/>
                <a:cs typeface="Roboto Mono Light"/>
                <a:sym typeface="Roboto Mono Light"/>
                <a:hlinkClick r:id="rId3"/>
              </a:rPr>
              <a:t>https://github.com/Club-Ethical-Hacking-CLUSIR-Rhone-Alpes/2020-02-12</a:t>
            </a:r>
            <a:endParaRPr sz="1200"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cd 2020-02-12/challenge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666666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docker-compose build -q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docker-compose up -d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chmod u+x start_level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Utilisation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./start_level 1 						</a:t>
            </a:r>
            <a:r>
              <a:rPr i="1" lang="fr">
                <a:solidFill>
                  <a:srgbClr val="93C47D"/>
                </a:solidFill>
                <a:latin typeface="Comfortaa"/>
                <a:ea typeface="Comfortaa"/>
                <a:cs typeface="Comfortaa"/>
                <a:sym typeface="Comfortaa"/>
              </a:rPr>
              <a:t># remplacer ‘ 1 ’ par le numéro du challenge</a:t>
            </a:r>
            <a:endParaRPr i="1">
              <a:solidFill>
                <a:srgbClr val="93C47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level1@localhost's password: </a:t>
            </a:r>
            <a:r>
              <a:rPr b="1" lang="fr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level1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</a:t>
            </a:r>
            <a:r>
              <a:rPr i="1" lang="fr">
                <a:solidFill>
                  <a:srgbClr val="93C47D"/>
                </a:solidFill>
                <a:latin typeface="Comfortaa"/>
                <a:ea typeface="Comfortaa"/>
                <a:cs typeface="Comfortaa"/>
                <a:sym typeface="Comfortaa"/>
              </a:rPr>
              <a:t># remplacer ‘ 1 ’ par le numéro du challenge</a:t>
            </a:r>
            <a:endParaRPr i="1">
              <a:solidFill>
                <a:srgbClr val="93C47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0" name="Google Shape;120;p22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311700" y="428625"/>
            <a:ext cx="8520600" cy="44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latin typeface="Comfortaa"/>
                <a:ea typeface="Comfortaa"/>
                <a:cs typeface="Comfortaa"/>
                <a:sym typeface="Comfortaa"/>
              </a:rPr>
              <a:t>Des questions ?</a:t>
            </a:r>
            <a:r>
              <a:rPr b="1" lang="fr" sz="2400">
                <a:latin typeface="Comfortaa"/>
                <a:ea typeface="Comfortaa"/>
                <a:cs typeface="Comfortaa"/>
                <a:sym typeface="Comfortaa"/>
              </a:rPr>
              <a:t> → </a:t>
            </a:r>
            <a:r>
              <a:rPr b="1" lang="fr" sz="24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remi.allain</a:t>
            </a:r>
            <a:r>
              <a:rPr b="1" lang="fr" sz="24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@cyberprotect.one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Point de contact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Rémi ALLAIN 	</a:t>
            </a:r>
            <a:r>
              <a:rPr lang="fr" sz="18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remi.allain@cyberprotect.one</a:t>
            </a:r>
            <a:endParaRPr sz="1800">
              <a:solidFill>
                <a:srgbClr val="009ED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Daniel DIAZ 	</a:t>
            </a:r>
            <a:r>
              <a:rPr lang="fr" sz="18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daniel.diaz@cyberprotect.one</a:t>
            </a:r>
            <a:endParaRPr sz="1800">
              <a:solidFill>
                <a:srgbClr val="009E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Pré-requis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Docker est installé sur ma machine</a:t>
            </a:r>
            <a:br>
              <a:rPr lang="fr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Sinon, je l’installe en suivant cette procédure: </a:t>
            </a:r>
            <a:r>
              <a:rPr lang="fr" sz="1200" u="sng">
                <a:solidFill>
                  <a:schemeClr val="hlink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https://docs.docker.com/install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Je sais évoluer dans un environnement Linux</a:t>
            </a:r>
            <a:endParaRPr b="1"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Sinon je lis ce cours: </a:t>
            </a:r>
            <a:r>
              <a:rPr lang="fr" sz="12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https://openclassrooms.com/fr/courses/43538-reprenez-le-controle-a-laide-de-linux</a:t>
            </a:r>
            <a:br>
              <a:rPr lang="fr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Je connais les commandes Linux “de base” </a:t>
            </a:r>
            <a:r>
              <a:rPr i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(ls, cat, ssh, sudo, etc.)</a:t>
            </a:r>
            <a:endParaRPr i="1"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Sinon j’utilise cette cheatsheet: </a:t>
            </a:r>
            <a:r>
              <a:rPr lang="fr" sz="12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https://juliend.github.io/linux-cheatsheet/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Guide rapide sur l’escalation de privilège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“L’escalation de privilèges est un mécanisme </a:t>
            </a:r>
            <a:br>
              <a:rPr i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i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permettant à un utilisateur d'obtenir des privilèges </a:t>
            </a:r>
            <a:br>
              <a:rPr i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i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supérieurs à ceux qu'il a normalement.”</a:t>
            </a:r>
            <a:endParaRPr i="1"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Guide rapide sur l’escalation de privilège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É</a:t>
            </a: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tape 1:</a:t>
            </a: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Où sommes nous ?</a:t>
            </a:r>
            <a:b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cat /etc/lsb-release</a:t>
            </a: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r>
              <a:rPr lang="fr">
                <a:solidFill>
                  <a:srgbClr val="6AA84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 OS Info</a:t>
            </a:r>
            <a:endParaRPr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uname -a	</a:t>
            </a: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		</a:t>
            </a:r>
            <a:r>
              <a:rPr lang="fr">
                <a:solidFill>
                  <a:srgbClr val="6AA84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 OS Info</a:t>
            </a:r>
            <a:endParaRPr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ls -a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pwd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Étape 2: </a:t>
            </a: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Qui suis-je ?</a:t>
            </a:r>
            <a:b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whoami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id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who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last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5" name="Google Shape;85;p17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Guide rapide sur l’escalation de privilège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Étape 3:</a:t>
            </a: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Quels sont mes droits ?</a:t>
            </a:r>
            <a:b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sudo -l</a:t>
            </a:r>
            <a:endParaRPr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whoami</a:t>
            </a:r>
            <a:endParaRPr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id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Étape 4:</a:t>
            </a: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J’observe mon environnement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env</a:t>
            </a:r>
            <a:endParaRPr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history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2" name="Google Shape;92;p18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Guide rapide sur l’escalation de privilège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60875" y="646200"/>
            <a:ext cx="87867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Étape 5:</a:t>
            </a: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l’Indiana Jones des fichiers</a:t>
            </a:r>
            <a:b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ls -la ~/.ssh/</a:t>
            </a:r>
            <a:endParaRPr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cat ~/.bash_history</a:t>
            </a:r>
            <a:endParaRPr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grep -l -i pass /var/log/*.log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head /var/mail/root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Étape 6:</a:t>
            </a: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Comment et vers qui la machine reçoit / </a:t>
            </a: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envoie</a:t>
            </a: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des connexions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ifconfig -a</a:t>
            </a:r>
            <a:endParaRPr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ip addr show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arp -a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route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netstat -antp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6AA84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iptables -L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Guide rapide sur l’escalation de privilège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60875" y="646200"/>
            <a:ext cx="87867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Étape 7:</a:t>
            </a: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J’analyse les programmes et les services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ps aux</a:t>
            </a:r>
            <a:endParaRPr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 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top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ls -la /etc/cron*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dpkg -l</a:t>
            </a:r>
            <a:endParaRPr>
              <a:solidFill>
                <a:srgbClr val="CC4125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&gt;&gt;</a:t>
            </a:r>
            <a:r>
              <a:rPr lang="fr">
                <a:solidFill>
                  <a:srgbClr val="CC4125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sudo -V / httpd -v / php -v	</a:t>
            </a:r>
            <a:r>
              <a:rPr lang="fr">
                <a:solidFill>
                  <a:srgbClr val="6AA84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# check program version (-V, -v ou --version)</a:t>
            </a:r>
            <a:endParaRPr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>
                <a:solidFill>
                  <a:srgbClr val="6AA84F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endParaRPr>
              <a:solidFill>
                <a:srgbClr val="6AA84F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Étape 8:</a:t>
            </a: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Je s’appel root !</a:t>
            </a:r>
            <a:b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J’essaie de trouver des faiblesses, des vulnérabilités, pour passer “root”.</a:t>
            </a: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Votre mission </a:t>
            </a: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...</a:t>
            </a:r>
            <a:r>
              <a:rPr lang="fr" sz="24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Vous devez réussir à passer “root” sur chacun des 10 challenges.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Dans le fichier “/root/flag” se trouve un code qui permet de valider le challenge.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Les challenges sont répartis par niveaux de difficultés (10).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b="1" lang="fr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Généralement, on commence par le niveau 1 … 👍</a:t>
            </a:r>
            <a:endParaRPr i="1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L’astuce du chef:</a:t>
            </a:r>
            <a:r>
              <a:rPr lang="fr" sz="1800">
                <a:solidFill>
                  <a:srgbClr val="009ED8"/>
                </a:solidFill>
                <a:latin typeface="Comfortaa"/>
                <a:ea typeface="Comfortaa"/>
                <a:cs typeface="Comfortaa"/>
                <a:sym typeface="Comfortaa"/>
              </a:rPr>
              <a:t> prenez votre temps et soyez méthodique.</a:t>
            </a:r>
            <a:endParaRPr sz="1800">
              <a:solidFill>
                <a:srgbClr val="009E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3" name="Google Shape;113;p21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