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21" r:id="rId27"/>
    <p:sldId id="322" r:id="rId28"/>
    <p:sldId id="314" r:id="rId29"/>
    <p:sldId id="315" r:id="rId30"/>
    <p:sldId id="316" r:id="rId31"/>
    <p:sldId id="317" r:id="rId32"/>
    <p:sldId id="318" r:id="rId33"/>
    <p:sldId id="319" r:id="rId34"/>
    <p:sldId id="320" r:id="rId35"/>
  </p:sldIdLst>
  <p:sldSz cx="9144000" cy="6858000" type="screen4x3"/>
  <p:notesSz cx="7086600" cy="102108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7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3217"/>
        <p:guide pos="22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14101" y="0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fld id="{BD1A8154-C780-45B8-8768-A6796AFB8AD9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14101" y="9698488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fld id="{AC7223AB-6DA7-43DD-9B8B-7B6F4D13886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/>
          <a:lstStyle>
            <a:lvl1pPr algn="r">
              <a:defRPr sz="1200"/>
            </a:lvl1pPr>
          </a:lstStyle>
          <a:p>
            <a:fld id="{4EAC51BF-27AB-4AC9-AAAD-A83AEF7132D5}" type="datetimeFigureOut">
              <a:rPr lang="fr-FR" smtClean="0"/>
              <a:pPr/>
              <a:t>03/12/2013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65175"/>
            <a:ext cx="5108575" cy="3830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78" tIns="47439" rIns="94878" bIns="47439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1" y="4850130"/>
            <a:ext cx="5669280" cy="4594860"/>
          </a:xfrm>
          <a:prstGeom prst="rect">
            <a:avLst/>
          </a:prstGeom>
        </p:spPr>
        <p:txBody>
          <a:bodyPr vert="horz" lIns="94878" tIns="47439" rIns="94878" bIns="47439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698488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1" y="9698488"/>
            <a:ext cx="3070860" cy="510540"/>
          </a:xfrm>
          <a:prstGeom prst="rect">
            <a:avLst/>
          </a:prstGeom>
        </p:spPr>
        <p:txBody>
          <a:bodyPr vert="horz" lIns="94878" tIns="47439" rIns="94878" bIns="47439" rtlCol="0" anchor="b"/>
          <a:lstStyle>
            <a:lvl1pPr algn="r">
              <a:defRPr sz="1200"/>
            </a:lvl1pPr>
          </a:lstStyle>
          <a:p>
            <a:fld id="{14EBE68F-2BA5-4E9D-9837-3789048D8EE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Procéder au théorème</a:t>
            </a:r>
            <a:r>
              <a:rPr lang="fr-FR" baseline="0" dirty="0" smtClean="0"/>
              <a:t> des poids </a:t>
            </a:r>
            <a:r>
              <a:rPr lang="fr-FR" baseline="0" dirty="0" smtClean="0">
                <a:sym typeface="Wingdings" pitchFamily="2" charset="2"/>
              </a:rPr>
              <a:t> -1 opérateur, 0 opérateur unaire, et 1 à un nombre, quand on a 1 on obtient le point de coupure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BE68F-2BA5-4E9D-9837-3789048D8EE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(=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gcd</a:t>
            </a:r>
            <a:r>
              <a:rPr lang="fr-FR" baseline="0" dirty="0" smtClean="0"/>
              <a:t> x y) 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BE68F-2BA5-4E9D-9837-3789048D8EE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fr-FR" smtClean="0"/>
              <a:t>Mounir T. El Araki</a:t>
            </a:r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928926" y="6357958"/>
            <a:ext cx="3474720" cy="365760"/>
          </a:xfrm>
        </p:spPr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r>
              <a:rPr lang="fr-BE" smtClean="0"/>
              <a:t>Mounir T. El Araki </a:t>
            </a:r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Mounir T. El Araki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Mounir T. El Araki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Mounir T. El Araki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BE" smtClean="0"/>
              <a:t>- </a:t>
            </a:r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unir.elarakitantaoui@uic.ac.m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RACKET - SCHEME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072074"/>
            <a:ext cx="6858000" cy="662004"/>
          </a:xfrm>
        </p:spPr>
        <p:txBody>
          <a:bodyPr>
            <a:normAutofit fontScale="25000" lnSpcReduction="20000"/>
          </a:bodyPr>
          <a:lstStyle/>
          <a:p>
            <a:r>
              <a:rPr lang="fr-FR" sz="6400" dirty="0" smtClean="0"/>
              <a:t>Mounir T. El Araki</a:t>
            </a:r>
          </a:p>
          <a:p>
            <a:endParaRPr lang="fr-FR" dirty="0" smtClean="0"/>
          </a:p>
          <a:p>
            <a:r>
              <a:rPr lang="fr-FR" sz="5600" dirty="0" smtClean="0">
                <a:hlinkClick r:id="rId2"/>
              </a:rPr>
              <a:t>mounir.elarakitantaoui@uic.ac.ma</a:t>
            </a:r>
            <a:endParaRPr lang="fr-FR" sz="5600" dirty="0" smtClean="0"/>
          </a:p>
          <a:p>
            <a:r>
              <a:rPr lang="fr-FR" sz="1400" dirty="0" smtClean="0"/>
              <a:t>CPI 1</a:t>
            </a:r>
            <a:endParaRPr lang="fr-FR" sz="140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Booléens et les expressions conditionnelles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r>
              <a:rPr lang="fr-FR" sz="2400" dirty="0" smtClean="0"/>
              <a:t>(if p q r)</a:t>
            </a:r>
          </a:p>
          <a:p>
            <a:r>
              <a:rPr lang="fr-FR" sz="2400" dirty="0" smtClean="0"/>
              <a:t>‘IF’ n’est pas une fonction </a:t>
            </a:r>
            <a:r>
              <a:rPr lang="fr-FR" sz="2400" dirty="0" smtClean="0">
                <a:sym typeface="Wingdings" pitchFamily="2" charset="2"/>
              </a:rPr>
              <a:t> forme spéciale (comme ‘</a:t>
            </a:r>
            <a:r>
              <a:rPr lang="fr-FR" sz="2400" dirty="0" err="1" smtClean="0">
                <a:sym typeface="Wingdings" pitchFamily="2" charset="2"/>
              </a:rPr>
              <a:t>define</a:t>
            </a:r>
            <a:r>
              <a:rPr lang="fr-FR" sz="2400" dirty="0" smtClean="0">
                <a:sym typeface="Wingdings" pitchFamily="2" charset="2"/>
              </a:rPr>
              <a:t>’, ‘and’, ‘or’, ‘</a:t>
            </a:r>
            <a:r>
              <a:rPr lang="fr-FR" sz="2400" dirty="0" err="1" smtClean="0">
                <a:sym typeface="Wingdings" pitchFamily="2" charset="2"/>
              </a:rPr>
              <a:t>cond</a:t>
            </a:r>
            <a:r>
              <a:rPr lang="fr-FR" sz="2400" dirty="0" smtClean="0">
                <a:sym typeface="Wingdings" pitchFamily="2" charset="2"/>
              </a:rPr>
              <a:t>’ et d’autres)</a:t>
            </a:r>
          </a:p>
          <a:p>
            <a:r>
              <a:rPr lang="fr-FR" sz="1800" dirty="0" smtClean="0"/>
              <a:t>(</a:t>
            </a:r>
            <a:r>
              <a:rPr lang="fr-FR" sz="1800" dirty="0" err="1" smtClean="0"/>
              <a:t>cond</a:t>
            </a:r>
            <a:r>
              <a:rPr lang="fr-FR" sz="1800" dirty="0" smtClean="0"/>
              <a:t> (t</a:t>
            </a:r>
            <a:r>
              <a:rPr lang="fr-FR" sz="1800" baseline="-25000" dirty="0" smtClean="0"/>
              <a:t>1</a:t>
            </a:r>
            <a:r>
              <a:rPr lang="fr-FR" sz="1800" dirty="0" smtClean="0"/>
              <a:t> e</a:t>
            </a:r>
            <a:r>
              <a:rPr lang="fr-FR" sz="1800" baseline="-25000" dirty="0" smtClean="0"/>
              <a:t>1</a:t>
            </a:r>
            <a:r>
              <a:rPr lang="fr-FR" sz="1800" dirty="0" smtClean="0"/>
              <a:t>)</a:t>
            </a:r>
          </a:p>
          <a:p>
            <a:pPr>
              <a:buNone/>
            </a:pPr>
            <a:r>
              <a:rPr lang="fr-FR" sz="1800" dirty="0" smtClean="0"/>
              <a:t>		   ……</a:t>
            </a:r>
          </a:p>
          <a:p>
            <a:pPr>
              <a:buNone/>
            </a:pPr>
            <a:r>
              <a:rPr lang="fr-FR" sz="1800" dirty="0" smtClean="0"/>
              <a:t>		   (</a:t>
            </a:r>
            <a:r>
              <a:rPr lang="fr-FR" sz="1800" dirty="0" err="1" smtClean="0"/>
              <a:t>t</a:t>
            </a:r>
            <a:r>
              <a:rPr lang="fr-FR" sz="1800" baseline="-25000" dirty="0" err="1" smtClean="0"/>
              <a:t>n</a:t>
            </a:r>
            <a:r>
              <a:rPr lang="fr-FR" sz="1800" baseline="-25000" dirty="0" smtClean="0"/>
              <a:t>-1</a:t>
            </a:r>
            <a:r>
              <a:rPr lang="fr-FR" sz="1800" dirty="0" smtClean="0"/>
              <a:t> e</a:t>
            </a:r>
            <a:r>
              <a:rPr lang="fr-FR" sz="1800" baseline="-25000" dirty="0" smtClean="0"/>
              <a:t>n-1</a:t>
            </a:r>
            <a:r>
              <a:rPr lang="fr-FR" sz="1800" dirty="0" smtClean="0"/>
              <a:t>)</a:t>
            </a:r>
          </a:p>
          <a:p>
            <a:pPr>
              <a:buNone/>
            </a:pPr>
            <a:r>
              <a:rPr lang="fr-FR" sz="1800" dirty="0" smtClean="0"/>
              <a:t>              (</a:t>
            </a:r>
            <a:r>
              <a:rPr lang="fr-FR" sz="1800" dirty="0" err="1" smtClean="0"/>
              <a:t>else</a:t>
            </a:r>
            <a:r>
              <a:rPr lang="fr-FR" sz="1800" dirty="0" smtClean="0"/>
              <a:t> e</a:t>
            </a:r>
            <a:r>
              <a:rPr lang="fr-FR" sz="1800" baseline="-25000" dirty="0" smtClean="0"/>
              <a:t>n</a:t>
            </a:r>
            <a:r>
              <a:rPr lang="fr-FR" sz="1800" dirty="0" smtClean="0"/>
              <a:t>)</a:t>
            </a:r>
          </a:p>
          <a:p>
            <a:r>
              <a:rPr lang="fr-FR" dirty="0" smtClean="0"/>
              <a:t>(and p q r …)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(if (not p) #f (if (not q) #f r))</a:t>
            </a:r>
            <a:endParaRPr lang="fr-FR" dirty="0" smtClean="0"/>
          </a:p>
          <a:p>
            <a:r>
              <a:rPr lang="fr-FR" dirty="0" smtClean="0"/>
              <a:t>(or …..)</a:t>
            </a:r>
          </a:p>
          <a:p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429124" y="1357298"/>
            <a:ext cx="447199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endParaRPr lang="en-US" sz="24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 (</a:t>
            </a:r>
            <a:r>
              <a:rPr lang="en-US" sz="1600" dirty="0" err="1" smtClean="0"/>
              <a:t>boolean</a:t>
            </a:r>
            <a:r>
              <a:rPr lang="en-US" sz="1600" dirty="0" smtClean="0"/>
              <a:t>? false)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solidFill>
                  <a:srgbClr val="00B050"/>
                </a:solidFill>
              </a:rPr>
              <a:t>true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 (</a:t>
            </a:r>
            <a:r>
              <a:rPr lang="en-US" sz="1600" dirty="0" err="1" smtClean="0"/>
              <a:t>boolean</a:t>
            </a:r>
            <a:r>
              <a:rPr lang="en-US" sz="1600" dirty="0" smtClean="0"/>
              <a:t>? 1)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solidFill>
                  <a:srgbClr val="00B050"/>
                </a:solidFill>
              </a:rPr>
              <a:t>false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 (if (not (integer? (</a:t>
            </a:r>
            <a:r>
              <a:rPr lang="en-US" sz="1600" dirty="0" err="1" smtClean="0"/>
              <a:t>sqrt</a:t>
            </a:r>
            <a:r>
              <a:rPr lang="en-US" sz="1600" dirty="0" smtClean="0"/>
              <a:t> 2))) (* 2 3) (/ 1 0))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solidFill>
                  <a:srgbClr val="00B050"/>
                </a:solidFill>
              </a:rPr>
              <a:t>6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 (and (integer? (</a:t>
            </a:r>
            <a:r>
              <a:rPr lang="en-US" sz="1600" dirty="0" err="1" smtClean="0"/>
              <a:t>sqrt</a:t>
            </a:r>
            <a:r>
              <a:rPr lang="en-US" sz="1600" dirty="0" smtClean="0"/>
              <a:t> 2)) (=0 (/ 1 0)))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solidFill>
                  <a:srgbClr val="00B050"/>
                </a:solidFill>
              </a:rPr>
              <a:t>false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 (or (= 2 3) (= 3 3) (= 0 (/ 1 0)))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>
                <a:solidFill>
                  <a:srgbClr val="00B050"/>
                </a:solidFill>
              </a:rPr>
              <a:t>true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 smtClean="0"/>
              <a:t>&gt;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L’évaluation d’une expression arithmétique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Supposons une expression (f a b …)</a:t>
            </a:r>
          </a:p>
          <a:p>
            <a:r>
              <a:rPr lang="fr-FR" dirty="0" smtClean="0"/>
              <a:t>L’élément de tête de l’expression n’est pas toujours une fonction</a:t>
            </a:r>
          </a:p>
          <a:p>
            <a:pPr lvl="1"/>
            <a:r>
              <a:rPr lang="en-US" sz="1300" dirty="0" smtClean="0"/>
              <a:t>&gt; (procedure? log)</a:t>
            </a:r>
          </a:p>
          <a:p>
            <a:pPr lvl="1"/>
            <a:r>
              <a:rPr lang="en-US" sz="1300" dirty="0" smtClean="0">
                <a:solidFill>
                  <a:srgbClr val="00B050"/>
                </a:solidFill>
              </a:rPr>
              <a:t>true</a:t>
            </a:r>
          </a:p>
          <a:p>
            <a:pPr lvl="1"/>
            <a:r>
              <a:rPr lang="en-US" sz="1300" dirty="0" smtClean="0"/>
              <a:t>&gt; (procedure? and)</a:t>
            </a:r>
          </a:p>
          <a:p>
            <a:pPr lvl="1"/>
            <a:r>
              <a:rPr lang="en-US" sz="1300" dirty="0" smtClean="0">
                <a:solidFill>
                  <a:srgbClr val="00B050"/>
                </a:solidFill>
              </a:rPr>
              <a:t>and: expected an open parenthesis before and, but found none</a:t>
            </a:r>
            <a:endParaRPr lang="fr-FR" sz="1300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Si f est une fonction les éléments sont évalués de gauche à droite (dans le cas de Racket) mais non spécifié en général.</a:t>
            </a:r>
          </a:p>
          <a:p>
            <a:r>
              <a:rPr lang="fr-FR" dirty="0" smtClean="0"/>
              <a:t>La fonction f peut elle-même être calculée</a:t>
            </a:r>
          </a:p>
          <a:p>
            <a:pPr lvl="1"/>
            <a:r>
              <a:rPr lang="fr-FR" dirty="0" smtClean="0"/>
              <a:t>(if (&gt; x 0) (+ y 1) (- y 1)</a:t>
            </a:r>
          </a:p>
          <a:p>
            <a:pPr lvl="1"/>
            <a:r>
              <a:rPr lang="fr-FR" dirty="0" smtClean="0"/>
              <a:t>((if (&gt; x 0) + -) y 1) ;; équivalente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L’évaluation d’une expression arithmétique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Supposons une expression (f a b …) dont nous cherchons une valeur V au </a:t>
            </a:r>
            <a:r>
              <a:rPr lang="fr-FR" dirty="0" err="1" smtClean="0"/>
              <a:t>TopLevel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Si f est le mot-clé d’une forme spéciale, on procède à un traitement spéciale!</a:t>
            </a:r>
          </a:p>
          <a:p>
            <a:pPr lvl="1"/>
            <a:r>
              <a:rPr lang="fr-FR" dirty="0" smtClean="0"/>
              <a:t>Sinon on </a:t>
            </a:r>
            <a:r>
              <a:rPr lang="fr-FR" b="1" dirty="0" smtClean="0">
                <a:solidFill>
                  <a:srgbClr val="00B050"/>
                </a:solidFill>
              </a:rPr>
              <a:t>évalue</a:t>
            </a:r>
            <a:r>
              <a:rPr lang="fr-FR" dirty="0" smtClean="0"/>
              <a:t> tous les éléments de la forme </a:t>
            </a:r>
            <a:r>
              <a:rPr lang="fr-FR" dirty="0" err="1" smtClean="0"/>
              <a:t>parenthèsées</a:t>
            </a:r>
            <a:r>
              <a:rPr lang="fr-FR" dirty="0" smtClean="0"/>
              <a:t> et on obtient </a:t>
            </a:r>
            <a:r>
              <a:rPr lang="fr-FR" dirty="0" err="1" smtClean="0"/>
              <a:t>resp</a:t>
            </a:r>
            <a:r>
              <a:rPr lang="fr-FR" dirty="0" smtClean="0"/>
              <a:t>. les valeurs F A B ….</a:t>
            </a:r>
          </a:p>
          <a:p>
            <a:pPr lvl="2"/>
            <a:r>
              <a:rPr lang="fr-FR" dirty="0" smtClean="0"/>
              <a:t>Si F n’est pas une procédure, erreur et revenir au </a:t>
            </a:r>
            <a:r>
              <a:rPr lang="fr-FR" dirty="0" err="1" smtClean="0"/>
              <a:t>TopLevel</a:t>
            </a:r>
            <a:endParaRPr lang="fr-FR" dirty="0" smtClean="0"/>
          </a:p>
          <a:p>
            <a:pPr lvl="2"/>
            <a:r>
              <a:rPr lang="fr-FR" dirty="0" smtClean="0"/>
              <a:t>Sinon on </a:t>
            </a:r>
            <a:r>
              <a:rPr lang="fr-FR" b="1" dirty="0" smtClean="0">
                <a:solidFill>
                  <a:srgbClr val="00B050"/>
                </a:solidFill>
              </a:rPr>
              <a:t>applique</a:t>
            </a:r>
            <a:r>
              <a:rPr lang="fr-FR" dirty="0" smtClean="0"/>
              <a:t> la procédure F aux valeurs trouvées A B …et obtenir la valeur V</a:t>
            </a:r>
          </a:p>
          <a:p>
            <a:endParaRPr lang="fr-FR" dirty="0" smtClean="0"/>
          </a:p>
          <a:p>
            <a:r>
              <a:rPr lang="fr-FR" dirty="0" smtClean="0"/>
              <a:t>Dans le cas où on applique la fonction F sur tout les éléments évalués </a:t>
            </a:r>
            <a:r>
              <a:rPr lang="fr-FR" dirty="0" smtClean="0">
                <a:sym typeface="Wingdings" pitchFamily="2" charset="2"/>
              </a:rPr>
              <a:t> Appel par valeur  (la valeur est transmise à la fonction)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L’ordre d’évaluation est de l’intérieur vers l’extérieur 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Exemple f(</a:t>
            </a:r>
            <a:r>
              <a:rPr lang="fr-FR" dirty="0" err="1" smtClean="0">
                <a:sym typeface="Wingdings" pitchFamily="2" charset="2"/>
              </a:rPr>
              <a:t>x,y</a:t>
            </a:r>
            <a:r>
              <a:rPr lang="fr-FR" dirty="0" smtClean="0">
                <a:sym typeface="Wingdings" pitchFamily="2" charset="2"/>
              </a:rPr>
              <a:t>) = x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f(1+1, 10</a:t>
            </a:r>
            <a:r>
              <a:rPr lang="fr-FR" baseline="30000" dirty="0" smtClean="0">
                <a:sym typeface="Wingdings" pitchFamily="2" charset="2"/>
              </a:rPr>
              <a:t>20 </a:t>
            </a:r>
            <a:r>
              <a:rPr lang="fr-FR" dirty="0" smtClean="0">
                <a:sym typeface="Wingdings" pitchFamily="2" charset="2"/>
              </a:rPr>
              <a:t> ) = f(2, 1000000000000000000000) = 2 (appel par valeur)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f(1+1,10</a:t>
            </a:r>
            <a:r>
              <a:rPr lang="fr-FR" baseline="30000" dirty="0" smtClean="0">
                <a:sym typeface="Wingdings" pitchFamily="2" charset="2"/>
              </a:rPr>
              <a:t>20 </a:t>
            </a:r>
            <a:r>
              <a:rPr lang="fr-FR" dirty="0" smtClean="0">
                <a:sym typeface="Wingdings" pitchFamily="2" charset="2"/>
              </a:rPr>
              <a:t> ) = 1+1= 2  (Evaluation paresseuse  retarder l’évaluation des arguments)</a:t>
            </a:r>
            <a:endParaRPr lang="fr-F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86238" cy="493776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define</a:t>
            </a:r>
            <a:r>
              <a:rPr lang="fr-FR" dirty="0" smtClean="0"/>
              <a:t> (aire r)</a:t>
            </a:r>
          </a:p>
          <a:p>
            <a:r>
              <a:rPr lang="fr-FR" dirty="0" smtClean="0"/>
              <a:t>    (* pi r r))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G 9.81)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periode</a:t>
            </a:r>
            <a:r>
              <a:rPr lang="fr-FR" dirty="0" smtClean="0"/>
              <a:t> L)</a:t>
            </a:r>
          </a:p>
          <a:p>
            <a:r>
              <a:rPr lang="fr-FR" dirty="0" smtClean="0"/>
              <a:t>    (* 2 pi (</a:t>
            </a:r>
            <a:r>
              <a:rPr lang="fr-FR" dirty="0" err="1" smtClean="0"/>
              <a:t>sqrt</a:t>
            </a:r>
            <a:r>
              <a:rPr lang="fr-FR" dirty="0" smtClean="0"/>
              <a:t> (/ L G))))</a:t>
            </a:r>
          </a:p>
          <a:p>
            <a:endParaRPr lang="fr-FR" dirty="0" smtClean="0"/>
          </a:p>
          <a:p>
            <a:r>
              <a:rPr lang="fr-FR" dirty="0" smtClean="0"/>
              <a:t>&gt; (aire 2)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#i12.566370614359172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periode</a:t>
            </a:r>
            <a:r>
              <a:rPr lang="fr-FR" dirty="0" smtClean="0"/>
              <a:t> 0.3)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#i1.0987679728847353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printf</a:t>
            </a:r>
            <a:r>
              <a:rPr lang="fr-FR" dirty="0" smtClean="0"/>
              <a:t> "l'aire d'un cercle ~a est ~</a:t>
            </a:r>
            <a:r>
              <a:rPr lang="fr-FR" dirty="0" err="1" smtClean="0"/>
              <a:t>a\n</a:t>
            </a:r>
            <a:r>
              <a:rPr lang="fr-FR" dirty="0" smtClean="0"/>
              <a:t>" 2 (aire 2))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l'aire d'un cercle 2 est 12.566370614359172</a:t>
            </a:r>
          </a:p>
          <a:p>
            <a:r>
              <a:rPr lang="fr-FR" dirty="0" err="1" smtClean="0"/>
              <a:t>Printf</a:t>
            </a:r>
            <a:r>
              <a:rPr lang="fr-FR" dirty="0" smtClean="0"/>
              <a:t> n’est pas une fonction Racket</a:t>
            </a:r>
          </a:p>
          <a:p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314852" y="1142984"/>
            <a:ext cx="4186238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(check-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expect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(+ 2 3) 5)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 test est réussi !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(check-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periode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0.3) 1.1 0.1)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 deux tests ont réussi !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(doubler 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(if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(* 2 x)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"on attendait un nombre et non" x)))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(doubler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anonymes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Fonctions lambda </a:t>
            </a:r>
          </a:p>
          <a:p>
            <a:pPr lvl="1"/>
            <a:r>
              <a:rPr lang="fr-FR" dirty="0" smtClean="0"/>
              <a:t>On peut construire des fonctions qui retournent des fonctions</a:t>
            </a:r>
          </a:p>
          <a:p>
            <a:pPr lvl="1"/>
            <a:r>
              <a:rPr lang="fr-FR" dirty="0" smtClean="0"/>
              <a:t>Lambda, paramètres , corps </a:t>
            </a:r>
          </a:p>
          <a:p>
            <a:pPr lvl="1"/>
            <a:endParaRPr lang="fr-FR" dirty="0" smtClean="0"/>
          </a:p>
          <a:p>
            <a:pPr lvl="2"/>
            <a:r>
              <a:rPr lang="fr-FR" dirty="0" smtClean="0"/>
              <a:t>(lambda (x) </a:t>
            </a:r>
            <a:r>
              <a:rPr lang="fr-FR" dirty="0" smtClean="0">
                <a:solidFill>
                  <a:srgbClr val="00B050"/>
                </a:solidFill>
              </a:rPr>
              <a:t>(*2 x)</a:t>
            </a:r>
            <a:r>
              <a:rPr lang="fr-FR" dirty="0" smtClean="0"/>
              <a:t>) </a:t>
            </a:r>
            <a:r>
              <a:rPr lang="fr-FR" dirty="0" smtClean="0">
                <a:sym typeface="Wingdings" pitchFamily="2" charset="2"/>
              </a:rPr>
              <a:t> fonction f(x)=2*x</a:t>
            </a:r>
          </a:p>
          <a:p>
            <a:pPr lvl="2"/>
            <a:r>
              <a:rPr lang="fr-FR" dirty="0" smtClean="0"/>
              <a:t>(lambda (x y ) </a:t>
            </a: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sqrt</a:t>
            </a:r>
            <a:r>
              <a:rPr lang="fr-FR" dirty="0" smtClean="0">
                <a:solidFill>
                  <a:srgbClr val="00B050"/>
                </a:solidFill>
              </a:rPr>
              <a:t> (+ x y)</a:t>
            </a:r>
            <a:r>
              <a:rPr lang="fr-FR" dirty="0" smtClean="0"/>
              <a:t>) </a:t>
            </a:r>
            <a:r>
              <a:rPr lang="fr-FR" dirty="0" smtClean="0">
                <a:sym typeface="Wingdings" pitchFamily="2" charset="2"/>
              </a:rPr>
              <a:t> fonction f(</a:t>
            </a:r>
            <a:r>
              <a:rPr lang="fr-FR" dirty="0" err="1" smtClean="0">
                <a:sym typeface="Wingdings" pitchFamily="2" charset="2"/>
              </a:rPr>
              <a:t>x,y</a:t>
            </a:r>
            <a:r>
              <a:rPr lang="fr-FR" dirty="0" smtClean="0">
                <a:sym typeface="Wingdings" pitchFamily="2" charset="2"/>
              </a:rPr>
              <a:t>)=</a:t>
            </a:r>
            <a:r>
              <a:rPr lang="fr-FR" dirty="0" err="1" smtClean="0">
                <a:sym typeface="Wingdings" pitchFamily="2" charset="2"/>
              </a:rPr>
              <a:t>sqrt</a:t>
            </a:r>
            <a:r>
              <a:rPr lang="fr-FR" dirty="0" smtClean="0">
                <a:sym typeface="Wingdings" pitchFamily="2" charset="2"/>
              </a:rPr>
              <a:t>(x+y)</a:t>
            </a:r>
          </a:p>
          <a:p>
            <a:pPr lvl="2"/>
            <a:r>
              <a:rPr lang="fr-FR" dirty="0" smtClean="0"/>
              <a:t>(lambda () </a:t>
            </a:r>
            <a:r>
              <a:rPr lang="fr-FR" dirty="0" smtClean="0">
                <a:solidFill>
                  <a:srgbClr val="00B050"/>
                </a:solidFill>
              </a:rPr>
              <a:t>5</a:t>
            </a:r>
            <a:r>
              <a:rPr lang="fr-FR" dirty="0" smtClean="0"/>
              <a:t>)) </a:t>
            </a:r>
            <a:r>
              <a:rPr lang="fr-FR" dirty="0" smtClean="0">
                <a:sym typeface="Wingdings" pitchFamily="2" charset="2"/>
              </a:rPr>
              <a:t> fonction f=5</a:t>
            </a:r>
          </a:p>
          <a:p>
            <a:pPr lvl="2"/>
            <a:endParaRPr lang="fr-FR" dirty="0" smtClean="0">
              <a:sym typeface="Wingdings" pitchFamily="2" charset="2"/>
            </a:endParaRPr>
          </a:p>
          <a:p>
            <a:pPr lvl="2"/>
            <a:r>
              <a:rPr lang="es-ES" dirty="0" smtClean="0"/>
              <a:t>&gt; ((lambda (x) (* x </a:t>
            </a:r>
            <a:r>
              <a:rPr lang="es-ES" dirty="0" err="1" smtClean="0"/>
              <a:t>x</a:t>
            </a:r>
            <a:r>
              <a:rPr lang="es-ES" dirty="0" smtClean="0"/>
              <a:t>)) 3)</a:t>
            </a:r>
          </a:p>
          <a:p>
            <a:pPr lvl="2"/>
            <a:r>
              <a:rPr lang="es-ES" dirty="0" smtClean="0">
                <a:solidFill>
                  <a:srgbClr val="00B050"/>
                </a:solidFill>
              </a:rPr>
              <a:t>9</a:t>
            </a:r>
          </a:p>
          <a:p>
            <a:pPr lvl="2"/>
            <a:r>
              <a:rPr lang="es-ES" dirty="0" smtClean="0"/>
              <a:t>&gt; ((lambda (x y) (+ (</a:t>
            </a:r>
            <a:r>
              <a:rPr lang="es-ES" dirty="0" err="1" smtClean="0"/>
              <a:t>sqrt</a:t>
            </a:r>
            <a:r>
              <a:rPr lang="es-ES" dirty="0" smtClean="0"/>
              <a:t> x) y)) 5 (* 3 2))</a:t>
            </a:r>
          </a:p>
          <a:p>
            <a:pPr lvl="2"/>
            <a:r>
              <a:rPr lang="es-ES" dirty="0" smtClean="0">
                <a:solidFill>
                  <a:srgbClr val="00B050"/>
                </a:solidFill>
              </a:rPr>
              <a:t>#i8.23606797749979</a:t>
            </a:r>
          </a:p>
          <a:p>
            <a:pPr lvl="2"/>
            <a:r>
              <a:rPr lang="es-ES" dirty="0" smtClean="0"/>
              <a:t>&gt; +</a:t>
            </a:r>
          </a:p>
          <a:p>
            <a:pPr lvl="2"/>
            <a:r>
              <a:rPr lang="es-ES" dirty="0" smtClean="0">
                <a:solidFill>
                  <a:srgbClr val="00B050"/>
                </a:solidFill>
              </a:rPr>
              <a:t>+</a:t>
            </a:r>
          </a:p>
          <a:p>
            <a:pPr lvl="2"/>
            <a:r>
              <a:rPr lang="es-ES" dirty="0" smtClean="0"/>
              <a:t>&gt;</a:t>
            </a:r>
          </a:p>
          <a:p>
            <a:pPr lvl="2"/>
            <a:endParaRPr lang="es-ES" dirty="0" smtClean="0"/>
          </a:p>
          <a:p>
            <a:pPr lvl="1"/>
            <a:r>
              <a:rPr lang="fr-FR" dirty="0" smtClean="0"/>
              <a:t>+ n’est pas l’addition c’est le nom que porte l’addition.</a:t>
            </a:r>
          </a:p>
          <a:p>
            <a:pPr lvl="1"/>
            <a:r>
              <a:rPr lang="fr-FR" dirty="0" smtClean="0"/>
              <a:t>Les fonctions anonymes sont gérées par un ‘</a:t>
            </a: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r>
              <a:rPr lang="fr-FR" dirty="0" smtClean="0"/>
              <a:t>’ (GC)</a:t>
            </a:r>
            <a:r>
              <a:rPr lang="es-ES" dirty="0" smtClean="0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variables globales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x 5)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foo</a:t>
            </a:r>
            <a:r>
              <a:rPr lang="fr-FR" dirty="0" smtClean="0"/>
              <a:t> y)</a:t>
            </a:r>
          </a:p>
          <a:p>
            <a:pPr>
              <a:buNone/>
            </a:pPr>
            <a:r>
              <a:rPr lang="fr-FR" dirty="0" smtClean="0"/>
              <a:t>		 (* 2 x y)) ; x est globale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foo</a:t>
            </a:r>
            <a:r>
              <a:rPr lang="fr-FR" dirty="0" smtClean="0"/>
              <a:t> 3)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30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(foo1 x y)</a:t>
            </a:r>
          </a:p>
          <a:p>
            <a:pPr>
              <a:buNone/>
            </a:pPr>
            <a:r>
              <a:rPr lang="fr-FR" dirty="0" smtClean="0"/>
              <a:t>		(* 2 x y)) ; x est masquée</a:t>
            </a:r>
          </a:p>
          <a:p>
            <a:endParaRPr lang="fr-FR" dirty="0" smtClean="0"/>
          </a:p>
          <a:p>
            <a:r>
              <a:rPr lang="fr-FR" dirty="0" smtClean="0"/>
              <a:t>&gt; (foo1 3 4)  ; x=3 dans foo1 est non 5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24</a:t>
            </a:r>
          </a:p>
          <a:p>
            <a:r>
              <a:rPr lang="fr-FR" dirty="0" smtClean="0"/>
              <a:t>&gt;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variable locales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329510" cy="3067056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(f x)</a:t>
            </a:r>
          </a:p>
          <a:p>
            <a:r>
              <a:rPr lang="fr-FR" dirty="0" smtClean="0"/>
              <a:t>    (+ (* x x) (</a:t>
            </a:r>
            <a:r>
              <a:rPr lang="fr-FR" dirty="0" err="1" smtClean="0"/>
              <a:t>sqrt</a:t>
            </a:r>
            <a:r>
              <a:rPr lang="fr-FR" dirty="0" smtClean="0"/>
              <a:t> (+ (* x x) 1))))</a:t>
            </a:r>
          </a:p>
          <a:p>
            <a:r>
              <a:rPr lang="fr-FR" dirty="0" smtClean="0"/>
              <a:t>&gt; (f 2)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#i6.23606797749979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(f1 x)</a:t>
            </a:r>
          </a:p>
          <a:p>
            <a:r>
              <a:rPr lang="fr-FR" dirty="0" smtClean="0"/>
              <a:t>    (</a:t>
            </a:r>
            <a:r>
              <a:rPr lang="fr-FR" dirty="0" smtClean="0">
                <a:solidFill>
                  <a:srgbClr val="00B050"/>
                </a:solidFill>
              </a:rPr>
              <a:t>local</a:t>
            </a:r>
            <a:r>
              <a:rPr lang="fr-FR" dirty="0" smtClean="0"/>
              <a:t> [(</a:t>
            </a:r>
            <a:r>
              <a:rPr lang="fr-FR" dirty="0" err="1" smtClean="0"/>
              <a:t>define</a:t>
            </a:r>
            <a:r>
              <a:rPr lang="fr-FR" dirty="0" smtClean="0"/>
              <a:t> u (* x x))]</a:t>
            </a:r>
          </a:p>
          <a:p>
            <a:r>
              <a:rPr lang="fr-FR" dirty="0" smtClean="0"/>
              <a:t>      (+ u (</a:t>
            </a:r>
            <a:r>
              <a:rPr lang="fr-FR" dirty="0" err="1" smtClean="0"/>
              <a:t>sqrt</a:t>
            </a:r>
            <a:r>
              <a:rPr lang="fr-FR" dirty="0" smtClean="0"/>
              <a:t> (+ u 1)))))</a:t>
            </a:r>
          </a:p>
          <a:p>
            <a:r>
              <a:rPr lang="fr-FR" dirty="0" smtClean="0"/>
              <a:t>&gt; (f1 2)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#i6.23606797749979</a:t>
            </a:r>
          </a:p>
          <a:p>
            <a:endParaRPr lang="fr-FR" dirty="0" smtClean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3428992" y="3643314"/>
            <a:ext cx="5972188" cy="278608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(f3 x y)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x^2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y^2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]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(/ (+ x^2 y^2) (+ 1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(+ x^2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y^2)))))))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(f3 2 2)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#i1.4619519810524544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3362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 smtClean="0"/>
              <a:t>'bonjour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'bonjour</a:t>
            </a:r>
          </a:p>
          <a:p>
            <a:r>
              <a:rPr lang="fr-FR" dirty="0" smtClean="0"/>
              <a:t>&gt; '(+ 2 3)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'+ 2 3)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number</a:t>
            </a:r>
            <a:r>
              <a:rPr lang="fr-FR" dirty="0" smtClean="0"/>
              <a:t>-&gt;string 123)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"123"</a:t>
            </a:r>
          </a:p>
          <a:p>
            <a:r>
              <a:rPr lang="fr-FR" dirty="0" smtClean="0"/>
              <a:t>&gt; (format "~a*~a=~a" 3 5 (* 3 5))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"3*5=15  »</a:t>
            </a:r>
          </a:p>
          <a:p>
            <a:r>
              <a:rPr lang="en-US" dirty="0" smtClean="0"/>
              <a:t>&gt; (define-</a:t>
            </a:r>
            <a:r>
              <a:rPr lang="en-US" dirty="0" err="1" smtClean="0"/>
              <a:t>struct</a:t>
            </a:r>
            <a:r>
              <a:rPr lang="en-US" dirty="0" smtClean="0"/>
              <a:t> point (x y))</a:t>
            </a:r>
          </a:p>
          <a:p>
            <a:r>
              <a:rPr lang="en-US" dirty="0" smtClean="0"/>
              <a:t>&gt; (define A (make-point 3 10))</a:t>
            </a:r>
          </a:p>
          <a:p>
            <a:r>
              <a:rPr lang="en-US" dirty="0" smtClean="0"/>
              <a:t>&gt; A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(make-point 3 10)</a:t>
            </a:r>
          </a:p>
          <a:p>
            <a:r>
              <a:rPr lang="en-US" dirty="0" smtClean="0"/>
              <a:t>&gt; (define A1 (make-</a:t>
            </a:r>
            <a:r>
              <a:rPr lang="en-US" dirty="0" err="1" smtClean="0"/>
              <a:t>posn</a:t>
            </a:r>
            <a:r>
              <a:rPr lang="en-US" dirty="0" smtClean="0"/>
              <a:t> 3 10))</a:t>
            </a:r>
          </a:p>
          <a:p>
            <a:endParaRPr lang="fr-FR" dirty="0"/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314852" y="1134446"/>
            <a:ext cx="4043362" cy="493776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A1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(make-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posn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3 10)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(define B (make-point -8 1))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B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(make-point -8 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(point-x A)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(point-y B)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(point? A)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(point? 5)</a:t>
            </a:r>
          </a:p>
          <a:p>
            <a:pPr marL="731520" lvl="1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Exemple: modélisation d’un nombre rationnel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-</a:t>
            </a:r>
            <a:r>
              <a:rPr lang="fr-FR" dirty="0" err="1" smtClean="0"/>
              <a:t>struct</a:t>
            </a:r>
            <a:r>
              <a:rPr lang="fr-FR" dirty="0" smtClean="0"/>
              <a:t> rat (n d))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(rationnel p q) ; retourne le rationnel p/q simplifié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cond</a:t>
            </a:r>
            <a:r>
              <a:rPr lang="fr-FR" dirty="0" smtClean="0"/>
              <a:t> ((= q 0) (</a:t>
            </a:r>
            <a:r>
              <a:rPr lang="fr-FR" dirty="0" err="1" smtClean="0"/>
              <a:t>error</a:t>
            </a:r>
            <a:r>
              <a:rPr lang="fr-FR" dirty="0" smtClean="0"/>
              <a:t> 'rationnel "Dénominateur nul!"))</a:t>
            </a:r>
          </a:p>
          <a:p>
            <a:r>
              <a:rPr lang="fr-FR" dirty="0" smtClean="0"/>
              <a:t>          ((&lt; q 0) (rationnel (- p) (- q))) ; on monte le signe</a:t>
            </a:r>
          </a:p>
          <a:p>
            <a:r>
              <a:rPr lang="fr-FR" dirty="0" smtClean="0"/>
              <a:t>          (</a:t>
            </a:r>
            <a:r>
              <a:rPr lang="fr-FR" dirty="0" err="1" smtClean="0"/>
              <a:t>else</a:t>
            </a:r>
            <a:r>
              <a:rPr lang="fr-FR" dirty="0" smtClean="0"/>
              <a:t> (local [(</a:t>
            </a:r>
            <a:r>
              <a:rPr lang="fr-FR" dirty="0" err="1" smtClean="0"/>
              <a:t>define</a:t>
            </a:r>
            <a:r>
              <a:rPr lang="fr-FR" dirty="0" smtClean="0"/>
              <a:t> g (</a:t>
            </a:r>
            <a:r>
              <a:rPr lang="fr-FR" dirty="0" err="1" smtClean="0"/>
              <a:t>gcd</a:t>
            </a:r>
            <a:r>
              <a:rPr lang="fr-FR" dirty="0" smtClean="0"/>
              <a:t> p q))] ; calcul du pgcd</a:t>
            </a:r>
          </a:p>
          <a:p>
            <a:r>
              <a:rPr lang="fr-FR" dirty="0" smtClean="0"/>
              <a:t>                  (</a:t>
            </a:r>
            <a:r>
              <a:rPr lang="fr-FR" dirty="0" err="1" smtClean="0"/>
              <a:t>make</a:t>
            </a:r>
            <a:r>
              <a:rPr lang="fr-FR" dirty="0" smtClean="0"/>
              <a:t>-rat (quotient p g) (quotient q g))</a:t>
            </a:r>
          </a:p>
          <a:p>
            <a:r>
              <a:rPr lang="fr-FR" dirty="0" smtClean="0"/>
              <a:t>                  )</a:t>
            </a:r>
          </a:p>
          <a:p>
            <a:r>
              <a:rPr lang="fr-FR" dirty="0" smtClean="0"/>
              <a:t>                )</a:t>
            </a:r>
          </a:p>
          <a:p>
            <a:r>
              <a:rPr lang="fr-FR" dirty="0" smtClean="0"/>
              <a:t>          )</a:t>
            </a:r>
          </a:p>
          <a:p>
            <a:r>
              <a:rPr lang="fr-FR" dirty="0" smtClean="0"/>
              <a:t>    )</a:t>
            </a:r>
          </a:p>
          <a:p>
            <a:endParaRPr lang="fr-FR" dirty="0" smtClean="0"/>
          </a:p>
          <a:p>
            <a:r>
              <a:rPr lang="fr-FR" dirty="0" smtClean="0"/>
              <a:t>&gt; (rationnel 4 8)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make</a:t>
            </a:r>
            <a:r>
              <a:rPr lang="fr-FR" dirty="0" smtClean="0">
                <a:solidFill>
                  <a:srgbClr val="00B050"/>
                </a:solidFill>
              </a:rPr>
              <a:t>-rat 1 2)</a:t>
            </a:r>
          </a:p>
          <a:p>
            <a:r>
              <a:rPr lang="fr-FR" dirty="0" smtClean="0"/>
              <a:t>&gt; 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par récurrence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71406" y="1219200"/>
            <a:ext cx="4329114" cy="506732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n! = (n-1)! * n</a:t>
            </a:r>
          </a:p>
          <a:p>
            <a:endParaRPr lang="en-US" dirty="0" smtClean="0"/>
          </a:p>
          <a:p>
            <a:r>
              <a:rPr lang="en-US" dirty="0" smtClean="0"/>
              <a:t>&gt; (define (</a:t>
            </a:r>
            <a:r>
              <a:rPr lang="en-US" dirty="0" err="1" smtClean="0"/>
              <a:t>fac</a:t>
            </a:r>
            <a:r>
              <a:rPr lang="en-US" dirty="0" smtClean="0"/>
              <a:t> n)  ; n </a:t>
            </a:r>
            <a:r>
              <a:rPr lang="en-US" dirty="0" err="1" smtClean="0"/>
              <a:t>entier</a:t>
            </a:r>
            <a:r>
              <a:rPr lang="en-US" dirty="0" smtClean="0"/>
              <a:t> </a:t>
            </a:r>
            <a:r>
              <a:rPr lang="en-US" dirty="0" err="1" smtClean="0"/>
              <a:t>naturel</a:t>
            </a:r>
            <a:r>
              <a:rPr lang="en-US" dirty="0" smtClean="0"/>
              <a:t>, </a:t>
            </a:r>
            <a:r>
              <a:rPr lang="en-US" dirty="0" err="1" smtClean="0"/>
              <a:t>retourne</a:t>
            </a:r>
            <a:r>
              <a:rPr lang="en-US" dirty="0" smtClean="0"/>
              <a:t> n!</a:t>
            </a:r>
          </a:p>
          <a:p>
            <a:r>
              <a:rPr lang="en-US" dirty="0" smtClean="0"/>
              <a:t>    (if (= n 0)</a:t>
            </a:r>
          </a:p>
          <a:p>
            <a:r>
              <a:rPr lang="en-US" dirty="0" smtClean="0"/>
              <a:t>        1</a:t>
            </a:r>
          </a:p>
          <a:p>
            <a:r>
              <a:rPr lang="en-US" dirty="0" smtClean="0"/>
              <a:t>        (* (</a:t>
            </a:r>
            <a:r>
              <a:rPr lang="en-US" dirty="0" err="1" smtClean="0"/>
              <a:t>fac</a:t>
            </a:r>
            <a:r>
              <a:rPr lang="en-US" dirty="0" smtClean="0"/>
              <a:t> (- n 1)) n)))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&gt;(define f50 (</a:t>
            </a:r>
            <a:r>
              <a:rPr lang="en-US" dirty="0" err="1" smtClean="0"/>
              <a:t>fac</a:t>
            </a:r>
            <a:r>
              <a:rPr lang="en-US" dirty="0" smtClean="0"/>
              <a:t> 50))</a:t>
            </a:r>
          </a:p>
          <a:p>
            <a:endParaRPr lang="en-US" dirty="0" smtClean="0"/>
          </a:p>
          <a:p>
            <a:r>
              <a:rPr lang="en-US" dirty="0" smtClean="0"/>
              <a:t>&gt; f50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30414093201713378043612608166064768844377641568960512000000000000</a:t>
            </a:r>
          </a:p>
          <a:p>
            <a:endParaRPr lang="en-US" dirty="0" smtClean="0"/>
          </a:p>
          <a:p>
            <a:r>
              <a:rPr lang="en-US" dirty="0" smtClean="0"/>
              <a:t>&gt; (string-length (number-&gt;string (</a:t>
            </a:r>
            <a:r>
              <a:rPr lang="en-US" dirty="0" err="1" smtClean="0"/>
              <a:t>fac</a:t>
            </a:r>
            <a:r>
              <a:rPr lang="en-US" dirty="0" smtClean="0"/>
              <a:t> 50)))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65</a:t>
            </a:r>
          </a:p>
          <a:p>
            <a:r>
              <a:rPr lang="en-US" dirty="0" smtClean="0"/>
              <a:t> 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714876" y="1214422"/>
            <a:ext cx="4257676" cy="4929222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nbchiffres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~ (+ 1 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nbchiffres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(quotient n 10)))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pour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nombre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chiffres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hypothèse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récurence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différentes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(n-1)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nbchiffres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(if (&lt; n 10)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(+ 1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nbchiffres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(quotient n 10)))))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nbchiffres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12323923)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Intelligence Artificielle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Introduction à l’intelligence artificielle</a:t>
            </a:r>
          </a:p>
          <a:p>
            <a:r>
              <a:rPr lang="fr-FR" dirty="0" smtClean="0"/>
              <a:t>Historique de l’IA</a:t>
            </a:r>
          </a:p>
          <a:p>
            <a:r>
              <a:rPr lang="fr-FR" dirty="0" smtClean="0"/>
              <a:t>Problèmes de recherche</a:t>
            </a:r>
          </a:p>
          <a:p>
            <a:pPr lvl="1"/>
            <a:r>
              <a:rPr lang="fr-FR" dirty="0" smtClean="0"/>
              <a:t>Recherche dans les graphes</a:t>
            </a:r>
          </a:p>
          <a:p>
            <a:pPr lvl="1"/>
            <a:r>
              <a:rPr lang="fr-FR" dirty="0" smtClean="0"/>
              <a:t>CSP (Problèmes de Satisfaction de Contraintes)</a:t>
            </a:r>
          </a:p>
          <a:p>
            <a:r>
              <a:rPr lang="fr-FR" dirty="0" smtClean="0"/>
              <a:t>Les algorithmes génétiques</a:t>
            </a:r>
          </a:p>
          <a:p>
            <a:r>
              <a:rPr lang="fr-FR" dirty="0" smtClean="0"/>
              <a:t>Machine Learning</a:t>
            </a:r>
          </a:p>
          <a:p>
            <a:pPr lvl="1"/>
            <a:r>
              <a:rPr lang="fr-FR" dirty="0" err="1" smtClean="0"/>
              <a:t>Nearest</a:t>
            </a:r>
            <a:r>
              <a:rPr lang="fr-FR" dirty="0" smtClean="0"/>
              <a:t> </a:t>
            </a:r>
            <a:r>
              <a:rPr lang="fr-FR" dirty="0" err="1" smtClean="0"/>
              <a:t>Neighbor</a:t>
            </a:r>
            <a:endParaRPr lang="fr-FR" dirty="0" smtClean="0"/>
          </a:p>
          <a:p>
            <a:pPr lvl="1"/>
            <a:r>
              <a:rPr lang="fr-FR" dirty="0" smtClean="0"/>
              <a:t>Les arbres de décisions</a:t>
            </a:r>
          </a:p>
          <a:p>
            <a:pPr lvl="1"/>
            <a:r>
              <a:rPr lang="fr-FR" dirty="0" smtClean="0"/>
              <a:t>Les réseaux de neurones</a:t>
            </a:r>
          </a:p>
          <a:p>
            <a:r>
              <a:rPr lang="fr-FR" dirty="0" smtClean="0"/>
              <a:t>Représentation de la connaissance (</a:t>
            </a:r>
            <a:r>
              <a:rPr lang="fr-FR" dirty="0" err="1" smtClean="0"/>
              <a:t>Knowledge</a:t>
            </a:r>
            <a:r>
              <a:rPr lang="fr-FR" dirty="0" smtClean="0"/>
              <a:t>) et Inférence</a:t>
            </a:r>
          </a:p>
          <a:p>
            <a:pPr lvl="1"/>
            <a:r>
              <a:rPr lang="fr-FR" dirty="0" smtClean="0"/>
              <a:t>Logique propositionnelle et 1</a:t>
            </a:r>
            <a:r>
              <a:rPr lang="fr-FR" baseline="30000" dirty="0" smtClean="0"/>
              <a:t>ière</a:t>
            </a:r>
            <a:r>
              <a:rPr lang="fr-FR" dirty="0" smtClean="0"/>
              <a:t> degré</a:t>
            </a:r>
          </a:p>
          <a:p>
            <a:pPr lvl="1"/>
            <a:r>
              <a:rPr lang="fr-FR" dirty="0" smtClean="0"/>
              <a:t>Système basé sur les règles</a:t>
            </a:r>
          </a:p>
          <a:p>
            <a:pPr lvl="1"/>
            <a:r>
              <a:rPr lang="fr-FR" dirty="0" smtClean="0"/>
              <a:t>Langage naturel</a:t>
            </a:r>
          </a:p>
          <a:p>
            <a:r>
              <a:rPr lang="fr-FR" b="1" dirty="0" smtClean="0">
                <a:solidFill>
                  <a:srgbClr val="00B050"/>
                </a:solidFill>
              </a:rPr>
              <a:t>LISP (</a:t>
            </a:r>
            <a:r>
              <a:rPr lang="fr-FR" b="1" dirty="0" err="1" smtClean="0">
                <a:solidFill>
                  <a:srgbClr val="00B050"/>
                </a:solidFill>
              </a:rPr>
              <a:t>LISt</a:t>
            </a:r>
            <a:r>
              <a:rPr lang="fr-FR" b="1" dirty="0" smtClean="0">
                <a:solidFill>
                  <a:srgbClr val="00B050"/>
                </a:solidFill>
              </a:rPr>
              <a:t> </a:t>
            </a:r>
            <a:r>
              <a:rPr lang="fr-FR" b="1" dirty="0" err="1" smtClean="0">
                <a:solidFill>
                  <a:srgbClr val="00B050"/>
                </a:solidFill>
              </a:rPr>
              <a:t>Processing</a:t>
            </a:r>
            <a:r>
              <a:rPr lang="fr-FR" b="1" smtClean="0">
                <a:solidFill>
                  <a:srgbClr val="00B050"/>
                </a:solidFill>
              </a:rPr>
              <a:t>) (Dr RACKET)</a:t>
            </a:r>
            <a:endParaRPr lang="fr-FR" b="1" dirty="0" smtClean="0">
              <a:solidFill>
                <a:srgbClr val="00B050"/>
              </a:solidFill>
            </a:endParaRPr>
          </a:p>
          <a:p>
            <a:pPr lv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Programmation par récurrence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(fac n)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cond</a:t>
            </a:r>
            <a:r>
              <a:rPr lang="fr-FR" dirty="0" smtClean="0"/>
              <a:t> ((&lt; n 0) (</a:t>
            </a:r>
            <a:r>
              <a:rPr lang="fr-FR" dirty="0" err="1" smtClean="0"/>
              <a:t>error</a:t>
            </a:r>
            <a:r>
              <a:rPr lang="fr-FR" dirty="0" smtClean="0"/>
              <a:t> 'fac "On attendait un entier positif:" n))</a:t>
            </a:r>
          </a:p>
          <a:p>
            <a:r>
              <a:rPr lang="fr-FR" dirty="0" smtClean="0"/>
              <a:t>          ((= n 0) 1)</a:t>
            </a:r>
          </a:p>
          <a:p>
            <a:r>
              <a:rPr lang="fr-FR" dirty="0" smtClean="0"/>
              <a:t>          (</a:t>
            </a:r>
            <a:r>
              <a:rPr lang="fr-FR" dirty="0" err="1" smtClean="0"/>
              <a:t>else</a:t>
            </a:r>
            <a:r>
              <a:rPr lang="fr-FR" dirty="0" smtClean="0"/>
              <a:t> (* (fac (- n 1)) n))))</a:t>
            </a:r>
          </a:p>
          <a:p>
            <a:r>
              <a:rPr lang="fr-FR" dirty="0" smtClean="0"/>
              <a:t>&gt; (fac 4)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24</a:t>
            </a:r>
          </a:p>
          <a:p>
            <a:r>
              <a:rPr lang="fr-FR" dirty="0" smtClean="0"/>
              <a:t>&gt; (fac -6)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fac: On attendait un entier positif:-6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fact</a:t>
            </a:r>
            <a:r>
              <a:rPr lang="fr-FR" dirty="0" smtClean="0"/>
              <a:t> n)</a:t>
            </a:r>
          </a:p>
          <a:p>
            <a:r>
              <a:rPr lang="fr-FR" dirty="0" smtClean="0"/>
              <a:t>    (local [(</a:t>
            </a:r>
            <a:r>
              <a:rPr lang="fr-FR" dirty="0" err="1" smtClean="0"/>
              <a:t>define</a:t>
            </a:r>
            <a:r>
              <a:rPr lang="fr-FR" dirty="0" smtClean="0"/>
              <a:t> (aux n)</a:t>
            </a:r>
          </a:p>
          <a:p>
            <a:r>
              <a:rPr lang="fr-FR" dirty="0" smtClean="0"/>
              <a:t>              (if (= n 0)</a:t>
            </a:r>
          </a:p>
          <a:p>
            <a:r>
              <a:rPr lang="fr-FR" dirty="0" smtClean="0"/>
              <a:t>                  1</a:t>
            </a:r>
          </a:p>
          <a:p>
            <a:r>
              <a:rPr lang="fr-FR" dirty="0" smtClean="0"/>
              <a:t>                  (* (aux (- n </a:t>
            </a:r>
            <a:r>
              <a:rPr lang="fr-FR" smtClean="0"/>
              <a:t>1)) </a:t>
            </a:r>
            <a:r>
              <a:rPr lang="fr-FR" dirty="0" smtClean="0"/>
              <a:t>n))))]</a:t>
            </a:r>
          </a:p>
          <a:p>
            <a:r>
              <a:rPr lang="fr-FR" dirty="0" smtClean="0"/>
              <a:t>      (if (&gt;= n 0)</a:t>
            </a:r>
          </a:p>
          <a:p>
            <a:r>
              <a:rPr lang="fr-FR" dirty="0" smtClean="0"/>
              <a:t>          (aux n)</a:t>
            </a:r>
          </a:p>
          <a:p>
            <a:r>
              <a:rPr lang="fr-FR" dirty="0" smtClean="0"/>
              <a:t>          (</a:t>
            </a:r>
            <a:r>
              <a:rPr lang="fr-FR" dirty="0" err="1" smtClean="0"/>
              <a:t>error</a:t>
            </a:r>
            <a:r>
              <a:rPr lang="fr-FR" dirty="0" smtClean="0"/>
              <a:t> '</a:t>
            </a:r>
            <a:r>
              <a:rPr lang="fr-FR" dirty="0" err="1" smtClean="0"/>
              <a:t>fact</a:t>
            </a:r>
            <a:r>
              <a:rPr lang="fr-FR" dirty="0" smtClean="0"/>
              <a:t> "On attendait un entier positif :" n))))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fact</a:t>
            </a:r>
            <a:r>
              <a:rPr lang="fr-FR" dirty="0" smtClean="0"/>
              <a:t> -6)</a:t>
            </a:r>
          </a:p>
          <a:p>
            <a:r>
              <a:rPr lang="fr-FR" dirty="0" err="1" smtClean="0">
                <a:solidFill>
                  <a:srgbClr val="FF0000"/>
                </a:solidFill>
              </a:rPr>
              <a:t>fact</a:t>
            </a:r>
            <a:r>
              <a:rPr lang="fr-FR" dirty="0" smtClean="0">
                <a:solidFill>
                  <a:srgbClr val="FF0000"/>
                </a:solidFill>
              </a:rPr>
              <a:t>: On attendait un entier positif :-6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(ou listes chainées)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500034" y="1277322"/>
            <a:ext cx="3929090" cy="493776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&gt; </a:t>
            </a:r>
            <a:r>
              <a:rPr lang="fr-FR" dirty="0" err="1" smtClean="0"/>
              <a:t>empty</a:t>
            </a:r>
            <a:endParaRPr lang="fr-FR" dirty="0" smtClean="0"/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empty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&gt; (and (</a:t>
            </a:r>
            <a:r>
              <a:rPr lang="fr-FR" dirty="0" err="1" smtClean="0"/>
              <a:t>empty</a:t>
            </a:r>
            <a:r>
              <a:rPr lang="fr-FR" dirty="0" smtClean="0"/>
              <a:t>? '()) (</a:t>
            </a:r>
            <a:r>
              <a:rPr lang="fr-FR" dirty="0" err="1" smtClean="0"/>
              <a:t>empty</a:t>
            </a:r>
            <a:r>
              <a:rPr lang="fr-FR" dirty="0" smtClean="0"/>
              <a:t>? </a:t>
            </a:r>
            <a:r>
              <a:rPr lang="fr-FR" dirty="0" err="1" smtClean="0"/>
              <a:t>empty</a:t>
            </a:r>
            <a:r>
              <a:rPr lang="fr-FR" dirty="0" smtClean="0"/>
              <a:t>) (</a:t>
            </a:r>
            <a:r>
              <a:rPr lang="fr-FR" dirty="0" err="1" smtClean="0"/>
              <a:t>list</a:t>
            </a:r>
            <a:r>
              <a:rPr lang="fr-FR" dirty="0" smtClean="0"/>
              <a:t>? </a:t>
            </a:r>
            <a:r>
              <a:rPr lang="fr-FR" dirty="0" err="1" smtClean="0"/>
              <a:t>empty</a:t>
            </a:r>
            <a:r>
              <a:rPr lang="fr-FR" dirty="0" smtClean="0"/>
              <a:t>))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L (cons 1 (cons 2 (cons 3 </a:t>
            </a:r>
            <a:r>
              <a:rPr lang="fr-FR" dirty="0" err="1" smtClean="0"/>
              <a:t>empty</a:t>
            </a:r>
            <a:r>
              <a:rPr lang="fr-FR" dirty="0" smtClean="0"/>
              <a:t>))))</a:t>
            </a:r>
          </a:p>
          <a:p>
            <a:r>
              <a:rPr lang="fr-FR" dirty="0" smtClean="0"/>
              <a:t>&gt; L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1 2 3)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list</a:t>
            </a:r>
            <a:r>
              <a:rPr lang="fr-FR" dirty="0" smtClean="0"/>
              <a:t>? L)</a:t>
            </a:r>
          </a:p>
          <a:p>
            <a:pPr>
              <a:buNone/>
            </a:pPr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  <a:p>
            <a:r>
              <a:rPr lang="fr-FR" dirty="0" smtClean="0"/>
              <a:t>&gt; (</a:t>
            </a:r>
            <a:r>
              <a:rPr lang="fr-FR" dirty="0" err="1" smtClean="0"/>
              <a:t>empty</a:t>
            </a:r>
            <a:r>
              <a:rPr lang="fr-FR" dirty="0" smtClean="0"/>
              <a:t>? L)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false</a:t>
            </a:r>
          </a:p>
          <a:p>
            <a:r>
              <a:rPr lang="fr-FR" dirty="0" smtClean="0"/>
              <a:t>&gt; (cons 0 L)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0 1 2 3)</a:t>
            </a:r>
          </a:p>
          <a:p>
            <a:r>
              <a:rPr lang="fr-FR" dirty="0" smtClean="0"/>
              <a:t>&gt; (cons 'et '(les 2 ou 3 bateaux)) ; les symboles dans les listes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'et 'les 2 'ou 3 'bateaux)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643438" y="1214422"/>
            <a:ext cx="3929090" cy="4937760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define</a:t>
            </a:r>
            <a:r>
              <a:rPr lang="fr-FR" sz="2600" dirty="0" smtClean="0"/>
              <a:t> L '(les 2 ou 3 bateaux))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(first L)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>
                <a:solidFill>
                  <a:srgbClr val="00B050"/>
                </a:solidFill>
              </a:rPr>
              <a:t>'les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(second L)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>
                <a:solidFill>
                  <a:srgbClr val="00B050"/>
                </a:solidFill>
              </a:rPr>
              <a:t>2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third</a:t>
            </a:r>
            <a:r>
              <a:rPr lang="fr-FR" sz="2600" dirty="0" smtClean="0"/>
              <a:t> L) ;;jusqu'à </a:t>
            </a:r>
            <a:r>
              <a:rPr lang="fr-FR" sz="2600" dirty="0" err="1" smtClean="0"/>
              <a:t>eighth</a:t>
            </a:r>
            <a:endParaRPr lang="fr-FR" sz="26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>
                <a:solidFill>
                  <a:srgbClr val="00B050"/>
                </a:solidFill>
              </a:rPr>
              <a:t>'ou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smtClean="0"/>
              <a:t>&gt; (equal? 'x (first (cons 'x L)))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>
                <a:solidFill>
                  <a:srgbClr val="00B050"/>
                </a:solidFill>
              </a:rPr>
              <a:t>true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2600" dirty="0" smtClean="0"/>
              <a:t>&gt; (equal? L (rest (cons 'x L)))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en-US" sz="2600" dirty="0" smtClean="0">
                <a:solidFill>
                  <a:srgbClr val="00B050"/>
                </a:solidFill>
              </a:rPr>
              <a:t>True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equal</a:t>
            </a:r>
            <a:r>
              <a:rPr lang="fr-FR" sz="2600" dirty="0" smtClean="0"/>
              <a:t>? L (cons (first L)(</a:t>
            </a:r>
            <a:r>
              <a:rPr lang="fr-FR" sz="2600" dirty="0" err="1" smtClean="0"/>
              <a:t>rest</a:t>
            </a:r>
            <a:r>
              <a:rPr lang="fr-FR" sz="2600" dirty="0" smtClean="0"/>
              <a:t> L)))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err="1" smtClean="0">
                <a:solidFill>
                  <a:srgbClr val="00B050"/>
                </a:solidFill>
              </a:rPr>
              <a:t>true</a:t>
            </a:r>
            <a:endParaRPr lang="fr-FR" sz="2600" dirty="0" smtClean="0">
              <a:solidFill>
                <a:srgbClr val="00B05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equal</a:t>
            </a:r>
            <a:r>
              <a:rPr lang="fr-FR" sz="2600" dirty="0" smtClean="0"/>
              <a:t>? '(Do Ré Mi Fa) (cons 'Do '(Ré Mi Fa)))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err="1" smtClean="0">
                <a:solidFill>
                  <a:srgbClr val="00B050"/>
                </a:solidFill>
              </a:rPr>
              <a:t>true</a:t>
            </a:r>
            <a:endParaRPr lang="fr-FR" sz="2600" dirty="0" smtClean="0">
              <a:solidFill>
                <a:srgbClr val="00B05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</a:t>
            </a: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Primitives sur les listes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42844" y="1277322"/>
            <a:ext cx="3500462" cy="493776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length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0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length</a:t>
            </a:r>
            <a:r>
              <a:rPr lang="fr-FR" dirty="0" smtClean="0"/>
              <a:t> '())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0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length</a:t>
            </a:r>
            <a:r>
              <a:rPr lang="fr-FR" dirty="0" smtClean="0"/>
              <a:t> '(()))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1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length</a:t>
            </a:r>
            <a:r>
              <a:rPr lang="fr-FR" dirty="0" smtClean="0"/>
              <a:t> '(les 2 ou 3 bateaux))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5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length</a:t>
            </a:r>
            <a:r>
              <a:rPr lang="fr-FR" dirty="0" smtClean="0"/>
              <a:t> '(les (2 ou 3) bateaux))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3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longueurListe</a:t>
            </a:r>
            <a:r>
              <a:rPr lang="fr-FR" dirty="0" smtClean="0"/>
              <a:t> L)</a:t>
            </a:r>
          </a:p>
          <a:p>
            <a:pPr>
              <a:buNone/>
            </a:pPr>
            <a:r>
              <a:rPr lang="fr-FR" dirty="0" smtClean="0"/>
              <a:t>	    (if (</a:t>
            </a:r>
            <a:r>
              <a:rPr lang="fr-FR" dirty="0" err="1" smtClean="0"/>
              <a:t>empty</a:t>
            </a:r>
            <a:r>
              <a:rPr lang="fr-FR" dirty="0" smtClean="0"/>
              <a:t>? L)</a:t>
            </a:r>
          </a:p>
          <a:p>
            <a:pPr>
              <a:buNone/>
            </a:pPr>
            <a:r>
              <a:rPr lang="fr-FR" dirty="0" smtClean="0"/>
              <a:t>     	   0</a:t>
            </a:r>
          </a:p>
          <a:p>
            <a:pPr>
              <a:buNone/>
            </a:pPr>
            <a:r>
              <a:rPr lang="fr-FR" dirty="0" smtClean="0"/>
              <a:t>        	(+ 1 (</a:t>
            </a:r>
            <a:r>
              <a:rPr lang="fr-FR" dirty="0" err="1" smtClean="0"/>
              <a:t>longueurListe</a:t>
            </a:r>
            <a:r>
              <a:rPr lang="fr-FR" dirty="0" smtClean="0"/>
              <a:t> (</a:t>
            </a:r>
            <a:r>
              <a:rPr lang="fr-FR" dirty="0" err="1" smtClean="0"/>
              <a:t>rest</a:t>
            </a:r>
            <a:r>
              <a:rPr lang="fr-FR" dirty="0" smtClean="0"/>
              <a:t> L)))))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longueurListe</a:t>
            </a:r>
            <a:r>
              <a:rPr lang="fr-FR" dirty="0" smtClean="0"/>
              <a:t> '(2 4 5 2 4 3))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6</a:t>
            </a:r>
          </a:p>
          <a:p>
            <a:r>
              <a:rPr lang="fr-FR" dirty="0" smtClean="0"/>
              <a:t>&gt;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3857620" y="1214422"/>
            <a:ext cx="4714908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member</a:t>
            </a:r>
            <a:r>
              <a:rPr lang="fr-FR" sz="2600" dirty="0" smtClean="0"/>
              <a:t> 'petit '(le petit poisson))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err="1" smtClean="0">
                <a:solidFill>
                  <a:srgbClr val="00B050"/>
                </a:solidFill>
              </a:rPr>
              <a:t>true</a:t>
            </a:r>
            <a:endParaRPr lang="fr-FR" sz="2600" dirty="0" smtClean="0">
              <a:solidFill>
                <a:srgbClr val="00B05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member</a:t>
            </a:r>
            <a:r>
              <a:rPr lang="fr-FR" sz="2600" dirty="0" smtClean="0"/>
              <a:t> 'petit '(le (petit poisson) rouge))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>
                <a:solidFill>
                  <a:srgbClr val="00B050"/>
                </a:solidFill>
              </a:rPr>
              <a:t>false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define</a:t>
            </a:r>
            <a:r>
              <a:rPr lang="fr-FR" sz="2600" dirty="0" smtClean="0"/>
              <a:t> (</a:t>
            </a:r>
            <a:r>
              <a:rPr lang="fr-FR" sz="2600" dirty="0" err="1" smtClean="0"/>
              <a:t>EstCeMembre</a:t>
            </a:r>
            <a:r>
              <a:rPr lang="fr-FR" sz="2600" dirty="0" smtClean="0"/>
              <a:t> x L)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/>
              <a:t>    (</a:t>
            </a:r>
            <a:r>
              <a:rPr lang="fr-FR" sz="2600" dirty="0" err="1" smtClean="0"/>
              <a:t>cond</a:t>
            </a:r>
            <a:r>
              <a:rPr lang="fr-FR" sz="2600" dirty="0" smtClean="0"/>
              <a:t> ((</a:t>
            </a:r>
            <a:r>
              <a:rPr lang="fr-FR" sz="2600" dirty="0" err="1" smtClean="0"/>
              <a:t>empty</a:t>
            </a:r>
            <a:r>
              <a:rPr lang="fr-FR" sz="2600" dirty="0" smtClean="0"/>
              <a:t>? L) false)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/>
              <a:t>	          ((</a:t>
            </a:r>
            <a:r>
              <a:rPr lang="fr-FR" sz="2600" dirty="0" err="1" smtClean="0"/>
              <a:t>equal</a:t>
            </a:r>
            <a:r>
              <a:rPr lang="fr-FR" sz="2600" dirty="0" smtClean="0"/>
              <a:t>? (first L) x) </a:t>
            </a:r>
            <a:r>
              <a:rPr lang="fr-FR" sz="2600" dirty="0" err="1" smtClean="0"/>
              <a:t>true</a:t>
            </a:r>
            <a:r>
              <a:rPr lang="fr-FR" sz="26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/>
              <a:t>		 (</a:t>
            </a:r>
            <a:r>
              <a:rPr lang="fr-FR" sz="2600" dirty="0" err="1" smtClean="0"/>
              <a:t>else</a:t>
            </a:r>
            <a:r>
              <a:rPr lang="fr-FR" sz="2600" dirty="0" smtClean="0"/>
              <a:t> (</a:t>
            </a:r>
            <a:r>
              <a:rPr lang="fr-FR" sz="2600" dirty="0" err="1" smtClean="0"/>
              <a:t>EstCeMembre</a:t>
            </a:r>
            <a:r>
              <a:rPr lang="fr-FR" sz="2600" dirty="0" smtClean="0"/>
              <a:t> x (</a:t>
            </a:r>
            <a:r>
              <a:rPr lang="fr-FR" sz="2600" dirty="0" err="1" smtClean="0"/>
              <a:t>rest</a:t>
            </a:r>
            <a:r>
              <a:rPr lang="fr-FR" sz="2600" dirty="0" smtClean="0"/>
              <a:t> L)))))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2600" dirty="0" smtClean="0"/>
              <a:t>&gt; (</a:t>
            </a:r>
            <a:r>
              <a:rPr lang="fr-FR" sz="2600" dirty="0" err="1" smtClean="0"/>
              <a:t>EstCeMembre</a:t>
            </a:r>
            <a:r>
              <a:rPr lang="fr-FR" sz="2600" dirty="0" smtClean="0"/>
              <a:t> 3 '(les 3 petits poissons))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err="1" smtClean="0">
                <a:solidFill>
                  <a:srgbClr val="00B050"/>
                </a:solidFill>
              </a:rPr>
              <a:t>True</a:t>
            </a:r>
            <a:endParaRPr lang="fr-FR" sz="2600" dirty="0" smtClean="0">
              <a:solidFill>
                <a:srgbClr val="00B050"/>
              </a:solidFill>
            </a:endParaRP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/>
              <a:t>&gt;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/>
              <a:t> (</a:t>
            </a:r>
            <a:r>
              <a:rPr lang="fr-FR" sz="2600" dirty="0" err="1" smtClean="0"/>
              <a:t>list</a:t>
            </a:r>
            <a:r>
              <a:rPr lang="fr-FR" sz="2600" dirty="0" smtClean="0"/>
              <a:t> 'Do 'Ré 'Mi 'Fa) ; équivalent à (cons 'Do (cons 'Ré (cons ..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2600" dirty="0" smtClean="0">
                <a:solidFill>
                  <a:srgbClr val="00B050"/>
                </a:solidFill>
              </a:rPr>
              <a:t>(</a:t>
            </a:r>
            <a:r>
              <a:rPr lang="fr-FR" sz="2600" dirty="0" err="1" smtClean="0">
                <a:solidFill>
                  <a:srgbClr val="00B050"/>
                </a:solidFill>
              </a:rPr>
              <a:t>list</a:t>
            </a:r>
            <a:r>
              <a:rPr lang="fr-FR" sz="2600" dirty="0" smtClean="0">
                <a:solidFill>
                  <a:srgbClr val="00B050"/>
                </a:solidFill>
              </a:rPr>
              <a:t> 'Do 'Ré 'Mi 'Fa)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Primitives sur les listes</a:t>
            </a:r>
            <a:br>
              <a:rPr lang="fr-FR" dirty="0" smtClean="0"/>
            </a:br>
            <a:r>
              <a:rPr lang="fr-FR" dirty="0" smtClean="0"/>
              <a:t>Construction/ Concaténation/ Reverse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142844" y="1277322"/>
            <a:ext cx="4500594" cy="4937760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build</a:t>
            </a:r>
            <a:r>
              <a:rPr lang="fr-FR" dirty="0" smtClean="0"/>
              <a:t>-</a:t>
            </a:r>
            <a:r>
              <a:rPr lang="fr-FR" dirty="0" err="1" smtClean="0"/>
              <a:t>list</a:t>
            </a:r>
            <a:r>
              <a:rPr lang="fr-FR" dirty="0" smtClean="0"/>
              <a:t> 10 (lambda (i) (</a:t>
            </a:r>
            <a:r>
              <a:rPr lang="fr-FR" dirty="0" err="1" smtClean="0"/>
              <a:t>sqr</a:t>
            </a:r>
            <a:r>
              <a:rPr lang="fr-FR" dirty="0" smtClean="0"/>
              <a:t> (+ 1 i))))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1 4 9 16 25 36 49 64 81 100)</a:t>
            </a:r>
          </a:p>
          <a:p>
            <a:endParaRPr lang="fr-FR" dirty="0" smtClean="0"/>
          </a:p>
          <a:p>
            <a:r>
              <a:rPr lang="fr-FR" dirty="0" smtClean="0"/>
              <a:t>&gt; (append '(le petit poisson) '(rouge est))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'le 'petit 'poisson 'rouge 'est)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MonAppend</a:t>
            </a:r>
            <a:r>
              <a:rPr lang="fr-FR" dirty="0" smtClean="0"/>
              <a:t> L1 L2)</a:t>
            </a:r>
          </a:p>
          <a:p>
            <a:pPr>
              <a:buNone/>
            </a:pPr>
            <a:r>
              <a:rPr lang="fr-FR" dirty="0" smtClean="0"/>
              <a:t>           (if (</a:t>
            </a:r>
            <a:r>
              <a:rPr lang="fr-FR" dirty="0" err="1" smtClean="0"/>
              <a:t>empty</a:t>
            </a:r>
            <a:r>
              <a:rPr lang="fr-FR" dirty="0" smtClean="0"/>
              <a:t>? L1)</a:t>
            </a:r>
          </a:p>
          <a:p>
            <a:pPr>
              <a:buNone/>
            </a:pPr>
            <a:r>
              <a:rPr lang="fr-FR" dirty="0" smtClean="0"/>
              <a:t>               L2</a:t>
            </a:r>
          </a:p>
          <a:p>
            <a:pPr>
              <a:buNone/>
            </a:pPr>
            <a:r>
              <a:rPr lang="fr-FR" dirty="0" smtClean="0"/>
              <a:t>              (cons (first L1) (</a:t>
            </a:r>
            <a:r>
              <a:rPr lang="fr-FR" dirty="0" err="1" smtClean="0"/>
              <a:t>MonAppend</a:t>
            </a:r>
            <a:r>
              <a:rPr lang="fr-FR" dirty="0" smtClean="0"/>
              <a:t> (</a:t>
            </a:r>
            <a:r>
              <a:rPr lang="fr-FR" dirty="0" err="1" smtClean="0"/>
              <a:t>rest</a:t>
            </a:r>
            <a:r>
              <a:rPr lang="fr-FR" dirty="0" smtClean="0"/>
              <a:t> L1) L2))))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MonAppend</a:t>
            </a:r>
            <a:r>
              <a:rPr lang="fr-FR" dirty="0" smtClean="0"/>
              <a:t> '(le petit poisson) '(rouge est))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(</a:t>
            </a:r>
            <a:r>
              <a:rPr lang="fr-FR" dirty="0" err="1" smtClean="0">
                <a:solidFill>
                  <a:srgbClr val="00B050"/>
                </a:solidFill>
              </a:rPr>
              <a:t>list</a:t>
            </a:r>
            <a:r>
              <a:rPr lang="fr-FR" dirty="0" smtClean="0">
                <a:solidFill>
                  <a:srgbClr val="00B050"/>
                </a:solidFill>
              </a:rPr>
              <a:t> 'le 'petit 'poisson 'rouge 'est)</a:t>
            </a:r>
          </a:p>
        </p:txBody>
      </p:sp>
      <p:sp>
        <p:nvSpPr>
          <p:cNvPr id="7" name="Espace réservé du contenu 4"/>
          <p:cNvSpPr txBox="1">
            <a:spLocks/>
          </p:cNvSpPr>
          <p:nvPr/>
        </p:nvSpPr>
        <p:spPr>
          <a:xfrm>
            <a:off x="4500562" y="1205884"/>
            <a:ext cx="4643438" cy="4937760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(reverse '(le petit (poisson est) rouge))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'rouge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'poisson 'est) 'petit 'le)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MonReverse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(if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empty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(append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MonReverse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L))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(first L)))))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MonReverse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'(4 5 2 402 2))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2 402 2 5 4)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d’une Liste avec Match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634512"/>
            <a:ext cx="4543428" cy="4937760"/>
          </a:xfrm>
        </p:spPr>
        <p:txBody>
          <a:bodyPr>
            <a:normAutofit fontScale="625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(traiter L)</a:t>
            </a:r>
          </a:p>
          <a:p>
            <a:pPr>
              <a:buNone/>
            </a:pPr>
            <a:r>
              <a:rPr lang="fr-FR" dirty="0" smtClean="0"/>
              <a:t>	    (match L</a:t>
            </a:r>
          </a:p>
          <a:p>
            <a:pPr>
              <a:buNone/>
            </a:pPr>
            <a:r>
              <a:rPr lang="fr-FR" dirty="0" smtClean="0"/>
              <a:t>	      ((</a:t>
            </a:r>
            <a:r>
              <a:rPr lang="fr-FR" dirty="0" err="1" smtClean="0"/>
              <a:t>list</a:t>
            </a:r>
            <a:r>
              <a:rPr lang="fr-FR" dirty="0" smtClean="0"/>
              <a:t> x y) (* x y))</a:t>
            </a:r>
          </a:p>
          <a:p>
            <a:pPr>
              <a:buNone/>
            </a:pPr>
            <a:r>
              <a:rPr lang="fr-FR" dirty="0" smtClean="0"/>
              <a:t>	      ((</a:t>
            </a:r>
            <a:r>
              <a:rPr lang="fr-FR" dirty="0" err="1" smtClean="0"/>
              <a:t>list</a:t>
            </a:r>
            <a:r>
              <a:rPr lang="fr-FR" dirty="0" smtClean="0"/>
              <a:t> x y z) (+ x y z))</a:t>
            </a:r>
          </a:p>
          <a:p>
            <a:pPr>
              <a:buNone/>
            </a:pPr>
            <a:r>
              <a:rPr lang="fr-FR" dirty="0" smtClean="0"/>
              <a:t>	      (_ 0)))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L '(1 3 5))</a:t>
            </a:r>
          </a:p>
          <a:p>
            <a:r>
              <a:rPr lang="fr-FR" dirty="0" smtClean="0"/>
              <a:t>&gt; (traiter L)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9</a:t>
            </a:r>
          </a:p>
          <a:p>
            <a:r>
              <a:rPr lang="fr-FR" dirty="0" smtClean="0"/>
              <a:t>&gt; (traiter (</a:t>
            </a:r>
            <a:r>
              <a:rPr lang="fr-FR" dirty="0" err="1" smtClean="0"/>
              <a:t>rest</a:t>
            </a:r>
            <a:r>
              <a:rPr lang="fr-FR" dirty="0" smtClean="0"/>
              <a:t> L))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5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MonFirst</a:t>
            </a:r>
            <a:r>
              <a:rPr lang="fr-FR" dirty="0" smtClean="0"/>
              <a:t> L)</a:t>
            </a:r>
          </a:p>
          <a:p>
            <a:pPr>
              <a:buNone/>
            </a:pPr>
            <a:r>
              <a:rPr lang="fr-FR" dirty="0" smtClean="0"/>
              <a:t>	    (match L</a:t>
            </a:r>
          </a:p>
          <a:p>
            <a:pPr>
              <a:buNone/>
            </a:pPr>
            <a:r>
              <a:rPr lang="fr-FR" dirty="0" smtClean="0"/>
              <a:t>	      ((</a:t>
            </a:r>
            <a:r>
              <a:rPr lang="fr-FR" dirty="0" err="1" smtClean="0"/>
              <a:t>list</a:t>
            </a:r>
            <a:r>
              <a:rPr lang="fr-FR" dirty="0" smtClean="0"/>
              <a:t> x y ...) x)</a:t>
            </a:r>
          </a:p>
          <a:p>
            <a:pPr>
              <a:buNone/>
            </a:pPr>
            <a:r>
              <a:rPr lang="fr-FR" dirty="0" smtClean="0"/>
              <a:t>	      (_ (</a:t>
            </a:r>
            <a:r>
              <a:rPr lang="fr-FR" dirty="0" err="1" smtClean="0"/>
              <a:t>error</a:t>
            </a:r>
            <a:r>
              <a:rPr lang="fr-FR" dirty="0" smtClean="0"/>
              <a:t> "Invalide"))))</a:t>
            </a:r>
          </a:p>
          <a:p>
            <a:r>
              <a:rPr lang="fr-FR" dirty="0" smtClean="0"/>
              <a:t>&gt; (</a:t>
            </a:r>
            <a:r>
              <a:rPr lang="fr-FR" dirty="0" err="1" smtClean="0"/>
              <a:t>MonFirst</a:t>
            </a:r>
            <a:r>
              <a:rPr lang="fr-FR" dirty="0" smtClean="0"/>
              <a:t> '(1 4 5))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957794" y="1705950"/>
            <a:ext cx="3114668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MonFirst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Invalide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MonRest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(match 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y ...) y)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(_ 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error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"Invalide"))))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MonRest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'(4 3 4))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fr-F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14612" y="121442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(match expressions cas</a:t>
            </a:r>
            <a:r>
              <a:rPr lang="fr-FR" baseline="-25000" dirty="0" smtClean="0">
                <a:solidFill>
                  <a:srgbClr val="00B050"/>
                </a:solidFill>
              </a:rPr>
              <a:t>1</a:t>
            </a:r>
            <a:r>
              <a:rPr lang="fr-FR" dirty="0" smtClean="0">
                <a:solidFill>
                  <a:srgbClr val="00B050"/>
                </a:solidFill>
              </a:rPr>
              <a:t> cas</a:t>
            </a:r>
            <a:r>
              <a:rPr lang="fr-FR" baseline="-25000" dirty="0" smtClean="0">
                <a:solidFill>
                  <a:srgbClr val="00B050"/>
                </a:solidFill>
              </a:rPr>
              <a:t>2</a:t>
            </a:r>
            <a:r>
              <a:rPr lang="fr-FR" dirty="0" smtClean="0">
                <a:solidFill>
                  <a:srgbClr val="00B050"/>
                </a:solidFill>
              </a:rPr>
              <a:t> …)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dans une liste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71406" y="1634512"/>
            <a:ext cx="4543428" cy="4937760"/>
          </a:xfrm>
        </p:spPr>
        <p:txBody>
          <a:bodyPr>
            <a:normAutofit fontScale="55000" lnSpcReduction="20000"/>
          </a:bodyPr>
          <a:lstStyle/>
          <a:p>
            <a:r>
              <a:rPr lang="fr-FR" dirty="0" smtClean="0"/>
              <a:t>&gt; (</a:t>
            </a:r>
            <a:r>
              <a:rPr lang="fr-FR" dirty="0" err="1" smtClean="0"/>
              <a:t>list</a:t>
            </a:r>
            <a:r>
              <a:rPr lang="fr-FR" dirty="0" smtClean="0"/>
              <a:t>-</a:t>
            </a:r>
            <a:r>
              <a:rPr lang="fr-FR" dirty="0" err="1" smtClean="0"/>
              <a:t>ref</a:t>
            </a:r>
            <a:r>
              <a:rPr lang="fr-FR" dirty="0" smtClean="0"/>
              <a:t> '(une liste est un objet séquentiel) 4)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'objet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MonListeRef</a:t>
            </a:r>
            <a:r>
              <a:rPr lang="fr-FR" dirty="0" smtClean="0"/>
              <a:t> L k)</a:t>
            </a:r>
          </a:p>
          <a:p>
            <a:r>
              <a:rPr lang="fr-FR" dirty="0" smtClean="0"/>
              <a:t>    (</a:t>
            </a:r>
            <a:r>
              <a:rPr lang="fr-FR" dirty="0" err="1" smtClean="0"/>
              <a:t>cond</a:t>
            </a:r>
            <a:r>
              <a:rPr lang="fr-FR" dirty="0" smtClean="0"/>
              <a:t> ((</a:t>
            </a:r>
            <a:r>
              <a:rPr lang="fr-FR" dirty="0" err="1" smtClean="0"/>
              <a:t>empty</a:t>
            </a:r>
            <a:r>
              <a:rPr lang="fr-FR" dirty="0" smtClean="0"/>
              <a:t>? L) (</a:t>
            </a:r>
            <a:r>
              <a:rPr lang="fr-FR" dirty="0" err="1" smtClean="0"/>
              <a:t>error</a:t>
            </a:r>
            <a:r>
              <a:rPr lang="fr-FR" dirty="0" smtClean="0"/>
              <a:t> '</a:t>
            </a:r>
            <a:r>
              <a:rPr lang="fr-FR" dirty="0" err="1" smtClean="0"/>
              <a:t>MonListeRef</a:t>
            </a:r>
            <a:r>
              <a:rPr lang="fr-FR" dirty="0" smtClean="0"/>
              <a:t> "Pas assez d'éléments"))</a:t>
            </a:r>
          </a:p>
          <a:p>
            <a:r>
              <a:rPr lang="fr-FR" dirty="0" smtClean="0"/>
              <a:t>          ((= k 0) (first L))</a:t>
            </a:r>
          </a:p>
          <a:p>
            <a:r>
              <a:rPr lang="fr-FR" dirty="0" smtClean="0"/>
              <a:t>          (</a:t>
            </a:r>
            <a:r>
              <a:rPr lang="fr-FR" dirty="0" err="1" smtClean="0"/>
              <a:t>else</a:t>
            </a:r>
            <a:r>
              <a:rPr lang="fr-FR" dirty="0" smtClean="0"/>
              <a:t> (</a:t>
            </a:r>
            <a:r>
              <a:rPr lang="fr-FR" dirty="0" err="1" smtClean="0"/>
              <a:t>MonListeRef</a:t>
            </a:r>
            <a:r>
              <a:rPr lang="fr-FR" dirty="0" smtClean="0"/>
              <a:t> (</a:t>
            </a:r>
            <a:r>
              <a:rPr lang="fr-FR" dirty="0" err="1" smtClean="0"/>
              <a:t>rest</a:t>
            </a:r>
            <a:r>
              <a:rPr lang="fr-FR" dirty="0" smtClean="0"/>
              <a:t> L) (- k 1)))))</a:t>
            </a:r>
          </a:p>
          <a:p>
            <a:r>
              <a:rPr lang="fr-FR" dirty="0" smtClean="0"/>
              <a:t>    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MonListeRef</a:t>
            </a:r>
            <a:r>
              <a:rPr lang="fr-FR" dirty="0" smtClean="0"/>
              <a:t> '(une liste est un objet séquentiel) 4)</a:t>
            </a:r>
          </a:p>
          <a:p>
            <a:pPr>
              <a:buNone/>
            </a:pPr>
            <a:r>
              <a:rPr lang="fr-FR" dirty="0" smtClean="0">
                <a:solidFill>
                  <a:srgbClr val="00B050"/>
                </a:solidFill>
              </a:rPr>
              <a:t>'objet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MonListeRef</a:t>
            </a:r>
            <a:r>
              <a:rPr lang="fr-FR" dirty="0" smtClean="0"/>
              <a:t> '() 9)</a:t>
            </a:r>
          </a:p>
          <a:p>
            <a:pPr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MonListeRef</a:t>
            </a:r>
            <a:r>
              <a:rPr lang="fr-FR" dirty="0" smtClean="0">
                <a:solidFill>
                  <a:srgbClr val="FF0000"/>
                </a:solidFill>
              </a:rPr>
              <a:t>: Pas assez d'éléments</a:t>
            </a:r>
          </a:p>
          <a:p>
            <a:endParaRPr lang="fr-FR" dirty="0" smtClean="0"/>
          </a:p>
          <a:p>
            <a:r>
              <a:rPr lang="fr-FR" dirty="0" smtClean="0"/>
              <a:t>&gt; (</a:t>
            </a:r>
            <a:r>
              <a:rPr lang="fr-FR" dirty="0" err="1" smtClean="0"/>
              <a:t>MonListeRef</a:t>
            </a:r>
            <a:r>
              <a:rPr lang="fr-FR" dirty="0" smtClean="0"/>
              <a:t> '() 0)</a:t>
            </a:r>
          </a:p>
          <a:p>
            <a:pPr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MonListeRef</a:t>
            </a:r>
            <a:r>
              <a:rPr lang="fr-FR" dirty="0" smtClean="0">
                <a:solidFill>
                  <a:srgbClr val="FF0000"/>
                </a:solidFill>
              </a:rPr>
              <a:t>: Pas assez d'éléments</a:t>
            </a:r>
            <a:endParaRPr lang="fr-FR" dirty="0" smtClean="0">
              <a:solidFill>
                <a:srgbClr val="00B050"/>
              </a:solidFill>
            </a:endParaRP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572000" y="1785926"/>
            <a:ext cx="4357718" cy="464347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600" dirty="0" smtClean="0"/>
              <a:t>&gt; (</a:t>
            </a:r>
            <a:r>
              <a:rPr lang="fr-FR" sz="1600" dirty="0" err="1" smtClean="0"/>
              <a:t>define</a:t>
            </a:r>
            <a:r>
              <a:rPr lang="fr-FR" sz="1600" dirty="0" smtClean="0"/>
              <a:t> (rechercher </a:t>
            </a:r>
            <a:r>
              <a:rPr lang="fr-FR" sz="1600" dirty="0" err="1" smtClean="0"/>
              <a:t>pred</a:t>
            </a:r>
            <a:r>
              <a:rPr lang="fr-FR" sz="1600" dirty="0" smtClean="0"/>
              <a:t> L </a:t>
            </a:r>
            <a:r>
              <a:rPr lang="fr-FR" sz="1600" dirty="0" err="1" smtClean="0"/>
              <a:t>echec</a:t>
            </a:r>
            <a:r>
              <a:rPr lang="fr-FR" sz="16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/>
              <a:t>	    (</a:t>
            </a:r>
            <a:r>
              <a:rPr lang="fr-FR" sz="1600" dirty="0" err="1" smtClean="0"/>
              <a:t>cond</a:t>
            </a:r>
            <a:r>
              <a:rPr lang="fr-FR" sz="1600" dirty="0" smtClean="0"/>
              <a:t> ((</a:t>
            </a:r>
            <a:r>
              <a:rPr lang="fr-FR" sz="1600" dirty="0" err="1" smtClean="0"/>
              <a:t>empty</a:t>
            </a:r>
            <a:r>
              <a:rPr lang="fr-FR" sz="1600" dirty="0" smtClean="0"/>
              <a:t>? L) </a:t>
            </a:r>
            <a:r>
              <a:rPr lang="fr-FR" sz="1600" dirty="0" err="1" smtClean="0"/>
              <a:t>echec</a:t>
            </a:r>
            <a:r>
              <a:rPr lang="fr-FR" sz="1600" dirty="0" smtClean="0"/>
              <a:t>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/>
              <a:t>	          ((</a:t>
            </a:r>
            <a:r>
              <a:rPr lang="fr-FR" sz="1600" dirty="0" err="1" smtClean="0"/>
              <a:t>pred</a:t>
            </a:r>
            <a:r>
              <a:rPr lang="fr-FR" sz="1600" dirty="0" smtClean="0"/>
              <a:t> (first L)) (first L))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/>
              <a:t>	          (</a:t>
            </a:r>
            <a:r>
              <a:rPr lang="fr-FR" sz="1600" dirty="0" err="1" smtClean="0"/>
              <a:t>else</a:t>
            </a:r>
            <a:r>
              <a:rPr lang="fr-FR" sz="1600" dirty="0" smtClean="0"/>
              <a:t> (rechercher </a:t>
            </a:r>
            <a:r>
              <a:rPr lang="fr-FR" sz="1600" dirty="0" err="1" smtClean="0"/>
              <a:t>pred</a:t>
            </a:r>
            <a:r>
              <a:rPr lang="fr-FR" sz="1600" dirty="0" smtClean="0"/>
              <a:t> (</a:t>
            </a:r>
            <a:r>
              <a:rPr lang="fr-FR" sz="1600" dirty="0" err="1" smtClean="0"/>
              <a:t>rest</a:t>
            </a:r>
            <a:r>
              <a:rPr lang="fr-FR" sz="1600" dirty="0" smtClean="0"/>
              <a:t> L) </a:t>
            </a:r>
            <a:r>
              <a:rPr lang="fr-FR" sz="1600" dirty="0" err="1" smtClean="0"/>
              <a:t>echec</a:t>
            </a:r>
            <a:r>
              <a:rPr lang="fr-FR" sz="1600" dirty="0" smtClean="0"/>
              <a:t>))))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16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600" dirty="0" smtClean="0"/>
              <a:t>&gt; (rechercher </a:t>
            </a:r>
            <a:r>
              <a:rPr lang="fr-FR" sz="1600" dirty="0" err="1" smtClean="0"/>
              <a:t>number</a:t>
            </a:r>
            <a:r>
              <a:rPr lang="fr-FR" sz="1600" dirty="0" smtClean="0"/>
              <a:t>? '(les deux ou trois ou quatre) #f)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>
                <a:solidFill>
                  <a:srgbClr val="00B050"/>
                </a:solidFill>
              </a:rPr>
              <a:t>false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600" dirty="0" smtClean="0"/>
              <a:t>&gt; (rechercher </a:t>
            </a:r>
            <a:r>
              <a:rPr lang="fr-FR" sz="1600" dirty="0" err="1" smtClean="0"/>
              <a:t>number</a:t>
            </a:r>
            <a:r>
              <a:rPr lang="fr-FR" sz="1600" dirty="0" smtClean="0"/>
              <a:t>? '(les deux ou 3 ou 4) #f)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>
                <a:solidFill>
                  <a:srgbClr val="00B050"/>
                </a:solidFill>
              </a:rPr>
              <a:t>3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600" dirty="0" smtClean="0"/>
              <a:t>&gt; (rechercher (lambda (n) (&gt; n 10)) '(3  4 10 11 39 8 ) #f)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>
                <a:solidFill>
                  <a:srgbClr val="00B050"/>
                </a:solidFill>
              </a:rPr>
              <a:t>11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fr-FR" sz="1600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fr-FR" sz="1600" dirty="0" smtClean="0"/>
              <a:t>&gt; (rechercher (lambda (x) (</a:t>
            </a:r>
            <a:r>
              <a:rPr lang="fr-FR" sz="1600" dirty="0" err="1" smtClean="0"/>
              <a:t>equal</a:t>
            </a:r>
            <a:r>
              <a:rPr lang="fr-FR" sz="1600" dirty="0" smtClean="0"/>
              <a:t>? x #f)) '(le </a:t>
            </a:r>
            <a:r>
              <a:rPr lang="fr-FR" sz="1600" dirty="0" err="1" smtClean="0"/>
              <a:t>boolean</a:t>
            </a:r>
            <a:r>
              <a:rPr lang="fr-FR" sz="1600" dirty="0" smtClean="0"/>
              <a:t> #t vaut vrai) '*Echec*)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</a:pPr>
            <a:r>
              <a:rPr lang="fr-FR" sz="1600" dirty="0" smtClean="0"/>
              <a:t>'*Echec*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07349" y="128586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Accès a l’élément k d’une liste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000628" y="1071546"/>
            <a:ext cx="4268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Recherche d’un élément avec une condition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(rechercher </a:t>
            </a:r>
            <a:r>
              <a:rPr lang="fr-FR" dirty="0" err="1" smtClean="0">
                <a:solidFill>
                  <a:srgbClr val="00B050"/>
                </a:solidFill>
              </a:rPr>
              <a:t>pred</a:t>
            </a:r>
            <a:r>
              <a:rPr lang="fr-FR" dirty="0" smtClean="0">
                <a:solidFill>
                  <a:srgbClr val="00B050"/>
                </a:solidFill>
              </a:rPr>
              <a:t> L </a:t>
            </a:r>
            <a:r>
              <a:rPr lang="fr-FR" dirty="0" err="1" smtClean="0">
                <a:solidFill>
                  <a:srgbClr val="00B050"/>
                </a:solidFill>
              </a:rPr>
              <a:t>echec</a:t>
            </a:r>
            <a:r>
              <a:rPr lang="fr-FR" dirty="0" smtClean="0">
                <a:solidFill>
                  <a:srgbClr val="00B050"/>
                </a:solidFill>
              </a:rPr>
              <a:t>)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en profondeur dans une liste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&gt; (define (</a:t>
            </a:r>
            <a:r>
              <a:rPr lang="en-US" sz="2000" dirty="0" err="1" smtClean="0"/>
              <a:t>symboles</a:t>
            </a:r>
            <a:r>
              <a:rPr lang="en-US" sz="2000" dirty="0" smtClean="0"/>
              <a:t> x)</a:t>
            </a:r>
          </a:p>
          <a:p>
            <a:pPr>
              <a:buNone/>
            </a:pPr>
            <a:r>
              <a:rPr lang="en-US" sz="2000" dirty="0" smtClean="0"/>
              <a:t>	    (</a:t>
            </a:r>
            <a:r>
              <a:rPr lang="en-US" sz="2000" dirty="0" err="1" smtClean="0"/>
              <a:t>cond</a:t>
            </a:r>
            <a:r>
              <a:rPr lang="en-US" sz="2000" dirty="0" smtClean="0"/>
              <a:t> ((empty? x) empty)</a:t>
            </a:r>
          </a:p>
          <a:p>
            <a:pPr>
              <a:buNone/>
            </a:pPr>
            <a:r>
              <a:rPr lang="en-US" sz="2000" dirty="0" smtClean="0"/>
              <a:t>	          ((symbol? x) (list x))</a:t>
            </a:r>
          </a:p>
          <a:p>
            <a:pPr>
              <a:buNone/>
            </a:pPr>
            <a:r>
              <a:rPr lang="en-US" sz="2000" dirty="0" smtClean="0"/>
              <a:t>	          ((number? x) empty)</a:t>
            </a:r>
          </a:p>
          <a:p>
            <a:pPr>
              <a:buNone/>
            </a:pPr>
            <a:r>
              <a:rPr lang="en-US" sz="2000" dirty="0" smtClean="0"/>
              <a:t>	          (else (append (</a:t>
            </a:r>
            <a:r>
              <a:rPr lang="en-US" sz="2000" dirty="0" err="1" smtClean="0"/>
              <a:t>symboles</a:t>
            </a:r>
            <a:r>
              <a:rPr lang="en-US" sz="2000" dirty="0" smtClean="0"/>
              <a:t> (first x)) (</a:t>
            </a:r>
            <a:r>
              <a:rPr lang="en-US" sz="2000" dirty="0" err="1" smtClean="0"/>
              <a:t>symboles</a:t>
            </a:r>
            <a:r>
              <a:rPr lang="en-US" sz="2000" dirty="0" smtClean="0"/>
              <a:t> (rest x))))))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&gt; (</a:t>
            </a:r>
            <a:r>
              <a:rPr lang="en-US" sz="2000" dirty="0" err="1" smtClean="0"/>
              <a:t>symboles</a:t>
            </a:r>
            <a:r>
              <a:rPr lang="en-US" sz="2000" dirty="0" smtClean="0"/>
              <a:t> '(a ((b (c 3)) 4) d))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'(a b c d)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fonctions </a:t>
            </a:r>
            <a:r>
              <a:rPr lang="fr-FR" dirty="0" err="1" smtClean="0"/>
              <a:t>map</a:t>
            </a:r>
            <a:r>
              <a:rPr lang="fr-FR" dirty="0" smtClean="0"/>
              <a:t>/</a:t>
            </a:r>
            <a:r>
              <a:rPr lang="fr-FR" dirty="0" err="1" smtClean="0"/>
              <a:t>apply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29048" cy="493776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&gt; (map (lambda(x y) (+ x y)) '(1 2 3 4 5) '(1 2 3 4 5))</a:t>
            </a: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'(2 4 6 8 10)</a:t>
            </a:r>
          </a:p>
          <a:p>
            <a:pPr>
              <a:buNone/>
            </a:pPr>
            <a:r>
              <a:rPr lang="en-US" sz="2000" dirty="0" smtClean="0"/>
              <a:t>&gt; (define (map f L)</a:t>
            </a:r>
          </a:p>
          <a:p>
            <a:pPr>
              <a:buNone/>
            </a:pPr>
            <a:r>
              <a:rPr lang="en-US" sz="2000" dirty="0" smtClean="0"/>
              <a:t>	    (if (empty? L)</a:t>
            </a:r>
          </a:p>
          <a:p>
            <a:pPr>
              <a:buNone/>
            </a:pPr>
            <a:r>
              <a:rPr lang="en-US" sz="2000" dirty="0" smtClean="0"/>
              <a:t>	        L</a:t>
            </a:r>
          </a:p>
          <a:p>
            <a:pPr>
              <a:buNone/>
            </a:pPr>
            <a:r>
              <a:rPr lang="en-US" sz="2000" dirty="0" smtClean="0"/>
              <a:t>	        (cons (f (first L)) (map f (rest L)))))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fr-FR" sz="2000" dirty="0" smtClean="0"/>
              <a:t>&gt; (</a:t>
            </a:r>
            <a:r>
              <a:rPr lang="fr-FR" sz="2000" dirty="0" err="1" smtClean="0"/>
              <a:t>map</a:t>
            </a:r>
            <a:r>
              <a:rPr lang="fr-FR" sz="2000" dirty="0" smtClean="0"/>
              <a:t> </a:t>
            </a:r>
            <a:r>
              <a:rPr lang="fr-FR" sz="2000" dirty="0" err="1" smtClean="0"/>
              <a:t>sqr</a:t>
            </a:r>
            <a:r>
              <a:rPr lang="fr-FR" sz="2000" dirty="0" smtClean="0"/>
              <a:t> '(1 2 3 4 5))</a:t>
            </a:r>
          </a:p>
          <a:p>
            <a:pPr>
              <a:buNone/>
            </a:pPr>
            <a:r>
              <a:rPr lang="fr-FR" sz="2000" dirty="0" smtClean="0">
                <a:solidFill>
                  <a:srgbClr val="00B050"/>
                </a:solidFill>
              </a:rPr>
              <a:t>'(1 4 9 16 25)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4600604" y="1205884"/>
            <a:ext cx="4329114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(+ 1 2 3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(+ '(1 2 3 4))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+: contract violation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expected: number?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given: '(1 2 3 4)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(apply + '(1 2 3 4))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(apply max '(6 2 3 47 28 82 2 3))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82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(dans un graph) (</a:t>
            </a:r>
            <a:r>
              <a:rPr lang="fr-FR" dirty="0" err="1" smtClean="0"/>
              <a:t>Filter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filter</a:t>
            </a:r>
            <a:r>
              <a:rPr lang="fr-FR" dirty="0" smtClean="0"/>
              <a:t> select? L)</a:t>
            </a:r>
          </a:p>
          <a:p>
            <a:pPr>
              <a:buNone/>
            </a:pPr>
            <a:r>
              <a:rPr lang="fr-FR" dirty="0" smtClean="0"/>
              <a:t>	    (if (</a:t>
            </a:r>
            <a:r>
              <a:rPr lang="fr-FR" dirty="0" err="1" smtClean="0"/>
              <a:t>empty</a:t>
            </a:r>
            <a:r>
              <a:rPr lang="fr-FR" dirty="0" smtClean="0"/>
              <a:t>? L) </a:t>
            </a:r>
            <a:r>
              <a:rPr lang="fr-FR" dirty="0" err="1" smtClean="0"/>
              <a:t>empty</a:t>
            </a:r>
            <a:endParaRPr lang="fr-FR" dirty="0" smtClean="0"/>
          </a:p>
          <a:p>
            <a:pPr>
              <a:buNone/>
            </a:pPr>
            <a:r>
              <a:rPr lang="fr-FR" dirty="0" smtClean="0"/>
              <a:t>	        (let ([</a:t>
            </a:r>
            <a:r>
              <a:rPr lang="fr-FR" dirty="0" err="1" smtClean="0"/>
              <a:t>elt</a:t>
            </a:r>
            <a:r>
              <a:rPr lang="fr-FR" dirty="0" smtClean="0"/>
              <a:t> (first L)]</a:t>
            </a:r>
          </a:p>
          <a:p>
            <a:pPr>
              <a:buNone/>
            </a:pPr>
            <a:r>
              <a:rPr lang="fr-FR" dirty="0" smtClean="0"/>
              <a:t>	              [le-</a:t>
            </a:r>
            <a:r>
              <a:rPr lang="fr-FR" dirty="0" err="1" smtClean="0"/>
              <a:t>rest</a:t>
            </a:r>
            <a:r>
              <a:rPr lang="fr-FR" dirty="0" smtClean="0"/>
              <a:t> (</a:t>
            </a:r>
            <a:r>
              <a:rPr lang="fr-FR" dirty="0" err="1" smtClean="0"/>
              <a:t>rest</a:t>
            </a:r>
            <a:r>
              <a:rPr lang="fr-FR" dirty="0" smtClean="0"/>
              <a:t> L)])</a:t>
            </a:r>
          </a:p>
          <a:p>
            <a:pPr>
              <a:buNone/>
            </a:pPr>
            <a:r>
              <a:rPr lang="fr-FR" dirty="0" smtClean="0"/>
              <a:t>	          (if (select? </a:t>
            </a:r>
            <a:r>
              <a:rPr lang="fr-FR" dirty="0" err="1" smtClean="0"/>
              <a:t>elt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(cons </a:t>
            </a:r>
            <a:r>
              <a:rPr lang="fr-FR" dirty="0" err="1" smtClean="0"/>
              <a:t>elt</a:t>
            </a:r>
            <a:r>
              <a:rPr lang="fr-FR" dirty="0" smtClean="0"/>
              <a:t> (</a:t>
            </a:r>
            <a:r>
              <a:rPr lang="fr-FR" dirty="0" err="1" smtClean="0"/>
              <a:t>filter</a:t>
            </a:r>
            <a:r>
              <a:rPr lang="fr-FR" dirty="0" smtClean="0"/>
              <a:t> select? le-</a:t>
            </a:r>
            <a:r>
              <a:rPr lang="fr-FR" dirty="0" err="1" smtClean="0"/>
              <a:t>rest</a:t>
            </a:r>
            <a:r>
              <a:rPr lang="fr-FR" dirty="0" smtClean="0"/>
              <a:t>))</a:t>
            </a:r>
          </a:p>
          <a:p>
            <a:pPr>
              <a:buNone/>
            </a:pPr>
            <a:r>
              <a:rPr lang="fr-FR" dirty="0" smtClean="0"/>
              <a:t>	              (</a:t>
            </a:r>
            <a:r>
              <a:rPr lang="fr-FR" dirty="0" err="1" smtClean="0"/>
              <a:t>filter</a:t>
            </a:r>
            <a:r>
              <a:rPr lang="fr-FR" dirty="0" smtClean="0"/>
              <a:t> select? le-</a:t>
            </a:r>
            <a:r>
              <a:rPr lang="fr-FR" dirty="0" err="1" smtClean="0"/>
              <a:t>rest</a:t>
            </a:r>
            <a:r>
              <a:rPr lang="fr-FR" dirty="0" smtClean="0"/>
              <a:t>)))))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filter</a:t>
            </a:r>
            <a:r>
              <a:rPr lang="fr-FR" dirty="0" smtClean="0"/>
              <a:t> (lambda (x) (&gt; x 0)) '(-4 5 6 9 8 -4 -2 9))</a:t>
            </a:r>
          </a:p>
          <a:p>
            <a:pPr>
              <a:buNone/>
            </a:pPr>
            <a:r>
              <a:rPr lang="fr-FR" dirty="0" smtClean="0"/>
              <a:t>'</a:t>
            </a:r>
            <a:r>
              <a:rPr lang="fr-FR" dirty="0" smtClean="0">
                <a:solidFill>
                  <a:srgbClr val="00B050"/>
                </a:solidFill>
              </a:rPr>
              <a:t>(5 6 9 8 9)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pt-BR" dirty="0" smtClean="0"/>
              <a:t>(filter (lambda (x) (equal? (car x) 'A)) '((A B) (A C) (B D)(E F)(A M)))</a:t>
            </a:r>
          </a:p>
          <a:p>
            <a:pPr>
              <a:buNone/>
            </a:pPr>
            <a:r>
              <a:rPr lang="fr-FR" dirty="0" smtClean="0"/>
              <a:t>'</a:t>
            </a:r>
            <a:r>
              <a:rPr lang="fr-FR" dirty="0" smtClean="0">
                <a:solidFill>
                  <a:srgbClr val="00B050"/>
                </a:solidFill>
              </a:rPr>
              <a:t>((A B) (A C))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(</a:t>
            </a:r>
            <a:r>
              <a:rPr lang="fr-FR" dirty="0" err="1" smtClean="0"/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Succ</a:t>
            </a:r>
            <a:r>
              <a:rPr lang="fr-FR" dirty="0" smtClean="0"/>
              <a:t>-Graph </a:t>
            </a:r>
            <a:r>
              <a:rPr lang="fr-FR" dirty="0" err="1" smtClean="0"/>
              <a:t>Succ</a:t>
            </a:r>
            <a:r>
              <a:rPr lang="fr-FR" dirty="0" smtClean="0"/>
              <a:t> Graph)</a:t>
            </a:r>
          </a:p>
          <a:p>
            <a:pPr>
              <a:buNone/>
            </a:pPr>
            <a:r>
              <a:rPr lang="fr-FR" dirty="0" smtClean="0"/>
              <a:t>    (</a:t>
            </a:r>
            <a:r>
              <a:rPr lang="fr-FR" dirty="0" err="1" smtClean="0"/>
              <a:t>filter</a:t>
            </a:r>
            <a:r>
              <a:rPr lang="fr-FR" dirty="0" smtClean="0"/>
              <a:t> (lambda (x) (</a:t>
            </a:r>
            <a:r>
              <a:rPr lang="fr-FR" dirty="0" err="1" smtClean="0"/>
              <a:t>equal</a:t>
            </a:r>
            <a:r>
              <a:rPr lang="fr-FR" dirty="0" smtClean="0"/>
              <a:t>? (car x) </a:t>
            </a:r>
            <a:r>
              <a:rPr lang="fr-FR" dirty="0" err="1" smtClean="0"/>
              <a:t>Succ</a:t>
            </a:r>
            <a:r>
              <a:rPr lang="fr-FR" dirty="0" smtClean="0"/>
              <a:t>)) Graph)) </a:t>
            </a:r>
          </a:p>
          <a:p>
            <a:endParaRPr lang="fr-F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(dans un graph) (</a:t>
            </a:r>
            <a:r>
              <a:rPr lang="fr-FR" dirty="0" err="1" smtClean="0"/>
              <a:t>Map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(map (lambda (x) (first (rest x))) '((A B) (A C) (A M)))</a:t>
            </a:r>
          </a:p>
          <a:p>
            <a:pPr>
              <a:buNone/>
            </a:pPr>
            <a:r>
              <a:rPr lang="en-US" dirty="0" smtClean="0"/>
              <a:t>'</a:t>
            </a:r>
            <a:r>
              <a:rPr lang="en-US" dirty="0" smtClean="0">
                <a:solidFill>
                  <a:srgbClr val="00B050"/>
                </a:solidFill>
              </a:rPr>
              <a:t>(B C M)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define</a:t>
            </a:r>
            <a:r>
              <a:rPr lang="fr-FR" dirty="0" smtClean="0"/>
              <a:t> (Successeurs Etat Graph)</a:t>
            </a:r>
          </a:p>
          <a:p>
            <a:pPr>
              <a:buNone/>
            </a:pPr>
            <a:r>
              <a:rPr lang="fr-FR" dirty="0" smtClean="0"/>
              <a:t>     (</a:t>
            </a:r>
            <a:r>
              <a:rPr lang="fr-FR" dirty="0" err="1" smtClean="0"/>
              <a:t>map</a:t>
            </a:r>
            <a:r>
              <a:rPr lang="fr-FR" dirty="0" smtClean="0"/>
              <a:t> (lambda (x) (first (</a:t>
            </a:r>
            <a:r>
              <a:rPr lang="fr-FR" dirty="0" err="1" smtClean="0"/>
              <a:t>rest</a:t>
            </a:r>
            <a:r>
              <a:rPr lang="fr-FR" dirty="0" smtClean="0"/>
              <a:t> x)))</a:t>
            </a:r>
          </a:p>
          <a:p>
            <a:pPr>
              <a:buNone/>
            </a:pPr>
            <a:r>
              <a:rPr lang="fr-FR" dirty="0" smtClean="0"/>
              <a:t>          (</a:t>
            </a:r>
            <a:r>
              <a:rPr lang="fr-FR" dirty="0" err="1" smtClean="0"/>
              <a:t>Succ</a:t>
            </a:r>
            <a:r>
              <a:rPr lang="fr-FR" dirty="0" smtClean="0"/>
              <a:t>-Graph Etat Graph)))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(Successeurs 'A '((A G) (A F) (G D) (D G) (A M) (M K)))</a:t>
            </a:r>
          </a:p>
          <a:p>
            <a:pPr>
              <a:buNone/>
            </a:pPr>
            <a:r>
              <a:rPr lang="fr-FR" dirty="0" smtClean="0"/>
              <a:t>'</a:t>
            </a:r>
            <a:r>
              <a:rPr lang="fr-FR" dirty="0" smtClean="0">
                <a:solidFill>
                  <a:srgbClr val="00B050"/>
                </a:solidFill>
              </a:rPr>
              <a:t>(G F 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expressions préfixées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Notation infixe :</a:t>
            </a:r>
          </a:p>
          <a:p>
            <a:pPr lvl="1"/>
            <a:r>
              <a:rPr lang="fr-FR" dirty="0" smtClean="0"/>
              <a:t>2 + 3x/4-5  </a:t>
            </a:r>
            <a:r>
              <a:rPr lang="fr-FR" dirty="0" smtClean="0">
                <a:sym typeface="Wingdings" pitchFamily="2" charset="2"/>
              </a:rPr>
              <a:t> (2+ (( 3x)/4))-5  priorités des opérateurs</a:t>
            </a:r>
          </a:p>
          <a:p>
            <a:r>
              <a:rPr lang="fr-FR" dirty="0" smtClean="0">
                <a:sym typeface="Wingdings" pitchFamily="2" charset="2"/>
              </a:rPr>
              <a:t>Notation préfixe : 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f(x, g(x))</a:t>
            </a:r>
            <a:endParaRPr lang="fr-FR" dirty="0" smtClean="0"/>
          </a:p>
          <a:p>
            <a:r>
              <a:rPr lang="fr-FR" dirty="0" smtClean="0"/>
              <a:t>Notation </a:t>
            </a:r>
            <a:r>
              <a:rPr lang="fr-FR" dirty="0" err="1" smtClean="0"/>
              <a:t>postfixe</a:t>
            </a:r>
            <a:r>
              <a:rPr lang="fr-FR" dirty="0" smtClean="0"/>
              <a:t> : n!</a:t>
            </a:r>
          </a:p>
          <a:p>
            <a:r>
              <a:rPr lang="fr-FR" dirty="0" smtClean="0"/>
              <a:t>Les 3 notations : f(x+1, n!)</a:t>
            </a:r>
          </a:p>
          <a:p>
            <a:endParaRPr lang="fr-FR" dirty="0" smtClean="0"/>
          </a:p>
          <a:p>
            <a:r>
              <a:rPr lang="fr-FR" dirty="0" smtClean="0"/>
              <a:t>Lisp, </a:t>
            </a:r>
            <a:r>
              <a:rPr lang="fr-FR" dirty="0" err="1" smtClean="0"/>
              <a:t>Scheme</a:t>
            </a:r>
            <a:r>
              <a:rPr lang="fr-FR" dirty="0" smtClean="0"/>
              <a:t>, </a:t>
            </a:r>
            <a:r>
              <a:rPr lang="fr-FR" dirty="0" err="1" smtClean="0"/>
              <a:t>DrRacket</a:t>
            </a:r>
            <a:r>
              <a:rPr lang="fr-FR" dirty="0" smtClean="0"/>
              <a:t> </a:t>
            </a:r>
            <a:r>
              <a:rPr lang="fr-FR" dirty="0" smtClean="0">
                <a:sym typeface="Wingdings" pitchFamily="2" charset="2"/>
              </a:rPr>
              <a:t> Notation préfixe;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2 + 3 * x;  (+ 2 (* 3 x))  Arbre </a:t>
            </a:r>
          </a:p>
          <a:p>
            <a:pPr lvl="1"/>
            <a:r>
              <a:rPr lang="fr-FR" dirty="0" smtClean="0">
                <a:sym typeface="Wingdings" pitchFamily="2" charset="2"/>
              </a:rPr>
              <a:t>Données comme des arbres  Langages naturels, bases de connaissances, plan d’action, expressions algébriques, documents XML, compilateurs, etc.</a:t>
            </a:r>
          </a:p>
          <a:p>
            <a:r>
              <a:rPr lang="fr-FR" dirty="0" smtClean="0">
                <a:sym typeface="Wingdings" pitchFamily="2" charset="2"/>
              </a:rPr>
              <a:t>+ * x log y + z 1   (+ (* x (log y)) (+ z 1))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en Largeur dans un graphe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(</a:t>
            </a:r>
            <a:r>
              <a:rPr lang="fr-FR" dirty="0" err="1" smtClean="0"/>
              <a:t>Rech</a:t>
            </a:r>
            <a:r>
              <a:rPr lang="fr-FR" dirty="0" smtClean="0"/>
              <a:t>-</a:t>
            </a:r>
            <a:r>
              <a:rPr lang="fr-FR" dirty="0" err="1" smtClean="0"/>
              <a:t>Larg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Graph)</a:t>
            </a:r>
          </a:p>
          <a:p>
            <a:pPr>
              <a:buNone/>
            </a:pPr>
            <a:r>
              <a:rPr lang="fr-FR" dirty="0" smtClean="0"/>
              <a:t>       (</a:t>
            </a:r>
            <a:r>
              <a:rPr lang="fr-FR" dirty="0" err="1" smtClean="0">
                <a:solidFill>
                  <a:srgbClr val="0070C0"/>
                </a:solidFill>
              </a:rPr>
              <a:t>cond</a:t>
            </a:r>
            <a:r>
              <a:rPr lang="fr-FR" dirty="0" smtClean="0"/>
              <a:t> ((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>
                <a:solidFill>
                  <a:srgbClr val="0070C0"/>
                </a:solidFill>
              </a:rPr>
              <a:t>?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                ((</a:t>
            </a:r>
            <a:r>
              <a:rPr lang="fr-FR" dirty="0" err="1" smtClean="0">
                <a:solidFill>
                  <a:srgbClr val="0070C0"/>
                </a:solidFill>
              </a:rPr>
              <a:t>equal</a:t>
            </a:r>
            <a:r>
              <a:rPr lang="fr-FR" dirty="0" smtClean="0">
                <a:solidFill>
                  <a:srgbClr val="0070C0"/>
                </a:solidFill>
              </a:rPr>
              <a:t>?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Goal)</a:t>
            </a:r>
          </a:p>
          <a:p>
            <a:pPr>
              <a:buNone/>
            </a:pPr>
            <a:r>
              <a:rPr lang="fr-FR" dirty="0" smtClean="0"/>
              <a:t>	 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/>
              <a:t> "Succès ~a Objectif Atteint \n"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)))</a:t>
            </a:r>
          </a:p>
          <a:p>
            <a:pPr>
              <a:buNone/>
            </a:pPr>
            <a:r>
              <a:rPr lang="fr-FR" dirty="0" smtClean="0"/>
              <a:t>	          ((</a:t>
            </a:r>
            <a:r>
              <a:rPr lang="fr-FR" dirty="0" err="1" smtClean="0">
                <a:solidFill>
                  <a:srgbClr val="0070C0"/>
                </a:solidFill>
              </a:rPr>
              <a:t>member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(</a:t>
            </a:r>
            <a:r>
              <a:rPr lang="fr-FR" dirty="0" err="1" smtClean="0"/>
              <a:t>Rech</a:t>
            </a:r>
            <a:r>
              <a:rPr lang="fr-FR" dirty="0" smtClean="0"/>
              <a:t>-</a:t>
            </a:r>
            <a:r>
              <a:rPr lang="fr-FR" dirty="0" err="1" smtClean="0"/>
              <a:t>Larg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Graph))</a:t>
            </a:r>
          </a:p>
          <a:p>
            <a:pPr>
              <a:buNone/>
            </a:pPr>
            <a:r>
              <a:rPr lang="fr-FR" dirty="0" smtClean="0"/>
              <a:t>	          (</a:t>
            </a:r>
            <a:r>
              <a:rPr lang="fr-FR" dirty="0" err="1" smtClean="0">
                <a:solidFill>
                  <a:srgbClr val="0070C0"/>
                </a:solidFill>
              </a:rPr>
              <a:t>else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/>
              <a:t>	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/>
              <a:t> "la liste développée est : ~a \n"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(</a:t>
            </a:r>
            <a:r>
              <a:rPr lang="fr-FR" dirty="0" err="1" smtClean="0"/>
              <a:t>Rech</a:t>
            </a:r>
            <a:r>
              <a:rPr lang="fr-FR" dirty="0" smtClean="0"/>
              <a:t>-</a:t>
            </a:r>
            <a:r>
              <a:rPr lang="fr-FR" dirty="0" err="1" smtClean="0"/>
              <a:t>Larg</a:t>
            </a:r>
            <a:r>
              <a:rPr lang="fr-FR" dirty="0" smtClean="0"/>
              <a:t> </a:t>
            </a: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smtClean="0">
                <a:solidFill>
                  <a:srgbClr val="0070C0"/>
                </a:solidFill>
              </a:rPr>
              <a:t>append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(</a:t>
            </a:r>
            <a:r>
              <a:rPr lang="fr-FR" dirty="0" err="1" smtClean="0">
                <a:solidFill>
                  <a:srgbClr val="0070C0"/>
                </a:solidFill>
              </a:rPr>
              <a:t>apply</a:t>
            </a:r>
            <a:r>
              <a:rPr lang="fr-FR" dirty="0" smtClean="0"/>
              <a:t> Successeurs (</a:t>
            </a:r>
            <a:r>
              <a:rPr lang="fr-FR" dirty="0" err="1" smtClean="0">
                <a:solidFill>
                  <a:srgbClr val="0070C0"/>
                </a:solidFill>
              </a:rPr>
              <a:t>list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Graph)))</a:t>
            </a:r>
          </a:p>
          <a:p>
            <a:pPr>
              <a:buNone/>
            </a:pPr>
            <a:r>
              <a:rPr lang="fr-FR" dirty="0" smtClean="0"/>
              <a:t>	                Goal</a:t>
            </a:r>
          </a:p>
          <a:p>
            <a:pPr>
              <a:buNone/>
            </a:pPr>
            <a:r>
              <a:rPr lang="fr-FR" dirty="0" smtClean="0"/>
              <a:t>	                Successeurs</a:t>
            </a:r>
          </a:p>
          <a:p>
            <a:pPr>
              <a:buNone/>
            </a:pPr>
            <a:r>
              <a:rPr lang="fr-FR" dirty="0" smtClean="0"/>
              <a:t>	                (</a:t>
            </a:r>
            <a:r>
              <a:rPr lang="fr-FR" dirty="0" smtClean="0">
                <a:solidFill>
                  <a:srgbClr val="0070C0"/>
                </a:solidFill>
              </a:rPr>
              <a:t>cons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 Graph)</a:t>
            </a:r>
          </a:p>
          <a:p>
            <a:pPr>
              <a:buNone/>
            </a:pPr>
            <a:r>
              <a:rPr lang="fr-FR" dirty="0" smtClean="0"/>
              <a:t>	           )))</a:t>
            </a:r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Recherche en profondeur dans un graphe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31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/>
              <a:t> (</a:t>
            </a:r>
            <a:r>
              <a:rPr lang="fr-FR" dirty="0" err="1" smtClean="0"/>
              <a:t>Rech</a:t>
            </a:r>
            <a:r>
              <a:rPr lang="fr-FR" dirty="0" smtClean="0"/>
              <a:t>-Prof </a:t>
            </a:r>
            <a:r>
              <a:rPr lang="fr-FR" dirty="0" err="1" smtClean="0"/>
              <a:t>Node</a:t>
            </a:r>
            <a:r>
              <a:rPr lang="fr-FR" dirty="0" smtClean="0"/>
              <a:t>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Graph)</a:t>
            </a:r>
          </a:p>
          <a:p>
            <a:pPr>
              <a:buNone/>
            </a:pPr>
            <a:r>
              <a:rPr lang="fr-FR" dirty="0" smtClean="0"/>
              <a:t>	    (</a:t>
            </a:r>
            <a:r>
              <a:rPr lang="fr-FR" dirty="0" err="1" smtClean="0">
                <a:solidFill>
                  <a:srgbClr val="0070C0"/>
                </a:solidFill>
              </a:rPr>
              <a:t>cond</a:t>
            </a:r>
            <a:r>
              <a:rPr lang="fr-FR" dirty="0" smtClean="0"/>
              <a:t> ((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((</a:t>
            </a:r>
            <a:r>
              <a:rPr lang="fr-FR" dirty="0" err="1" smtClean="0">
                <a:solidFill>
                  <a:srgbClr val="0070C0"/>
                </a:solidFill>
              </a:rPr>
              <a:t>equal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Goal)</a:t>
            </a:r>
          </a:p>
          <a:p>
            <a:pPr>
              <a:buNone/>
            </a:pPr>
            <a:r>
              <a:rPr lang="fr-FR" dirty="0" smtClean="0"/>
              <a:t>	    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"Succès ~a Objectif Atteint \n"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)))</a:t>
            </a:r>
          </a:p>
          <a:p>
            <a:pPr>
              <a:buNone/>
            </a:pPr>
            <a:r>
              <a:rPr lang="fr-FR" dirty="0" smtClean="0"/>
              <a:t>	             ((</a:t>
            </a:r>
            <a:r>
              <a:rPr lang="fr-FR" dirty="0" err="1" smtClean="0">
                <a:solidFill>
                  <a:srgbClr val="0070C0"/>
                </a:solidFill>
              </a:rPr>
              <a:t>member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 (</a:t>
            </a:r>
            <a:r>
              <a:rPr lang="fr-FR" dirty="0" err="1" smtClean="0"/>
              <a:t>Rech</a:t>
            </a:r>
            <a:r>
              <a:rPr lang="fr-FR" dirty="0" smtClean="0"/>
              <a:t>-Prof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Graph))</a:t>
            </a:r>
          </a:p>
          <a:p>
            <a:pPr>
              <a:buNone/>
            </a:pPr>
            <a:r>
              <a:rPr lang="fr-FR" dirty="0" smtClean="0"/>
              <a:t>	             (</a:t>
            </a:r>
            <a:r>
              <a:rPr lang="fr-FR" dirty="0" err="1" smtClean="0">
                <a:solidFill>
                  <a:srgbClr val="0070C0"/>
                </a:solidFill>
              </a:rPr>
              <a:t>else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"la liste développée est : ~a \n"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err="1" smtClean="0"/>
              <a:t>Rech</a:t>
            </a:r>
            <a:r>
              <a:rPr lang="fr-FR" dirty="0" smtClean="0"/>
              <a:t>-Prof </a:t>
            </a: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smtClean="0">
                <a:solidFill>
                  <a:srgbClr val="0070C0"/>
                </a:solidFill>
              </a:rPr>
              <a:t>append</a:t>
            </a:r>
            <a:r>
              <a:rPr lang="fr-FR" dirty="0" smtClean="0"/>
              <a:t> (</a:t>
            </a:r>
            <a:r>
              <a:rPr lang="fr-FR" dirty="0" err="1" smtClean="0"/>
              <a:t>apply</a:t>
            </a:r>
            <a:r>
              <a:rPr lang="fr-FR" dirty="0" smtClean="0"/>
              <a:t> Successeurs (</a:t>
            </a:r>
            <a:r>
              <a:rPr lang="fr-FR" dirty="0" err="1" smtClean="0">
                <a:solidFill>
                  <a:srgbClr val="0070C0"/>
                </a:solidFill>
              </a:rPr>
              <a:t>list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Graph))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))</a:t>
            </a:r>
          </a:p>
          <a:p>
            <a:pPr>
              <a:buNone/>
            </a:pPr>
            <a:r>
              <a:rPr lang="fr-FR" dirty="0" smtClean="0"/>
              <a:t>	               Goal</a:t>
            </a:r>
          </a:p>
          <a:p>
            <a:pPr>
              <a:buNone/>
            </a:pPr>
            <a:r>
              <a:rPr lang="fr-FR" dirty="0" smtClean="0"/>
              <a:t>	               Successeurs</a:t>
            </a: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smtClean="0">
                <a:solidFill>
                  <a:srgbClr val="0070C0"/>
                </a:solidFill>
              </a:rPr>
              <a:t>cons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Graph)</a:t>
            </a:r>
          </a:p>
          <a:p>
            <a:pPr>
              <a:buNone/>
            </a:pPr>
            <a:r>
              <a:rPr lang="fr-FR" dirty="0" smtClean="0"/>
              <a:t>	           )))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dans un graphe (Appel)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/>
              <a:t> Graph1 '((S A) (S B) (A D) (A C) (B D) (B G) (D C) (D G)))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/>
              <a:t> Graph2 '((D G) (D C) (B G) (B D) (A C) (A D) (S B) (S A)))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Rech</a:t>
            </a:r>
            <a:r>
              <a:rPr lang="fr-FR" dirty="0" smtClean="0"/>
              <a:t>-</a:t>
            </a:r>
            <a:r>
              <a:rPr lang="fr-FR" dirty="0" err="1" smtClean="0"/>
              <a:t>Larg</a:t>
            </a:r>
            <a:r>
              <a:rPr lang="fr-FR" dirty="0" smtClean="0"/>
              <a:t> '(S) 'G Successeurs '() Graph1)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Rech</a:t>
            </a:r>
            <a:r>
              <a:rPr lang="fr-FR" dirty="0" smtClean="0"/>
              <a:t>-</a:t>
            </a:r>
            <a:r>
              <a:rPr lang="fr-FR" dirty="0" err="1" smtClean="0"/>
              <a:t>Larg</a:t>
            </a:r>
            <a:r>
              <a:rPr lang="fr-FR" dirty="0" smtClean="0"/>
              <a:t> '(S) 'G Successeurs '() Graph2)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Rech</a:t>
            </a:r>
            <a:r>
              <a:rPr lang="fr-FR" dirty="0" smtClean="0"/>
              <a:t>-Prof '(S) 'G Successeurs '() Graph1)</a:t>
            </a:r>
          </a:p>
          <a:p>
            <a:endParaRPr lang="fr-FR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Rech</a:t>
            </a:r>
            <a:r>
              <a:rPr lang="fr-FR" dirty="0" smtClean="0"/>
              <a:t>-Prof '(S) 'G Successeurs '() Graph2)</a:t>
            </a:r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Recherche dans un graphe (avec stratégie)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/>
              <a:t> (Append-</a:t>
            </a:r>
            <a:r>
              <a:rPr lang="fr-FR" dirty="0" err="1" smtClean="0"/>
              <a:t>Rech</a:t>
            </a:r>
            <a:r>
              <a:rPr lang="fr-FR" dirty="0" smtClean="0"/>
              <a:t> Liste </a:t>
            </a:r>
            <a:r>
              <a:rPr lang="fr-FR" dirty="0" err="1" smtClean="0"/>
              <a:t>ListeSucc</a:t>
            </a:r>
            <a:r>
              <a:rPr lang="fr-FR" dirty="0" smtClean="0"/>
              <a:t> </a:t>
            </a:r>
            <a:r>
              <a:rPr lang="fr-FR" dirty="0" err="1" smtClean="0"/>
              <a:t>strategie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(</a:t>
            </a:r>
            <a:r>
              <a:rPr lang="fr-FR" dirty="0" err="1" smtClean="0">
                <a:solidFill>
                  <a:srgbClr val="0070C0"/>
                </a:solidFill>
              </a:rPr>
              <a:t>cond</a:t>
            </a:r>
            <a:r>
              <a:rPr lang="fr-FR" dirty="0" smtClean="0"/>
              <a:t> ((</a:t>
            </a:r>
            <a:r>
              <a:rPr lang="fr-FR" dirty="0" err="1" smtClean="0">
                <a:solidFill>
                  <a:srgbClr val="0070C0"/>
                </a:solidFill>
              </a:rPr>
              <a:t>equal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err="1" smtClean="0"/>
              <a:t>strategie</a:t>
            </a:r>
            <a:r>
              <a:rPr lang="fr-FR" dirty="0" smtClean="0"/>
              <a:t> 'largeur)</a:t>
            </a:r>
          </a:p>
          <a:p>
            <a:pPr>
              <a:buNone/>
            </a:pPr>
            <a:r>
              <a:rPr lang="fr-FR" dirty="0" smtClean="0"/>
              <a:t>	           (</a:t>
            </a:r>
            <a:r>
              <a:rPr lang="fr-FR" dirty="0" smtClean="0">
                <a:solidFill>
                  <a:srgbClr val="0070C0"/>
                </a:solidFill>
              </a:rPr>
              <a:t>append</a:t>
            </a:r>
            <a:r>
              <a:rPr lang="fr-FR" dirty="0" smtClean="0"/>
              <a:t> Liste </a:t>
            </a:r>
            <a:r>
              <a:rPr lang="fr-FR" dirty="0" err="1" smtClean="0"/>
              <a:t>ListeSucc</a:t>
            </a:r>
            <a:r>
              <a:rPr lang="fr-FR" dirty="0" smtClean="0"/>
              <a:t>))</a:t>
            </a:r>
          </a:p>
          <a:p>
            <a:pPr>
              <a:buNone/>
            </a:pPr>
            <a:r>
              <a:rPr lang="fr-FR" dirty="0" smtClean="0"/>
              <a:t>	           ((</a:t>
            </a:r>
            <a:r>
              <a:rPr lang="fr-FR" dirty="0" err="1" smtClean="0">
                <a:solidFill>
                  <a:srgbClr val="0070C0"/>
                </a:solidFill>
              </a:rPr>
              <a:t>equal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err="1" smtClean="0"/>
              <a:t>strategie</a:t>
            </a:r>
            <a:r>
              <a:rPr lang="fr-FR" dirty="0" smtClean="0"/>
              <a:t> 'profondeur)</a:t>
            </a:r>
          </a:p>
          <a:p>
            <a:pPr>
              <a:buNone/>
            </a:pPr>
            <a:r>
              <a:rPr lang="fr-FR" dirty="0" smtClean="0"/>
              <a:t>	            (</a:t>
            </a:r>
            <a:r>
              <a:rPr lang="fr-FR" dirty="0" smtClean="0">
                <a:solidFill>
                  <a:srgbClr val="0070C0"/>
                </a:solidFill>
              </a:rPr>
              <a:t>append</a:t>
            </a:r>
            <a:r>
              <a:rPr lang="fr-FR" dirty="0" smtClean="0"/>
              <a:t> </a:t>
            </a:r>
            <a:r>
              <a:rPr lang="fr-FR" dirty="0" err="1" smtClean="0"/>
              <a:t>ListeSucc</a:t>
            </a:r>
            <a:r>
              <a:rPr lang="fr-FR" dirty="0" smtClean="0"/>
              <a:t> Liste))))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&gt; (Append-</a:t>
            </a:r>
            <a:r>
              <a:rPr lang="fr-FR" dirty="0" err="1" smtClean="0"/>
              <a:t>Rech</a:t>
            </a:r>
            <a:r>
              <a:rPr lang="fr-FR" dirty="0" smtClean="0"/>
              <a:t> '(une liste et) '(et une autre) 'largeur)</a:t>
            </a:r>
          </a:p>
          <a:p>
            <a:pPr>
              <a:buNone/>
            </a:pPr>
            <a:r>
              <a:rPr lang="fr-FR" dirty="0" smtClean="0"/>
              <a:t>'</a:t>
            </a:r>
            <a:r>
              <a:rPr lang="fr-FR" dirty="0" smtClean="0">
                <a:solidFill>
                  <a:srgbClr val="00B050"/>
                </a:solidFill>
              </a:rPr>
              <a:t>(une liste et </a:t>
            </a:r>
            <a:r>
              <a:rPr lang="fr-FR" dirty="0" err="1" smtClean="0">
                <a:solidFill>
                  <a:srgbClr val="00B050"/>
                </a:solidFill>
              </a:rPr>
              <a:t>et</a:t>
            </a:r>
            <a:r>
              <a:rPr lang="fr-FR" dirty="0" smtClean="0">
                <a:solidFill>
                  <a:srgbClr val="00B050"/>
                </a:solidFill>
              </a:rPr>
              <a:t> une autre)</a:t>
            </a:r>
          </a:p>
          <a:p>
            <a:pPr>
              <a:buNone/>
            </a:pPr>
            <a:r>
              <a:rPr lang="fr-FR" dirty="0" smtClean="0"/>
              <a:t>&gt; (Append-</a:t>
            </a:r>
            <a:r>
              <a:rPr lang="fr-FR" dirty="0" err="1" smtClean="0"/>
              <a:t>Rech</a:t>
            </a:r>
            <a:r>
              <a:rPr lang="fr-FR" dirty="0" smtClean="0"/>
              <a:t> '(et une liste) '(une autre liste) 'profondeur)</a:t>
            </a:r>
          </a:p>
          <a:p>
            <a:pPr>
              <a:buNone/>
            </a:pPr>
            <a:r>
              <a:rPr lang="fr-FR" dirty="0" smtClean="0"/>
              <a:t>'</a:t>
            </a:r>
            <a:r>
              <a:rPr lang="fr-FR" dirty="0" smtClean="0">
                <a:solidFill>
                  <a:srgbClr val="00B050"/>
                </a:solidFill>
              </a:rPr>
              <a:t>(une autre liste et une liste)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avec stratégie 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(</a:t>
            </a:r>
            <a:r>
              <a:rPr lang="fr-FR" dirty="0" err="1" smtClean="0">
                <a:solidFill>
                  <a:srgbClr val="0070C0"/>
                </a:solidFill>
              </a:rPr>
              <a:t>define</a:t>
            </a:r>
            <a:r>
              <a:rPr lang="fr-FR" dirty="0" smtClean="0"/>
              <a:t> (Rechercher </a:t>
            </a:r>
            <a:r>
              <a:rPr lang="fr-FR" dirty="0" err="1" smtClean="0"/>
              <a:t>Node</a:t>
            </a:r>
            <a:r>
              <a:rPr lang="fr-FR" dirty="0" smtClean="0"/>
              <a:t>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 </a:t>
            </a:r>
            <a:r>
              <a:rPr lang="fr-FR" dirty="0" err="1" smtClean="0"/>
              <a:t>strategie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(</a:t>
            </a:r>
            <a:r>
              <a:rPr lang="fr-FR" dirty="0" err="1" smtClean="0">
                <a:solidFill>
                  <a:srgbClr val="0070C0"/>
                </a:solidFill>
              </a:rPr>
              <a:t>cond</a:t>
            </a:r>
            <a:r>
              <a:rPr lang="fr-FR" dirty="0" smtClean="0"/>
              <a:t> ((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>
                <a:solidFill>
                  <a:srgbClr val="0070C0"/>
                </a:solidFill>
              </a:rPr>
              <a:t>empty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((</a:t>
            </a:r>
            <a:r>
              <a:rPr lang="fr-FR" dirty="0" err="1" smtClean="0">
                <a:solidFill>
                  <a:srgbClr val="0070C0"/>
                </a:solidFill>
              </a:rPr>
              <a:t>equal</a:t>
            </a:r>
            <a:r>
              <a:rPr lang="fr-FR" dirty="0" smtClean="0">
                <a:solidFill>
                  <a:srgbClr val="0070C0"/>
                </a:solidFill>
              </a:rPr>
              <a:t>? </a:t>
            </a:r>
            <a:r>
              <a:rPr lang="fr-FR" dirty="0" smtClean="0"/>
              <a:t>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Goal)</a:t>
            </a:r>
          </a:p>
          <a:p>
            <a:pPr>
              <a:buNone/>
            </a:pPr>
            <a:r>
              <a:rPr lang="fr-FR" dirty="0" smtClean="0"/>
              <a:t>	 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/>
              <a:t> "Succès ~a Objectif Atteint \n"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)))</a:t>
            </a:r>
          </a:p>
          <a:p>
            <a:pPr>
              <a:buNone/>
            </a:pPr>
            <a:r>
              <a:rPr lang="fr-FR" dirty="0" smtClean="0"/>
              <a:t>	          ((</a:t>
            </a:r>
            <a:r>
              <a:rPr lang="fr-FR" dirty="0" err="1" smtClean="0">
                <a:solidFill>
                  <a:srgbClr val="0070C0"/>
                </a:solidFill>
              </a:rPr>
              <a:t>member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(Rechercher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Goal Successeurs </a:t>
            </a:r>
            <a:r>
              <a:rPr lang="fr-FR" dirty="0" err="1" smtClean="0"/>
              <a:t>Develop</a:t>
            </a:r>
            <a:r>
              <a:rPr lang="fr-FR" dirty="0" smtClean="0"/>
              <a:t> Graph </a:t>
            </a:r>
            <a:r>
              <a:rPr lang="fr-FR" dirty="0" err="1" smtClean="0"/>
              <a:t>strategie</a:t>
            </a:r>
            <a:r>
              <a:rPr lang="fr-FR" dirty="0" smtClean="0"/>
              <a:t>))</a:t>
            </a:r>
          </a:p>
          <a:p>
            <a:pPr>
              <a:buNone/>
            </a:pPr>
            <a:r>
              <a:rPr lang="fr-FR" dirty="0" smtClean="0"/>
              <a:t>	          (</a:t>
            </a:r>
            <a:r>
              <a:rPr lang="fr-FR" dirty="0" err="1" smtClean="0">
                <a:solidFill>
                  <a:srgbClr val="0070C0"/>
                </a:solidFill>
              </a:rPr>
              <a:t>else</a:t>
            </a:r>
            <a:endParaRPr lang="fr-FR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fr-FR" dirty="0" smtClean="0"/>
              <a:t>	              (</a:t>
            </a:r>
            <a:r>
              <a:rPr lang="fr-FR" dirty="0" err="1" smtClean="0">
                <a:solidFill>
                  <a:srgbClr val="0070C0"/>
                </a:solidFill>
              </a:rPr>
              <a:t>printf</a:t>
            </a:r>
            <a:r>
              <a:rPr lang="fr-FR" dirty="0" smtClean="0"/>
              <a:t> "la liste développée est : ~a \n"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(Rechercher </a:t>
            </a:r>
          </a:p>
          <a:p>
            <a:pPr>
              <a:buNone/>
            </a:pPr>
            <a:r>
              <a:rPr lang="fr-FR" dirty="0" smtClean="0"/>
              <a:t>	               (Append-</a:t>
            </a:r>
            <a:r>
              <a:rPr lang="fr-FR" dirty="0" err="1" smtClean="0"/>
              <a:t>Rech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rgbClr val="0070C0"/>
                </a:solidFill>
              </a:rPr>
              <a:t>rest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)(</a:t>
            </a:r>
            <a:r>
              <a:rPr lang="fr-FR" dirty="0" err="1" smtClean="0">
                <a:solidFill>
                  <a:srgbClr val="0070C0"/>
                </a:solidFill>
              </a:rPr>
              <a:t>apply</a:t>
            </a:r>
            <a:r>
              <a:rPr lang="fr-FR" dirty="0" smtClean="0"/>
              <a:t> Successeurs (</a:t>
            </a:r>
            <a:r>
              <a:rPr lang="fr-FR" dirty="0" err="1" smtClean="0">
                <a:solidFill>
                  <a:srgbClr val="0070C0"/>
                </a:solidFill>
              </a:rPr>
              <a:t>list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Graph)) </a:t>
            </a:r>
            <a:r>
              <a:rPr lang="fr-FR" dirty="0" err="1" smtClean="0"/>
              <a:t>strategie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Goal</a:t>
            </a:r>
          </a:p>
          <a:p>
            <a:pPr>
              <a:buNone/>
            </a:pPr>
            <a:r>
              <a:rPr lang="fr-FR" dirty="0" smtClean="0"/>
              <a:t>	               Successeurs</a:t>
            </a:r>
          </a:p>
          <a:p>
            <a:pPr>
              <a:buNone/>
            </a:pPr>
            <a:r>
              <a:rPr lang="fr-FR" dirty="0" smtClean="0"/>
              <a:t>	               (</a:t>
            </a:r>
            <a:r>
              <a:rPr lang="fr-FR" dirty="0" smtClean="0">
                <a:solidFill>
                  <a:srgbClr val="0070C0"/>
                </a:solidFill>
              </a:rPr>
              <a:t>cons</a:t>
            </a:r>
            <a:r>
              <a:rPr lang="fr-FR" dirty="0" smtClean="0"/>
              <a:t> (</a:t>
            </a:r>
            <a:r>
              <a:rPr lang="fr-FR" dirty="0" smtClean="0">
                <a:solidFill>
                  <a:srgbClr val="0070C0"/>
                </a:solidFill>
              </a:rPr>
              <a:t>first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) </a:t>
            </a:r>
            <a:r>
              <a:rPr lang="fr-FR" dirty="0" err="1" smtClean="0"/>
              <a:t>Develop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    Graph</a:t>
            </a:r>
          </a:p>
          <a:p>
            <a:pPr>
              <a:buNone/>
            </a:pPr>
            <a:r>
              <a:rPr lang="fr-FR" dirty="0" smtClean="0"/>
              <a:t>	               </a:t>
            </a:r>
            <a:r>
              <a:rPr lang="fr-FR" dirty="0" err="1" smtClean="0"/>
              <a:t>strategie</a:t>
            </a:r>
            <a:r>
              <a:rPr lang="fr-FR" dirty="0" smtClean="0"/>
              <a:t>)</a:t>
            </a:r>
          </a:p>
          <a:p>
            <a:pPr>
              <a:buNone/>
            </a:pPr>
            <a:r>
              <a:rPr lang="fr-FR" dirty="0" smtClean="0"/>
              <a:t>	           )))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(Rechercher '(S) 'G Successeurs '() Graph1 'largeur)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expressions préfixées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1428728" y="1500174"/>
          <a:ext cx="6429420" cy="3500460"/>
        </p:xfrm>
        <a:graphic>
          <a:graphicData uri="http://schemas.openxmlformats.org/drawingml/2006/table">
            <a:tbl>
              <a:tblPr/>
              <a:tblGrid>
                <a:gridCol w="3312126"/>
                <a:gridCol w="3117294"/>
              </a:tblGrid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Maths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Lisp/</a:t>
                      </a:r>
                      <a:r>
                        <a:rPr lang="fr-FR" sz="2400" b="1" i="0" u="none" strike="noStrike" dirty="0" err="1">
                          <a:solidFill>
                            <a:srgbClr val="FFFFFF"/>
                          </a:solidFill>
                          <a:latin typeface="Calibri"/>
                        </a:rPr>
                        <a:t>Scheme</a:t>
                      </a:r>
                      <a:endParaRPr lang="fr-FR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</a:t>
                      </a:r>
                      <a:r>
                        <a:rPr lang="fr-FR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x,y,z</a:t>
                      </a:r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 x y z)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f(x+1, y)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(f (+ x 1) 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 + f(y)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(+ x (f y))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 et 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(and p q)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410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 x </a:t>
                      </a: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alor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x+1 </a:t>
                      </a:r>
                      <a:r>
                        <a:rPr lang="es-E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sinon</a:t>
                      </a:r>
                      <a:r>
                        <a:rPr lang="es-E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(if (&gt; x 0) (+ x 1) y)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TopLevel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 smtClean="0"/>
              <a:t>Bienvenue dans </a:t>
            </a:r>
            <a:r>
              <a:rPr lang="fr-FR" dirty="0" err="1" smtClean="0"/>
              <a:t>DrRacket</a:t>
            </a:r>
            <a:r>
              <a:rPr lang="fr-FR" dirty="0" smtClean="0"/>
              <a:t>, version 5.3.6 [3m].</a:t>
            </a:r>
          </a:p>
          <a:p>
            <a:r>
              <a:rPr lang="fr-FR" dirty="0" smtClean="0"/>
              <a:t>Langage: Etudiant niveau avancé;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limit</a:t>
            </a:r>
            <a:r>
              <a:rPr lang="fr-FR" dirty="0" smtClean="0"/>
              <a:t>: 128 MB.</a:t>
            </a:r>
          </a:p>
          <a:p>
            <a:r>
              <a:rPr lang="fr-FR" dirty="0" smtClean="0"/>
              <a:t>&gt; (+ 2 3 4)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9</a:t>
            </a:r>
          </a:p>
          <a:p>
            <a:r>
              <a:rPr lang="fr-FR" dirty="0" smtClean="0"/>
              <a:t>&gt; (+ (* 2 3)</a:t>
            </a:r>
          </a:p>
          <a:p>
            <a:r>
              <a:rPr lang="fr-FR" dirty="0" smtClean="0"/>
              <a:t>     (* 3 4)</a:t>
            </a:r>
          </a:p>
          <a:p>
            <a:r>
              <a:rPr lang="fr-FR" dirty="0" smtClean="0"/>
              <a:t>     (* 4 5))  </a:t>
            </a:r>
            <a:r>
              <a:rPr lang="fr-FR" dirty="0" smtClean="0">
                <a:solidFill>
                  <a:srgbClr val="FFC000"/>
                </a:solidFill>
              </a:rPr>
              <a:t>; ceci est un commentaire (ignoré)</a:t>
            </a:r>
          </a:p>
          <a:p>
            <a:r>
              <a:rPr lang="fr-FR" dirty="0" smtClean="0">
                <a:solidFill>
                  <a:srgbClr val="00B050"/>
                </a:solidFill>
              </a:rPr>
              <a:t>38</a:t>
            </a:r>
          </a:p>
          <a:p>
            <a:r>
              <a:rPr lang="fr-FR" dirty="0" smtClean="0"/>
              <a:t>&gt; </a:t>
            </a:r>
            <a:r>
              <a:rPr lang="en-US" dirty="0" smtClean="0"/>
              <a:t> (+2 3 4)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function call: expected a function after the open parenthesis, but received 2</a:t>
            </a:r>
          </a:p>
          <a:p>
            <a:r>
              <a:rPr lang="en-US" dirty="0" smtClean="0"/>
              <a:t>La boucle </a:t>
            </a:r>
            <a:r>
              <a:rPr lang="en-US" dirty="0" err="1" smtClean="0"/>
              <a:t>TopLevel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donc</a:t>
            </a:r>
            <a:r>
              <a:rPr lang="en-US" dirty="0" smtClean="0"/>
              <a:t> un </a:t>
            </a:r>
            <a:r>
              <a:rPr lang="en-US" dirty="0" err="1" smtClean="0"/>
              <a:t>processus</a:t>
            </a:r>
            <a:r>
              <a:rPr lang="en-US" dirty="0" smtClean="0"/>
              <a:t> qui </a:t>
            </a:r>
            <a:r>
              <a:rPr lang="en-US" dirty="0" err="1" smtClean="0"/>
              <a:t>consiste</a:t>
            </a:r>
            <a:r>
              <a:rPr lang="en-US" dirty="0" smtClean="0"/>
              <a:t> à : </a:t>
            </a:r>
          </a:p>
          <a:p>
            <a:endParaRPr lang="en-US" dirty="0" smtClean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</a:rPr>
              <a:t>Lire </a:t>
            </a:r>
            <a:r>
              <a:rPr lang="en-US" dirty="0" err="1" smtClean="0">
                <a:solidFill>
                  <a:srgbClr val="002060"/>
                </a:solidFill>
              </a:rPr>
              <a:t>une</a:t>
            </a:r>
            <a:r>
              <a:rPr lang="en-US" dirty="0" smtClean="0">
                <a:solidFill>
                  <a:srgbClr val="002060"/>
                </a:solidFill>
              </a:rPr>
              <a:t> expression SCHEME </a:t>
            </a:r>
            <a:r>
              <a:rPr lang="en-US" dirty="0" err="1" smtClean="0">
                <a:solidFill>
                  <a:srgbClr val="002060"/>
                </a:solidFill>
              </a:rPr>
              <a:t>grammaticalement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correcte</a:t>
            </a:r>
            <a:r>
              <a:rPr lang="en-US" dirty="0" smtClean="0">
                <a:solidFill>
                  <a:srgbClr val="002060"/>
                </a:solidFill>
              </a:rPr>
              <a:t> (construction d’un objet interne A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Evaluer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l’objet</a:t>
            </a:r>
            <a:r>
              <a:rPr lang="en-US" dirty="0" smtClean="0">
                <a:solidFill>
                  <a:srgbClr val="002060"/>
                </a:solidFill>
              </a:rPr>
              <a:t> A </a:t>
            </a:r>
            <a:r>
              <a:rPr lang="en-US" dirty="0" err="1" smtClean="0">
                <a:solidFill>
                  <a:srgbClr val="002060"/>
                </a:solidFill>
              </a:rPr>
              <a:t>construit</a:t>
            </a:r>
            <a:r>
              <a:rPr lang="en-US" dirty="0" smtClean="0">
                <a:solidFill>
                  <a:srgbClr val="002060"/>
                </a:solidFill>
              </a:rPr>
              <a:t> pour </a:t>
            </a:r>
            <a:r>
              <a:rPr lang="en-US" dirty="0" err="1" smtClean="0">
                <a:solidFill>
                  <a:srgbClr val="002060"/>
                </a:solidFill>
              </a:rPr>
              <a:t>produire</a:t>
            </a:r>
            <a:r>
              <a:rPr lang="en-US" dirty="0" smtClean="0">
                <a:solidFill>
                  <a:srgbClr val="002060"/>
                </a:solidFill>
              </a:rPr>
              <a:t> un objet B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>
                <a:solidFill>
                  <a:srgbClr val="002060"/>
                </a:solidFill>
              </a:rPr>
              <a:t>Afficher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une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représentation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externe</a:t>
            </a:r>
            <a:r>
              <a:rPr lang="en-US" dirty="0" smtClean="0">
                <a:solidFill>
                  <a:srgbClr val="002060"/>
                </a:solidFill>
              </a:rPr>
              <a:t> de </a:t>
            </a:r>
            <a:r>
              <a:rPr lang="en-US" dirty="0" err="1" smtClean="0">
                <a:solidFill>
                  <a:srgbClr val="002060"/>
                </a:solidFill>
              </a:rPr>
              <a:t>l’objet</a:t>
            </a:r>
            <a:r>
              <a:rPr lang="en-US" dirty="0" smtClean="0">
                <a:solidFill>
                  <a:srgbClr val="002060"/>
                </a:solidFill>
              </a:rPr>
              <a:t> B </a:t>
            </a:r>
            <a:r>
              <a:rPr lang="en-US" dirty="0" err="1" smtClean="0">
                <a:solidFill>
                  <a:srgbClr val="002060"/>
                </a:solidFill>
              </a:rPr>
              <a:t>sous</a:t>
            </a:r>
            <a:r>
              <a:rPr lang="en-US" dirty="0" smtClean="0">
                <a:solidFill>
                  <a:srgbClr val="002060"/>
                </a:solidFill>
              </a:rPr>
              <a:t> la </a:t>
            </a:r>
            <a:r>
              <a:rPr lang="en-US" dirty="0" err="1" smtClean="0">
                <a:solidFill>
                  <a:srgbClr val="002060"/>
                </a:solidFill>
              </a:rPr>
              <a:t>forme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d’une</a:t>
            </a:r>
            <a:r>
              <a:rPr lang="en-US" dirty="0" smtClean="0">
                <a:solidFill>
                  <a:srgbClr val="002060"/>
                </a:solidFill>
              </a:rPr>
              <a:t> suite de </a:t>
            </a:r>
            <a:r>
              <a:rPr lang="en-US" dirty="0" err="1" smtClean="0">
                <a:solidFill>
                  <a:srgbClr val="002060"/>
                </a:solidFill>
              </a:rPr>
              <a:t>caractère</a:t>
            </a:r>
            <a:endParaRPr lang="en-US" dirty="0" smtClean="0">
              <a:solidFill>
                <a:srgbClr val="002060"/>
              </a:solidFill>
            </a:endParaRPr>
          </a:p>
          <a:p>
            <a:pPr marL="731520" lvl="1" indent="-457200">
              <a:buFont typeface="+mj-lt"/>
              <a:buAutoNum type="arabicPeriod"/>
            </a:pPr>
            <a:endParaRPr lang="en-US" dirty="0" smtClean="0">
              <a:solidFill>
                <a:srgbClr val="002060"/>
              </a:solidFill>
            </a:endParaRPr>
          </a:p>
          <a:p>
            <a:pPr marL="731520" lvl="1" indent="-457200"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Retourner</a:t>
            </a:r>
            <a:r>
              <a:rPr lang="en-US" dirty="0" smtClean="0">
                <a:solidFill>
                  <a:srgbClr val="002060"/>
                </a:solidFill>
              </a:rPr>
              <a:t> au point 1 …</a:t>
            </a:r>
            <a:endParaRPr lang="fr-F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TopLevel</a:t>
            </a:r>
            <a:r>
              <a:rPr lang="fr-FR" dirty="0" smtClean="0"/>
              <a:t> (Dictionnaire globale)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&gt; pi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#i3.141592653589793</a:t>
            </a:r>
          </a:p>
          <a:p>
            <a:r>
              <a:rPr lang="en-US" dirty="0" smtClean="0"/>
              <a:t>&gt; +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+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foo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foo</a:t>
            </a:r>
            <a:r>
              <a:rPr lang="en-US" dirty="0" smtClean="0">
                <a:solidFill>
                  <a:srgbClr val="FF0000"/>
                </a:solidFill>
              </a:rPr>
              <a:t>: this variable is not defined</a:t>
            </a:r>
          </a:p>
          <a:p>
            <a:r>
              <a:rPr lang="en-US" dirty="0" smtClean="0"/>
              <a:t>&gt; (define </a:t>
            </a:r>
            <a:r>
              <a:rPr lang="en-US" dirty="0" err="1" smtClean="0"/>
              <a:t>degre</a:t>
            </a:r>
            <a:r>
              <a:rPr lang="en-US" dirty="0" smtClean="0"/>
              <a:t> (/ pi 180))</a:t>
            </a:r>
          </a:p>
          <a:p>
            <a:r>
              <a:rPr lang="en-US" dirty="0" smtClean="0"/>
              <a:t>&gt; (* 30 </a:t>
            </a:r>
            <a:r>
              <a:rPr lang="en-US" dirty="0" err="1" smtClean="0"/>
              <a:t>degre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#i0.5235987755982988</a:t>
            </a:r>
            <a:endParaRPr lang="en-US" dirty="0" smtClean="0"/>
          </a:p>
          <a:p>
            <a:r>
              <a:rPr lang="en-US" dirty="0" smtClean="0"/>
              <a:t>&gt; log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log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ln</a:t>
            </a:r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ln</a:t>
            </a:r>
            <a:r>
              <a:rPr lang="en-US" dirty="0" smtClean="0">
                <a:solidFill>
                  <a:srgbClr val="FF0000"/>
                </a:solidFill>
              </a:rPr>
              <a:t>: this variable is not defined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Define </a:t>
            </a:r>
            <a:r>
              <a:rPr lang="en-US" dirty="0" err="1" smtClean="0"/>
              <a:t>est</a:t>
            </a:r>
            <a:r>
              <a:rPr lang="en-US" dirty="0" smtClean="0"/>
              <a:t> plus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définition</a:t>
            </a:r>
            <a:r>
              <a:rPr lang="en-US" dirty="0" smtClean="0"/>
              <a:t> de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nombres (les entiers)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0 , ensembles, Z, Q, R, Z</a:t>
            </a:r>
          </a:p>
          <a:p>
            <a:r>
              <a:rPr lang="fr-FR" dirty="0" err="1" smtClean="0"/>
              <a:t>Integer</a:t>
            </a:r>
            <a:r>
              <a:rPr lang="fr-FR" dirty="0" smtClean="0"/>
              <a:t>?, rational?, real?, </a:t>
            </a:r>
            <a:r>
              <a:rPr lang="fr-FR" dirty="0" err="1" smtClean="0"/>
              <a:t>complex</a:t>
            </a:r>
            <a:r>
              <a:rPr lang="fr-FR" dirty="0" smtClean="0"/>
              <a:t>?, </a:t>
            </a:r>
            <a:r>
              <a:rPr lang="fr-FR" dirty="0" err="1" smtClean="0"/>
              <a:t>number</a:t>
            </a:r>
            <a:r>
              <a:rPr lang="fr-FR" dirty="0" smtClean="0"/>
              <a:t>?,</a:t>
            </a:r>
          </a:p>
          <a:p>
            <a:endParaRPr lang="fr-FR" dirty="0" smtClean="0"/>
          </a:p>
          <a:p>
            <a:r>
              <a:rPr lang="fr-FR" dirty="0" smtClean="0"/>
              <a:t>(modulo p q), (quotient p q) (</a:t>
            </a:r>
            <a:r>
              <a:rPr lang="fr-FR" dirty="0" err="1" smtClean="0"/>
              <a:t>gcd</a:t>
            </a:r>
            <a:r>
              <a:rPr lang="fr-FR" dirty="0" smtClean="0"/>
              <a:t> n</a:t>
            </a:r>
            <a:r>
              <a:rPr lang="fr-FR" baseline="-25000" dirty="0" smtClean="0"/>
              <a:t>1</a:t>
            </a:r>
            <a:r>
              <a:rPr lang="fr-FR" dirty="0" smtClean="0"/>
              <a:t> n</a:t>
            </a:r>
            <a:r>
              <a:rPr lang="fr-FR" baseline="-25000" dirty="0" smtClean="0"/>
              <a:t>2</a:t>
            </a:r>
            <a:r>
              <a:rPr lang="fr-FR" dirty="0" smtClean="0"/>
              <a:t> …) (</a:t>
            </a:r>
            <a:r>
              <a:rPr lang="fr-FR" dirty="0" err="1" smtClean="0"/>
              <a:t>lcm</a:t>
            </a:r>
            <a:r>
              <a:rPr lang="fr-FR" dirty="0" smtClean="0"/>
              <a:t> n</a:t>
            </a:r>
            <a:r>
              <a:rPr lang="fr-FR" baseline="-25000" dirty="0" smtClean="0"/>
              <a:t>1</a:t>
            </a:r>
            <a:r>
              <a:rPr lang="fr-FR" dirty="0" smtClean="0"/>
              <a:t> n</a:t>
            </a:r>
            <a:r>
              <a:rPr lang="fr-FR" baseline="-25000" dirty="0" smtClean="0"/>
              <a:t>2</a:t>
            </a:r>
            <a:r>
              <a:rPr lang="fr-FR" dirty="0" smtClean="0"/>
              <a:t> …) (</a:t>
            </a:r>
            <a:r>
              <a:rPr lang="fr-FR" dirty="0" err="1" smtClean="0"/>
              <a:t>random</a:t>
            </a:r>
            <a:r>
              <a:rPr lang="fr-FR" dirty="0" smtClean="0"/>
              <a:t> n), (</a:t>
            </a:r>
            <a:r>
              <a:rPr lang="fr-FR" dirty="0" err="1" smtClean="0"/>
              <a:t>zero</a:t>
            </a:r>
            <a:r>
              <a:rPr lang="fr-FR" dirty="0" smtClean="0"/>
              <a:t>? n), (</a:t>
            </a:r>
            <a:r>
              <a:rPr lang="fr-FR" dirty="0" err="1" smtClean="0"/>
              <a:t>even</a:t>
            </a:r>
            <a:r>
              <a:rPr lang="fr-FR" dirty="0" smtClean="0"/>
              <a:t>? n) (</a:t>
            </a:r>
            <a:r>
              <a:rPr lang="fr-FR" dirty="0" err="1" smtClean="0"/>
              <a:t>odd</a:t>
            </a:r>
            <a:r>
              <a:rPr lang="fr-FR" dirty="0" smtClean="0"/>
              <a:t>? n)</a:t>
            </a:r>
          </a:p>
          <a:p>
            <a:pPr lvl="2"/>
            <a:r>
              <a:rPr lang="fr-FR" dirty="0" smtClean="0"/>
              <a:t>&gt; (quotient 9 2)</a:t>
            </a: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4</a:t>
            </a:r>
          </a:p>
          <a:p>
            <a:pPr lvl="2"/>
            <a:r>
              <a:rPr lang="fr-FR" dirty="0" smtClean="0"/>
              <a:t>&gt; (/ 9 2)</a:t>
            </a:r>
          </a:p>
          <a:p>
            <a:pPr lvl="2"/>
            <a:r>
              <a:rPr lang="fr-FR" dirty="0" smtClean="0">
                <a:solidFill>
                  <a:srgbClr val="00B050"/>
                </a:solidFill>
              </a:rPr>
              <a:t>4.5</a:t>
            </a:r>
          </a:p>
          <a:p>
            <a:r>
              <a:rPr lang="fr-FR" dirty="0" smtClean="0"/>
              <a:t>On peut définir des naturels positifs </a:t>
            </a:r>
          </a:p>
          <a:p>
            <a:pPr lvl="1"/>
            <a:r>
              <a:rPr lang="fr-FR" sz="2200" dirty="0" smtClean="0">
                <a:solidFill>
                  <a:schemeClr val="tx1"/>
                </a:solidFill>
              </a:rPr>
              <a:t>(</a:t>
            </a:r>
            <a:r>
              <a:rPr lang="fr-FR" sz="2200" dirty="0" err="1" smtClean="0">
                <a:solidFill>
                  <a:schemeClr val="tx1"/>
                </a:solidFill>
              </a:rPr>
              <a:t>define</a:t>
            </a:r>
            <a:r>
              <a:rPr lang="fr-FR" sz="2200" dirty="0" smtClean="0">
                <a:solidFill>
                  <a:schemeClr val="tx1"/>
                </a:solidFill>
              </a:rPr>
              <a:t> (naturel? x)</a:t>
            </a:r>
          </a:p>
          <a:p>
            <a:pPr>
              <a:buNone/>
            </a:pPr>
            <a:r>
              <a:rPr lang="fr-FR" sz="2200" dirty="0" smtClean="0"/>
              <a:t>			 (and (</a:t>
            </a:r>
            <a:r>
              <a:rPr lang="fr-FR" sz="2200" dirty="0" err="1" smtClean="0"/>
              <a:t>integer</a:t>
            </a:r>
            <a:r>
              <a:rPr lang="fr-FR" sz="2200" dirty="0" smtClean="0"/>
              <a:t>? x) (&gt;= x 0)</a:t>
            </a:r>
          </a:p>
          <a:p>
            <a:pPr>
              <a:buNone/>
            </a:pPr>
            <a:r>
              <a:rPr lang="fr-FR" sz="2200" dirty="0" smtClean="0"/>
              <a:t>    	)</a:t>
            </a:r>
          </a:p>
          <a:p>
            <a:pPr>
              <a:buNone/>
            </a:pPr>
            <a:endParaRPr lang="fr-FR" sz="2200" dirty="0" smtClean="0"/>
          </a:p>
          <a:p>
            <a:r>
              <a:rPr lang="fr-FR" dirty="0" smtClean="0"/>
              <a:t>Comment peut définir que deux nombres sont premier?</a:t>
            </a:r>
          </a:p>
          <a:p>
            <a:pPr lvl="1"/>
            <a:r>
              <a:rPr lang="fr-FR" sz="2200" dirty="0" smtClean="0">
                <a:solidFill>
                  <a:schemeClr val="tx1"/>
                </a:solidFill>
              </a:rPr>
              <a:t>(</a:t>
            </a:r>
            <a:r>
              <a:rPr lang="fr-FR" sz="2200" dirty="0" err="1" smtClean="0">
                <a:solidFill>
                  <a:schemeClr val="tx1"/>
                </a:solidFill>
              </a:rPr>
              <a:t>define</a:t>
            </a:r>
            <a:r>
              <a:rPr lang="fr-FR" sz="2200" dirty="0" smtClean="0">
                <a:solidFill>
                  <a:schemeClr val="tx1"/>
                </a:solidFill>
              </a:rPr>
              <a:t> (premier? x y)</a:t>
            </a:r>
          </a:p>
          <a:p>
            <a:pPr>
              <a:buNone/>
            </a:pPr>
            <a:r>
              <a:rPr lang="fr-FR" sz="2200" dirty="0" smtClean="0"/>
              <a:t>			 (…………………)</a:t>
            </a:r>
          </a:p>
          <a:p>
            <a:pPr>
              <a:buNone/>
            </a:pPr>
            <a:r>
              <a:rPr lang="fr-FR" sz="2200" dirty="0" smtClean="0"/>
              <a:t>    	) </a:t>
            </a:r>
            <a:r>
              <a:rPr lang="fr-FR" dirty="0" smtClean="0"/>
              <a:t>	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rationnels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½ et 2/4 sont pareils </a:t>
            </a:r>
          </a:p>
          <a:p>
            <a:r>
              <a:rPr lang="fr-FR" dirty="0" smtClean="0"/>
              <a:t>Une seule représentation irréductible (numérateur et dénominateur sont premiers entre eux) et </a:t>
            </a:r>
            <a:r>
              <a:rPr lang="fr-FR" dirty="0" err="1" smtClean="0"/>
              <a:t>dénom</a:t>
            </a:r>
            <a:r>
              <a:rPr lang="fr-FR" dirty="0" smtClean="0"/>
              <a:t>. &gt;0</a:t>
            </a:r>
          </a:p>
          <a:p>
            <a:pPr lvl="1"/>
            <a:r>
              <a:rPr lang="pt-BR" sz="1600" dirty="0" smtClean="0"/>
              <a:t>&gt; (define r (- 2/4 15/9))</a:t>
            </a:r>
          </a:p>
          <a:p>
            <a:pPr lvl="1"/>
            <a:r>
              <a:rPr lang="pt-BR" sz="1600" dirty="0" smtClean="0"/>
              <a:t>&gt; r</a:t>
            </a:r>
          </a:p>
          <a:p>
            <a:pPr lvl="1"/>
            <a:r>
              <a:rPr lang="pt-BR" sz="1600" dirty="0" smtClean="0">
                <a:solidFill>
                  <a:srgbClr val="00B050"/>
                </a:solidFill>
              </a:rPr>
              <a:t>-1.16 (nombre rationnel)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&gt; (numerator r)</a:t>
            </a:r>
          </a:p>
          <a:p>
            <a:pPr lvl="1"/>
            <a:r>
              <a:rPr lang="pt-BR" sz="1600" dirty="0" smtClean="0">
                <a:solidFill>
                  <a:srgbClr val="00B050"/>
                </a:solidFill>
              </a:rPr>
              <a:t>-7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&gt; (denominator r)</a:t>
            </a:r>
          </a:p>
          <a:p>
            <a:pPr lvl="1"/>
            <a:r>
              <a:rPr lang="pt-BR" sz="1600" dirty="0" smtClean="0">
                <a:solidFill>
                  <a:srgbClr val="00B050"/>
                </a:solidFill>
              </a:rPr>
              <a:t>6</a:t>
            </a:r>
          </a:p>
          <a:p>
            <a:r>
              <a:rPr lang="pt-BR" dirty="0" smtClean="0"/>
              <a:t>Pi est un rationnel inexact </a:t>
            </a:r>
            <a:r>
              <a:rPr lang="pt-BR" sz="1400" dirty="0" smtClean="0">
                <a:solidFill>
                  <a:srgbClr val="00B050"/>
                </a:solidFill>
              </a:rPr>
              <a:t>(</a:t>
            </a:r>
            <a:r>
              <a:rPr lang="en-US" sz="1400" dirty="0" smtClean="0">
                <a:solidFill>
                  <a:srgbClr val="00B050"/>
                </a:solidFill>
              </a:rPr>
              <a:t>#i3.141592653589793</a:t>
            </a:r>
            <a:r>
              <a:rPr lang="pt-BR" sz="1400" dirty="0" smtClean="0">
                <a:solidFill>
                  <a:srgbClr val="00B050"/>
                </a:solidFill>
              </a:rPr>
              <a:t>)</a:t>
            </a:r>
          </a:p>
          <a:p>
            <a:r>
              <a:rPr lang="en-US" sz="2400" dirty="0" smtClean="0"/>
              <a:t>&gt; (exact? 1.5)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true</a:t>
            </a:r>
          </a:p>
          <a:p>
            <a:r>
              <a:rPr lang="en-US" sz="2400" dirty="0" smtClean="0"/>
              <a:t>&gt; (exact? #i1.5)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false</a:t>
            </a:r>
          </a:p>
          <a:p>
            <a:r>
              <a:rPr lang="en-US" sz="2400" dirty="0" smtClean="0">
                <a:solidFill>
                  <a:srgbClr val="00B05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réels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Intelligence Artificielle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0618" cy="493776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(abs x), (</a:t>
            </a:r>
            <a:r>
              <a:rPr lang="fr-FR" dirty="0" err="1" smtClean="0"/>
              <a:t>floor</a:t>
            </a:r>
            <a:r>
              <a:rPr lang="fr-FR" dirty="0" smtClean="0"/>
              <a:t> x), (round x), (min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(max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(</a:t>
            </a:r>
            <a:r>
              <a:rPr lang="fr-FR" dirty="0" err="1" smtClean="0"/>
              <a:t>random</a:t>
            </a:r>
            <a:r>
              <a:rPr lang="fr-FR" dirty="0" smtClean="0"/>
              <a:t>), (&lt;=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(&lt;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 (&gt;=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(&gt;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…), (= x</a:t>
            </a:r>
            <a:r>
              <a:rPr lang="fr-FR" baseline="-25000" dirty="0" smtClean="0"/>
              <a:t>1</a:t>
            </a:r>
            <a:r>
              <a:rPr lang="fr-FR" dirty="0" smtClean="0"/>
              <a:t> x</a:t>
            </a:r>
            <a:r>
              <a:rPr lang="fr-FR" baseline="-25000" dirty="0" smtClean="0"/>
              <a:t>2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2 types de réels ‘exacts’ et ‘inexacts’</a:t>
            </a:r>
          </a:p>
          <a:p>
            <a:pPr lvl="1"/>
            <a:r>
              <a:rPr lang="fr-FR" dirty="0" smtClean="0"/>
              <a:t>(conversion) exact-&gt; inexact, inexact </a:t>
            </a:r>
            <a:r>
              <a:rPr lang="fr-FR" dirty="0" smtClean="0">
                <a:sym typeface="Wingdings" pitchFamily="2" charset="2"/>
              </a:rPr>
              <a:t> exact</a:t>
            </a:r>
          </a:p>
          <a:p>
            <a:pPr lvl="1"/>
            <a:r>
              <a:rPr lang="fr-FR" dirty="0" smtClean="0"/>
              <a:t>&gt; (exact? 1.5)</a:t>
            </a:r>
          </a:p>
          <a:p>
            <a:pPr lvl="1"/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  <a:p>
            <a:pPr lvl="1"/>
            <a:r>
              <a:rPr lang="fr-FR" dirty="0" smtClean="0"/>
              <a:t>&gt; (exact? #i1.5)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false</a:t>
            </a:r>
          </a:p>
          <a:p>
            <a:pPr lvl="1"/>
            <a:r>
              <a:rPr lang="fr-FR" dirty="0" smtClean="0"/>
              <a:t>&gt; (exact-&gt;inexact 1/3)    ;perte de précision!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#i0.3333333333333333</a:t>
            </a:r>
          </a:p>
          <a:p>
            <a:pPr lvl="1"/>
            <a:r>
              <a:rPr lang="fr-FR" dirty="0" smtClean="0"/>
              <a:t>&gt; (inexact-&gt;exact #i0.3333333333333333)</a:t>
            </a:r>
          </a:p>
          <a:p>
            <a:pPr lvl="1"/>
            <a:r>
              <a:rPr lang="fr-FR" dirty="0" smtClean="0">
                <a:solidFill>
                  <a:srgbClr val="00B050"/>
                </a:solidFill>
              </a:rPr>
              <a:t>6004799503160661/18014398509481984</a:t>
            </a:r>
          </a:p>
        </p:txBody>
      </p:sp>
      <p:sp>
        <p:nvSpPr>
          <p:cNvPr id="6" name="Espace réservé du contenu 4"/>
          <p:cNvSpPr txBox="1">
            <a:spLocks/>
          </p:cNvSpPr>
          <p:nvPr/>
        </p:nvSpPr>
        <p:spPr>
          <a:xfrm>
            <a:off x="5286380" y="1142984"/>
            <a:ext cx="3786214" cy="493776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floor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3.25) ; partie entière de 3.25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(min 5 #i6.7) ; 5 est </a:t>
            </a:r>
            <a:r>
              <a:rPr kumimoji="0" lang="fr-F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converit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 inexact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#i5.0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</a:t>
            </a:r>
            <a:r>
              <a:rPr kumimoji="0" lang="fr-FR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#i0.36976432937918713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(+ 1 #i2.3e-14)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#i1.000000000000023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(+ 1 #i2.3e-17)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fr-FR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#i1.0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smtClean="0"/>
              <a:t>&gt; (&lt; 2 3 4 5 6)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smtClean="0"/>
              <a:t>&gt; (&gt; 98 43 3 1)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smtClean="0"/>
              <a:t>&gt; (= 1 1.0 #i1.0)</a:t>
            </a:r>
          </a:p>
          <a:p>
            <a:pPr marL="548640" lvl="1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fr-FR" dirty="0" err="1" smtClean="0">
                <a:solidFill>
                  <a:srgbClr val="00B050"/>
                </a:solidFill>
              </a:rPr>
              <a:t>true</a:t>
            </a:r>
            <a:endParaRPr lang="fr-FR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5783</TotalTime>
  <Words>3276</Words>
  <PresentationFormat>Affichage à l'écran (4:3)</PresentationFormat>
  <Paragraphs>721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Origine</vt:lpstr>
      <vt:lpstr>RACKET - SCHEME</vt:lpstr>
      <vt:lpstr>Intelligence Artificielle</vt:lpstr>
      <vt:lpstr>Les expressions préfixées</vt:lpstr>
      <vt:lpstr>Les expressions préfixées</vt:lpstr>
      <vt:lpstr>Le TopLevel</vt:lpstr>
      <vt:lpstr>Le TopLevel (Dictionnaire globale)</vt:lpstr>
      <vt:lpstr>Les nombres (les entiers)</vt:lpstr>
      <vt:lpstr>Les rationnels</vt:lpstr>
      <vt:lpstr>Les réels</vt:lpstr>
      <vt:lpstr>Booléens et les expressions conditionnelles</vt:lpstr>
      <vt:lpstr>L’évaluation d’une expression arithmétique</vt:lpstr>
      <vt:lpstr>L’évaluation d’une expression arithmétique</vt:lpstr>
      <vt:lpstr>Les fonctions</vt:lpstr>
      <vt:lpstr>Les fonctions anonymes</vt:lpstr>
      <vt:lpstr>Les variables globales</vt:lpstr>
      <vt:lpstr>Les variable locales</vt:lpstr>
      <vt:lpstr>Les structures</vt:lpstr>
      <vt:lpstr>Exemple: modélisation d’un nombre rationnel</vt:lpstr>
      <vt:lpstr>Programmation par récurrence</vt:lpstr>
      <vt:lpstr>Programmation par récurrence</vt:lpstr>
      <vt:lpstr>Les listes (ou listes chainées)</vt:lpstr>
      <vt:lpstr>Primitives sur les listes</vt:lpstr>
      <vt:lpstr>Primitives sur les listes Construction/ Concaténation/ Reverse</vt:lpstr>
      <vt:lpstr>Décomposition d’une Liste avec Match</vt:lpstr>
      <vt:lpstr>Recherche dans une liste</vt:lpstr>
      <vt:lpstr>Recherche en profondeur dans une liste</vt:lpstr>
      <vt:lpstr>Les fonctions map/apply</vt:lpstr>
      <vt:lpstr>Recherche (dans un graph) (Filter)</vt:lpstr>
      <vt:lpstr>Recherche (dans un graph) (Map)</vt:lpstr>
      <vt:lpstr>Recherche en Largeur dans un graphe</vt:lpstr>
      <vt:lpstr>Recherche en profondeur dans un graphe</vt:lpstr>
      <vt:lpstr>Recherche dans un graphe (Appel)</vt:lpstr>
      <vt:lpstr>Recherche dans un graphe (avec stratégie)</vt:lpstr>
      <vt:lpstr>Recherche avec stratégie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</dc:title>
  <dc:creator>Mounir El araki tantaoui</dc:creator>
  <cp:lastModifiedBy>melarakitantaoui</cp:lastModifiedBy>
  <cp:revision>232</cp:revision>
  <dcterms:created xsi:type="dcterms:W3CDTF">2013-10-20T09:58:13Z</dcterms:created>
  <dcterms:modified xsi:type="dcterms:W3CDTF">2013-12-03T09:37:29Z</dcterms:modified>
</cp:coreProperties>
</file>