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6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7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0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6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78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4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5313-F6E0-48E0-AC71-D477F93FA47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F944-2F78-444E-8332-CBC6E2381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6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424936" cy="5760640"/>
          </a:xfrm>
        </p:spPr>
        <p:txBody>
          <a:bodyPr>
            <a:normAutofit fontScale="70000" lnSpcReduction="20000"/>
          </a:bodyPr>
          <a:lstStyle/>
          <a:p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Prof </a:t>
            </a:r>
            <a:r>
              <a:rPr lang="fr-FR" sz="2400" b="1" i="1" dirty="0" err="1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Safia</a:t>
            </a:r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 Lamrani</a:t>
            </a:r>
          </a:p>
          <a:p>
            <a:endParaRPr lang="fr-FR" sz="2400" b="1" i="1" dirty="0" smtClean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sz="2400" b="1" i="1" dirty="0" smtClean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3000" b="1" i="1" dirty="0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Support de Cours : </a:t>
            </a:r>
          </a:p>
          <a:p>
            <a:r>
              <a:rPr lang="fr-FR" sz="5100" b="1" i="1" dirty="0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Amélioration des performances industrielles</a:t>
            </a:r>
          </a:p>
          <a:p>
            <a:endParaRPr lang="fr-FR" sz="4600" b="1" i="1" dirty="0" smtClean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sz="4600" b="1" i="1" dirty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Techniques de productivité</a:t>
            </a:r>
            <a:endParaRPr lang="fr-FR" sz="4600" b="1" i="1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4600" b="1" i="1" dirty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sz="4600" b="1" i="1" dirty="0" smtClean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sz="4600" b="1" i="1" dirty="0" smtClean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Octobre 2018</a:t>
            </a:r>
            <a:endParaRPr lang="fr-FR" sz="2400" b="1" i="1" dirty="0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3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97889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9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88641"/>
            <a:ext cx="5832647" cy="410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8"/>
          <a:stretch/>
        </p:blipFill>
        <p:spPr bwMode="auto">
          <a:xfrm>
            <a:off x="2571750" y="4240170"/>
            <a:ext cx="6572250" cy="215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4240"/>
            <a:ext cx="781294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64896" cy="394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03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4" y="836712"/>
            <a:ext cx="818038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6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53503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76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2" y="836712"/>
            <a:ext cx="835699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9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92696"/>
            <a:ext cx="740505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25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96944" cy="404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07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5" y="1484784"/>
            <a:ext cx="8257121" cy="295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9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Concept de Productivité</a:t>
            </a:r>
          </a:p>
          <a:p>
            <a:pPr lvl="1"/>
            <a:r>
              <a:rPr lang="fr-FR" dirty="0" smtClean="0"/>
              <a:t>Concepts de gaspillages en Lean </a:t>
            </a:r>
            <a:r>
              <a:rPr lang="fr-FR" dirty="0" err="1" smtClean="0"/>
              <a:t>Manufacturing</a:t>
            </a:r>
            <a:endParaRPr lang="fr-FR" dirty="0" smtClean="0"/>
          </a:p>
          <a:p>
            <a:pPr lvl="1"/>
            <a:r>
              <a:rPr lang="fr-FR" dirty="0" smtClean="0"/>
              <a:t>Main d’œuvre dans les systèmes de production manufacturières</a:t>
            </a:r>
          </a:p>
          <a:p>
            <a:pPr lvl="1"/>
            <a:r>
              <a:rPr lang="fr-FR" dirty="0" smtClean="0"/>
              <a:t>Productivité des machines et TRS</a:t>
            </a:r>
          </a:p>
          <a:p>
            <a:pPr lvl="1"/>
            <a:r>
              <a:rPr lang="fr-FR" dirty="0" smtClean="0"/>
              <a:t>Indicateurs et tableaux de bord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843808" y="4797152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NB : Ce document est réalisé à partir d’extraits du livre de </a:t>
            </a:r>
            <a:r>
              <a:rPr lang="fr-FR" dirty="0" err="1" smtClean="0"/>
              <a:t>christian</a:t>
            </a:r>
            <a:r>
              <a:rPr lang="fr-FR" dirty="0" smtClean="0"/>
              <a:t> </a:t>
            </a:r>
            <a:r>
              <a:rPr lang="fr-FR" dirty="0" err="1" smtClean="0"/>
              <a:t>Hohmann</a:t>
            </a:r>
            <a:r>
              <a:rPr lang="fr-FR" dirty="0" smtClean="0"/>
              <a:t> ; « Techniques de productivité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76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01771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8" y="5517208"/>
            <a:ext cx="540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5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38637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25647" y="4581128"/>
            <a:ext cx="36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Voir </a:t>
            </a:r>
            <a:r>
              <a:rPr lang="fr-FR" b="1" dirty="0" err="1" smtClean="0"/>
              <a:t>etude</a:t>
            </a:r>
            <a:r>
              <a:rPr lang="fr-FR" b="1" dirty="0" smtClean="0"/>
              <a:t> de cas calcul TRS _IMALUM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753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6632"/>
            <a:ext cx="6048672" cy="655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3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0"/>
            <a:ext cx="6048672" cy="600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5" y="548680"/>
            <a:ext cx="834638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67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23" y="5877272"/>
            <a:ext cx="838173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Indicateurs de performances opérationnels (exemples) :</a:t>
            </a:r>
          </a:p>
          <a:p>
            <a:pPr lvl="1"/>
            <a:r>
              <a:rPr lang="fr-FR" sz="2000" dirty="0" smtClean="0"/>
              <a:t>Qualité : % de pièces non conformes </a:t>
            </a:r>
            <a:r>
              <a:rPr lang="fr-FR" sz="2000" dirty="0" smtClean="0">
                <a:sym typeface="Wingdings" panose="05000000000000000000" pitchFamily="2" charset="2"/>
              </a:rPr>
              <a:t> PPM (Nombre de pièces Non conformes par millions), utilisé dans les projets 6 sigmas</a:t>
            </a: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Productivité : </a:t>
            </a:r>
          </a:p>
          <a:p>
            <a:pPr lvl="2"/>
            <a:r>
              <a:rPr lang="fr-FR" sz="1600" dirty="0" smtClean="0">
                <a:sym typeface="Wingdings" panose="05000000000000000000" pitchFamily="2" charset="2"/>
              </a:rPr>
              <a:t>PPH (nb de pièces produites par heure)</a:t>
            </a:r>
          </a:p>
          <a:p>
            <a:pPr lvl="2"/>
            <a:r>
              <a:rPr lang="fr-FR" sz="1600" dirty="0" smtClean="0">
                <a:sym typeface="Wingdings" panose="05000000000000000000" pitchFamily="2" charset="2"/>
              </a:rPr>
              <a:t>TRS (productivité du capital au niveau de l’usine)</a:t>
            </a: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Logistique : </a:t>
            </a:r>
          </a:p>
          <a:p>
            <a:pPr lvl="2"/>
            <a:r>
              <a:rPr lang="fr-FR" sz="1600" dirty="0" smtClean="0">
                <a:sym typeface="Wingdings" panose="05000000000000000000" pitchFamily="2" charset="2"/>
              </a:rPr>
              <a:t>OTD (On Time Delivery) dit aussi taux de service : pourcentage de commandes livrées à temps :</a:t>
            </a:r>
          </a:p>
          <a:p>
            <a:pPr lvl="2"/>
            <a:r>
              <a:rPr lang="fr-FR" sz="1600" dirty="0" smtClean="0">
                <a:sym typeface="Wingdings" panose="05000000000000000000" pitchFamily="2" charset="2"/>
              </a:rPr>
              <a:t>MPM (</a:t>
            </a:r>
            <a:r>
              <a:rPr lang="fr-FR" sz="1600" dirty="0" err="1">
                <a:sym typeface="Wingdings" panose="05000000000000000000" pitchFamily="2" charset="2"/>
              </a:rPr>
              <a:t>M</a:t>
            </a:r>
            <a:r>
              <a:rPr lang="fr-FR" sz="1600" dirty="0" err="1" smtClean="0">
                <a:sym typeface="Wingdings" panose="05000000000000000000" pitchFamily="2" charset="2"/>
              </a:rPr>
              <a:t>isdelivery</a:t>
            </a:r>
            <a:r>
              <a:rPr lang="fr-FR" sz="1600" dirty="0" smtClean="0">
                <a:sym typeface="Wingdings" panose="05000000000000000000" pitchFamily="2" charset="2"/>
              </a:rPr>
              <a:t> per millions)  [=  (1 - OTD) x 10</a:t>
            </a:r>
            <a:r>
              <a:rPr lang="fr-FR" sz="1600" baseline="30000" dirty="0" smtClean="0">
                <a:sym typeface="Wingdings" panose="05000000000000000000" pitchFamily="2" charset="2"/>
              </a:rPr>
              <a:t>E</a:t>
            </a:r>
            <a:r>
              <a:rPr lang="fr-FR" sz="1600" dirty="0" smtClean="0">
                <a:sym typeface="Wingdings" panose="05000000000000000000" pitchFamily="2" charset="2"/>
              </a:rPr>
              <a:t>4  ] = nombre de commandes non livrées à temps exprimé par million.</a:t>
            </a:r>
          </a:p>
          <a:p>
            <a:pPr lvl="1"/>
            <a:r>
              <a:rPr lang="fr-FR" sz="2000" dirty="0" smtClean="0"/>
              <a:t>Financier : RNI (retour Net sur investissement) ….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4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214967" cy="501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Productivité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6408712" cy="64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6696744" cy="60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6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53816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1" y="3212976"/>
            <a:ext cx="5543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7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27529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54959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3968"/>
            <a:ext cx="54578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64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6768752" cy="633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6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180</Words>
  <Application>Microsoft Office PowerPoint</Application>
  <PresentationFormat>Affichage à l'écran (4:3)</PresentationFormat>
  <Paragraphs>30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PowerPoint</vt:lpstr>
      <vt:lpstr>Plan </vt:lpstr>
      <vt:lpstr>Productivité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de productivités</dc:title>
  <dc:creator>User</dc:creator>
  <cp:lastModifiedBy>User</cp:lastModifiedBy>
  <cp:revision>10</cp:revision>
  <dcterms:created xsi:type="dcterms:W3CDTF">2018-11-02T16:09:39Z</dcterms:created>
  <dcterms:modified xsi:type="dcterms:W3CDTF">2018-11-02T17:01:33Z</dcterms:modified>
</cp:coreProperties>
</file>