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9"/>
    <a:srgbClr val="214932"/>
    <a:srgbClr val="99B755"/>
    <a:srgbClr val="91B844"/>
    <a:srgbClr val="F4FFEF"/>
    <a:srgbClr val="F4F8FE"/>
    <a:srgbClr val="F4FEFA"/>
    <a:srgbClr val="DFE8CA"/>
    <a:srgbClr val="CDDFFB"/>
    <a:srgbClr val="51B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816D-38AB-40D4-B75E-7B9ABDEE6AEE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2E8E-1B40-4FFE-8162-463E25F72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64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36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53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52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74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61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999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2141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73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052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34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400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72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63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6285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8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0239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953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693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4195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566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0199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350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076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24585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896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9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44861" y="451100"/>
            <a:ext cx="73024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969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66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24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97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9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82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74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702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4FEFA"/>
            </a:gs>
            <a:gs pos="75000">
              <a:srgbClr val="F4FEFA">
                <a:alpha val="45882"/>
              </a:srgbClr>
            </a:gs>
            <a:gs pos="100000">
              <a:schemeClr val="lt1"/>
            </a:gs>
          </a:gsLst>
          <a:lin ang="5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917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30D63D4-A23A-45C3-82B8-ECE46DDAB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6" t="13200" r="10534" b="36471"/>
          <a:stretch/>
        </p:blipFill>
        <p:spPr>
          <a:xfrm>
            <a:off x="-8957" y="0"/>
            <a:ext cx="3168721" cy="6875754"/>
          </a:xfrm>
          <a:prstGeom prst="rect">
            <a:avLst/>
          </a:prstGeom>
        </p:spPr>
      </p:pic>
      <p:grpSp>
        <p:nvGrpSpPr>
          <p:cNvPr id="1690" name="Google Shape;1690;p35"/>
          <p:cNvGrpSpPr/>
          <p:nvPr/>
        </p:nvGrpSpPr>
        <p:grpSpPr>
          <a:xfrm>
            <a:off x="0" y="4956048"/>
            <a:ext cx="2497593" cy="1901952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25738" y="2559071"/>
            <a:ext cx="6592824" cy="216683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it-IT" sz="6600" kern="0" dirty="0">
                <a:solidFill>
                  <a:srgbClr val="214932"/>
                </a:solidFill>
                <a:latin typeface="Barlow Condensed" panose="020B0604020202020204" pitchFamily="2" charset="0"/>
                <a:ea typeface="Roboto Condensed" panose="020B0604020202020204" pitchFamily="2" charset="0"/>
              </a:rPr>
              <a:t>PRESENTAZIONE CANDIDATURA 19/11/21 </a:t>
            </a:r>
            <a:endParaRPr sz="6600" dirty="0">
              <a:solidFill>
                <a:srgbClr val="214932"/>
              </a:solidFill>
              <a:latin typeface="Barlow Condensed" panose="020B0604020202020204" pitchFamily="2" charset="0"/>
              <a:ea typeface="Roboto Condensed" panose="020B0604020202020204" pitchFamily="2" charset="0"/>
            </a:endParaRPr>
          </a:p>
        </p:txBody>
      </p:sp>
      <p:pic>
        <p:nvPicPr>
          <p:cNvPr id="198" name="Elemento grafico 197">
            <a:extLst>
              <a:ext uri="{FF2B5EF4-FFF2-40B4-BE49-F238E27FC236}">
                <a16:creationId xmlns:a16="http://schemas.microsoft.com/office/drawing/2014/main" id="{F7AF5174-2849-4039-A5C2-F67EE042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2543" y="2559071"/>
            <a:ext cx="2088565" cy="1939777"/>
          </a:xfrm>
          <a:prstGeom prst="rect">
            <a:avLst/>
          </a:prstGeom>
        </p:spPr>
      </p:pic>
      <p:sp>
        <p:nvSpPr>
          <p:cNvPr id="203" name="Google Shape;2298;p37">
            <a:extLst>
              <a:ext uri="{FF2B5EF4-FFF2-40B4-BE49-F238E27FC236}">
                <a16:creationId xmlns:a16="http://schemas.microsoft.com/office/drawing/2014/main" id="{5CE41A36-7D89-45EC-9A05-4950557F9B5E}"/>
              </a:ext>
            </a:extLst>
          </p:cNvPr>
          <p:cNvSpPr txBox="1">
            <a:spLocks/>
          </p:cNvSpPr>
          <p:nvPr/>
        </p:nvSpPr>
        <p:spPr>
          <a:xfrm>
            <a:off x="5494645" y="4251894"/>
            <a:ext cx="4080282" cy="155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 defTabSz="914400">
              <a:lnSpc>
                <a:spcPct val="90000"/>
              </a:lnSpc>
            </a:pPr>
            <a:r>
              <a:rPr lang="it-IT" sz="4000" kern="0" dirty="0">
                <a:solidFill>
                  <a:srgbClr val="91B844"/>
                </a:solidFill>
                <a:latin typeface="Barlow Condensed SemiBold" panose="020B0604020202020204" pitchFamily="2" charset="0"/>
              </a:rPr>
              <a:t>LOGIN WARRIOR</a:t>
            </a:r>
          </a:p>
        </p:txBody>
      </p:sp>
      <p:sp>
        <p:nvSpPr>
          <p:cNvPr id="204" name="Google Shape;2299;p37">
            <a:extLst>
              <a:ext uri="{FF2B5EF4-FFF2-40B4-BE49-F238E27FC236}">
                <a16:creationId xmlns:a16="http://schemas.microsoft.com/office/drawing/2014/main" id="{D9B38430-7655-4C4D-9B56-0A42FA82C38B}"/>
              </a:ext>
            </a:extLst>
          </p:cNvPr>
          <p:cNvSpPr txBox="1">
            <a:spLocks/>
          </p:cNvSpPr>
          <p:nvPr/>
        </p:nvSpPr>
        <p:spPr>
          <a:xfrm>
            <a:off x="45871" y="292425"/>
            <a:ext cx="2185452" cy="7569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it-IT" sz="2400" b="1" kern="0" dirty="0">
                <a:solidFill>
                  <a:schemeClr val="tx2">
                    <a:lumMod val="25000"/>
                  </a:schemeClr>
                </a:solidFill>
              </a:rPr>
              <a:t>INGEGNERIA DEL SOFTWARE 2021-2022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929128" y="222504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PROPOSTA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9F5CF18-A6C2-4F01-93CC-13AC16FB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</p:spPr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230319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400" y="2626529"/>
            <a:ext cx="3729551" cy="1253892"/>
          </a:xfrm>
        </p:spPr>
        <p:txBody>
          <a:bodyPr/>
          <a:lstStyle/>
          <a:p>
            <a:pPr marL="774695" indent="-571500">
              <a:buFont typeface="Wingdings" panose="05000000000000000000" pitchFamily="2" charset="2"/>
              <a:buChar char="q"/>
            </a:pPr>
            <a:r>
              <a:rPr lang="it-IT" sz="4000" dirty="0"/>
              <a:t>CHIAREZZA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15A8A687-6AB7-46E9-9663-5CCFF137CFB7}"/>
              </a:ext>
            </a:extLst>
          </p:cNvPr>
          <p:cNvSpPr/>
          <p:nvPr/>
        </p:nvSpPr>
        <p:spPr>
          <a:xfrm>
            <a:off x="4292258" y="299861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173B8-0937-4256-AE78-71FD77A529E8}"/>
              </a:ext>
            </a:extLst>
          </p:cNvPr>
          <p:cNvSpPr txBox="1"/>
          <p:nvPr/>
        </p:nvSpPr>
        <p:spPr>
          <a:xfrm>
            <a:off x="5423553" y="2612904"/>
            <a:ext cx="536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FASI DI SVILUPPO CHIARE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MAGGIORE FACILITA’ NELLA STIMA DEI COSTI E DEI TEMPI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26A29F81-9202-46C0-B4CF-F7E9A56345FE}"/>
              </a:ext>
            </a:extLst>
          </p:cNvPr>
          <p:cNvSpPr txBox="1">
            <a:spLocks/>
          </p:cNvSpPr>
          <p:nvPr/>
        </p:nvSpPr>
        <p:spPr>
          <a:xfrm>
            <a:off x="856400" y="4781349"/>
            <a:ext cx="4337867" cy="125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774695" indent="-571500" defTabSz="914400">
              <a:buFont typeface="Wingdings" panose="05000000000000000000" pitchFamily="2" charset="2"/>
              <a:buChar char="q"/>
            </a:pPr>
            <a:r>
              <a:rPr lang="it-IT" sz="4000" kern="0" dirty="0"/>
              <a:t>DISPONIBILITA’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A1D2EBAA-70BF-4CD0-A5B5-ED60B4A3CBA9}"/>
              </a:ext>
            </a:extLst>
          </p:cNvPr>
          <p:cNvSpPr/>
          <p:nvPr/>
        </p:nvSpPr>
        <p:spPr>
          <a:xfrm>
            <a:off x="5018438" y="515343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94B5CD-F837-4047-A346-391194EA88E5}"/>
              </a:ext>
            </a:extLst>
          </p:cNvPr>
          <p:cNvSpPr txBox="1"/>
          <p:nvPr/>
        </p:nvSpPr>
        <p:spPr>
          <a:xfrm>
            <a:off x="5941357" y="4781349"/>
            <a:ext cx="536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MIGLIOR AMBIENTE LAVORATIVO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DIALOGO PIU’ EFFICACE ED EFFICIENTE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91048C38-1022-4D53-A168-388F0DA21B54}"/>
              </a:ext>
            </a:extLst>
          </p:cNvPr>
          <p:cNvSpPr txBox="1">
            <a:spLocks/>
          </p:cNvSpPr>
          <p:nvPr/>
        </p:nvSpPr>
        <p:spPr>
          <a:xfrm>
            <a:off x="856400" y="1235079"/>
            <a:ext cx="3555418" cy="125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774695" indent="-571500" defTabSz="914400">
              <a:buFont typeface="Wingdings" panose="05000000000000000000" pitchFamily="2" charset="2"/>
              <a:buChar char="q"/>
            </a:pPr>
            <a:r>
              <a:rPr lang="it-IT" sz="4000" kern="0" dirty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11112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230319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0137" y="1318790"/>
            <a:ext cx="6991701" cy="1955665"/>
          </a:xfrm>
        </p:spPr>
        <p:txBody>
          <a:bodyPr/>
          <a:lstStyle/>
          <a:p>
            <a:pPr marL="203195" indent="0" algn="ctr">
              <a:buNone/>
            </a:pPr>
            <a:r>
              <a:rPr lang="it-IT" sz="4000" dirty="0"/>
              <a:t>REQUISITI OBBLIGATORI CONTENUTI: </a:t>
            </a:r>
            <a:r>
              <a:rPr lang="en-US" sz="4000" dirty="0"/>
              <a:t>~ </a:t>
            </a:r>
            <a:r>
              <a:rPr lang="it-IT" sz="4000" dirty="0"/>
              <a:t>60%  DEL TEMPO TOTALE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1EC48986-EC7C-4061-BED6-D8B49071D1B2}"/>
              </a:ext>
            </a:extLst>
          </p:cNvPr>
          <p:cNvSpPr/>
          <p:nvPr/>
        </p:nvSpPr>
        <p:spPr>
          <a:xfrm rot="5400000">
            <a:off x="5690871" y="351312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6F5DF2-CF37-476B-807C-C6842E28A7D0}"/>
              </a:ext>
            </a:extLst>
          </p:cNvPr>
          <p:cNvSpPr txBox="1"/>
          <p:nvPr/>
        </p:nvSpPr>
        <p:spPr>
          <a:xfrm>
            <a:off x="3415312" y="4336452"/>
            <a:ext cx="5361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Barlow Condensed" panose="00000506000000000000" pitchFamily="2" charset="0"/>
              </a:rPr>
              <a:t>PIU’ TEMPO PER I REQUISITI OPZIONALI: MACHINE LEARNING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608C56-0EA4-4DCD-8850-FD3B7450E143}"/>
              </a:ext>
            </a:extLst>
          </p:cNvPr>
          <p:cNvSpPr txBox="1"/>
          <p:nvPr/>
        </p:nvSpPr>
        <p:spPr>
          <a:xfrm>
            <a:off x="2469096" y="5577022"/>
            <a:ext cx="7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spc="50" dirty="0">
                <a:ln w="0">
                  <a:solidFill>
                    <a:srgbClr val="214932"/>
                  </a:solidFill>
                </a:ln>
                <a:solidFill>
                  <a:srgbClr val="99B75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rlow Condensed" panose="00000506000000000000" pitchFamily="2" charset="0"/>
              </a:rPr>
              <a:t>PROGETTO PIU’ INNOVATIVO E SPERIMENTALE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7EF893-72BF-4466-B8B4-0B3D806E01C7}"/>
              </a:ext>
            </a:extLst>
          </p:cNvPr>
          <p:cNvSpPr txBox="1"/>
          <p:nvPr/>
        </p:nvSpPr>
        <p:spPr>
          <a:xfrm>
            <a:off x="1226523" y="3614096"/>
            <a:ext cx="137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15A29"/>
                </a:solidFill>
              </a:rPr>
              <a:t>GRAFANA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3EE413D-A973-4CDC-B558-0DF41314E6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83" t="3981"/>
          <a:stretch/>
        </p:blipFill>
        <p:spPr>
          <a:xfrm>
            <a:off x="1146169" y="4031261"/>
            <a:ext cx="2171707" cy="13824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3F33C0-2326-4B42-A58D-E9BBCA1F7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3" y="2756013"/>
            <a:ext cx="1025255" cy="11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230319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17" y="1750418"/>
            <a:ext cx="6645381" cy="2013103"/>
          </a:xfrm>
        </p:spPr>
        <p:txBody>
          <a:bodyPr/>
          <a:lstStyle/>
          <a:p>
            <a:pPr marL="203195" indent="0">
              <a:buNone/>
            </a:pPr>
            <a:r>
              <a:rPr lang="it-IT" sz="4000" dirty="0"/>
              <a:t>MAGGIOR FAMILIARITA’ CON I LINGUAGGI DI PROGRAMMAZIONE RICHIESTI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15A8A687-6AB7-46E9-9663-5CCFF137CFB7}"/>
              </a:ext>
            </a:extLst>
          </p:cNvPr>
          <p:cNvSpPr/>
          <p:nvPr/>
        </p:nvSpPr>
        <p:spPr>
          <a:xfrm>
            <a:off x="6906231" y="175041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94B5CD-F837-4047-A346-391194EA88E5}"/>
              </a:ext>
            </a:extLst>
          </p:cNvPr>
          <p:cNvSpPr txBox="1"/>
          <p:nvPr/>
        </p:nvSpPr>
        <p:spPr>
          <a:xfrm>
            <a:off x="7791311" y="1220445"/>
            <a:ext cx="2301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rlow Condensed" panose="00000506000000000000" pitchFamily="2" charset="0"/>
              </a:rPr>
              <a:t>HTML</a:t>
            </a:r>
          </a:p>
          <a:p>
            <a:r>
              <a:rPr lang="it-IT" sz="3200" dirty="0">
                <a:latin typeface="Barlow Condensed" panose="00000506000000000000" pitchFamily="2" charset="0"/>
              </a:rPr>
              <a:t>CSS</a:t>
            </a:r>
          </a:p>
          <a:p>
            <a:r>
              <a:rPr lang="it-IT" sz="3200" dirty="0">
                <a:latin typeface="Barlow Condensed" panose="00000506000000000000" pitchFamily="2" charset="0"/>
              </a:rPr>
              <a:t>JAVASCRIPT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8A1B290-BBA4-4D8B-8871-55DC5CF7F5D9}"/>
              </a:ext>
            </a:extLst>
          </p:cNvPr>
          <p:cNvSpPr/>
          <p:nvPr/>
        </p:nvSpPr>
        <p:spPr>
          <a:xfrm>
            <a:off x="6906230" y="3351762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30B7873-9BF0-4E8C-857A-E45533B1FC78}"/>
              </a:ext>
            </a:extLst>
          </p:cNvPr>
          <p:cNvSpPr txBox="1"/>
          <p:nvPr/>
        </p:nvSpPr>
        <p:spPr>
          <a:xfrm>
            <a:off x="7791311" y="2821789"/>
            <a:ext cx="3921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rlow Condensed" panose="00000506000000000000" pitchFamily="2" charset="0"/>
              </a:rPr>
              <a:t>PIU’ TEMPO PER APPROFONDIRE LIBRERIE (D3.JS)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B1B0F2EA-67AB-46B5-B86A-936EAE62CAE6}"/>
              </a:ext>
            </a:extLst>
          </p:cNvPr>
          <p:cNvSpPr txBox="1">
            <a:spLocks/>
          </p:cNvSpPr>
          <p:nvPr/>
        </p:nvSpPr>
        <p:spPr>
          <a:xfrm>
            <a:off x="718594" y="4993048"/>
            <a:ext cx="5304810" cy="82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03195" indent="0" defTabSz="914400">
              <a:buFont typeface="Barlow Semi Condensed Medium"/>
              <a:buNone/>
            </a:pPr>
            <a:r>
              <a:rPr lang="it-IT" sz="4000" kern="0" dirty="0"/>
              <a:t>POSSIBILITA’ DI VARIARE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6EA05F37-B076-4DF5-A46A-56C8DBFC201E}"/>
              </a:ext>
            </a:extLst>
          </p:cNvPr>
          <p:cNvSpPr/>
          <p:nvPr/>
        </p:nvSpPr>
        <p:spPr>
          <a:xfrm>
            <a:off x="6096000" y="518573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62507-1D2E-4E3E-9509-8F5CBBD6FACF}"/>
              </a:ext>
            </a:extLst>
          </p:cNvPr>
          <p:cNvSpPr txBox="1"/>
          <p:nvPr/>
        </p:nvSpPr>
        <p:spPr>
          <a:xfrm>
            <a:off x="2856113" y="4477852"/>
            <a:ext cx="1029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spc="50" dirty="0">
                <a:ln w="0">
                  <a:solidFill>
                    <a:srgbClr val="214932"/>
                  </a:solidFill>
                </a:ln>
                <a:solidFill>
                  <a:srgbClr val="99B75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rlow Condensed" panose="00000506000000000000" pitchFamily="2" charset="0"/>
              </a:rPr>
              <a:t>MA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75629A-313E-4BBE-A918-CD0A861A3116}"/>
              </a:ext>
            </a:extLst>
          </p:cNvPr>
          <p:cNvSpPr txBox="1"/>
          <p:nvPr/>
        </p:nvSpPr>
        <p:spPr>
          <a:xfrm>
            <a:off x="6905529" y="4901986"/>
            <a:ext cx="2977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rlow Condensed" panose="00000506000000000000" pitchFamily="2" charset="0"/>
              </a:rPr>
              <a:t>PYTHON (LIBRERIA SCIKIT-LEARN)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F67E1F-625C-4C45-949F-99BBBA184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04" y="4365402"/>
            <a:ext cx="1330050" cy="13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0999" y="285028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COSTI PREVISTI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CA9D43-AD0E-4170-A3D5-8ABC7D849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346" y="1448255"/>
            <a:ext cx="6717307" cy="39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339735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RUOLI PREVISTI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6D844C4-DAFD-40AF-9B89-2CE184B35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97" y="2221198"/>
            <a:ext cx="9744805" cy="2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18CF1-38B8-4F12-9FF9-A01927B6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A50AE3-EBEE-4361-AE40-EE15BE302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04662A25-CA8D-47C1-9322-151AFE3A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107</Words>
  <Application>Microsoft Office PowerPoint</Application>
  <PresentationFormat>Widescreen</PresentationFormat>
  <Paragraphs>28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8" baseType="lpstr">
      <vt:lpstr>Arial</vt:lpstr>
      <vt:lpstr>Barlow Condensed</vt:lpstr>
      <vt:lpstr>Barlow Condensed SemiBold</vt:lpstr>
      <vt:lpstr>Barlow Semi Condensed</vt:lpstr>
      <vt:lpstr>Barlow Semi Condensed Medium</vt:lpstr>
      <vt:lpstr>Calibri</vt:lpstr>
      <vt:lpstr>Fjalla One</vt:lpstr>
      <vt:lpstr>Roboto Condensed Light</vt:lpstr>
      <vt:lpstr>Wingdings</vt:lpstr>
      <vt:lpstr>Technology Consulting by Slidesgo</vt:lpstr>
      <vt:lpstr>PRESENTAZIONE CANDIDATURA 19/11/21 </vt:lpstr>
      <vt:lpstr>PROPOSTA</vt:lpstr>
      <vt:lpstr>SCELTA CAPITOLATO</vt:lpstr>
      <vt:lpstr>SCELTA CAPITOLATO</vt:lpstr>
      <vt:lpstr>SCELTA CAPITOLATO</vt:lpstr>
      <vt:lpstr>COSTI PREVISTI</vt:lpstr>
      <vt:lpstr>RUOLI PREVISTI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CANDIDATURA 19/11/21 </dc:title>
  <dc:creator>Beni Valentina</dc:creator>
  <cp:lastModifiedBy>Beni Valentina</cp:lastModifiedBy>
  <cp:revision>7</cp:revision>
  <dcterms:created xsi:type="dcterms:W3CDTF">2021-11-15T11:59:12Z</dcterms:created>
  <dcterms:modified xsi:type="dcterms:W3CDTF">2021-11-17T22:23:51Z</dcterms:modified>
</cp:coreProperties>
</file>