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61" r:id="rId2"/>
    <p:sldId id="268" r:id="rId3"/>
    <p:sldId id="262" r:id="rId4"/>
    <p:sldId id="256" r:id="rId5"/>
    <p:sldId id="259" r:id="rId6"/>
    <p:sldId id="260" r:id="rId7"/>
    <p:sldId id="258" r:id="rId8"/>
    <p:sldId id="263" r:id="rId9"/>
    <p:sldId id="283" r:id="rId10"/>
    <p:sldId id="284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70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5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85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5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6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3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5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5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0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D567-7643-45E2-ADD9-78AF60F9B2A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B29000-E905-41F9-8739-F2DFF8DC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Arduino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 smtClean="0"/>
              <a:t>L298N Motor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Sophisticated and easy to use</a:t>
            </a:r>
          </a:p>
          <a:p>
            <a:r>
              <a:rPr lang="en-US" sz="2400" dirty="0" smtClean="0"/>
              <a:t>L298N drives the motors but also gives a 5V output voltage which can be used to power the Arduino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3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39" y="1825625"/>
            <a:ext cx="3139321" cy="4351338"/>
          </a:xfrm>
        </p:spPr>
      </p:pic>
    </p:spTree>
    <p:extLst>
      <p:ext uri="{BB962C8B-B14F-4D97-AF65-F5344CB8AC3E}">
        <p14:creationId xmlns:p14="http://schemas.microsoft.com/office/powerpoint/2010/main" val="36599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en-US" sz="4000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4"/>
            <a:ext cx="10515600" cy="48375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MPU6050 module is used for knowing the acceleration &amp; orientation of a system or an object. These values can be used to get other motion related parameters like velocity, displacement,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Features</a:t>
            </a:r>
          </a:p>
          <a:p>
            <a:r>
              <a:rPr lang="en-US" sz="2400" dirty="0" smtClean="0"/>
              <a:t>3 Axis Accelerometer &amp; 3 Axis Gyroscope</a:t>
            </a:r>
          </a:p>
          <a:p>
            <a:r>
              <a:rPr lang="en-US" sz="2400" dirty="0" smtClean="0"/>
              <a:t>DMP – Digital Motion Processor</a:t>
            </a:r>
          </a:p>
          <a:p>
            <a:r>
              <a:rPr lang="en-US" sz="2400" dirty="0" smtClean="0"/>
              <a:t>Well documented and many libraries available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Applications</a:t>
            </a:r>
          </a:p>
          <a:p>
            <a:r>
              <a:rPr lang="en-US" sz="2400" dirty="0" smtClean="0"/>
              <a:t>Drones, Self balancing Robots</a:t>
            </a:r>
          </a:p>
          <a:p>
            <a:r>
              <a:rPr lang="en-US" sz="2400" dirty="0" smtClean="0"/>
              <a:t>Used as IMU instrument, tilt sensors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0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Interfacing with Arduino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35" y="1133342"/>
            <a:ext cx="7289442" cy="5043621"/>
          </a:xfrm>
        </p:spPr>
      </p:pic>
    </p:spTree>
    <p:extLst>
      <p:ext uri="{BB962C8B-B14F-4D97-AF65-F5344CB8AC3E}">
        <p14:creationId xmlns:p14="http://schemas.microsoft.com/office/powerpoint/2010/main" val="37505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sz="3600" dirty="0" smtClean="0"/>
              <a:t>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Why do we need calibration?</a:t>
            </a:r>
          </a:p>
          <a:p>
            <a:pPr marL="0" indent="0">
              <a:buNone/>
            </a:pPr>
            <a:r>
              <a:rPr lang="en-US" sz="2400" dirty="0" smtClean="0"/>
              <a:t>Every sensor has an error that prevents it from giving desired values at flat position. This gives us wrong data which may mislead our microcontroller about the orientation.</a:t>
            </a:r>
          </a:p>
          <a:p>
            <a:pPr marL="0" indent="0">
              <a:buNone/>
            </a:pPr>
            <a:r>
              <a:rPr lang="en-US" sz="2400" b="1" dirty="0" smtClean="0"/>
              <a:t>Calibration</a:t>
            </a:r>
          </a:p>
          <a:p>
            <a:pPr marL="0" indent="0">
              <a:buNone/>
            </a:pPr>
            <a:r>
              <a:rPr lang="en-US" sz="2400" dirty="0" smtClean="0"/>
              <a:t>We therefore keep the sensor on a flat surface and make its values to zero/desired values by providing an offset value to each of the 6 Axes the sensor is providing us</a:t>
            </a:r>
          </a:p>
          <a:p>
            <a:pPr marL="0" indent="0">
              <a:buNone/>
            </a:pPr>
            <a:r>
              <a:rPr lang="en-US" sz="2400" dirty="0" smtClean="0"/>
              <a:t>If we provide the best possible offset values, then the sensor will report 0 for all accelerations and displacements, except for </a:t>
            </a:r>
          </a:p>
          <a:p>
            <a:pPr marL="0" indent="0">
              <a:buNone/>
            </a:pPr>
            <a:r>
              <a:rPr lang="en-US" sz="2400" dirty="0" smtClean="0"/>
              <a:t>Z acceleration, for which it will report 16384 (that is, 2^14).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5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0757"/>
          </a:xfrm>
        </p:spPr>
        <p:txBody>
          <a:bodyPr/>
          <a:lstStyle/>
          <a:p>
            <a:pPr algn="ctr"/>
            <a:r>
              <a:rPr lang="en-US" dirty="0" smtClean="0"/>
              <a:t>What is PID?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26080"/>
            <a:ext cx="9144000" cy="23317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PID control is a well-established way of driving a system towards a target position or level. 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PID </a:t>
            </a:r>
            <a:r>
              <a:rPr lang="en-US" dirty="0"/>
              <a:t>(proportional integral derivative) controllers use a control loop feedback mechanism to control process variables and are the most accurate and stable controller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6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 of PID </a:t>
            </a:r>
            <a:r>
              <a:rPr lang="en-US" dirty="0"/>
              <a:t>C</a:t>
            </a:r>
            <a:r>
              <a:rPr lang="en-US" dirty="0" smtClean="0"/>
              <a:t>ontroller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4566"/>
            <a:ext cx="8596312" cy="3053481"/>
          </a:xfrm>
        </p:spPr>
      </p:pic>
    </p:spTree>
    <p:extLst>
      <p:ext uri="{BB962C8B-B14F-4D97-AF65-F5344CB8AC3E}">
        <p14:creationId xmlns:p14="http://schemas.microsoft.com/office/powerpoint/2010/main" val="17639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Proptional</a:t>
            </a:r>
            <a:r>
              <a:rPr lang="en-US" dirty="0" smtClean="0"/>
              <a:t>(P)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446801"/>
            <a:ext cx="10622280" cy="5280569"/>
          </a:xfrm>
        </p:spPr>
        <p:txBody>
          <a:bodyPr>
            <a:normAutofit/>
          </a:bodyPr>
          <a:lstStyle/>
          <a:p>
            <a:r>
              <a:rPr lang="en-IN" dirty="0"/>
              <a:t>In a proportional controller the output (also called the actuating/control </a:t>
            </a:r>
            <a:r>
              <a:rPr lang="en-IN" dirty="0" smtClean="0"/>
              <a:t>signal u(t)) </a:t>
            </a:r>
          </a:p>
          <a:p>
            <a:pPr marL="0" indent="0">
              <a:buNone/>
            </a:pPr>
            <a:r>
              <a:rPr lang="en-IN" dirty="0" smtClean="0"/>
              <a:t>	is </a:t>
            </a:r>
            <a:r>
              <a:rPr lang="en-IN" dirty="0"/>
              <a:t>directly proportional to the error </a:t>
            </a:r>
            <a:r>
              <a:rPr lang="en-IN" dirty="0" smtClean="0"/>
              <a:t>signal(e(t)).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IN" dirty="0"/>
              <a:t>Control signal = </a:t>
            </a:r>
            <a:r>
              <a:rPr lang="en-IN" dirty="0" err="1"/>
              <a:t>Kp</a:t>
            </a:r>
            <a:r>
              <a:rPr lang="en-IN" dirty="0"/>
              <a:t> X Error </a:t>
            </a:r>
            <a:r>
              <a:rPr lang="en-IN" dirty="0" smtClean="0"/>
              <a:t>Signal</a:t>
            </a:r>
          </a:p>
          <a:p>
            <a:pPr marL="0" indent="0">
              <a:buNone/>
            </a:pPr>
            <a:r>
              <a:rPr lang="en-US" dirty="0" smtClean="0"/>
              <a:t>U(t)= </a:t>
            </a:r>
            <a:r>
              <a:rPr lang="en-US" dirty="0" err="1" smtClean="0"/>
              <a:t>kp</a:t>
            </a:r>
            <a:r>
              <a:rPr lang="en-US" dirty="0" smtClean="0"/>
              <a:t>*e(t)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7345" y="2651759"/>
            <a:ext cx="6480267" cy="27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8125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                                                    </a:t>
            </a:r>
            <a:r>
              <a:rPr lang="en-US" sz="1000" dirty="0" err="1" smtClean="0"/>
              <a:t>Source:Electronicshub.com</a:t>
            </a:r>
            <a:endParaRPr lang="en-IN" sz="1000" dirty="0" smtClean="0"/>
          </a:p>
          <a:p>
            <a:pPr marL="0" indent="0">
              <a:buNone/>
            </a:pPr>
            <a:endParaRPr lang="en-IN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1" y="405665"/>
            <a:ext cx="7654835" cy="50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Proportional Derivative (PD) </a:t>
            </a:r>
            <a:r>
              <a:rPr lang="en-IN" dirty="0" smtClean="0"/>
              <a:t>Controller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This kind of action gives an output which is proportional to the derivative or the rate of change of the error.</a:t>
                </a:r>
              </a:p>
              <a:p>
                <a:r>
                  <a:rPr lang="en-IN" dirty="0"/>
                  <a:t>Derivative action could not be used alone in </a:t>
                </a:r>
                <a:r>
                  <a:rPr lang="en-IN" dirty="0" smtClean="0"/>
                  <a:t>practical applications because the output is only related to change in error.</a:t>
                </a:r>
              </a:p>
              <a:p>
                <a:r>
                  <a:rPr lang="en-US" dirty="0" smtClean="0"/>
                  <a:t>Even if error is huge but its constant throughout the </a:t>
                </a:r>
                <a:r>
                  <a:rPr lang="en-US" dirty="0" err="1" smtClean="0"/>
                  <a:t>process,the</a:t>
                </a:r>
                <a:r>
                  <a:rPr lang="en-US" dirty="0" smtClean="0"/>
                  <a:t> output of derivative control will be 0.</a:t>
                </a:r>
              </a:p>
              <a:p>
                <a:r>
                  <a:rPr lang="en-IN" dirty="0"/>
                  <a:t>O</a:t>
                </a:r>
                <a:r>
                  <a:rPr lang="en-IN" baseline="-25000" dirty="0"/>
                  <a:t>D </a:t>
                </a:r>
                <a:r>
                  <a:rPr lang="en-IN" dirty="0"/>
                  <a:t>= </a:t>
                </a:r>
                <a:r>
                  <a:rPr lang="en-IN" dirty="0" smtClean="0"/>
                  <a:t> </a:t>
                </a:r>
                <a:r>
                  <a:rPr lang="en-IN" dirty="0" err="1"/>
                  <a:t>k</a:t>
                </a:r>
                <a:r>
                  <a:rPr lang="en-IN" baseline="-25000" dirty="0" err="1"/>
                  <a:t>D</a:t>
                </a:r>
                <a:r>
                  <a:rPr lang="en-IN" baseline="-25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O</a:t>
                </a:r>
                <a:r>
                  <a:rPr lang="en-IN" baseline="-25000" dirty="0" smtClean="0"/>
                  <a:t>D </a:t>
                </a:r>
                <a:r>
                  <a:rPr lang="en-IN" dirty="0"/>
                  <a:t>= output derivative controller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79" y="1704218"/>
            <a:ext cx="5758977" cy="4610108"/>
          </a:xfrm>
        </p:spPr>
      </p:pic>
    </p:spTree>
    <p:extLst>
      <p:ext uri="{BB962C8B-B14F-4D97-AF65-F5344CB8AC3E}">
        <p14:creationId xmlns:p14="http://schemas.microsoft.com/office/powerpoint/2010/main" val="38978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PD Controller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3686"/>
            <a:ext cx="10072326" cy="27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1109"/>
            <a:ext cx="10515600" cy="2690948"/>
          </a:xfrm>
        </p:spPr>
        <p:txBody>
          <a:bodyPr>
            <a:normAutofit/>
          </a:bodyPr>
          <a:lstStyle/>
          <a:p>
            <a:pPr lvl="0" fontAlgn="base"/>
            <a:r>
              <a:rPr lang="en-IN" dirty="0"/>
              <a:t>Derivative part in the PD controller reduces the overshoot and improves the transient stability of the control system.</a:t>
            </a:r>
          </a:p>
          <a:p>
            <a:pPr lvl="0" fontAlgn="base"/>
            <a:r>
              <a:rPr lang="en-IN" dirty="0"/>
              <a:t>It reduces the time constant of the system and thus making system faster.</a:t>
            </a:r>
          </a:p>
          <a:p>
            <a:pPr lvl="0" fontAlgn="base"/>
            <a:r>
              <a:rPr lang="en-IN" dirty="0"/>
              <a:t>It has no effect on the steady state error (derivative part) and on the offset caused by the P controller.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79" y="432937"/>
            <a:ext cx="5623363" cy="326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Proportional Integral (PI) </a:t>
            </a:r>
            <a:r>
              <a:rPr lang="en-IN" dirty="0" smtClean="0"/>
              <a:t>Controller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3"/>
                <a:ext cx="10515600" cy="5290457"/>
              </a:xfrm>
            </p:spPr>
            <p:txBody>
              <a:bodyPr/>
              <a:lstStyle/>
              <a:p>
                <a:r>
                  <a:rPr lang="en-IN" dirty="0" smtClean="0"/>
                  <a:t>In </a:t>
                </a:r>
                <a:r>
                  <a:rPr lang="en-IN" dirty="0"/>
                  <a:t>integral controllers the </a:t>
                </a:r>
                <a:r>
                  <a:rPr lang="en-IN" dirty="0" smtClean="0"/>
                  <a:t>output is </a:t>
                </a:r>
                <a:r>
                  <a:rPr lang="en-IN" dirty="0"/>
                  <a:t>directly proportional to the integral of the error signal</a:t>
                </a:r>
                <a:r>
                  <a:rPr lang="en-IN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O</a:t>
                </a:r>
                <a:r>
                  <a:rPr lang="en-IN" baseline="-25000" dirty="0"/>
                  <a:t>i</a:t>
                </a:r>
                <a:r>
                  <a:rPr lang="en-IN" baseline="-25000" dirty="0" smtClean="0"/>
                  <a:t> </a:t>
                </a:r>
                <a:r>
                  <a:rPr lang="en-IN" dirty="0"/>
                  <a:t>= 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k</a:t>
                </a:r>
                <a:r>
                  <a:rPr lang="en-IN" baseline="-25000" dirty="0" err="1"/>
                  <a:t>i</a:t>
                </a:r>
                <a:r>
                  <a:rPr lang="en-IN" baseline="-25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IN" dirty="0" smtClean="0"/>
                  <a:t>O</a:t>
                </a:r>
                <a:r>
                  <a:rPr lang="en-IN" baseline="-25000" dirty="0" smtClean="0"/>
                  <a:t>i 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ouput</a:t>
                </a:r>
                <a:r>
                  <a:rPr lang="en-US" dirty="0" smtClean="0"/>
                  <a:t> integral controller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3"/>
                <a:ext cx="10515600" cy="5290457"/>
              </a:xfrm>
              <a:blipFill rotWithShape="0">
                <a:blip r:embed="rId2"/>
                <a:stretch>
                  <a:fillRect l="-522" t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181848" y="2568348"/>
            <a:ext cx="4904060" cy="24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01291"/>
            <a:ext cx="10515600" cy="2375671"/>
          </a:xfrm>
        </p:spPr>
        <p:txBody>
          <a:bodyPr/>
          <a:lstStyle/>
          <a:p>
            <a:r>
              <a:rPr lang="en-IN" dirty="0"/>
              <a:t>Integral action enables PI controllers to eliminate offset, a major weakness of a P-only controller. </a:t>
            </a:r>
            <a:endParaRPr lang="en-IN" dirty="0" smtClean="0"/>
          </a:p>
          <a:p>
            <a:r>
              <a:rPr lang="en-IN" dirty="0" smtClean="0"/>
              <a:t>Thus</a:t>
            </a:r>
            <a:r>
              <a:rPr lang="en-IN" dirty="0"/>
              <a:t>, PI controllers provide a balance of complexity and capability that makes them by far the most widely used algorithm in process control applications.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1" y="319494"/>
            <a:ext cx="5304881" cy="33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Proportional-Integral-Derivative (PID)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PID controller involves the parallel combination of these 3 controllers and the output equation is proportional to the derivative as well as integral of the error signal.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083" y="3251132"/>
            <a:ext cx="4648200" cy="11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The Characteristics of P, I, and D controllers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IN" dirty="0"/>
              <a:t>A proportional controller (</a:t>
            </a:r>
            <a:r>
              <a:rPr lang="en-IN" dirty="0" err="1"/>
              <a:t>Kp</a:t>
            </a:r>
            <a:r>
              <a:rPr lang="en-IN" dirty="0"/>
              <a:t>) will have the effect of reducing the rise time and will reduce, but never eliminate, the steady-state error. </a:t>
            </a:r>
          </a:p>
          <a:p>
            <a:pPr lvl="0" fontAlgn="base"/>
            <a:r>
              <a:rPr lang="en-IN" dirty="0"/>
              <a:t>An integral control (Ki) will have the effect of eliminating the steady-state error, but it may make the transient response worse. </a:t>
            </a:r>
          </a:p>
          <a:p>
            <a:pPr lvl="0" fontAlgn="base"/>
            <a:r>
              <a:rPr lang="en-IN" dirty="0"/>
              <a:t>A derivative control (</a:t>
            </a:r>
            <a:r>
              <a:rPr lang="en-IN" dirty="0" err="1"/>
              <a:t>Kd</a:t>
            </a:r>
            <a:r>
              <a:rPr lang="en-IN" dirty="0"/>
              <a:t>) will have the effect of increasing the stability of the system, reducing the </a:t>
            </a:r>
            <a:r>
              <a:rPr lang="en-IN" dirty="0" smtClean="0"/>
              <a:t>overshoot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0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b="1" dirty="0" smtClean="0"/>
              <a:t>HC-05 Bluetooth Module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HC‐05 module is an easy to use Bluetooth SPP (Serial Port Protocol)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module,designed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transparent wireless serial connection setup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HC-05 Bluetooth Module can be used in a Master or Slave configuration, making it a great solution for wireless communication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 port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bluetooth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module is fully qualified Bluetooth V2.0+EDR (Enhanced Data Rate) 3Mbps Modulation with complete 2.4GHz radio transceiver and baseband.</a:t>
            </a:r>
          </a:p>
        </p:txBody>
      </p:sp>
    </p:spTree>
    <p:extLst>
      <p:ext uri="{BB962C8B-B14F-4D97-AF65-F5344CB8AC3E}">
        <p14:creationId xmlns:p14="http://schemas.microsoft.com/office/powerpoint/2010/main" val="13899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 Command Mode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15" y="1930400"/>
            <a:ext cx="8112572" cy="42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Mode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98" y="1818993"/>
            <a:ext cx="8479414" cy="44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1"/>
            <a:ext cx="8596668" cy="479211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Power : Vin- 6 to12V DC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                  5V, 3.3V – Output Supply.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Analog Pins(A0–A5): Used to provide analog input in the range of 0-5V.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Digital pins(D0-D13): Can be used as input or output pins.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PWM (3, 5, 6, 9, 11): Provides 8-bit PWM output.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Frequency (Clock Speed): 16 MHz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036"/>
          </a:xfrm>
        </p:spPr>
        <p:txBody>
          <a:bodyPr/>
          <a:lstStyle/>
          <a:p>
            <a:r>
              <a:rPr lang="en-US" dirty="0" smtClean="0"/>
              <a:t>Programming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65162"/>
            <a:ext cx="10515600" cy="48118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Few important concepts related to general programming before</a:t>
            </a:r>
          </a:p>
          <a:p>
            <a:pPr marL="0" indent="0">
              <a:buNone/>
            </a:pPr>
            <a:r>
              <a:rPr lang="en-US" sz="2400" dirty="0" smtClean="0"/>
              <a:t>we move ahead…</a:t>
            </a:r>
          </a:p>
          <a:p>
            <a:r>
              <a:rPr lang="en-US" sz="2400" dirty="0" smtClean="0"/>
              <a:t>Data types – char, </a:t>
            </a:r>
            <a:r>
              <a:rPr lang="en-US" sz="2400" dirty="0" err="1" smtClean="0"/>
              <a:t>int</a:t>
            </a:r>
            <a:r>
              <a:rPr lang="en-US" sz="2400" dirty="0" smtClean="0"/>
              <a:t>, float, </a:t>
            </a:r>
            <a:r>
              <a:rPr lang="en-US" sz="2400" dirty="0" err="1" smtClean="0"/>
              <a:t>double,etc</a:t>
            </a:r>
            <a:endParaRPr lang="en-US" sz="2400" dirty="0" smtClean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If else ladder</a:t>
            </a:r>
          </a:p>
          <a:p>
            <a:r>
              <a:rPr lang="en-US" sz="2400" dirty="0" smtClean="0"/>
              <a:t>Loops – while, do while, for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3"/>
            <a:ext cx="10515600" cy="5069379"/>
          </a:xfrm>
        </p:spPr>
        <p:txBody>
          <a:bodyPr/>
          <a:lstStyle/>
          <a:p>
            <a:r>
              <a:rPr lang="en-US" dirty="0" smtClean="0"/>
              <a:t>If else ladder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if(condition){</a:t>
            </a:r>
          </a:p>
          <a:p>
            <a:pPr marL="0" indent="0">
              <a:buNone/>
            </a:pPr>
            <a:r>
              <a:rPr lang="en-US" sz="2000" dirty="0" smtClean="0"/>
              <a:t>		//statements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 if{</a:t>
            </a:r>
          </a:p>
          <a:p>
            <a:pPr marL="0" indent="0">
              <a:buNone/>
            </a:pPr>
            <a:r>
              <a:rPr lang="en-US" sz="2000" dirty="0" smtClean="0"/>
              <a:t>		//statements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else{</a:t>
            </a:r>
          </a:p>
          <a:p>
            <a:pPr marL="0" indent="0">
              <a:buNone/>
            </a:pPr>
            <a:r>
              <a:rPr lang="en-US" sz="2000" dirty="0" smtClean="0"/>
              <a:t>		//statements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1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while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while(condition){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//statements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r>
              <a:rPr lang="en-US" dirty="0" smtClean="0"/>
              <a:t>do while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do{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//statements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}while(condition)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for(initialization; condition; update){</a:t>
            </a:r>
          </a:p>
          <a:p>
            <a:pPr marL="0" indent="0">
              <a:buNone/>
            </a:pPr>
            <a:r>
              <a:rPr lang="en-US" sz="2000" dirty="0" smtClean="0"/>
              <a:t>		//statements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}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74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Functions are set of statements that take inputs, do some specific actions and return an output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Examples</a:t>
            </a:r>
          </a:p>
          <a:p>
            <a:pPr marL="0" indent="0">
              <a:buNone/>
            </a:pPr>
            <a:r>
              <a:rPr lang="en-US" sz="2000" dirty="0" smtClean="0"/>
              <a:t>void setup{</a:t>
            </a:r>
          </a:p>
          <a:p>
            <a:pPr marL="0" indent="0">
              <a:buNone/>
            </a:pPr>
            <a:r>
              <a:rPr lang="en-US" sz="2000" dirty="0" smtClean="0"/>
              <a:t>	//statements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add_five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a){</a:t>
            </a:r>
          </a:p>
          <a:p>
            <a:pPr marL="0" indent="0">
              <a:buNone/>
            </a:pPr>
            <a:r>
              <a:rPr lang="en-US" sz="2000" dirty="0" smtClean="0"/>
              <a:t>	a=a+5;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return a;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42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7380"/>
          </a:xfrm>
        </p:spPr>
        <p:txBody>
          <a:bodyPr/>
          <a:lstStyle/>
          <a:p>
            <a:r>
              <a:rPr lang="en-US" dirty="0" smtClean="0"/>
              <a:t>Arduino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981"/>
            <a:ext cx="8596668" cy="44443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void setup() – called </a:t>
            </a:r>
            <a:r>
              <a:rPr lang="en-US" sz="2000" dirty="0" err="1" smtClean="0"/>
              <a:t>everytime</a:t>
            </a:r>
            <a:r>
              <a:rPr lang="en-US" sz="2000" dirty="0" smtClean="0"/>
              <a:t> the module is powered on and called only once</a:t>
            </a:r>
          </a:p>
          <a:p>
            <a:r>
              <a:rPr lang="en-US" sz="2000" dirty="0" smtClean="0"/>
              <a:t>void loop() – this function is called repeatedly till the module has power after the setup function is called</a:t>
            </a:r>
          </a:p>
          <a:p>
            <a:r>
              <a:rPr lang="en-US" sz="2000" dirty="0" smtClean="0"/>
              <a:t>User defined functions can be written as per requirements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Some important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pinMode</a:t>
            </a:r>
            <a:r>
              <a:rPr lang="en-US" sz="2000" dirty="0"/>
              <a:t>(pin, mode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pin,value</a:t>
            </a:r>
            <a:r>
              <a:rPr lang="en-US" sz="2000" dirty="0" smtClean="0"/>
              <a:t>) &amp; </a:t>
            </a:r>
            <a:r>
              <a:rPr lang="en-US" sz="2000" dirty="0" err="1" smtClean="0"/>
              <a:t>digitalRead</a:t>
            </a:r>
            <a:r>
              <a:rPr lang="en-US" sz="2000" dirty="0" smtClean="0"/>
              <a:t>(pin)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analogWrite</a:t>
            </a:r>
            <a:r>
              <a:rPr lang="en-US" sz="2000" dirty="0" smtClean="0"/>
              <a:t>(</a:t>
            </a:r>
            <a:r>
              <a:rPr lang="en-US" sz="2000" dirty="0" err="1" smtClean="0"/>
              <a:t>pin,value</a:t>
            </a:r>
            <a:r>
              <a:rPr lang="en-US" sz="2000" dirty="0"/>
              <a:t>) &amp; </a:t>
            </a:r>
            <a:r>
              <a:rPr lang="en-US" sz="2000" dirty="0" err="1" smtClean="0"/>
              <a:t>analogRead</a:t>
            </a:r>
            <a:r>
              <a:rPr lang="en-US" sz="2000" dirty="0" smtClean="0"/>
              <a:t>(pin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2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5"/>
          </a:xfrm>
        </p:spPr>
        <p:txBody>
          <a:bodyPr/>
          <a:lstStyle/>
          <a:p>
            <a:r>
              <a:rPr lang="en-US" dirty="0" smtClean="0"/>
              <a:t>Motor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supply provided by the Arduino is not enough for the motors</a:t>
            </a:r>
          </a:p>
          <a:p>
            <a:r>
              <a:rPr lang="en-US" sz="2400" dirty="0" smtClean="0"/>
              <a:t>So we give an external supply to the motors</a:t>
            </a:r>
          </a:p>
          <a:p>
            <a:r>
              <a:rPr lang="en-US" sz="2400" dirty="0" smtClean="0"/>
              <a:t>But because we still want to control the motor via Arduino, we use a Motor Driver between Arduino and the Motors</a:t>
            </a:r>
          </a:p>
          <a:p>
            <a:r>
              <a:rPr lang="en-US" sz="2400" dirty="0" smtClean="0"/>
              <a:t>The Motor Driver takes the signal from the Arduino and drives the motor using the provided External supply to the Driver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63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910</Words>
  <Application>Microsoft Office PowerPoint</Application>
  <PresentationFormat>Widescreen</PresentationFormat>
  <Paragraphs>152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Trebuchet MS</vt:lpstr>
      <vt:lpstr>Wingdings 3</vt:lpstr>
      <vt:lpstr>Facet</vt:lpstr>
      <vt:lpstr>Programming</vt:lpstr>
      <vt:lpstr>Arduino UNO</vt:lpstr>
      <vt:lpstr>Arduino Uno</vt:lpstr>
      <vt:lpstr>Programming Basics</vt:lpstr>
      <vt:lpstr>Conditional Statements</vt:lpstr>
      <vt:lpstr>Loops</vt:lpstr>
      <vt:lpstr>Functions</vt:lpstr>
      <vt:lpstr>Arduino Code</vt:lpstr>
      <vt:lpstr>Motor Driver</vt:lpstr>
      <vt:lpstr>L298N Motor Driver</vt:lpstr>
      <vt:lpstr>MPU-6050</vt:lpstr>
      <vt:lpstr>Description</vt:lpstr>
      <vt:lpstr>Interfacing with Arduino</vt:lpstr>
      <vt:lpstr>Calibration</vt:lpstr>
      <vt:lpstr>What is PID?</vt:lpstr>
      <vt:lpstr>Block Diagram of PID Controller </vt:lpstr>
      <vt:lpstr>Proptional(P) Controller</vt:lpstr>
      <vt:lpstr>PowerPoint Presentation</vt:lpstr>
      <vt:lpstr>Proportional Derivative (PD) Controller</vt:lpstr>
      <vt:lpstr>PD Controller</vt:lpstr>
      <vt:lpstr>PowerPoint Presentation</vt:lpstr>
      <vt:lpstr>Proportional Integral (PI) Controller</vt:lpstr>
      <vt:lpstr>PowerPoint Presentation</vt:lpstr>
      <vt:lpstr>Proportional-Integral-Derivative (PID) Controller</vt:lpstr>
      <vt:lpstr>The Characteristics of P, I, and D controllers </vt:lpstr>
      <vt:lpstr>HC-05 Bluetooth Module</vt:lpstr>
      <vt:lpstr>AT Command Mode</vt:lpstr>
      <vt:lpstr>Data Mode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creator>Abhishek Jagushte</dc:creator>
  <cp:lastModifiedBy>Abhishek Jagushte</cp:lastModifiedBy>
  <cp:revision>15</cp:revision>
  <dcterms:created xsi:type="dcterms:W3CDTF">2019-08-27T08:35:53Z</dcterms:created>
  <dcterms:modified xsi:type="dcterms:W3CDTF">2019-08-28T09:43:22Z</dcterms:modified>
</cp:coreProperties>
</file>