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8" r:id="rId11"/>
    <p:sldId id="267" r:id="rId12"/>
    <p:sldId id="266" r:id="rId13"/>
    <p:sldId id="265" r:id="rId14"/>
    <p:sldId id="269" r:id="rId15"/>
    <p:sldId id="271" r:id="rId16"/>
    <p:sldId id="270" r:id="rId17"/>
    <p:sldId id="272" r:id="rId18"/>
    <p:sldId id="274" r:id="rId19"/>
    <p:sldId id="275" r:id="rId20"/>
    <p:sldId id="276" r:id="rId21"/>
    <p:sldId id="273"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11/25/2016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11/25/2016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1" name="Rectangle 9"/>
          <p:cNvSpPr>
            <a:spLocks noGrp="1" noChangeArrowheads="1"/>
          </p:cNvSpPr>
          <p:nvPr>
            <p:ph type="subTitle" idx="1"/>
          </p:nvPr>
        </p:nvSpPr>
        <p:spPr>
          <a:xfrm>
            <a:off x="2667000" y="1447800"/>
            <a:ext cx="6934200" cy="5029200"/>
          </a:xfrm>
        </p:spPr>
        <p:txBody>
          <a:bodyPr>
            <a:normAutofit fontScale="92500"/>
          </a:bodyPr>
          <a:lstStyle/>
          <a:p>
            <a:endParaRPr lang="en-GB" dirty="0"/>
          </a:p>
          <a:p>
            <a:r>
              <a:rPr lang="en-GB" sz="4400" b="1" dirty="0">
                <a:solidFill>
                  <a:schemeClr val="bg2"/>
                </a:solidFill>
                <a:latin typeface="Monotype Corsiva" pitchFamily="66" charset="0"/>
              </a:rPr>
              <a:t>        Cellule electrique </a:t>
            </a:r>
            <a:endParaRPr lang="en-GB" sz="4400" b="1" dirty="0">
              <a:solidFill>
                <a:schemeClr val="bg2"/>
              </a:solidFill>
            </a:endParaRPr>
          </a:p>
          <a:p>
            <a:r>
              <a:rPr lang="en-GB" dirty="0"/>
              <a:t>             </a:t>
            </a:r>
            <a:endParaRPr lang="en-GB" sz="4000" b="1" dirty="0">
              <a:solidFill>
                <a:schemeClr val="bg2"/>
              </a:solidFill>
              <a:latin typeface="Monotype Corsiva" pitchFamily="66" charset="0"/>
            </a:endParaRPr>
          </a:p>
          <a:p>
            <a:r>
              <a:rPr lang="en-GB" sz="4000" b="1" dirty="0">
                <a:latin typeface="Monotype Corsiva" pitchFamily="66" charset="0"/>
              </a:rPr>
              <a:t>        </a:t>
            </a:r>
          </a:p>
          <a:p>
            <a:r>
              <a:rPr lang="en-GB" sz="4000" b="1" dirty="0">
                <a:latin typeface="Monotype Corsiva" pitchFamily="66" charset="0"/>
              </a:rPr>
              <a:t>          ARDUINO : Séance 2</a:t>
            </a:r>
          </a:p>
          <a:p>
            <a:endParaRPr lang="en-GB" sz="4000" b="1" dirty="0">
              <a:solidFill>
                <a:schemeClr val="bg2"/>
              </a:solidFill>
              <a:latin typeface="Monotype Corsiva" pitchFamily="66" charset="0"/>
            </a:endParaRPr>
          </a:p>
          <a:p>
            <a:r>
              <a:rPr lang="en-GB" sz="2600" b="1" dirty="0">
                <a:solidFill>
                  <a:schemeClr val="tx1"/>
                </a:solidFill>
                <a:latin typeface="Monotype Corsiva" pitchFamily="66" charset="0"/>
              </a:rPr>
              <a:t>                                 </a:t>
            </a:r>
            <a:r>
              <a:rPr lang="en-GB" sz="2600" b="1" dirty="0" err="1">
                <a:solidFill>
                  <a:schemeClr val="tx1"/>
                </a:solidFill>
                <a:latin typeface="Monotype Corsiva" pitchFamily="66" charset="0"/>
              </a:rPr>
              <a:t>Réalisée</a:t>
            </a:r>
            <a:r>
              <a:rPr lang="en-GB" sz="2600" b="1" dirty="0">
                <a:solidFill>
                  <a:schemeClr val="tx1"/>
                </a:solidFill>
                <a:latin typeface="Monotype Corsiva" pitchFamily="66" charset="0"/>
              </a:rPr>
              <a:t>  par : Imane </a:t>
            </a:r>
            <a:r>
              <a:rPr lang="en-GB" sz="2600" b="1" dirty="0" err="1">
                <a:solidFill>
                  <a:schemeClr val="tx1"/>
                </a:solidFill>
                <a:latin typeface="Monotype Corsiva" pitchFamily="66" charset="0"/>
              </a:rPr>
              <a:t>Haur</a:t>
            </a:r>
            <a:r>
              <a:rPr lang="en-GB" sz="2600" b="1" dirty="0">
                <a:solidFill>
                  <a:schemeClr val="tx1"/>
                </a:solidFill>
                <a:latin typeface="Monotype Corsiva" pitchFamily="66" charset="0"/>
              </a:rPr>
              <a:t>  </a:t>
            </a:r>
            <a:endParaRPr lang="en-GB" sz="2600" dirty="0">
              <a:solidFill>
                <a:schemeClr val="tx1"/>
              </a:solidFill>
            </a:endParaRPr>
          </a:p>
        </p:txBody>
      </p:sp>
      <p:pic>
        <p:nvPicPr>
          <p:cNvPr id="1026" name="Picture 2" descr="C:\Users\acer\Desktop\1779217_894389254015327_4970050021704401892_n.jpg"/>
          <p:cNvPicPr>
            <a:picLocks noChangeAspect="1" noChangeArrowheads="1"/>
          </p:cNvPicPr>
          <p:nvPr/>
        </p:nvPicPr>
        <p:blipFill>
          <a:blip r:embed="rId2" cstate="print"/>
          <a:srcRect/>
          <a:stretch>
            <a:fillRect/>
          </a:stretch>
        </p:blipFill>
        <p:spPr bwMode="auto">
          <a:xfrm>
            <a:off x="7772401" y="304800"/>
            <a:ext cx="2562225" cy="1810598"/>
          </a:xfrm>
          <a:prstGeom prst="rect">
            <a:avLst/>
          </a:prstGeom>
          <a:ln>
            <a:noFill/>
          </a:ln>
          <a:effectLst>
            <a:softEdge rad="112500"/>
          </a:effectLst>
        </p:spPr>
      </p:pic>
      <p:pic>
        <p:nvPicPr>
          <p:cNvPr id="1027" name="Picture 3" descr="C:\Users\acer\Desktop\1013963_513926222006217_1914940771_n.jpg"/>
          <p:cNvPicPr>
            <a:picLocks noChangeAspect="1" noChangeArrowheads="1"/>
          </p:cNvPicPr>
          <p:nvPr/>
        </p:nvPicPr>
        <p:blipFill>
          <a:blip r:embed="rId3" cstate="print"/>
          <a:srcRect/>
          <a:stretch>
            <a:fillRect/>
          </a:stretch>
        </p:blipFill>
        <p:spPr bwMode="auto">
          <a:xfrm>
            <a:off x="1752600" y="381000"/>
            <a:ext cx="2286000" cy="1676400"/>
          </a:xfrm>
          <a:prstGeom prst="rect">
            <a:avLst/>
          </a:prstGeom>
          <a:ln>
            <a:noFill/>
          </a:ln>
          <a:effectLst>
            <a:softEdge rad="112500"/>
          </a:effectLst>
        </p:spPr>
      </p:pic>
      <p:sp>
        <p:nvSpPr>
          <p:cNvPr id="6" name="Parchemin horizontal 5"/>
          <p:cNvSpPr/>
          <p:nvPr/>
        </p:nvSpPr>
        <p:spPr>
          <a:xfrm>
            <a:off x="3048000" y="2971800"/>
            <a:ext cx="1905000" cy="990600"/>
          </a:xfrm>
          <a:prstGeom prst="horizontalScrol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3600" b="1" dirty="0">
                <a:solidFill>
                  <a:schemeClr val="bg2"/>
                </a:solidFill>
                <a:latin typeface="Monotype Corsiva" pitchFamily="66" charset="0"/>
              </a:rPr>
              <a:t>Thème</a:t>
            </a:r>
            <a:r>
              <a:rPr lang="en-GB" b="1" dirty="0">
                <a:solidFill>
                  <a:schemeClr val="bg2"/>
                </a:solidFill>
                <a:latin typeface="Monotype Corsiva" pitchFamily="66" charset="0"/>
              </a:rPr>
              <a:t>:</a:t>
            </a:r>
            <a:endParaRPr lang="fr-FR" dirty="0"/>
          </a:p>
        </p:txBody>
      </p:sp>
    </p:spTree>
    <p:extLst>
      <p:ext uri="{BB962C8B-B14F-4D97-AF65-F5344CB8AC3E}">
        <p14:creationId xmlns:p14="http://schemas.microsoft.com/office/powerpoint/2010/main" val="1763078654"/>
      </p:ext>
    </p:extLst>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82387" y="2526831"/>
            <a:ext cx="9905998" cy="1687360"/>
          </a:xfrm>
        </p:spPr>
        <p:txBody>
          <a:bodyPr>
            <a:normAutofit/>
          </a:bodyPr>
          <a:lstStyle/>
          <a:p>
            <a:r>
              <a:rPr lang="fr-FR" b="1" dirty="0"/>
              <a:t>Les mémoires de la carte </a:t>
            </a:r>
            <a:r>
              <a:rPr lang="fr-FR" b="1" dirty="0" err="1"/>
              <a:t>Arduino</a:t>
            </a:r>
            <a:r>
              <a:rPr lang="fr-FR" b="1" dirty="0"/>
              <a:t>:</a:t>
            </a:r>
            <a:br>
              <a:rPr lang="fr-FR" b="1" dirty="0"/>
            </a:br>
            <a:br>
              <a:rPr lang="fr-FR" dirty="0"/>
            </a:br>
            <a:endParaRPr lang="fr-FR" dirty="0"/>
          </a:p>
        </p:txBody>
      </p:sp>
    </p:spTree>
    <p:extLst>
      <p:ext uri="{BB962C8B-B14F-4D97-AF65-F5344CB8AC3E}">
        <p14:creationId xmlns:p14="http://schemas.microsoft.com/office/powerpoint/2010/main" val="3474770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1900" y="1626635"/>
            <a:ext cx="9905999" cy="3541714"/>
          </a:xfrm>
        </p:spPr>
        <p:txBody>
          <a:bodyPr>
            <a:normAutofit fontScale="92500"/>
          </a:bodyPr>
          <a:lstStyle/>
          <a:p>
            <a:r>
              <a:rPr lang="fr-FR" dirty="0"/>
              <a:t>l y a trois types de mémoires du microcontrôleur utilisées sur les cartes </a:t>
            </a:r>
            <a:r>
              <a:rPr lang="fr-FR" dirty="0" err="1"/>
              <a:t>Arduino</a:t>
            </a:r>
            <a:r>
              <a:rPr lang="fr-FR" dirty="0"/>
              <a:t> :</a:t>
            </a:r>
          </a:p>
          <a:p>
            <a:r>
              <a:rPr lang="fr-FR" dirty="0"/>
              <a:t>La mémoire FLASH (mémoire programme) est la mémoire dans laquelle le programme transféré dans la carte </a:t>
            </a:r>
            <a:r>
              <a:rPr lang="fr-FR" dirty="0" err="1"/>
              <a:t>Arduino</a:t>
            </a:r>
            <a:r>
              <a:rPr lang="fr-FR" dirty="0"/>
              <a:t> est stocké.</a:t>
            </a:r>
          </a:p>
          <a:p>
            <a:r>
              <a:rPr lang="fr-FR" dirty="0"/>
              <a:t>La mémoire SRAM ( mémoire statique à accès aléatoire ou mémoire vive) est la mémoire où le programme créé et manipule les variables quand il s'exécute.</a:t>
            </a:r>
          </a:p>
          <a:p>
            <a:r>
              <a:rPr lang="fr-FR" dirty="0"/>
              <a:t>EEPROM est la mémoire que le programmeur peut utiliser pour stocker des données de long-terme (non-volatiles).</a:t>
            </a:r>
          </a:p>
          <a:p>
            <a:endParaRPr lang="fr-FR" dirty="0"/>
          </a:p>
        </p:txBody>
      </p:sp>
    </p:spTree>
    <p:extLst>
      <p:ext uri="{BB962C8B-B14F-4D97-AF65-F5344CB8AC3E}">
        <p14:creationId xmlns:p14="http://schemas.microsoft.com/office/powerpoint/2010/main" val="109160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1221547" y="310880"/>
            <a:ext cx="9711496" cy="2372056"/>
          </a:xfrm>
          <a:prstGeom prst="rect">
            <a:avLst/>
          </a:prstGeom>
        </p:spPr>
      </p:pic>
      <p:pic>
        <p:nvPicPr>
          <p:cNvPr id="5" name="Espace réservé du contenu 3"/>
          <p:cNvPicPr>
            <a:picLocks noChangeAspect="1"/>
          </p:cNvPicPr>
          <p:nvPr/>
        </p:nvPicPr>
        <p:blipFill>
          <a:blip r:embed="rId3"/>
          <a:stretch>
            <a:fillRect/>
          </a:stretch>
        </p:blipFill>
        <p:spPr>
          <a:xfrm>
            <a:off x="4198690" y="2792827"/>
            <a:ext cx="2732197" cy="3841108"/>
          </a:xfrm>
          <a:prstGeom prst="rect">
            <a:avLst/>
          </a:prstGeom>
        </p:spPr>
      </p:pic>
    </p:spTree>
    <p:extLst>
      <p:ext uri="{BB962C8B-B14F-4D97-AF65-F5344CB8AC3E}">
        <p14:creationId xmlns:p14="http://schemas.microsoft.com/office/powerpoint/2010/main" val="1991054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704091" y="1686270"/>
            <a:ext cx="10950297" cy="3319669"/>
          </a:xfrm>
          <a:prstGeom prst="rect">
            <a:avLst/>
          </a:prstGeom>
        </p:spPr>
      </p:pic>
    </p:spTree>
    <p:extLst>
      <p:ext uri="{BB962C8B-B14F-4D97-AF65-F5344CB8AC3E}">
        <p14:creationId xmlns:p14="http://schemas.microsoft.com/office/powerpoint/2010/main" val="1684159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8405" y="2367804"/>
            <a:ext cx="9905998" cy="1478570"/>
          </a:xfrm>
        </p:spPr>
        <p:txBody>
          <a:bodyPr>
            <a:normAutofit fontScale="90000"/>
          </a:bodyPr>
          <a:lstStyle/>
          <a:p>
            <a:r>
              <a:rPr lang="fr-FR" dirty="0"/>
              <a:t>Les sorties analogiques (modulation EN largeur d'impulsion ou </a:t>
            </a:r>
            <a:r>
              <a:rPr lang="fr-FR" dirty="0" err="1"/>
              <a:t>pwm</a:t>
            </a:r>
            <a:r>
              <a:rPr lang="fr-FR" dirty="0"/>
              <a:t>):</a:t>
            </a:r>
            <a:br>
              <a:rPr lang="fr-FR" dirty="0"/>
            </a:br>
            <a:endParaRPr lang="fr-FR" dirty="0"/>
          </a:p>
        </p:txBody>
      </p:sp>
    </p:spTree>
    <p:extLst>
      <p:ext uri="{BB962C8B-B14F-4D97-AF65-F5344CB8AC3E}">
        <p14:creationId xmlns:p14="http://schemas.microsoft.com/office/powerpoint/2010/main" val="357886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372787" y="1566427"/>
            <a:ext cx="11560101" cy="3283868"/>
          </a:xfrm>
        </p:spPr>
      </p:pic>
    </p:spTree>
    <p:extLst>
      <p:ext uri="{BB962C8B-B14F-4D97-AF65-F5344CB8AC3E}">
        <p14:creationId xmlns:p14="http://schemas.microsoft.com/office/powerpoint/2010/main" val="72094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895942" y="274645"/>
            <a:ext cx="10500927" cy="6039071"/>
          </a:xfrm>
        </p:spPr>
      </p:pic>
    </p:spTree>
    <p:extLst>
      <p:ext uri="{BB962C8B-B14F-4D97-AF65-F5344CB8AC3E}">
        <p14:creationId xmlns:p14="http://schemas.microsoft.com/office/powerpoint/2010/main" val="226663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465552" y="1901507"/>
            <a:ext cx="3377578" cy="4022214"/>
          </a:xfrm>
          <a:prstGeom prst="rect">
            <a:avLst/>
          </a:prstGeom>
        </p:spPr>
      </p:pic>
      <p:pic>
        <p:nvPicPr>
          <p:cNvPr id="6" name="Image 5"/>
          <p:cNvPicPr>
            <a:picLocks noChangeAspect="1"/>
          </p:cNvPicPr>
          <p:nvPr/>
        </p:nvPicPr>
        <p:blipFill>
          <a:blip r:embed="rId3"/>
          <a:stretch>
            <a:fillRect/>
          </a:stretch>
        </p:blipFill>
        <p:spPr>
          <a:xfrm>
            <a:off x="4041912" y="1901507"/>
            <a:ext cx="7832035" cy="4022214"/>
          </a:xfrm>
          <a:prstGeom prst="rect">
            <a:avLst/>
          </a:prstGeom>
        </p:spPr>
      </p:pic>
      <p:sp>
        <p:nvSpPr>
          <p:cNvPr id="7" name="Espace réservé du contenu 6"/>
          <p:cNvSpPr>
            <a:spLocks noGrp="1"/>
          </p:cNvSpPr>
          <p:nvPr>
            <p:ph idx="1"/>
          </p:nvPr>
        </p:nvSpPr>
        <p:spPr>
          <a:xfrm>
            <a:off x="1194423" y="609439"/>
            <a:ext cx="9897648" cy="821795"/>
          </a:xfrm>
        </p:spPr>
        <p:txBody>
          <a:bodyPr/>
          <a:lstStyle/>
          <a:p>
            <a:r>
              <a:rPr lang="fr-FR" dirty="0"/>
              <a:t>Exemple de la réali</a:t>
            </a:r>
            <a:r>
              <a:rPr lang="fr-FR" dirty="0"/>
              <a:t>sation de l’effet fondu d’une LED </a:t>
            </a:r>
            <a:endParaRPr lang="fr-FR" dirty="0"/>
          </a:p>
        </p:txBody>
      </p:sp>
    </p:spTree>
    <p:extLst>
      <p:ext uri="{BB962C8B-B14F-4D97-AF65-F5344CB8AC3E}">
        <p14:creationId xmlns:p14="http://schemas.microsoft.com/office/powerpoint/2010/main" val="1128652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380061" y="685800"/>
            <a:ext cx="7429499" cy="5867400"/>
          </a:xfrm>
        </p:spPr>
        <p:txBody>
          <a:bodyPr>
            <a:normAutofit/>
          </a:bodyPr>
          <a:lstStyle/>
          <a:p>
            <a:pPr>
              <a:buNone/>
            </a:pPr>
            <a:r>
              <a:rPr lang="fr-FR" sz="4000" dirty="0">
                <a:latin typeface="Monotype Corsiva" pitchFamily="66" charset="0"/>
              </a:rPr>
              <a:t>Les servomoteurs:</a:t>
            </a:r>
          </a:p>
          <a:p>
            <a:pPr>
              <a:buNone/>
            </a:pPr>
            <a:endParaRPr lang="fr-FR" sz="4000" dirty="0">
              <a:latin typeface="Monotype Corsiva" pitchFamily="66" charset="0"/>
            </a:endParaRPr>
          </a:p>
          <a:p>
            <a:pPr>
              <a:buNone/>
            </a:pPr>
            <a:endParaRPr lang="fr-FR" sz="4000" dirty="0">
              <a:latin typeface="Monotype Corsiva" pitchFamily="66" charset="0"/>
            </a:endParaRPr>
          </a:p>
          <a:p>
            <a:pPr>
              <a:buNone/>
            </a:pPr>
            <a:endParaRPr lang="fr-FR" sz="4000" dirty="0">
              <a:latin typeface="Monotype Corsiva" pitchFamily="66" charset="0"/>
            </a:endParaRPr>
          </a:p>
          <a:p>
            <a:pPr>
              <a:buNone/>
            </a:pPr>
            <a:endParaRPr lang="fr-FR" sz="4000" dirty="0">
              <a:latin typeface="Monotype Corsiva" pitchFamily="66" charset="0"/>
            </a:endParaRPr>
          </a:p>
          <a:p>
            <a:pPr>
              <a:buNone/>
            </a:pPr>
            <a:endParaRPr lang="fr-FR" sz="4000" dirty="0">
              <a:latin typeface="Monotype Corsiva" pitchFamily="66" charset="0"/>
            </a:endParaRPr>
          </a:p>
          <a:p>
            <a:pPr>
              <a:buNone/>
            </a:pPr>
            <a:endParaRPr lang="fr-FR" b="1" dirty="0"/>
          </a:p>
          <a:p>
            <a:endParaRPr lang="fr-FR" dirty="0">
              <a:latin typeface="Monotype Corsiva" pitchFamily="66" charset="0"/>
            </a:endParaRPr>
          </a:p>
          <a:p>
            <a:endParaRPr lang="fr-FR" dirty="0">
              <a:latin typeface="Monotype Corsiva" pitchFamily="66" charset="0"/>
            </a:endParaRPr>
          </a:p>
          <a:p>
            <a:endParaRPr lang="fr-FR" dirty="0">
              <a:latin typeface="Monotype Corsiva" pitchFamily="66" charset="0"/>
            </a:endParaRPr>
          </a:p>
          <a:p>
            <a:pPr>
              <a:buNone/>
            </a:pPr>
            <a:endParaRPr lang="fr-FR" dirty="0">
              <a:latin typeface="Monotype Corsiva" pitchFamily="66" charset="0"/>
            </a:endParaRPr>
          </a:p>
          <a:p>
            <a:endParaRPr lang="fr-FR" dirty="0">
              <a:latin typeface="Monotype Corsiva" pitchFamily="66" charset="0"/>
            </a:endParaRPr>
          </a:p>
          <a:p>
            <a:endParaRPr lang="fr-FR" dirty="0">
              <a:latin typeface="Monotype Corsiva" pitchFamily="66" charset="0"/>
            </a:endParaRPr>
          </a:p>
          <a:p>
            <a:pPr>
              <a:buNone/>
            </a:pPr>
            <a:endParaRPr lang="fr-FR" dirty="0">
              <a:latin typeface="Monotype Corsiva" pitchFamily="66" charset="0"/>
            </a:endParaRPr>
          </a:p>
          <a:p>
            <a:pPr>
              <a:buNone/>
            </a:pPr>
            <a:endParaRPr lang="fr-FR" dirty="0"/>
          </a:p>
          <a:p>
            <a:pPr>
              <a:buNone/>
            </a:pPr>
            <a:endParaRPr lang="fr-FR" dirty="0"/>
          </a:p>
        </p:txBody>
      </p:sp>
      <p:pic>
        <p:nvPicPr>
          <p:cNvPr id="7" name="Picture 2"/>
          <p:cNvPicPr>
            <a:picLocks noChangeAspect="1" noChangeArrowheads="1"/>
          </p:cNvPicPr>
          <p:nvPr/>
        </p:nvPicPr>
        <p:blipFill>
          <a:blip r:embed="rId2" cstate="print"/>
          <a:srcRect/>
          <a:stretch>
            <a:fillRect/>
          </a:stretch>
        </p:blipFill>
        <p:spPr bwMode="auto">
          <a:xfrm>
            <a:off x="2362201" y="2286000"/>
            <a:ext cx="3657600" cy="3009900"/>
          </a:xfrm>
          <a:prstGeom prst="rect">
            <a:avLst/>
          </a:prstGeom>
          <a:noFill/>
          <a:ln w="9525">
            <a:noFill/>
            <a:miter lim="800000"/>
            <a:headEnd/>
            <a:tailEnd/>
          </a:ln>
        </p:spPr>
      </p:pic>
      <p:pic>
        <p:nvPicPr>
          <p:cNvPr id="5123" name="Picture 3" descr="D:\CI2_ayoub\S2\club_robotique\servo.jpg"/>
          <p:cNvPicPr>
            <a:picLocks noChangeAspect="1" noChangeArrowheads="1"/>
          </p:cNvPicPr>
          <p:nvPr/>
        </p:nvPicPr>
        <p:blipFill>
          <a:blip r:embed="rId3" cstate="print"/>
          <a:srcRect/>
          <a:stretch>
            <a:fillRect/>
          </a:stretch>
        </p:blipFill>
        <p:spPr bwMode="auto">
          <a:xfrm>
            <a:off x="6248400" y="2286000"/>
            <a:ext cx="3429000" cy="2971800"/>
          </a:xfrm>
          <a:prstGeom prst="rect">
            <a:avLst/>
          </a:prstGeom>
          <a:noFill/>
        </p:spPr>
      </p:pic>
    </p:spTree>
    <p:extLst>
      <p:ext uri="{BB962C8B-B14F-4D97-AF65-F5344CB8AC3E}">
        <p14:creationId xmlns:p14="http://schemas.microsoft.com/office/powerpoint/2010/main" val="1829047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380061" y="685800"/>
            <a:ext cx="7429499" cy="5867400"/>
          </a:xfrm>
        </p:spPr>
        <p:txBody>
          <a:bodyPr>
            <a:normAutofit/>
          </a:bodyPr>
          <a:lstStyle/>
          <a:p>
            <a:pPr>
              <a:buNone/>
            </a:pPr>
            <a:r>
              <a:rPr lang="fr-FR" sz="4000" dirty="0">
                <a:latin typeface="Monotype Corsiva" pitchFamily="66" charset="0"/>
              </a:rPr>
              <a:t>Les servomoteurs(principe):</a:t>
            </a:r>
          </a:p>
          <a:p>
            <a:pPr>
              <a:buNone/>
            </a:pPr>
            <a:endParaRPr lang="fr-FR" sz="4000" dirty="0">
              <a:latin typeface="Monotype Corsiva" pitchFamily="66" charset="0"/>
            </a:endParaRPr>
          </a:p>
          <a:p>
            <a:pPr>
              <a:buNone/>
            </a:pPr>
            <a:endParaRPr lang="fr-FR" sz="4000" dirty="0">
              <a:latin typeface="Monotype Corsiva" pitchFamily="66" charset="0"/>
            </a:endParaRPr>
          </a:p>
          <a:p>
            <a:pPr>
              <a:buNone/>
            </a:pPr>
            <a:endParaRPr lang="fr-FR" b="1" dirty="0"/>
          </a:p>
          <a:p>
            <a:endParaRPr lang="fr-FR" dirty="0">
              <a:latin typeface="Monotype Corsiva" pitchFamily="66" charset="0"/>
            </a:endParaRPr>
          </a:p>
          <a:p>
            <a:endParaRPr lang="fr-FR" dirty="0">
              <a:latin typeface="Monotype Corsiva" pitchFamily="66" charset="0"/>
            </a:endParaRPr>
          </a:p>
          <a:p>
            <a:endParaRPr lang="fr-FR" dirty="0">
              <a:latin typeface="Monotype Corsiva" pitchFamily="66" charset="0"/>
            </a:endParaRPr>
          </a:p>
          <a:p>
            <a:pPr>
              <a:buNone/>
            </a:pPr>
            <a:endParaRPr lang="fr-FR" dirty="0">
              <a:latin typeface="Monotype Corsiva" pitchFamily="66" charset="0"/>
            </a:endParaRPr>
          </a:p>
          <a:p>
            <a:endParaRPr lang="fr-FR" dirty="0">
              <a:latin typeface="Monotype Corsiva" pitchFamily="66" charset="0"/>
            </a:endParaRPr>
          </a:p>
          <a:p>
            <a:endParaRPr lang="fr-FR" dirty="0">
              <a:latin typeface="Monotype Corsiva" pitchFamily="66" charset="0"/>
            </a:endParaRPr>
          </a:p>
          <a:p>
            <a:pPr>
              <a:buNone/>
            </a:pPr>
            <a:endParaRPr lang="fr-FR" dirty="0">
              <a:latin typeface="Monotype Corsiva" pitchFamily="66" charset="0"/>
            </a:endParaRPr>
          </a:p>
          <a:p>
            <a:pPr>
              <a:buNone/>
            </a:pPr>
            <a:endParaRPr lang="fr-FR" dirty="0"/>
          </a:p>
          <a:p>
            <a:pPr>
              <a:buNone/>
            </a:pPr>
            <a:endParaRPr lang="fr-FR" dirty="0"/>
          </a:p>
        </p:txBody>
      </p:sp>
      <p:pic>
        <p:nvPicPr>
          <p:cNvPr id="2" name="Image 1"/>
          <p:cNvPicPr>
            <a:picLocks noChangeAspect="1"/>
          </p:cNvPicPr>
          <p:nvPr/>
        </p:nvPicPr>
        <p:blipFill>
          <a:blip r:embed="rId2"/>
          <a:stretch>
            <a:fillRect/>
          </a:stretch>
        </p:blipFill>
        <p:spPr>
          <a:xfrm>
            <a:off x="2597976" y="1767198"/>
            <a:ext cx="5141294" cy="4786002"/>
          </a:xfrm>
          <a:prstGeom prst="rect">
            <a:avLst/>
          </a:prstGeom>
        </p:spPr>
      </p:pic>
    </p:spTree>
    <p:extLst>
      <p:ext uri="{BB962C8B-B14F-4D97-AF65-F5344CB8AC3E}">
        <p14:creationId xmlns:p14="http://schemas.microsoft.com/office/powerpoint/2010/main" val="175174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810285" y="1143285"/>
            <a:ext cx="4571429" cy="4571429"/>
          </a:xfrm>
          <a:prstGeom prst="rect">
            <a:avLst/>
          </a:prstGeom>
        </p:spPr>
      </p:pic>
    </p:spTree>
    <p:extLst>
      <p:ext uri="{BB962C8B-B14F-4D97-AF65-F5344CB8AC3E}">
        <p14:creationId xmlns:p14="http://schemas.microsoft.com/office/powerpoint/2010/main" val="3107507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380061" y="685800"/>
            <a:ext cx="7429499" cy="5867400"/>
          </a:xfrm>
        </p:spPr>
        <p:txBody>
          <a:bodyPr>
            <a:normAutofit/>
          </a:bodyPr>
          <a:lstStyle/>
          <a:p>
            <a:pPr>
              <a:buNone/>
            </a:pPr>
            <a:r>
              <a:rPr lang="fr-FR" sz="4000" dirty="0">
                <a:latin typeface="Monotype Corsiva" pitchFamily="66" charset="0"/>
              </a:rPr>
              <a:t>Les servomoteurs(principe):</a:t>
            </a:r>
          </a:p>
          <a:p>
            <a:pPr>
              <a:buNone/>
            </a:pPr>
            <a:endParaRPr lang="fr-FR" dirty="0">
              <a:latin typeface="Monotype Corsiva" pitchFamily="66" charset="0"/>
            </a:endParaRPr>
          </a:p>
          <a:p>
            <a:endParaRPr lang="fr-FR" dirty="0">
              <a:latin typeface="Monotype Corsiva" pitchFamily="66" charset="0"/>
            </a:endParaRPr>
          </a:p>
          <a:p>
            <a:endParaRPr lang="fr-FR" dirty="0">
              <a:latin typeface="Monotype Corsiva" pitchFamily="66" charset="0"/>
            </a:endParaRPr>
          </a:p>
          <a:p>
            <a:pPr>
              <a:buNone/>
            </a:pPr>
            <a:endParaRPr lang="fr-FR" dirty="0">
              <a:latin typeface="Monotype Corsiva" pitchFamily="66" charset="0"/>
            </a:endParaRPr>
          </a:p>
          <a:p>
            <a:endParaRPr lang="fr-FR" dirty="0">
              <a:latin typeface="Monotype Corsiva" pitchFamily="66" charset="0"/>
            </a:endParaRPr>
          </a:p>
          <a:p>
            <a:endParaRPr lang="fr-FR" dirty="0">
              <a:latin typeface="Monotype Corsiva" pitchFamily="66" charset="0"/>
            </a:endParaRPr>
          </a:p>
          <a:p>
            <a:pPr>
              <a:buNone/>
            </a:pPr>
            <a:endParaRPr lang="fr-FR" dirty="0">
              <a:latin typeface="Monotype Corsiva" pitchFamily="66" charset="0"/>
            </a:endParaRPr>
          </a:p>
          <a:p>
            <a:pPr>
              <a:buNone/>
            </a:pPr>
            <a:endParaRPr lang="fr-FR" dirty="0"/>
          </a:p>
          <a:p>
            <a:pPr>
              <a:buNone/>
            </a:pPr>
            <a:endParaRPr lang="fr-FR" dirty="0"/>
          </a:p>
        </p:txBody>
      </p:sp>
      <p:pic>
        <p:nvPicPr>
          <p:cNvPr id="5" name="Picture 2"/>
          <p:cNvPicPr>
            <a:picLocks noChangeAspect="1" noChangeArrowheads="1"/>
          </p:cNvPicPr>
          <p:nvPr/>
        </p:nvPicPr>
        <p:blipFill>
          <a:blip r:embed="rId2" cstate="print"/>
          <a:srcRect/>
          <a:stretch>
            <a:fillRect/>
          </a:stretch>
        </p:blipFill>
        <p:spPr bwMode="auto">
          <a:xfrm>
            <a:off x="3581401" y="2133601"/>
            <a:ext cx="5309481" cy="4178047"/>
          </a:xfrm>
          <a:prstGeom prst="rect">
            <a:avLst/>
          </a:prstGeom>
          <a:noFill/>
          <a:ln w="9525">
            <a:noFill/>
            <a:miter lim="800000"/>
            <a:headEnd/>
            <a:tailEnd/>
          </a:ln>
        </p:spPr>
      </p:pic>
    </p:spTree>
    <p:extLst>
      <p:ext uri="{BB962C8B-B14F-4D97-AF65-F5344CB8AC3E}">
        <p14:creationId xmlns:p14="http://schemas.microsoft.com/office/powerpoint/2010/main" val="1334461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Monotype Corsiva" pitchFamily="66" charset="0"/>
              </a:rPr>
              <a:t>Les moteurs à courant continu:</a:t>
            </a:r>
          </a:p>
        </p:txBody>
      </p:sp>
      <p:pic>
        <p:nvPicPr>
          <p:cNvPr id="6" name="Image 5"/>
          <p:cNvPicPr>
            <a:picLocks noChangeAspect="1"/>
          </p:cNvPicPr>
          <p:nvPr/>
        </p:nvPicPr>
        <p:blipFill>
          <a:blip r:embed="rId2"/>
          <a:stretch>
            <a:fillRect/>
          </a:stretch>
        </p:blipFill>
        <p:spPr>
          <a:xfrm>
            <a:off x="3103144" y="1938841"/>
            <a:ext cx="5982535" cy="4163006"/>
          </a:xfrm>
          <a:prstGeom prst="rect">
            <a:avLst/>
          </a:prstGeom>
        </p:spPr>
      </p:pic>
    </p:spTree>
    <p:extLst>
      <p:ext uri="{BB962C8B-B14F-4D97-AF65-F5344CB8AC3E}">
        <p14:creationId xmlns:p14="http://schemas.microsoft.com/office/powerpoint/2010/main" val="2068376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3"/>
          <p:cNvPicPr>
            <a:picLocks noChangeAspect="1"/>
          </p:cNvPicPr>
          <p:nvPr/>
        </p:nvPicPr>
        <p:blipFill>
          <a:blip r:embed="rId2"/>
          <a:stretch>
            <a:fillRect/>
          </a:stretch>
        </p:blipFill>
        <p:spPr>
          <a:xfrm>
            <a:off x="2950150" y="2249488"/>
            <a:ext cx="6288526" cy="3541712"/>
          </a:xfrm>
          <a:prstGeom prst="rect">
            <a:avLst/>
          </a:prstGeom>
        </p:spPr>
      </p:pic>
    </p:spTree>
    <p:extLst>
      <p:ext uri="{BB962C8B-B14F-4D97-AF65-F5344CB8AC3E}">
        <p14:creationId xmlns:p14="http://schemas.microsoft.com/office/powerpoint/2010/main" val="2135504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fontAlgn="base"/>
            <a:r>
              <a:rPr lang="fr-FR" dirty="0"/>
              <a:t>Tourner dans les </a:t>
            </a:r>
            <a:r>
              <a:rPr lang="fr-FR" u="sng" dirty="0"/>
              <a:t>deux</a:t>
            </a:r>
            <a:r>
              <a:rPr lang="fr-FR" dirty="0"/>
              <a:t> sens : le pont en H</a:t>
            </a:r>
            <a:br>
              <a:rPr lang="fr-FR" dirty="0"/>
            </a:br>
            <a:br>
              <a:rPr lang="fr-FR" dirty="0"/>
            </a:br>
            <a:endParaRPr lang="fr-FR" dirty="0"/>
          </a:p>
        </p:txBody>
      </p:sp>
      <p:pic>
        <p:nvPicPr>
          <p:cNvPr id="7174" name="Picture 6" descr="Le pont en 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5309" y="1582691"/>
            <a:ext cx="3440613" cy="290958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Fonctionnement dans le sens horai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095" y="1582691"/>
            <a:ext cx="3440611" cy="290958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Fonctionnement dans le sens anti-horai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6879" y="1582691"/>
            <a:ext cx="3440611" cy="2909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758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Freinage avec 3 &amp;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827" y="1603513"/>
            <a:ext cx="296227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Freinage avec 1 &amp;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4585" y="1603513"/>
            <a:ext cx="296227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946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29377" y="4038531"/>
            <a:ext cx="9905999" cy="3541714"/>
          </a:xfrm>
        </p:spPr>
        <p:txBody>
          <a:bodyPr/>
          <a:lstStyle/>
          <a:p>
            <a:r>
              <a:rPr lang="fr-FR" dirty="0"/>
              <a:t>Lorsque nous utilisons le moteur avec une PWM, nous générons une fréquence parasite. De plus, le moteur qui tourne génère lui même des parasites. Pour ces deux raisons, il est souvent utile d’ajouter des </a:t>
            </a:r>
            <a:r>
              <a:rPr lang="fr-FR" b="1" dirty="0"/>
              <a:t>condensateurs de filtrage</a:t>
            </a:r>
            <a:r>
              <a:rPr lang="fr-FR" dirty="0"/>
              <a:t> aux bornes du moteur</a:t>
            </a:r>
            <a:endParaRPr lang="fr-FR" dirty="0"/>
          </a:p>
        </p:txBody>
      </p:sp>
      <p:pic>
        <p:nvPicPr>
          <p:cNvPr id="9218" name="Picture 2" descr="Pont en H avec ses diodes de prot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4446" y="494265"/>
            <a:ext cx="33909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400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1899" y="553208"/>
            <a:ext cx="9905999" cy="2402027"/>
          </a:xfrm>
        </p:spPr>
        <p:txBody>
          <a:bodyPr>
            <a:normAutofit fontScale="92500"/>
          </a:bodyPr>
          <a:lstStyle/>
          <a:p>
            <a:pPr fontAlgn="base"/>
            <a:r>
              <a:rPr lang="fr-FR" dirty="0"/>
              <a:t>Des solutions intégrées : L293, L298…</a:t>
            </a:r>
          </a:p>
          <a:p>
            <a:pPr fontAlgn="base"/>
            <a:r>
              <a:rPr lang="fr-FR" dirty="0"/>
              <a:t>Afin d’éviter de vous torturer avec les branchements des transistors et leur logique de contrôle, des composants « clés en main » ont été développés et produits. Nous allons maintenant étudier deux d’entre eux que nous retrouvons dans quasiment tous les </a:t>
            </a:r>
            <a:r>
              <a:rPr lang="fr-FR" dirty="0" err="1"/>
              <a:t>shields</a:t>
            </a:r>
            <a:r>
              <a:rPr lang="fr-FR" dirty="0"/>
              <a:t> moteurs </a:t>
            </a:r>
            <a:r>
              <a:rPr lang="fr-FR" dirty="0" err="1"/>
              <a:t>Arduino</a:t>
            </a:r>
            <a:r>
              <a:rPr lang="fr-FR" dirty="0"/>
              <a:t> : le L293(D) et son grand frère, plus costaud, le L298.</a:t>
            </a:r>
          </a:p>
        </p:txBody>
      </p:sp>
    </p:spTree>
    <p:extLst>
      <p:ext uri="{BB962C8B-B14F-4D97-AF65-F5344CB8AC3E}">
        <p14:creationId xmlns:p14="http://schemas.microsoft.com/office/powerpoint/2010/main" val="3685041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Le L2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2870" y="596348"/>
            <a:ext cx="2199861" cy="298446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3"/>
          <a:stretch>
            <a:fillRect/>
          </a:stretch>
        </p:blipFill>
        <p:spPr>
          <a:xfrm>
            <a:off x="2149030" y="3988905"/>
            <a:ext cx="7363853" cy="1943371"/>
          </a:xfrm>
          <a:prstGeom prst="rect">
            <a:avLst/>
          </a:prstGeom>
        </p:spPr>
      </p:pic>
      <p:sp>
        <p:nvSpPr>
          <p:cNvPr id="7" name="Espace réservé du contenu 2"/>
          <p:cNvSpPr>
            <a:spLocks noGrp="1"/>
          </p:cNvSpPr>
          <p:nvPr>
            <p:ph idx="1"/>
          </p:nvPr>
        </p:nvSpPr>
        <p:spPr>
          <a:xfrm>
            <a:off x="0" y="447191"/>
            <a:ext cx="9905999" cy="3541714"/>
          </a:xfrm>
        </p:spPr>
        <p:txBody>
          <a:bodyPr/>
          <a:lstStyle/>
          <a:p>
            <a:r>
              <a:rPr lang="fr-FR" dirty="0"/>
              <a:t>De chaque côté les broches du milieu (4, 5, 12 et 13) servent à relier la masse mais aussi à dissiper la chaleur. On trouve les entrées d’activation des ponts (</a:t>
            </a:r>
            <a:r>
              <a:rPr lang="fr-FR" i="1" dirty="0" err="1"/>
              <a:t>enable</a:t>
            </a:r>
            <a:r>
              <a:rPr lang="fr-FR" dirty="0"/>
              <a:t>) sur les broches 1 et 9. Un état HAUT sur ces broches et les ponts seront activés, les transistors pourront s’ouvrir ou se fermer, alors qu’un état BAS désactive les ponts, les transistors restent ouverts. Ensuite, on trouve les broches pour piloter les transistors. Comme un bon tableau vaut mieux qu’un long discours, voici les cas possibles et leurs actions :</a:t>
            </a:r>
            <a:endParaRPr lang="fr-FR" dirty="0"/>
          </a:p>
        </p:txBody>
      </p:sp>
    </p:spTree>
    <p:extLst>
      <p:ext uri="{BB962C8B-B14F-4D97-AF65-F5344CB8AC3E}">
        <p14:creationId xmlns:p14="http://schemas.microsoft.com/office/powerpoint/2010/main" val="1584926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1141412" y="2249487"/>
            <a:ext cx="9905999" cy="2176739"/>
          </a:xfrm>
        </p:spPr>
        <p:txBody>
          <a:bodyPr/>
          <a:lstStyle/>
          <a:p>
            <a:r>
              <a:rPr lang="fr-FR" dirty="0"/>
              <a:t>Ainsi, en utilisant une PWM sur la broche d’activation des ponts on sera en mesure de faire varier la vitesse. Il ne nous reste plus qu’à brancher le moteur sur les sorties respectives (2 et 7 ou 11 et 14 selon le pont utilisé) pour le voir tourner</a:t>
            </a:r>
            <a:endParaRPr lang="fr-FR" dirty="0"/>
          </a:p>
        </p:txBody>
      </p:sp>
    </p:spTree>
    <p:extLst>
      <p:ext uri="{BB962C8B-B14F-4D97-AF65-F5344CB8AC3E}">
        <p14:creationId xmlns:p14="http://schemas.microsoft.com/office/powerpoint/2010/main" val="1046727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35396" y="1930483"/>
            <a:ext cx="9905998" cy="1478570"/>
          </a:xfrm>
        </p:spPr>
        <p:txBody>
          <a:bodyPr/>
          <a:lstStyle/>
          <a:p>
            <a:r>
              <a:rPr lang="fr-FR" dirty="0"/>
              <a:t>Merci pour votre attention</a:t>
            </a:r>
          </a:p>
        </p:txBody>
      </p:sp>
    </p:spTree>
    <p:extLst>
      <p:ext uri="{BB962C8B-B14F-4D97-AF65-F5344CB8AC3E}">
        <p14:creationId xmlns:p14="http://schemas.microsoft.com/office/powerpoint/2010/main" val="4147716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fontAlgn="base"/>
            <a:r>
              <a:rPr lang="fr-FR" b="1" dirty="0"/>
              <a:t>LES DIFFÉRENTES CARTES ARDUINO:</a:t>
            </a:r>
            <a:endParaRPr lang="fr-FR" dirty="0"/>
          </a:p>
        </p:txBody>
      </p:sp>
      <p:pic>
        <p:nvPicPr>
          <p:cNvPr id="4" name="Espace réservé du contenu 3"/>
          <p:cNvPicPr>
            <a:picLocks noGrp="1" noChangeAspect="1"/>
          </p:cNvPicPr>
          <p:nvPr>
            <p:ph idx="1"/>
          </p:nvPr>
        </p:nvPicPr>
        <p:blipFill>
          <a:blip r:embed="rId2"/>
          <a:stretch>
            <a:fillRect/>
          </a:stretch>
        </p:blipFill>
        <p:spPr>
          <a:xfrm>
            <a:off x="1141411" y="2662825"/>
            <a:ext cx="9906000" cy="2476500"/>
          </a:xfrm>
        </p:spPr>
      </p:pic>
    </p:spTree>
    <p:extLst>
      <p:ext uri="{BB962C8B-B14F-4D97-AF65-F5344CB8AC3E}">
        <p14:creationId xmlns:p14="http://schemas.microsoft.com/office/powerpoint/2010/main" val="328713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82386" y="221904"/>
            <a:ext cx="10904814" cy="6178896"/>
          </a:xfrm>
        </p:spPr>
        <p:txBody>
          <a:bodyPr>
            <a:normAutofit fontScale="25000" lnSpcReduction="20000"/>
          </a:bodyPr>
          <a:lstStyle/>
          <a:p>
            <a:pPr fontAlgn="base"/>
            <a:r>
              <a:rPr lang="fr-FR" sz="14400" b="1" dirty="0"/>
              <a:t>La carte </a:t>
            </a:r>
            <a:r>
              <a:rPr lang="fr-FR" sz="14400" b="1" dirty="0" err="1"/>
              <a:t>Arduino</a:t>
            </a:r>
            <a:r>
              <a:rPr lang="fr-FR" sz="14400" b="1" dirty="0"/>
              <a:t> UNO</a:t>
            </a:r>
          </a:p>
          <a:p>
            <a:pPr fontAlgn="base"/>
            <a:r>
              <a:rPr lang="fr-FR" sz="11200" dirty="0"/>
              <a:t>C’est la carte idéale pour découvrir l’environnement ARDUINO. Comme c’est la carte la plus utilisée . </a:t>
            </a:r>
          </a:p>
          <a:p>
            <a:pPr fontAlgn="base"/>
            <a:endParaRPr lang="fr-FR" dirty="0"/>
          </a:p>
          <a:p>
            <a:pPr fontAlgn="base"/>
            <a:endParaRPr lang="fr-FR" dirty="0"/>
          </a:p>
          <a:p>
            <a:pPr fontAlgn="base"/>
            <a:endParaRPr lang="fr-FR" dirty="0"/>
          </a:p>
          <a:p>
            <a:pPr fontAlgn="base"/>
            <a:endParaRPr lang="fr-FR" dirty="0"/>
          </a:p>
          <a:p>
            <a:pPr fontAlgn="base"/>
            <a:endParaRPr lang="fr-FR" dirty="0"/>
          </a:p>
          <a:p>
            <a:pPr fontAlgn="base"/>
            <a:endParaRPr lang="fr-FR" dirty="0"/>
          </a:p>
          <a:p>
            <a:pPr fontAlgn="base"/>
            <a:endParaRPr lang="fr-FR" dirty="0"/>
          </a:p>
          <a:p>
            <a:pPr fontAlgn="base"/>
            <a:endParaRPr lang="fr-FR" dirty="0"/>
          </a:p>
          <a:p>
            <a:pPr fontAlgn="base"/>
            <a:endParaRPr lang="fr-FR" dirty="0"/>
          </a:p>
          <a:p>
            <a:pPr fontAlgn="base"/>
            <a:endParaRPr lang="fr-FR" dirty="0"/>
          </a:p>
          <a:p>
            <a:pPr fontAlgn="base"/>
            <a:endParaRPr lang="fr-FR" dirty="0"/>
          </a:p>
          <a:p>
            <a:pPr fontAlgn="base"/>
            <a:endParaRPr lang="fr-FR" dirty="0"/>
          </a:p>
          <a:p>
            <a:pPr marL="0" indent="0" fontAlgn="base">
              <a:buNone/>
            </a:pPr>
            <a:endParaRPr lang="fr-FR" dirty="0"/>
          </a:p>
          <a:p>
            <a:pPr fontAlgn="base"/>
            <a:endParaRPr lang="fr-FR" dirty="0"/>
          </a:p>
          <a:p>
            <a:pPr fontAlgn="base"/>
            <a:endParaRPr lang="fr-FR" dirty="0"/>
          </a:p>
          <a:p>
            <a:pPr fontAlgn="base"/>
            <a:endParaRPr lang="fr-FR" dirty="0"/>
          </a:p>
          <a:p>
            <a:pPr fontAlgn="base"/>
            <a:r>
              <a:rPr lang="fr-FR" sz="8600" dirty="0"/>
              <a:t>Sa simplicité devient par contre un handicap lorsqu’il s’agit de multiplier les périphériques, de manipuler des algorithmes lourds ou d’interagie avec les OS </a:t>
            </a:r>
            <a:r>
              <a:rPr lang="fr-FR" sz="8600" dirty="0" err="1"/>
              <a:t>Androïd</a:t>
            </a:r>
            <a:r>
              <a:rPr lang="fr-FR" sz="8600" dirty="0"/>
              <a:t> pour lesquels d’autres cartes ARDUINO sont plus adaptées.</a:t>
            </a:r>
            <a:endParaRPr lang="fr-FR" sz="8600" dirty="0"/>
          </a:p>
        </p:txBody>
      </p:sp>
      <p:pic>
        <p:nvPicPr>
          <p:cNvPr id="1026" name="Picture 2" descr="Carte Arduino UNO 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185" y="1866901"/>
            <a:ext cx="470452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62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86935" y="432159"/>
            <a:ext cx="9905999" cy="2431299"/>
          </a:xfrm>
        </p:spPr>
        <p:txBody>
          <a:bodyPr>
            <a:normAutofit/>
          </a:bodyPr>
          <a:lstStyle/>
          <a:p>
            <a:r>
              <a:rPr lang="fr-FR" sz="2800" b="1" dirty="0"/>
              <a:t>La carte </a:t>
            </a:r>
            <a:r>
              <a:rPr lang="fr-FR" sz="2800" b="1" dirty="0" err="1"/>
              <a:t>Arduino</a:t>
            </a:r>
            <a:r>
              <a:rPr lang="fr-FR" sz="2800" b="1" dirty="0"/>
              <a:t> LEONARDO</a:t>
            </a:r>
          </a:p>
          <a:p>
            <a:r>
              <a:rPr lang="fr-FR" dirty="0"/>
              <a:t>C’est la carte qui est prévue pour succéder à la carte ARDUINO UNO en présentant des caractéristiques équivalentes mais une ergonomie revue et une stabilité plus éprouvée. </a:t>
            </a:r>
            <a:endParaRPr lang="fr-FR" dirty="0"/>
          </a:p>
        </p:txBody>
      </p:sp>
      <p:pic>
        <p:nvPicPr>
          <p:cNvPr id="2054" name="Picture 6" descr="Carte Arduino LEONAR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699" y="2863458"/>
            <a:ext cx="5311396" cy="349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09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16125" y="645973"/>
            <a:ext cx="9905999" cy="2746584"/>
          </a:xfrm>
        </p:spPr>
        <p:txBody>
          <a:bodyPr/>
          <a:lstStyle/>
          <a:p>
            <a:pPr fontAlgn="base"/>
            <a:r>
              <a:rPr lang="fr-FR" sz="2800" b="1" dirty="0"/>
              <a:t>La carte </a:t>
            </a:r>
            <a:r>
              <a:rPr lang="fr-FR" sz="2800" b="1" dirty="0" err="1"/>
              <a:t>Arduino</a:t>
            </a:r>
            <a:r>
              <a:rPr lang="fr-FR" sz="2800" b="1" dirty="0"/>
              <a:t> MEGA</a:t>
            </a:r>
          </a:p>
          <a:p>
            <a:pPr fontAlgn="base"/>
            <a:r>
              <a:rPr lang="fr-FR" dirty="0"/>
              <a:t>La carte ARDUINO MEGA est la carte la plus diffusée après la carte ARDUINO UNO. Elle offre un nombre d’entrées/sorties beaucoup plus important (54 contre 14), un processeur plus puissant doté d’une mémoire plus vaste qui permet d’exploiter des algorithmes plus complexes.</a:t>
            </a:r>
          </a:p>
          <a:p>
            <a:endParaRPr lang="fr-FR" dirty="0"/>
          </a:p>
        </p:txBody>
      </p:sp>
      <p:pic>
        <p:nvPicPr>
          <p:cNvPr id="5" name="Picture 2" descr="D:\CI2_ayoub\S2\club_robotique\ArduinoMEGA_0146-6.jpg"/>
          <p:cNvPicPr>
            <a:picLocks noChangeAspect="1" noChangeArrowheads="1"/>
          </p:cNvPicPr>
          <p:nvPr/>
        </p:nvPicPr>
        <p:blipFill>
          <a:blip r:embed="rId2" cstate="print"/>
          <a:srcRect/>
          <a:stretch>
            <a:fillRect/>
          </a:stretch>
        </p:blipFill>
        <p:spPr bwMode="auto">
          <a:xfrm>
            <a:off x="3530974" y="3392557"/>
            <a:ext cx="4676299" cy="3107136"/>
          </a:xfrm>
          <a:prstGeom prst="rect">
            <a:avLst/>
          </a:prstGeom>
          <a:noFill/>
        </p:spPr>
      </p:pic>
    </p:spTree>
    <p:extLst>
      <p:ext uri="{BB962C8B-B14F-4D97-AF65-F5344CB8AC3E}">
        <p14:creationId xmlns:p14="http://schemas.microsoft.com/office/powerpoint/2010/main" val="57822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48647" y="931962"/>
            <a:ext cx="9905999" cy="2360583"/>
          </a:xfrm>
        </p:spPr>
        <p:txBody>
          <a:bodyPr>
            <a:normAutofit fontScale="92500" lnSpcReduction="20000"/>
          </a:bodyPr>
          <a:lstStyle/>
          <a:p>
            <a:pPr marL="0" indent="0">
              <a:buNone/>
            </a:pPr>
            <a:r>
              <a:rPr lang="fr-FR" sz="3000" b="1" dirty="0"/>
              <a:t>La carte </a:t>
            </a:r>
            <a:r>
              <a:rPr lang="fr-FR" sz="3000" b="1" dirty="0" err="1"/>
              <a:t>Arduino</a:t>
            </a:r>
            <a:r>
              <a:rPr lang="fr-FR" sz="3000" b="1" dirty="0"/>
              <a:t> NANO</a:t>
            </a:r>
          </a:p>
          <a:p>
            <a:pPr marL="0" indent="0">
              <a:buNone/>
            </a:pPr>
            <a:r>
              <a:rPr lang="fr-FR" dirty="0"/>
              <a:t>La carte ARDUINO NANO n’est ni plus ni moins qu’une carte ARDUINO UNO miniaturisée. Sa taille et son poids réduits la destinent à une utilisation dans des espaces réduits (en textile par exemple) ou dans des applications de robotique ou de modélisme pour lesquels le poids et la taille sont des facteurs déterminant (hélicoptères, </a:t>
            </a:r>
            <a:r>
              <a:rPr lang="fr-FR" dirty="0" err="1"/>
              <a:t>drônes</a:t>
            </a:r>
            <a:r>
              <a:rPr lang="fr-FR" dirty="0"/>
              <a:t>…)</a:t>
            </a:r>
            <a:endParaRPr lang="fr-FR" dirty="0"/>
          </a:p>
        </p:txBody>
      </p:sp>
      <p:pic>
        <p:nvPicPr>
          <p:cNvPr id="4098" name="Picture 2" descr="Carte Arduino NA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647" y="3701304"/>
            <a:ext cx="6701985" cy="220048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3"/>
          <a:stretch>
            <a:fillRect/>
          </a:stretch>
        </p:blipFill>
        <p:spPr>
          <a:xfrm>
            <a:off x="8327068" y="4047045"/>
            <a:ext cx="2990288" cy="1509002"/>
          </a:xfrm>
          <a:prstGeom prst="rect">
            <a:avLst/>
          </a:prstGeom>
        </p:spPr>
      </p:pic>
    </p:spTree>
    <p:extLst>
      <p:ext uri="{BB962C8B-B14F-4D97-AF65-F5344CB8AC3E}">
        <p14:creationId xmlns:p14="http://schemas.microsoft.com/office/powerpoint/2010/main" val="361199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82385" y="698983"/>
            <a:ext cx="9905999" cy="3541714"/>
          </a:xfrm>
        </p:spPr>
        <p:txBody>
          <a:bodyPr/>
          <a:lstStyle/>
          <a:p>
            <a:r>
              <a:rPr lang="it-IT" sz="2800" b="1" dirty="0"/>
              <a:t>La carte Arduino MINI PRO</a:t>
            </a:r>
          </a:p>
          <a:p>
            <a:r>
              <a:rPr lang="fr-FR" dirty="0"/>
              <a:t>La carte ARDUINO MINI PRO est une carte ARDUINO UNO simplifiée à l’extrême permettant néanmoins de piloter de petits projets ou certains éléments d’un projet. Attention, cette carte n’intègre pas de port USB ce qui rends sa connectivité délicate .</a:t>
            </a:r>
            <a:endParaRPr lang="fr-FR" dirty="0"/>
          </a:p>
        </p:txBody>
      </p:sp>
      <p:pic>
        <p:nvPicPr>
          <p:cNvPr id="5122" name="Picture 2" descr="Carte Arduino MIN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1696" y="3672303"/>
            <a:ext cx="6687378" cy="2128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531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2873" y="681885"/>
            <a:ext cx="9905999" cy="3117644"/>
          </a:xfrm>
        </p:spPr>
        <p:txBody>
          <a:bodyPr/>
          <a:lstStyle/>
          <a:p>
            <a:r>
              <a:rPr lang="fr-FR" sz="2800" b="1" dirty="0"/>
              <a:t>La carte </a:t>
            </a:r>
            <a:r>
              <a:rPr lang="fr-FR" sz="2800" b="1" dirty="0" err="1"/>
              <a:t>Arduino</a:t>
            </a:r>
            <a:r>
              <a:rPr lang="fr-FR" sz="2800" b="1" dirty="0"/>
              <a:t> YUN</a:t>
            </a:r>
          </a:p>
          <a:p>
            <a:r>
              <a:rPr lang="fr-FR" dirty="0"/>
              <a:t>La carte ARDUINO YUN, récemment proposée par ARDUINO, est conçue pour contrer les avantages de la carte RASPBERRY. Elle est un dérivé de la carte LEONARDO et a pour objectif de combiner la puissance de Linux avec la facilité d’utilisation d’une carte ARDUINO. Elle est également la première carte ARDUINO à être dotée nativement d’un wifi intégré.</a:t>
            </a:r>
            <a:endParaRPr lang="fr-FR" dirty="0"/>
          </a:p>
        </p:txBody>
      </p:sp>
      <p:pic>
        <p:nvPicPr>
          <p:cNvPr id="6146" name="Picture 2" descr="Carte Arduino YU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440" y="3799529"/>
            <a:ext cx="4924838" cy="2905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910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1047</TotalTime>
  <Words>701</Words>
  <Application>Microsoft Office PowerPoint</Application>
  <PresentationFormat>Grand écran</PresentationFormat>
  <Paragraphs>86</Paragraphs>
  <Slides>29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29</vt:i4>
      </vt:variant>
    </vt:vector>
  </HeadingPairs>
  <TitlesOfParts>
    <vt:vector size="34" baseType="lpstr">
      <vt:lpstr>Arial</vt:lpstr>
      <vt:lpstr>Monotype Corsiva</vt:lpstr>
      <vt:lpstr>Trebuchet MS</vt:lpstr>
      <vt:lpstr>Tw Cen MT</vt:lpstr>
      <vt:lpstr>Circuit</vt:lpstr>
      <vt:lpstr>Présentation PowerPoint</vt:lpstr>
      <vt:lpstr>Présentation PowerPoint</vt:lpstr>
      <vt:lpstr>LES DIFFÉRENTES CARTES ARDUINO:</vt:lpstr>
      <vt:lpstr>Présentation PowerPoint</vt:lpstr>
      <vt:lpstr>Présentation PowerPoint</vt:lpstr>
      <vt:lpstr>Présentation PowerPoint</vt:lpstr>
      <vt:lpstr>Présentation PowerPoint</vt:lpstr>
      <vt:lpstr>Présentation PowerPoint</vt:lpstr>
      <vt:lpstr>Présentation PowerPoint</vt:lpstr>
      <vt:lpstr>Les mémoires de la carte Arduino:  </vt:lpstr>
      <vt:lpstr>Présentation PowerPoint</vt:lpstr>
      <vt:lpstr>Présentation PowerPoint</vt:lpstr>
      <vt:lpstr>Présentation PowerPoint</vt:lpstr>
      <vt:lpstr>Les sorties analogiques (modulation EN largeur d'impulsion ou pwm): </vt:lpstr>
      <vt:lpstr>Présentation PowerPoint</vt:lpstr>
      <vt:lpstr>Présentation PowerPoint</vt:lpstr>
      <vt:lpstr>Présentation PowerPoint</vt:lpstr>
      <vt:lpstr>Présentation PowerPoint</vt:lpstr>
      <vt:lpstr>Présentation PowerPoint</vt:lpstr>
      <vt:lpstr>Présentation PowerPoint</vt:lpstr>
      <vt:lpstr>Les moteurs à courant continu:</vt:lpstr>
      <vt:lpstr>Présentation PowerPoint</vt:lpstr>
      <vt:lpstr>Tourner dans les deux sens : le pont en H  </vt:lpstr>
      <vt:lpstr>Présentation PowerPoint</vt:lpstr>
      <vt:lpstr>Présentation PowerPoint</vt:lpstr>
      <vt:lpstr>Présentation PowerPoint</vt:lpstr>
      <vt:lpstr>Présentation PowerPoint</vt:lpstr>
      <vt:lpstr>Présentation PowerPoint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Imane</dc:creator>
  <cp:lastModifiedBy>Imane</cp:lastModifiedBy>
  <cp:revision>23</cp:revision>
  <dcterms:created xsi:type="dcterms:W3CDTF">2016-11-25T20:52:49Z</dcterms:created>
  <dcterms:modified xsi:type="dcterms:W3CDTF">2016-11-26T14:20:25Z</dcterms:modified>
</cp:coreProperties>
</file>