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5" r:id="rId18"/>
    <p:sldId id="272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B0F"/>
    <a:srgbClr val="DC4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3A59F-DCDF-4ADF-B47E-9724FBCEBDFD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9EDE-852E-4D8F-9CF6-CB1CBD6132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70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F9EDE-852E-4D8F-9CF6-CB1CBD61323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8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5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02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24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1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1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06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5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4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F54C-B7CB-42D7-8246-1C62F3E9ACB4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CFA3-2082-41A6-A909-192AE3E2C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8" y="3733764"/>
            <a:ext cx="5035742" cy="3249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9564" y="1451001"/>
            <a:ext cx="7128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Introduction to </a:t>
            </a:r>
            <a:r>
              <a:rPr lang="fr-FR" sz="5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Git</a:t>
            </a:r>
            <a:r>
              <a:rPr lang="fr-FR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hub</a:t>
            </a:r>
            <a:endParaRPr lang="fr-FR" sz="5400" dirty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algun Gothic Semilight" panose="020B0502040204020203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2606" y="5523363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Imad Hsissou, ENSA Marrakech, UCA</a:t>
            </a:r>
            <a:endParaRPr lang="fr-FR" dirty="0">
              <a:solidFill>
                <a:schemeClr val="accent3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7839" y="5892695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3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imad.hsissou@edu.uca.ma</a:t>
            </a:r>
            <a:endParaRPr lang="fr-FR" u="sng" dirty="0">
              <a:solidFill>
                <a:schemeClr val="accent3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4871" y="3307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585979" y="307181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November 19, 2016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2447365" y="2430787"/>
            <a:ext cx="4672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Don’t </a:t>
            </a:r>
            <a:r>
              <a:rPr lang="fr-FR" sz="28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fr-FR" sz="2800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scared</a:t>
            </a:r>
            <a:r>
              <a:rPr lang="fr-FR" sz="2800" dirty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fr-FR" sz="28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fr-FR" sz="2800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fr-FR" sz="2800" dirty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</a:t>
            </a:r>
            <a:r>
              <a:rPr lang="fr-FR" sz="2800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tarted</a:t>
            </a:r>
            <a:endParaRPr lang="fr-FR" sz="2800" dirty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792" y="2326343"/>
            <a:ext cx="64886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What is a </a:t>
            </a:r>
            <a:r>
              <a:rPr lang="fr-F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/>
            </a:r>
            <a:br>
              <a:rPr lang="fr-F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</a:br>
            <a:r>
              <a:rPr lang="fr-FR" sz="4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Distributed </a:t>
            </a:r>
            <a:br>
              <a:rPr lang="fr-FR" sz="4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fr-FR" sz="4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 Control System </a:t>
            </a:r>
            <a:r>
              <a:rPr lang="fr-FR" sz="44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?</a:t>
            </a:r>
            <a:endParaRPr lang="fr-FR" sz="4400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4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27" y="1399206"/>
            <a:ext cx="6189144" cy="5283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8513" y="510989"/>
            <a:ext cx="5109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 Local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3298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7" y="1413062"/>
            <a:ext cx="7620000" cy="529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8209" y="510989"/>
            <a:ext cx="6379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Centralized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3204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80" y="1335124"/>
            <a:ext cx="4476862" cy="5361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973" y="513804"/>
            <a:ext cx="6569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Distributed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9284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6799" y="3039037"/>
            <a:ext cx="3991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Git</a:t>
            </a:r>
            <a:r>
              <a:rPr lang="fr-F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 </a:t>
            </a:r>
            <a:r>
              <a:rPr lang="fr-FR" sz="44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Commands</a:t>
            </a:r>
            <a:endParaRPr lang="fr-FR" sz="4400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37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3339" y="1707778"/>
            <a:ext cx="8458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Working directory 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/>
            </a:r>
            <a:b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Files on your computer (file system)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Index / Staging area 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/>
            </a:r>
            <a:b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	Set of files to be included in the next snapshot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Repository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/>
            </a:r>
            <a:b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Database of snapshots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501" y="2446986"/>
            <a:ext cx="36769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3200" dirty="0">
                <a:solidFill>
                  <a:srgbClr val="E55B0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Start a new </a:t>
            </a:r>
            <a:r>
              <a:rPr lang="fr-FR" sz="3200" dirty="0" smtClean="0">
                <a:solidFill>
                  <a:srgbClr val="E55B0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project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/>
            </a:r>
            <a:b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Microsoft YaHei Light" panose="020B0502040204020203" pitchFamily="34" charset="-122"/>
                <a:cs typeface="Courier New" panose="02070309020205020404" pitchFamily="49" charset="0"/>
              </a:rPr>
              <a:t>$</a:t>
            </a:r>
            <a:r>
              <a:rPr lang="fr-FR" sz="32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Microsoft YaHei Light" panose="020B0502040204020203" pitchFamily="34" charset="-122"/>
                <a:cs typeface="Courier New" panose="02070309020205020404" pitchFamily="49" charset="0"/>
              </a:rPr>
              <a:t> </a:t>
            </a: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Microsoft YaHei Light" panose="020B0502040204020203" pitchFamily="34" charset="-122"/>
                <a:cs typeface="Courier New" panose="02070309020205020404" pitchFamily="49" charset="0"/>
              </a:rPr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101285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2558" y="513804"/>
            <a:ext cx="5974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Common </a:t>
            </a:r>
            <a:r>
              <a:rPr lang="fr-FR" sz="40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fr-FR" sz="4000" dirty="0" smtClean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Commands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47374"/>
              </p:ext>
            </p:extLst>
          </p:nvPr>
        </p:nvGraphicFramePr>
        <p:xfrm>
          <a:off x="1542558" y="1907988"/>
          <a:ext cx="6096000" cy="375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539377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Git Command</a:t>
                      </a:r>
                      <a:endParaRPr lang="fr-FR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72777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 git status</a:t>
                      </a:r>
                      <a:endParaRPr lang="fr-FR" sz="1600" dirty="0">
                        <a:latin typeface="Consolas" panose="020B0609020204030204" pitchFamily="49" charset="0"/>
                        <a:ea typeface="Microsoft YaHei Light" panose="020B0502040204020203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Review</a:t>
                      </a:r>
                      <a:r>
                        <a:rPr lang="fr-FR" baseline="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 what changes you’ve made.</a:t>
                      </a:r>
                      <a:endParaRPr lang="fr-FR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072777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$ git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 add &lt;files&gt;</a:t>
                      </a:r>
                      <a:endParaRPr lang="fr-FR" sz="1600" dirty="0">
                        <a:latin typeface="Consolas" panose="020B0609020204030204" pitchFamily="49" charset="0"/>
                        <a:ea typeface="Microsoft YaHei Light" panose="020B0502040204020203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Tell Git that a file is to be included in the next snapshot</a:t>
                      </a:r>
                    </a:p>
                  </a:txBody>
                  <a:tcPr/>
                </a:tc>
              </a:tr>
              <a:tr h="1072777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$ git commit &lt;files&gt;</a:t>
                      </a:r>
                      <a:endParaRPr lang="fr-FR" sz="1600" dirty="0">
                        <a:latin typeface="Consolas" panose="020B0609020204030204" pitchFamily="49" charset="0"/>
                        <a:ea typeface="Microsoft YaHei Light" panose="020B0502040204020203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Store a snapshot in the local repository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8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18" y="476518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rgbClr val="92D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Inside a Commit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997" y="2228791"/>
            <a:ext cx="79492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Commit Reference (SHA-1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checksum)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Author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Date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Message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Reference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 parent commit(s)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Tree </a:t>
            </a:r>
            <a:b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Includes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the references to all the files in the snapshot</a:t>
            </a:r>
          </a:p>
        </p:txBody>
      </p:sp>
    </p:spTree>
    <p:extLst>
      <p:ext uri="{BB962C8B-B14F-4D97-AF65-F5344CB8AC3E}">
        <p14:creationId xmlns:p14="http://schemas.microsoft.com/office/powerpoint/2010/main" val="34859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847" y="469365"/>
            <a:ext cx="172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Goals</a:t>
            </a:r>
            <a:endParaRPr lang="fr-FR" sz="4800" dirty="0">
              <a:solidFill>
                <a:srgbClr val="92D05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algun Gothic Semilight" panose="020B0502040204020203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7796" y="2314690"/>
            <a:ext cx="621836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 f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amiliar 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with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 Control Systems *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/>
            </a:r>
            <a:b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endParaRPr lang="fr-FR" sz="2000" dirty="0" smtClean="0">
              <a:solidFill>
                <a:schemeClr val="bg2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Basic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understanding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of how Git operates</a:t>
            </a:r>
            <a:b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endParaRPr lang="fr-FR" sz="2000" dirty="0" smtClean="0">
              <a:solidFill>
                <a:schemeClr val="bg2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Can use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basic Git commands 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know what they</a:t>
            </a:r>
            <a:b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 to the 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Learn how to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contribute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bg2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bg2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8158" y="6282458"/>
            <a:ext cx="42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* Don’t panic, I’ll explain everything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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9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152"/>
            <a:ext cx="9144000" cy="5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2558" y="513804"/>
            <a:ext cx="5974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Common </a:t>
            </a:r>
            <a:r>
              <a:rPr lang="fr-FR" sz="40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</a:t>
            </a:r>
            <a:r>
              <a:rPr lang="fr-FR" sz="4000" dirty="0" smtClean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Commands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19503"/>
              </p:ext>
            </p:extLst>
          </p:nvPr>
        </p:nvGraphicFramePr>
        <p:xfrm>
          <a:off x="1542558" y="1907988"/>
          <a:ext cx="6096000" cy="3757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539377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Git Command</a:t>
                      </a:r>
                      <a:endParaRPr lang="fr-FR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72777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 git pull</a:t>
                      </a:r>
                      <a:endParaRPr lang="fr-FR" sz="1600" dirty="0">
                        <a:latin typeface="Consolas" panose="020B0609020204030204" pitchFamily="49" charset="0"/>
                        <a:ea typeface="Microsoft YaHei Light" panose="020B0502040204020203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Pull down and merge commits from a remote repository.</a:t>
                      </a:r>
                      <a:endParaRPr lang="fr-FR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1072777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$ git</a:t>
                      </a:r>
                      <a:r>
                        <a:rPr lang="fr-FR" sz="1600" baseline="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 push &lt;remote&gt;</a:t>
                      </a:r>
                      <a:endParaRPr lang="fr-FR" sz="1600" dirty="0">
                        <a:latin typeface="Consolas" panose="020B0609020204030204" pitchFamily="49" charset="0"/>
                        <a:ea typeface="Microsoft YaHei Light" panose="020B0502040204020203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Push commits to a remote repository.</a:t>
                      </a:r>
                    </a:p>
                  </a:txBody>
                  <a:tcPr/>
                </a:tc>
              </a:tr>
              <a:tr h="1072777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Consolas" panose="020B0609020204030204" pitchFamily="49" charset="0"/>
                          <a:ea typeface="Microsoft YaHei Light" panose="020B0502040204020203" pitchFamily="34" charset="-122"/>
                          <a:cs typeface="Courier New" panose="02070309020205020404" pitchFamily="49" charset="0"/>
                        </a:rPr>
                        <a:t>$ git remote</a:t>
                      </a:r>
                      <a:endParaRPr lang="fr-FR" sz="1600" dirty="0">
                        <a:latin typeface="Consolas" panose="020B0609020204030204" pitchFamily="49" charset="0"/>
                        <a:ea typeface="Microsoft YaHei Light" panose="020B0502040204020203" pitchFamily="34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Listes all remotes that</a:t>
                      </a:r>
                      <a:r>
                        <a:rPr lang="fr-FR" baseline="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you have configured.</a:t>
                      </a:r>
                      <a:endParaRPr lang="fr-FR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7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47"/>
            <a:ext cx="9144000" cy="599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4562" y="476518"/>
            <a:ext cx="1943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92D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Branch</a:t>
            </a:r>
            <a:endParaRPr lang="fr-FR" sz="4400" dirty="0">
              <a:solidFill>
                <a:srgbClr val="92D05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23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876" y="513804"/>
            <a:ext cx="1690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>
                <a:solidFill>
                  <a:srgbClr val="92D05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Merge</a:t>
            </a:r>
            <a:endParaRPr lang="fr-FR" sz="4000" dirty="0" smtClean="0">
              <a:solidFill>
                <a:srgbClr val="92D05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5276" y="2061366"/>
            <a:ext cx="50864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Merge two commits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together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Can be used to merge branches </a:t>
            </a:r>
            <a:endParaRPr lang="fr-FR" sz="2400" dirty="0" smtClean="0">
              <a:solidFill>
                <a:schemeClr val="bg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Microsoft YaHei Light" panose="020B0502040204020203" pitchFamily="34" charset="-122"/>
                <a:cs typeface="Courier New" panose="02070309020205020404" pitchFamily="49" charset="0"/>
              </a:rPr>
              <a:t>$ 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Microsoft YaHei Light" panose="020B0502040204020203" pitchFamily="34" charset="-122"/>
                <a:cs typeface="Courier New" panose="02070309020205020404" pitchFamily="49" charset="0"/>
              </a:rPr>
              <a:t>git merge 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ea typeface="Microsoft YaHei Light" panose="020B0502040204020203" pitchFamily="34" charset="-122"/>
                <a:cs typeface="Courier New" panose="02070309020205020404" pitchFamily="49" charset="0"/>
              </a:rPr>
              <a:t>&lt;branch&gt;</a:t>
            </a:r>
            <a:endParaRPr lang="fr-FR" sz="2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Microsoft YaHei Light" panose="020B0502040204020203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2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815"/>
            <a:ext cx="9144000" cy="59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8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flaticon.com/icons/png/512/25/252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8" y="0"/>
            <a:ext cx="6697014" cy="669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76846" y="3039037"/>
            <a:ext cx="4371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What is</a:t>
            </a:r>
            <a:r>
              <a:rPr lang="fr-FR" sz="4400" dirty="0" smtClean="0"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 </a:t>
            </a:r>
            <a:r>
              <a:rPr lang="fr-FR" sz="4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Git</a:t>
            </a:r>
            <a:r>
              <a:rPr lang="fr-FR" sz="44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hub ?</a:t>
            </a:r>
            <a:endParaRPr lang="fr-FR" sz="4400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2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372" y="3889420"/>
            <a:ext cx="7554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is 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</a:t>
            </a:r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web-based </a:t>
            </a:r>
            <a:r>
              <a:rPr lang="fr-FR" sz="2800" dirty="0">
                <a:solidFill>
                  <a:srgbClr val="E55B0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</a:t>
            </a:r>
            <a:r>
              <a:rPr lang="fr-FR" sz="2800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repository </a:t>
            </a:r>
            <a:r>
              <a:rPr lang="fr-FR" sz="2800" dirty="0">
                <a:solidFill>
                  <a:srgbClr val="E55B0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hosting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service</a:t>
            </a:r>
            <a:endParaRPr lang="fr-FR" sz="2800" dirty="0">
              <a:solidFill>
                <a:schemeClr val="bg1">
                  <a:lumMod val="7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050" name="Picture 2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82" y="2220258"/>
            <a:ext cx="5187006" cy="135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585" y="3889420"/>
            <a:ext cx="755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Is the </a:t>
            </a:r>
            <a:r>
              <a:rPr lang="fr-FR" sz="2800" dirty="0">
                <a:solidFill>
                  <a:schemeClr val="bg1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largest host of source code in the </a:t>
            </a:r>
            <a:r>
              <a:rPr lang="fr-FR" sz="2800" dirty="0">
                <a:solidFill>
                  <a:srgbClr val="E55B0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world</a:t>
            </a:r>
            <a:endParaRPr lang="fr-FR" sz="2800" dirty="0">
              <a:solidFill>
                <a:srgbClr val="E55B0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050" name="Picture 2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282" y="2220258"/>
            <a:ext cx="5187006" cy="135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8314" y="2178426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What is </a:t>
            </a:r>
            <a:endParaRPr lang="fr-FR" sz="4800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algun Gothic Semilight" panose="020B0502040204020203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73" y="3132427"/>
            <a:ext cx="2693333" cy="1124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9170" y="314911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?</a:t>
            </a:r>
            <a:endParaRPr lang="fr-FR" sz="6600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7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85906" y="2193350"/>
            <a:ext cx="664976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Git is a </a:t>
            </a:r>
            <a:r>
              <a:rPr lang="fr-FR" sz="2200" u="sng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Distributed</a:t>
            </a:r>
            <a:r>
              <a:rPr lang="fr-FR" sz="22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Version Control System *</a:t>
            </a:r>
          </a:p>
          <a:p>
            <a:r>
              <a:rPr lang="fr-FR" sz="2200" dirty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lang="fr-FR" sz="2200" dirty="0" smtClean="0">
              <a:solidFill>
                <a:schemeClr val="bg2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Originally developed by </a:t>
            </a:r>
            <a:r>
              <a:rPr lang="fr-FR" sz="22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Linus</a:t>
            </a:r>
          </a:p>
          <a:p>
            <a:r>
              <a:rPr lang="fr-FR" sz="2200" dirty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fr-FR" sz="22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Torvalds</a:t>
            </a:r>
            <a:r>
              <a:rPr lang="fr-FR" sz="22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(Linux Emperor !)</a:t>
            </a:r>
          </a:p>
          <a:p>
            <a:endParaRPr lang="fr-FR" sz="2200" dirty="0" smtClean="0">
              <a:solidFill>
                <a:schemeClr val="bg2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Very </a:t>
            </a:r>
            <a:r>
              <a:rPr lang="fr-FR" sz="22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easy to learn</a:t>
            </a:r>
          </a:p>
          <a:p>
            <a:endParaRPr lang="fr-FR" sz="2200" dirty="0" smtClean="0">
              <a:solidFill>
                <a:srgbClr val="DC471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Designed </a:t>
            </a:r>
            <a:r>
              <a:rPr lang="fr-FR" sz="2200" dirty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 handle everything from </a:t>
            </a:r>
            <a:r>
              <a:rPr lang="fr-FR" sz="22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small</a:t>
            </a:r>
            <a:r>
              <a:rPr lang="fr-FR" sz="22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/>
            </a:r>
            <a:br>
              <a:rPr lang="fr-FR" sz="22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fr-FR" sz="2200" dirty="0" smtClean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 </a:t>
            </a:r>
            <a:r>
              <a:rPr lang="fr-FR" sz="2200" dirty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very </a:t>
            </a:r>
            <a:r>
              <a:rPr lang="fr-FR" sz="2200" dirty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large</a:t>
            </a:r>
            <a:r>
              <a:rPr lang="fr-FR" sz="2200" dirty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projects with speed and efficiency.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DC4718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8914" y="6269011"/>
            <a:ext cx="485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* Again, don’t panic, I’ll explain everything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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20" y="507553"/>
            <a:ext cx="2693333" cy="11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792" y="2649072"/>
            <a:ext cx="6488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What is a </a:t>
            </a:r>
            <a:r>
              <a:rPr lang="fr-F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/>
            </a:r>
            <a:br>
              <a:rPr lang="fr-FR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</a:br>
            <a:r>
              <a:rPr lang="fr-FR" sz="4400" dirty="0" smtClean="0">
                <a:solidFill>
                  <a:srgbClr val="E55B0F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 Control System </a:t>
            </a:r>
            <a:r>
              <a:rPr lang="fr-FR" sz="4400" dirty="0" smtClean="0">
                <a:solidFill>
                  <a:schemeClr val="bg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algun Gothic Semilight" panose="020B0502040204020203" pitchFamily="34" charset="-128"/>
              </a:rPr>
              <a:t>?</a:t>
            </a:r>
            <a:endParaRPr lang="fr-FR" sz="4400" dirty="0">
              <a:solidFill>
                <a:schemeClr val="bg1">
                  <a:lumMod val="7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2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8515" y="847165"/>
            <a:ext cx="5321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About Version </a:t>
            </a:r>
            <a:r>
              <a:rPr lang="fr-FR" sz="4000" dirty="0" smtClean="0">
                <a:solidFill>
                  <a:srgbClr val="92D05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Control</a:t>
            </a:r>
            <a:endParaRPr lang="fr-FR" sz="4000" dirty="0">
              <a:solidFill>
                <a:srgbClr val="92D05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1327" y="1870619"/>
            <a:ext cx="72555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system that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records changes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to a </a:t>
            </a:r>
            <a:r>
              <a:rPr lang="fr-FR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file or set of files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time so that you can recall specific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versions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later.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It allows you to revert files back to a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previous state.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revert the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entire project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back to a previous state.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compare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changes over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time.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see </a:t>
            </a:r>
            <a:r>
              <a:rPr lang="fr-FR" sz="2000" dirty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who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last modified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something.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who introduced an </a:t>
            </a:r>
            <a:r>
              <a:rPr lang="fr-FR" sz="2000" dirty="0" smtClean="0">
                <a:solidFill>
                  <a:srgbClr val="DC4718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issue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and when.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more …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009"/>
            <a:ext cx="9144000" cy="61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026"/>
            <a:ext cx="9144000" cy="61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026"/>
            <a:ext cx="9144000" cy="61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235</Words>
  <Application>Microsoft Office PowerPoint</Application>
  <PresentationFormat>On-screen Show (4:3)</PresentationFormat>
  <Paragraphs>74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Malgun Gothic Semilight</vt:lpstr>
      <vt:lpstr>Microsoft YaHei Light</vt:lpstr>
      <vt:lpstr>Microsoft YaHei UI Light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Imad</dc:creator>
  <cp:lastModifiedBy>Imad</cp:lastModifiedBy>
  <cp:revision>30</cp:revision>
  <dcterms:created xsi:type="dcterms:W3CDTF">2016-11-19T07:42:55Z</dcterms:created>
  <dcterms:modified xsi:type="dcterms:W3CDTF">2016-11-26T13:13:19Z</dcterms:modified>
</cp:coreProperties>
</file>