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69" r:id="rId6"/>
    <p:sldId id="273" r:id="rId7"/>
    <p:sldId id="270" r:id="rId8"/>
    <p:sldId id="274" r:id="rId9"/>
    <p:sldId id="271" r:id="rId10"/>
    <p:sldId id="275" r:id="rId11"/>
    <p:sldId id="268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46EE6-6A5E-41BD-912B-349911D9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5BD8A-915C-4FA4-94E5-FD2511B8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24615-ADDD-4703-BD79-A9ACF19E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C4799-9524-4677-BA8A-D2F807F1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54181-075C-43CA-985B-42FA15B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39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A8CB8-3084-4783-83E4-F8C91933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5CE8E-758D-41DC-8AD7-42FB2649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2F21D-8367-499F-9463-8CC1A44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742CD-32E4-4D08-93EB-F538205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C3EF9-BFB4-4C2B-8EF3-CA4422DF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10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985FE4-B252-4E2C-B591-DD1446A41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06259D-571D-4480-B463-3CF9CD5D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5E2BF-E697-4C03-BF54-8967781A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52A0D4-95BB-4866-BCB2-D0A34B0F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C74CF-442B-4567-BAC4-B185A8AD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41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F755C-FF1A-4C39-AE1E-9C824E9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49E2F-F16A-4E1B-A94C-4611A640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DB7F4-B42A-4A12-AB63-30649B94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DBAD4-1F09-41D3-8C81-B10F58B3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53EAA-EC1A-454E-A146-EDFB4372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8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8BA46-6258-4659-A597-CDE4F415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61FF1-DAAF-4BD9-A513-02B0D322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66628-F3D2-4CC4-A115-A3DAF22B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DDD4C-8CF7-480B-8E99-111DB7A3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463A9-0FF7-451C-A1D1-4EA3F84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368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725C-D2FC-47F2-A9F6-14DB99FC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48D16-DD31-40DB-9A33-B04803CD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2E8730-B643-43C7-B7EE-9C6EC942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06422-5B4D-42E2-8F07-A46F451F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1A98F3-3AAD-409F-BB14-C4E1D2EB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631B0-C3CE-4BBD-A4A2-305866DB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78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8D74-B734-4026-AC04-06AC6B93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100B9-569A-4FC2-87B3-7B720D35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45702C-AA68-47F0-B9BE-DFEEC28AD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2A8099-99ED-4679-8D7A-4335E64E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E81DCF-FDFF-4110-97AD-4C677DC5E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9AF857-F2B2-45B3-9F44-A142447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F77FA8-6A7E-4FA9-A490-2C8F4B75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F5DE89-68FB-471A-9850-83CC929C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68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E6DBD-C141-4CAE-9ECE-AAFCBA02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590304-6362-48E2-9D3B-4F3CC47D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F1A979-509D-4BE2-B92F-0FD6B4A5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43FF4D-E5F7-43DD-832C-026EE59D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43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51A33B-C262-4FC5-BE17-6A49F4C6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A44E41-4A39-435A-9031-9417CC28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859DD2-3A55-44FA-AE68-94F99E81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34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DE90B-E3B6-4BDC-8B93-561DE52A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6F25-7107-4EF6-8A4F-EDDE56F2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3A45B9-83B6-4585-8CF3-047FF231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22B67-D318-486B-A8AA-0D745942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0C2AC4-7835-492E-9408-35698F48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6847CD-D7D4-4F99-828C-41752214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05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86C50-957F-432B-8039-B7671B71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901BFD-F412-459F-B900-7C818B835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86ABBF-FCBE-43D5-9370-443EBBD4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D89A9F-7CBA-4F31-85D2-BF7E5C7C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EDBEF-1551-481F-B6E1-6DDE4F86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CEDAF-B5AB-4CC0-81D4-3A128232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779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0677D4-507C-4CEE-ACBA-BD44EF3A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B27A7-4984-4A83-86AF-C473FCE4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F2BE3-D5AF-4D25-AC04-750768EA4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EE2A-910C-4CE7-BA69-F81766203197}" type="datetimeFigureOut">
              <a:rPr lang="es-EC" smtClean="0"/>
              <a:t>24/8/2022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187E3-A387-4987-9D6C-3EA52C18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6F787-F9F1-4DE1-BB01-CD920F2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0008-F0ED-4287-9EFC-E415587E03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877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9958FA2-EBDA-D9C2-0C7F-379297E43F22}"/>
              </a:ext>
            </a:extLst>
          </p:cNvPr>
          <p:cNvSpPr txBox="1"/>
          <p:nvPr/>
        </p:nvSpPr>
        <p:spPr>
          <a:xfrm>
            <a:off x="5439831" y="259952"/>
            <a:ext cx="67521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8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Sentencias </a:t>
            </a:r>
          </a:p>
          <a:p>
            <a:r>
              <a:rPr lang="es-EC" sz="8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Condicionales</a:t>
            </a:r>
          </a:p>
        </p:txBody>
      </p:sp>
    </p:spTree>
    <p:extLst>
      <p:ext uri="{BB962C8B-B14F-4D97-AF65-F5344CB8AC3E}">
        <p14:creationId xmlns:p14="http://schemas.microsoft.com/office/powerpoint/2010/main" val="49239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76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IF ANIDADOS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sp>
        <p:nvSpPr>
          <p:cNvPr id="9" name="CuadroTexto 9">
            <a:extLst>
              <a:ext uri="{FF2B5EF4-FFF2-40B4-BE49-F238E27FC236}">
                <a16:creationId xmlns:a16="http://schemas.microsoft.com/office/drawing/2014/main" id="{0A1B6314-9D06-55D2-5D3B-0C987B87D88F}"/>
              </a:ext>
            </a:extLst>
          </p:cNvPr>
          <p:cNvSpPr txBox="1"/>
          <p:nvPr/>
        </p:nvSpPr>
        <p:spPr>
          <a:xfrm>
            <a:off x="2648335" y="3683337"/>
            <a:ext cx="6895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Se define con la palabra reservada </a:t>
            </a:r>
            <a:r>
              <a:rPr lang="es-ES" sz="2000" b="1" dirty="0" err="1">
                <a:solidFill>
                  <a:srgbClr val="7030A0"/>
                </a:solidFill>
              </a:rPr>
              <a:t>elif</a:t>
            </a:r>
            <a:r>
              <a:rPr lang="es-ES" sz="2000" dirty="0"/>
              <a:t>, que es una abreviación de </a:t>
            </a:r>
            <a:r>
              <a:rPr lang="es-ES" sz="2000" i="1" dirty="0" err="1"/>
              <a:t>else</a:t>
            </a:r>
            <a:r>
              <a:rPr lang="es-ES" sz="2000" i="1" dirty="0"/>
              <a:t> </a:t>
            </a:r>
            <a:r>
              <a:rPr lang="es-ES" sz="2000" i="1" dirty="0" err="1"/>
              <a:t>if</a:t>
            </a:r>
            <a:r>
              <a:rPr lang="es-ES" sz="2000" i="1" dirty="0"/>
              <a:t>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b="1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Se requiere el uso de dos puntos (:) al final de la nueva condición.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Todas las líneas de código a ejecutar tienen que estar correctamente </a:t>
            </a:r>
            <a:r>
              <a:rPr lang="es-ES" sz="2000" dirty="0" err="1"/>
              <a:t>indentadas</a:t>
            </a:r>
            <a:r>
              <a:rPr lang="es-E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9A3A354-4C96-59BB-B7C1-17D28C23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La condición es una expresión booleana que se evalúa como verdadera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True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o falsa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False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 requiere el uso de dos puntos (:) al final de la condición.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Todas las líneas de código a ejecutar si se cumple la condición tienen que estar indentadas respecto la sentencia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if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E9D62A-3B57-B781-6E78-B9315C2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97" y="1546699"/>
            <a:ext cx="5980001" cy="20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6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4BA05E72-DCED-CE67-9D41-52E52CAC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0" y="232951"/>
            <a:ext cx="1077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¿QUÉ SON CONDICIONALES?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BC1DFD-F2F6-4711-8766-CBBD3F41886E}"/>
              </a:ext>
            </a:extLst>
          </p:cNvPr>
          <p:cNvSpPr txBox="1"/>
          <p:nvPr/>
        </p:nvSpPr>
        <p:spPr>
          <a:xfrm>
            <a:off x="4567646" y="2539947"/>
            <a:ext cx="7371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1E1E1E"/>
                </a:solidFill>
                <a:effectLst/>
              </a:rPr>
              <a:t>Nos ayudan a controlar la toma de decisiones utilizando la lógica en nuestros programas.</a:t>
            </a:r>
          </a:p>
          <a:p>
            <a:pPr algn="just"/>
            <a:endParaRPr lang="es-MX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</a:rPr>
              <a:t>Permiten c</a:t>
            </a:r>
            <a:r>
              <a:rPr lang="es-ES" sz="2000" i="0" dirty="0">
                <a:solidFill>
                  <a:srgbClr val="000000"/>
                </a:solidFill>
                <a:effectLst/>
              </a:rPr>
              <a:t>ontrolar el flujo de nuestro programa, decidiendo si unas líneas de código se tienen que ejecutar en función de si se cumplen unas condiciones preestablecidas. </a:t>
            </a:r>
          </a:p>
          <a:p>
            <a:pPr algn="just"/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rgbClr val="000000"/>
                </a:solidFill>
                <a:effectLst/>
              </a:rPr>
              <a:t>Las sentencias condicionales en Python son: </a:t>
            </a:r>
            <a:r>
              <a:rPr lang="es-ES" sz="2000" i="0" dirty="0" err="1">
                <a:solidFill>
                  <a:srgbClr val="000000"/>
                </a:solidFill>
                <a:effectLst/>
              </a:rPr>
              <a:t>if</a:t>
            </a:r>
            <a:r>
              <a:rPr lang="es-ES" sz="200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i="0" dirty="0" err="1">
                <a:solidFill>
                  <a:srgbClr val="000000"/>
                </a:solidFill>
                <a:effectLst/>
              </a:rPr>
              <a:t>elif</a:t>
            </a:r>
            <a:r>
              <a:rPr lang="es-ES" sz="2000" i="0" dirty="0">
                <a:solidFill>
                  <a:srgbClr val="000000"/>
                </a:solidFill>
                <a:effectLst/>
              </a:rPr>
              <a:t> y </a:t>
            </a:r>
            <a:r>
              <a:rPr lang="es-ES" sz="2000" i="0" dirty="0" err="1">
                <a:solidFill>
                  <a:srgbClr val="000000"/>
                </a:solidFill>
                <a:effectLst/>
              </a:rPr>
              <a:t>else</a:t>
            </a:r>
            <a:r>
              <a:rPr lang="es-ES" sz="2000" i="0" dirty="0">
                <a:solidFill>
                  <a:srgbClr val="000000"/>
                </a:solidFill>
                <a:effectLst/>
              </a:rPr>
              <a:t>.</a:t>
            </a:r>
            <a:endParaRPr lang="es-EC" sz="2000" dirty="0"/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4AF58CC0-A418-526A-202A-12F3C97F9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1026" name="Picture 2" descr="Estructuras condicionales simples en JavaScript.">
            <a:extLst>
              <a:ext uri="{FF2B5EF4-FFF2-40B4-BE49-F238E27FC236}">
                <a16:creationId xmlns:a16="http://schemas.microsoft.com/office/drawing/2014/main" id="{CDE2193F-71E7-4329-08CF-F69FC9F3E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" y="2246248"/>
            <a:ext cx="40386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 de patricia. roxana en Imágenes graciosas | Memes divertidos, Imágenes  graciosas, Gracioso">
            <a:extLst>
              <a:ext uri="{FF2B5EF4-FFF2-40B4-BE49-F238E27FC236}">
                <a16:creationId xmlns:a16="http://schemas.microsoft.com/office/drawing/2014/main" id="{70DD83AF-E045-AF07-6F20-84402B0D4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" y="1452890"/>
            <a:ext cx="3906046" cy="494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0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76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SENTENCIA IF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D57E2-DAD1-9AFA-3A53-3FF2531ED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75" y="1267095"/>
            <a:ext cx="6959892" cy="5408025"/>
          </a:xfrm>
          <a:prstGeom prst="rect">
            <a:avLst/>
          </a:prstGeom>
        </p:spPr>
      </p:pic>
      <p:sp>
        <p:nvSpPr>
          <p:cNvPr id="9" name="CuadroTexto 9">
            <a:extLst>
              <a:ext uri="{FF2B5EF4-FFF2-40B4-BE49-F238E27FC236}">
                <a16:creationId xmlns:a16="http://schemas.microsoft.com/office/drawing/2014/main" id="{0A1B6314-9D06-55D2-5D3B-0C987B87D88F}"/>
              </a:ext>
            </a:extLst>
          </p:cNvPr>
          <p:cNvSpPr txBox="1"/>
          <p:nvPr/>
        </p:nvSpPr>
        <p:spPr>
          <a:xfrm>
            <a:off x="7016915" y="2915816"/>
            <a:ext cx="4697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Es la sentencia condicional más básica en Python.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Ejecuta un bloque de código solo si la condición es verdadera.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27131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76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SENTENCIA IF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sp>
        <p:nvSpPr>
          <p:cNvPr id="9" name="CuadroTexto 9">
            <a:extLst>
              <a:ext uri="{FF2B5EF4-FFF2-40B4-BE49-F238E27FC236}">
                <a16:creationId xmlns:a16="http://schemas.microsoft.com/office/drawing/2014/main" id="{0A1B6314-9D06-55D2-5D3B-0C987B87D88F}"/>
              </a:ext>
            </a:extLst>
          </p:cNvPr>
          <p:cNvSpPr txBox="1"/>
          <p:nvPr/>
        </p:nvSpPr>
        <p:spPr>
          <a:xfrm>
            <a:off x="2648336" y="3175822"/>
            <a:ext cx="68953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rgbClr val="7030A0"/>
                </a:solidFill>
              </a:rPr>
              <a:t>if</a:t>
            </a:r>
            <a:r>
              <a:rPr lang="es-ES" sz="2000" b="1" dirty="0"/>
              <a:t> </a:t>
            </a:r>
            <a:r>
              <a:rPr lang="es-ES" sz="2000" dirty="0"/>
              <a:t>es la palabra reservada que indica el inicio de una condicional.</a:t>
            </a:r>
            <a:endParaRPr lang="es-ES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La condición es una expresión booleana que se evalúa como verdadera (True) o falsa (False).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Se requiere el uso de dos puntos (:) al final de la condición.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Todas las líneas de código a ejecutar si se cumple la condición tienen que estar </a:t>
            </a:r>
            <a:r>
              <a:rPr lang="es-ES" sz="2000" dirty="0" err="1"/>
              <a:t>indentadas</a:t>
            </a:r>
            <a:r>
              <a:rPr lang="es-ES" sz="2000" dirty="0"/>
              <a:t> respecto la sentencia </a:t>
            </a:r>
            <a:r>
              <a:rPr lang="es-ES" sz="2000" dirty="0" err="1"/>
              <a:t>if</a:t>
            </a:r>
            <a:r>
              <a:rPr lang="es-ES" sz="2000" dirty="0"/>
              <a:t>.</a:t>
            </a:r>
            <a:endParaRPr lang="es-EC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4ADBC-2590-0FF6-D5F2-58E937D9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97" y="1766623"/>
            <a:ext cx="6566402" cy="1080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9A3A354-4C96-59BB-B7C1-17D28C23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La condición es una expresión booleana que se evalúa como verdadera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True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o falsa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False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 requiere el uso de dos puntos (:) al final de la condición.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Todas las líneas de código a ejecutar si se cumple la condición tienen que estar indentadas respecto la sentencia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if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5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SENTENCIA ELSE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DA3A78-4751-FC0D-3831-035B66DE2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2" r="7432"/>
          <a:stretch/>
        </p:blipFill>
        <p:spPr>
          <a:xfrm>
            <a:off x="4680380" y="1267095"/>
            <a:ext cx="7341804" cy="537821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74FF5CE-7716-3454-33FD-597A94ADACD4}"/>
              </a:ext>
            </a:extLst>
          </p:cNvPr>
          <p:cNvSpPr txBox="1"/>
          <p:nvPr/>
        </p:nvSpPr>
        <p:spPr>
          <a:xfrm>
            <a:off x="429502" y="2610103"/>
            <a:ext cx="469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Complemento de la sentencia </a:t>
            </a:r>
            <a:r>
              <a:rPr lang="es-ES" sz="2000" dirty="0" err="1"/>
              <a:t>if</a:t>
            </a:r>
            <a:r>
              <a:rPr lang="es-ES" sz="2000" dirty="0"/>
              <a:t>.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Contiene el código a ejecutar en caso de que no se cumpla la condición.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53691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76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SENTENCIA ELSE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sp>
        <p:nvSpPr>
          <p:cNvPr id="9" name="CuadroTexto 9">
            <a:extLst>
              <a:ext uri="{FF2B5EF4-FFF2-40B4-BE49-F238E27FC236}">
                <a16:creationId xmlns:a16="http://schemas.microsoft.com/office/drawing/2014/main" id="{0A1B6314-9D06-55D2-5D3B-0C987B87D88F}"/>
              </a:ext>
            </a:extLst>
          </p:cNvPr>
          <p:cNvSpPr txBox="1"/>
          <p:nvPr/>
        </p:nvSpPr>
        <p:spPr>
          <a:xfrm>
            <a:off x="2648336" y="3175822"/>
            <a:ext cx="68953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Inicia con una sentencia condicional </a:t>
            </a:r>
            <a:r>
              <a:rPr lang="es-ES" sz="2000" b="1" dirty="0" err="1">
                <a:solidFill>
                  <a:srgbClr val="7030A0"/>
                </a:solidFill>
              </a:rPr>
              <a:t>if</a:t>
            </a:r>
            <a:r>
              <a:rPr lang="es-ES" sz="2000" b="1" dirty="0">
                <a:solidFill>
                  <a:srgbClr val="7030A0"/>
                </a:solidFill>
              </a:rPr>
              <a:t> </a:t>
            </a:r>
            <a:r>
              <a:rPr lang="es-ES" sz="2000" dirty="0"/>
              <a:t>simple</a:t>
            </a:r>
            <a:r>
              <a:rPr lang="es-ES" sz="2000" b="1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Se usa la palabra reservada </a:t>
            </a:r>
            <a:r>
              <a:rPr lang="es-ES" sz="2000" b="1" dirty="0" err="1">
                <a:solidFill>
                  <a:srgbClr val="7030A0"/>
                </a:solidFill>
              </a:rPr>
              <a:t>else</a:t>
            </a:r>
            <a:r>
              <a:rPr lang="es-ES" sz="2000" dirty="0"/>
              <a:t>.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Se requiere el uso de dos puntos (:).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Todas las líneas de código a ejecutar si no se cumple la condición tienen que estar </a:t>
            </a:r>
            <a:r>
              <a:rPr lang="es-ES" sz="2000" dirty="0" err="1"/>
              <a:t>indentadas</a:t>
            </a:r>
            <a:r>
              <a:rPr lang="es-ES" sz="2000" dirty="0"/>
              <a:t> respecto la sentencia </a:t>
            </a:r>
            <a:r>
              <a:rPr lang="es-ES" sz="2000" b="1" dirty="0" err="1">
                <a:solidFill>
                  <a:srgbClr val="7030A0"/>
                </a:solidFill>
              </a:rPr>
              <a:t>else</a:t>
            </a:r>
            <a:r>
              <a:rPr lang="es-E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9A3A354-4C96-59BB-B7C1-17D28C23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La condición es una expresión booleana que se evalúa como verdadera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True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o falsa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False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 requiere el uso de dos puntos (:) al final de la condición.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Todas las líneas de código a ejecutar si se cumple la condición tienen que estar indentadas respecto la sentencia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if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1A262B-F789-F025-8365-FE512BE4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15" y="1683479"/>
            <a:ext cx="5393964" cy="13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1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IF ANIDADOS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94901-AEDB-6905-E11C-EF31B9F34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7"/>
          <a:stretch/>
        </p:blipFill>
        <p:spPr>
          <a:xfrm>
            <a:off x="169816" y="1276163"/>
            <a:ext cx="8600960" cy="5404925"/>
          </a:xfrm>
          <a:prstGeom prst="rect">
            <a:avLst/>
          </a:prstGeom>
        </p:spPr>
      </p:pic>
      <p:sp>
        <p:nvSpPr>
          <p:cNvPr id="9" name="CuadroTexto 9">
            <a:extLst>
              <a:ext uri="{FF2B5EF4-FFF2-40B4-BE49-F238E27FC236}">
                <a16:creationId xmlns:a16="http://schemas.microsoft.com/office/drawing/2014/main" id="{F245118D-21C1-99D5-0044-350728C3D8A6}"/>
              </a:ext>
            </a:extLst>
          </p:cNvPr>
          <p:cNvSpPr txBox="1"/>
          <p:nvPr/>
        </p:nvSpPr>
        <p:spPr>
          <a:xfrm>
            <a:off x="7017171" y="2006592"/>
            <a:ext cx="469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Cuando el bloque de código verdadero o el bloque de código falso contiene otra sentencia condicional. 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79291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76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IF ANIDADOS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sp>
        <p:nvSpPr>
          <p:cNvPr id="9" name="CuadroTexto 9">
            <a:extLst>
              <a:ext uri="{FF2B5EF4-FFF2-40B4-BE49-F238E27FC236}">
                <a16:creationId xmlns:a16="http://schemas.microsoft.com/office/drawing/2014/main" id="{0A1B6314-9D06-55D2-5D3B-0C987B87D88F}"/>
              </a:ext>
            </a:extLst>
          </p:cNvPr>
          <p:cNvSpPr txBox="1"/>
          <p:nvPr/>
        </p:nvSpPr>
        <p:spPr>
          <a:xfrm>
            <a:off x="2648336" y="4248843"/>
            <a:ext cx="6895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Dentro de una sentencia condicional </a:t>
            </a:r>
            <a:r>
              <a:rPr lang="es-ES" sz="2000" b="1" dirty="0" err="1">
                <a:solidFill>
                  <a:srgbClr val="7030A0"/>
                </a:solidFill>
              </a:rPr>
              <a:t>if</a:t>
            </a:r>
            <a:r>
              <a:rPr lang="es-ES" sz="2000" b="1" dirty="0">
                <a:solidFill>
                  <a:srgbClr val="7030A0"/>
                </a:solidFill>
              </a:rPr>
              <a:t> </a:t>
            </a:r>
            <a:r>
              <a:rPr lang="es-ES" sz="2000" dirty="0"/>
              <a:t>nos encontramos con más condicionales</a:t>
            </a:r>
            <a:r>
              <a:rPr lang="es-ES" sz="2000" b="1" dirty="0"/>
              <a:t>.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Todas las líneas de código a ejecutar tienen que estar correctamente </a:t>
            </a:r>
            <a:r>
              <a:rPr lang="es-ES" sz="2000" dirty="0" err="1"/>
              <a:t>indentadas</a:t>
            </a:r>
            <a:r>
              <a:rPr lang="es-E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C" sz="20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9A3A354-4C96-59BB-B7C1-17D28C23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La condición es una expresión booleana que se evalúa como verdadera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True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o falsa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False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 requiere el uso de dos puntos (:) al final de la condición.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Todas las líneas de código a ejecutar si se cumple la condición tienen que estar indentadas respecto la sentencia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if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181E0-F6D4-4612-B57F-DF5140F5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343" y="1546699"/>
            <a:ext cx="8675308" cy="23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1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SENTENCIA ELIF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632CA-BE99-B706-DD38-A992E8E2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242" y="1350637"/>
            <a:ext cx="4846740" cy="5044877"/>
          </a:xfrm>
          <a:prstGeom prst="rect">
            <a:avLst/>
          </a:prstGeom>
        </p:spPr>
      </p:pic>
      <p:sp>
        <p:nvSpPr>
          <p:cNvPr id="9" name="CuadroTexto 9">
            <a:extLst>
              <a:ext uri="{FF2B5EF4-FFF2-40B4-BE49-F238E27FC236}">
                <a16:creationId xmlns:a16="http://schemas.microsoft.com/office/drawing/2014/main" id="{570066B2-1EF9-73AB-2EA9-D59A0745CA18}"/>
              </a:ext>
            </a:extLst>
          </p:cNvPr>
          <p:cNvSpPr txBox="1"/>
          <p:nvPr/>
        </p:nvSpPr>
        <p:spPr>
          <a:xfrm>
            <a:off x="6699931" y="3429000"/>
            <a:ext cx="469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Permite añadir un número indefinido de condiciones adicionales a verificar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51449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Introduccion</Template>
  <TotalTime>323</TotalTime>
  <Words>545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Monaco</vt:lpstr>
      <vt:lpstr>Roboto Black</vt:lpstr>
      <vt:lpstr>Source Sans Pro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Ojeda Carrasco Jose Luis</dc:creator>
  <cp:lastModifiedBy>Armijos Troya Thais Eliana</cp:lastModifiedBy>
  <cp:revision>7</cp:revision>
  <dcterms:created xsi:type="dcterms:W3CDTF">2022-08-22T15:17:43Z</dcterms:created>
  <dcterms:modified xsi:type="dcterms:W3CDTF">2022-08-25T02:45:00Z</dcterms:modified>
</cp:coreProperties>
</file>