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0" autoAdjust="0"/>
  </p:normalViewPr>
  <p:slideViewPr>
    <p:cSldViewPr>
      <p:cViewPr varScale="1">
        <p:scale>
          <a:sx n="66" d="100"/>
          <a:sy n="66" d="100"/>
        </p:scale>
        <p:origin x="-5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66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EFED88-C53F-40CF-9859-B9C1076C7394}" type="datetimeFigureOut">
              <a:rPr lang="es-ES" smtClean="0"/>
              <a:pPr/>
              <a:t>12/04/2011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57BDF2D-ED08-41E8-BB06-398D28FAB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1538" y="285728"/>
            <a:ext cx="7386662" cy="3214710"/>
          </a:xfrm>
        </p:spPr>
        <p:txBody>
          <a:bodyPr>
            <a:normAutofit/>
          </a:bodyPr>
          <a:lstStyle/>
          <a:p>
            <a:r>
              <a:rPr lang="es-ES" b="1" i="1" dirty="0"/>
              <a:t>Modelos </a:t>
            </a:r>
            <a:r>
              <a:rPr lang="es-ES" b="1" i="1" dirty="0" err="1"/>
              <a:t>Cinemáticos</a:t>
            </a:r>
            <a:r>
              <a:rPr lang="es-ES" b="1" i="1" dirty="0"/>
              <a:t> </a:t>
            </a:r>
            <a:r>
              <a:rPr lang="es-ES" b="1" i="1" dirty="0" smtClean="0"/>
              <a:t>del Robot de Tracción Diferencial  y del  Triciclo</a:t>
            </a:r>
            <a:r>
              <a:rPr lang="es-ES" b="1" i="1" dirty="0"/>
              <a:t/>
            </a:r>
            <a:br>
              <a:rPr lang="es-ES" b="1" i="1" dirty="0"/>
            </a:b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4857760"/>
            <a:ext cx="1247767" cy="150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357166"/>
            <a:ext cx="7790712" cy="6286544"/>
          </a:xfrm>
        </p:spPr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 marL="88900" indent="-6350">
              <a:buNone/>
            </a:pPr>
            <a:r>
              <a:rPr lang="es-ES" sz="2400" dirty="0" smtClean="0"/>
              <a:t>Variables de control:</a:t>
            </a:r>
          </a:p>
          <a:p>
            <a:pPr marL="88900" indent="-6350">
              <a:buNone/>
            </a:pPr>
            <a:r>
              <a:rPr lang="es-ES" sz="2400" dirty="0" smtClean="0"/>
              <a:t>		-</a:t>
            </a:r>
            <a:r>
              <a:rPr lang="es-ES" sz="2400" dirty="0" err="1" smtClean="0"/>
              <a:t>Vr</a:t>
            </a:r>
            <a:r>
              <a:rPr lang="es-ES" sz="2400" dirty="0" smtClean="0"/>
              <a:t>(t):  velocidad lineal de la rueda derecha.</a:t>
            </a:r>
          </a:p>
          <a:p>
            <a:pPr marL="88900" indent="-6350">
              <a:buNone/>
            </a:pPr>
            <a:r>
              <a:rPr lang="es-ES" sz="2400" dirty="0" smtClean="0"/>
              <a:t>		-</a:t>
            </a:r>
            <a:r>
              <a:rPr lang="es-ES" sz="2400" dirty="0" err="1" smtClean="0"/>
              <a:t>Vl</a:t>
            </a:r>
            <a:r>
              <a:rPr lang="es-ES" sz="2400" dirty="0" smtClean="0"/>
              <a:t>(t):  velocidad lineal de la rueda izquierda.</a:t>
            </a:r>
          </a:p>
          <a:p>
            <a:pPr marL="88900" indent="-6350">
              <a:buNone/>
            </a:pPr>
            <a:r>
              <a:rPr lang="es-ES" sz="2400" dirty="0" smtClean="0"/>
              <a:t>-r: radio de la rueda.</a:t>
            </a:r>
          </a:p>
          <a:p>
            <a:pPr marL="88900" indent="-6350">
              <a:buNone/>
            </a:pPr>
            <a:r>
              <a:rPr lang="es-ES" sz="2400" dirty="0" smtClean="0"/>
              <a:t>-R: radio de curvatura instantánea de la trayectoria del robot. </a:t>
            </a:r>
          </a:p>
          <a:p>
            <a:pPr marL="88900" indent="-6350">
              <a:buNone/>
            </a:pPr>
            <a:endParaRPr lang="es-ES" sz="2400" dirty="0" smtClean="0"/>
          </a:p>
          <a:p>
            <a:pPr marL="88900" indent="-6350"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693334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285728"/>
            <a:ext cx="7498080" cy="5962672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Podemos ver que: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42984"/>
            <a:ext cx="7215238" cy="249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4168" y="4286256"/>
            <a:ext cx="8109832" cy="18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285728"/>
            <a:ext cx="7498080" cy="5962672"/>
          </a:xfrm>
        </p:spPr>
        <p:txBody>
          <a:bodyPr>
            <a:normAutofit/>
          </a:bodyPr>
          <a:lstStyle/>
          <a:p>
            <a:pPr marL="88900" indent="-6350">
              <a:buNone/>
            </a:pPr>
            <a:r>
              <a:rPr lang="es-ES" dirty="0" smtClean="0"/>
              <a:t>Podemos armar una matriz que nos permita obtener la velocidad de desplazamiento del robot a partir de sus velocidades angulares: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71744"/>
            <a:ext cx="5588214" cy="2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4414" y="357166"/>
            <a:ext cx="7719274" cy="5891234"/>
          </a:xfrm>
        </p:spPr>
        <p:txBody>
          <a:bodyPr>
            <a:normAutofit/>
          </a:bodyPr>
          <a:lstStyle/>
          <a:p>
            <a:pPr marL="88900" indent="-6350">
              <a:buNone/>
            </a:pPr>
            <a:r>
              <a:rPr lang="es-ES" sz="2800" dirty="0" smtClean="0"/>
              <a:t>Para determinar la posición del robot, partimos de las ecuaciones de v(t) y de w(t).</a:t>
            </a:r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r>
              <a:rPr lang="es-ES" sz="2800" dirty="0" smtClean="0"/>
              <a:t>Ahora plantemos un sistema de ecuaciones:</a:t>
            </a:r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endParaRPr lang="es-ES" sz="2800" dirty="0" smtClean="0"/>
          </a:p>
          <a:p>
            <a:pPr marL="88900" indent="-6350">
              <a:buNone/>
            </a:pPr>
            <a:endParaRPr lang="es-E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35242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286124"/>
            <a:ext cx="7890530" cy="256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5572140"/>
            <a:ext cx="26384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5857892"/>
            <a:ext cx="2714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500042"/>
            <a:ext cx="7498080" cy="5748358"/>
          </a:xfrm>
        </p:spPr>
        <p:txBody>
          <a:bodyPr/>
          <a:lstStyle/>
          <a:p>
            <a:pPr marL="88900" indent="0">
              <a:buNone/>
            </a:pPr>
            <a:r>
              <a:rPr lang="es-ES" sz="2800" dirty="0" smtClean="0"/>
              <a:t>Al sistema de ecuaciones anterior lo planteamos como una matriz:</a:t>
            </a:r>
          </a:p>
          <a:p>
            <a:pPr marL="88900" indent="0">
              <a:buNone/>
            </a:pPr>
            <a:endParaRPr lang="es-ES" dirty="0" smtClean="0"/>
          </a:p>
          <a:p>
            <a:pPr marL="88900" indent="0">
              <a:buNone/>
            </a:pPr>
            <a:endParaRPr lang="es-ES" dirty="0" smtClean="0"/>
          </a:p>
          <a:p>
            <a:pPr marL="88900" indent="0">
              <a:buNone/>
            </a:pPr>
            <a:endParaRPr lang="es-ES" dirty="0" smtClean="0"/>
          </a:p>
          <a:p>
            <a:pPr marL="88900" indent="0">
              <a:buNone/>
            </a:pPr>
            <a:endParaRPr lang="es-ES" dirty="0" smtClean="0"/>
          </a:p>
          <a:p>
            <a:pPr marL="88900" indent="0">
              <a:buNone/>
            </a:pPr>
            <a:endParaRPr lang="es-ES" sz="2800" dirty="0" smtClean="0"/>
          </a:p>
          <a:p>
            <a:pPr marL="88900" indent="0">
              <a:buNone/>
            </a:pPr>
            <a:r>
              <a:rPr lang="es-ES" sz="2800" dirty="0" smtClean="0"/>
              <a:t>En el caso de la tracción diferencial podemos tener varios casos particulares</a:t>
            </a:r>
          </a:p>
          <a:p>
            <a:pPr marL="88900" indent="0">
              <a:buNone/>
            </a:pPr>
            <a:endParaRPr lang="es-ES" dirty="0" smtClean="0"/>
          </a:p>
          <a:p>
            <a:pPr marL="88900" indent="0">
              <a:buNone/>
            </a:pP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8072462" cy="245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57232"/>
          </a:xfrm>
        </p:spPr>
        <p:txBody>
          <a:bodyPr>
            <a:normAutofit/>
          </a:bodyPr>
          <a:lstStyle/>
          <a:p>
            <a:r>
              <a:rPr lang="es-ES" sz="3600" dirty="0" smtClean="0"/>
              <a:t>Casos particulares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000108"/>
            <a:ext cx="7498080" cy="52482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 - Trayectoria en línea recta: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Rotación sobre sí mismo:</a:t>
            </a:r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14488"/>
            <a:ext cx="5890541" cy="128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929066"/>
            <a:ext cx="1932543" cy="58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643446"/>
            <a:ext cx="2481016" cy="144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7154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Cinemática inversa de la tracción diferencial 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071546"/>
            <a:ext cx="7498080" cy="5176854"/>
          </a:xfrm>
        </p:spPr>
        <p:txBody>
          <a:bodyPr>
            <a:normAutofit/>
          </a:bodyPr>
          <a:lstStyle/>
          <a:p>
            <a:pPr marL="88900" indent="-6350">
              <a:buNone/>
            </a:pPr>
            <a:r>
              <a:rPr lang="es-ES" sz="2800" dirty="0" smtClean="0"/>
              <a:t>En este caso, conociendo x(t) e y(t), calculamos </a:t>
            </a:r>
            <a:r>
              <a:rPr lang="es-ES" sz="2800" dirty="0" err="1" smtClean="0"/>
              <a:t>v</a:t>
            </a:r>
            <a:r>
              <a:rPr lang="es-ES" sz="2800" baseline="-25000" dirty="0" err="1" smtClean="0"/>
              <a:t>r</a:t>
            </a:r>
            <a:r>
              <a:rPr lang="es-ES" sz="2800" dirty="0" smtClean="0"/>
              <a:t> y </a:t>
            </a:r>
            <a:r>
              <a:rPr lang="es-ES" sz="2800" dirty="0" err="1" smtClean="0"/>
              <a:t>v</a:t>
            </a:r>
            <a:r>
              <a:rPr lang="es-ES" sz="2800" baseline="-25000" dirty="0" err="1" smtClean="0"/>
              <a:t>l</a:t>
            </a:r>
            <a:r>
              <a:rPr lang="es-ES" sz="2800" dirty="0" smtClean="0"/>
              <a:t>.</a:t>
            </a:r>
          </a:p>
          <a:p>
            <a:pPr marL="88900" indent="-6350">
              <a:buNone/>
            </a:pPr>
            <a:endParaRPr lang="es-ES" sz="2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28575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214818"/>
            <a:ext cx="4578804" cy="218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000372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071810"/>
            <a:ext cx="12668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2984"/>
          </a:xfrm>
        </p:spPr>
        <p:txBody>
          <a:bodyPr/>
          <a:lstStyle/>
          <a:p>
            <a:pPr algn="ctr"/>
            <a:r>
              <a:rPr lang="es-ES" dirty="0" smtClean="0"/>
              <a:t>Triciclo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214422"/>
            <a:ext cx="7498080" cy="5033978"/>
          </a:xfrm>
        </p:spPr>
        <p:txBody>
          <a:bodyPr>
            <a:normAutofit/>
          </a:bodyPr>
          <a:lstStyle/>
          <a:p>
            <a:pPr marL="88900" indent="-6350">
              <a:buNone/>
            </a:pPr>
            <a:r>
              <a:rPr lang="es-ES" sz="2800" dirty="0" smtClean="0"/>
              <a:t>Posee dos ruedas traseras unidas por un eje y una tercera encargada de la dirección.</a:t>
            </a:r>
            <a:endParaRPr lang="es-E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5048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857496"/>
            <a:ext cx="2219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85852" y="214290"/>
            <a:ext cx="7647836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/>
              <a:t>Variables de control:</a:t>
            </a:r>
          </a:p>
          <a:p>
            <a:pPr>
              <a:buFontTx/>
              <a:buChar char="-"/>
            </a:pPr>
            <a:r>
              <a:rPr lang="es-ES" sz="2800" dirty="0" smtClean="0"/>
              <a:t>Angulo de giro </a:t>
            </a:r>
            <a:r>
              <a:rPr lang="el-GR" sz="2800" dirty="0" smtClean="0">
                <a:latin typeface="Times New Roman"/>
                <a:cs typeface="Times New Roman"/>
              </a:rPr>
              <a:t>α</a:t>
            </a:r>
            <a:r>
              <a:rPr lang="es-ES" sz="2800" dirty="0" smtClean="0">
                <a:latin typeface="Times New Roman"/>
                <a:cs typeface="Times New Roman"/>
              </a:rPr>
              <a:t>(t).</a:t>
            </a:r>
          </a:p>
          <a:p>
            <a:pPr>
              <a:buFontTx/>
              <a:buChar char="-"/>
            </a:pPr>
            <a:r>
              <a:rPr lang="es-ES" sz="2800" dirty="0" smtClean="0">
                <a:latin typeface="Times New Roman"/>
                <a:cs typeface="Times New Roman"/>
              </a:rPr>
              <a:t>Velocidad angular de la rueda de giro </a:t>
            </a:r>
            <a:r>
              <a:rPr lang="es-ES" sz="2800" dirty="0" err="1" smtClean="0">
                <a:latin typeface="Times New Roman"/>
                <a:cs typeface="Times New Roman"/>
              </a:rPr>
              <a:t>w</a:t>
            </a:r>
            <a:r>
              <a:rPr lang="es-ES" sz="2800" baseline="-25000" dirty="0" err="1" smtClean="0">
                <a:latin typeface="Times New Roman"/>
                <a:cs typeface="Times New Roman"/>
              </a:rPr>
              <a:t>s</a:t>
            </a:r>
            <a:r>
              <a:rPr lang="es-ES" sz="2800" dirty="0" smtClean="0">
                <a:latin typeface="Times New Roman"/>
                <a:cs typeface="Times New Roman"/>
              </a:rPr>
              <a:t>(t</a:t>
            </a:r>
            <a:r>
              <a:rPr lang="es-ES" sz="2800" dirty="0" smtClean="0">
                <a:latin typeface="Times New Roman"/>
                <a:cs typeface="Times New Roman"/>
              </a:rPr>
              <a:t>).</a:t>
            </a: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s-ES" sz="28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400" dirty="0" smtClean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endParaRPr lang="es-E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928802"/>
            <a:ext cx="5105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285728"/>
            <a:ext cx="7498080" cy="5962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/>
              <a:t>En base al esquema anterior:</a:t>
            </a:r>
          </a:p>
          <a:p>
            <a:pPr>
              <a:buNone/>
            </a:pPr>
            <a:r>
              <a:rPr lang="es-ES" sz="2800" dirty="0" smtClean="0"/>
              <a:t>r: radio de la rueda.</a:t>
            </a:r>
          </a:p>
          <a:p>
            <a:pPr>
              <a:buNone/>
            </a:pPr>
            <a:endParaRPr lang="es-E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943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500570"/>
            <a:ext cx="33242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/>
              <a:t>¿Que es la Cinemática?</a:t>
            </a:r>
            <a:br>
              <a:rPr lang="es-ES" b="1" i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-6350">
              <a:buNone/>
            </a:pPr>
            <a:r>
              <a:rPr lang="es-ES" dirty="0" smtClean="0"/>
              <a:t>La cinemática es el estudio matemático del movimiento sin considerar las fuerzas que lo generan.</a:t>
            </a:r>
          </a:p>
          <a:p>
            <a:pPr>
              <a:buNone/>
            </a:pPr>
            <a:r>
              <a:rPr lang="es-ES" dirty="0" smtClean="0"/>
              <a:t>La misma trabaja con:</a:t>
            </a:r>
          </a:p>
          <a:p>
            <a:r>
              <a:rPr lang="es-ES" dirty="0" smtClean="0"/>
              <a:t>las relaciones geométricas que gobiernan los sistemas.</a:t>
            </a:r>
          </a:p>
          <a:p>
            <a:r>
              <a:rPr lang="es-ES" dirty="0" smtClean="0"/>
              <a:t>la relación entre los parámetros de control del robot y el comportamiento de los sistemas. 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285728"/>
            <a:ext cx="7498080" cy="6357982"/>
          </a:xfrm>
        </p:spPr>
        <p:txBody>
          <a:bodyPr/>
          <a:lstStyle/>
          <a:p>
            <a:r>
              <a:rPr lang="es-ES_tradnl" sz="2800" dirty="0" smtClean="0"/>
              <a:t>Modelo </a:t>
            </a:r>
            <a:r>
              <a:rPr lang="es-ES_tradnl" sz="2800" dirty="0" err="1" smtClean="0"/>
              <a:t>cinemático</a:t>
            </a:r>
            <a:r>
              <a:rPr lang="es-ES_tradnl" sz="2800" dirty="0" smtClean="0"/>
              <a:t> en el marco del robot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sz="2800" dirty="0" smtClean="0"/>
              <a:t>Modelo </a:t>
            </a:r>
            <a:r>
              <a:rPr lang="es-ES_tradnl" sz="2800" dirty="0" err="1" smtClean="0"/>
              <a:t>cinemático</a:t>
            </a:r>
            <a:r>
              <a:rPr lang="es-ES_tradnl" sz="2800" dirty="0" smtClean="0"/>
              <a:t> en el marco del mundo</a:t>
            </a:r>
            <a:endParaRPr lang="es-ES_tradnl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928670"/>
            <a:ext cx="60388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1071546"/>
            <a:ext cx="7498080" cy="571504"/>
          </a:xfrm>
        </p:spPr>
        <p:txBody>
          <a:bodyPr>
            <a:normAutofit fontScale="90000"/>
          </a:bodyPr>
          <a:lstStyle/>
          <a:p>
            <a:r>
              <a:rPr lang="es-ES_tradnl" sz="4400" dirty="0" smtClean="0"/>
              <a:t>Modelo </a:t>
            </a:r>
            <a:r>
              <a:rPr lang="es-ES_tradnl" sz="4400" dirty="0" err="1" smtClean="0"/>
              <a:t>cinemático</a:t>
            </a:r>
            <a:r>
              <a:rPr lang="es-ES_tradnl" sz="4400" dirty="0" smtClean="0"/>
              <a:t> en el marco del robot</a:t>
            </a:r>
            <a:br>
              <a:rPr lang="es-ES_tradnl" sz="4400" dirty="0" smtClean="0"/>
            </a:br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7464113" cy="33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571480"/>
            <a:ext cx="7498080" cy="846158"/>
          </a:xfrm>
        </p:spPr>
        <p:txBody>
          <a:bodyPr>
            <a:normAutofit fontScale="90000"/>
          </a:bodyPr>
          <a:lstStyle/>
          <a:p>
            <a:r>
              <a:rPr lang="es-ES_tradnl" sz="3600" dirty="0" smtClean="0"/>
              <a:t>Modelo </a:t>
            </a:r>
            <a:r>
              <a:rPr lang="es-ES_tradnl" sz="3600" dirty="0" err="1" smtClean="0"/>
              <a:t>cinemático</a:t>
            </a:r>
            <a:r>
              <a:rPr lang="es-ES_tradnl" sz="3600" dirty="0" smtClean="0"/>
              <a:t> en el marco del mundo</a:t>
            </a:r>
            <a:r>
              <a:rPr lang="es-ES_tradnl" sz="4400" dirty="0" smtClean="0"/>
              <a:t/>
            </a:r>
            <a:br>
              <a:rPr lang="es-ES_tradnl" sz="4400" dirty="0" smtClean="0"/>
            </a:br>
            <a:endParaRPr lang="es-ES_trad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43910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143380"/>
            <a:ext cx="70675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Cinemática </a:t>
            </a:r>
            <a:r>
              <a:rPr lang="es-ES_tradnl" dirty="0" smtClean="0"/>
              <a:t>Inversa del Triciclo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caso general es muy </a:t>
            </a:r>
            <a:r>
              <a:rPr lang="es-ES_tradnl" dirty="0" smtClean="0"/>
              <a:t>complejo.</a:t>
            </a:r>
          </a:p>
          <a:p>
            <a:endParaRPr lang="es-ES_tradnl" dirty="0" smtClean="0"/>
          </a:p>
          <a:p>
            <a:r>
              <a:rPr lang="es-ES_tradnl" dirty="0" smtClean="0"/>
              <a:t>Se pueden obtener casos especiales </a:t>
            </a:r>
            <a:r>
              <a:rPr lang="es-ES_tradnl" dirty="0" smtClean="0"/>
              <a:t>como:</a:t>
            </a:r>
          </a:p>
          <a:p>
            <a:pPr>
              <a:buNone/>
            </a:pPr>
            <a:r>
              <a:rPr lang="es-ES_tradnl" dirty="0" smtClean="0"/>
              <a:t>	</a:t>
            </a:r>
            <a:r>
              <a:rPr lang="es-ES_tradnl" dirty="0" smtClean="0"/>
              <a:t>	 - Trayecto en </a:t>
            </a:r>
            <a:r>
              <a:rPr lang="es-ES_tradnl" dirty="0" err="1" smtClean="0"/>
              <a:t>linea</a:t>
            </a:r>
            <a:r>
              <a:rPr lang="es-ES_tradnl" dirty="0" smtClean="0"/>
              <a:t> recta (α=0º).</a:t>
            </a:r>
          </a:p>
          <a:p>
            <a:pPr>
              <a:buNone/>
            </a:pPr>
            <a:r>
              <a:rPr lang="es-ES_tradnl" dirty="0" smtClean="0"/>
              <a:t>	</a:t>
            </a:r>
            <a:r>
              <a:rPr lang="es-ES_tradnl" dirty="0" smtClean="0"/>
              <a:t>	 - Giro sobre el eje del robot (α=90º).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/>
              <a:t>Cinemática Directa e Inversa</a:t>
            </a:r>
            <a:br>
              <a:rPr lang="es-ES" b="1" i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 smtClean="0"/>
              <a:t>Cinemática directa:</a:t>
            </a:r>
            <a:r>
              <a:rPr lang="es-ES" dirty="0" smtClean="0"/>
              <a:t> consiste en determinar el destino del robot conociendo su posición inicial y sus parámetros de control.</a:t>
            </a:r>
          </a:p>
          <a:p>
            <a:endParaRPr lang="es-ES" dirty="0" smtClean="0"/>
          </a:p>
          <a:p>
            <a:r>
              <a:rPr lang="es-ES" u="sng" dirty="0" smtClean="0"/>
              <a:t>Cinemática inversa</a:t>
            </a:r>
            <a:r>
              <a:rPr lang="es-ES" dirty="0" smtClean="0"/>
              <a:t>: consiste en determinar los parámetros de control a partir de la posición inicial y final.  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 smtClean="0"/>
              <a:t>Consideraciones Previas</a:t>
            </a:r>
            <a:br>
              <a:rPr lang="es-ES" b="1" i="1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000108"/>
            <a:ext cx="7498080" cy="5248292"/>
          </a:xfrm>
        </p:spPr>
        <p:txBody>
          <a:bodyPr/>
          <a:lstStyle/>
          <a:p>
            <a:r>
              <a:rPr lang="es-ES" dirty="0" smtClean="0"/>
              <a:t>Marco de referencia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7380287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500042"/>
            <a:ext cx="7498080" cy="607223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{</a:t>
            </a:r>
            <a:r>
              <a:rPr lang="es-ES" dirty="0" err="1" smtClean="0"/>
              <a:t>Xm</a:t>
            </a:r>
            <a:r>
              <a:rPr lang="es-ES" dirty="0" smtClean="0"/>
              <a:t> ,</a:t>
            </a:r>
            <a:r>
              <a:rPr lang="es-ES" dirty="0" err="1" smtClean="0"/>
              <a:t>Ym</a:t>
            </a:r>
            <a:r>
              <a:rPr lang="es-ES" dirty="0" smtClean="0"/>
              <a:t>} – Marco del robot</a:t>
            </a:r>
          </a:p>
          <a:p>
            <a:r>
              <a:rPr lang="es-ES" dirty="0" smtClean="0"/>
              <a:t>{</a:t>
            </a:r>
            <a:r>
              <a:rPr lang="es-ES" dirty="0" err="1" smtClean="0"/>
              <a:t>Xb</a:t>
            </a:r>
            <a:r>
              <a:rPr lang="es-ES" dirty="0" smtClean="0"/>
              <a:t> , Yb} – Marco del mundo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</a:t>
            </a:r>
          </a:p>
          <a:p>
            <a:pPr>
              <a:buNone/>
            </a:pPr>
            <a:r>
              <a:rPr lang="es-ES" dirty="0" smtClean="0"/>
              <a:t>          </a:t>
            </a:r>
          </a:p>
          <a:p>
            <a:r>
              <a:rPr lang="es-ES" dirty="0" smtClean="0"/>
              <a:t>           Postura del robot con respecto al</a:t>
            </a:r>
          </a:p>
          <a:p>
            <a:pPr>
              <a:buNone/>
            </a:pPr>
            <a:r>
              <a:rPr lang="es-ES" dirty="0" smtClean="0"/>
              <a:t>              mundo</a:t>
            </a:r>
          </a:p>
          <a:p>
            <a:pPr>
              <a:buNone/>
            </a:pPr>
            <a:r>
              <a:rPr lang="es-ES" dirty="0" smtClean="0"/>
              <a:t>					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			     Matriz de rotación que</a:t>
            </a:r>
          </a:p>
          <a:p>
            <a:pPr>
              <a:buNone/>
            </a:pPr>
            <a:r>
              <a:rPr lang="es-ES" dirty="0" smtClean="0"/>
              <a:t>                                 expresa la orientación </a:t>
            </a:r>
          </a:p>
          <a:p>
            <a:pPr>
              <a:buNone/>
            </a:pPr>
            <a:r>
              <a:rPr lang="es-ES" dirty="0" smtClean="0"/>
              <a:t>                                 del marco del mundo con</a:t>
            </a:r>
          </a:p>
          <a:p>
            <a:pPr>
              <a:buNone/>
            </a:pPr>
            <a:r>
              <a:rPr lang="es-ES" dirty="0" smtClean="0"/>
              <a:t>                                 respecto al marco del robot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103505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12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429132"/>
            <a:ext cx="328614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642918"/>
            <a:ext cx="7498080" cy="5605482"/>
          </a:xfrm>
        </p:spPr>
        <p:txBody>
          <a:bodyPr/>
          <a:lstStyle/>
          <a:p>
            <a:r>
              <a:rPr lang="es-ES" dirty="0" smtClean="0"/>
              <a:t>Grados de libertad:</a:t>
            </a:r>
          </a:p>
          <a:p>
            <a:pPr marL="265113" indent="-182563">
              <a:buNone/>
            </a:pPr>
            <a:endParaRPr lang="es-ES" dirty="0" smtClean="0"/>
          </a:p>
          <a:p>
            <a:pPr marL="265113" indent="-182563">
              <a:buNone/>
            </a:pPr>
            <a:r>
              <a:rPr lang="es-ES" dirty="0" smtClean="0"/>
              <a:t>– Se refiere a los posibles movimientos de un robot (X, Y, Z y rotaciones)</a:t>
            </a:r>
          </a:p>
          <a:p>
            <a:pPr marL="265113" indent="-182563">
              <a:buNone/>
            </a:pPr>
            <a:endParaRPr lang="es-ES" dirty="0" smtClean="0"/>
          </a:p>
          <a:p>
            <a:pPr marL="265113" indent="-182563">
              <a:buNone/>
            </a:pPr>
            <a:r>
              <a:rPr lang="es-ES" dirty="0" smtClean="0"/>
              <a:t>– Para manipuladores (brazos robots), cada articulación provee un grado de libertad (se requieren 6 para ubicar un manipulador en cualquier posición y orientación)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6500834"/>
          </a:xfrm>
        </p:spPr>
        <p:txBody>
          <a:bodyPr>
            <a:normAutofit/>
          </a:bodyPr>
          <a:lstStyle/>
          <a:p>
            <a:r>
              <a:rPr lang="es-ES" dirty="0" smtClean="0"/>
              <a:t>Rueda ideal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-Se mueven por el contacto superficial (o fricción) con la superficie.</a:t>
            </a:r>
          </a:p>
          <a:p>
            <a:pPr marL="0" indent="0">
              <a:buNone/>
            </a:pPr>
            <a:r>
              <a:rPr lang="es-ES" sz="2400" dirty="0" smtClean="0"/>
              <a:t>-Idealmente, se desplaza 2πr por vuelta.</a:t>
            </a:r>
          </a:p>
          <a:p>
            <a:pPr marL="0" indent="0">
              <a:buNone/>
            </a:pPr>
            <a:r>
              <a:rPr lang="es-ES" sz="2400" dirty="0" smtClean="0"/>
              <a:t>-Parámetros:</a:t>
            </a:r>
          </a:p>
          <a:p>
            <a:pPr>
              <a:buNone/>
            </a:pPr>
            <a:r>
              <a:rPr lang="es-ES" sz="2400" dirty="0" smtClean="0"/>
              <a:t>			r: radio de la rueda</a:t>
            </a:r>
          </a:p>
          <a:p>
            <a:pPr>
              <a:buNone/>
            </a:pPr>
            <a:r>
              <a:rPr lang="es-ES" sz="2400" dirty="0" smtClean="0"/>
              <a:t>			v: velocidad lineal</a:t>
            </a:r>
          </a:p>
          <a:p>
            <a:pPr>
              <a:buNone/>
            </a:pPr>
            <a:r>
              <a:rPr lang="es-ES" sz="2400" dirty="0" smtClean="0"/>
              <a:t>			w: velocidad angular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928670"/>
            <a:ext cx="2599761" cy="245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500042"/>
            <a:ext cx="7498080" cy="5786478"/>
          </a:xfrm>
        </p:spPr>
        <p:txBody>
          <a:bodyPr/>
          <a:lstStyle/>
          <a:p>
            <a:r>
              <a:rPr lang="es-ES" dirty="0" smtClean="0"/>
              <a:t>Errores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desplazamiento ideal se ve afectado por diversos factores, tales como: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–Deslizamiento lateral (</a:t>
            </a:r>
            <a:r>
              <a:rPr lang="es-ES" i="1" dirty="0" smtClean="0"/>
              <a:t>lateral slip)</a:t>
            </a:r>
          </a:p>
          <a:p>
            <a:pPr>
              <a:buNone/>
            </a:pPr>
            <a:r>
              <a:rPr lang="es-ES" dirty="0" smtClean="0"/>
              <a:t>–Patinaje (</a:t>
            </a:r>
            <a:r>
              <a:rPr lang="es-ES" i="1" dirty="0" err="1" smtClean="0"/>
              <a:t>slipping</a:t>
            </a:r>
            <a:r>
              <a:rPr lang="es-ES" i="1" dirty="0" smtClean="0"/>
              <a:t>/ </a:t>
            </a:r>
            <a:r>
              <a:rPr lang="es-ES" i="1" dirty="0" err="1" smtClean="0"/>
              <a:t>sliding</a:t>
            </a:r>
            <a:r>
              <a:rPr lang="es-ES" i="1" dirty="0" smtClean="0"/>
              <a:t>)</a:t>
            </a:r>
          </a:p>
          <a:p>
            <a:pPr>
              <a:buNone/>
            </a:pPr>
            <a:r>
              <a:rPr lang="es-ES" dirty="0" smtClean="0"/>
              <a:t>–Compactación del terreno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Robot de Tracción Diferencial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8900" indent="-6350">
              <a:buNone/>
            </a:pPr>
            <a:r>
              <a:rPr lang="es-ES" dirty="0" smtClean="0"/>
              <a:t>Es uno de los esquemas más sencillos. Consiste de dos ruedas en un eje común, donde cada rueda se controla independientemente.</a:t>
            </a:r>
          </a:p>
          <a:p>
            <a:pPr>
              <a:buNone/>
            </a:pPr>
            <a:r>
              <a:rPr lang="es-ES" dirty="0" smtClean="0"/>
              <a:t>Movimientos:</a:t>
            </a:r>
          </a:p>
          <a:p>
            <a:pPr>
              <a:buNone/>
            </a:pPr>
            <a:r>
              <a:rPr lang="es-ES" dirty="0" smtClean="0"/>
              <a:t> 	–En forma recta.</a:t>
            </a:r>
          </a:p>
          <a:p>
            <a:pPr>
              <a:buNone/>
            </a:pPr>
            <a:r>
              <a:rPr lang="es-ES" dirty="0" smtClean="0"/>
              <a:t> 	–En arco.</a:t>
            </a:r>
          </a:p>
          <a:p>
            <a:pPr>
              <a:buNone/>
            </a:pPr>
            <a:r>
              <a:rPr lang="es-ES" dirty="0" smtClean="0"/>
              <a:t> 	–Vuelta sobre su propio eje.</a:t>
            </a:r>
          </a:p>
          <a:p>
            <a:pPr marL="88900" indent="-6350">
              <a:buNone/>
            </a:pPr>
            <a:r>
              <a:rPr lang="es-ES" dirty="0" smtClean="0"/>
              <a:t>Suele utilizarse una o dos ruedas adicionales (</a:t>
            </a:r>
            <a:r>
              <a:rPr lang="es-ES" i="1" dirty="0" err="1" smtClean="0"/>
              <a:t>caster</a:t>
            </a:r>
            <a:r>
              <a:rPr lang="es-ES" i="1" dirty="0" smtClean="0"/>
              <a:t>) para mantener el balance.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315</TotalTime>
  <Words>488</Words>
  <Application>Microsoft Office PowerPoint</Application>
  <PresentationFormat>Presentación en pantalla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Solsticio</vt:lpstr>
      <vt:lpstr>Modelos Cinemáticos del Robot de Tracción Diferencial  y del  Triciclo </vt:lpstr>
      <vt:lpstr>¿Que es la Cinemática? </vt:lpstr>
      <vt:lpstr>Cinemática Directa e Inversa </vt:lpstr>
      <vt:lpstr>Consideraciones Previas </vt:lpstr>
      <vt:lpstr>Diapositiva 5</vt:lpstr>
      <vt:lpstr>Diapositiva 6</vt:lpstr>
      <vt:lpstr>Diapositiva 7</vt:lpstr>
      <vt:lpstr>Diapositiva 8</vt:lpstr>
      <vt:lpstr>Robot de Tracción Diferencial</vt:lpstr>
      <vt:lpstr>Diapositiva 10</vt:lpstr>
      <vt:lpstr>Diapositiva 11</vt:lpstr>
      <vt:lpstr>Diapositiva 12</vt:lpstr>
      <vt:lpstr>Diapositiva 13</vt:lpstr>
      <vt:lpstr>Diapositiva 14</vt:lpstr>
      <vt:lpstr>Casos particulares</vt:lpstr>
      <vt:lpstr>Cinemática inversa de la tracción diferencial </vt:lpstr>
      <vt:lpstr>Triciclo </vt:lpstr>
      <vt:lpstr>Diapositiva 18</vt:lpstr>
      <vt:lpstr>Diapositiva 19</vt:lpstr>
      <vt:lpstr>Diapositiva 20</vt:lpstr>
      <vt:lpstr>Modelo cinemático en el marco del robot </vt:lpstr>
      <vt:lpstr>Modelo cinemático en el marco del mundo </vt:lpstr>
      <vt:lpstr>Cinemática Inversa del Triciclo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Cinemáticos de Robots con Ruedas </dc:title>
  <dc:creator>Falaco</dc:creator>
  <cp:lastModifiedBy>WinuE</cp:lastModifiedBy>
  <cp:revision>35</cp:revision>
  <dcterms:created xsi:type="dcterms:W3CDTF">2011-04-07T14:36:54Z</dcterms:created>
  <dcterms:modified xsi:type="dcterms:W3CDTF">2011-04-12T11:04:46Z</dcterms:modified>
</cp:coreProperties>
</file>