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80" r:id="rId5"/>
    <p:sldId id="281" r:id="rId6"/>
    <p:sldId id="284" r:id="rId7"/>
    <p:sldId id="257" r:id="rId8"/>
    <p:sldId id="283" r:id="rId9"/>
    <p:sldId id="282" r:id="rId10"/>
    <p:sldId id="278" r:id="rId11"/>
    <p:sldId id="279" r:id="rId12"/>
    <p:sldId id="291" r:id="rId13"/>
    <p:sldId id="288" r:id="rId14"/>
    <p:sldId id="292" r:id="rId15"/>
    <p:sldId id="293" r:id="rId16"/>
    <p:sldId id="295" r:id="rId17"/>
    <p:sldId id="29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47DFB-D8FA-4797-97DA-1434048E37B4}">
          <p14:sldIdLst>
            <p14:sldId id="256"/>
            <p14:sldId id="259"/>
          </p14:sldIdLst>
        </p14:section>
        <p14:section name="Arduino e a IDE" id="{DD0DAF2E-00E6-4CC9-A5D7-532060F109FD}">
          <p14:sldIdLst>
            <p14:sldId id="258"/>
            <p14:sldId id="280"/>
            <p14:sldId id="281"/>
          </p14:sldIdLst>
        </p14:section>
        <p14:section name="Introdução C/C++" id="{2DAD2E7D-BED2-4DD4-AA19-27952CBB52DB}">
          <p14:sldIdLst>
            <p14:sldId id="284"/>
            <p14:sldId id="257"/>
            <p14:sldId id="283"/>
            <p14:sldId id="282"/>
            <p14:sldId id="278"/>
            <p14:sldId id="279"/>
          </p14:sldIdLst>
        </p14:section>
        <p14:section name="Funções Arduino" id="{BA61572F-254D-408D-93DF-4974A1FEEA40}">
          <p14:sldIdLst>
            <p14:sldId id="291"/>
            <p14:sldId id="288"/>
            <p14:sldId id="292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1E1E1E"/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Arduino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D513-018E-4CE2-BF98-B8F4B9AF5373}"/>
              </a:ext>
            </a:extLst>
          </p:cNvPr>
          <p:cNvSpPr txBox="1"/>
          <p:nvPr/>
        </p:nvSpPr>
        <p:spPr>
          <a:xfrm>
            <a:off x="9624970" y="6488668"/>
            <a:ext cx="25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rgbClr val="39A7DF"/>
                </a:solidFill>
              </a:rPr>
              <a:t>Bot’22 </a:t>
            </a:r>
            <a:r>
              <a:rPr lang="pt-PT" dirty="0" err="1">
                <a:solidFill>
                  <a:srgbClr val="39A7DF"/>
                </a:solidFill>
              </a:rPr>
              <a:t>Rev</a:t>
            </a:r>
            <a:r>
              <a:rPr lang="pt-PT" dirty="0">
                <a:solidFill>
                  <a:srgbClr val="39A7DF"/>
                </a:solidFill>
              </a:rPr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BA7667-C118-44DD-8A38-2A6B014883C8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de fluxo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C5538407-2FF8-4D56-8F25-1B0EBBDA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3" y="1415546"/>
            <a:ext cx="4499525" cy="5354904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A8F993-C6FD-41F5-947F-0F8EAA207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54" y="1503094"/>
            <a:ext cx="432000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Loops</a:t>
            </a:r>
            <a:endParaRPr lang="pt-PT" sz="6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F3F184D-9CE2-4045-8539-438F4094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2202430"/>
            <a:ext cx="2880000" cy="295460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DD1B12-207A-48DF-A18F-49128CF44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02" y="2202430"/>
            <a:ext cx="3600000" cy="170307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D77399-942F-49FC-A42E-1C9831E18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8" y="2202430"/>
            <a:ext cx="2880000" cy="29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Introdução Arduino</a:t>
            </a:r>
          </a:p>
        </p:txBody>
      </p:sp>
    </p:spTree>
    <p:extLst>
      <p:ext uri="{BB962C8B-B14F-4D97-AF65-F5344CB8AC3E}">
        <p14:creationId xmlns:p14="http://schemas.microsoft.com/office/powerpoint/2010/main" val="313853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Setup 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5D761-66E1-4042-9037-C1BC07B19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61" y="2495543"/>
            <a:ext cx="6323849" cy="35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6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C979F39-F9A3-46D5-8FE2-14749B7B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97" y="2473625"/>
            <a:ext cx="6790977" cy="34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7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6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2A79CC3-09C3-4D06-9E7B-ED5CD9024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46" y="2676121"/>
            <a:ext cx="6697708" cy="22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6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Tempo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CB6D4CF-2500-41D7-9F7C-F35C8CD7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94" y="2476892"/>
            <a:ext cx="8266612" cy="30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6000" dirty="0" err="1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Millis</a:t>
            </a:r>
            <a:endParaRPr lang="pt-PT" sz="6000" dirty="0">
              <a:solidFill>
                <a:schemeClr val="bg1">
                  <a:lumMod val="9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65A4CF-7B4C-4BCC-8E35-EAB37B036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2" y="2046513"/>
            <a:ext cx="5602476" cy="4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39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Arduino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3" y="1441146"/>
            <a:ext cx="8820000" cy="5400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uma plataforma open-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usada em projetos eletrónicos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Composto por Hardware, a placa 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em si, e o Software de desenvolvimento, a IDE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 usando C/C++ simplificado, a Arduino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(baseada na </a:t>
            </a:r>
            <a:r>
              <a:rPr lang="pt-PT" sz="3200" i="1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Wiring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Framework)</a:t>
            </a:r>
            <a:endParaRPr lang="pt-PT" sz="32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3" y="115583"/>
            <a:ext cx="90000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BFDE54-E200-488A-8D6A-B35E3754E666}"/>
              </a:ext>
            </a:extLst>
          </p:cNvPr>
          <p:cNvSpPr/>
          <p:nvPr/>
        </p:nvSpPr>
        <p:spPr>
          <a:xfrm>
            <a:off x="7291165" y="5142451"/>
            <a:ext cx="2454686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746A-1FBD-41AA-9117-704EE3FA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022"/>
            <a:ext cx="4983760" cy="473023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BB499-AFCB-4FBE-A194-005C760A032A}"/>
              </a:ext>
            </a:extLst>
          </p:cNvPr>
          <p:cNvSpPr txBox="1"/>
          <p:nvPr/>
        </p:nvSpPr>
        <p:spPr>
          <a:xfrm>
            <a:off x="5893080" y="2563892"/>
            <a:ext cx="5377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Editor de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Verificar o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Enviar o código para a placa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Guardar o Código (Importante!)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Serial Monitor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Seleção tipo de Placa e Porta Serial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Placa e Porta selecionada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Linha Código Atual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1220-518B-49C6-9854-2BB562322ED7}"/>
              </a:ext>
            </a:extLst>
          </p:cNvPr>
          <p:cNvSpPr txBox="1"/>
          <p:nvPr/>
        </p:nvSpPr>
        <p:spPr>
          <a:xfrm>
            <a:off x="838200" y="2468880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7D35-E4A7-45E2-8733-AF67018099FA}"/>
              </a:ext>
            </a:extLst>
          </p:cNvPr>
          <p:cNvSpPr txBox="1"/>
          <p:nvPr/>
        </p:nvSpPr>
        <p:spPr>
          <a:xfrm>
            <a:off x="1046480" y="246888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C5BE0-7FCF-4343-B7B0-56457D539685}"/>
              </a:ext>
            </a:extLst>
          </p:cNvPr>
          <p:cNvSpPr/>
          <p:nvPr/>
        </p:nvSpPr>
        <p:spPr>
          <a:xfrm>
            <a:off x="107823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AD66B-389D-44E8-8AE1-4E654A58F142}"/>
              </a:ext>
            </a:extLst>
          </p:cNvPr>
          <p:cNvSpPr/>
          <p:nvPr/>
        </p:nvSpPr>
        <p:spPr>
          <a:xfrm>
            <a:off x="86106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3CBA2F-1408-4CA1-896D-73C5FA1F7436}"/>
              </a:ext>
            </a:extLst>
          </p:cNvPr>
          <p:cNvSpPr/>
          <p:nvPr/>
        </p:nvSpPr>
        <p:spPr>
          <a:xfrm rot="5400000">
            <a:off x="5412482" y="2240538"/>
            <a:ext cx="246893" cy="434339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DE658-23AE-4ECA-81EE-D1AC1836C98A}"/>
              </a:ext>
            </a:extLst>
          </p:cNvPr>
          <p:cNvSpPr txBox="1"/>
          <p:nvPr/>
        </p:nvSpPr>
        <p:spPr>
          <a:xfrm>
            <a:off x="5298438" y="227304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22451-A734-49AA-ADF5-9B4B4FCB4DE6}"/>
              </a:ext>
            </a:extLst>
          </p:cNvPr>
          <p:cNvSpPr/>
          <p:nvPr/>
        </p:nvSpPr>
        <p:spPr>
          <a:xfrm rot="5400000">
            <a:off x="2113595" y="2056208"/>
            <a:ext cx="431561" cy="5838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27F57-38CA-4D9E-8B89-EC0E1EB47D77}"/>
              </a:ext>
            </a:extLst>
          </p:cNvPr>
          <p:cNvSpPr txBox="1"/>
          <p:nvPr/>
        </p:nvSpPr>
        <p:spPr>
          <a:xfrm>
            <a:off x="2189675" y="224637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2C564-DE74-4D12-BE72-AB846BEBE4CF}"/>
              </a:ext>
            </a:extLst>
          </p:cNvPr>
          <p:cNvSpPr/>
          <p:nvPr/>
        </p:nvSpPr>
        <p:spPr>
          <a:xfrm rot="5400000">
            <a:off x="5042311" y="6000814"/>
            <a:ext cx="375775" cy="925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48D58-6687-4FFF-9989-6FCFAD22F131}"/>
              </a:ext>
            </a:extLst>
          </p:cNvPr>
          <p:cNvSpPr txBox="1"/>
          <p:nvPr/>
        </p:nvSpPr>
        <p:spPr>
          <a:xfrm>
            <a:off x="5107034" y="6214325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C3E06E-9D2E-4B5B-BA35-6F4271502495}"/>
              </a:ext>
            </a:extLst>
          </p:cNvPr>
          <p:cNvSpPr/>
          <p:nvPr/>
        </p:nvSpPr>
        <p:spPr>
          <a:xfrm rot="5400000">
            <a:off x="728329" y="6372690"/>
            <a:ext cx="369334" cy="1755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A9C09-1A52-4C50-9077-839FC05691A8}"/>
              </a:ext>
            </a:extLst>
          </p:cNvPr>
          <p:cNvSpPr txBox="1"/>
          <p:nvPr/>
        </p:nvSpPr>
        <p:spPr>
          <a:xfrm>
            <a:off x="778059" y="621364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1F371-C027-4F1F-A6FE-3227F9176D14}"/>
              </a:ext>
            </a:extLst>
          </p:cNvPr>
          <p:cNvSpPr/>
          <p:nvPr/>
        </p:nvSpPr>
        <p:spPr>
          <a:xfrm rot="5400000">
            <a:off x="1927773" y="1781232"/>
            <a:ext cx="2665918" cy="485401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5DA34-D180-4AFE-969D-DE84EB3F76DD}"/>
              </a:ext>
            </a:extLst>
          </p:cNvPr>
          <p:cNvSpPr txBox="1"/>
          <p:nvPr/>
        </p:nvSpPr>
        <p:spPr>
          <a:xfrm>
            <a:off x="2904727" y="3919196"/>
            <a:ext cx="85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E0958-DEC8-4006-B781-953D66508DD2}"/>
              </a:ext>
            </a:extLst>
          </p:cNvPr>
          <p:cNvSpPr txBox="1"/>
          <p:nvPr/>
        </p:nvSpPr>
        <p:spPr>
          <a:xfrm>
            <a:off x="1747190" y="24928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C5B19-0254-4913-B504-2AA7F04CE681}"/>
              </a:ext>
            </a:extLst>
          </p:cNvPr>
          <p:cNvSpPr/>
          <p:nvPr/>
        </p:nvSpPr>
        <p:spPr>
          <a:xfrm>
            <a:off x="1778940" y="2340483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BAB51C-C1CE-4297-B17A-40C59310258E}"/>
              </a:ext>
            </a:extLst>
          </p:cNvPr>
          <p:cNvSpPr/>
          <p:nvPr/>
        </p:nvSpPr>
        <p:spPr>
          <a:xfrm rot="5400000">
            <a:off x="3123642" y="3550683"/>
            <a:ext cx="412872" cy="497471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2343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B73B385-2EBC-45EB-9DD7-4A73BB0ECE15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FDC72-FB2A-47D6-BAB3-5AA1BBAF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01" y="1908022"/>
            <a:ext cx="5220000" cy="42999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3594A-684F-4FE2-9B16-891A19E9E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741" r="817" b="1317"/>
          <a:stretch/>
        </p:blipFill>
        <p:spPr>
          <a:xfrm>
            <a:off x="572399" y="1908022"/>
            <a:ext cx="5220000" cy="428551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B36622-D33A-4776-8A88-C83CCFEE3735}"/>
              </a:ext>
            </a:extLst>
          </p:cNvPr>
          <p:cNvSpPr txBox="1">
            <a:spLocks/>
          </p:cNvSpPr>
          <p:nvPr/>
        </p:nvSpPr>
        <p:spPr>
          <a:xfrm>
            <a:off x="2247047" y="6267227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Bot’N Roll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68890F-3DBD-4ED9-A53F-F6BE126A0649}"/>
              </a:ext>
            </a:extLst>
          </p:cNvPr>
          <p:cNvSpPr txBox="1">
            <a:spLocks/>
          </p:cNvSpPr>
          <p:nvPr/>
        </p:nvSpPr>
        <p:spPr>
          <a:xfrm>
            <a:off x="8074249" y="6275541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FCTUC</a:t>
            </a:r>
          </a:p>
        </p:txBody>
      </p:sp>
    </p:spTree>
    <p:extLst>
      <p:ext uri="{BB962C8B-B14F-4D97-AF65-F5344CB8AC3E}">
        <p14:creationId xmlns:p14="http://schemas.microsoft.com/office/powerpoint/2010/main" val="11897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Introdução C/C++</a:t>
            </a:r>
          </a:p>
        </p:txBody>
      </p:sp>
    </p:spTree>
    <p:extLst>
      <p:ext uri="{BB962C8B-B14F-4D97-AF65-F5344CB8AC3E}">
        <p14:creationId xmlns:p14="http://schemas.microsoft.com/office/powerpoint/2010/main" val="15303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1574928A-1523-4AE8-80B1-44A77F89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" y="2183558"/>
            <a:ext cx="4132770" cy="345142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8AB26-F172-461C-A902-5CEB6DBF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09" y="2183558"/>
            <a:ext cx="6750299" cy="27593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2A9939-813B-4256-9453-710984A33904}"/>
              </a:ext>
            </a:extLst>
          </p:cNvPr>
          <p:cNvSpPr txBox="1">
            <a:spLocks/>
          </p:cNvSpPr>
          <p:nvPr/>
        </p:nvSpPr>
        <p:spPr>
          <a:xfrm>
            <a:off x="4857268" y="4942891"/>
            <a:ext cx="4617007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 Tamanhos referentes ao ecossistema 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C34FAE-3D73-44B3-85BB-8DEE065FDC24}"/>
              </a:ext>
            </a:extLst>
          </p:cNvPr>
          <p:cNvGrpSpPr/>
          <p:nvPr/>
        </p:nvGrpSpPr>
        <p:grpSpPr>
          <a:xfrm>
            <a:off x="7600390" y="2766218"/>
            <a:ext cx="4137777" cy="1325564"/>
            <a:chOff x="2298583" y="3154261"/>
            <a:chExt cx="7835318" cy="2432808"/>
          </a:xfrm>
        </p:grpSpPr>
        <p:pic>
          <p:nvPicPr>
            <p:cNvPr id="8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C130FE-4452-406C-B406-552641434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42" t="32171" r="17592" b="32355"/>
            <a:stretch/>
          </p:blipFill>
          <p:spPr>
            <a:xfrm>
              <a:off x="2298583" y="3154261"/>
              <a:ext cx="7835318" cy="243280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CE87-74E4-4F15-AD92-D48A2262189C}"/>
                </a:ext>
              </a:extLst>
            </p:cNvPr>
            <p:cNvSpPr/>
            <p:nvPr/>
          </p:nvSpPr>
          <p:spPr>
            <a:xfrm>
              <a:off x="2416029" y="3280095"/>
              <a:ext cx="7533314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056890-A15B-4BFB-A4A8-06615EEFCFC5}"/>
                </a:ext>
              </a:extLst>
            </p:cNvPr>
            <p:cNvSpPr/>
            <p:nvPr/>
          </p:nvSpPr>
          <p:spPr>
            <a:xfrm>
              <a:off x="2416029" y="4033007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026B57-8DCF-4BCF-9BD4-7DBB01FA2E7E}"/>
                </a:ext>
              </a:extLst>
            </p:cNvPr>
            <p:cNvSpPr/>
            <p:nvPr/>
          </p:nvSpPr>
          <p:spPr>
            <a:xfrm>
              <a:off x="2416029" y="4785919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DE7A8A-B66E-4710-9E27-1BD9E0FE72FF}"/>
                </a:ext>
              </a:extLst>
            </p:cNvPr>
            <p:cNvSpPr/>
            <p:nvPr/>
          </p:nvSpPr>
          <p:spPr>
            <a:xfrm>
              <a:off x="6235082" y="4035034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6E1EBA-AECD-4384-836E-A575C3B2F08C}"/>
                </a:ext>
              </a:extLst>
            </p:cNvPr>
            <p:cNvSpPr/>
            <p:nvPr/>
          </p:nvSpPr>
          <p:spPr>
            <a:xfrm>
              <a:off x="4335110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B0D222-CDD7-4F49-A481-0A19327D4E28}"/>
                </a:ext>
              </a:extLst>
            </p:cNvPr>
            <p:cNvSpPr/>
            <p:nvPr/>
          </p:nvSpPr>
          <p:spPr>
            <a:xfrm>
              <a:off x="6235082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5F899-4540-4582-BAA4-F68E87483035}"/>
                </a:ext>
              </a:extLst>
            </p:cNvPr>
            <p:cNvSpPr/>
            <p:nvPr/>
          </p:nvSpPr>
          <p:spPr>
            <a:xfrm>
              <a:off x="8140844" y="4785916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10B2C077-99AA-497F-A04F-4AC6CBF83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169"/>
            <a:ext cx="2880000" cy="2962680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57BD710-9F4A-4A26-861E-E690D65D3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95" y="2238169"/>
            <a:ext cx="2880000" cy="296268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56CD8B-BE35-480A-B761-546ABFDC5EE5}"/>
              </a:ext>
            </a:extLst>
          </p:cNvPr>
          <p:cNvSpPr txBox="1">
            <a:spLocks/>
          </p:cNvSpPr>
          <p:nvPr/>
        </p:nvSpPr>
        <p:spPr>
          <a:xfrm>
            <a:off x="7610765" y="4140991"/>
            <a:ext cx="4040313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Representação em Memória </a:t>
            </a: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</a:t>
            </a:r>
            <a:endParaRPr lang="pt-PT" sz="1600" dirty="0">
              <a:solidFill>
                <a:schemeClr val="bg1">
                  <a:lumMod val="8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235766C-9ABB-4007-A34C-621997279D7C}"/>
              </a:ext>
            </a:extLst>
          </p:cNvPr>
          <p:cNvSpPr txBox="1">
            <a:spLocks/>
          </p:cNvSpPr>
          <p:nvPr/>
        </p:nvSpPr>
        <p:spPr>
          <a:xfrm>
            <a:off x="4630624" y="5223357"/>
            <a:ext cx="2057341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bytes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275BC38-AAB0-47FB-9CB0-0701D20F25E5}"/>
              </a:ext>
            </a:extLst>
          </p:cNvPr>
          <p:cNvSpPr txBox="1">
            <a:spLocks/>
          </p:cNvSpPr>
          <p:nvPr/>
        </p:nvSpPr>
        <p:spPr>
          <a:xfrm>
            <a:off x="544752" y="5223356"/>
            <a:ext cx="3466896" cy="35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+ (2 * 2) + (4 * 1) = 12 bytes</a:t>
            </a:r>
          </a:p>
        </p:txBody>
      </p:sp>
    </p:spTree>
    <p:extLst>
      <p:ext uri="{BB962C8B-B14F-4D97-AF65-F5344CB8AC3E}">
        <p14:creationId xmlns:p14="http://schemas.microsoft.com/office/powerpoint/2010/main" val="3796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Operações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03C54A6-1BE5-4650-B6A6-A4FDCDA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7" y="2117134"/>
            <a:ext cx="2018510" cy="289319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1D07252-4786-4D19-BC65-A95DBB81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85" y="2117134"/>
            <a:ext cx="3500188" cy="364827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D44AEF-5896-4434-8C90-D9B33C583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14" y="2117134"/>
            <a:ext cx="2883834" cy="3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207</Words>
  <Application>Microsoft Office PowerPoint</Application>
  <PresentationFormat>Widescreen</PresentationFormat>
  <Paragraphs>51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 Arduino IDE?</vt:lpstr>
      <vt:lpstr>O que é a Arduino IDE?</vt:lpstr>
      <vt:lpstr>PowerPoint Presentation</vt:lpstr>
      <vt:lpstr>Variáveis</vt:lpstr>
      <vt:lpstr>Variáveis</vt:lpstr>
      <vt:lpstr>Operações</vt:lpstr>
      <vt:lpstr>Controlo de fluxo</vt:lpstr>
      <vt:lpstr>Loops</vt:lpstr>
      <vt:lpstr>PowerPoint Presentation</vt:lpstr>
      <vt:lpstr>Setup e Loop</vt:lpstr>
      <vt:lpstr>Interação com I/O</vt:lpstr>
      <vt:lpstr>Comunicação</vt:lpstr>
      <vt:lpstr>Tempo</vt:lpstr>
      <vt:lpstr>Millis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28</cp:revision>
  <dcterms:created xsi:type="dcterms:W3CDTF">2022-04-06T15:31:33Z</dcterms:created>
  <dcterms:modified xsi:type="dcterms:W3CDTF">2022-04-21T17:35:05Z</dcterms:modified>
</cp:coreProperties>
</file>