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Space Mono"/>
      <p:regular r:id="rId15"/>
      <p:bold r:id="rId16"/>
      <p:italic r:id="rId17"/>
      <p:boldItalic r:id="rId18"/>
    </p:embeddedFont>
    <p:embeddedFont>
      <p:font typeface="Press Start 2P"/>
      <p:regular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paceMono-regular.fntdata"/><Relationship Id="rId14" Type="http://schemas.openxmlformats.org/officeDocument/2006/relationships/slide" Target="slides/slide9.xml"/><Relationship Id="rId17" Type="http://schemas.openxmlformats.org/officeDocument/2006/relationships/font" Target="fonts/SpaceMono-italic.fntdata"/><Relationship Id="rId16" Type="http://schemas.openxmlformats.org/officeDocument/2006/relationships/font" Target="fonts/SpaceMono-bold.fntdata"/><Relationship Id="rId5" Type="http://schemas.openxmlformats.org/officeDocument/2006/relationships/notesMaster" Target="notesMasters/notesMaster1.xml"/><Relationship Id="rId19" Type="http://schemas.openxmlformats.org/officeDocument/2006/relationships/font" Target="fonts/PressStart2P-regular.fntdata"/><Relationship Id="rId6" Type="http://schemas.openxmlformats.org/officeDocument/2006/relationships/slide" Target="slides/slide1.xml"/><Relationship Id="rId18" Type="http://schemas.openxmlformats.org/officeDocument/2006/relationships/font" Target="fonts/Space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45aefa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45aefa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5aefa8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5aefa8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Coronagotchi allows players to live out the nostalgia of older handheld games while either helping or harming their little Corona pet in this dark humor twist on the classic Tamagotchi.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45aefa8a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5aefa8a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5aefa8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5aefa8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5aefa8a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5aefa8a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5aefa8a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5aefa8a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5aefa8a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5aefa8a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5aefa8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5aefa8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5aefa8a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5aefa8a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15350" y="1313450"/>
            <a:ext cx="5313300" cy="8718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4A86E8"/>
                </a:solidFill>
                <a:latin typeface="Press Start 2P"/>
                <a:ea typeface="Press Start 2P"/>
                <a:cs typeface="Press Start 2P"/>
                <a:sym typeface="Press Start 2P"/>
              </a:rPr>
              <a:t>Clumsy Guppy Studios present:</a:t>
            </a:r>
            <a:endParaRPr sz="1400">
              <a:solidFill>
                <a:srgbClr val="4A86E8"/>
              </a:solidFill>
              <a:latin typeface="Press Start 2P"/>
              <a:ea typeface="Press Start 2P"/>
              <a:cs typeface="Press Start 2P"/>
              <a:sym typeface="Press Start 2P"/>
            </a:endParaRPr>
          </a:p>
        </p:txBody>
      </p:sp>
      <p:sp>
        <p:nvSpPr>
          <p:cNvPr id="55" name="Google Shape;55;p13"/>
          <p:cNvSpPr txBox="1"/>
          <p:nvPr>
            <p:ph type="ctrTitle"/>
          </p:nvPr>
        </p:nvSpPr>
        <p:spPr>
          <a:xfrm>
            <a:off x="1859550" y="3454200"/>
            <a:ext cx="5424900" cy="87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rgbClr val="4A86E8"/>
                </a:solidFill>
                <a:latin typeface="Press Start 2P"/>
                <a:ea typeface="Press Start 2P"/>
                <a:cs typeface="Press Start 2P"/>
                <a:sym typeface="Press Start 2P"/>
              </a:rPr>
              <a:t>Isabelle Cordova + Diana Kumykova</a:t>
            </a:r>
            <a:endParaRPr sz="1200">
              <a:solidFill>
                <a:srgbClr val="4A86E8"/>
              </a:solidFill>
              <a:latin typeface="Press Start 2P"/>
              <a:ea typeface="Press Start 2P"/>
              <a:cs typeface="Press Start 2P"/>
              <a:sym typeface="Press Start 2P"/>
            </a:endParaRPr>
          </a:p>
        </p:txBody>
      </p:sp>
      <p:pic>
        <p:nvPicPr>
          <p:cNvPr id="56" name="Google Shape;56;p13"/>
          <p:cNvPicPr preferRelativeResize="0"/>
          <p:nvPr/>
        </p:nvPicPr>
        <p:blipFill>
          <a:blip r:embed="rId4">
            <a:alphaModFix/>
          </a:blip>
          <a:stretch>
            <a:fillRect/>
          </a:stretch>
        </p:blipFill>
        <p:spPr>
          <a:xfrm>
            <a:off x="1161125" y="1801950"/>
            <a:ext cx="6821750" cy="193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915350" y="1710375"/>
            <a:ext cx="5313300" cy="14742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4A86E8"/>
                </a:solidFill>
                <a:latin typeface="Press Start 2P"/>
                <a:ea typeface="Press Start 2P"/>
                <a:cs typeface="Press Start 2P"/>
                <a:sym typeface="Press Start 2P"/>
              </a:rPr>
              <a:t>Raise your own little pathogen!</a:t>
            </a:r>
            <a:endParaRPr sz="2400">
              <a:solidFill>
                <a:srgbClr val="4A86E8"/>
              </a:solidFill>
              <a:latin typeface="Press Start 2P"/>
              <a:ea typeface="Press Start 2P"/>
              <a:cs typeface="Press Start 2P"/>
              <a:sym typeface="Press Start 2P"/>
            </a:endParaRPr>
          </a:p>
        </p:txBody>
      </p:sp>
      <p:sp>
        <p:nvSpPr>
          <p:cNvPr id="62" name="Google Shape;62;p14"/>
          <p:cNvSpPr/>
          <p:nvPr/>
        </p:nvSpPr>
        <p:spPr>
          <a:xfrm>
            <a:off x="3684900" y="3424400"/>
            <a:ext cx="1774200" cy="421200"/>
          </a:xfrm>
          <a:prstGeom prst="rect">
            <a:avLst/>
          </a:prstGeom>
          <a:solidFill>
            <a:srgbClr val="A29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63" name="Google Shape;63;p14"/>
          <p:cNvSpPr txBox="1"/>
          <p:nvPr>
            <p:ph type="ctrTitle"/>
          </p:nvPr>
        </p:nvSpPr>
        <p:spPr>
          <a:xfrm>
            <a:off x="3531275" y="34244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FFFF"/>
                </a:solidFill>
                <a:latin typeface="Press Start 2P"/>
                <a:ea typeface="Press Start 2P"/>
                <a:cs typeface="Press Start 2P"/>
                <a:sym typeface="Press Start 2P"/>
              </a:rPr>
              <a:t>Let’s go</a:t>
            </a:r>
            <a:endParaRPr sz="1200">
              <a:solidFill>
                <a:srgbClr val="FFFFFF"/>
              </a:solidFill>
              <a:latin typeface="Press Start 2P"/>
              <a:ea typeface="Press Start 2P"/>
              <a:cs typeface="Press Start 2P"/>
              <a:sym typeface="Press Start 2P"/>
            </a:endParaRPr>
          </a:p>
        </p:txBody>
      </p:sp>
      <p:sp>
        <p:nvSpPr>
          <p:cNvPr id="64" name="Google Shape;64;p14"/>
          <p:cNvSpPr txBox="1"/>
          <p:nvPr>
            <p:ph type="ctrTitle"/>
          </p:nvPr>
        </p:nvSpPr>
        <p:spPr>
          <a:xfrm>
            <a:off x="3531275" y="849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Logline</a:t>
            </a:r>
            <a:endParaRPr sz="1200">
              <a:solidFill>
                <a:srgbClr val="FFE9EC"/>
              </a:solidFill>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899550" y="1263200"/>
            <a:ext cx="7344900" cy="231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Coronagotchi allows players to live out the nostalgia of older handheld games while either helping or harming their little coronavirus pet in this dark humor twist on the classic Tamagotchi device.</a:t>
            </a:r>
            <a:endParaRPr b="1" sz="18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800">
              <a:solidFill>
                <a:srgbClr val="4A86E8"/>
              </a:solidFill>
              <a:latin typeface="Space Mono"/>
              <a:ea typeface="Space Mono"/>
              <a:cs typeface="Space Mono"/>
              <a:sym typeface="Space Mono"/>
            </a:endParaRPr>
          </a:p>
        </p:txBody>
      </p:sp>
      <p:sp>
        <p:nvSpPr>
          <p:cNvPr id="70" name="Google Shape;70;p15"/>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Game Description</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Feed, play with, and care for your virus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Dress your virus in fun costumes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Watch your virus grow from a speck to a fully grown havoc machine!</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Or, if you so choose, kill it</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76" name="Google Shape;76;p16"/>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Essential Features</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2079750" y="290425"/>
            <a:ext cx="49845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How Coronagotchi Will Work</a:t>
            </a:r>
            <a:endParaRPr sz="1400">
              <a:solidFill>
                <a:srgbClr val="FFE9EC"/>
              </a:solidFill>
              <a:latin typeface="Press Start 2P"/>
              <a:ea typeface="Press Start 2P"/>
              <a:cs typeface="Press Start 2P"/>
              <a:sym typeface="Press Start 2P"/>
            </a:endParaRPr>
          </a:p>
        </p:txBody>
      </p:sp>
      <p:sp>
        <p:nvSpPr>
          <p:cNvPr id="82" name="Google Shape;82;p17"/>
          <p:cNvSpPr txBox="1"/>
          <p:nvPr>
            <p:ph idx="1" type="subTitle"/>
          </p:nvPr>
        </p:nvSpPr>
        <p:spPr>
          <a:xfrm>
            <a:off x="899550" y="1110800"/>
            <a:ext cx="7344900" cy="35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Each</a:t>
            </a:r>
            <a:r>
              <a:rPr b="1" lang="en" sz="1400">
                <a:solidFill>
                  <a:srgbClr val="4A86E8"/>
                </a:solidFill>
                <a:latin typeface="Roboto Mono"/>
                <a:ea typeface="Roboto Mono"/>
                <a:cs typeface="Roboto Mono"/>
                <a:sym typeface="Roboto Mono"/>
              </a:rPr>
              <a:t> player starts the game with a baby virus that they can feed, nurture,and play with until they have their own cute fully grown pathogen! Players will be able to play fun mouse-controlled mini-games such as: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Moving their Coronagotchi around to catch food while avoiding fake food like vaccines </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Dress their Coronagotchi in the latest viral fashion trends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Other fun activities (which we have yet to think of a complete list).</a:t>
            </a:r>
            <a:endParaRPr b="1" sz="1400">
              <a:solidFill>
                <a:srgbClr val="4A86E8"/>
              </a:solidFill>
              <a:latin typeface="Roboto Mono"/>
              <a:ea typeface="Roboto Mono"/>
              <a:cs typeface="Roboto Mono"/>
              <a:sym typeface="Roboto Mono"/>
            </a:endParaRPr>
          </a:p>
          <a:p>
            <a:pPr indent="-317500" lvl="1" marL="9144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Fetch? Puzzle? Kill with fire? The possibilities are endless!</a:t>
            </a:r>
            <a:endParaRPr b="1" sz="1400">
              <a:solidFill>
                <a:srgbClr val="4A86E8"/>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Once your Coronagotchi is all grown up and ready to face the world, you can make the choice whether or not to let it go, or kill it and start over!</a:t>
            </a:r>
            <a:endParaRPr b="1" sz="14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400">
              <a:solidFill>
                <a:srgbClr val="4A86E8"/>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Our creation is meant to provide comedic relief from the Covid-19 pandemic by putting a dark spin on a classic game. We hope to provide an escape from the madness through nostalgia and a heavy dose of irony.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88" name="Google Shape;88;p18"/>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Artist Statement</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218480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Cover Image</a:t>
            </a:r>
            <a:endParaRPr sz="1200">
              <a:solidFill>
                <a:srgbClr val="FFE9EC"/>
              </a:solidFill>
              <a:latin typeface="Press Start 2P"/>
              <a:ea typeface="Press Start 2P"/>
              <a:cs typeface="Press Start 2P"/>
              <a:sym typeface="Press Start 2P"/>
            </a:endParaRPr>
          </a:p>
        </p:txBody>
      </p:sp>
      <p:sp>
        <p:nvSpPr>
          <p:cNvPr id="94" name="Google Shape;94;p19"/>
          <p:cNvSpPr txBox="1"/>
          <p:nvPr>
            <p:ph type="ctrTitle"/>
          </p:nvPr>
        </p:nvSpPr>
        <p:spPr>
          <a:xfrm>
            <a:off x="600325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Color Scheme</a:t>
            </a:r>
            <a:endParaRPr sz="1200">
              <a:solidFill>
                <a:srgbClr val="FFE9EC"/>
              </a:solidFill>
              <a:latin typeface="Press Start 2P"/>
              <a:ea typeface="Press Start 2P"/>
              <a:cs typeface="Press Start 2P"/>
              <a:sym typeface="Press Start 2P"/>
            </a:endParaRPr>
          </a:p>
        </p:txBody>
      </p:sp>
      <p:pic>
        <p:nvPicPr>
          <p:cNvPr id="95" name="Google Shape;95;p19"/>
          <p:cNvPicPr preferRelativeResize="0"/>
          <p:nvPr/>
        </p:nvPicPr>
        <p:blipFill>
          <a:blip r:embed="rId4">
            <a:alphaModFix/>
          </a:blip>
          <a:stretch>
            <a:fillRect/>
          </a:stretch>
        </p:blipFill>
        <p:spPr>
          <a:xfrm>
            <a:off x="5007000" y="1574900"/>
            <a:ext cx="2965300" cy="1131500"/>
          </a:xfrm>
          <a:prstGeom prst="rect">
            <a:avLst/>
          </a:prstGeom>
          <a:noFill/>
          <a:ln>
            <a:noFill/>
          </a:ln>
        </p:spPr>
      </p:pic>
      <p:pic>
        <p:nvPicPr>
          <p:cNvPr id="96" name="Google Shape;96;p19"/>
          <p:cNvPicPr preferRelativeResize="0"/>
          <p:nvPr/>
        </p:nvPicPr>
        <p:blipFill>
          <a:blip r:embed="rId5">
            <a:alphaModFix/>
          </a:blip>
          <a:stretch>
            <a:fillRect/>
          </a:stretch>
        </p:blipFill>
        <p:spPr>
          <a:xfrm>
            <a:off x="5007000" y="2706399"/>
            <a:ext cx="2965300" cy="1024777"/>
          </a:xfrm>
          <a:prstGeom prst="rect">
            <a:avLst/>
          </a:prstGeom>
          <a:noFill/>
          <a:ln>
            <a:noFill/>
          </a:ln>
        </p:spPr>
      </p:pic>
      <p:pic>
        <p:nvPicPr>
          <p:cNvPr id="97" name="Google Shape;97;p19"/>
          <p:cNvPicPr preferRelativeResize="0"/>
          <p:nvPr/>
        </p:nvPicPr>
        <p:blipFill>
          <a:blip r:embed="rId6">
            <a:alphaModFix/>
          </a:blip>
          <a:stretch>
            <a:fillRect/>
          </a:stretch>
        </p:blipFill>
        <p:spPr>
          <a:xfrm>
            <a:off x="1403133" y="1340875"/>
            <a:ext cx="2574194" cy="257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ctrTitle"/>
          </p:nvPr>
        </p:nvSpPr>
        <p:spPr>
          <a:xfrm>
            <a:off x="1246050" y="26972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Corona-1</a:t>
            </a:r>
            <a:endParaRPr sz="1200">
              <a:solidFill>
                <a:srgbClr val="FFE9EC"/>
              </a:solidFill>
              <a:latin typeface="Press Start 2P"/>
              <a:ea typeface="Press Start 2P"/>
              <a:cs typeface="Press Start 2P"/>
              <a:sym typeface="Press Start 2P"/>
            </a:endParaRPr>
          </a:p>
        </p:txBody>
      </p:sp>
      <p:sp>
        <p:nvSpPr>
          <p:cNvPr id="103" name="Google Shape;103;p20"/>
          <p:cNvSpPr txBox="1"/>
          <p:nvPr>
            <p:ph type="ctrTitle"/>
          </p:nvPr>
        </p:nvSpPr>
        <p:spPr>
          <a:xfrm>
            <a:off x="6569525" y="5119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Corona-3</a:t>
            </a:r>
            <a:endParaRPr sz="1200">
              <a:solidFill>
                <a:srgbClr val="FFE9EC"/>
              </a:solidFill>
              <a:latin typeface="Press Start 2P"/>
              <a:ea typeface="Press Start 2P"/>
              <a:cs typeface="Press Start 2P"/>
              <a:sym typeface="Press Start 2P"/>
            </a:endParaRPr>
          </a:p>
        </p:txBody>
      </p:sp>
      <p:sp>
        <p:nvSpPr>
          <p:cNvPr id="104" name="Google Shape;104;p20"/>
          <p:cNvSpPr txBox="1"/>
          <p:nvPr>
            <p:ph type="ctrTitle"/>
          </p:nvPr>
        </p:nvSpPr>
        <p:spPr>
          <a:xfrm>
            <a:off x="3981025" y="1934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Corona-2</a:t>
            </a:r>
            <a:endParaRPr sz="1200">
              <a:solidFill>
                <a:srgbClr val="FFE9EC"/>
              </a:solidFill>
              <a:latin typeface="Press Start 2P"/>
              <a:ea typeface="Press Start 2P"/>
              <a:cs typeface="Press Start 2P"/>
              <a:sym typeface="Press Start 2P"/>
            </a:endParaRPr>
          </a:p>
        </p:txBody>
      </p:sp>
      <p:pic>
        <p:nvPicPr>
          <p:cNvPr id="105" name="Google Shape;105;p20"/>
          <p:cNvPicPr preferRelativeResize="0"/>
          <p:nvPr/>
        </p:nvPicPr>
        <p:blipFill>
          <a:blip r:embed="rId4">
            <a:alphaModFix/>
          </a:blip>
          <a:stretch>
            <a:fillRect/>
          </a:stretch>
        </p:blipFill>
        <p:spPr>
          <a:xfrm>
            <a:off x="1246050" y="1389725"/>
            <a:ext cx="1064150" cy="943850"/>
          </a:xfrm>
          <a:prstGeom prst="rect">
            <a:avLst/>
          </a:prstGeom>
          <a:noFill/>
          <a:ln>
            <a:noFill/>
          </a:ln>
        </p:spPr>
      </p:pic>
      <p:pic>
        <p:nvPicPr>
          <p:cNvPr id="106" name="Google Shape;106;p20"/>
          <p:cNvPicPr preferRelativeResize="0"/>
          <p:nvPr/>
        </p:nvPicPr>
        <p:blipFill>
          <a:blip r:embed="rId5">
            <a:alphaModFix/>
          </a:blip>
          <a:stretch>
            <a:fillRect/>
          </a:stretch>
        </p:blipFill>
        <p:spPr>
          <a:xfrm>
            <a:off x="3632750" y="2591050"/>
            <a:ext cx="2085625" cy="1841850"/>
          </a:xfrm>
          <a:prstGeom prst="rect">
            <a:avLst/>
          </a:prstGeom>
          <a:noFill/>
          <a:ln>
            <a:noFill/>
          </a:ln>
        </p:spPr>
      </p:pic>
      <p:pic>
        <p:nvPicPr>
          <p:cNvPr id="107" name="Google Shape;107;p20"/>
          <p:cNvPicPr preferRelativeResize="0"/>
          <p:nvPr/>
        </p:nvPicPr>
        <p:blipFill>
          <a:blip r:embed="rId6">
            <a:alphaModFix/>
          </a:blip>
          <a:stretch>
            <a:fillRect/>
          </a:stretch>
        </p:blipFill>
        <p:spPr>
          <a:xfrm>
            <a:off x="6320375" y="1161925"/>
            <a:ext cx="1732575" cy="1634225"/>
          </a:xfrm>
          <a:prstGeom prst="rect">
            <a:avLst/>
          </a:prstGeom>
          <a:noFill/>
          <a:ln>
            <a:noFill/>
          </a:ln>
        </p:spPr>
      </p:pic>
      <p:sp>
        <p:nvSpPr>
          <p:cNvPr id="108" name="Google Shape;108;p20"/>
          <p:cNvSpPr txBox="1"/>
          <p:nvPr>
            <p:ph type="ctrTitle"/>
          </p:nvPr>
        </p:nvSpPr>
        <p:spPr>
          <a:xfrm>
            <a:off x="417425" y="343125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Concept sprite progression </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(not to scale)</a:t>
            </a:r>
            <a:endParaRPr sz="1200">
              <a:solidFill>
                <a:srgbClr val="4A86E8"/>
              </a:solidFill>
              <a:latin typeface="Press Start 2P"/>
              <a:ea typeface="Press Start 2P"/>
              <a:cs typeface="Press Start 2P"/>
              <a:sym typeface="Press Start 2P"/>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1"/>
          <p:cNvSpPr txBox="1"/>
          <p:nvPr>
            <p:ph type="ctrTitle"/>
          </p:nvPr>
        </p:nvSpPr>
        <p:spPr>
          <a:xfrm>
            <a:off x="2079750" y="290425"/>
            <a:ext cx="49845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sampleCode.txt</a:t>
            </a:r>
            <a:endParaRPr sz="1400">
              <a:solidFill>
                <a:srgbClr val="FFE9EC"/>
              </a:solidFill>
              <a:latin typeface="Press Start 2P"/>
              <a:ea typeface="Press Start 2P"/>
              <a:cs typeface="Press Start 2P"/>
              <a:sym typeface="Press Start 2P"/>
            </a:endParaRPr>
          </a:p>
        </p:txBody>
      </p:sp>
      <p:pic>
        <p:nvPicPr>
          <p:cNvPr id="114" name="Google Shape;114;p21"/>
          <p:cNvPicPr preferRelativeResize="0"/>
          <p:nvPr/>
        </p:nvPicPr>
        <p:blipFill>
          <a:blip r:embed="rId4">
            <a:alphaModFix/>
          </a:blip>
          <a:stretch>
            <a:fillRect/>
          </a:stretch>
        </p:blipFill>
        <p:spPr>
          <a:xfrm>
            <a:off x="541650" y="1213175"/>
            <a:ext cx="4068175" cy="938050"/>
          </a:xfrm>
          <a:prstGeom prst="rect">
            <a:avLst/>
          </a:prstGeom>
          <a:noFill/>
          <a:ln>
            <a:noFill/>
          </a:ln>
        </p:spPr>
      </p:pic>
      <p:sp>
        <p:nvSpPr>
          <p:cNvPr id="115" name="Google Shape;115;p21"/>
          <p:cNvSpPr txBox="1"/>
          <p:nvPr/>
        </p:nvSpPr>
        <p:spPr>
          <a:xfrm>
            <a:off x="811000" y="2068200"/>
            <a:ext cx="36087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Roboto Mono"/>
                <a:ea typeface="Roboto Mono"/>
                <a:cs typeface="Roboto Mono"/>
                <a:sym typeface="Roboto Mono"/>
              </a:rPr>
              <a:t>Variables to keep track of current age, state (which page player is on), and health stats such as hunger and happiness</a:t>
            </a:r>
            <a:endParaRPr sz="1000">
              <a:solidFill>
                <a:srgbClr val="4A86E8"/>
              </a:solidFill>
              <a:latin typeface="Roboto Mono"/>
              <a:ea typeface="Roboto Mono"/>
              <a:cs typeface="Roboto Mono"/>
              <a:sym typeface="Roboto Mono"/>
            </a:endParaRPr>
          </a:p>
        </p:txBody>
      </p:sp>
      <p:pic>
        <p:nvPicPr>
          <p:cNvPr id="116" name="Google Shape;116;p21"/>
          <p:cNvPicPr preferRelativeResize="0"/>
          <p:nvPr/>
        </p:nvPicPr>
        <p:blipFill>
          <a:blip r:embed="rId5">
            <a:alphaModFix/>
          </a:blip>
          <a:stretch>
            <a:fillRect/>
          </a:stretch>
        </p:blipFill>
        <p:spPr>
          <a:xfrm>
            <a:off x="5073938" y="1189950"/>
            <a:ext cx="3497574" cy="2064975"/>
          </a:xfrm>
          <a:prstGeom prst="rect">
            <a:avLst/>
          </a:prstGeom>
          <a:noFill/>
          <a:ln>
            <a:noFill/>
          </a:ln>
        </p:spPr>
      </p:pic>
      <p:sp>
        <p:nvSpPr>
          <p:cNvPr id="117" name="Google Shape;117;p21"/>
          <p:cNvSpPr txBox="1"/>
          <p:nvPr/>
        </p:nvSpPr>
        <p:spPr>
          <a:xfrm>
            <a:off x="5248775" y="3227050"/>
            <a:ext cx="29955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Roboto Mono"/>
                <a:ea typeface="Roboto Mono"/>
                <a:cs typeface="Roboto Mono"/>
                <a:sym typeface="Roboto Mono"/>
              </a:rPr>
              <a:t>Example state switching based off of button clicks</a:t>
            </a:r>
            <a:endParaRPr sz="1000">
              <a:solidFill>
                <a:srgbClr val="4A86E8"/>
              </a:solidFill>
              <a:latin typeface="Roboto Mono"/>
              <a:ea typeface="Roboto Mono"/>
              <a:cs typeface="Roboto Mono"/>
              <a:sym typeface="Roboto Mono"/>
            </a:endParaRPr>
          </a:p>
        </p:txBody>
      </p:sp>
      <p:sp>
        <p:nvSpPr>
          <p:cNvPr id="118" name="Google Shape;118;p21"/>
          <p:cNvSpPr txBox="1"/>
          <p:nvPr/>
        </p:nvSpPr>
        <p:spPr>
          <a:xfrm>
            <a:off x="1611450" y="751975"/>
            <a:ext cx="59211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Roboto Mono"/>
                <a:ea typeface="Roboto Mono"/>
                <a:cs typeface="Roboto Mono"/>
                <a:sym typeface="Roboto Mono"/>
              </a:rPr>
              <a:t>View full sample</a:t>
            </a:r>
            <a:r>
              <a:rPr lang="en">
                <a:solidFill>
                  <a:srgbClr val="4A86E8"/>
                </a:solidFill>
                <a:latin typeface="Roboto Mono"/>
                <a:ea typeface="Roboto Mono"/>
                <a:cs typeface="Roboto Mono"/>
                <a:sym typeface="Roboto Mono"/>
              </a:rPr>
              <a:t> at: </a:t>
            </a:r>
            <a:r>
              <a:rPr b="1" lang="en">
                <a:solidFill>
                  <a:srgbClr val="4A86E8"/>
                </a:solidFill>
                <a:latin typeface="Roboto Mono"/>
                <a:ea typeface="Roboto Mono"/>
                <a:cs typeface="Roboto Mono"/>
                <a:sym typeface="Roboto Mono"/>
              </a:rPr>
              <a:t>https://tinyurl.com/coronagotchi</a:t>
            </a:r>
            <a:endParaRPr b="1">
              <a:solidFill>
                <a:srgbClr val="4A86E8"/>
              </a:solidFill>
              <a:latin typeface="Roboto Mono"/>
              <a:ea typeface="Roboto Mono"/>
              <a:cs typeface="Roboto Mono"/>
              <a:sym typeface="Roboto Mono"/>
            </a:endParaRPr>
          </a:p>
        </p:txBody>
      </p:sp>
      <p:pic>
        <p:nvPicPr>
          <p:cNvPr id="119" name="Google Shape;119;p21"/>
          <p:cNvPicPr preferRelativeResize="0"/>
          <p:nvPr/>
        </p:nvPicPr>
        <p:blipFill>
          <a:blip r:embed="rId6">
            <a:alphaModFix/>
          </a:blip>
          <a:stretch>
            <a:fillRect/>
          </a:stretch>
        </p:blipFill>
        <p:spPr>
          <a:xfrm>
            <a:off x="3228825" y="2681375"/>
            <a:ext cx="1553524" cy="1561099"/>
          </a:xfrm>
          <a:prstGeom prst="rect">
            <a:avLst/>
          </a:prstGeom>
          <a:noFill/>
          <a:ln>
            <a:noFill/>
          </a:ln>
        </p:spPr>
      </p:pic>
      <p:sp>
        <p:nvSpPr>
          <p:cNvPr id="120" name="Google Shape;120;p21"/>
          <p:cNvSpPr txBox="1"/>
          <p:nvPr/>
        </p:nvSpPr>
        <p:spPr>
          <a:xfrm>
            <a:off x="2126850" y="4179500"/>
            <a:ext cx="42138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Roboto Mono"/>
                <a:ea typeface="Roboto Mono"/>
                <a:cs typeface="Roboto Mono"/>
                <a:sym typeface="Roboto Mono"/>
              </a:rPr>
              <a:t>Example food catching game: blue are food placeholders, while orange are vaccine placeholders; colors at top represent page buttons</a:t>
            </a:r>
            <a:endParaRPr sz="1000">
              <a:solidFill>
                <a:srgbClr val="4A86E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