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Space Mono"/>
      <p:regular r:id="rId27"/>
      <p:bold r:id="rId28"/>
      <p:italic r:id="rId29"/>
      <p:boldItalic r:id="rId30"/>
    </p:embeddedFont>
    <p:embeddedFont>
      <p:font typeface="Press Start 2P"/>
      <p:regular r:id="rId31"/>
    </p:embeddedFon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SpaceMono-bold.fntdata"/><Relationship Id="rId27" Type="http://schemas.openxmlformats.org/officeDocument/2006/relationships/font" Target="fonts/SpaceMon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paceMon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essStart2P-regular.fntdata"/><Relationship Id="rId30" Type="http://schemas.openxmlformats.org/officeDocument/2006/relationships/font" Target="fonts/SpaceMono-boldItalic.fntdata"/><Relationship Id="rId11" Type="http://schemas.openxmlformats.org/officeDocument/2006/relationships/slide" Target="slides/slide6.xml"/><Relationship Id="rId33" Type="http://schemas.openxmlformats.org/officeDocument/2006/relationships/font" Target="fonts/RobotoMono-bold.fntdata"/><Relationship Id="rId10" Type="http://schemas.openxmlformats.org/officeDocument/2006/relationships/slide" Target="slides/slide5.xml"/><Relationship Id="rId32" Type="http://schemas.openxmlformats.org/officeDocument/2006/relationships/font" Target="fonts/RobotoMono-regular.fntdata"/><Relationship Id="rId13" Type="http://schemas.openxmlformats.org/officeDocument/2006/relationships/slide" Target="slides/slide8.xml"/><Relationship Id="rId35" Type="http://schemas.openxmlformats.org/officeDocument/2006/relationships/font" Target="fonts/RobotoMono-boldItalic.fntdata"/><Relationship Id="rId12" Type="http://schemas.openxmlformats.org/officeDocument/2006/relationships/slide" Target="slides/slide7.xml"/><Relationship Id="rId34" Type="http://schemas.openxmlformats.org/officeDocument/2006/relationships/font" Target="fonts/RobotoMon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45aefa8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45aefa8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52bdae2f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52bdae2f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52bdae2f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52bdae2f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52bdae2f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52bdae2f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52bdae2f5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52bdae2f5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52bdae2f5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52bdae2f5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52bdae2f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52bdae2f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52bdae2f5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52bdae2f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52bdae2f5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52bdae2f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852bdae2f5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52bdae2f5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852bdae2f5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52bdae2f5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45aefa8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45aefa8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Coronagotchi allows players to live out the nostalgia of older handheld games while either helping or harming their little Corona pet in this dark humor twist on the classic Tamagotchi.</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52bdae2f5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52bdae2f5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852bdae2f5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52bdae2f5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Coronagotchi allows players to live out the nostalgia of older handheld games while either helping or harming their little Corona pet in this dark humor twist on the classic Tamagotchi.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45aefa8a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45aefa8a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45aefa8a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45aefa8a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45aefa8a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45aefa8a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45aefa8a0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45aefa8a0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45aefa8a0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45aefa8a0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52bdae2f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52bdae2f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52bdae2f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52bdae2f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6.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11" Type="http://schemas.openxmlformats.org/officeDocument/2006/relationships/image" Target="../media/image22.png"/><Relationship Id="rId10" Type="http://schemas.openxmlformats.org/officeDocument/2006/relationships/image" Target="../media/image27.png"/><Relationship Id="rId13" Type="http://schemas.openxmlformats.org/officeDocument/2006/relationships/image" Target="../media/image13.png"/><Relationship Id="rId12"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jpg"/><Relationship Id="rId4" Type="http://schemas.openxmlformats.org/officeDocument/2006/relationships/image" Target="../media/image5.png"/><Relationship Id="rId9" Type="http://schemas.openxmlformats.org/officeDocument/2006/relationships/image" Target="../media/image11.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23.jpg"/><Relationship Id="rId8"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34.png"/><Relationship Id="rId5"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jpg"/><Relationship Id="rId4" Type="http://schemas.openxmlformats.org/officeDocument/2006/relationships/image" Target="../media/image31.png"/><Relationship Id="rId5"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jpg"/><Relationship Id="rId4" Type="http://schemas.openxmlformats.org/officeDocument/2006/relationships/image" Target="../media/image28.png"/><Relationship Id="rId5"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jpg"/><Relationship Id="rId4" Type="http://schemas.openxmlformats.org/officeDocument/2006/relationships/image" Target="../media/image20.png"/><Relationship Id="rId5"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jpg"/><Relationship Id="rId4" Type="http://schemas.openxmlformats.org/officeDocument/2006/relationships/image" Target="../media/image17.png"/><Relationship Id="rId5" Type="http://schemas.openxmlformats.org/officeDocument/2006/relationships/image" Target="../media/image29.png"/><Relationship Id="rId6"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jp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jp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9.jpg"/><Relationship Id="rId7"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9.jpg"/><Relationship Id="rId4" Type="http://schemas.openxmlformats.org/officeDocument/2006/relationships/image" Target="../media/image5.png"/><Relationship Id="rId10" Type="http://schemas.openxmlformats.org/officeDocument/2006/relationships/image" Target="../media/image15.png"/><Relationship Id="rId9"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23.jpg"/><Relationship Id="rId8"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915350" y="1313450"/>
            <a:ext cx="5313300" cy="8718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400">
                <a:solidFill>
                  <a:srgbClr val="4A86E8"/>
                </a:solidFill>
                <a:latin typeface="Press Start 2P"/>
                <a:ea typeface="Press Start 2P"/>
                <a:cs typeface="Press Start 2P"/>
                <a:sym typeface="Press Start 2P"/>
              </a:rPr>
              <a:t>Clumsy Guppy Studios present:</a:t>
            </a:r>
            <a:endParaRPr sz="1400">
              <a:solidFill>
                <a:srgbClr val="4A86E8"/>
              </a:solidFill>
              <a:latin typeface="Press Start 2P"/>
              <a:ea typeface="Press Start 2P"/>
              <a:cs typeface="Press Start 2P"/>
              <a:sym typeface="Press Start 2P"/>
            </a:endParaRPr>
          </a:p>
        </p:txBody>
      </p:sp>
      <p:sp>
        <p:nvSpPr>
          <p:cNvPr id="55" name="Google Shape;55;p13"/>
          <p:cNvSpPr txBox="1"/>
          <p:nvPr>
            <p:ph type="ctrTitle"/>
          </p:nvPr>
        </p:nvSpPr>
        <p:spPr>
          <a:xfrm>
            <a:off x="1859550" y="3454200"/>
            <a:ext cx="5424900" cy="87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200">
                <a:solidFill>
                  <a:srgbClr val="4A86E8"/>
                </a:solidFill>
                <a:latin typeface="Press Start 2P"/>
                <a:ea typeface="Press Start 2P"/>
                <a:cs typeface="Press Start 2P"/>
                <a:sym typeface="Press Start 2P"/>
              </a:rPr>
              <a:t>Isabelle Cordova + Diana Kumykova</a:t>
            </a:r>
            <a:endParaRPr sz="1200">
              <a:solidFill>
                <a:srgbClr val="4A86E8"/>
              </a:solidFill>
              <a:latin typeface="Press Start 2P"/>
              <a:ea typeface="Press Start 2P"/>
              <a:cs typeface="Press Start 2P"/>
              <a:sym typeface="Press Start 2P"/>
            </a:endParaRPr>
          </a:p>
        </p:txBody>
      </p:sp>
      <p:pic>
        <p:nvPicPr>
          <p:cNvPr id="56" name="Google Shape;56;p13"/>
          <p:cNvPicPr preferRelativeResize="0"/>
          <p:nvPr/>
        </p:nvPicPr>
        <p:blipFill>
          <a:blip r:embed="rId4">
            <a:alphaModFix/>
          </a:blip>
          <a:stretch>
            <a:fillRect/>
          </a:stretch>
        </p:blipFill>
        <p:spPr>
          <a:xfrm>
            <a:off x="1161125" y="1801950"/>
            <a:ext cx="6821750" cy="1937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22"/>
          <p:cNvSpPr txBox="1"/>
          <p:nvPr>
            <p:ph type="ctrTitle"/>
          </p:nvPr>
        </p:nvSpPr>
        <p:spPr>
          <a:xfrm>
            <a:off x="2773350" y="290425"/>
            <a:ext cx="35973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400">
                <a:solidFill>
                  <a:srgbClr val="FFE9EC"/>
                </a:solidFill>
                <a:latin typeface="Press Start 2P"/>
                <a:ea typeface="Press Start 2P"/>
                <a:cs typeface="Press Start 2P"/>
                <a:sym typeface="Press Start 2P"/>
              </a:rPr>
              <a:t>Corona’s Stats</a:t>
            </a:r>
            <a:endParaRPr sz="1400">
              <a:solidFill>
                <a:srgbClr val="FFE9EC"/>
              </a:solidFill>
              <a:latin typeface="Press Start 2P"/>
              <a:ea typeface="Press Start 2P"/>
              <a:cs typeface="Press Start 2P"/>
              <a:sym typeface="Press Start 2P"/>
            </a:endParaRPr>
          </a:p>
        </p:txBody>
      </p:sp>
      <p:sp>
        <p:nvSpPr>
          <p:cNvPr id="135" name="Google Shape;135;p22"/>
          <p:cNvSpPr txBox="1"/>
          <p:nvPr>
            <p:ph type="ctrTitle"/>
          </p:nvPr>
        </p:nvSpPr>
        <p:spPr>
          <a:xfrm>
            <a:off x="1539975" y="3032850"/>
            <a:ext cx="1129500" cy="6450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4A86E8"/>
                </a:solidFill>
                <a:latin typeface="Press Start 2P"/>
                <a:ea typeface="Press Start 2P"/>
                <a:cs typeface="Press Start 2P"/>
                <a:sym typeface="Press Start 2P"/>
              </a:rPr>
              <a:t>HUNGER</a:t>
            </a:r>
            <a:endParaRPr sz="1200">
              <a:solidFill>
                <a:srgbClr val="4A86E8"/>
              </a:solidFill>
              <a:latin typeface="Press Start 2P"/>
              <a:ea typeface="Press Start 2P"/>
              <a:cs typeface="Press Start 2P"/>
              <a:sym typeface="Press Start 2P"/>
            </a:endParaRPr>
          </a:p>
        </p:txBody>
      </p:sp>
      <p:cxnSp>
        <p:nvCxnSpPr>
          <p:cNvPr id="136" name="Google Shape;136;p22"/>
          <p:cNvCxnSpPr/>
          <p:nvPr/>
        </p:nvCxnSpPr>
        <p:spPr>
          <a:xfrm>
            <a:off x="2825300" y="3383900"/>
            <a:ext cx="1048800" cy="0"/>
          </a:xfrm>
          <a:prstGeom prst="straightConnector1">
            <a:avLst/>
          </a:prstGeom>
          <a:noFill/>
          <a:ln cap="flat" cmpd="sng" w="28575">
            <a:solidFill>
              <a:srgbClr val="3D85C6"/>
            </a:solidFill>
            <a:prstDash val="solid"/>
            <a:round/>
            <a:headEnd len="med" w="med" type="none"/>
            <a:tailEnd len="med" w="med" type="none"/>
          </a:ln>
        </p:spPr>
      </p:cxnSp>
      <p:pic>
        <p:nvPicPr>
          <p:cNvPr id="137" name="Google Shape;137;p22"/>
          <p:cNvPicPr preferRelativeResize="0"/>
          <p:nvPr/>
        </p:nvPicPr>
        <p:blipFill>
          <a:blip r:embed="rId4">
            <a:alphaModFix/>
          </a:blip>
          <a:stretch>
            <a:fillRect/>
          </a:stretch>
        </p:blipFill>
        <p:spPr>
          <a:xfrm>
            <a:off x="3811725" y="1445900"/>
            <a:ext cx="3995298" cy="2431182"/>
          </a:xfrm>
          <a:prstGeom prst="rect">
            <a:avLst/>
          </a:prstGeom>
          <a:noFill/>
          <a:ln>
            <a:noFill/>
          </a:ln>
        </p:spPr>
      </p:pic>
      <p:sp>
        <p:nvSpPr>
          <p:cNvPr id="138" name="Google Shape;138;p22"/>
          <p:cNvSpPr txBox="1"/>
          <p:nvPr>
            <p:ph type="ctrTitle"/>
          </p:nvPr>
        </p:nvSpPr>
        <p:spPr>
          <a:xfrm>
            <a:off x="1747075" y="1514938"/>
            <a:ext cx="1129500" cy="6450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4A86E8"/>
                </a:solidFill>
                <a:latin typeface="Press Start 2P"/>
                <a:ea typeface="Press Start 2P"/>
                <a:cs typeface="Press Start 2P"/>
                <a:sym typeface="Press Start 2P"/>
              </a:rPr>
              <a:t>  AGE</a:t>
            </a:r>
            <a:endParaRPr sz="1200">
              <a:solidFill>
                <a:srgbClr val="4A86E8"/>
              </a:solidFill>
              <a:latin typeface="Press Start 2P"/>
              <a:ea typeface="Press Start 2P"/>
              <a:cs typeface="Press Start 2P"/>
              <a:sym typeface="Press Start 2P"/>
            </a:endParaRPr>
          </a:p>
        </p:txBody>
      </p:sp>
      <p:cxnSp>
        <p:nvCxnSpPr>
          <p:cNvPr id="139" name="Google Shape;139;p22"/>
          <p:cNvCxnSpPr/>
          <p:nvPr/>
        </p:nvCxnSpPr>
        <p:spPr>
          <a:xfrm>
            <a:off x="2825300" y="1865988"/>
            <a:ext cx="1048800" cy="0"/>
          </a:xfrm>
          <a:prstGeom prst="straightConnector1">
            <a:avLst/>
          </a:prstGeom>
          <a:noFill/>
          <a:ln cap="flat" cmpd="sng" w="28575">
            <a:solidFill>
              <a:srgbClr val="3D85C6"/>
            </a:solidFill>
            <a:prstDash val="solid"/>
            <a:round/>
            <a:headEnd len="med" w="med" type="none"/>
            <a:tailEnd len="med" w="med" type="none"/>
          </a:ln>
        </p:spPr>
      </p:cxnSp>
      <p:sp>
        <p:nvSpPr>
          <p:cNvPr id="140" name="Google Shape;140;p22"/>
          <p:cNvSpPr txBox="1"/>
          <p:nvPr>
            <p:ph type="ctrTitle"/>
          </p:nvPr>
        </p:nvSpPr>
        <p:spPr>
          <a:xfrm>
            <a:off x="1161475" y="2273900"/>
            <a:ext cx="1715100" cy="6450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4A86E8"/>
                </a:solidFill>
                <a:latin typeface="Press Start 2P"/>
                <a:ea typeface="Press Start 2P"/>
                <a:cs typeface="Press Start 2P"/>
                <a:sym typeface="Press Start 2P"/>
              </a:rPr>
              <a:t>HAPPINESS</a:t>
            </a:r>
            <a:endParaRPr sz="1200">
              <a:solidFill>
                <a:srgbClr val="4A86E8"/>
              </a:solidFill>
              <a:latin typeface="Press Start 2P"/>
              <a:ea typeface="Press Start 2P"/>
              <a:cs typeface="Press Start 2P"/>
              <a:sym typeface="Press Start 2P"/>
            </a:endParaRPr>
          </a:p>
        </p:txBody>
      </p:sp>
      <p:cxnSp>
        <p:nvCxnSpPr>
          <p:cNvPr id="141" name="Google Shape;141;p22"/>
          <p:cNvCxnSpPr/>
          <p:nvPr/>
        </p:nvCxnSpPr>
        <p:spPr>
          <a:xfrm>
            <a:off x="2825300" y="2625025"/>
            <a:ext cx="1048800" cy="0"/>
          </a:xfrm>
          <a:prstGeom prst="straightConnector1">
            <a:avLst/>
          </a:prstGeom>
          <a:noFill/>
          <a:ln cap="flat" cmpd="sng" w="28575">
            <a:solidFill>
              <a:srgbClr val="3D85C6"/>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5" name="Shape 145"/>
        <p:cNvGrpSpPr/>
        <p:nvPr/>
      </p:nvGrpSpPr>
      <p:grpSpPr>
        <a:xfrm>
          <a:off x="0" y="0"/>
          <a:ext cx="0" cy="0"/>
          <a:chOff x="0" y="0"/>
          <a:chExt cx="0" cy="0"/>
        </a:xfrm>
      </p:grpSpPr>
      <p:pic>
        <p:nvPicPr>
          <p:cNvPr id="146" name="Google Shape;146;p23"/>
          <p:cNvPicPr preferRelativeResize="0"/>
          <p:nvPr/>
        </p:nvPicPr>
        <p:blipFill>
          <a:blip r:embed="rId4">
            <a:alphaModFix/>
          </a:blip>
          <a:stretch>
            <a:fillRect/>
          </a:stretch>
        </p:blipFill>
        <p:spPr>
          <a:xfrm>
            <a:off x="2600750" y="794425"/>
            <a:ext cx="3810548" cy="3821438"/>
          </a:xfrm>
          <a:prstGeom prst="rect">
            <a:avLst/>
          </a:prstGeom>
          <a:noFill/>
          <a:ln>
            <a:noFill/>
          </a:ln>
        </p:spPr>
      </p:pic>
      <p:sp>
        <p:nvSpPr>
          <p:cNvPr id="147" name="Google Shape;147;p23"/>
          <p:cNvSpPr txBox="1"/>
          <p:nvPr>
            <p:ph type="ctrTitle"/>
          </p:nvPr>
        </p:nvSpPr>
        <p:spPr>
          <a:xfrm>
            <a:off x="2773350" y="290425"/>
            <a:ext cx="35973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400">
                <a:solidFill>
                  <a:srgbClr val="FFE9EC"/>
                </a:solidFill>
                <a:latin typeface="Press Start 2P"/>
                <a:ea typeface="Press Start 2P"/>
                <a:cs typeface="Press Start 2P"/>
                <a:sym typeface="Press Start 2P"/>
              </a:rPr>
              <a:t>Home Screen</a:t>
            </a:r>
            <a:endParaRPr sz="1400">
              <a:solidFill>
                <a:srgbClr val="FFE9EC"/>
              </a:solidFill>
              <a:latin typeface="Press Start 2P"/>
              <a:ea typeface="Press Start 2P"/>
              <a:cs typeface="Press Start 2P"/>
              <a:sym typeface="Press Start 2P"/>
            </a:endParaRPr>
          </a:p>
        </p:txBody>
      </p:sp>
      <p:sp>
        <p:nvSpPr>
          <p:cNvPr id="148" name="Google Shape;148;p23"/>
          <p:cNvSpPr txBox="1"/>
          <p:nvPr>
            <p:ph type="ctrTitle"/>
          </p:nvPr>
        </p:nvSpPr>
        <p:spPr>
          <a:xfrm>
            <a:off x="6717600" y="3090600"/>
            <a:ext cx="894300" cy="6450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4A86E8"/>
                </a:solidFill>
                <a:latin typeface="Press Start 2P"/>
                <a:ea typeface="Press Start 2P"/>
                <a:cs typeface="Press Start 2P"/>
                <a:sym typeface="Press Start 2P"/>
              </a:rPr>
              <a:t>Home</a:t>
            </a:r>
            <a:endParaRPr sz="1200">
              <a:solidFill>
                <a:srgbClr val="4A86E8"/>
              </a:solidFill>
              <a:latin typeface="Press Start 2P"/>
              <a:ea typeface="Press Start 2P"/>
              <a:cs typeface="Press Start 2P"/>
              <a:sym typeface="Press Start 2P"/>
            </a:endParaRPr>
          </a:p>
        </p:txBody>
      </p:sp>
      <p:cxnSp>
        <p:nvCxnSpPr>
          <p:cNvPr id="149" name="Google Shape;149;p23"/>
          <p:cNvCxnSpPr/>
          <p:nvPr/>
        </p:nvCxnSpPr>
        <p:spPr>
          <a:xfrm>
            <a:off x="4572000" y="3486525"/>
            <a:ext cx="0" cy="490200"/>
          </a:xfrm>
          <a:prstGeom prst="straightConnector1">
            <a:avLst/>
          </a:prstGeom>
          <a:noFill/>
          <a:ln cap="flat" cmpd="sng" w="28575">
            <a:solidFill>
              <a:srgbClr val="3D85C6"/>
            </a:solidFill>
            <a:prstDash val="solid"/>
            <a:round/>
            <a:headEnd len="med" w="med" type="none"/>
            <a:tailEnd len="med" w="med" type="none"/>
          </a:ln>
        </p:spPr>
      </p:cxnSp>
      <p:cxnSp>
        <p:nvCxnSpPr>
          <p:cNvPr id="150" name="Google Shape;150;p23"/>
          <p:cNvCxnSpPr/>
          <p:nvPr/>
        </p:nvCxnSpPr>
        <p:spPr>
          <a:xfrm>
            <a:off x="4572000" y="3479625"/>
            <a:ext cx="2145600" cy="0"/>
          </a:xfrm>
          <a:prstGeom prst="straightConnector1">
            <a:avLst/>
          </a:prstGeom>
          <a:noFill/>
          <a:ln cap="flat" cmpd="sng" w="28575">
            <a:solidFill>
              <a:srgbClr val="3D85C6"/>
            </a:solidFill>
            <a:prstDash val="solid"/>
            <a:round/>
            <a:headEnd len="med" w="med" type="none"/>
            <a:tailEnd len="med" w="med" type="none"/>
          </a:ln>
        </p:spPr>
      </p:cxnSp>
      <p:cxnSp>
        <p:nvCxnSpPr>
          <p:cNvPr id="151" name="Google Shape;151;p23"/>
          <p:cNvCxnSpPr/>
          <p:nvPr/>
        </p:nvCxnSpPr>
        <p:spPr>
          <a:xfrm>
            <a:off x="6027900" y="4315525"/>
            <a:ext cx="1048800" cy="0"/>
          </a:xfrm>
          <a:prstGeom prst="straightConnector1">
            <a:avLst/>
          </a:prstGeom>
          <a:noFill/>
          <a:ln cap="flat" cmpd="sng" w="28575">
            <a:solidFill>
              <a:srgbClr val="3D85C6"/>
            </a:solidFill>
            <a:prstDash val="solid"/>
            <a:round/>
            <a:headEnd len="med" w="med" type="none"/>
            <a:tailEnd len="med" w="med" type="none"/>
          </a:ln>
        </p:spPr>
      </p:cxnSp>
      <p:sp>
        <p:nvSpPr>
          <p:cNvPr id="152" name="Google Shape;152;p23"/>
          <p:cNvSpPr txBox="1"/>
          <p:nvPr>
            <p:ph type="ctrTitle"/>
          </p:nvPr>
        </p:nvSpPr>
        <p:spPr>
          <a:xfrm>
            <a:off x="7166375" y="3801925"/>
            <a:ext cx="1505100" cy="10272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4A86E8"/>
                </a:solidFill>
                <a:latin typeface="Press Start 2P"/>
                <a:ea typeface="Press Start 2P"/>
                <a:cs typeface="Press Start 2P"/>
                <a:sym typeface="Press Start 2P"/>
              </a:rPr>
              <a:t>Block Breaker Minigame</a:t>
            </a:r>
            <a:endParaRPr sz="1200">
              <a:solidFill>
                <a:srgbClr val="4A86E8"/>
              </a:solidFill>
              <a:latin typeface="Press Start 2P"/>
              <a:ea typeface="Press Start 2P"/>
              <a:cs typeface="Press Start 2P"/>
              <a:sym typeface="Press Start 2P"/>
            </a:endParaRPr>
          </a:p>
        </p:txBody>
      </p:sp>
      <p:sp>
        <p:nvSpPr>
          <p:cNvPr id="153" name="Google Shape;153;p23"/>
          <p:cNvSpPr txBox="1"/>
          <p:nvPr>
            <p:ph type="ctrTitle"/>
          </p:nvPr>
        </p:nvSpPr>
        <p:spPr>
          <a:xfrm>
            <a:off x="904450" y="3993025"/>
            <a:ext cx="1129500" cy="6450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4A86E8"/>
                </a:solidFill>
                <a:latin typeface="Press Start 2P"/>
                <a:ea typeface="Press Start 2P"/>
                <a:cs typeface="Press Start 2P"/>
                <a:sym typeface="Press Start 2P"/>
              </a:rPr>
              <a:t>Stats</a:t>
            </a:r>
            <a:endParaRPr sz="1200">
              <a:solidFill>
                <a:srgbClr val="4A86E8"/>
              </a:solidFill>
              <a:latin typeface="Press Start 2P"/>
              <a:ea typeface="Press Start 2P"/>
              <a:cs typeface="Press Start 2P"/>
              <a:sym typeface="Press Start 2P"/>
            </a:endParaRPr>
          </a:p>
        </p:txBody>
      </p:sp>
      <p:cxnSp>
        <p:nvCxnSpPr>
          <p:cNvPr id="154" name="Google Shape;154;p23"/>
          <p:cNvCxnSpPr/>
          <p:nvPr/>
        </p:nvCxnSpPr>
        <p:spPr>
          <a:xfrm>
            <a:off x="1982675" y="4344075"/>
            <a:ext cx="1048800" cy="0"/>
          </a:xfrm>
          <a:prstGeom prst="straightConnector1">
            <a:avLst/>
          </a:prstGeom>
          <a:noFill/>
          <a:ln cap="flat" cmpd="sng" w="28575">
            <a:solidFill>
              <a:srgbClr val="3D85C6"/>
            </a:solidFill>
            <a:prstDash val="solid"/>
            <a:round/>
            <a:headEnd len="med" w="med" type="none"/>
            <a:tailEnd len="med" w="med" type="none"/>
          </a:ln>
        </p:spPr>
      </p:cxnSp>
      <p:cxnSp>
        <p:nvCxnSpPr>
          <p:cNvPr id="155" name="Google Shape;155;p23"/>
          <p:cNvCxnSpPr/>
          <p:nvPr/>
        </p:nvCxnSpPr>
        <p:spPr>
          <a:xfrm rot="10800000">
            <a:off x="4572000" y="1443450"/>
            <a:ext cx="0" cy="490200"/>
          </a:xfrm>
          <a:prstGeom prst="straightConnector1">
            <a:avLst/>
          </a:prstGeom>
          <a:noFill/>
          <a:ln cap="flat" cmpd="sng" w="28575">
            <a:solidFill>
              <a:srgbClr val="3D85C6"/>
            </a:solidFill>
            <a:prstDash val="solid"/>
            <a:round/>
            <a:headEnd len="med" w="med" type="none"/>
            <a:tailEnd len="med" w="med" type="none"/>
          </a:ln>
        </p:spPr>
      </p:cxnSp>
      <p:cxnSp>
        <p:nvCxnSpPr>
          <p:cNvPr id="156" name="Google Shape;156;p23"/>
          <p:cNvCxnSpPr/>
          <p:nvPr/>
        </p:nvCxnSpPr>
        <p:spPr>
          <a:xfrm rot="10800000">
            <a:off x="2426400" y="1940550"/>
            <a:ext cx="2145600" cy="0"/>
          </a:xfrm>
          <a:prstGeom prst="straightConnector1">
            <a:avLst/>
          </a:prstGeom>
          <a:noFill/>
          <a:ln cap="flat" cmpd="sng" w="28575">
            <a:solidFill>
              <a:srgbClr val="3D85C6"/>
            </a:solidFill>
            <a:prstDash val="solid"/>
            <a:round/>
            <a:headEnd len="med" w="med" type="none"/>
            <a:tailEnd len="med" w="med" type="none"/>
          </a:ln>
        </p:spPr>
      </p:cxnSp>
      <p:sp>
        <p:nvSpPr>
          <p:cNvPr id="157" name="Google Shape;157;p23"/>
          <p:cNvSpPr txBox="1"/>
          <p:nvPr>
            <p:ph type="ctrTitle"/>
          </p:nvPr>
        </p:nvSpPr>
        <p:spPr>
          <a:xfrm>
            <a:off x="520900" y="1767425"/>
            <a:ext cx="1896600" cy="10782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4A86E8"/>
                </a:solidFill>
                <a:latin typeface="Press Start 2P"/>
                <a:ea typeface="Press Start 2P"/>
                <a:cs typeface="Press Start 2P"/>
                <a:sym typeface="Press Start 2P"/>
              </a:rPr>
              <a:t>   Dress Up</a:t>
            </a:r>
            <a:endParaRPr sz="1200">
              <a:solidFill>
                <a:srgbClr val="4A86E8"/>
              </a:solidFill>
              <a:latin typeface="Press Start 2P"/>
              <a:ea typeface="Press Start 2P"/>
              <a:cs typeface="Press Start 2P"/>
              <a:sym typeface="Press Start 2P"/>
            </a:endParaRPr>
          </a:p>
          <a:p>
            <a:pPr indent="0" lvl="0" marL="0" rtl="0" algn="l">
              <a:lnSpc>
                <a:spcPct val="150000"/>
              </a:lnSpc>
              <a:spcBef>
                <a:spcPts val="0"/>
              </a:spcBef>
              <a:spcAft>
                <a:spcPts val="0"/>
              </a:spcAft>
              <a:buNone/>
            </a:pPr>
            <a:r>
              <a:rPr lang="en" sz="1200">
                <a:solidFill>
                  <a:srgbClr val="4A86E8"/>
                </a:solidFill>
                <a:latin typeface="Press Start 2P"/>
                <a:ea typeface="Press Start 2P"/>
                <a:cs typeface="Press Start 2P"/>
                <a:sym typeface="Press Start 2P"/>
              </a:rPr>
              <a:t>(unlockable at stage 4) </a:t>
            </a:r>
            <a:endParaRPr sz="1200">
              <a:solidFill>
                <a:srgbClr val="4A86E8"/>
              </a:solidFill>
              <a:latin typeface="Press Start 2P"/>
              <a:ea typeface="Press Start 2P"/>
              <a:cs typeface="Press Start 2P"/>
              <a:sym typeface="Press Start 2P"/>
            </a:endParaRPr>
          </a:p>
        </p:txBody>
      </p:sp>
      <p:sp>
        <p:nvSpPr>
          <p:cNvPr id="158" name="Google Shape;158;p23"/>
          <p:cNvSpPr txBox="1"/>
          <p:nvPr>
            <p:ph type="ctrTitle"/>
          </p:nvPr>
        </p:nvSpPr>
        <p:spPr>
          <a:xfrm>
            <a:off x="583025" y="958425"/>
            <a:ext cx="1266600" cy="645000"/>
          </a:xfrm>
          <a:prstGeom prst="rect">
            <a:avLst/>
          </a:prstGeom>
        </p:spPr>
        <p:txBody>
          <a:bodyPr anchorCtr="0" anchor="b" bIns="91425" lIns="91425" spcFirstLastPara="1" rIns="91425" wrap="square" tIns="91425">
            <a:noAutofit/>
          </a:bodyPr>
          <a:lstStyle/>
          <a:p>
            <a:pPr indent="0" lvl="0" marL="0" rtl="0" algn="r">
              <a:lnSpc>
                <a:spcPct val="150000"/>
              </a:lnSpc>
              <a:spcBef>
                <a:spcPts val="0"/>
              </a:spcBef>
              <a:spcAft>
                <a:spcPts val="0"/>
              </a:spcAft>
              <a:buNone/>
            </a:pPr>
            <a:r>
              <a:rPr lang="en" sz="1200">
                <a:solidFill>
                  <a:srgbClr val="4A86E8"/>
                </a:solidFill>
                <a:latin typeface="Press Start 2P"/>
                <a:ea typeface="Press Start 2P"/>
                <a:cs typeface="Press Start 2P"/>
                <a:sym typeface="Press Start 2P"/>
              </a:rPr>
              <a:t>Feeding game</a:t>
            </a:r>
            <a:endParaRPr sz="1200">
              <a:solidFill>
                <a:srgbClr val="4A86E8"/>
              </a:solidFill>
              <a:latin typeface="Press Start 2P"/>
              <a:ea typeface="Press Start 2P"/>
              <a:cs typeface="Press Start 2P"/>
              <a:sym typeface="Press Start 2P"/>
            </a:endParaRPr>
          </a:p>
        </p:txBody>
      </p:sp>
      <p:cxnSp>
        <p:nvCxnSpPr>
          <p:cNvPr id="159" name="Google Shape;159;p23"/>
          <p:cNvCxnSpPr/>
          <p:nvPr/>
        </p:nvCxnSpPr>
        <p:spPr>
          <a:xfrm>
            <a:off x="1951850" y="1087600"/>
            <a:ext cx="1048800" cy="0"/>
          </a:xfrm>
          <a:prstGeom prst="straightConnector1">
            <a:avLst/>
          </a:prstGeom>
          <a:noFill/>
          <a:ln cap="flat" cmpd="sng" w="28575">
            <a:solidFill>
              <a:srgbClr val="3D85C6"/>
            </a:solidFill>
            <a:prstDash val="solid"/>
            <a:round/>
            <a:headEnd len="med" w="med" type="none"/>
            <a:tailEnd len="med" w="med" type="none"/>
          </a:ln>
        </p:spPr>
      </p:cxnSp>
      <p:cxnSp>
        <p:nvCxnSpPr>
          <p:cNvPr id="160" name="Google Shape;160;p23"/>
          <p:cNvCxnSpPr/>
          <p:nvPr/>
        </p:nvCxnSpPr>
        <p:spPr>
          <a:xfrm>
            <a:off x="6056025" y="1087600"/>
            <a:ext cx="1048800" cy="0"/>
          </a:xfrm>
          <a:prstGeom prst="straightConnector1">
            <a:avLst/>
          </a:prstGeom>
          <a:noFill/>
          <a:ln cap="flat" cmpd="sng" w="28575">
            <a:solidFill>
              <a:srgbClr val="3D85C6"/>
            </a:solidFill>
            <a:prstDash val="solid"/>
            <a:round/>
            <a:headEnd len="med" w="med" type="none"/>
            <a:tailEnd len="med" w="med" type="none"/>
          </a:ln>
        </p:spPr>
      </p:cxnSp>
      <p:sp>
        <p:nvSpPr>
          <p:cNvPr id="161" name="Google Shape;161;p23"/>
          <p:cNvSpPr txBox="1"/>
          <p:nvPr>
            <p:ph type="ctrTitle"/>
          </p:nvPr>
        </p:nvSpPr>
        <p:spPr>
          <a:xfrm>
            <a:off x="7199475" y="643050"/>
            <a:ext cx="1505100" cy="10272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4A86E8"/>
                </a:solidFill>
                <a:latin typeface="Press Start 2P"/>
                <a:ea typeface="Press Start 2P"/>
                <a:cs typeface="Press Start 2P"/>
                <a:sym typeface="Press Start 2P"/>
              </a:rPr>
              <a:t>Mutation</a:t>
            </a:r>
            <a:r>
              <a:rPr lang="en" sz="1200">
                <a:solidFill>
                  <a:srgbClr val="4A86E8"/>
                </a:solidFill>
                <a:latin typeface="Press Start 2P"/>
                <a:ea typeface="Press Start 2P"/>
                <a:cs typeface="Press Start 2P"/>
                <a:sym typeface="Press Start 2P"/>
              </a:rPr>
              <a:t> Minigame</a:t>
            </a:r>
            <a:endParaRPr sz="1200">
              <a:solidFill>
                <a:srgbClr val="4A86E8"/>
              </a:solidFill>
              <a:latin typeface="Press Start 2P"/>
              <a:ea typeface="Press Start 2P"/>
              <a:cs typeface="Press Start 2P"/>
              <a:sym typeface="Press Start 2P"/>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24"/>
          <p:cNvSpPr txBox="1"/>
          <p:nvPr>
            <p:ph type="ctrTitle"/>
          </p:nvPr>
        </p:nvSpPr>
        <p:spPr>
          <a:xfrm>
            <a:off x="1246050" y="269725"/>
            <a:ext cx="20124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E9EC"/>
                </a:solidFill>
                <a:latin typeface="Press Start 2P"/>
                <a:ea typeface="Press Start 2P"/>
                <a:cs typeface="Press Start 2P"/>
                <a:sym typeface="Press Start 2P"/>
              </a:rPr>
              <a:t>Corona-1</a:t>
            </a:r>
            <a:endParaRPr sz="1200">
              <a:solidFill>
                <a:srgbClr val="FFE9EC"/>
              </a:solidFill>
              <a:latin typeface="Press Start 2P"/>
              <a:ea typeface="Press Start 2P"/>
              <a:cs typeface="Press Start 2P"/>
              <a:sym typeface="Press Start 2P"/>
            </a:endParaRPr>
          </a:p>
        </p:txBody>
      </p:sp>
      <p:sp>
        <p:nvSpPr>
          <p:cNvPr id="167" name="Google Shape;167;p24"/>
          <p:cNvSpPr txBox="1"/>
          <p:nvPr>
            <p:ph type="ctrTitle"/>
          </p:nvPr>
        </p:nvSpPr>
        <p:spPr>
          <a:xfrm>
            <a:off x="6569525" y="511900"/>
            <a:ext cx="20124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E9EC"/>
                </a:solidFill>
                <a:latin typeface="Press Start 2P"/>
                <a:ea typeface="Press Start 2P"/>
                <a:cs typeface="Press Start 2P"/>
                <a:sym typeface="Press Start 2P"/>
              </a:rPr>
              <a:t>Corona-3</a:t>
            </a:r>
            <a:endParaRPr sz="1200">
              <a:solidFill>
                <a:srgbClr val="FFE9EC"/>
              </a:solidFill>
              <a:latin typeface="Press Start 2P"/>
              <a:ea typeface="Press Start 2P"/>
              <a:cs typeface="Press Start 2P"/>
              <a:sym typeface="Press Start 2P"/>
            </a:endParaRPr>
          </a:p>
        </p:txBody>
      </p:sp>
      <p:sp>
        <p:nvSpPr>
          <p:cNvPr id="168" name="Google Shape;168;p24"/>
          <p:cNvSpPr txBox="1"/>
          <p:nvPr>
            <p:ph type="ctrTitle"/>
          </p:nvPr>
        </p:nvSpPr>
        <p:spPr>
          <a:xfrm>
            <a:off x="3981025" y="1934650"/>
            <a:ext cx="20124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E9EC"/>
                </a:solidFill>
                <a:latin typeface="Press Start 2P"/>
                <a:ea typeface="Press Start 2P"/>
                <a:cs typeface="Press Start 2P"/>
                <a:sym typeface="Press Start 2P"/>
              </a:rPr>
              <a:t>Corona-2</a:t>
            </a:r>
            <a:endParaRPr sz="1200">
              <a:solidFill>
                <a:srgbClr val="FFE9EC"/>
              </a:solidFill>
              <a:latin typeface="Press Start 2P"/>
              <a:ea typeface="Press Start 2P"/>
              <a:cs typeface="Press Start 2P"/>
              <a:sym typeface="Press Start 2P"/>
            </a:endParaRPr>
          </a:p>
        </p:txBody>
      </p:sp>
      <p:sp>
        <p:nvSpPr>
          <p:cNvPr id="169" name="Google Shape;169;p24"/>
          <p:cNvSpPr txBox="1"/>
          <p:nvPr>
            <p:ph type="ctrTitle"/>
          </p:nvPr>
        </p:nvSpPr>
        <p:spPr>
          <a:xfrm>
            <a:off x="417425" y="3431250"/>
            <a:ext cx="2884500" cy="12846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4A86E8"/>
                </a:solidFill>
                <a:latin typeface="Press Start 2P"/>
                <a:ea typeface="Press Start 2P"/>
                <a:cs typeface="Press Start 2P"/>
                <a:sym typeface="Press Start 2P"/>
              </a:rPr>
              <a:t>Corona age</a:t>
            </a:r>
            <a:endParaRPr sz="1200">
              <a:solidFill>
                <a:srgbClr val="4A86E8"/>
              </a:solidFill>
              <a:latin typeface="Press Start 2P"/>
              <a:ea typeface="Press Start 2P"/>
              <a:cs typeface="Press Start 2P"/>
              <a:sym typeface="Press Start 2P"/>
            </a:endParaRPr>
          </a:p>
          <a:p>
            <a:pPr indent="0" lvl="0" marL="0" rtl="0" algn="l">
              <a:lnSpc>
                <a:spcPct val="150000"/>
              </a:lnSpc>
              <a:spcBef>
                <a:spcPts val="0"/>
              </a:spcBef>
              <a:spcAft>
                <a:spcPts val="0"/>
              </a:spcAft>
              <a:buNone/>
            </a:pPr>
            <a:r>
              <a:rPr lang="en" sz="1200">
                <a:solidFill>
                  <a:srgbClr val="4A86E8"/>
                </a:solidFill>
                <a:latin typeface="Press Start 2P"/>
                <a:ea typeface="Press Start 2P"/>
                <a:cs typeface="Press Start 2P"/>
                <a:sym typeface="Press Start 2P"/>
              </a:rPr>
              <a:t>progression</a:t>
            </a:r>
            <a:endParaRPr sz="1200">
              <a:solidFill>
                <a:srgbClr val="4A86E8"/>
              </a:solidFill>
              <a:latin typeface="Press Start 2P"/>
              <a:ea typeface="Press Start 2P"/>
              <a:cs typeface="Press Start 2P"/>
              <a:sym typeface="Press Start 2P"/>
            </a:endParaRPr>
          </a:p>
        </p:txBody>
      </p:sp>
      <p:pic>
        <p:nvPicPr>
          <p:cNvPr id="170" name="Google Shape;170;p24"/>
          <p:cNvPicPr preferRelativeResize="0"/>
          <p:nvPr/>
        </p:nvPicPr>
        <p:blipFill>
          <a:blip r:embed="rId4">
            <a:alphaModFix/>
          </a:blip>
          <a:stretch>
            <a:fillRect/>
          </a:stretch>
        </p:blipFill>
        <p:spPr>
          <a:xfrm>
            <a:off x="665150" y="827075"/>
            <a:ext cx="2083675" cy="2042550"/>
          </a:xfrm>
          <a:prstGeom prst="rect">
            <a:avLst/>
          </a:prstGeom>
          <a:noFill/>
          <a:ln>
            <a:noFill/>
          </a:ln>
        </p:spPr>
      </p:pic>
      <p:pic>
        <p:nvPicPr>
          <p:cNvPr id="171" name="Google Shape;171;p24"/>
          <p:cNvPicPr preferRelativeResize="0"/>
          <p:nvPr/>
        </p:nvPicPr>
        <p:blipFill>
          <a:blip r:embed="rId5">
            <a:alphaModFix/>
          </a:blip>
          <a:stretch>
            <a:fillRect/>
          </a:stretch>
        </p:blipFill>
        <p:spPr>
          <a:xfrm>
            <a:off x="3387800" y="2571750"/>
            <a:ext cx="2293590" cy="2042550"/>
          </a:xfrm>
          <a:prstGeom prst="rect">
            <a:avLst/>
          </a:prstGeom>
          <a:noFill/>
          <a:ln>
            <a:noFill/>
          </a:ln>
        </p:spPr>
      </p:pic>
      <p:pic>
        <p:nvPicPr>
          <p:cNvPr id="172" name="Google Shape;172;p24"/>
          <p:cNvPicPr preferRelativeResize="0"/>
          <p:nvPr/>
        </p:nvPicPr>
        <p:blipFill>
          <a:blip r:embed="rId6">
            <a:alphaModFix/>
          </a:blip>
          <a:stretch>
            <a:fillRect/>
          </a:stretch>
        </p:blipFill>
        <p:spPr>
          <a:xfrm>
            <a:off x="5993424" y="1145887"/>
            <a:ext cx="2377875" cy="1830525"/>
          </a:xfrm>
          <a:prstGeom prst="rect">
            <a:avLst/>
          </a:prstGeom>
          <a:noFill/>
          <a:ln>
            <a:noFill/>
          </a:ln>
        </p:spPr>
      </p:pic>
      <p:pic>
        <p:nvPicPr>
          <p:cNvPr id="173" name="Google Shape;173;p24"/>
          <p:cNvPicPr preferRelativeResize="0"/>
          <p:nvPr/>
        </p:nvPicPr>
        <p:blipFill>
          <a:blip r:embed="rId7">
            <a:alphaModFix/>
          </a:blip>
          <a:stretch>
            <a:fillRect/>
          </a:stretch>
        </p:blipFill>
        <p:spPr>
          <a:xfrm>
            <a:off x="19" y="-23"/>
            <a:ext cx="9143998" cy="5144839"/>
          </a:xfrm>
          <a:prstGeom prst="rect">
            <a:avLst/>
          </a:prstGeom>
          <a:noFill/>
          <a:ln>
            <a:noFill/>
          </a:ln>
        </p:spPr>
      </p:pic>
      <p:sp>
        <p:nvSpPr>
          <p:cNvPr id="174" name="Google Shape;174;p24"/>
          <p:cNvSpPr txBox="1"/>
          <p:nvPr>
            <p:ph type="ctrTitle"/>
          </p:nvPr>
        </p:nvSpPr>
        <p:spPr>
          <a:xfrm>
            <a:off x="503300" y="3168900"/>
            <a:ext cx="2884500" cy="12846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4A86E8"/>
                </a:solidFill>
                <a:latin typeface="Press Start 2P"/>
                <a:ea typeface="Press Start 2P"/>
                <a:cs typeface="Press Start 2P"/>
                <a:sym typeface="Press Start 2P"/>
              </a:rPr>
              <a:t>Corona age</a:t>
            </a:r>
            <a:endParaRPr sz="1200">
              <a:solidFill>
                <a:srgbClr val="4A86E8"/>
              </a:solidFill>
              <a:latin typeface="Press Start 2P"/>
              <a:ea typeface="Press Start 2P"/>
              <a:cs typeface="Press Start 2P"/>
              <a:sym typeface="Press Start 2P"/>
            </a:endParaRPr>
          </a:p>
          <a:p>
            <a:pPr indent="0" lvl="0" marL="0" rtl="0" algn="l">
              <a:lnSpc>
                <a:spcPct val="150000"/>
              </a:lnSpc>
              <a:spcBef>
                <a:spcPts val="0"/>
              </a:spcBef>
              <a:spcAft>
                <a:spcPts val="0"/>
              </a:spcAft>
              <a:buNone/>
            </a:pPr>
            <a:r>
              <a:rPr lang="en" sz="1200">
                <a:solidFill>
                  <a:srgbClr val="4A86E8"/>
                </a:solidFill>
                <a:latin typeface="Press Start 2P"/>
                <a:ea typeface="Press Start 2P"/>
                <a:cs typeface="Press Start 2P"/>
                <a:sym typeface="Press Start 2P"/>
              </a:rPr>
              <a:t>progression</a:t>
            </a:r>
            <a:endParaRPr sz="1200">
              <a:solidFill>
                <a:srgbClr val="4A86E8"/>
              </a:solidFill>
              <a:latin typeface="Press Start 2P"/>
              <a:ea typeface="Press Start 2P"/>
              <a:cs typeface="Press Start 2P"/>
              <a:sym typeface="Press Start 2P"/>
            </a:endParaRPr>
          </a:p>
        </p:txBody>
      </p:sp>
      <p:pic>
        <p:nvPicPr>
          <p:cNvPr id="175" name="Google Shape;175;p24"/>
          <p:cNvPicPr preferRelativeResize="0"/>
          <p:nvPr/>
        </p:nvPicPr>
        <p:blipFill>
          <a:blip r:embed="rId8">
            <a:alphaModFix/>
          </a:blip>
          <a:stretch>
            <a:fillRect/>
          </a:stretch>
        </p:blipFill>
        <p:spPr>
          <a:xfrm>
            <a:off x="1171" y="650"/>
            <a:ext cx="9141708" cy="5143501"/>
          </a:xfrm>
          <a:prstGeom prst="rect">
            <a:avLst/>
          </a:prstGeom>
          <a:noFill/>
          <a:ln>
            <a:noFill/>
          </a:ln>
        </p:spPr>
      </p:pic>
      <p:sp>
        <p:nvSpPr>
          <p:cNvPr id="176" name="Google Shape;176;p24"/>
          <p:cNvSpPr txBox="1"/>
          <p:nvPr>
            <p:ph type="ctrTitle"/>
          </p:nvPr>
        </p:nvSpPr>
        <p:spPr>
          <a:xfrm>
            <a:off x="327675" y="3005825"/>
            <a:ext cx="2220000" cy="12846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4A86E8"/>
                </a:solidFill>
                <a:latin typeface="Press Start 2P"/>
                <a:ea typeface="Press Start 2P"/>
                <a:cs typeface="Press Start 2P"/>
                <a:sym typeface="Press Start 2P"/>
              </a:rPr>
              <a:t>Dress up your Corona!</a:t>
            </a:r>
            <a:endParaRPr sz="1200">
              <a:solidFill>
                <a:srgbClr val="4A86E8"/>
              </a:solidFill>
              <a:latin typeface="Press Start 2P"/>
              <a:ea typeface="Press Start 2P"/>
              <a:cs typeface="Press Start 2P"/>
              <a:sym typeface="Press Start 2P"/>
            </a:endParaRPr>
          </a:p>
        </p:txBody>
      </p:sp>
      <p:sp>
        <p:nvSpPr>
          <p:cNvPr id="177" name="Google Shape;177;p24"/>
          <p:cNvSpPr txBox="1"/>
          <p:nvPr>
            <p:ph type="ctrTitle"/>
          </p:nvPr>
        </p:nvSpPr>
        <p:spPr>
          <a:xfrm>
            <a:off x="773625" y="186875"/>
            <a:ext cx="20124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E9EC"/>
                </a:solidFill>
                <a:latin typeface="Press Start 2P"/>
                <a:ea typeface="Press Start 2P"/>
                <a:cs typeface="Press Start 2P"/>
                <a:sym typeface="Press Start 2P"/>
              </a:rPr>
              <a:t>Pride</a:t>
            </a:r>
            <a:endParaRPr sz="1200">
              <a:solidFill>
                <a:srgbClr val="FFE9EC"/>
              </a:solidFill>
              <a:latin typeface="Press Start 2P"/>
              <a:ea typeface="Press Start 2P"/>
              <a:cs typeface="Press Start 2P"/>
              <a:sym typeface="Press Start 2P"/>
            </a:endParaRPr>
          </a:p>
        </p:txBody>
      </p:sp>
      <p:sp>
        <p:nvSpPr>
          <p:cNvPr id="178" name="Google Shape;178;p24"/>
          <p:cNvSpPr txBox="1"/>
          <p:nvPr>
            <p:ph type="ctrTitle"/>
          </p:nvPr>
        </p:nvSpPr>
        <p:spPr>
          <a:xfrm>
            <a:off x="3792400" y="186875"/>
            <a:ext cx="20124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E9EC"/>
                </a:solidFill>
                <a:latin typeface="Press Start 2P"/>
                <a:ea typeface="Press Start 2P"/>
                <a:cs typeface="Press Start 2P"/>
                <a:sym typeface="Press Start 2P"/>
              </a:rPr>
              <a:t>Mask</a:t>
            </a:r>
            <a:endParaRPr sz="1200">
              <a:solidFill>
                <a:srgbClr val="FFE9EC"/>
              </a:solidFill>
              <a:latin typeface="Press Start 2P"/>
              <a:ea typeface="Press Start 2P"/>
              <a:cs typeface="Press Start 2P"/>
              <a:sym typeface="Press Start 2P"/>
            </a:endParaRPr>
          </a:p>
        </p:txBody>
      </p:sp>
      <p:sp>
        <p:nvSpPr>
          <p:cNvPr id="179" name="Google Shape;179;p24"/>
          <p:cNvSpPr txBox="1"/>
          <p:nvPr>
            <p:ph type="ctrTitle"/>
          </p:nvPr>
        </p:nvSpPr>
        <p:spPr>
          <a:xfrm>
            <a:off x="6960675" y="186875"/>
            <a:ext cx="20124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E9EC"/>
                </a:solidFill>
                <a:latin typeface="Press Start 2P"/>
                <a:ea typeface="Press Start 2P"/>
                <a:cs typeface="Press Start 2P"/>
                <a:sym typeface="Press Start 2P"/>
              </a:rPr>
              <a:t>Cowboy</a:t>
            </a:r>
            <a:endParaRPr sz="1200">
              <a:solidFill>
                <a:srgbClr val="FFE9EC"/>
              </a:solidFill>
              <a:latin typeface="Press Start 2P"/>
              <a:ea typeface="Press Start 2P"/>
              <a:cs typeface="Press Start 2P"/>
              <a:sym typeface="Press Start 2P"/>
            </a:endParaRPr>
          </a:p>
        </p:txBody>
      </p:sp>
      <p:sp>
        <p:nvSpPr>
          <p:cNvPr id="180" name="Google Shape;180;p24"/>
          <p:cNvSpPr txBox="1"/>
          <p:nvPr>
            <p:ph type="ctrTitle"/>
          </p:nvPr>
        </p:nvSpPr>
        <p:spPr>
          <a:xfrm>
            <a:off x="3552100" y="2403575"/>
            <a:ext cx="20124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E9EC"/>
                </a:solidFill>
                <a:latin typeface="Press Start 2P"/>
                <a:ea typeface="Press Start 2P"/>
                <a:cs typeface="Press Start 2P"/>
                <a:sym typeface="Press Start 2P"/>
              </a:rPr>
              <a:t>Shades</a:t>
            </a:r>
            <a:endParaRPr sz="1200">
              <a:solidFill>
                <a:srgbClr val="FFE9EC"/>
              </a:solidFill>
              <a:latin typeface="Press Start 2P"/>
              <a:ea typeface="Press Start 2P"/>
              <a:cs typeface="Press Start 2P"/>
              <a:sym typeface="Press Start 2P"/>
            </a:endParaRPr>
          </a:p>
        </p:txBody>
      </p:sp>
      <p:sp>
        <p:nvSpPr>
          <p:cNvPr id="181" name="Google Shape;181;p24"/>
          <p:cNvSpPr txBox="1"/>
          <p:nvPr>
            <p:ph type="ctrTitle"/>
          </p:nvPr>
        </p:nvSpPr>
        <p:spPr>
          <a:xfrm>
            <a:off x="6438050" y="2403575"/>
            <a:ext cx="20124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E9EC"/>
                </a:solidFill>
                <a:latin typeface="Press Start 2P"/>
                <a:ea typeface="Press Start 2P"/>
                <a:cs typeface="Press Start 2P"/>
                <a:sym typeface="Press Start 2P"/>
              </a:rPr>
              <a:t>Bow</a:t>
            </a:r>
            <a:endParaRPr sz="1200">
              <a:solidFill>
                <a:srgbClr val="FFE9EC"/>
              </a:solidFill>
              <a:latin typeface="Press Start 2P"/>
              <a:ea typeface="Press Start 2P"/>
              <a:cs typeface="Press Start 2P"/>
              <a:sym typeface="Press Start 2P"/>
            </a:endParaRPr>
          </a:p>
        </p:txBody>
      </p:sp>
      <p:pic>
        <p:nvPicPr>
          <p:cNvPr id="182" name="Google Shape;182;p24"/>
          <p:cNvPicPr preferRelativeResize="0"/>
          <p:nvPr/>
        </p:nvPicPr>
        <p:blipFill>
          <a:blip r:embed="rId9">
            <a:alphaModFix/>
          </a:blip>
          <a:stretch>
            <a:fillRect/>
          </a:stretch>
        </p:blipFill>
        <p:spPr>
          <a:xfrm>
            <a:off x="773635" y="773725"/>
            <a:ext cx="1635676" cy="1716725"/>
          </a:xfrm>
          <a:prstGeom prst="rect">
            <a:avLst/>
          </a:prstGeom>
          <a:noFill/>
          <a:ln>
            <a:noFill/>
          </a:ln>
        </p:spPr>
      </p:pic>
      <p:pic>
        <p:nvPicPr>
          <p:cNvPr id="183" name="Google Shape;183;p24"/>
          <p:cNvPicPr preferRelativeResize="0"/>
          <p:nvPr/>
        </p:nvPicPr>
        <p:blipFill>
          <a:blip r:embed="rId10">
            <a:alphaModFix/>
          </a:blip>
          <a:stretch>
            <a:fillRect/>
          </a:stretch>
        </p:blipFill>
        <p:spPr>
          <a:xfrm>
            <a:off x="3772724" y="756950"/>
            <a:ext cx="1598761" cy="1580550"/>
          </a:xfrm>
          <a:prstGeom prst="rect">
            <a:avLst/>
          </a:prstGeom>
          <a:noFill/>
          <a:ln>
            <a:noFill/>
          </a:ln>
        </p:spPr>
      </p:pic>
      <p:pic>
        <p:nvPicPr>
          <p:cNvPr id="184" name="Google Shape;184;p24"/>
          <p:cNvPicPr preferRelativeResize="0"/>
          <p:nvPr/>
        </p:nvPicPr>
        <p:blipFill>
          <a:blip r:embed="rId11">
            <a:alphaModFix/>
          </a:blip>
          <a:stretch>
            <a:fillRect/>
          </a:stretch>
        </p:blipFill>
        <p:spPr>
          <a:xfrm>
            <a:off x="3108448" y="3120563"/>
            <a:ext cx="2293599" cy="1640462"/>
          </a:xfrm>
          <a:prstGeom prst="rect">
            <a:avLst/>
          </a:prstGeom>
          <a:noFill/>
          <a:ln>
            <a:noFill/>
          </a:ln>
        </p:spPr>
      </p:pic>
      <p:pic>
        <p:nvPicPr>
          <p:cNvPr id="185" name="Google Shape;185;p24"/>
          <p:cNvPicPr preferRelativeResize="0"/>
          <p:nvPr/>
        </p:nvPicPr>
        <p:blipFill>
          <a:blip r:embed="rId12">
            <a:alphaModFix/>
          </a:blip>
          <a:stretch>
            <a:fillRect/>
          </a:stretch>
        </p:blipFill>
        <p:spPr>
          <a:xfrm>
            <a:off x="6521525" y="3031318"/>
            <a:ext cx="1635675" cy="1832107"/>
          </a:xfrm>
          <a:prstGeom prst="rect">
            <a:avLst/>
          </a:prstGeom>
          <a:noFill/>
          <a:ln>
            <a:noFill/>
          </a:ln>
        </p:spPr>
      </p:pic>
      <p:pic>
        <p:nvPicPr>
          <p:cNvPr id="186" name="Google Shape;186;p24"/>
          <p:cNvPicPr preferRelativeResize="0"/>
          <p:nvPr/>
        </p:nvPicPr>
        <p:blipFill>
          <a:blip r:embed="rId13">
            <a:alphaModFix/>
          </a:blip>
          <a:stretch>
            <a:fillRect/>
          </a:stretch>
        </p:blipFill>
        <p:spPr>
          <a:xfrm>
            <a:off x="6888700" y="656350"/>
            <a:ext cx="1493776" cy="15805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25"/>
          <p:cNvSpPr txBox="1"/>
          <p:nvPr>
            <p:ph type="ctrTitle"/>
          </p:nvPr>
        </p:nvSpPr>
        <p:spPr>
          <a:xfrm>
            <a:off x="2773350" y="290425"/>
            <a:ext cx="35973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400">
                <a:solidFill>
                  <a:srgbClr val="FFE9EC"/>
                </a:solidFill>
                <a:latin typeface="Press Start 2P"/>
                <a:ea typeface="Press Start 2P"/>
                <a:cs typeface="Press Start 2P"/>
                <a:sym typeface="Press Start 2P"/>
              </a:rPr>
              <a:t>Death</a:t>
            </a:r>
            <a:endParaRPr sz="1400">
              <a:solidFill>
                <a:srgbClr val="FFE9EC"/>
              </a:solidFill>
              <a:latin typeface="Press Start 2P"/>
              <a:ea typeface="Press Start 2P"/>
              <a:cs typeface="Press Start 2P"/>
              <a:sym typeface="Press Start 2P"/>
            </a:endParaRPr>
          </a:p>
        </p:txBody>
      </p:sp>
      <p:sp>
        <p:nvSpPr>
          <p:cNvPr id="192" name="Google Shape;192;p25"/>
          <p:cNvSpPr txBox="1"/>
          <p:nvPr/>
        </p:nvSpPr>
        <p:spPr>
          <a:xfrm>
            <a:off x="876850" y="1741475"/>
            <a:ext cx="3000000" cy="1979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solidFill>
                  <a:srgbClr val="4A86E8"/>
                </a:solidFill>
                <a:latin typeface="Roboto Mono"/>
                <a:ea typeface="Roboto Mono"/>
                <a:cs typeface="Roboto Mono"/>
                <a:sym typeface="Roboto Mono"/>
              </a:rPr>
              <a:t>If its happiness or hunger bars are depleted, Corona will die.</a:t>
            </a:r>
            <a:endParaRPr/>
          </a:p>
        </p:txBody>
      </p:sp>
      <p:pic>
        <p:nvPicPr>
          <p:cNvPr id="193" name="Google Shape;193;p25"/>
          <p:cNvPicPr preferRelativeResize="0"/>
          <p:nvPr/>
        </p:nvPicPr>
        <p:blipFill>
          <a:blip r:embed="rId4">
            <a:alphaModFix/>
          </a:blip>
          <a:stretch>
            <a:fillRect/>
          </a:stretch>
        </p:blipFill>
        <p:spPr>
          <a:xfrm>
            <a:off x="4572000" y="702700"/>
            <a:ext cx="4095749" cy="4109400"/>
          </a:xfrm>
          <a:prstGeom prst="rect">
            <a:avLst/>
          </a:prstGeom>
          <a:noFill/>
          <a:ln>
            <a:noFill/>
          </a:ln>
        </p:spPr>
      </p:pic>
      <p:pic>
        <p:nvPicPr>
          <p:cNvPr id="194" name="Google Shape;194;p25"/>
          <p:cNvPicPr preferRelativeResize="0"/>
          <p:nvPr/>
        </p:nvPicPr>
        <p:blipFill>
          <a:blip r:embed="rId5">
            <a:alphaModFix/>
          </a:blip>
          <a:stretch>
            <a:fillRect/>
          </a:stretch>
        </p:blipFill>
        <p:spPr>
          <a:xfrm>
            <a:off x="6227400" y="1380800"/>
            <a:ext cx="885024" cy="8586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p26"/>
          <p:cNvSpPr txBox="1"/>
          <p:nvPr>
            <p:ph idx="1" type="subTitle"/>
          </p:nvPr>
        </p:nvSpPr>
        <p:spPr>
          <a:xfrm>
            <a:off x="899550" y="1263200"/>
            <a:ext cx="7344900" cy="348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rgbClr val="4A86E8"/>
                </a:solidFill>
                <a:latin typeface="Roboto Mono"/>
                <a:ea typeface="Roboto Mono"/>
                <a:cs typeface="Roboto Mono"/>
                <a:sym typeface="Roboto Mono"/>
              </a:rPr>
              <a:t>During Round 1 Playtesting:</a:t>
            </a:r>
            <a:endParaRPr b="1" sz="1300">
              <a:solidFill>
                <a:srgbClr val="4A86E8"/>
              </a:solidFill>
              <a:latin typeface="Roboto Mono"/>
              <a:ea typeface="Roboto Mono"/>
              <a:cs typeface="Roboto Mono"/>
              <a:sym typeface="Roboto Mono"/>
            </a:endParaRPr>
          </a:p>
          <a:p>
            <a:pPr indent="-311150" lvl="0" marL="457200" rtl="0" algn="l">
              <a:lnSpc>
                <a:spcPct val="115000"/>
              </a:lnSpc>
              <a:spcBef>
                <a:spcPts val="0"/>
              </a:spcBef>
              <a:spcAft>
                <a:spcPts val="0"/>
              </a:spcAft>
              <a:buClr>
                <a:srgbClr val="4A86E8"/>
              </a:buClr>
              <a:buSzPts val="1300"/>
              <a:buFont typeface="Roboto Mono"/>
              <a:buChar char="●"/>
            </a:pPr>
            <a:r>
              <a:rPr b="1" lang="en" sz="1300">
                <a:solidFill>
                  <a:srgbClr val="4A86E8"/>
                </a:solidFill>
                <a:latin typeface="Roboto Mono"/>
                <a:ea typeface="Roboto Mono"/>
                <a:cs typeface="Roboto Mono"/>
                <a:sym typeface="Roboto Mono"/>
              </a:rPr>
              <a:t>Focused primarily on feedback about UI and ability to understand what the game was about</a:t>
            </a:r>
            <a:endParaRPr b="1" sz="1300">
              <a:solidFill>
                <a:srgbClr val="4A86E8"/>
              </a:solidFill>
              <a:latin typeface="Roboto Mono"/>
              <a:ea typeface="Roboto Mono"/>
              <a:cs typeface="Roboto Mono"/>
              <a:sym typeface="Roboto Mono"/>
            </a:endParaRPr>
          </a:p>
          <a:p>
            <a:pPr indent="-311150" lvl="1" marL="914400" rtl="0" algn="l">
              <a:lnSpc>
                <a:spcPct val="115000"/>
              </a:lnSpc>
              <a:spcBef>
                <a:spcPts val="0"/>
              </a:spcBef>
              <a:spcAft>
                <a:spcPts val="0"/>
              </a:spcAft>
              <a:buClr>
                <a:srgbClr val="4A86E8"/>
              </a:buClr>
              <a:buSzPts val="1300"/>
              <a:buFont typeface="Roboto Mono"/>
              <a:buChar char="○"/>
            </a:pPr>
            <a:r>
              <a:rPr b="1" lang="en" sz="1300">
                <a:solidFill>
                  <a:srgbClr val="4A86E8"/>
                </a:solidFill>
                <a:latin typeface="Roboto Mono"/>
                <a:ea typeface="Roboto Mono"/>
                <a:cs typeface="Roboto Mono"/>
                <a:sym typeface="Roboto Mono"/>
              </a:rPr>
              <a:t>Added clarity to mini-games and UI elements by updating status text often and including on-hover labels for statistics</a:t>
            </a:r>
            <a:endParaRPr b="1" sz="1300">
              <a:solidFill>
                <a:srgbClr val="4A86E8"/>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300">
                <a:solidFill>
                  <a:srgbClr val="4A86E8"/>
                </a:solidFill>
                <a:latin typeface="Roboto Mono"/>
                <a:ea typeface="Roboto Mono"/>
                <a:cs typeface="Roboto Mono"/>
                <a:sym typeface="Roboto Mono"/>
              </a:rPr>
              <a:t>During Round 2 Playtesting:</a:t>
            </a:r>
            <a:endParaRPr b="1" sz="1300">
              <a:solidFill>
                <a:srgbClr val="4A86E8"/>
              </a:solidFill>
              <a:latin typeface="Roboto Mono"/>
              <a:ea typeface="Roboto Mono"/>
              <a:cs typeface="Roboto Mono"/>
              <a:sym typeface="Roboto Mono"/>
            </a:endParaRPr>
          </a:p>
          <a:p>
            <a:pPr indent="-311150" lvl="0" marL="457200" rtl="0" algn="l">
              <a:lnSpc>
                <a:spcPct val="115000"/>
              </a:lnSpc>
              <a:spcBef>
                <a:spcPts val="0"/>
              </a:spcBef>
              <a:spcAft>
                <a:spcPts val="0"/>
              </a:spcAft>
              <a:buClr>
                <a:srgbClr val="4A86E8"/>
              </a:buClr>
              <a:buSzPts val="1300"/>
              <a:buFont typeface="Roboto Mono"/>
              <a:buChar char="●"/>
            </a:pPr>
            <a:r>
              <a:rPr b="1" lang="en" sz="1300">
                <a:solidFill>
                  <a:srgbClr val="4A86E8"/>
                </a:solidFill>
                <a:latin typeface="Roboto Mono"/>
                <a:ea typeface="Roboto Mono"/>
                <a:cs typeface="Roboto Mono"/>
                <a:sym typeface="Roboto Mono"/>
              </a:rPr>
              <a:t>Focused primarily on feedback about mini-games gameplay (feeding, dressing, memorizing DNA sequences)</a:t>
            </a:r>
            <a:endParaRPr b="1" sz="1300">
              <a:solidFill>
                <a:srgbClr val="4A86E8"/>
              </a:solidFill>
              <a:latin typeface="Roboto Mono"/>
              <a:ea typeface="Roboto Mono"/>
              <a:cs typeface="Roboto Mono"/>
              <a:sym typeface="Roboto Mono"/>
            </a:endParaRPr>
          </a:p>
          <a:p>
            <a:pPr indent="-311150" lvl="1" marL="914400" rtl="0" algn="l">
              <a:lnSpc>
                <a:spcPct val="115000"/>
              </a:lnSpc>
              <a:spcBef>
                <a:spcPts val="0"/>
              </a:spcBef>
              <a:spcAft>
                <a:spcPts val="0"/>
              </a:spcAft>
              <a:buClr>
                <a:srgbClr val="4A86E8"/>
              </a:buClr>
              <a:buSzPts val="1300"/>
              <a:buFont typeface="Roboto Mono"/>
              <a:buChar char="○"/>
            </a:pPr>
            <a:r>
              <a:rPr b="1" lang="en" sz="1300">
                <a:solidFill>
                  <a:srgbClr val="4A86E8"/>
                </a:solidFill>
                <a:latin typeface="Roboto Mono"/>
                <a:ea typeface="Roboto Mono"/>
                <a:cs typeface="Roboto Mono"/>
                <a:sym typeface="Roboto Mono"/>
              </a:rPr>
              <a:t>Reduced difficulty of DNA memorization game by decreasing time between sequence being shown and being able to guess it</a:t>
            </a:r>
            <a:endParaRPr b="1" sz="1300">
              <a:solidFill>
                <a:srgbClr val="4A86E8"/>
              </a:solidFill>
              <a:latin typeface="Roboto Mono"/>
              <a:ea typeface="Roboto Mono"/>
              <a:cs typeface="Roboto Mono"/>
              <a:sym typeface="Roboto Mono"/>
            </a:endParaRPr>
          </a:p>
          <a:p>
            <a:pPr indent="-311150" lvl="1" marL="914400" rtl="0" algn="l">
              <a:lnSpc>
                <a:spcPct val="115000"/>
              </a:lnSpc>
              <a:spcBef>
                <a:spcPts val="0"/>
              </a:spcBef>
              <a:spcAft>
                <a:spcPts val="0"/>
              </a:spcAft>
              <a:buClr>
                <a:srgbClr val="4A86E8"/>
              </a:buClr>
              <a:buSzPts val="1300"/>
              <a:buFont typeface="Roboto Mono"/>
              <a:buChar char="○"/>
            </a:pPr>
            <a:r>
              <a:rPr b="1" lang="en" sz="1300">
                <a:solidFill>
                  <a:srgbClr val="4A86E8"/>
                </a:solidFill>
                <a:latin typeface="Roboto Mono"/>
                <a:ea typeface="Roboto Mono"/>
                <a:cs typeface="Roboto Mono"/>
                <a:sym typeface="Roboto Mono"/>
              </a:rPr>
              <a:t>Added sound effects to sequence display to make it clearer when a new tile was being shown</a:t>
            </a:r>
            <a:endParaRPr b="1" sz="1300">
              <a:solidFill>
                <a:srgbClr val="4A86E8"/>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300">
                <a:solidFill>
                  <a:srgbClr val="4A86E8"/>
                </a:solidFill>
                <a:latin typeface="Roboto Mono"/>
                <a:ea typeface="Roboto Mono"/>
                <a:cs typeface="Roboto Mono"/>
                <a:sym typeface="Roboto Mono"/>
              </a:rPr>
              <a:t>In both sessions: always prioritized getting feedback on bugs and how to replicate them</a:t>
            </a:r>
            <a:endParaRPr b="1" sz="1300">
              <a:solidFill>
                <a:srgbClr val="4A86E8"/>
              </a:solidFill>
              <a:latin typeface="Roboto Mono"/>
              <a:ea typeface="Roboto Mono"/>
              <a:cs typeface="Roboto Mono"/>
              <a:sym typeface="Roboto Mono"/>
            </a:endParaRPr>
          </a:p>
          <a:p>
            <a:pPr indent="0" lvl="0" marL="0" rtl="0" algn="ctr">
              <a:lnSpc>
                <a:spcPct val="115000"/>
              </a:lnSpc>
              <a:spcBef>
                <a:spcPts val="0"/>
              </a:spcBef>
              <a:spcAft>
                <a:spcPts val="0"/>
              </a:spcAft>
              <a:buNone/>
            </a:pPr>
            <a:r>
              <a:t/>
            </a:r>
            <a:endParaRPr b="1" sz="1300">
              <a:solidFill>
                <a:srgbClr val="4A86E8"/>
              </a:solidFill>
              <a:latin typeface="Roboto Mono"/>
              <a:ea typeface="Roboto Mono"/>
              <a:cs typeface="Roboto Mono"/>
              <a:sym typeface="Roboto Mono"/>
            </a:endParaRPr>
          </a:p>
        </p:txBody>
      </p:sp>
      <p:sp>
        <p:nvSpPr>
          <p:cNvPr id="200" name="Google Shape;200;p26"/>
          <p:cNvSpPr txBox="1"/>
          <p:nvPr>
            <p:ph type="ctrTitle"/>
          </p:nvPr>
        </p:nvSpPr>
        <p:spPr>
          <a:xfrm>
            <a:off x="2773350" y="290425"/>
            <a:ext cx="35973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400">
                <a:solidFill>
                  <a:srgbClr val="FFE9EC"/>
                </a:solidFill>
                <a:latin typeface="Press Start 2P"/>
                <a:ea typeface="Press Start 2P"/>
                <a:cs typeface="Press Start 2P"/>
                <a:sym typeface="Press Start 2P"/>
              </a:rPr>
              <a:t>Playtesting</a:t>
            </a:r>
            <a:endParaRPr sz="1400">
              <a:solidFill>
                <a:srgbClr val="FFE9EC"/>
              </a:solidFill>
              <a:latin typeface="Press Start 2P"/>
              <a:ea typeface="Press Start 2P"/>
              <a:cs typeface="Press Start 2P"/>
              <a:sym typeface="Press Start 2P"/>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4" name="Shape 204"/>
        <p:cNvGrpSpPr/>
        <p:nvPr/>
      </p:nvGrpSpPr>
      <p:grpSpPr>
        <a:xfrm>
          <a:off x="0" y="0"/>
          <a:ext cx="0" cy="0"/>
          <a:chOff x="0" y="0"/>
          <a:chExt cx="0" cy="0"/>
        </a:xfrm>
      </p:grpSpPr>
      <p:sp>
        <p:nvSpPr>
          <p:cNvPr id="205" name="Google Shape;205;p27"/>
          <p:cNvSpPr txBox="1"/>
          <p:nvPr>
            <p:ph type="ctrTitle"/>
          </p:nvPr>
        </p:nvSpPr>
        <p:spPr>
          <a:xfrm>
            <a:off x="2773350" y="290425"/>
            <a:ext cx="35973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400">
                <a:solidFill>
                  <a:srgbClr val="FFE9EC"/>
                </a:solidFill>
                <a:latin typeface="Press Start 2P"/>
                <a:ea typeface="Press Start 2P"/>
                <a:cs typeface="Press Start 2P"/>
                <a:sym typeface="Press Start 2P"/>
              </a:rPr>
              <a:t>Surveys</a:t>
            </a:r>
            <a:endParaRPr sz="1400">
              <a:solidFill>
                <a:srgbClr val="FFE9EC"/>
              </a:solidFill>
              <a:latin typeface="Press Start 2P"/>
              <a:ea typeface="Press Start 2P"/>
              <a:cs typeface="Press Start 2P"/>
              <a:sym typeface="Press Start 2P"/>
            </a:endParaRPr>
          </a:p>
        </p:txBody>
      </p:sp>
      <p:pic>
        <p:nvPicPr>
          <p:cNvPr id="206" name="Google Shape;206;p27"/>
          <p:cNvPicPr preferRelativeResize="0"/>
          <p:nvPr/>
        </p:nvPicPr>
        <p:blipFill rotWithShape="1">
          <a:blip r:embed="rId4">
            <a:alphaModFix/>
          </a:blip>
          <a:srcRect b="0" l="4323" r="14401" t="19491"/>
          <a:stretch/>
        </p:blipFill>
        <p:spPr>
          <a:xfrm>
            <a:off x="1691250" y="1370375"/>
            <a:ext cx="2681950" cy="2033600"/>
          </a:xfrm>
          <a:prstGeom prst="rect">
            <a:avLst/>
          </a:prstGeom>
          <a:noFill/>
          <a:ln>
            <a:noFill/>
          </a:ln>
        </p:spPr>
      </p:pic>
      <p:pic>
        <p:nvPicPr>
          <p:cNvPr id="207" name="Google Shape;207;p27"/>
          <p:cNvPicPr preferRelativeResize="0"/>
          <p:nvPr/>
        </p:nvPicPr>
        <p:blipFill rotWithShape="1">
          <a:blip r:embed="rId5">
            <a:alphaModFix/>
          </a:blip>
          <a:srcRect b="0" l="0" r="42565" t="0"/>
          <a:stretch/>
        </p:blipFill>
        <p:spPr>
          <a:xfrm>
            <a:off x="5147600" y="1370375"/>
            <a:ext cx="1914899" cy="1948250"/>
          </a:xfrm>
          <a:prstGeom prst="rect">
            <a:avLst/>
          </a:prstGeom>
          <a:noFill/>
          <a:ln>
            <a:noFill/>
          </a:ln>
        </p:spPr>
      </p:pic>
      <p:sp>
        <p:nvSpPr>
          <p:cNvPr id="208" name="Google Shape;208;p27"/>
          <p:cNvSpPr txBox="1"/>
          <p:nvPr/>
        </p:nvSpPr>
        <p:spPr>
          <a:xfrm>
            <a:off x="2018700" y="833975"/>
            <a:ext cx="51066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A86E8"/>
                </a:solidFill>
                <a:latin typeface="Roboto Mono"/>
                <a:ea typeface="Roboto Mono"/>
                <a:cs typeface="Roboto Mono"/>
                <a:sym typeface="Roboto Mono"/>
              </a:rPr>
              <a:t>What were 3 emotions you felt while playing?</a:t>
            </a:r>
            <a:endParaRPr b="1">
              <a:solidFill>
                <a:srgbClr val="4A86E8"/>
              </a:solidFill>
              <a:latin typeface="Roboto Mono"/>
              <a:ea typeface="Roboto Mono"/>
              <a:cs typeface="Roboto Mono"/>
              <a:sym typeface="Roboto Mono"/>
            </a:endParaRPr>
          </a:p>
        </p:txBody>
      </p:sp>
      <p:sp>
        <p:nvSpPr>
          <p:cNvPr id="209" name="Google Shape;209;p27"/>
          <p:cNvSpPr txBox="1"/>
          <p:nvPr/>
        </p:nvSpPr>
        <p:spPr>
          <a:xfrm>
            <a:off x="2170300" y="3427725"/>
            <a:ext cx="19149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A86E8"/>
                </a:solidFill>
                <a:latin typeface="Roboto Mono"/>
                <a:ea typeface="Roboto Mono"/>
                <a:cs typeface="Roboto Mono"/>
                <a:sym typeface="Roboto Mono"/>
              </a:rPr>
              <a:t>Playtest Round 1</a:t>
            </a:r>
            <a:endParaRPr sz="1200">
              <a:solidFill>
                <a:srgbClr val="4A86E8"/>
              </a:solidFill>
              <a:latin typeface="Roboto Mono"/>
              <a:ea typeface="Roboto Mono"/>
              <a:cs typeface="Roboto Mono"/>
              <a:sym typeface="Roboto Mono"/>
            </a:endParaRPr>
          </a:p>
        </p:txBody>
      </p:sp>
      <p:sp>
        <p:nvSpPr>
          <p:cNvPr id="210" name="Google Shape;210;p27"/>
          <p:cNvSpPr txBox="1"/>
          <p:nvPr/>
        </p:nvSpPr>
        <p:spPr>
          <a:xfrm>
            <a:off x="5255300" y="3436225"/>
            <a:ext cx="19149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A86E8"/>
                </a:solidFill>
                <a:latin typeface="Roboto Mono"/>
                <a:ea typeface="Roboto Mono"/>
                <a:cs typeface="Roboto Mono"/>
                <a:sym typeface="Roboto Mono"/>
              </a:rPr>
              <a:t>Playtest Round 2</a:t>
            </a:r>
            <a:endParaRPr sz="1200">
              <a:solidFill>
                <a:srgbClr val="4A86E8"/>
              </a:solidFill>
              <a:latin typeface="Roboto Mono"/>
              <a:ea typeface="Roboto Mono"/>
              <a:cs typeface="Roboto Mono"/>
              <a:sym typeface="Roboto Mono"/>
            </a:endParaRPr>
          </a:p>
        </p:txBody>
      </p:sp>
      <p:sp>
        <p:nvSpPr>
          <p:cNvPr id="211" name="Google Shape;211;p27"/>
          <p:cNvSpPr txBox="1"/>
          <p:nvPr/>
        </p:nvSpPr>
        <p:spPr>
          <a:xfrm>
            <a:off x="1691250" y="3972625"/>
            <a:ext cx="6114900" cy="7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A86E8"/>
                </a:solidFill>
                <a:latin typeface="Roboto Mono"/>
                <a:ea typeface="Roboto Mono"/>
                <a:cs typeface="Roboto Mono"/>
                <a:sym typeface="Roboto Mono"/>
              </a:rPr>
              <a:t>Between rounds, saw reduction in number of responses with negative/neutral emotions such as confusion, annoyance, frustration, etc.</a:t>
            </a:r>
            <a:endParaRPr sz="1200">
              <a:solidFill>
                <a:srgbClr val="4A86E8"/>
              </a:solidFill>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28"/>
          <p:cNvSpPr txBox="1"/>
          <p:nvPr>
            <p:ph type="ctrTitle"/>
          </p:nvPr>
        </p:nvSpPr>
        <p:spPr>
          <a:xfrm>
            <a:off x="2773350" y="290425"/>
            <a:ext cx="35973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400">
                <a:solidFill>
                  <a:srgbClr val="FFE9EC"/>
                </a:solidFill>
                <a:latin typeface="Press Start 2P"/>
                <a:ea typeface="Press Start 2P"/>
                <a:cs typeface="Press Start 2P"/>
                <a:sym typeface="Press Start 2P"/>
              </a:rPr>
              <a:t>Surveys</a:t>
            </a:r>
            <a:endParaRPr sz="1400">
              <a:solidFill>
                <a:srgbClr val="FFE9EC"/>
              </a:solidFill>
              <a:latin typeface="Press Start 2P"/>
              <a:ea typeface="Press Start 2P"/>
              <a:cs typeface="Press Start 2P"/>
              <a:sym typeface="Press Start 2P"/>
            </a:endParaRPr>
          </a:p>
        </p:txBody>
      </p:sp>
      <p:sp>
        <p:nvSpPr>
          <p:cNvPr id="217" name="Google Shape;217;p28"/>
          <p:cNvSpPr txBox="1"/>
          <p:nvPr/>
        </p:nvSpPr>
        <p:spPr>
          <a:xfrm>
            <a:off x="1462650" y="859113"/>
            <a:ext cx="62187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A86E8"/>
                </a:solidFill>
                <a:latin typeface="Roboto Mono"/>
                <a:ea typeface="Roboto Mono"/>
                <a:cs typeface="Roboto Mono"/>
                <a:sym typeface="Roboto Mono"/>
              </a:rPr>
              <a:t>Please briefly describe the primary theme/topic of game</a:t>
            </a:r>
            <a:endParaRPr b="1">
              <a:solidFill>
                <a:srgbClr val="4A86E8"/>
              </a:solidFill>
              <a:latin typeface="Roboto Mono"/>
              <a:ea typeface="Roboto Mono"/>
              <a:cs typeface="Roboto Mono"/>
              <a:sym typeface="Roboto Mono"/>
            </a:endParaRPr>
          </a:p>
        </p:txBody>
      </p:sp>
      <p:sp>
        <p:nvSpPr>
          <p:cNvPr id="218" name="Google Shape;218;p28"/>
          <p:cNvSpPr txBox="1"/>
          <p:nvPr/>
        </p:nvSpPr>
        <p:spPr>
          <a:xfrm>
            <a:off x="1514550" y="1342600"/>
            <a:ext cx="6114900" cy="7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A86E8"/>
                </a:solidFill>
                <a:latin typeface="Roboto Mono"/>
                <a:ea typeface="Roboto Mono"/>
                <a:cs typeface="Roboto Mono"/>
                <a:sym typeface="Roboto Mono"/>
              </a:rPr>
              <a:t>Both round: most responses had to do with taking care of coronavirus like a Tamagotchi and/or pet simulators, which was exactly what we wanted.</a:t>
            </a:r>
            <a:endParaRPr sz="1200">
              <a:solidFill>
                <a:srgbClr val="4A86E8"/>
              </a:solidFill>
              <a:latin typeface="Roboto Mono"/>
              <a:ea typeface="Roboto Mono"/>
              <a:cs typeface="Roboto Mono"/>
              <a:sym typeface="Roboto Mono"/>
            </a:endParaRPr>
          </a:p>
        </p:txBody>
      </p:sp>
      <p:sp>
        <p:nvSpPr>
          <p:cNvPr id="219" name="Google Shape;219;p28"/>
          <p:cNvSpPr txBox="1"/>
          <p:nvPr/>
        </p:nvSpPr>
        <p:spPr>
          <a:xfrm>
            <a:off x="2151725" y="2353100"/>
            <a:ext cx="45066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A86E8"/>
                </a:solidFill>
                <a:latin typeface="Roboto Mono"/>
                <a:ea typeface="Roboto Mono"/>
                <a:cs typeface="Roboto Mono"/>
                <a:sym typeface="Roboto Mono"/>
              </a:rPr>
              <a:t>How clear was the objective of the game?</a:t>
            </a:r>
            <a:endParaRPr b="1">
              <a:solidFill>
                <a:srgbClr val="4A86E8"/>
              </a:solidFill>
              <a:latin typeface="Roboto Mono"/>
              <a:ea typeface="Roboto Mono"/>
              <a:cs typeface="Roboto Mono"/>
              <a:sym typeface="Roboto Mono"/>
            </a:endParaRPr>
          </a:p>
        </p:txBody>
      </p:sp>
      <p:sp>
        <p:nvSpPr>
          <p:cNvPr id="220" name="Google Shape;220;p28"/>
          <p:cNvSpPr txBox="1"/>
          <p:nvPr/>
        </p:nvSpPr>
        <p:spPr>
          <a:xfrm>
            <a:off x="1514550" y="3787550"/>
            <a:ext cx="6114900" cy="7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A86E8"/>
                </a:solidFill>
                <a:latin typeface="Roboto Mono"/>
                <a:ea typeface="Roboto Mono"/>
                <a:cs typeface="Roboto Mono"/>
                <a:sym typeface="Roboto Mono"/>
              </a:rPr>
              <a:t>Saw general increase in understanding between sessions due to additions of labels, notification system to warn of statistic changes, and clearer general UI. </a:t>
            </a:r>
            <a:endParaRPr sz="1200">
              <a:solidFill>
                <a:srgbClr val="4A86E8"/>
              </a:solidFill>
              <a:latin typeface="Roboto Mono"/>
              <a:ea typeface="Roboto Mono"/>
              <a:cs typeface="Roboto Mono"/>
              <a:sym typeface="Roboto Mono"/>
            </a:endParaRPr>
          </a:p>
        </p:txBody>
      </p:sp>
      <p:pic>
        <p:nvPicPr>
          <p:cNvPr id="221" name="Google Shape;221;p28"/>
          <p:cNvPicPr preferRelativeResize="0"/>
          <p:nvPr/>
        </p:nvPicPr>
        <p:blipFill>
          <a:blip r:embed="rId4">
            <a:alphaModFix/>
          </a:blip>
          <a:stretch>
            <a:fillRect/>
          </a:stretch>
        </p:blipFill>
        <p:spPr>
          <a:xfrm>
            <a:off x="1639925" y="2833425"/>
            <a:ext cx="2304931" cy="929325"/>
          </a:xfrm>
          <a:prstGeom prst="rect">
            <a:avLst/>
          </a:prstGeom>
          <a:noFill/>
          <a:ln>
            <a:noFill/>
          </a:ln>
        </p:spPr>
      </p:pic>
      <p:pic>
        <p:nvPicPr>
          <p:cNvPr id="222" name="Google Shape;222;p28"/>
          <p:cNvPicPr preferRelativeResize="0"/>
          <p:nvPr/>
        </p:nvPicPr>
        <p:blipFill>
          <a:blip r:embed="rId5">
            <a:alphaModFix/>
          </a:blip>
          <a:stretch>
            <a:fillRect/>
          </a:stretch>
        </p:blipFill>
        <p:spPr>
          <a:xfrm>
            <a:off x="4572000" y="2845398"/>
            <a:ext cx="2791225" cy="929325"/>
          </a:xfrm>
          <a:prstGeom prst="rect">
            <a:avLst/>
          </a:prstGeom>
          <a:noFill/>
          <a:ln>
            <a:noFill/>
          </a:ln>
        </p:spPr>
      </p:pic>
      <p:sp>
        <p:nvSpPr>
          <p:cNvPr id="223" name="Google Shape;223;p28"/>
          <p:cNvSpPr txBox="1"/>
          <p:nvPr/>
        </p:nvSpPr>
        <p:spPr>
          <a:xfrm>
            <a:off x="664950" y="3151988"/>
            <a:ext cx="849600" cy="2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A86E8"/>
                </a:solidFill>
                <a:latin typeface="Roboto Mono"/>
                <a:ea typeface="Roboto Mono"/>
                <a:cs typeface="Roboto Mono"/>
                <a:sym typeface="Roboto Mono"/>
              </a:rPr>
              <a:t>Unclear</a:t>
            </a:r>
            <a:endParaRPr sz="1200">
              <a:solidFill>
                <a:srgbClr val="4A86E8"/>
              </a:solidFill>
              <a:latin typeface="Roboto Mono"/>
              <a:ea typeface="Roboto Mono"/>
              <a:cs typeface="Roboto Mono"/>
              <a:sym typeface="Roboto Mono"/>
            </a:endParaRPr>
          </a:p>
        </p:txBody>
      </p:sp>
      <p:sp>
        <p:nvSpPr>
          <p:cNvPr id="224" name="Google Shape;224;p28"/>
          <p:cNvSpPr txBox="1"/>
          <p:nvPr/>
        </p:nvSpPr>
        <p:spPr>
          <a:xfrm>
            <a:off x="7427700" y="3120700"/>
            <a:ext cx="1138500" cy="2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A86E8"/>
                </a:solidFill>
                <a:latin typeface="Roboto Mono"/>
                <a:ea typeface="Roboto Mono"/>
                <a:cs typeface="Roboto Mono"/>
                <a:sym typeface="Roboto Mono"/>
              </a:rPr>
              <a:t>Very clear</a:t>
            </a:r>
            <a:endParaRPr sz="1200">
              <a:solidFill>
                <a:srgbClr val="4A86E8"/>
              </a:solidFill>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8" name="Shape 228"/>
        <p:cNvGrpSpPr/>
        <p:nvPr/>
      </p:nvGrpSpPr>
      <p:grpSpPr>
        <a:xfrm>
          <a:off x="0" y="0"/>
          <a:ext cx="0" cy="0"/>
          <a:chOff x="0" y="0"/>
          <a:chExt cx="0" cy="0"/>
        </a:xfrm>
      </p:grpSpPr>
      <p:sp>
        <p:nvSpPr>
          <p:cNvPr id="229" name="Google Shape;229;p29"/>
          <p:cNvSpPr txBox="1"/>
          <p:nvPr>
            <p:ph type="ctrTitle"/>
          </p:nvPr>
        </p:nvSpPr>
        <p:spPr>
          <a:xfrm>
            <a:off x="2773350" y="290425"/>
            <a:ext cx="35973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400">
                <a:solidFill>
                  <a:srgbClr val="FFE9EC"/>
                </a:solidFill>
                <a:latin typeface="Press Start 2P"/>
                <a:ea typeface="Press Start 2P"/>
                <a:cs typeface="Press Start 2P"/>
                <a:sym typeface="Press Start 2P"/>
              </a:rPr>
              <a:t>Surveys</a:t>
            </a:r>
            <a:endParaRPr sz="1400">
              <a:solidFill>
                <a:srgbClr val="FFE9EC"/>
              </a:solidFill>
              <a:latin typeface="Press Start 2P"/>
              <a:ea typeface="Press Start 2P"/>
              <a:cs typeface="Press Start 2P"/>
              <a:sym typeface="Press Start 2P"/>
            </a:endParaRPr>
          </a:p>
        </p:txBody>
      </p:sp>
      <p:sp>
        <p:nvSpPr>
          <p:cNvPr id="230" name="Google Shape;230;p29"/>
          <p:cNvSpPr txBox="1"/>
          <p:nvPr/>
        </p:nvSpPr>
        <p:spPr>
          <a:xfrm>
            <a:off x="1725550" y="841325"/>
            <a:ext cx="59991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A86E8"/>
                </a:solidFill>
                <a:latin typeface="Roboto Mono"/>
                <a:ea typeface="Roboto Mono"/>
                <a:cs typeface="Roboto Mono"/>
                <a:sym typeface="Roboto Mono"/>
              </a:rPr>
              <a:t>Did buttons do what you expected them to do? How easy to navigate were the controls? How clear were the purposes of the different buttons?</a:t>
            </a:r>
            <a:endParaRPr b="1">
              <a:solidFill>
                <a:srgbClr val="4A86E8"/>
              </a:solidFill>
              <a:latin typeface="Roboto Mono"/>
              <a:ea typeface="Roboto Mono"/>
              <a:cs typeface="Roboto Mono"/>
              <a:sym typeface="Roboto Mono"/>
            </a:endParaRPr>
          </a:p>
        </p:txBody>
      </p:sp>
      <p:sp>
        <p:nvSpPr>
          <p:cNvPr id="231" name="Google Shape;231;p29"/>
          <p:cNvSpPr txBox="1"/>
          <p:nvPr/>
        </p:nvSpPr>
        <p:spPr>
          <a:xfrm>
            <a:off x="1514550" y="1770663"/>
            <a:ext cx="6114900" cy="7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A86E8"/>
                </a:solidFill>
                <a:latin typeface="Roboto Mono"/>
                <a:ea typeface="Roboto Mono"/>
                <a:cs typeface="Roboto Mono"/>
                <a:sym typeface="Roboto Mono"/>
              </a:rPr>
              <a:t>Due to feedback that buttons were too small and difficult to understand in the first round of testing, we revamped the UI to include larger, clearer buttons, and status text labels for different games.</a:t>
            </a:r>
            <a:endParaRPr sz="1200">
              <a:solidFill>
                <a:srgbClr val="4A86E8"/>
              </a:solidFill>
              <a:latin typeface="Roboto Mono"/>
              <a:ea typeface="Roboto Mono"/>
              <a:cs typeface="Roboto Mono"/>
              <a:sym typeface="Roboto Mono"/>
            </a:endParaRPr>
          </a:p>
        </p:txBody>
      </p:sp>
      <p:pic>
        <p:nvPicPr>
          <p:cNvPr id="232" name="Google Shape;232;p29"/>
          <p:cNvPicPr preferRelativeResize="0"/>
          <p:nvPr/>
        </p:nvPicPr>
        <p:blipFill>
          <a:blip r:embed="rId4">
            <a:alphaModFix/>
          </a:blip>
          <a:stretch>
            <a:fillRect/>
          </a:stretch>
        </p:blipFill>
        <p:spPr>
          <a:xfrm>
            <a:off x="2378800" y="2663850"/>
            <a:ext cx="1274300" cy="1462101"/>
          </a:xfrm>
          <a:prstGeom prst="rect">
            <a:avLst/>
          </a:prstGeom>
          <a:noFill/>
          <a:ln>
            <a:noFill/>
          </a:ln>
        </p:spPr>
      </p:pic>
      <p:pic>
        <p:nvPicPr>
          <p:cNvPr id="233" name="Google Shape;233;p29"/>
          <p:cNvPicPr preferRelativeResize="0"/>
          <p:nvPr/>
        </p:nvPicPr>
        <p:blipFill>
          <a:blip r:embed="rId5">
            <a:alphaModFix/>
          </a:blip>
          <a:stretch>
            <a:fillRect/>
          </a:stretch>
        </p:blipFill>
        <p:spPr>
          <a:xfrm>
            <a:off x="5377925" y="2612400"/>
            <a:ext cx="1316655" cy="1513549"/>
          </a:xfrm>
          <a:prstGeom prst="rect">
            <a:avLst/>
          </a:prstGeom>
          <a:noFill/>
          <a:ln>
            <a:noFill/>
          </a:ln>
        </p:spPr>
      </p:pic>
      <p:sp>
        <p:nvSpPr>
          <p:cNvPr id="234" name="Google Shape;234;p29"/>
          <p:cNvSpPr txBox="1"/>
          <p:nvPr/>
        </p:nvSpPr>
        <p:spPr>
          <a:xfrm>
            <a:off x="1975575" y="4253600"/>
            <a:ext cx="21405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A86E8"/>
                </a:solidFill>
                <a:latin typeface="Roboto Mono"/>
                <a:ea typeface="Roboto Mono"/>
                <a:cs typeface="Roboto Mono"/>
                <a:sym typeface="Roboto Mono"/>
              </a:rPr>
              <a:t>Round 1: Small buttons, unclear labels</a:t>
            </a:r>
            <a:endParaRPr sz="1100">
              <a:solidFill>
                <a:srgbClr val="4A86E8"/>
              </a:solidFill>
              <a:latin typeface="Roboto Mono"/>
              <a:ea typeface="Roboto Mono"/>
              <a:cs typeface="Roboto Mono"/>
              <a:sym typeface="Roboto Mono"/>
            </a:endParaRPr>
          </a:p>
        </p:txBody>
      </p:sp>
      <p:sp>
        <p:nvSpPr>
          <p:cNvPr id="235" name="Google Shape;235;p29"/>
          <p:cNvSpPr txBox="1"/>
          <p:nvPr/>
        </p:nvSpPr>
        <p:spPr>
          <a:xfrm>
            <a:off x="4524250" y="4253600"/>
            <a:ext cx="32004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A86E8"/>
                </a:solidFill>
                <a:latin typeface="Roboto Mono"/>
                <a:ea typeface="Roboto Mono"/>
                <a:cs typeface="Roboto Mono"/>
                <a:sym typeface="Roboto Mono"/>
              </a:rPr>
              <a:t>Round 2: Large buttons with pictures, theme-appropriate labels</a:t>
            </a:r>
            <a:endParaRPr sz="1100">
              <a:solidFill>
                <a:srgbClr val="4A86E8"/>
              </a:solidFill>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9" name="Shape 239"/>
        <p:cNvGrpSpPr/>
        <p:nvPr/>
      </p:nvGrpSpPr>
      <p:grpSpPr>
        <a:xfrm>
          <a:off x="0" y="0"/>
          <a:ext cx="0" cy="0"/>
          <a:chOff x="0" y="0"/>
          <a:chExt cx="0" cy="0"/>
        </a:xfrm>
      </p:grpSpPr>
      <p:sp>
        <p:nvSpPr>
          <p:cNvPr id="240" name="Google Shape;240;p30"/>
          <p:cNvSpPr txBox="1"/>
          <p:nvPr>
            <p:ph type="ctrTitle"/>
          </p:nvPr>
        </p:nvSpPr>
        <p:spPr>
          <a:xfrm>
            <a:off x="2773350" y="290425"/>
            <a:ext cx="35973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400">
                <a:solidFill>
                  <a:srgbClr val="FFE9EC"/>
                </a:solidFill>
                <a:latin typeface="Press Start 2P"/>
                <a:ea typeface="Press Start 2P"/>
                <a:cs typeface="Press Start 2P"/>
                <a:sym typeface="Press Start 2P"/>
              </a:rPr>
              <a:t>Surveys</a:t>
            </a:r>
            <a:endParaRPr sz="1400">
              <a:solidFill>
                <a:srgbClr val="FFE9EC"/>
              </a:solidFill>
              <a:latin typeface="Press Start 2P"/>
              <a:ea typeface="Press Start 2P"/>
              <a:cs typeface="Press Start 2P"/>
              <a:sym typeface="Press Start 2P"/>
            </a:endParaRPr>
          </a:p>
        </p:txBody>
      </p:sp>
      <p:sp>
        <p:nvSpPr>
          <p:cNvPr id="241" name="Google Shape;241;p30"/>
          <p:cNvSpPr txBox="1"/>
          <p:nvPr/>
        </p:nvSpPr>
        <p:spPr>
          <a:xfrm>
            <a:off x="1725550" y="841325"/>
            <a:ext cx="59991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latin typeface="Roboto Mono"/>
                <a:ea typeface="Roboto Mono"/>
                <a:cs typeface="Roboto Mono"/>
                <a:sym typeface="Roboto Mono"/>
              </a:rPr>
              <a:t>Round 2 Survey included additional questions pertaining to the DNA memorization game, included notification system, and sound effects:</a:t>
            </a:r>
            <a:endParaRPr>
              <a:solidFill>
                <a:srgbClr val="4A86E8"/>
              </a:solidFill>
              <a:latin typeface="Roboto Mono"/>
              <a:ea typeface="Roboto Mono"/>
              <a:cs typeface="Roboto Mono"/>
              <a:sym typeface="Roboto Mono"/>
            </a:endParaRPr>
          </a:p>
        </p:txBody>
      </p:sp>
      <p:sp>
        <p:nvSpPr>
          <p:cNvPr id="242" name="Google Shape;242;p30"/>
          <p:cNvSpPr txBox="1"/>
          <p:nvPr/>
        </p:nvSpPr>
        <p:spPr>
          <a:xfrm>
            <a:off x="1514550" y="1770663"/>
            <a:ext cx="6114900" cy="7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A86E8"/>
                </a:solidFill>
                <a:latin typeface="Roboto Mono"/>
                <a:ea typeface="Roboto Mono"/>
                <a:cs typeface="Roboto Mono"/>
                <a:sym typeface="Roboto Mono"/>
              </a:rPr>
              <a:t>How did you feel about the notification system? If it was unclear, how would you suggest improving it?</a:t>
            </a:r>
            <a:endParaRPr b="1">
              <a:solidFill>
                <a:srgbClr val="4A86E8"/>
              </a:solidFill>
              <a:latin typeface="Roboto Mono"/>
              <a:ea typeface="Roboto Mono"/>
              <a:cs typeface="Roboto Mono"/>
              <a:sym typeface="Roboto Mono"/>
            </a:endParaRPr>
          </a:p>
        </p:txBody>
      </p:sp>
      <p:pic>
        <p:nvPicPr>
          <p:cNvPr id="243" name="Google Shape;243;p30"/>
          <p:cNvPicPr preferRelativeResize="0"/>
          <p:nvPr/>
        </p:nvPicPr>
        <p:blipFill>
          <a:blip r:embed="rId4">
            <a:alphaModFix/>
          </a:blip>
          <a:stretch>
            <a:fillRect/>
          </a:stretch>
        </p:blipFill>
        <p:spPr>
          <a:xfrm>
            <a:off x="1820375" y="2443146"/>
            <a:ext cx="1120900" cy="1264125"/>
          </a:xfrm>
          <a:prstGeom prst="rect">
            <a:avLst/>
          </a:prstGeom>
          <a:noFill/>
          <a:ln>
            <a:noFill/>
          </a:ln>
        </p:spPr>
      </p:pic>
      <p:sp>
        <p:nvSpPr>
          <p:cNvPr id="244" name="Google Shape;244;p30"/>
          <p:cNvSpPr txBox="1"/>
          <p:nvPr/>
        </p:nvSpPr>
        <p:spPr>
          <a:xfrm>
            <a:off x="779775" y="3881450"/>
            <a:ext cx="36708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A86E8"/>
                </a:solidFill>
                <a:latin typeface="Roboto Mono"/>
                <a:ea typeface="Roboto Mono"/>
                <a:cs typeface="Roboto Mono"/>
                <a:sym typeface="Roboto Mono"/>
              </a:rPr>
              <a:t>Initial notification just showed a red/green dot on statistics button if a negative/positive change in stats occurred</a:t>
            </a:r>
            <a:endParaRPr sz="1200">
              <a:solidFill>
                <a:srgbClr val="4A86E8"/>
              </a:solidFill>
              <a:latin typeface="Roboto Mono"/>
              <a:ea typeface="Roboto Mono"/>
              <a:cs typeface="Roboto Mono"/>
              <a:sym typeface="Roboto Mono"/>
            </a:endParaRPr>
          </a:p>
        </p:txBody>
      </p:sp>
      <p:sp>
        <p:nvSpPr>
          <p:cNvPr id="245" name="Google Shape;245;p30"/>
          <p:cNvSpPr txBox="1"/>
          <p:nvPr/>
        </p:nvSpPr>
        <p:spPr>
          <a:xfrm>
            <a:off x="4745700" y="3881450"/>
            <a:ext cx="36708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A86E8"/>
                </a:solidFill>
                <a:latin typeface="Roboto Mono"/>
                <a:ea typeface="Roboto Mono"/>
                <a:cs typeface="Roboto Mono"/>
                <a:sym typeface="Roboto Mono"/>
              </a:rPr>
              <a:t>Changed notification to flash between dark and light red/green to further clarify notification based on user suggestion.</a:t>
            </a:r>
            <a:endParaRPr sz="1200">
              <a:solidFill>
                <a:srgbClr val="4A86E8"/>
              </a:solidFill>
              <a:latin typeface="Roboto Mono"/>
              <a:ea typeface="Roboto Mono"/>
              <a:cs typeface="Roboto Mono"/>
              <a:sym typeface="Roboto Mono"/>
            </a:endParaRPr>
          </a:p>
        </p:txBody>
      </p:sp>
      <p:pic>
        <p:nvPicPr>
          <p:cNvPr id="246" name="Google Shape;246;p30"/>
          <p:cNvPicPr preferRelativeResize="0"/>
          <p:nvPr/>
        </p:nvPicPr>
        <p:blipFill>
          <a:blip r:embed="rId5">
            <a:alphaModFix/>
          </a:blip>
          <a:stretch>
            <a:fillRect/>
          </a:stretch>
        </p:blipFill>
        <p:spPr>
          <a:xfrm>
            <a:off x="5334775" y="2663888"/>
            <a:ext cx="907986" cy="1043387"/>
          </a:xfrm>
          <a:prstGeom prst="rect">
            <a:avLst/>
          </a:prstGeom>
          <a:noFill/>
          <a:ln>
            <a:noFill/>
          </a:ln>
        </p:spPr>
      </p:pic>
      <p:pic>
        <p:nvPicPr>
          <p:cNvPr id="247" name="Google Shape;247;p30"/>
          <p:cNvPicPr preferRelativeResize="0"/>
          <p:nvPr/>
        </p:nvPicPr>
        <p:blipFill>
          <a:blip r:embed="rId6">
            <a:alphaModFix/>
          </a:blip>
          <a:stretch>
            <a:fillRect/>
          </a:stretch>
        </p:blipFill>
        <p:spPr>
          <a:xfrm>
            <a:off x="6508275" y="2650759"/>
            <a:ext cx="907975" cy="1054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51" name="Shape 251"/>
        <p:cNvGrpSpPr/>
        <p:nvPr/>
      </p:nvGrpSpPr>
      <p:grpSpPr>
        <a:xfrm>
          <a:off x="0" y="0"/>
          <a:ext cx="0" cy="0"/>
          <a:chOff x="0" y="0"/>
          <a:chExt cx="0" cy="0"/>
        </a:xfrm>
      </p:grpSpPr>
      <p:sp>
        <p:nvSpPr>
          <p:cNvPr id="252" name="Google Shape;252;p31"/>
          <p:cNvSpPr txBox="1"/>
          <p:nvPr>
            <p:ph type="ctrTitle"/>
          </p:nvPr>
        </p:nvSpPr>
        <p:spPr>
          <a:xfrm>
            <a:off x="2773350" y="290425"/>
            <a:ext cx="35973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400">
                <a:solidFill>
                  <a:srgbClr val="FFE9EC"/>
                </a:solidFill>
                <a:latin typeface="Press Start 2P"/>
                <a:ea typeface="Press Start 2P"/>
                <a:cs typeface="Press Start 2P"/>
                <a:sym typeface="Press Start 2P"/>
              </a:rPr>
              <a:t>Surveys</a:t>
            </a:r>
            <a:endParaRPr sz="1400">
              <a:solidFill>
                <a:srgbClr val="FFE9EC"/>
              </a:solidFill>
              <a:latin typeface="Press Start 2P"/>
              <a:ea typeface="Press Start 2P"/>
              <a:cs typeface="Press Start 2P"/>
              <a:sym typeface="Press Start 2P"/>
            </a:endParaRPr>
          </a:p>
        </p:txBody>
      </p:sp>
      <p:sp>
        <p:nvSpPr>
          <p:cNvPr id="253" name="Google Shape;253;p31"/>
          <p:cNvSpPr txBox="1"/>
          <p:nvPr/>
        </p:nvSpPr>
        <p:spPr>
          <a:xfrm>
            <a:off x="1725550" y="841325"/>
            <a:ext cx="59991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A86E8"/>
                </a:solidFill>
                <a:latin typeface="Roboto Mono"/>
                <a:ea typeface="Roboto Mono"/>
                <a:cs typeface="Roboto Mono"/>
                <a:sym typeface="Roboto Mono"/>
              </a:rPr>
              <a:t>How did you feel about the memorization game difficulty?</a:t>
            </a:r>
            <a:endParaRPr b="1">
              <a:solidFill>
                <a:srgbClr val="4A86E8"/>
              </a:solidFill>
              <a:latin typeface="Roboto Mono"/>
              <a:ea typeface="Roboto Mono"/>
              <a:cs typeface="Roboto Mono"/>
              <a:sym typeface="Roboto Mono"/>
            </a:endParaRPr>
          </a:p>
        </p:txBody>
      </p:sp>
      <p:sp>
        <p:nvSpPr>
          <p:cNvPr id="254" name="Google Shape;254;p31"/>
          <p:cNvSpPr txBox="1"/>
          <p:nvPr/>
        </p:nvSpPr>
        <p:spPr>
          <a:xfrm>
            <a:off x="1514550" y="2865488"/>
            <a:ext cx="6114900" cy="7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A86E8"/>
                </a:solidFill>
                <a:latin typeface="Roboto Mono"/>
                <a:ea typeface="Roboto Mono"/>
                <a:cs typeface="Roboto Mono"/>
                <a:sym typeface="Roboto Mono"/>
              </a:rPr>
              <a:t>In general, responses were split between finding the game too difficult or just fine. In the “optional feedback” question most responses spoke of it being particularly hard to memorize the DNA </a:t>
            </a:r>
            <a:r>
              <a:rPr lang="en" sz="1200">
                <a:solidFill>
                  <a:srgbClr val="4A86E8"/>
                </a:solidFill>
                <a:latin typeface="Roboto Mono"/>
                <a:ea typeface="Roboto Mono"/>
                <a:cs typeface="Roboto Mono"/>
                <a:sym typeface="Roboto Mono"/>
              </a:rPr>
              <a:t>sequence</a:t>
            </a:r>
            <a:r>
              <a:rPr lang="en" sz="1200">
                <a:solidFill>
                  <a:srgbClr val="4A86E8"/>
                </a:solidFill>
                <a:latin typeface="Roboto Mono"/>
                <a:ea typeface="Roboto Mono"/>
                <a:cs typeface="Roboto Mono"/>
                <a:sym typeface="Roboto Mono"/>
              </a:rPr>
              <a:t> with so much time between being shown the sequence and being able to guess it.</a:t>
            </a:r>
            <a:endParaRPr sz="1200">
              <a:solidFill>
                <a:srgbClr val="4A86E8"/>
              </a:solidFill>
              <a:latin typeface="Roboto Mono"/>
              <a:ea typeface="Roboto Mono"/>
              <a:cs typeface="Roboto Mono"/>
              <a:sym typeface="Roboto Mono"/>
            </a:endParaRPr>
          </a:p>
        </p:txBody>
      </p:sp>
      <p:pic>
        <p:nvPicPr>
          <p:cNvPr id="255" name="Google Shape;255;p31"/>
          <p:cNvPicPr preferRelativeResize="0"/>
          <p:nvPr/>
        </p:nvPicPr>
        <p:blipFill>
          <a:blip r:embed="rId4">
            <a:alphaModFix/>
          </a:blip>
          <a:stretch>
            <a:fillRect/>
          </a:stretch>
        </p:blipFill>
        <p:spPr>
          <a:xfrm>
            <a:off x="3020500" y="1503711"/>
            <a:ext cx="2905876" cy="1210225"/>
          </a:xfrm>
          <a:prstGeom prst="rect">
            <a:avLst/>
          </a:prstGeom>
          <a:noFill/>
          <a:ln>
            <a:noFill/>
          </a:ln>
        </p:spPr>
      </p:pic>
      <p:sp>
        <p:nvSpPr>
          <p:cNvPr id="256" name="Google Shape;256;p31"/>
          <p:cNvSpPr txBox="1"/>
          <p:nvPr/>
        </p:nvSpPr>
        <p:spPr>
          <a:xfrm>
            <a:off x="1902075" y="1962713"/>
            <a:ext cx="1038300" cy="2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A86E8"/>
                </a:solidFill>
                <a:latin typeface="Roboto Mono"/>
                <a:ea typeface="Roboto Mono"/>
                <a:cs typeface="Roboto Mono"/>
                <a:sym typeface="Roboto Mono"/>
              </a:rPr>
              <a:t>Very hard</a:t>
            </a:r>
            <a:endParaRPr sz="1200">
              <a:solidFill>
                <a:srgbClr val="4A86E8"/>
              </a:solidFill>
              <a:latin typeface="Roboto Mono"/>
              <a:ea typeface="Roboto Mono"/>
              <a:cs typeface="Roboto Mono"/>
              <a:sym typeface="Roboto Mono"/>
            </a:endParaRPr>
          </a:p>
        </p:txBody>
      </p:sp>
      <p:sp>
        <p:nvSpPr>
          <p:cNvPr id="257" name="Google Shape;257;p31"/>
          <p:cNvSpPr txBox="1"/>
          <p:nvPr/>
        </p:nvSpPr>
        <p:spPr>
          <a:xfrm>
            <a:off x="6006500" y="1962700"/>
            <a:ext cx="1038300" cy="2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A86E8"/>
                </a:solidFill>
                <a:latin typeface="Roboto Mono"/>
                <a:ea typeface="Roboto Mono"/>
                <a:cs typeface="Roboto Mono"/>
                <a:sym typeface="Roboto Mono"/>
              </a:rPr>
              <a:t>Very easy</a:t>
            </a:r>
            <a:endParaRPr sz="1200">
              <a:solidFill>
                <a:srgbClr val="4A86E8"/>
              </a:solidFill>
              <a:latin typeface="Roboto Mono"/>
              <a:ea typeface="Roboto Mono"/>
              <a:cs typeface="Roboto Mono"/>
              <a:sym typeface="Roboto Mono"/>
            </a:endParaRPr>
          </a:p>
        </p:txBody>
      </p:sp>
      <p:sp>
        <p:nvSpPr>
          <p:cNvPr id="258" name="Google Shape;258;p31"/>
          <p:cNvSpPr txBox="1"/>
          <p:nvPr/>
        </p:nvSpPr>
        <p:spPr>
          <a:xfrm>
            <a:off x="1514550" y="4039248"/>
            <a:ext cx="6114900" cy="6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A86E8"/>
                </a:solidFill>
                <a:latin typeface="Roboto Mono"/>
                <a:ea typeface="Roboto Mono"/>
                <a:cs typeface="Roboto Mono"/>
                <a:sym typeface="Roboto Mono"/>
              </a:rPr>
              <a:t>Due to feedback, we decreased the amount of time between being shown the sequence to memorize and being able to guess it.</a:t>
            </a:r>
            <a:endParaRPr sz="1200">
              <a:solidFill>
                <a:srgbClr val="4A86E8"/>
              </a:solidFill>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ph type="ctrTitle"/>
          </p:nvPr>
        </p:nvSpPr>
        <p:spPr>
          <a:xfrm>
            <a:off x="1915350" y="1710375"/>
            <a:ext cx="5313300" cy="14742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2400">
                <a:solidFill>
                  <a:srgbClr val="4A86E8"/>
                </a:solidFill>
                <a:latin typeface="Press Start 2P"/>
                <a:ea typeface="Press Start 2P"/>
                <a:cs typeface="Press Start 2P"/>
                <a:sym typeface="Press Start 2P"/>
              </a:rPr>
              <a:t>Raise your own little pathogen!</a:t>
            </a:r>
            <a:endParaRPr sz="2400">
              <a:solidFill>
                <a:srgbClr val="4A86E8"/>
              </a:solidFill>
              <a:latin typeface="Press Start 2P"/>
              <a:ea typeface="Press Start 2P"/>
              <a:cs typeface="Press Start 2P"/>
              <a:sym typeface="Press Start 2P"/>
            </a:endParaRPr>
          </a:p>
        </p:txBody>
      </p:sp>
      <p:sp>
        <p:nvSpPr>
          <p:cNvPr id="62" name="Google Shape;62;p14"/>
          <p:cNvSpPr/>
          <p:nvPr/>
        </p:nvSpPr>
        <p:spPr>
          <a:xfrm>
            <a:off x="3684900" y="3424400"/>
            <a:ext cx="1774200" cy="421200"/>
          </a:xfrm>
          <a:prstGeom prst="rect">
            <a:avLst/>
          </a:prstGeom>
          <a:solidFill>
            <a:srgbClr val="A290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p>
        </p:txBody>
      </p:sp>
      <p:sp>
        <p:nvSpPr>
          <p:cNvPr id="63" name="Google Shape;63;p14"/>
          <p:cNvSpPr txBox="1"/>
          <p:nvPr>
            <p:ph type="ctrTitle"/>
          </p:nvPr>
        </p:nvSpPr>
        <p:spPr>
          <a:xfrm>
            <a:off x="3531275" y="3424400"/>
            <a:ext cx="20124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FFFF"/>
                </a:solidFill>
                <a:latin typeface="Press Start 2P"/>
                <a:ea typeface="Press Start 2P"/>
                <a:cs typeface="Press Start 2P"/>
                <a:sym typeface="Press Start 2P"/>
              </a:rPr>
              <a:t>Let’s go</a:t>
            </a:r>
            <a:endParaRPr sz="1200">
              <a:solidFill>
                <a:srgbClr val="FFFFFF"/>
              </a:solidFill>
              <a:latin typeface="Press Start 2P"/>
              <a:ea typeface="Press Start 2P"/>
              <a:cs typeface="Press Start 2P"/>
              <a:sym typeface="Press Start 2P"/>
            </a:endParaRPr>
          </a:p>
        </p:txBody>
      </p:sp>
      <p:sp>
        <p:nvSpPr>
          <p:cNvPr id="64" name="Google Shape;64;p14"/>
          <p:cNvSpPr txBox="1"/>
          <p:nvPr>
            <p:ph type="ctrTitle"/>
          </p:nvPr>
        </p:nvSpPr>
        <p:spPr>
          <a:xfrm>
            <a:off x="3531275" y="849650"/>
            <a:ext cx="20124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E9EC"/>
                </a:solidFill>
                <a:latin typeface="Press Start 2P"/>
                <a:ea typeface="Press Start 2P"/>
                <a:cs typeface="Press Start 2P"/>
                <a:sym typeface="Press Start 2P"/>
              </a:rPr>
              <a:t>Logline</a:t>
            </a:r>
            <a:endParaRPr sz="1200">
              <a:solidFill>
                <a:srgbClr val="FFE9EC"/>
              </a:solidFill>
              <a:latin typeface="Press Start 2P"/>
              <a:ea typeface="Press Start 2P"/>
              <a:cs typeface="Press Start 2P"/>
              <a:sym typeface="Press Start 2P"/>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32"/>
          <p:cNvSpPr txBox="1"/>
          <p:nvPr>
            <p:ph type="ctrTitle"/>
          </p:nvPr>
        </p:nvSpPr>
        <p:spPr>
          <a:xfrm>
            <a:off x="2773350" y="290425"/>
            <a:ext cx="35973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400">
                <a:solidFill>
                  <a:srgbClr val="FFE9EC"/>
                </a:solidFill>
                <a:latin typeface="Press Start 2P"/>
                <a:ea typeface="Press Start 2P"/>
                <a:cs typeface="Press Start 2P"/>
                <a:sym typeface="Press Start 2P"/>
              </a:rPr>
              <a:t>Surveys</a:t>
            </a:r>
            <a:endParaRPr sz="1400">
              <a:solidFill>
                <a:srgbClr val="FFE9EC"/>
              </a:solidFill>
              <a:latin typeface="Press Start 2P"/>
              <a:ea typeface="Press Start 2P"/>
              <a:cs typeface="Press Start 2P"/>
              <a:sym typeface="Press Start 2P"/>
            </a:endParaRPr>
          </a:p>
        </p:txBody>
      </p:sp>
      <p:sp>
        <p:nvSpPr>
          <p:cNvPr id="264" name="Google Shape;264;p32"/>
          <p:cNvSpPr txBox="1"/>
          <p:nvPr/>
        </p:nvSpPr>
        <p:spPr>
          <a:xfrm>
            <a:off x="1725550" y="841325"/>
            <a:ext cx="59991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A86E8"/>
                </a:solidFill>
                <a:latin typeface="Roboto Mono"/>
                <a:ea typeface="Roboto Mono"/>
                <a:cs typeface="Roboto Mono"/>
                <a:sym typeface="Roboto Mono"/>
              </a:rPr>
              <a:t>How would you feel about </a:t>
            </a:r>
            <a:r>
              <a:rPr b="1" lang="en">
                <a:solidFill>
                  <a:srgbClr val="4A86E8"/>
                </a:solidFill>
                <a:latin typeface="Roboto Mono"/>
                <a:ea typeface="Roboto Mono"/>
                <a:cs typeface="Roboto Mono"/>
                <a:sym typeface="Roboto Mono"/>
              </a:rPr>
              <a:t>introducing</a:t>
            </a:r>
            <a:r>
              <a:rPr b="1" lang="en">
                <a:solidFill>
                  <a:srgbClr val="4A86E8"/>
                </a:solidFill>
                <a:latin typeface="Roboto Mono"/>
                <a:ea typeface="Roboto Mono"/>
                <a:cs typeface="Roboto Mono"/>
                <a:sym typeface="Roboto Mono"/>
              </a:rPr>
              <a:t> sound effects?</a:t>
            </a:r>
            <a:endParaRPr b="1">
              <a:solidFill>
                <a:srgbClr val="4A86E8"/>
              </a:solidFill>
              <a:latin typeface="Roboto Mono"/>
              <a:ea typeface="Roboto Mono"/>
              <a:cs typeface="Roboto Mono"/>
              <a:sym typeface="Roboto Mono"/>
            </a:endParaRPr>
          </a:p>
        </p:txBody>
      </p:sp>
      <p:sp>
        <p:nvSpPr>
          <p:cNvPr id="265" name="Google Shape;265;p32"/>
          <p:cNvSpPr txBox="1"/>
          <p:nvPr/>
        </p:nvSpPr>
        <p:spPr>
          <a:xfrm>
            <a:off x="1514550" y="2865488"/>
            <a:ext cx="6114900" cy="7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A86E8"/>
                </a:solidFill>
                <a:latin typeface="Roboto Mono"/>
                <a:ea typeface="Roboto Mono"/>
                <a:cs typeface="Roboto Mono"/>
                <a:sym typeface="Roboto Mono"/>
              </a:rPr>
              <a:t>In general, people were in favor of introducing sound effects. We therefore included sound effects for when Corona eats, when the DNA sequence flashes, when Corona bounces during the block breaker mini-game and just general Corona response/emotive noises.</a:t>
            </a:r>
            <a:endParaRPr sz="1200">
              <a:solidFill>
                <a:srgbClr val="4A86E8"/>
              </a:solidFill>
              <a:latin typeface="Roboto Mono"/>
              <a:ea typeface="Roboto Mono"/>
              <a:cs typeface="Roboto Mono"/>
              <a:sym typeface="Roboto Mono"/>
            </a:endParaRPr>
          </a:p>
        </p:txBody>
      </p:sp>
      <p:sp>
        <p:nvSpPr>
          <p:cNvPr id="266" name="Google Shape;266;p32"/>
          <p:cNvSpPr txBox="1"/>
          <p:nvPr/>
        </p:nvSpPr>
        <p:spPr>
          <a:xfrm>
            <a:off x="1609275" y="1962688"/>
            <a:ext cx="1038300" cy="2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A86E8"/>
                </a:solidFill>
                <a:latin typeface="Roboto Mono"/>
                <a:ea typeface="Roboto Mono"/>
                <a:cs typeface="Roboto Mono"/>
                <a:sym typeface="Roboto Mono"/>
              </a:rPr>
              <a:t>Hate it</a:t>
            </a:r>
            <a:endParaRPr sz="1200">
              <a:solidFill>
                <a:srgbClr val="4A86E8"/>
              </a:solidFill>
              <a:latin typeface="Roboto Mono"/>
              <a:ea typeface="Roboto Mono"/>
              <a:cs typeface="Roboto Mono"/>
              <a:sym typeface="Roboto Mono"/>
            </a:endParaRPr>
          </a:p>
        </p:txBody>
      </p:sp>
      <p:sp>
        <p:nvSpPr>
          <p:cNvPr id="267" name="Google Shape;267;p32"/>
          <p:cNvSpPr txBox="1"/>
          <p:nvPr/>
        </p:nvSpPr>
        <p:spPr>
          <a:xfrm>
            <a:off x="6006500" y="1962700"/>
            <a:ext cx="1038300" cy="2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A86E8"/>
                </a:solidFill>
                <a:latin typeface="Roboto Mono"/>
                <a:ea typeface="Roboto Mono"/>
                <a:cs typeface="Roboto Mono"/>
                <a:sym typeface="Roboto Mono"/>
              </a:rPr>
              <a:t>Love it</a:t>
            </a:r>
            <a:endParaRPr sz="1200">
              <a:solidFill>
                <a:srgbClr val="4A86E8"/>
              </a:solidFill>
              <a:latin typeface="Roboto Mono"/>
              <a:ea typeface="Roboto Mono"/>
              <a:cs typeface="Roboto Mono"/>
              <a:sym typeface="Roboto Mono"/>
            </a:endParaRPr>
          </a:p>
        </p:txBody>
      </p:sp>
      <p:pic>
        <p:nvPicPr>
          <p:cNvPr id="268" name="Google Shape;268;p32"/>
          <p:cNvPicPr preferRelativeResize="0"/>
          <p:nvPr/>
        </p:nvPicPr>
        <p:blipFill>
          <a:blip r:embed="rId4">
            <a:alphaModFix/>
          </a:blip>
          <a:stretch>
            <a:fillRect/>
          </a:stretch>
        </p:blipFill>
        <p:spPr>
          <a:xfrm>
            <a:off x="2701987" y="1550850"/>
            <a:ext cx="3250099" cy="1115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72" name="Shape 272"/>
        <p:cNvGrpSpPr/>
        <p:nvPr/>
      </p:nvGrpSpPr>
      <p:grpSpPr>
        <a:xfrm>
          <a:off x="0" y="0"/>
          <a:ext cx="0" cy="0"/>
          <a:chOff x="0" y="0"/>
          <a:chExt cx="0" cy="0"/>
        </a:xfrm>
      </p:grpSpPr>
      <p:sp>
        <p:nvSpPr>
          <p:cNvPr id="273" name="Google Shape;273;p33"/>
          <p:cNvSpPr txBox="1"/>
          <p:nvPr>
            <p:ph type="ctrTitle"/>
          </p:nvPr>
        </p:nvSpPr>
        <p:spPr>
          <a:xfrm>
            <a:off x="1915350" y="1710375"/>
            <a:ext cx="5313300" cy="14742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2400">
                <a:solidFill>
                  <a:srgbClr val="4A86E8"/>
                </a:solidFill>
                <a:latin typeface="Press Start 2P"/>
                <a:ea typeface="Press Start 2P"/>
                <a:cs typeface="Press Start 2P"/>
                <a:sym typeface="Press Start 2P"/>
              </a:rPr>
              <a:t>Thank you for playing</a:t>
            </a:r>
            <a:r>
              <a:rPr lang="en" sz="2400">
                <a:solidFill>
                  <a:srgbClr val="4A86E8"/>
                </a:solidFill>
                <a:latin typeface="Press Start 2P"/>
                <a:ea typeface="Press Start 2P"/>
                <a:cs typeface="Press Start 2P"/>
                <a:sym typeface="Press Start 2P"/>
              </a:rPr>
              <a:t>!</a:t>
            </a:r>
            <a:endParaRPr sz="2400">
              <a:solidFill>
                <a:srgbClr val="4A86E8"/>
              </a:solidFill>
              <a:latin typeface="Press Start 2P"/>
              <a:ea typeface="Press Start 2P"/>
              <a:cs typeface="Press Start 2P"/>
              <a:sym typeface="Press Start 2P"/>
            </a:endParaRPr>
          </a:p>
        </p:txBody>
      </p:sp>
      <p:sp>
        <p:nvSpPr>
          <p:cNvPr id="274" name="Google Shape;274;p33"/>
          <p:cNvSpPr txBox="1"/>
          <p:nvPr>
            <p:ph type="ctrTitle"/>
          </p:nvPr>
        </p:nvSpPr>
        <p:spPr>
          <a:xfrm>
            <a:off x="3531275" y="849650"/>
            <a:ext cx="20124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E9EC"/>
                </a:solidFill>
                <a:latin typeface="Press Start 2P"/>
                <a:ea typeface="Press Start 2P"/>
                <a:cs typeface="Press Start 2P"/>
                <a:sym typeface="Press Start 2P"/>
              </a:rPr>
              <a:t>Thanks.txt</a:t>
            </a:r>
            <a:endParaRPr sz="1200">
              <a:solidFill>
                <a:srgbClr val="FFE9EC"/>
              </a:solidFill>
              <a:latin typeface="Press Start 2P"/>
              <a:ea typeface="Press Start 2P"/>
              <a:cs typeface="Press Start 2P"/>
              <a:sym typeface="Press Start 2P"/>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5"/>
          <p:cNvSpPr txBox="1"/>
          <p:nvPr>
            <p:ph idx="1" type="subTitle"/>
          </p:nvPr>
        </p:nvSpPr>
        <p:spPr>
          <a:xfrm>
            <a:off x="899550" y="1263200"/>
            <a:ext cx="7344900" cy="2313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800">
              <a:solidFill>
                <a:srgbClr val="4A86E8"/>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800">
                <a:solidFill>
                  <a:srgbClr val="4A86E8"/>
                </a:solidFill>
                <a:latin typeface="Roboto Mono"/>
                <a:ea typeface="Roboto Mono"/>
                <a:cs typeface="Roboto Mono"/>
                <a:sym typeface="Roboto Mono"/>
              </a:rPr>
              <a:t>Coronagotchi allows players to live out the nostalgia of older handheld games while either helping or harming their little coronavirus pet in this dark humor twist on the classic Tamagotchi device.</a:t>
            </a:r>
            <a:endParaRPr b="1" sz="1800">
              <a:solidFill>
                <a:srgbClr val="4A86E8"/>
              </a:solidFill>
              <a:latin typeface="Roboto Mono"/>
              <a:ea typeface="Roboto Mono"/>
              <a:cs typeface="Roboto Mono"/>
              <a:sym typeface="Roboto Mono"/>
            </a:endParaRPr>
          </a:p>
          <a:p>
            <a:pPr indent="0" lvl="0" marL="0" rtl="0" algn="ctr">
              <a:lnSpc>
                <a:spcPct val="115000"/>
              </a:lnSpc>
              <a:spcBef>
                <a:spcPts val="0"/>
              </a:spcBef>
              <a:spcAft>
                <a:spcPts val="0"/>
              </a:spcAft>
              <a:buNone/>
            </a:pPr>
            <a:r>
              <a:t/>
            </a:r>
            <a:endParaRPr sz="1800">
              <a:solidFill>
                <a:srgbClr val="4A86E8"/>
              </a:solidFill>
              <a:latin typeface="Space Mono"/>
              <a:ea typeface="Space Mono"/>
              <a:cs typeface="Space Mono"/>
              <a:sym typeface="Space Mono"/>
            </a:endParaRPr>
          </a:p>
        </p:txBody>
      </p:sp>
      <p:sp>
        <p:nvSpPr>
          <p:cNvPr id="70" name="Google Shape;70;p15"/>
          <p:cNvSpPr txBox="1"/>
          <p:nvPr>
            <p:ph type="ctrTitle"/>
          </p:nvPr>
        </p:nvSpPr>
        <p:spPr>
          <a:xfrm>
            <a:off x="2773350" y="290425"/>
            <a:ext cx="35973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400">
                <a:solidFill>
                  <a:srgbClr val="FFE9EC"/>
                </a:solidFill>
                <a:latin typeface="Press Start 2P"/>
                <a:ea typeface="Press Start 2P"/>
                <a:cs typeface="Press Start 2P"/>
                <a:sym typeface="Press Start 2P"/>
              </a:rPr>
              <a:t>Game Description</a:t>
            </a:r>
            <a:endParaRPr sz="1400">
              <a:solidFill>
                <a:srgbClr val="FFE9EC"/>
              </a:solidFill>
              <a:latin typeface="Press Start 2P"/>
              <a:ea typeface="Press Start 2P"/>
              <a:cs typeface="Press Start 2P"/>
              <a:sym typeface="Press Start 2P"/>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16"/>
          <p:cNvSpPr txBox="1"/>
          <p:nvPr>
            <p:ph idx="1" type="subTitle"/>
          </p:nvPr>
        </p:nvSpPr>
        <p:spPr>
          <a:xfrm>
            <a:off x="761550" y="1558350"/>
            <a:ext cx="7620900" cy="2313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4A86E8"/>
              </a:buClr>
              <a:buSzPts val="1800"/>
              <a:buFont typeface="Roboto Mono"/>
              <a:buChar char="❏"/>
            </a:pPr>
            <a:r>
              <a:rPr b="1" lang="en" sz="1800">
                <a:solidFill>
                  <a:srgbClr val="4A86E8"/>
                </a:solidFill>
                <a:latin typeface="Roboto Mono"/>
                <a:ea typeface="Roboto Mono"/>
                <a:cs typeface="Roboto Mono"/>
                <a:sym typeface="Roboto Mono"/>
              </a:rPr>
              <a:t>Feed, play with, and care for your virus</a:t>
            </a:r>
            <a:endParaRPr b="1" sz="1800">
              <a:solidFill>
                <a:srgbClr val="4A86E8"/>
              </a:solidFill>
              <a:latin typeface="Roboto Mono"/>
              <a:ea typeface="Roboto Mono"/>
              <a:cs typeface="Roboto Mono"/>
              <a:sym typeface="Roboto Mono"/>
            </a:endParaRPr>
          </a:p>
          <a:p>
            <a:pPr indent="-342900" lvl="0" marL="457200" rtl="0" algn="l">
              <a:lnSpc>
                <a:spcPct val="150000"/>
              </a:lnSpc>
              <a:spcBef>
                <a:spcPts val="0"/>
              </a:spcBef>
              <a:spcAft>
                <a:spcPts val="0"/>
              </a:spcAft>
              <a:buClr>
                <a:srgbClr val="4A86E8"/>
              </a:buClr>
              <a:buSzPts val="1800"/>
              <a:buFont typeface="Roboto Mono"/>
              <a:buChar char="❏"/>
            </a:pPr>
            <a:r>
              <a:rPr b="1" lang="en" sz="1800">
                <a:solidFill>
                  <a:srgbClr val="4A86E8"/>
                </a:solidFill>
                <a:latin typeface="Roboto Mono"/>
                <a:ea typeface="Roboto Mono"/>
                <a:cs typeface="Roboto Mono"/>
                <a:sym typeface="Roboto Mono"/>
              </a:rPr>
              <a:t>Dress your virus in fun costumes</a:t>
            </a:r>
            <a:endParaRPr b="1" sz="1800">
              <a:solidFill>
                <a:srgbClr val="4A86E8"/>
              </a:solidFill>
              <a:latin typeface="Roboto Mono"/>
              <a:ea typeface="Roboto Mono"/>
              <a:cs typeface="Roboto Mono"/>
              <a:sym typeface="Roboto Mono"/>
            </a:endParaRPr>
          </a:p>
          <a:p>
            <a:pPr indent="-342900" lvl="0" marL="457200" rtl="0" algn="l">
              <a:lnSpc>
                <a:spcPct val="150000"/>
              </a:lnSpc>
              <a:spcBef>
                <a:spcPts val="0"/>
              </a:spcBef>
              <a:spcAft>
                <a:spcPts val="0"/>
              </a:spcAft>
              <a:buClr>
                <a:srgbClr val="4A86E8"/>
              </a:buClr>
              <a:buSzPts val="1800"/>
              <a:buFont typeface="Roboto Mono"/>
              <a:buChar char="❏"/>
            </a:pPr>
            <a:r>
              <a:rPr b="1" lang="en" sz="1800">
                <a:solidFill>
                  <a:srgbClr val="4A86E8"/>
                </a:solidFill>
                <a:latin typeface="Roboto Mono"/>
                <a:ea typeface="Roboto Mono"/>
                <a:cs typeface="Roboto Mono"/>
                <a:sym typeface="Roboto Mono"/>
              </a:rPr>
              <a:t>Watch your virus grow from a speck to a fully grown havoc machine!</a:t>
            </a:r>
            <a:endParaRPr b="1" sz="1800">
              <a:solidFill>
                <a:srgbClr val="4A86E8"/>
              </a:solidFill>
              <a:latin typeface="Roboto Mono"/>
              <a:ea typeface="Roboto Mono"/>
              <a:cs typeface="Roboto Mono"/>
              <a:sym typeface="Roboto Mono"/>
            </a:endParaRPr>
          </a:p>
          <a:p>
            <a:pPr indent="-342900" lvl="0" marL="457200" rtl="0" algn="l">
              <a:lnSpc>
                <a:spcPct val="150000"/>
              </a:lnSpc>
              <a:spcBef>
                <a:spcPts val="0"/>
              </a:spcBef>
              <a:spcAft>
                <a:spcPts val="0"/>
              </a:spcAft>
              <a:buClr>
                <a:srgbClr val="4A86E8"/>
              </a:buClr>
              <a:buSzPts val="1800"/>
              <a:buFont typeface="Roboto Mono"/>
              <a:buChar char="❏"/>
            </a:pPr>
            <a:r>
              <a:rPr b="1" lang="en" sz="1800">
                <a:solidFill>
                  <a:srgbClr val="4A86E8"/>
                </a:solidFill>
                <a:latin typeface="Roboto Mono"/>
                <a:ea typeface="Roboto Mono"/>
                <a:cs typeface="Roboto Mono"/>
                <a:sym typeface="Roboto Mono"/>
              </a:rPr>
              <a:t>Or, if you so choose, let it die</a:t>
            </a:r>
            <a:endParaRPr b="1" sz="1800">
              <a:solidFill>
                <a:srgbClr val="4A86E8"/>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800"/>
          </a:p>
        </p:txBody>
      </p:sp>
      <p:sp>
        <p:nvSpPr>
          <p:cNvPr id="76" name="Google Shape;76;p16"/>
          <p:cNvSpPr txBox="1"/>
          <p:nvPr>
            <p:ph type="ctrTitle"/>
          </p:nvPr>
        </p:nvSpPr>
        <p:spPr>
          <a:xfrm>
            <a:off x="2773350" y="290425"/>
            <a:ext cx="35973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400">
                <a:solidFill>
                  <a:srgbClr val="FFE9EC"/>
                </a:solidFill>
                <a:latin typeface="Press Start 2P"/>
                <a:ea typeface="Press Start 2P"/>
                <a:cs typeface="Press Start 2P"/>
                <a:sym typeface="Press Start 2P"/>
              </a:rPr>
              <a:t>Essential Features</a:t>
            </a:r>
            <a:endParaRPr sz="1400">
              <a:solidFill>
                <a:srgbClr val="FFE9EC"/>
              </a:solidFill>
              <a:latin typeface="Press Start 2P"/>
              <a:ea typeface="Press Start 2P"/>
              <a:cs typeface="Press Start 2P"/>
              <a:sym typeface="Press Start 2P"/>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17"/>
          <p:cNvSpPr txBox="1"/>
          <p:nvPr>
            <p:ph type="ctrTitle"/>
          </p:nvPr>
        </p:nvSpPr>
        <p:spPr>
          <a:xfrm>
            <a:off x="2079750" y="290425"/>
            <a:ext cx="49845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400">
                <a:solidFill>
                  <a:srgbClr val="FFE9EC"/>
                </a:solidFill>
                <a:latin typeface="Press Start 2P"/>
                <a:ea typeface="Press Start 2P"/>
                <a:cs typeface="Press Start 2P"/>
                <a:sym typeface="Press Start 2P"/>
              </a:rPr>
              <a:t>How Coronagotchi Will Work</a:t>
            </a:r>
            <a:endParaRPr sz="1400">
              <a:solidFill>
                <a:srgbClr val="FFE9EC"/>
              </a:solidFill>
              <a:latin typeface="Press Start 2P"/>
              <a:ea typeface="Press Start 2P"/>
              <a:cs typeface="Press Start 2P"/>
              <a:sym typeface="Press Start 2P"/>
            </a:endParaRPr>
          </a:p>
        </p:txBody>
      </p:sp>
      <p:sp>
        <p:nvSpPr>
          <p:cNvPr id="82" name="Google Shape;82;p17"/>
          <p:cNvSpPr txBox="1"/>
          <p:nvPr>
            <p:ph idx="1" type="subTitle"/>
          </p:nvPr>
        </p:nvSpPr>
        <p:spPr>
          <a:xfrm>
            <a:off x="899550" y="993425"/>
            <a:ext cx="7344900" cy="3562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solidFill>
                  <a:srgbClr val="4A86E8"/>
                </a:solidFill>
                <a:latin typeface="Roboto Mono"/>
                <a:ea typeface="Roboto Mono"/>
                <a:cs typeface="Roboto Mono"/>
                <a:sym typeface="Roboto Mono"/>
              </a:rPr>
              <a:t>Each</a:t>
            </a:r>
            <a:r>
              <a:rPr b="1" lang="en" sz="1400">
                <a:solidFill>
                  <a:srgbClr val="4A86E8"/>
                </a:solidFill>
                <a:latin typeface="Roboto Mono"/>
                <a:ea typeface="Roboto Mono"/>
                <a:cs typeface="Roboto Mono"/>
                <a:sym typeface="Roboto Mono"/>
              </a:rPr>
              <a:t> player starts the game with a baby virus that they can feed, nurture,and play with until they have their own cute fully grown pathogen! Players are able to play fun mouse-controlled mini-games such as:</a:t>
            </a:r>
            <a:endParaRPr b="1" sz="1400">
              <a:solidFill>
                <a:srgbClr val="4A86E8"/>
              </a:solidFill>
              <a:latin typeface="Roboto Mono"/>
              <a:ea typeface="Roboto Mono"/>
              <a:cs typeface="Roboto Mono"/>
              <a:sym typeface="Roboto Mono"/>
            </a:endParaRPr>
          </a:p>
          <a:p>
            <a:pPr indent="-317500" lvl="0" marL="457200" rtl="0" algn="l">
              <a:lnSpc>
                <a:spcPct val="115000"/>
              </a:lnSpc>
              <a:spcBef>
                <a:spcPts val="0"/>
              </a:spcBef>
              <a:spcAft>
                <a:spcPts val="0"/>
              </a:spcAft>
              <a:buClr>
                <a:srgbClr val="4A86E8"/>
              </a:buClr>
              <a:buSzPts val="1400"/>
              <a:buFont typeface="Roboto Mono"/>
              <a:buChar char="●"/>
            </a:pPr>
            <a:r>
              <a:rPr b="1" lang="en" sz="1400">
                <a:solidFill>
                  <a:srgbClr val="4A86E8"/>
                </a:solidFill>
                <a:latin typeface="Roboto Mono"/>
                <a:ea typeface="Roboto Mono"/>
                <a:cs typeface="Roboto Mono"/>
                <a:sym typeface="Roboto Mono"/>
              </a:rPr>
              <a:t>Moving their Corona around to catch food while avoiding vaccines that hurt their hunger </a:t>
            </a:r>
            <a:endParaRPr b="1" sz="1400">
              <a:solidFill>
                <a:srgbClr val="4A86E8"/>
              </a:solidFill>
              <a:latin typeface="Roboto Mono"/>
              <a:ea typeface="Roboto Mono"/>
              <a:cs typeface="Roboto Mono"/>
              <a:sym typeface="Roboto Mono"/>
            </a:endParaRPr>
          </a:p>
          <a:p>
            <a:pPr indent="-317500" lvl="0" marL="457200" rtl="0" algn="l">
              <a:lnSpc>
                <a:spcPct val="115000"/>
              </a:lnSpc>
              <a:spcBef>
                <a:spcPts val="0"/>
              </a:spcBef>
              <a:spcAft>
                <a:spcPts val="0"/>
              </a:spcAft>
              <a:buClr>
                <a:srgbClr val="4A86E8"/>
              </a:buClr>
              <a:buSzPts val="1400"/>
              <a:buFont typeface="Roboto Mono"/>
              <a:buChar char="●"/>
            </a:pPr>
            <a:r>
              <a:rPr b="1" lang="en" sz="1400">
                <a:solidFill>
                  <a:srgbClr val="4A86E8"/>
                </a:solidFill>
                <a:latin typeface="Roboto Mono"/>
                <a:ea typeface="Roboto Mono"/>
                <a:cs typeface="Roboto Mono"/>
                <a:sym typeface="Roboto Mono"/>
              </a:rPr>
              <a:t>Dress their Corona in the latest viral fashion trends</a:t>
            </a:r>
            <a:endParaRPr b="1" sz="1400">
              <a:solidFill>
                <a:srgbClr val="4A86E8"/>
              </a:solidFill>
              <a:latin typeface="Roboto Mono"/>
              <a:ea typeface="Roboto Mono"/>
              <a:cs typeface="Roboto Mono"/>
              <a:sym typeface="Roboto Mono"/>
            </a:endParaRPr>
          </a:p>
          <a:p>
            <a:pPr indent="-317500" lvl="0" marL="457200" rtl="0" algn="l">
              <a:lnSpc>
                <a:spcPct val="115000"/>
              </a:lnSpc>
              <a:spcBef>
                <a:spcPts val="0"/>
              </a:spcBef>
              <a:spcAft>
                <a:spcPts val="0"/>
              </a:spcAft>
              <a:buClr>
                <a:srgbClr val="4A86E8"/>
              </a:buClr>
              <a:buSzPts val="1400"/>
              <a:buFont typeface="Roboto Mono"/>
              <a:buChar char="●"/>
            </a:pPr>
            <a:r>
              <a:rPr b="1" lang="en" sz="1400">
                <a:solidFill>
                  <a:srgbClr val="4A86E8"/>
                </a:solidFill>
                <a:latin typeface="Roboto Mono"/>
                <a:ea typeface="Roboto Mono"/>
                <a:cs typeface="Roboto Mono"/>
                <a:sym typeface="Roboto Mono"/>
              </a:rPr>
              <a:t>Memorize nucleotides to mutate</a:t>
            </a:r>
            <a:endParaRPr b="1" sz="1400">
              <a:solidFill>
                <a:srgbClr val="4A86E8"/>
              </a:solidFill>
              <a:latin typeface="Roboto Mono"/>
              <a:ea typeface="Roboto Mono"/>
              <a:cs typeface="Roboto Mono"/>
              <a:sym typeface="Roboto Mono"/>
            </a:endParaRPr>
          </a:p>
          <a:p>
            <a:pPr indent="-317500" lvl="0" marL="457200" rtl="0" algn="l">
              <a:lnSpc>
                <a:spcPct val="115000"/>
              </a:lnSpc>
              <a:spcBef>
                <a:spcPts val="0"/>
              </a:spcBef>
              <a:spcAft>
                <a:spcPts val="0"/>
              </a:spcAft>
              <a:buClr>
                <a:srgbClr val="4A86E8"/>
              </a:buClr>
              <a:buSzPts val="1400"/>
              <a:buFont typeface="Roboto Mono"/>
              <a:buChar char="●"/>
            </a:pPr>
            <a:r>
              <a:rPr b="1" lang="en" sz="1400">
                <a:solidFill>
                  <a:srgbClr val="4A86E8"/>
                </a:solidFill>
                <a:latin typeface="Roboto Mono"/>
                <a:ea typeface="Roboto Mono"/>
                <a:cs typeface="Roboto Mono"/>
                <a:sym typeface="Roboto Mono"/>
              </a:rPr>
              <a:t>Break down biological defenses</a:t>
            </a:r>
            <a:endParaRPr b="1" sz="1400">
              <a:solidFill>
                <a:srgbClr val="4A86E8"/>
              </a:solidFill>
              <a:latin typeface="Roboto Mono"/>
              <a:ea typeface="Roboto Mono"/>
              <a:cs typeface="Roboto Mono"/>
              <a:sym typeface="Roboto Mono"/>
            </a:endParaRPr>
          </a:p>
          <a:p>
            <a:pPr indent="0" lvl="0" marL="457200" rtl="0" algn="l">
              <a:lnSpc>
                <a:spcPct val="115000"/>
              </a:lnSpc>
              <a:spcBef>
                <a:spcPts val="0"/>
              </a:spcBef>
              <a:spcAft>
                <a:spcPts val="0"/>
              </a:spcAft>
              <a:buNone/>
            </a:pPr>
            <a:r>
              <a:t/>
            </a:r>
            <a:endParaRPr b="1" sz="1400">
              <a:solidFill>
                <a:srgbClr val="4A86E8"/>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400">
                <a:solidFill>
                  <a:srgbClr val="4A86E8"/>
                </a:solidFill>
                <a:latin typeface="Roboto Mono"/>
                <a:ea typeface="Roboto Mono"/>
                <a:cs typeface="Roboto Mono"/>
                <a:sym typeface="Roboto Mono"/>
              </a:rPr>
              <a:t>The goal of Coronagotchi is to raise your corona to be big and strong - then see what happens!</a:t>
            </a:r>
            <a:endParaRPr b="1" sz="1400">
              <a:solidFill>
                <a:srgbClr val="4A86E8"/>
              </a:solidFill>
              <a:latin typeface="Roboto Mono"/>
              <a:ea typeface="Roboto Mono"/>
              <a:cs typeface="Roboto Mono"/>
              <a:sym typeface="Roboto Mono"/>
            </a:endParaRPr>
          </a:p>
          <a:p>
            <a:pPr indent="0" lvl="0" marL="0" rtl="0" algn="ctr">
              <a:lnSpc>
                <a:spcPct val="115000"/>
              </a:lnSpc>
              <a:spcBef>
                <a:spcPts val="0"/>
              </a:spcBef>
              <a:spcAft>
                <a:spcPts val="0"/>
              </a:spcAft>
              <a:buNone/>
            </a:pPr>
            <a:r>
              <a:t/>
            </a:r>
            <a:endParaRPr sz="1400">
              <a:solidFill>
                <a:srgbClr val="4A86E8"/>
              </a:solidFill>
              <a:latin typeface="Space Mono"/>
              <a:ea typeface="Space Mono"/>
              <a:cs typeface="Space Mono"/>
              <a:sym typeface="Space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18"/>
          <p:cNvSpPr txBox="1"/>
          <p:nvPr>
            <p:ph idx="1" type="subTitle"/>
          </p:nvPr>
        </p:nvSpPr>
        <p:spPr>
          <a:xfrm>
            <a:off x="761550" y="1558350"/>
            <a:ext cx="7620900" cy="2313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solidFill>
                  <a:srgbClr val="4A86E8"/>
                </a:solidFill>
                <a:latin typeface="Roboto Mono"/>
                <a:ea typeface="Roboto Mono"/>
                <a:cs typeface="Roboto Mono"/>
                <a:sym typeface="Roboto Mono"/>
              </a:rPr>
              <a:t>Our creation is meant to provide comedic relief from the COVID-19 pandemic by putting a dark spin on a classic game. We hope we provided an escape from the madness through nostalgia and a heavy dose of irony.  </a:t>
            </a:r>
            <a:endParaRPr b="1" sz="1800">
              <a:solidFill>
                <a:srgbClr val="4A86E8"/>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800"/>
          </a:p>
        </p:txBody>
      </p:sp>
      <p:sp>
        <p:nvSpPr>
          <p:cNvPr id="88" name="Google Shape;88;p18"/>
          <p:cNvSpPr txBox="1"/>
          <p:nvPr>
            <p:ph type="ctrTitle"/>
          </p:nvPr>
        </p:nvSpPr>
        <p:spPr>
          <a:xfrm>
            <a:off x="2773350" y="290425"/>
            <a:ext cx="35973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400">
                <a:solidFill>
                  <a:srgbClr val="FFE9EC"/>
                </a:solidFill>
                <a:latin typeface="Press Start 2P"/>
                <a:ea typeface="Press Start 2P"/>
                <a:cs typeface="Press Start 2P"/>
                <a:sym typeface="Press Start 2P"/>
              </a:rPr>
              <a:t>Artist Statement</a:t>
            </a:r>
            <a:endParaRPr sz="1400">
              <a:solidFill>
                <a:srgbClr val="FFE9EC"/>
              </a:solidFill>
              <a:latin typeface="Press Start 2P"/>
              <a:ea typeface="Press Start 2P"/>
              <a:cs typeface="Press Start 2P"/>
              <a:sym typeface="Press Start 2P"/>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19"/>
          <p:cNvSpPr txBox="1"/>
          <p:nvPr>
            <p:ph type="ctrTitle"/>
          </p:nvPr>
        </p:nvSpPr>
        <p:spPr>
          <a:xfrm>
            <a:off x="2184800" y="884175"/>
            <a:ext cx="22353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E9EC"/>
                </a:solidFill>
                <a:latin typeface="Press Start 2P"/>
                <a:ea typeface="Press Start 2P"/>
                <a:cs typeface="Press Start 2P"/>
                <a:sym typeface="Press Start 2P"/>
              </a:rPr>
              <a:t>Cover Image</a:t>
            </a:r>
            <a:endParaRPr sz="1200">
              <a:solidFill>
                <a:srgbClr val="FFE9EC"/>
              </a:solidFill>
              <a:latin typeface="Press Start 2P"/>
              <a:ea typeface="Press Start 2P"/>
              <a:cs typeface="Press Start 2P"/>
              <a:sym typeface="Press Start 2P"/>
            </a:endParaRPr>
          </a:p>
        </p:txBody>
      </p:sp>
      <p:sp>
        <p:nvSpPr>
          <p:cNvPr id="94" name="Google Shape;94;p19"/>
          <p:cNvSpPr txBox="1"/>
          <p:nvPr>
            <p:ph type="ctrTitle"/>
          </p:nvPr>
        </p:nvSpPr>
        <p:spPr>
          <a:xfrm>
            <a:off x="6003250" y="884175"/>
            <a:ext cx="22353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E9EC"/>
                </a:solidFill>
                <a:latin typeface="Press Start 2P"/>
                <a:ea typeface="Press Start 2P"/>
                <a:cs typeface="Press Start 2P"/>
                <a:sym typeface="Press Start 2P"/>
              </a:rPr>
              <a:t>Color Scheme</a:t>
            </a:r>
            <a:endParaRPr sz="1200">
              <a:solidFill>
                <a:srgbClr val="FFE9EC"/>
              </a:solidFill>
              <a:latin typeface="Press Start 2P"/>
              <a:ea typeface="Press Start 2P"/>
              <a:cs typeface="Press Start 2P"/>
              <a:sym typeface="Press Start 2P"/>
            </a:endParaRPr>
          </a:p>
        </p:txBody>
      </p:sp>
      <p:pic>
        <p:nvPicPr>
          <p:cNvPr id="95" name="Google Shape;95;p19"/>
          <p:cNvPicPr preferRelativeResize="0"/>
          <p:nvPr/>
        </p:nvPicPr>
        <p:blipFill>
          <a:blip r:embed="rId4">
            <a:alphaModFix/>
          </a:blip>
          <a:stretch>
            <a:fillRect/>
          </a:stretch>
        </p:blipFill>
        <p:spPr>
          <a:xfrm>
            <a:off x="5007000" y="1574900"/>
            <a:ext cx="2965300" cy="1131500"/>
          </a:xfrm>
          <a:prstGeom prst="rect">
            <a:avLst/>
          </a:prstGeom>
          <a:noFill/>
          <a:ln>
            <a:noFill/>
          </a:ln>
        </p:spPr>
      </p:pic>
      <p:pic>
        <p:nvPicPr>
          <p:cNvPr id="96" name="Google Shape;96;p19"/>
          <p:cNvPicPr preferRelativeResize="0"/>
          <p:nvPr/>
        </p:nvPicPr>
        <p:blipFill>
          <a:blip r:embed="rId5">
            <a:alphaModFix/>
          </a:blip>
          <a:stretch>
            <a:fillRect/>
          </a:stretch>
        </p:blipFill>
        <p:spPr>
          <a:xfrm>
            <a:off x="5007000" y="2706399"/>
            <a:ext cx="2965300" cy="1024777"/>
          </a:xfrm>
          <a:prstGeom prst="rect">
            <a:avLst/>
          </a:prstGeom>
          <a:noFill/>
          <a:ln>
            <a:noFill/>
          </a:ln>
        </p:spPr>
      </p:pic>
      <p:pic>
        <p:nvPicPr>
          <p:cNvPr id="97" name="Google Shape;97;p19"/>
          <p:cNvPicPr preferRelativeResize="0"/>
          <p:nvPr/>
        </p:nvPicPr>
        <p:blipFill>
          <a:blip r:embed="rId6">
            <a:alphaModFix/>
          </a:blip>
          <a:stretch>
            <a:fillRect/>
          </a:stretch>
        </p:blipFill>
        <p:spPr>
          <a:xfrm>
            <a:off x="1403133" y="1340875"/>
            <a:ext cx="2574194" cy="2575200"/>
          </a:xfrm>
          <a:prstGeom prst="rect">
            <a:avLst/>
          </a:prstGeom>
          <a:noFill/>
          <a:ln>
            <a:noFill/>
          </a:ln>
        </p:spPr>
      </p:pic>
      <p:pic>
        <p:nvPicPr>
          <p:cNvPr id="98" name="Google Shape;98;p19"/>
          <p:cNvPicPr preferRelativeResize="0"/>
          <p:nvPr/>
        </p:nvPicPr>
        <p:blipFill>
          <a:blip r:embed="rId7">
            <a:alphaModFix/>
          </a:blip>
          <a:stretch>
            <a:fillRect/>
          </a:stretch>
        </p:blipFill>
        <p:spPr>
          <a:xfrm>
            <a:off x="1403125" y="1343175"/>
            <a:ext cx="2574201" cy="25751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p20"/>
          <p:cNvSpPr txBox="1"/>
          <p:nvPr>
            <p:ph type="ctrTitle"/>
          </p:nvPr>
        </p:nvSpPr>
        <p:spPr>
          <a:xfrm>
            <a:off x="1246050" y="269725"/>
            <a:ext cx="20124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E9EC"/>
                </a:solidFill>
                <a:latin typeface="Press Start 2P"/>
                <a:ea typeface="Press Start 2P"/>
                <a:cs typeface="Press Start 2P"/>
                <a:sym typeface="Press Start 2P"/>
              </a:rPr>
              <a:t>Corona-1</a:t>
            </a:r>
            <a:endParaRPr sz="1200">
              <a:solidFill>
                <a:srgbClr val="FFE9EC"/>
              </a:solidFill>
              <a:latin typeface="Press Start 2P"/>
              <a:ea typeface="Press Start 2P"/>
              <a:cs typeface="Press Start 2P"/>
              <a:sym typeface="Press Start 2P"/>
            </a:endParaRPr>
          </a:p>
        </p:txBody>
      </p:sp>
      <p:sp>
        <p:nvSpPr>
          <p:cNvPr id="104" name="Google Shape;104;p20"/>
          <p:cNvSpPr txBox="1"/>
          <p:nvPr>
            <p:ph type="ctrTitle"/>
          </p:nvPr>
        </p:nvSpPr>
        <p:spPr>
          <a:xfrm>
            <a:off x="6569525" y="511900"/>
            <a:ext cx="20124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E9EC"/>
                </a:solidFill>
                <a:latin typeface="Press Start 2P"/>
                <a:ea typeface="Press Start 2P"/>
                <a:cs typeface="Press Start 2P"/>
                <a:sym typeface="Press Start 2P"/>
              </a:rPr>
              <a:t>Corona-3</a:t>
            </a:r>
            <a:endParaRPr sz="1200">
              <a:solidFill>
                <a:srgbClr val="FFE9EC"/>
              </a:solidFill>
              <a:latin typeface="Press Start 2P"/>
              <a:ea typeface="Press Start 2P"/>
              <a:cs typeface="Press Start 2P"/>
              <a:sym typeface="Press Start 2P"/>
            </a:endParaRPr>
          </a:p>
        </p:txBody>
      </p:sp>
      <p:sp>
        <p:nvSpPr>
          <p:cNvPr id="105" name="Google Shape;105;p20"/>
          <p:cNvSpPr txBox="1"/>
          <p:nvPr>
            <p:ph type="ctrTitle"/>
          </p:nvPr>
        </p:nvSpPr>
        <p:spPr>
          <a:xfrm>
            <a:off x="3981025" y="1934650"/>
            <a:ext cx="20124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E9EC"/>
                </a:solidFill>
                <a:latin typeface="Press Start 2P"/>
                <a:ea typeface="Press Start 2P"/>
                <a:cs typeface="Press Start 2P"/>
                <a:sym typeface="Press Start 2P"/>
              </a:rPr>
              <a:t>Corona-2</a:t>
            </a:r>
            <a:endParaRPr sz="1200">
              <a:solidFill>
                <a:srgbClr val="FFE9EC"/>
              </a:solidFill>
              <a:latin typeface="Press Start 2P"/>
              <a:ea typeface="Press Start 2P"/>
              <a:cs typeface="Press Start 2P"/>
              <a:sym typeface="Press Start 2P"/>
            </a:endParaRPr>
          </a:p>
        </p:txBody>
      </p:sp>
      <p:sp>
        <p:nvSpPr>
          <p:cNvPr id="106" name="Google Shape;106;p20"/>
          <p:cNvSpPr txBox="1"/>
          <p:nvPr>
            <p:ph type="ctrTitle"/>
          </p:nvPr>
        </p:nvSpPr>
        <p:spPr>
          <a:xfrm>
            <a:off x="417425" y="3431250"/>
            <a:ext cx="2884500" cy="12846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4A86E8"/>
                </a:solidFill>
                <a:latin typeface="Press Start 2P"/>
                <a:ea typeface="Press Start 2P"/>
                <a:cs typeface="Press Start 2P"/>
                <a:sym typeface="Press Start 2P"/>
              </a:rPr>
              <a:t>Corona age</a:t>
            </a:r>
            <a:endParaRPr sz="1200">
              <a:solidFill>
                <a:srgbClr val="4A86E8"/>
              </a:solidFill>
              <a:latin typeface="Press Start 2P"/>
              <a:ea typeface="Press Start 2P"/>
              <a:cs typeface="Press Start 2P"/>
              <a:sym typeface="Press Start 2P"/>
            </a:endParaRPr>
          </a:p>
          <a:p>
            <a:pPr indent="0" lvl="0" marL="0" rtl="0" algn="l">
              <a:lnSpc>
                <a:spcPct val="150000"/>
              </a:lnSpc>
              <a:spcBef>
                <a:spcPts val="0"/>
              </a:spcBef>
              <a:spcAft>
                <a:spcPts val="0"/>
              </a:spcAft>
              <a:buNone/>
            </a:pPr>
            <a:r>
              <a:rPr lang="en" sz="1200">
                <a:solidFill>
                  <a:srgbClr val="4A86E8"/>
                </a:solidFill>
                <a:latin typeface="Press Start 2P"/>
                <a:ea typeface="Press Start 2P"/>
                <a:cs typeface="Press Start 2P"/>
                <a:sym typeface="Press Start 2P"/>
              </a:rPr>
              <a:t>progression</a:t>
            </a:r>
            <a:endParaRPr sz="1200">
              <a:solidFill>
                <a:srgbClr val="4A86E8"/>
              </a:solidFill>
              <a:latin typeface="Press Start 2P"/>
              <a:ea typeface="Press Start 2P"/>
              <a:cs typeface="Press Start 2P"/>
              <a:sym typeface="Press Start 2P"/>
            </a:endParaRPr>
          </a:p>
        </p:txBody>
      </p:sp>
      <p:pic>
        <p:nvPicPr>
          <p:cNvPr id="107" name="Google Shape;107;p20"/>
          <p:cNvPicPr preferRelativeResize="0"/>
          <p:nvPr/>
        </p:nvPicPr>
        <p:blipFill>
          <a:blip r:embed="rId4">
            <a:alphaModFix/>
          </a:blip>
          <a:stretch>
            <a:fillRect/>
          </a:stretch>
        </p:blipFill>
        <p:spPr>
          <a:xfrm>
            <a:off x="665150" y="827075"/>
            <a:ext cx="2083675" cy="2042550"/>
          </a:xfrm>
          <a:prstGeom prst="rect">
            <a:avLst/>
          </a:prstGeom>
          <a:noFill/>
          <a:ln>
            <a:noFill/>
          </a:ln>
        </p:spPr>
      </p:pic>
      <p:pic>
        <p:nvPicPr>
          <p:cNvPr id="108" name="Google Shape;108;p20"/>
          <p:cNvPicPr preferRelativeResize="0"/>
          <p:nvPr/>
        </p:nvPicPr>
        <p:blipFill>
          <a:blip r:embed="rId5">
            <a:alphaModFix/>
          </a:blip>
          <a:stretch>
            <a:fillRect/>
          </a:stretch>
        </p:blipFill>
        <p:spPr>
          <a:xfrm>
            <a:off x="3387800" y="2571750"/>
            <a:ext cx="2293590" cy="2042550"/>
          </a:xfrm>
          <a:prstGeom prst="rect">
            <a:avLst/>
          </a:prstGeom>
          <a:noFill/>
          <a:ln>
            <a:noFill/>
          </a:ln>
        </p:spPr>
      </p:pic>
      <p:pic>
        <p:nvPicPr>
          <p:cNvPr id="109" name="Google Shape;109;p20"/>
          <p:cNvPicPr preferRelativeResize="0"/>
          <p:nvPr/>
        </p:nvPicPr>
        <p:blipFill>
          <a:blip r:embed="rId6">
            <a:alphaModFix/>
          </a:blip>
          <a:stretch>
            <a:fillRect/>
          </a:stretch>
        </p:blipFill>
        <p:spPr>
          <a:xfrm>
            <a:off x="5993424" y="1145887"/>
            <a:ext cx="2377875" cy="1830525"/>
          </a:xfrm>
          <a:prstGeom prst="rect">
            <a:avLst/>
          </a:prstGeom>
          <a:noFill/>
          <a:ln>
            <a:noFill/>
          </a:ln>
        </p:spPr>
      </p:pic>
      <p:pic>
        <p:nvPicPr>
          <p:cNvPr id="110" name="Google Shape;110;p20"/>
          <p:cNvPicPr preferRelativeResize="0"/>
          <p:nvPr/>
        </p:nvPicPr>
        <p:blipFill>
          <a:blip r:embed="rId7">
            <a:alphaModFix/>
          </a:blip>
          <a:stretch>
            <a:fillRect/>
          </a:stretch>
        </p:blipFill>
        <p:spPr>
          <a:xfrm>
            <a:off x="19" y="-23"/>
            <a:ext cx="9143998" cy="5144839"/>
          </a:xfrm>
          <a:prstGeom prst="rect">
            <a:avLst/>
          </a:prstGeom>
          <a:noFill/>
          <a:ln>
            <a:noFill/>
          </a:ln>
        </p:spPr>
      </p:pic>
      <p:sp>
        <p:nvSpPr>
          <p:cNvPr id="111" name="Google Shape;111;p20"/>
          <p:cNvSpPr txBox="1"/>
          <p:nvPr>
            <p:ph type="ctrTitle"/>
          </p:nvPr>
        </p:nvSpPr>
        <p:spPr>
          <a:xfrm>
            <a:off x="503300" y="3168900"/>
            <a:ext cx="2884500" cy="12846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4A86E8"/>
                </a:solidFill>
                <a:latin typeface="Press Start 2P"/>
                <a:ea typeface="Press Start 2P"/>
                <a:cs typeface="Press Start 2P"/>
                <a:sym typeface="Press Start 2P"/>
              </a:rPr>
              <a:t>Corona age</a:t>
            </a:r>
            <a:endParaRPr sz="1200">
              <a:solidFill>
                <a:srgbClr val="4A86E8"/>
              </a:solidFill>
              <a:latin typeface="Press Start 2P"/>
              <a:ea typeface="Press Start 2P"/>
              <a:cs typeface="Press Start 2P"/>
              <a:sym typeface="Press Start 2P"/>
            </a:endParaRPr>
          </a:p>
          <a:p>
            <a:pPr indent="0" lvl="0" marL="0" rtl="0" algn="l">
              <a:lnSpc>
                <a:spcPct val="150000"/>
              </a:lnSpc>
              <a:spcBef>
                <a:spcPts val="0"/>
              </a:spcBef>
              <a:spcAft>
                <a:spcPts val="0"/>
              </a:spcAft>
              <a:buNone/>
            </a:pPr>
            <a:r>
              <a:rPr lang="en" sz="1200">
                <a:solidFill>
                  <a:srgbClr val="4A86E8"/>
                </a:solidFill>
                <a:latin typeface="Press Start 2P"/>
                <a:ea typeface="Press Start 2P"/>
                <a:cs typeface="Press Start 2P"/>
                <a:sym typeface="Press Start 2P"/>
              </a:rPr>
              <a:t>progression</a:t>
            </a:r>
            <a:endParaRPr sz="1200">
              <a:solidFill>
                <a:srgbClr val="4A86E8"/>
              </a:solidFill>
              <a:latin typeface="Press Start 2P"/>
              <a:ea typeface="Press Start 2P"/>
              <a:cs typeface="Press Start 2P"/>
              <a:sym typeface="Press Start 2P"/>
            </a:endParaRPr>
          </a:p>
        </p:txBody>
      </p:sp>
      <p:pic>
        <p:nvPicPr>
          <p:cNvPr id="112" name="Google Shape;112;p20"/>
          <p:cNvPicPr preferRelativeResize="0"/>
          <p:nvPr/>
        </p:nvPicPr>
        <p:blipFill>
          <a:blip r:embed="rId8">
            <a:alphaModFix/>
          </a:blip>
          <a:stretch>
            <a:fillRect/>
          </a:stretch>
        </p:blipFill>
        <p:spPr>
          <a:xfrm>
            <a:off x="1171" y="650"/>
            <a:ext cx="9141708" cy="5143501"/>
          </a:xfrm>
          <a:prstGeom prst="rect">
            <a:avLst/>
          </a:prstGeom>
          <a:noFill/>
          <a:ln>
            <a:noFill/>
          </a:ln>
        </p:spPr>
      </p:pic>
      <p:sp>
        <p:nvSpPr>
          <p:cNvPr id="113" name="Google Shape;113;p20"/>
          <p:cNvSpPr txBox="1"/>
          <p:nvPr>
            <p:ph type="ctrTitle"/>
          </p:nvPr>
        </p:nvSpPr>
        <p:spPr>
          <a:xfrm>
            <a:off x="327675" y="3005825"/>
            <a:ext cx="2220000" cy="12846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4A86E8"/>
                </a:solidFill>
                <a:latin typeface="Press Start 2P"/>
                <a:ea typeface="Press Start 2P"/>
                <a:cs typeface="Press Start 2P"/>
                <a:sym typeface="Press Start 2P"/>
              </a:rPr>
              <a:t>Corona age</a:t>
            </a:r>
            <a:endParaRPr sz="1200">
              <a:solidFill>
                <a:srgbClr val="4A86E8"/>
              </a:solidFill>
              <a:latin typeface="Press Start 2P"/>
              <a:ea typeface="Press Start 2P"/>
              <a:cs typeface="Press Start 2P"/>
              <a:sym typeface="Press Start 2P"/>
            </a:endParaRPr>
          </a:p>
          <a:p>
            <a:pPr indent="0" lvl="0" marL="0" rtl="0" algn="l">
              <a:lnSpc>
                <a:spcPct val="150000"/>
              </a:lnSpc>
              <a:spcBef>
                <a:spcPts val="0"/>
              </a:spcBef>
              <a:spcAft>
                <a:spcPts val="0"/>
              </a:spcAft>
              <a:buNone/>
            </a:pPr>
            <a:r>
              <a:rPr lang="en" sz="1200">
                <a:solidFill>
                  <a:srgbClr val="4A86E8"/>
                </a:solidFill>
                <a:latin typeface="Press Start 2P"/>
                <a:ea typeface="Press Start 2P"/>
                <a:cs typeface="Press Start 2P"/>
                <a:sym typeface="Press Start 2P"/>
              </a:rPr>
              <a:t>progression</a:t>
            </a:r>
            <a:endParaRPr sz="1200">
              <a:solidFill>
                <a:srgbClr val="4A86E8"/>
              </a:solidFill>
              <a:latin typeface="Press Start 2P"/>
              <a:ea typeface="Press Start 2P"/>
              <a:cs typeface="Press Start 2P"/>
              <a:sym typeface="Press Start 2P"/>
            </a:endParaRPr>
          </a:p>
        </p:txBody>
      </p:sp>
      <p:sp>
        <p:nvSpPr>
          <p:cNvPr id="114" name="Google Shape;114;p20"/>
          <p:cNvSpPr txBox="1"/>
          <p:nvPr>
            <p:ph type="ctrTitle"/>
          </p:nvPr>
        </p:nvSpPr>
        <p:spPr>
          <a:xfrm>
            <a:off x="1015275" y="186875"/>
            <a:ext cx="20124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E9EC"/>
                </a:solidFill>
                <a:latin typeface="Press Start 2P"/>
                <a:ea typeface="Press Start 2P"/>
                <a:cs typeface="Press Start 2P"/>
                <a:sym typeface="Press Start 2P"/>
              </a:rPr>
              <a:t>Corona-1</a:t>
            </a:r>
            <a:endParaRPr sz="1200">
              <a:solidFill>
                <a:srgbClr val="FFE9EC"/>
              </a:solidFill>
              <a:latin typeface="Press Start 2P"/>
              <a:ea typeface="Press Start 2P"/>
              <a:cs typeface="Press Start 2P"/>
              <a:sym typeface="Press Start 2P"/>
            </a:endParaRPr>
          </a:p>
        </p:txBody>
      </p:sp>
      <p:sp>
        <p:nvSpPr>
          <p:cNvPr id="115" name="Google Shape;115;p20"/>
          <p:cNvSpPr txBox="1"/>
          <p:nvPr>
            <p:ph type="ctrTitle"/>
          </p:nvPr>
        </p:nvSpPr>
        <p:spPr>
          <a:xfrm>
            <a:off x="4067375" y="186875"/>
            <a:ext cx="20124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E9EC"/>
                </a:solidFill>
                <a:latin typeface="Press Start 2P"/>
                <a:ea typeface="Press Start 2P"/>
                <a:cs typeface="Press Start 2P"/>
                <a:sym typeface="Press Start 2P"/>
              </a:rPr>
              <a:t>Corona-2</a:t>
            </a:r>
            <a:endParaRPr sz="1200">
              <a:solidFill>
                <a:srgbClr val="FFE9EC"/>
              </a:solidFill>
              <a:latin typeface="Press Start 2P"/>
              <a:ea typeface="Press Start 2P"/>
              <a:cs typeface="Press Start 2P"/>
              <a:sym typeface="Press Start 2P"/>
            </a:endParaRPr>
          </a:p>
        </p:txBody>
      </p:sp>
      <p:sp>
        <p:nvSpPr>
          <p:cNvPr id="116" name="Google Shape;116;p20"/>
          <p:cNvSpPr txBox="1"/>
          <p:nvPr>
            <p:ph type="ctrTitle"/>
          </p:nvPr>
        </p:nvSpPr>
        <p:spPr>
          <a:xfrm>
            <a:off x="7078050" y="186875"/>
            <a:ext cx="20124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E9EC"/>
                </a:solidFill>
                <a:latin typeface="Press Start 2P"/>
                <a:ea typeface="Press Start 2P"/>
                <a:cs typeface="Press Start 2P"/>
                <a:sym typeface="Press Start 2P"/>
              </a:rPr>
              <a:t>Corona-3</a:t>
            </a:r>
            <a:endParaRPr sz="1200">
              <a:solidFill>
                <a:srgbClr val="FFE9EC"/>
              </a:solidFill>
              <a:latin typeface="Press Start 2P"/>
              <a:ea typeface="Press Start 2P"/>
              <a:cs typeface="Press Start 2P"/>
              <a:sym typeface="Press Start 2P"/>
            </a:endParaRPr>
          </a:p>
        </p:txBody>
      </p:sp>
      <p:sp>
        <p:nvSpPr>
          <p:cNvPr id="117" name="Google Shape;117;p20"/>
          <p:cNvSpPr txBox="1"/>
          <p:nvPr>
            <p:ph type="ctrTitle"/>
          </p:nvPr>
        </p:nvSpPr>
        <p:spPr>
          <a:xfrm>
            <a:off x="3669000" y="2403575"/>
            <a:ext cx="20124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E9EC"/>
                </a:solidFill>
                <a:latin typeface="Press Start 2P"/>
                <a:ea typeface="Press Start 2P"/>
                <a:cs typeface="Press Start 2P"/>
                <a:sym typeface="Press Start 2P"/>
              </a:rPr>
              <a:t>Corona-4</a:t>
            </a:r>
            <a:endParaRPr sz="1200">
              <a:solidFill>
                <a:srgbClr val="FFE9EC"/>
              </a:solidFill>
              <a:latin typeface="Press Start 2P"/>
              <a:ea typeface="Press Start 2P"/>
              <a:cs typeface="Press Start 2P"/>
              <a:sym typeface="Press Start 2P"/>
            </a:endParaRPr>
          </a:p>
        </p:txBody>
      </p:sp>
      <p:sp>
        <p:nvSpPr>
          <p:cNvPr id="118" name="Google Shape;118;p20"/>
          <p:cNvSpPr txBox="1"/>
          <p:nvPr>
            <p:ph type="ctrTitle"/>
          </p:nvPr>
        </p:nvSpPr>
        <p:spPr>
          <a:xfrm>
            <a:off x="6707300" y="2403575"/>
            <a:ext cx="20124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FFE9EC"/>
                </a:solidFill>
                <a:latin typeface="Press Start 2P"/>
                <a:ea typeface="Press Start 2P"/>
                <a:cs typeface="Press Start 2P"/>
                <a:sym typeface="Press Start 2P"/>
              </a:rPr>
              <a:t>Corona-5</a:t>
            </a:r>
            <a:endParaRPr sz="1200">
              <a:solidFill>
                <a:srgbClr val="FFE9EC"/>
              </a:solidFill>
              <a:latin typeface="Press Start 2P"/>
              <a:ea typeface="Press Start 2P"/>
              <a:cs typeface="Press Start 2P"/>
              <a:sym typeface="Press Start 2P"/>
            </a:endParaRPr>
          </a:p>
        </p:txBody>
      </p:sp>
      <p:pic>
        <p:nvPicPr>
          <p:cNvPr id="119" name="Google Shape;119;p20"/>
          <p:cNvPicPr preferRelativeResize="0"/>
          <p:nvPr/>
        </p:nvPicPr>
        <p:blipFill>
          <a:blip r:embed="rId4">
            <a:alphaModFix/>
          </a:blip>
          <a:stretch>
            <a:fillRect/>
          </a:stretch>
        </p:blipFill>
        <p:spPr>
          <a:xfrm>
            <a:off x="553775" y="735257"/>
            <a:ext cx="1945900" cy="1907494"/>
          </a:xfrm>
          <a:prstGeom prst="rect">
            <a:avLst/>
          </a:prstGeom>
          <a:noFill/>
          <a:ln>
            <a:noFill/>
          </a:ln>
        </p:spPr>
      </p:pic>
      <p:pic>
        <p:nvPicPr>
          <p:cNvPr id="120" name="Google Shape;120;p20"/>
          <p:cNvPicPr preferRelativeResize="0"/>
          <p:nvPr/>
        </p:nvPicPr>
        <p:blipFill>
          <a:blip r:embed="rId5">
            <a:alphaModFix/>
          </a:blip>
          <a:stretch>
            <a:fillRect/>
          </a:stretch>
        </p:blipFill>
        <p:spPr>
          <a:xfrm>
            <a:off x="3528400" y="735246"/>
            <a:ext cx="2012400" cy="1792129"/>
          </a:xfrm>
          <a:prstGeom prst="rect">
            <a:avLst/>
          </a:prstGeom>
          <a:noFill/>
          <a:ln>
            <a:noFill/>
          </a:ln>
        </p:spPr>
      </p:pic>
      <p:pic>
        <p:nvPicPr>
          <p:cNvPr id="121" name="Google Shape;121;p20"/>
          <p:cNvPicPr preferRelativeResize="0"/>
          <p:nvPr/>
        </p:nvPicPr>
        <p:blipFill>
          <a:blip r:embed="rId6">
            <a:alphaModFix/>
          </a:blip>
          <a:stretch>
            <a:fillRect/>
          </a:stretch>
        </p:blipFill>
        <p:spPr>
          <a:xfrm>
            <a:off x="6707300" y="811725"/>
            <a:ext cx="1910850" cy="1471000"/>
          </a:xfrm>
          <a:prstGeom prst="rect">
            <a:avLst/>
          </a:prstGeom>
          <a:noFill/>
          <a:ln>
            <a:noFill/>
          </a:ln>
        </p:spPr>
      </p:pic>
      <p:pic>
        <p:nvPicPr>
          <p:cNvPr id="122" name="Google Shape;122;p20"/>
          <p:cNvPicPr preferRelativeResize="0"/>
          <p:nvPr/>
        </p:nvPicPr>
        <p:blipFill>
          <a:blip r:embed="rId9">
            <a:alphaModFix/>
          </a:blip>
          <a:stretch>
            <a:fillRect/>
          </a:stretch>
        </p:blipFill>
        <p:spPr>
          <a:xfrm>
            <a:off x="3123475" y="2869633"/>
            <a:ext cx="2293600" cy="2196692"/>
          </a:xfrm>
          <a:prstGeom prst="rect">
            <a:avLst/>
          </a:prstGeom>
          <a:noFill/>
          <a:ln>
            <a:noFill/>
          </a:ln>
        </p:spPr>
      </p:pic>
      <p:pic>
        <p:nvPicPr>
          <p:cNvPr id="123" name="Google Shape;123;p20"/>
          <p:cNvPicPr preferRelativeResize="0"/>
          <p:nvPr/>
        </p:nvPicPr>
        <p:blipFill>
          <a:blip r:embed="rId10">
            <a:alphaModFix/>
          </a:blip>
          <a:stretch>
            <a:fillRect/>
          </a:stretch>
        </p:blipFill>
        <p:spPr>
          <a:xfrm>
            <a:off x="6378075" y="3067000"/>
            <a:ext cx="1910850" cy="18577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21"/>
          <p:cNvSpPr txBox="1"/>
          <p:nvPr>
            <p:ph idx="1" type="subTitle"/>
          </p:nvPr>
        </p:nvSpPr>
        <p:spPr>
          <a:xfrm>
            <a:off x="761550" y="1056325"/>
            <a:ext cx="7620900" cy="3528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solidFill>
                  <a:srgbClr val="4A86E8"/>
                </a:solidFill>
                <a:latin typeface="Roboto Mono"/>
                <a:ea typeface="Roboto Mono"/>
                <a:cs typeface="Roboto Mono"/>
                <a:sym typeface="Roboto Mono"/>
              </a:rPr>
              <a:t>If its stats are not depleted, Corona will age while the player is playing Coronagotchi.</a:t>
            </a:r>
            <a:endParaRPr b="1" sz="1800">
              <a:solidFill>
                <a:srgbClr val="4A86E8"/>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b="1" sz="1800">
              <a:solidFill>
                <a:srgbClr val="4A86E8"/>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800">
                <a:solidFill>
                  <a:srgbClr val="4A86E8"/>
                </a:solidFill>
                <a:latin typeface="Roboto Mono"/>
                <a:ea typeface="Roboto Mono"/>
                <a:cs typeface="Roboto Mono"/>
                <a:sym typeface="Roboto Mono"/>
              </a:rPr>
              <a:t>Stage 1: until the player feeds Corona</a:t>
            </a:r>
            <a:endParaRPr b="1" sz="1800">
              <a:solidFill>
                <a:srgbClr val="4A86E8"/>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800">
                <a:solidFill>
                  <a:srgbClr val="4A86E8"/>
                </a:solidFill>
                <a:latin typeface="Roboto Mono"/>
                <a:ea typeface="Roboto Mono"/>
                <a:cs typeface="Roboto Mono"/>
                <a:sym typeface="Roboto Mono"/>
              </a:rPr>
              <a:t>Stage 2: 30 seconds</a:t>
            </a:r>
            <a:endParaRPr b="1" sz="1800">
              <a:solidFill>
                <a:srgbClr val="4A86E8"/>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800">
                <a:solidFill>
                  <a:srgbClr val="4A86E8"/>
                </a:solidFill>
                <a:latin typeface="Roboto Mono"/>
                <a:ea typeface="Roboto Mono"/>
                <a:cs typeface="Roboto Mono"/>
                <a:sym typeface="Roboto Mono"/>
              </a:rPr>
              <a:t>Stage 3: 30 seconds</a:t>
            </a:r>
            <a:endParaRPr b="1" sz="1800">
              <a:solidFill>
                <a:srgbClr val="4A86E8"/>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800">
                <a:solidFill>
                  <a:srgbClr val="4A86E8"/>
                </a:solidFill>
                <a:latin typeface="Roboto Mono"/>
                <a:ea typeface="Roboto Mono"/>
                <a:cs typeface="Roboto Mono"/>
                <a:sym typeface="Roboto Mono"/>
              </a:rPr>
              <a:t>Stage 4: 90 seconds</a:t>
            </a:r>
            <a:endParaRPr b="1" sz="1800">
              <a:solidFill>
                <a:srgbClr val="4A86E8"/>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800">
                <a:solidFill>
                  <a:srgbClr val="4A86E8"/>
                </a:solidFill>
                <a:latin typeface="Roboto Mono"/>
                <a:ea typeface="Roboto Mono"/>
                <a:cs typeface="Roboto Mono"/>
                <a:sym typeface="Roboto Mono"/>
              </a:rPr>
              <a:t>Stage 5:</a:t>
            </a:r>
            <a:r>
              <a:rPr b="1" lang="en" sz="1800">
                <a:solidFill>
                  <a:srgbClr val="4A86E8"/>
                </a:solidFill>
                <a:latin typeface="Roboto Mono"/>
                <a:ea typeface="Roboto Mono"/>
                <a:cs typeface="Roboto Mono"/>
                <a:sym typeface="Roboto Mono"/>
              </a:rPr>
              <a:t> </a:t>
            </a:r>
            <a:r>
              <a:rPr b="1" lang="en" sz="1800">
                <a:solidFill>
                  <a:srgbClr val="4A86E8"/>
                </a:solidFill>
                <a:latin typeface="Roboto Mono"/>
                <a:ea typeface="Roboto Mono"/>
                <a:cs typeface="Roboto Mono"/>
                <a:sym typeface="Roboto Mono"/>
              </a:rPr>
              <a:t>surprise</a:t>
            </a:r>
            <a:r>
              <a:rPr b="1" lang="en" sz="1800">
                <a:solidFill>
                  <a:srgbClr val="4A86E8"/>
                </a:solidFill>
                <a:latin typeface="Roboto Mono"/>
                <a:ea typeface="Roboto Mono"/>
                <a:cs typeface="Roboto Mono"/>
                <a:sym typeface="Roboto Mono"/>
              </a:rPr>
              <a:t> ending!</a:t>
            </a:r>
            <a:endParaRPr b="1" sz="1800">
              <a:solidFill>
                <a:srgbClr val="4A86E8"/>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800"/>
          </a:p>
        </p:txBody>
      </p:sp>
      <p:sp>
        <p:nvSpPr>
          <p:cNvPr id="129" name="Google Shape;129;p21"/>
          <p:cNvSpPr txBox="1"/>
          <p:nvPr>
            <p:ph type="ctrTitle"/>
          </p:nvPr>
        </p:nvSpPr>
        <p:spPr>
          <a:xfrm>
            <a:off x="2773350" y="290425"/>
            <a:ext cx="4151400" cy="5040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sz="1400">
                <a:solidFill>
                  <a:srgbClr val="FFE9EC"/>
                </a:solidFill>
                <a:latin typeface="Press Start 2P"/>
                <a:ea typeface="Press Start 2P"/>
                <a:cs typeface="Press Start 2P"/>
                <a:sym typeface="Press Start 2P"/>
              </a:rPr>
              <a:t>Corona Age Breakdown</a:t>
            </a:r>
            <a:endParaRPr sz="1400">
              <a:solidFill>
                <a:srgbClr val="FFE9EC"/>
              </a:solidFill>
              <a:latin typeface="Press Start 2P"/>
              <a:ea typeface="Press Start 2P"/>
              <a:cs typeface="Press Start 2P"/>
              <a:sym typeface="Press Start 2P"/>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