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rvo"/>
      <p:regular r:id="rId14"/>
      <p:bold r:id="rId15"/>
      <p:italic r:id="rId16"/>
      <p:boldItalic r:id="rId17"/>
    </p:embeddedFont>
    <p:embeddedFont>
      <p:font typeface="Barlow SemiBold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Bold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BarlowSemiBold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Barlow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Arvo-bold.fntdata"/><Relationship Id="rId14" Type="http://schemas.openxmlformats.org/officeDocument/2006/relationships/font" Target="fonts/Arvo-regular.fntdata"/><Relationship Id="rId17" Type="http://schemas.openxmlformats.org/officeDocument/2006/relationships/font" Target="fonts/Arvo-boldItalic.fntdata"/><Relationship Id="rId16" Type="http://schemas.openxmlformats.org/officeDocument/2006/relationships/font" Target="fonts/Arvo-italic.fntdata"/><Relationship Id="rId19" Type="http://schemas.openxmlformats.org/officeDocument/2006/relationships/font" Target="fonts/BarlowSemiBold-bold.fntdata"/><Relationship Id="rId18" Type="http://schemas.openxmlformats.org/officeDocument/2006/relationships/font" Target="fonts/Barlow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2c1dc32b9_0_1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2c1dc32b9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28b370b3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28b370b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82c1dc32b9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82c1dc32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82c1dc32b9_0_1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82c1dc32b9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28b370b39_1_10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728b370b39_1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728b370b39_1_10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728b370b39_1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728b370b39_1_10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728b370b39_1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13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55" name="Google Shape;55;p13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3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13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3"/>
            <p:cNvGrpSpPr/>
            <p:nvPr/>
          </p:nvGrpSpPr>
          <p:grpSpPr>
            <a:xfrm>
              <a:off x="-225" y="2008293"/>
              <a:ext cx="301822" cy="1126923"/>
              <a:chOff x="-225" y="1987280"/>
              <a:chExt cx="318950" cy="1190873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-175" y="1987280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13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13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13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5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52" name="Google Shape;152;p15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" name="Google Shape;154;p15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55" name="Google Shape;155;p15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172" name="Google Shape;172;p15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5"/>
            <p:cNvGrpSpPr/>
            <p:nvPr/>
          </p:nvGrpSpPr>
          <p:grpSpPr>
            <a:xfrm>
              <a:off x="-225" y="2008293"/>
              <a:ext cx="301822" cy="1126923"/>
              <a:chOff x="-225" y="1987280"/>
              <a:chExt cx="318950" cy="1190873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-175" y="1987280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5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219" name="Google Shape;219;p15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5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224" name="Google Shape;224;p15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5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5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5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229" name="Google Shape;229;p15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5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5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5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5" name="Google Shape;245;p15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250" name="Google Shape;250;p16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267" name="Google Shape;267;p16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298" name="Google Shape;298;p16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6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303" name="Google Shape;303;p16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16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308" name="Google Shape;308;p16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313" name="Google Shape;313;p16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16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17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333" name="Google Shape;333;p17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17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335" name="Google Shape;335;p1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8" name="Google Shape;338;p17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0" name="Google Shape;340;p17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341" name="Google Shape;341;p1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7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345" name="Google Shape;345;p17"/>
              <p:cNvSpPr/>
              <p:nvPr/>
            </p:nvSpPr>
            <p:spPr>
              <a:xfrm>
                <a:off x="7508545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7710872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7913198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7508545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7710872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7913198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7508545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7710872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7913198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7508545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7710872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7913198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8115524" y="66462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8115524" y="86696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8115524" y="106930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8115549" y="127164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" name="Google Shape;377;p17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378" name="Google Shape;378;p17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4" name="Google Shape;394;p17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395" name="Google Shape;395;p17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96" name="Google Shape;396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9" name="Google Shape;399;p1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2" name="Google Shape;402;p1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03" name="Google Shape;403;p1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1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1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24" name="Google Shape;424;p1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7" name="Google Shape;427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8" name="Google Shape;428;p18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29" name="Google Shape;429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9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19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435" name="Google Shape;435;p19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19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439" name="Google Shape;439;p19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9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456" name="Google Shape;456;p19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9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0" name="Google Shape;460;p19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20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64" name="Google Shape;464;p20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20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68" name="Google Shape;468;p20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0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72" name="Google Shape;472;p20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20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89" name="Google Shape;489;p20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2" name="Google Shape;492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93" name="Google Shape;493;p20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94" name="Google Shape;494;p20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95" name="Google Shape;495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98" name="Google Shape;498;p2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1" name="Google Shape;501;p2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506" name="Google Shape;506;p2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523" name="Google Shape;523;p2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6" name="Google Shape;526;p2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27" name="Google Shape;527;p21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8" name="Google Shape;528;p21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29" name="Google Shape;529;p21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530" name="Google Shape;530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2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533" name="Google Shape;533;p22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6" name="Google Shape;536;p22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537" name="Google Shape;537;p22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541" name="Google Shape;541;p22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2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558" name="Google Shape;558;p22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1" name="Google Shape;561;p2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3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23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568" name="Google Shape;568;p23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572" name="Google Shape;572;p23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3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89" name="Google Shape;589;p23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23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93" name="Google Shape;593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1" type="blank">
  <p:cSld name="BLANK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24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596" name="Google Shape;596;p2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24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599" name="Google Shape;599;p2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" name="Google Shape;602;p24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603" name="Google Shape;603;p24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4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620" name="Google Shape;620;p2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3" name="Google Shape;623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ariant 2">
  <p:cSld name="BLANK_1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5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25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628" name="Google Shape;628;p25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5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632" name="Google Shape;632;p25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25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649" name="Google Shape;649;p25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25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6"/>
          <p:cNvSpPr txBox="1"/>
          <p:nvPr>
            <p:ph type="ctrTitle"/>
          </p:nvPr>
        </p:nvSpPr>
        <p:spPr>
          <a:xfrm>
            <a:off x="685800" y="17280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Band</a:t>
            </a:r>
            <a:endParaRPr/>
          </a:p>
        </p:txBody>
      </p:sp>
      <p:sp>
        <p:nvSpPr>
          <p:cNvPr id="658" name="Google Shape;658;p26"/>
          <p:cNvSpPr txBox="1"/>
          <p:nvPr/>
        </p:nvSpPr>
        <p:spPr>
          <a:xfrm>
            <a:off x="713950" y="4503600"/>
            <a:ext cx="433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Diana Kumykova + Isabelle Cordova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59" name="Google Shape;659;p26"/>
          <p:cNvSpPr txBox="1"/>
          <p:nvPr/>
        </p:nvSpPr>
        <p:spPr>
          <a:xfrm>
            <a:off x="713950" y="1871550"/>
            <a:ext cx="433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Clumsy Guppy Studios Present:</a:t>
            </a:r>
            <a:endParaRPr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7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/>
              <a:t>Pixel Band enables the novice player to become a digital </a:t>
            </a:r>
            <a:r>
              <a:rPr lang="en" sz="3500"/>
              <a:t>composer who orchestrates pixelated instruments into symphonic masterpieces  </a:t>
            </a:r>
            <a:r>
              <a:rPr lang="en" sz="3500"/>
              <a:t>    </a:t>
            </a:r>
            <a:endParaRPr sz="3500"/>
          </a:p>
        </p:txBody>
      </p:sp>
      <p:sp>
        <p:nvSpPr>
          <p:cNvPr id="665" name="Google Shape;665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6" name="Google Shape;666;p27"/>
          <p:cNvSpPr txBox="1"/>
          <p:nvPr/>
        </p:nvSpPr>
        <p:spPr>
          <a:xfrm>
            <a:off x="5919575" y="3849900"/>
            <a:ext cx="777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Logline</a:t>
            </a:r>
            <a:endParaRPr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Features</a:t>
            </a:r>
            <a:endParaRPr/>
          </a:p>
        </p:txBody>
      </p:sp>
      <p:sp>
        <p:nvSpPr>
          <p:cNvPr id="672" name="Google Shape;672;p28"/>
          <p:cNvSpPr txBox="1"/>
          <p:nvPr>
            <p:ph idx="1" type="body"/>
          </p:nvPr>
        </p:nvSpPr>
        <p:spPr>
          <a:xfrm>
            <a:off x="1199775" y="1599700"/>
            <a:ext cx="6650700" cy="315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Pixel Band, the player is able to...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C</a:t>
            </a:r>
            <a:r>
              <a:rPr lang="en"/>
              <a:t>ompose simple tunes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Arrange a </a:t>
            </a:r>
            <a:r>
              <a:rPr lang="en"/>
              <a:t>variety</a:t>
            </a:r>
            <a:r>
              <a:rPr lang="en"/>
              <a:t> of different instruments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Experience visual feedback of what instruments are playing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Employ basic looping features to automate their composition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Description </a:t>
            </a:r>
            <a:endParaRPr/>
          </a:p>
        </p:txBody>
      </p:sp>
      <p:sp>
        <p:nvSpPr>
          <p:cNvPr id="679" name="Google Shape;679;p29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Pixel Band toy concept is a response to overly-complicated composition programs such as Garage Band that aims to give its players a fun way to play around with different instrument sounds and create simple melodies by utilizing rudimentary  looping features.</a:t>
            </a:r>
            <a:endParaRPr/>
          </a:p>
        </p:txBody>
      </p:sp>
      <p:sp>
        <p:nvSpPr>
          <p:cNvPr id="680" name="Google Shape;680;p2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Mockups, pt. 1</a:t>
            </a:r>
            <a:endParaRPr/>
          </a:p>
        </p:txBody>
      </p:sp>
      <p:sp>
        <p:nvSpPr>
          <p:cNvPr id="686" name="Google Shape;686;p3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7" name="Google Shape;6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50" y="1553400"/>
            <a:ext cx="2792001" cy="2791997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0"/>
          <p:cNvSpPr txBox="1"/>
          <p:nvPr/>
        </p:nvSpPr>
        <p:spPr>
          <a:xfrm>
            <a:off x="2085550" y="4389300"/>
            <a:ext cx="1206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Splash Image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689" name="Google Shape;6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7200" y="1553400"/>
            <a:ext cx="3664515" cy="1398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7200" y="2951921"/>
            <a:ext cx="3664501" cy="139352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0"/>
          <p:cNvSpPr txBox="1"/>
          <p:nvPr/>
        </p:nvSpPr>
        <p:spPr>
          <a:xfrm>
            <a:off x="5172500" y="4389300"/>
            <a:ext cx="2159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Tentative Color Scheme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Mockups, pt. 2</a:t>
            </a:r>
            <a:endParaRPr/>
          </a:p>
        </p:txBody>
      </p:sp>
      <p:sp>
        <p:nvSpPr>
          <p:cNvPr id="697" name="Google Shape;697;p3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31"/>
          <p:cNvSpPr txBox="1"/>
          <p:nvPr/>
        </p:nvSpPr>
        <p:spPr>
          <a:xfrm>
            <a:off x="1577500" y="4389300"/>
            <a:ext cx="2222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Instrument Ideation - active state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99" name="Google Shape;699;p31"/>
          <p:cNvSpPr txBox="1"/>
          <p:nvPr/>
        </p:nvSpPr>
        <p:spPr>
          <a:xfrm>
            <a:off x="5172500" y="4389300"/>
            <a:ext cx="21597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Instrument Ideation - inactive state</a:t>
            </a:r>
            <a:endParaRPr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700" name="Google Shape;7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850" y="1553400"/>
            <a:ext cx="2791999" cy="2740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31"/>
          <p:cNvPicPr preferRelativeResize="0"/>
          <p:nvPr/>
        </p:nvPicPr>
        <p:blipFill rotWithShape="1">
          <a:blip r:embed="rId4">
            <a:alphaModFix/>
          </a:blip>
          <a:srcRect b="0" l="2477" r="0" t="2827"/>
          <a:stretch/>
        </p:blipFill>
        <p:spPr>
          <a:xfrm>
            <a:off x="4860375" y="1735525"/>
            <a:ext cx="2652000" cy="26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Code</a:t>
            </a:r>
            <a:endParaRPr/>
          </a:p>
        </p:txBody>
      </p:sp>
      <p:sp>
        <p:nvSpPr>
          <p:cNvPr id="707" name="Google Shape;707;p3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32"/>
          <p:cNvPicPr preferRelativeResize="0"/>
          <p:nvPr/>
        </p:nvPicPr>
        <p:blipFill rotWithShape="1">
          <a:blip r:embed="rId3">
            <a:alphaModFix/>
          </a:blip>
          <a:srcRect b="1806" l="0" r="0" t="0"/>
          <a:stretch/>
        </p:blipFill>
        <p:spPr>
          <a:xfrm>
            <a:off x="4672375" y="1354391"/>
            <a:ext cx="3266975" cy="33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32"/>
          <p:cNvPicPr preferRelativeResize="0"/>
          <p:nvPr/>
        </p:nvPicPr>
        <p:blipFill rotWithShape="1">
          <a:blip r:embed="rId4">
            <a:alphaModFix/>
          </a:blip>
          <a:srcRect b="5695" l="0" r="0" t="0"/>
          <a:stretch/>
        </p:blipFill>
        <p:spPr>
          <a:xfrm>
            <a:off x="1157025" y="1362898"/>
            <a:ext cx="2459351" cy="31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32"/>
          <p:cNvSpPr txBox="1"/>
          <p:nvPr/>
        </p:nvSpPr>
        <p:spPr>
          <a:xfrm>
            <a:off x="4399050" y="46540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Preliminary</a:t>
            </a: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 repeater code - can currently toggle on/off note repetition, aiming to add in tempo options as well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11" name="Google Shape;711;p32"/>
          <p:cNvSpPr txBox="1"/>
          <p:nvPr/>
        </p:nvSpPr>
        <p:spPr>
          <a:xfrm>
            <a:off x="1063950" y="4537225"/>
            <a:ext cx="3049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Light"/>
                <a:ea typeface="Barlow Light"/>
                <a:cs typeface="Barlow Light"/>
                <a:sym typeface="Barlow Light"/>
              </a:rPr>
              <a:t>Tentative idea for drawing instruments onto grid and enabling easy color toggling for each one</a:t>
            </a:r>
            <a:endParaRPr sz="11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