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Space Mono"/>
      <p:regular r:id="rId15"/>
      <p:bold r:id="rId16"/>
      <p:italic r:id="rId17"/>
      <p:boldItalic r:id="rId18"/>
    </p:embeddedFont>
    <p:embeddedFont>
      <p:font typeface="Press Start 2P"/>
      <p:regular r:id="rId19"/>
    </p:embeddedFont>
    <p:embeddedFont>
      <p:font typeface="Roboto Mon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Mono-regular.fntdata"/><Relationship Id="rId11" Type="http://schemas.openxmlformats.org/officeDocument/2006/relationships/slide" Target="slides/slide6.xml"/><Relationship Id="rId22" Type="http://schemas.openxmlformats.org/officeDocument/2006/relationships/font" Target="fonts/RobotoMono-italic.fntdata"/><Relationship Id="rId10" Type="http://schemas.openxmlformats.org/officeDocument/2006/relationships/slide" Target="slides/slide5.xml"/><Relationship Id="rId21" Type="http://schemas.openxmlformats.org/officeDocument/2006/relationships/font" Target="fonts/RobotoMon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RobotoMon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SpaceMono-regular.fntdata"/><Relationship Id="rId14" Type="http://schemas.openxmlformats.org/officeDocument/2006/relationships/slide" Target="slides/slide9.xml"/><Relationship Id="rId17" Type="http://schemas.openxmlformats.org/officeDocument/2006/relationships/font" Target="fonts/SpaceMono-italic.fntdata"/><Relationship Id="rId16" Type="http://schemas.openxmlformats.org/officeDocument/2006/relationships/font" Target="fonts/SpaceMono-bold.fntdata"/><Relationship Id="rId5" Type="http://schemas.openxmlformats.org/officeDocument/2006/relationships/notesMaster" Target="notesMasters/notesMaster1.xml"/><Relationship Id="rId19" Type="http://schemas.openxmlformats.org/officeDocument/2006/relationships/font" Target="fonts/PressStart2P-regular.fntdata"/><Relationship Id="rId6" Type="http://schemas.openxmlformats.org/officeDocument/2006/relationships/slide" Target="slides/slide1.xml"/><Relationship Id="rId18" Type="http://schemas.openxmlformats.org/officeDocument/2006/relationships/font" Target="fonts/SpaceMon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g745aefa8a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745aefa8a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Google Shape;58;g745aefa8a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745aefa8a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400">
                <a:solidFill>
                  <a:schemeClr val="dk1"/>
                </a:solidFill>
              </a:rPr>
              <a:t>Coronagotchi allows players to live out the nostalgia of older handheld games while either helping or harming their little Corona pet in this dark humor twist on the classic Tamagotchi.</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g745aefa8a0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745aefa8a0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g745aefa8a0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745aefa8a0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g745aefa8a0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745aefa8a0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745aefa8a0_1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745aefa8a0_1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745aefa8a0_1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745aefa8a0_1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745aefa8a0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745aefa8a0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745aefa8a0_1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745aefa8a0_1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jp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7.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7.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7.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7.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4.jpg"/><Relationship Id="rId4" Type="http://schemas.openxmlformats.org/officeDocument/2006/relationships/image" Target="../media/image2.png"/><Relationship Id="rId5" Type="http://schemas.openxmlformats.org/officeDocument/2006/relationships/image" Target="../media/image1.png"/><Relationship Id="rId6" Type="http://schemas.openxmlformats.org/officeDocument/2006/relationships/image" Target="../media/image1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3.jpg"/><Relationship Id="rId4" Type="http://schemas.openxmlformats.org/officeDocument/2006/relationships/image" Target="../media/image10.png"/><Relationship Id="rId5" Type="http://schemas.openxmlformats.org/officeDocument/2006/relationships/image" Target="../media/image9.png"/><Relationship Id="rId6"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7.jpg"/><Relationship Id="rId4" Type="http://schemas.openxmlformats.org/officeDocument/2006/relationships/image" Target="../media/image11.png"/><Relationship Id="rId5"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1915350" y="1313450"/>
            <a:ext cx="5313300" cy="871800"/>
          </a:xfrm>
          <a:prstGeom prst="rect">
            <a:avLst/>
          </a:prstGeom>
        </p:spPr>
        <p:txBody>
          <a:bodyPr anchorCtr="0" anchor="b" bIns="91425" lIns="91425" spcFirstLastPara="1" rIns="91425" wrap="square" tIns="91425">
            <a:noAutofit/>
          </a:bodyPr>
          <a:lstStyle/>
          <a:p>
            <a:pPr indent="0" lvl="0" marL="0" rtl="0" algn="ctr">
              <a:lnSpc>
                <a:spcPct val="150000"/>
              </a:lnSpc>
              <a:spcBef>
                <a:spcPts val="0"/>
              </a:spcBef>
              <a:spcAft>
                <a:spcPts val="0"/>
              </a:spcAft>
              <a:buNone/>
            </a:pPr>
            <a:r>
              <a:rPr lang="en" sz="1400">
                <a:solidFill>
                  <a:srgbClr val="4A86E8"/>
                </a:solidFill>
                <a:latin typeface="Press Start 2P"/>
                <a:ea typeface="Press Start 2P"/>
                <a:cs typeface="Press Start 2P"/>
                <a:sym typeface="Press Start 2P"/>
              </a:rPr>
              <a:t>Clumsy Guppy Studios present:</a:t>
            </a:r>
            <a:endParaRPr sz="1400">
              <a:solidFill>
                <a:srgbClr val="4A86E8"/>
              </a:solidFill>
              <a:latin typeface="Press Start 2P"/>
              <a:ea typeface="Press Start 2P"/>
              <a:cs typeface="Press Start 2P"/>
              <a:sym typeface="Press Start 2P"/>
            </a:endParaRPr>
          </a:p>
        </p:txBody>
      </p:sp>
      <p:sp>
        <p:nvSpPr>
          <p:cNvPr id="55" name="Google Shape;55;p13"/>
          <p:cNvSpPr txBox="1"/>
          <p:nvPr>
            <p:ph type="ctrTitle"/>
          </p:nvPr>
        </p:nvSpPr>
        <p:spPr>
          <a:xfrm>
            <a:off x="1859550" y="3454200"/>
            <a:ext cx="5424900" cy="871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200">
                <a:solidFill>
                  <a:srgbClr val="4A86E8"/>
                </a:solidFill>
                <a:latin typeface="Press Start 2P"/>
                <a:ea typeface="Press Start 2P"/>
                <a:cs typeface="Press Start 2P"/>
                <a:sym typeface="Press Start 2P"/>
              </a:rPr>
              <a:t>Isabelle Cordova + Diana Kumykova</a:t>
            </a:r>
            <a:endParaRPr sz="1200">
              <a:solidFill>
                <a:srgbClr val="4A86E8"/>
              </a:solidFill>
              <a:latin typeface="Press Start 2P"/>
              <a:ea typeface="Press Start 2P"/>
              <a:cs typeface="Press Start 2P"/>
              <a:sym typeface="Press Start 2P"/>
            </a:endParaRPr>
          </a:p>
        </p:txBody>
      </p:sp>
      <p:pic>
        <p:nvPicPr>
          <p:cNvPr id="56" name="Google Shape;56;p13"/>
          <p:cNvPicPr preferRelativeResize="0"/>
          <p:nvPr/>
        </p:nvPicPr>
        <p:blipFill>
          <a:blip r:embed="rId4">
            <a:alphaModFix/>
          </a:blip>
          <a:stretch>
            <a:fillRect/>
          </a:stretch>
        </p:blipFill>
        <p:spPr>
          <a:xfrm>
            <a:off x="1161125" y="1801950"/>
            <a:ext cx="6821750" cy="19377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60" name="Shape 60"/>
        <p:cNvGrpSpPr/>
        <p:nvPr/>
      </p:nvGrpSpPr>
      <p:grpSpPr>
        <a:xfrm>
          <a:off x="0" y="0"/>
          <a:ext cx="0" cy="0"/>
          <a:chOff x="0" y="0"/>
          <a:chExt cx="0" cy="0"/>
        </a:xfrm>
      </p:grpSpPr>
      <p:sp>
        <p:nvSpPr>
          <p:cNvPr id="61" name="Google Shape;61;p14"/>
          <p:cNvSpPr txBox="1"/>
          <p:nvPr>
            <p:ph type="ctrTitle"/>
          </p:nvPr>
        </p:nvSpPr>
        <p:spPr>
          <a:xfrm>
            <a:off x="1915350" y="1710375"/>
            <a:ext cx="5313300" cy="1474200"/>
          </a:xfrm>
          <a:prstGeom prst="rect">
            <a:avLst/>
          </a:prstGeom>
        </p:spPr>
        <p:txBody>
          <a:bodyPr anchorCtr="0" anchor="b" bIns="91425" lIns="91425" spcFirstLastPara="1" rIns="91425" wrap="square" tIns="91425">
            <a:noAutofit/>
          </a:bodyPr>
          <a:lstStyle/>
          <a:p>
            <a:pPr indent="0" lvl="0" marL="0" rtl="0" algn="ctr">
              <a:lnSpc>
                <a:spcPct val="150000"/>
              </a:lnSpc>
              <a:spcBef>
                <a:spcPts val="0"/>
              </a:spcBef>
              <a:spcAft>
                <a:spcPts val="0"/>
              </a:spcAft>
              <a:buNone/>
            </a:pPr>
            <a:r>
              <a:rPr lang="en" sz="2400">
                <a:solidFill>
                  <a:srgbClr val="4A86E8"/>
                </a:solidFill>
                <a:latin typeface="Press Start 2P"/>
                <a:ea typeface="Press Start 2P"/>
                <a:cs typeface="Press Start 2P"/>
                <a:sym typeface="Press Start 2P"/>
              </a:rPr>
              <a:t>Raise your own little pathogen!</a:t>
            </a:r>
            <a:endParaRPr sz="2400">
              <a:solidFill>
                <a:srgbClr val="4A86E8"/>
              </a:solidFill>
              <a:latin typeface="Press Start 2P"/>
              <a:ea typeface="Press Start 2P"/>
              <a:cs typeface="Press Start 2P"/>
              <a:sym typeface="Press Start 2P"/>
            </a:endParaRPr>
          </a:p>
        </p:txBody>
      </p:sp>
      <p:sp>
        <p:nvSpPr>
          <p:cNvPr id="62" name="Google Shape;62;p14"/>
          <p:cNvSpPr/>
          <p:nvPr/>
        </p:nvSpPr>
        <p:spPr>
          <a:xfrm>
            <a:off x="3684900" y="3424400"/>
            <a:ext cx="1774200" cy="421200"/>
          </a:xfrm>
          <a:prstGeom prst="rect">
            <a:avLst/>
          </a:prstGeom>
          <a:solidFill>
            <a:srgbClr val="A290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u="sng"/>
          </a:p>
        </p:txBody>
      </p:sp>
      <p:sp>
        <p:nvSpPr>
          <p:cNvPr id="63" name="Google Shape;63;p14"/>
          <p:cNvSpPr txBox="1"/>
          <p:nvPr>
            <p:ph type="ctrTitle"/>
          </p:nvPr>
        </p:nvSpPr>
        <p:spPr>
          <a:xfrm>
            <a:off x="3531275" y="3424400"/>
            <a:ext cx="2012400" cy="504000"/>
          </a:xfrm>
          <a:prstGeom prst="rect">
            <a:avLst/>
          </a:prstGeom>
        </p:spPr>
        <p:txBody>
          <a:bodyPr anchorCtr="0" anchor="b" bIns="91425" lIns="91425" spcFirstLastPara="1" rIns="91425" wrap="square" tIns="91425">
            <a:noAutofit/>
          </a:bodyPr>
          <a:lstStyle/>
          <a:p>
            <a:pPr indent="0" lvl="0" marL="0" rtl="0" algn="ctr">
              <a:lnSpc>
                <a:spcPct val="150000"/>
              </a:lnSpc>
              <a:spcBef>
                <a:spcPts val="0"/>
              </a:spcBef>
              <a:spcAft>
                <a:spcPts val="0"/>
              </a:spcAft>
              <a:buNone/>
            </a:pPr>
            <a:r>
              <a:rPr lang="en" sz="1200">
                <a:solidFill>
                  <a:srgbClr val="FFFFFF"/>
                </a:solidFill>
                <a:latin typeface="Press Start 2P"/>
                <a:ea typeface="Press Start 2P"/>
                <a:cs typeface="Press Start 2P"/>
                <a:sym typeface="Press Start 2P"/>
              </a:rPr>
              <a:t>Let’s go</a:t>
            </a:r>
            <a:endParaRPr sz="1200">
              <a:solidFill>
                <a:srgbClr val="FFFFFF"/>
              </a:solidFill>
              <a:latin typeface="Press Start 2P"/>
              <a:ea typeface="Press Start 2P"/>
              <a:cs typeface="Press Start 2P"/>
              <a:sym typeface="Press Start 2P"/>
            </a:endParaRPr>
          </a:p>
        </p:txBody>
      </p:sp>
      <p:sp>
        <p:nvSpPr>
          <p:cNvPr id="64" name="Google Shape;64;p14"/>
          <p:cNvSpPr txBox="1"/>
          <p:nvPr>
            <p:ph type="ctrTitle"/>
          </p:nvPr>
        </p:nvSpPr>
        <p:spPr>
          <a:xfrm>
            <a:off x="3531275" y="849650"/>
            <a:ext cx="2012400" cy="504000"/>
          </a:xfrm>
          <a:prstGeom prst="rect">
            <a:avLst/>
          </a:prstGeom>
        </p:spPr>
        <p:txBody>
          <a:bodyPr anchorCtr="0" anchor="b" bIns="91425" lIns="91425" spcFirstLastPara="1" rIns="91425" wrap="square" tIns="91425">
            <a:noAutofit/>
          </a:bodyPr>
          <a:lstStyle/>
          <a:p>
            <a:pPr indent="0" lvl="0" marL="0" rtl="0" algn="ctr">
              <a:lnSpc>
                <a:spcPct val="150000"/>
              </a:lnSpc>
              <a:spcBef>
                <a:spcPts val="0"/>
              </a:spcBef>
              <a:spcAft>
                <a:spcPts val="0"/>
              </a:spcAft>
              <a:buNone/>
            </a:pPr>
            <a:r>
              <a:rPr lang="en" sz="1200">
                <a:solidFill>
                  <a:srgbClr val="FFE9EC"/>
                </a:solidFill>
                <a:latin typeface="Press Start 2P"/>
                <a:ea typeface="Press Start 2P"/>
                <a:cs typeface="Press Start 2P"/>
                <a:sym typeface="Press Start 2P"/>
              </a:rPr>
              <a:t>Logline</a:t>
            </a:r>
            <a:endParaRPr sz="1200">
              <a:solidFill>
                <a:srgbClr val="FFE9EC"/>
              </a:solidFill>
              <a:latin typeface="Press Start 2P"/>
              <a:ea typeface="Press Start 2P"/>
              <a:cs typeface="Press Start 2P"/>
              <a:sym typeface="Press Start 2P"/>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68" name="Shape 68"/>
        <p:cNvGrpSpPr/>
        <p:nvPr/>
      </p:nvGrpSpPr>
      <p:grpSpPr>
        <a:xfrm>
          <a:off x="0" y="0"/>
          <a:ext cx="0" cy="0"/>
          <a:chOff x="0" y="0"/>
          <a:chExt cx="0" cy="0"/>
        </a:xfrm>
      </p:grpSpPr>
      <p:sp>
        <p:nvSpPr>
          <p:cNvPr id="69" name="Google Shape;69;p15"/>
          <p:cNvSpPr txBox="1"/>
          <p:nvPr>
            <p:ph idx="1" type="subTitle"/>
          </p:nvPr>
        </p:nvSpPr>
        <p:spPr>
          <a:xfrm>
            <a:off x="899550" y="1263200"/>
            <a:ext cx="7344900" cy="23133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b="1" sz="1800">
              <a:solidFill>
                <a:srgbClr val="4A86E8"/>
              </a:solidFill>
              <a:latin typeface="Roboto Mono"/>
              <a:ea typeface="Roboto Mono"/>
              <a:cs typeface="Roboto Mono"/>
              <a:sym typeface="Roboto Mono"/>
            </a:endParaRPr>
          </a:p>
          <a:p>
            <a:pPr indent="0" lvl="0" marL="0" rtl="0" algn="l">
              <a:lnSpc>
                <a:spcPct val="150000"/>
              </a:lnSpc>
              <a:spcBef>
                <a:spcPts val="0"/>
              </a:spcBef>
              <a:spcAft>
                <a:spcPts val="0"/>
              </a:spcAft>
              <a:buNone/>
            </a:pPr>
            <a:r>
              <a:rPr b="1" lang="en" sz="1800">
                <a:solidFill>
                  <a:srgbClr val="4A86E8"/>
                </a:solidFill>
                <a:latin typeface="Roboto Mono"/>
                <a:ea typeface="Roboto Mono"/>
                <a:cs typeface="Roboto Mono"/>
                <a:sym typeface="Roboto Mono"/>
              </a:rPr>
              <a:t>Coronagotchi allows players to live out the nostalgia of older handheld games while either helping or harming their little coronavirus pet in this dark humor twist on the classic Tamagotchi device.</a:t>
            </a:r>
            <a:endParaRPr b="1" sz="1800">
              <a:solidFill>
                <a:srgbClr val="4A86E8"/>
              </a:solidFill>
              <a:latin typeface="Roboto Mono"/>
              <a:ea typeface="Roboto Mono"/>
              <a:cs typeface="Roboto Mono"/>
              <a:sym typeface="Roboto Mono"/>
            </a:endParaRPr>
          </a:p>
          <a:p>
            <a:pPr indent="0" lvl="0" marL="0" rtl="0" algn="ctr">
              <a:lnSpc>
                <a:spcPct val="115000"/>
              </a:lnSpc>
              <a:spcBef>
                <a:spcPts val="0"/>
              </a:spcBef>
              <a:spcAft>
                <a:spcPts val="0"/>
              </a:spcAft>
              <a:buNone/>
            </a:pPr>
            <a:r>
              <a:t/>
            </a:r>
            <a:endParaRPr sz="1800">
              <a:solidFill>
                <a:srgbClr val="4A86E8"/>
              </a:solidFill>
              <a:latin typeface="Space Mono"/>
              <a:ea typeface="Space Mono"/>
              <a:cs typeface="Space Mono"/>
              <a:sym typeface="Space Mono"/>
            </a:endParaRPr>
          </a:p>
        </p:txBody>
      </p:sp>
      <p:sp>
        <p:nvSpPr>
          <p:cNvPr id="70" name="Google Shape;70;p15"/>
          <p:cNvSpPr txBox="1"/>
          <p:nvPr>
            <p:ph type="ctrTitle"/>
          </p:nvPr>
        </p:nvSpPr>
        <p:spPr>
          <a:xfrm>
            <a:off x="2773350" y="290425"/>
            <a:ext cx="3597300" cy="504000"/>
          </a:xfrm>
          <a:prstGeom prst="rect">
            <a:avLst/>
          </a:prstGeom>
        </p:spPr>
        <p:txBody>
          <a:bodyPr anchorCtr="0" anchor="b" bIns="91425" lIns="91425" spcFirstLastPara="1" rIns="91425" wrap="square" tIns="91425">
            <a:noAutofit/>
          </a:bodyPr>
          <a:lstStyle/>
          <a:p>
            <a:pPr indent="0" lvl="0" marL="0" rtl="0" algn="ctr">
              <a:lnSpc>
                <a:spcPct val="150000"/>
              </a:lnSpc>
              <a:spcBef>
                <a:spcPts val="0"/>
              </a:spcBef>
              <a:spcAft>
                <a:spcPts val="0"/>
              </a:spcAft>
              <a:buNone/>
            </a:pPr>
            <a:r>
              <a:rPr lang="en" sz="1400">
                <a:solidFill>
                  <a:srgbClr val="FFE9EC"/>
                </a:solidFill>
                <a:latin typeface="Press Start 2P"/>
                <a:ea typeface="Press Start 2P"/>
                <a:cs typeface="Press Start 2P"/>
                <a:sym typeface="Press Start 2P"/>
              </a:rPr>
              <a:t>Game Description</a:t>
            </a:r>
            <a:endParaRPr sz="1400">
              <a:solidFill>
                <a:srgbClr val="FFE9EC"/>
              </a:solidFill>
              <a:latin typeface="Press Start 2P"/>
              <a:ea typeface="Press Start 2P"/>
              <a:cs typeface="Press Start 2P"/>
              <a:sym typeface="Press Start 2P"/>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74" name="Shape 74"/>
        <p:cNvGrpSpPr/>
        <p:nvPr/>
      </p:nvGrpSpPr>
      <p:grpSpPr>
        <a:xfrm>
          <a:off x="0" y="0"/>
          <a:ext cx="0" cy="0"/>
          <a:chOff x="0" y="0"/>
          <a:chExt cx="0" cy="0"/>
        </a:xfrm>
      </p:grpSpPr>
      <p:sp>
        <p:nvSpPr>
          <p:cNvPr id="75" name="Google Shape;75;p16"/>
          <p:cNvSpPr txBox="1"/>
          <p:nvPr>
            <p:ph idx="1" type="subTitle"/>
          </p:nvPr>
        </p:nvSpPr>
        <p:spPr>
          <a:xfrm>
            <a:off x="761550" y="1558350"/>
            <a:ext cx="7620900" cy="23133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Clr>
                <a:srgbClr val="4A86E8"/>
              </a:buClr>
              <a:buSzPts val="1800"/>
              <a:buFont typeface="Roboto Mono"/>
              <a:buChar char="❏"/>
            </a:pPr>
            <a:r>
              <a:rPr b="1" lang="en" sz="1800">
                <a:solidFill>
                  <a:srgbClr val="4A86E8"/>
                </a:solidFill>
                <a:latin typeface="Roboto Mono"/>
                <a:ea typeface="Roboto Mono"/>
                <a:cs typeface="Roboto Mono"/>
                <a:sym typeface="Roboto Mono"/>
              </a:rPr>
              <a:t>Feed, play with, and care for your virus</a:t>
            </a:r>
            <a:endParaRPr b="1" sz="1800">
              <a:solidFill>
                <a:srgbClr val="4A86E8"/>
              </a:solidFill>
              <a:latin typeface="Roboto Mono"/>
              <a:ea typeface="Roboto Mono"/>
              <a:cs typeface="Roboto Mono"/>
              <a:sym typeface="Roboto Mono"/>
            </a:endParaRPr>
          </a:p>
          <a:p>
            <a:pPr indent="-342900" lvl="0" marL="457200" rtl="0" algn="l">
              <a:lnSpc>
                <a:spcPct val="150000"/>
              </a:lnSpc>
              <a:spcBef>
                <a:spcPts val="0"/>
              </a:spcBef>
              <a:spcAft>
                <a:spcPts val="0"/>
              </a:spcAft>
              <a:buClr>
                <a:srgbClr val="4A86E8"/>
              </a:buClr>
              <a:buSzPts val="1800"/>
              <a:buFont typeface="Roboto Mono"/>
              <a:buChar char="❏"/>
            </a:pPr>
            <a:r>
              <a:rPr b="1" lang="en" sz="1800">
                <a:solidFill>
                  <a:srgbClr val="4A86E8"/>
                </a:solidFill>
                <a:latin typeface="Roboto Mono"/>
                <a:ea typeface="Roboto Mono"/>
                <a:cs typeface="Roboto Mono"/>
                <a:sym typeface="Roboto Mono"/>
              </a:rPr>
              <a:t>Dress your virus in fun costumes</a:t>
            </a:r>
            <a:endParaRPr b="1" sz="1800">
              <a:solidFill>
                <a:srgbClr val="4A86E8"/>
              </a:solidFill>
              <a:latin typeface="Roboto Mono"/>
              <a:ea typeface="Roboto Mono"/>
              <a:cs typeface="Roboto Mono"/>
              <a:sym typeface="Roboto Mono"/>
            </a:endParaRPr>
          </a:p>
          <a:p>
            <a:pPr indent="-342900" lvl="0" marL="457200" rtl="0" algn="l">
              <a:lnSpc>
                <a:spcPct val="150000"/>
              </a:lnSpc>
              <a:spcBef>
                <a:spcPts val="0"/>
              </a:spcBef>
              <a:spcAft>
                <a:spcPts val="0"/>
              </a:spcAft>
              <a:buClr>
                <a:srgbClr val="4A86E8"/>
              </a:buClr>
              <a:buSzPts val="1800"/>
              <a:buFont typeface="Roboto Mono"/>
              <a:buChar char="❏"/>
            </a:pPr>
            <a:r>
              <a:rPr b="1" lang="en" sz="1800">
                <a:solidFill>
                  <a:srgbClr val="4A86E8"/>
                </a:solidFill>
                <a:latin typeface="Roboto Mono"/>
                <a:ea typeface="Roboto Mono"/>
                <a:cs typeface="Roboto Mono"/>
                <a:sym typeface="Roboto Mono"/>
              </a:rPr>
              <a:t>Watch your virus grow from a speck to a fully grown havoc machine!</a:t>
            </a:r>
            <a:endParaRPr b="1" sz="1800">
              <a:solidFill>
                <a:srgbClr val="4A86E8"/>
              </a:solidFill>
              <a:latin typeface="Roboto Mono"/>
              <a:ea typeface="Roboto Mono"/>
              <a:cs typeface="Roboto Mono"/>
              <a:sym typeface="Roboto Mono"/>
            </a:endParaRPr>
          </a:p>
          <a:p>
            <a:pPr indent="-342900" lvl="0" marL="457200" rtl="0" algn="l">
              <a:lnSpc>
                <a:spcPct val="150000"/>
              </a:lnSpc>
              <a:spcBef>
                <a:spcPts val="0"/>
              </a:spcBef>
              <a:spcAft>
                <a:spcPts val="0"/>
              </a:spcAft>
              <a:buClr>
                <a:srgbClr val="4A86E8"/>
              </a:buClr>
              <a:buSzPts val="1800"/>
              <a:buFont typeface="Roboto Mono"/>
              <a:buChar char="❏"/>
            </a:pPr>
            <a:r>
              <a:rPr b="1" lang="en" sz="1800">
                <a:solidFill>
                  <a:srgbClr val="4A86E8"/>
                </a:solidFill>
                <a:latin typeface="Roboto Mono"/>
                <a:ea typeface="Roboto Mono"/>
                <a:cs typeface="Roboto Mono"/>
                <a:sym typeface="Roboto Mono"/>
              </a:rPr>
              <a:t>Or, if you so choose, kill it</a:t>
            </a:r>
            <a:endParaRPr b="1" sz="1800">
              <a:solidFill>
                <a:srgbClr val="4A86E8"/>
              </a:solidFill>
              <a:latin typeface="Roboto Mono"/>
              <a:ea typeface="Roboto Mono"/>
              <a:cs typeface="Roboto Mono"/>
              <a:sym typeface="Roboto Mono"/>
            </a:endParaRPr>
          </a:p>
          <a:p>
            <a:pPr indent="0" lvl="0" marL="0" rtl="0" algn="l">
              <a:lnSpc>
                <a:spcPct val="150000"/>
              </a:lnSpc>
              <a:spcBef>
                <a:spcPts val="0"/>
              </a:spcBef>
              <a:spcAft>
                <a:spcPts val="0"/>
              </a:spcAft>
              <a:buNone/>
            </a:pPr>
            <a:r>
              <a:t/>
            </a:r>
            <a:endParaRPr sz="1800"/>
          </a:p>
        </p:txBody>
      </p:sp>
      <p:sp>
        <p:nvSpPr>
          <p:cNvPr id="76" name="Google Shape;76;p16"/>
          <p:cNvSpPr txBox="1"/>
          <p:nvPr>
            <p:ph type="ctrTitle"/>
          </p:nvPr>
        </p:nvSpPr>
        <p:spPr>
          <a:xfrm>
            <a:off x="2773350" y="290425"/>
            <a:ext cx="3597300" cy="504000"/>
          </a:xfrm>
          <a:prstGeom prst="rect">
            <a:avLst/>
          </a:prstGeom>
        </p:spPr>
        <p:txBody>
          <a:bodyPr anchorCtr="0" anchor="b" bIns="91425" lIns="91425" spcFirstLastPara="1" rIns="91425" wrap="square" tIns="91425">
            <a:noAutofit/>
          </a:bodyPr>
          <a:lstStyle/>
          <a:p>
            <a:pPr indent="0" lvl="0" marL="0" rtl="0" algn="ctr">
              <a:lnSpc>
                <a:spcPct val="150000"/>
              </a:lnSpc>
              <a:spcBef>
                <a:spcPts val="0"/>
              </a:spcBef>
              <a:spcAft>
                <a:spcPts val="0"/>
              </a:spcAft>
              <a:buNone/>
            </a:pPr>
            <a:r>
              <a:rPr lang="en" sz="1400">
                <a:solidFill>
                  <a:srgbClr val="FFE9EC"/>
                </a:solidFill>
                <a:latin typeface="Press Start 2P"/>
                <a:ea typeface="Press Start 2P"/>
                <a:cs typeface="Press Start 2P"/>
                <a:sym typeface="Press Start 2P"/>
              </a:rPr>
              <a:t>Essential Features</a:t>
            </a:r>
            <a:endParaRPr sz="1400">
              <a:solidFill>
                <a:srgbClr val="FFE9EC"/>
              </a:solidFill>
              <a:latin typeface="Press Start 2P"/>
              <a:ea typeface="Press Start 2P"/>
              <a:cs typeface="Press Start 2P"/>
              <a:sym typeface="Press Start 2P"/>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80" name="Shape 80"/>
        <p:cNvGrpSpPr/>
        <p:nvPr/>
      </p:nvGrpSpPr>
      <p:grpSpPr>
        <a:xfrm>
          <a:off x="0" y="0"/>
          <a:ext cx="0" cy="0"/>
          <a:chOff x="0" y="0"/>
          <a:chExt cx="0" cy="0"/>
        </a:xfrm>
      </p:grpSpPr>
      <p:sp>
        <p:nvSpPr>
          <p:cNvPr id="81" name="Google Shape;81;p17"/>
          <p:cNvSpPr txBox="1"/>
          <p:nvPr>
            <p:ph type="ctrTitle"/>
          </p:nvPr>
        </p:nvSpPr>
        <p:spPr>
          <a:xfrm>
            <a:off x="2079750" y="290425"/>
            <a:ext cx="4984500" cy="504000"/>
          </a:xfrm>
          <a:prstGeom prst="rect">
            <a:avLst/>
          </a:prstGeom>
        </p:spPr>
        <p:txBody>
          <a:bodyPr anchorCtr="0" anchor="b" bIns="91425" lIns="91425" spcFirstLastPara="1" rIns="91425" wrap="square" tIns="91425">
            <a:noAutofit/>
          </a:bodyPr>
          <a:lstStyle/>
          <a:p>
            <a:pPr indent="0" lvl="0" marL="0" rtl="0" algn="ctr">
              <a:lnSpc>
                <a:spcPct val="150000"/>
              </a:lnSpc>
              <a:spcBef>
                <a:spcPts val="0"/>
              </a:spcBef>
              <a:spcAft>
                <a:spcPts val="0"/>
              </a:spcAft>
              <a:buNone/>
            </a:pPr>
            <a:r>
              <a:rPr lang="en" sz="1400">
                <a:solidFill>
                  <a:srgbClr val="FFE9EC"/>
                </a:solidFill>
                <a:latin typeface="Press Start 2P"/>
                <a:ea typeface="Press Start 2P"/>
                <a:cs typeface="Press Start 2P"/>
                <a:sym typeface="Press Start 2P"/>
              </a:rPr>
              <a:t>How Coronagotchi Will Work</a:t>
            </a:r>
            <a:endParaRPr sz="1400">
              <a:solidFill>
                <a:srgbClr val="FFE9EC"/>
              </a:solidFill>
              <a:latin typeface="Press Start 2P"/>
              <a:ea typeface="Press Start 2P"/>
              <a:cs typeface="Press Start 2P"/>
              <a:sym typeface="Press Start 2P"/>
            </a:endParaRPr>
          </a:p>
        </p:txBody>
      </p:sp>
      <p:sp>
        <p:nvSpPr>
          <p:cNvPr id="82" name="Google Shape;82;p17"/>
          <p:cNvSpPr txBox="1"/>
          <p:nvPr>
            <p:ph idx="1" type="subTitle"/>
          </p:nvPr>
        </p:nvSpPr>
        <p:spPr>
          <a:xfrm>
            <a:off x="899550" y="1110800"/>
            <a:ext cx="7344900" cy="3562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400">
                <a:solidFill>
                  <a:srgbClr val="4A86E8"/>
                </a:solidFill>
                <a:latin typeface="Roboto Mono"/>
                <a:ea typeface="Roboto Mono"/>
                <a:cs typeface="Roboto Mono"/>
                <a:sym typeface="Roboto Mono"/>
              </a:rPr>
              <a:t>Each</a:t>
            </a:r>
            <a:r>
              <a:rPr b="1" lang="en" sz="1400">
                <a:solidFill>
                  <a:srgbClr val="4A86E8"/>
                </a:solidFill>
                <a:latin typeface="Roboto Mono"/>
                <a:ea typeface="Roboto Mono"/>
                <a:cs typeface="Roboto Mono"/>
                <a:sym typeface="Roboto Mono"/>
              </a:rPr>
              <a:t> player starts the game with a baby virus that they can feed, nurture,and play with until they have their own cute fully grown pathogen! Players will be able to play fun mouse-controlled mini-games such as:</a:t>
            </a:r>
            <a:endParaRPr b="1" sz="1400">
              <a:solidFill>
                <a:srgbClr val="4A86E8"/>
              </a:solidFill>
              <a:latin typeface="Roboto Mono"/>
              <a:ea typeface="Roboto Mono"/>
              <a:cs typeface="Roboto Mono"/>
              <a:sym typeface="Roboto Mono"/>
            </a:endParaRPr>
          </a:p>
          <a:p>
            <a:pPr indent="-317500" lvl="0" marL="457200" rtl="0" algn="l">
              <a:lnSpc>
                <a:spcPct val="115000"/>
              </a:lnSpc>
              <a:spcBef>
                <a:spcPts val="0"/>
              </a:spcBef>
              <a:spcAft>
                <a:spcPts val="0"/>
              </a:spcAft>
              <a:buClr>
                <a:srgbClr val="4A86E8"/>
              </a:buClr>
              <a:buSzPts val="1400"/>
              <a:buFont typeface="Roboto Mono"/>
              <a:buChar char="●"/>
            </a:pPr>
            <a:r>
              <a:rPr b="1" lang="en" sz="1400">
                <a:solidFill>
                  <a:srgbClr val="4A86E8"/>
                </a:solidFill>
                <a:latin typeface="Roboto Mono"/>
                <a:ea typeface="Roboto Mono"/>
                <a:cs typeface="Roboto Mono"/>
                <a:sym typeface="Roboto Mono"/>
              </a:rPr>
              <a:t>Moving their Coronagotchi around to catch food while avoiding fake food like vaccines </a:t>
            </a:r>
            <a:endParaRPr b="1" sz="1400">
              <a:solidFill>
                <a:srgbClr val="4A86E8"/>
              </a:solidFill>
              <a:latin typeface="Roboto Mono"/>
              <a:ea typeface="Roboto Mono"/>
              <a:cs typeface="Roboto Mono"/>
              <a:sym typeface="Roboto Mono"/>
            </a:endParaRPr>
          </a:p>
          <a:p>
            <a:pPr indent="-317500" lvl="0" marL="457200" rtl="0" algn="l">
              <a:lnSpc>
                <a:spcPct val="115000"/>
              </a:lnSpc>
              <a:spcBef>
                <a:spcPts val="0"/>
              </a:spcBef>
              <a:spcAft>
                <a:spcPts val="0"/>
              </a:spcAft>
              <a:buClr>
                <a:srgbClr val="4A86E8"/>
              </a:buClr>
              <a:buSzPts val="1400"/>
              <a:buFont typeface="Roboto Mono"/>
              <a:buChar char="●"/>
            </a:pPr>
            <a:r>
              <a:rPr b="1" lang="en" sz="1400">
                <a:solidFill>
                  <a:srgbClr val="4A86E8"/>
                </a:solidFill>
                <a:latin typeface="Roboto Mono"/>
                <a:ea typeface="Roboto Mono"/>
                <a:cs typeface="Roboto Mono"/>
                <a:sym typeface="Roboto Mono"/>
              </a:rPr>
              <a:t>Dress their Coronagotchi in the latest viral fashion trends</a:t>
            </a:r>
            <a:endParaRPr b="1" sz="1400">
              <a:solidFill>
                <a:srgbClr val="4A86E8"/>
              </a:solidFill>
              <a:latin typeface="Roboto Mono"/>
              <a:ea typeface="Roboto Mono"/>
              <a:cs typeface="Roboto Mono"/>
              <a:sym typeface="Roboto Mono"/>
            </a:endParaRPr>
          </a:p>
          <a:p>
            <a:pPr indent="-317500" lvl="0" marL="457200" rtl="0" algn="l">
              <a:lnSpc>
                <a:spcPct val="115000"/>
              </a:lnSpc>
              <a:spcBef>
                <a:spcPts val="0"/>
              </a:spcBef>
              <a:spcAft>
                <a:spcPts val="0"/>
              </a:spcAft>
              <a:buClr>
                <a:srgbClr val="4A86E8"/>
              </a:buClr>
              <a:buSzPts val="1400"/>
              <a:buFont typeface="Roboto Mono"/>
              <a:buChar char="●"/>
            </a:pPr>
            <a:r>
              <a:rPr b="1" lang="en" sz="1400">
                <a:solidFill>
                  <a:srgbClr val="4A86E8"/>
                </a:solidFill>
                <a:latin typeface="Roboto Mono"/>
                <a:ea typeface="Roboto Mono"/>
                <a:cs typeface="Roboto Mono"/>
                <a:sym typeface="Roboto Mono"/>
              </a:rPr>
              <a:t>Other fun activities (which we have yet to think of a complete list).</a:t>
            </a:r>
            <a:endParaRPr b="1" sz="1400">
              <a:solidFill>
                <a:srgbClr val="4A86E8"/>
              </a:solidFill>
              <a:latin typeface="Roboto Mono"/>
              <a:ea typeface="Roboto Mono"/>
              <a:cs typeface="Roboto Mono"/>
              <a:sym typeface="Roboto Mono"/>
            </a:endParaRPr>
          </a:p>
          <a:p>
            <a:pPr indent="-317500" lvl="1" marL="914400" rtl="0" algn="l">
              <a:lnSpc>
                <a:spcPct val="115000"/>
              </a:lnSpc>
              <a:spcBef>
                <a:spcPts val="0"/>
              </a:spcBef>
              <a:spcAft>
                <a:spcPts val="0"/>
              </a:spcAft>
              <a:buClr>
                <a:srgbClr val="4A86E8"/>
              </a:buClr>
              <a:buSzPts val="1400"/>
              <a:buFont typeface="Roboto Mono"/>
              <a:buChar char="○"/>
            </a:pPr>
            <a:r>
              <a:rPr b="1" lang="en" sz="1400">
                <a:solidFill>
                  <a:srgbClr val="4A86E8"/>
                </a:solidFill>
                <a:latin typeface="Roboto Mono"/>
                <a:ea typeface="Roboto Mono"/>
                <a:cs typeface="Roboto Mono"/>
                <a:sym typeface="Roboto Mono"/>
              </a:rPr>
              <a:t>Fetch? Puzzle? Kill with fire? The possibilities are endless!</a:t>
            </a:r>
            <a:endParaRPr b="1" sz="1400">
              <a:solidFill>
                <a:srgbClr val="4A86E8"/>
              </a:solidFill>
              <a:latin typeface="Roboto Mono"/>
              <a:ea typeface="Roboto Mono"/>
              <a:cs typeface="Roboto Mono"/>
              <a:sym typeface="Roboto Mono"/>
            </a:endParaRPr>
          </a:p>
          <a:p>
            <a:pPr indent="0" lvl="0" marL="0" rtl="0" algn="l">
              <a:lnSpc>
                <a:spcPct val="115000"/>
              </a:lnSpc>
              <a:spcBef>
                <a:spcPts val="0"/>
              </a:spcBef>
              <a:spcAft>
                <a:spcPts val="0"/>
              </a:spcAft>
              <a:buNone/>
            </a:pPr>
            <a:r>
              <a:rPr b="1" lang="en" sz="1400">
                <a:solidFill>
                  <a:srgbClr val="4A86E8"/>
                </a:solidFill>
                <a:latin typeface="Roboto Mono"/>
                <a:ea typeface="Roboto Mono"/>
                <a:cs typeface="Roboto Mono"/>
                <a:sym typeface="Roboto Mono"/>
              </a:rPr>
              <a:t>Once your Coronagotchi is all grown up and ready to face the world, you can make the choice whether or not to let it go, or kill it and start over!</a:t>
            </a:r>
            <a:endParaRPr b="1" sz="1400">
              <a:solidFill>
                <a:srgbClr val="4A86E8"/>
              </a:solidFill>
              <a:latin typeface="Roboto Mono"/>
              <a:ea typeface="Roboto Mono"/>
              <a:cs typeface="Roboto Mono"/>
              <a:sym typeface="Roboto Mono"/>
            </a:endParaRPr>
          </a:p>
          <a:p>
            <a:pPr indent="0" lvl="0" marL="0" rtl="0" algn="ctr">
              <a:lnSpc>
                <a:spcPct val="115000"/>
              </a:lnSpc>
              <a:spcBef>
                <a:spcPts val="0"/>
              </a:spcBef>
              <a:spcAft>
                <a:spcPts val="0"/>
              </a:spcAft>
              <a:buNone/>
            </a:pPr>
            <a:r>
              <a:t/>
            </a:r>
            <a:endParaRPr sz="1400">
              <a:solidFill>
                <a:srgbClr val="4A86E8"/>
              </a:solidFill>
              <a:latin typeface="Space Mono"/>
              <a:ea typeface="Space Mono"/>
              <a:cs typeface="Space Mono"/>
              <a:sym typeface="Space Mon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86" name="Shape 86"/>
        <p:cNvGrpSpPr/>
        <p:nvPr/>
      </p:nvGrpSpPr>
      <p:grpSpPr>
        <a:xfrm>
          <a:off x="0" y="0"/>
          <a:ext cx="0" cy="0"/>
          <a:chOff x="0" y="0"/>
          <a:chExt cx="0" cy="0"/>
        </a:xfrm>
      </p:grpSpPr>
      <p:sp>
        <p:nvSpPr>
          <p:cNvPr id="87" name="Google Shape;87;p18"/>
          <p:cNvSpPr txBox="1"/>
          <p:nvPr>
            <p:ph idx="1" type="subTitle"/>
          </p:nvPr>
        </p:nvSpPr>
        <p:spPr>
          <a:xfrm>
            <a:off x="761550" y="1558350"/>
            <a:ext cx="7620900" cy="23133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1800">
                <a:solidFill>
                  <a:srgbClr val="4A86E8"/>
                </a:solidFill>
                <a:latin typeface="Roboto Mono"/>
                <a:ea typeface="Roboto Mono"/>
                <a:cs typeface="Roboto Mono"/>
                <a:sym typeface="Roboto Mono"/>
              </a:rPr>
              <a:t>Our creation is meant to provide comedic relief from the Covid-19 pandemic by putting a dark spin on a classic game. We hope to provide an escape from the madness through nostalgia and a heavy dose of irony.  </a:t>
            </a:r>
            <a:endParaRPr b="1" sz="1800">
              <a:solidFill>
                <a:srgbClr val="4A86E8"/>
              </a:solidFill>
              <a:latin typeface="Roboto Mono"/>
              <a:ea typeface="Roboto Mono"/>
              <a:cs typeface="Roboto Mono"/>
              <a:sym typeface="Roboto Mono"/>
            </a:endParaRPr>
          </a:p>
          <a:p>
            <a:pPr indent="0" lvl="0" marL="0" rtl="0" algn="l">
              <a:lnSpc>
                <a:spcPct val="150000"/>
              </a:lnSpc>
              <a:spcBef>
                <a:spcPts val="0"/>
              </a:spcBef>
              <a:spcAft>
                <a:spcPts val="0"/>
              </a:spcAft>
              <a:buNone/>
            </a:pPr>
            <a:r>
              <a:t/>
            </a:r>
            <a:endParaRPr sz="1800"/>
          </a:p>
        </p:txBody>
      </p:sp>
      <p:sp>
        <p:nvSpPr>
          <p:cNvPr id="88" name="Google Shape;88;p18"/>
          <p:cNvSpPr txBox="1"/>
          <p:nvPr>
            <p:ph type="ctrTitle"/>
          </p:nvPr>
        </p:nvSpPr>
        <p:spPr>
          <a:xfrm>
            <a:off x="2773350" y="290425"/>
            <a:ext cx="3597300" cy="504000"/>
          </a:xfrm>
          <a:prstGeom prst="rect">
            <a:avLst/>
          </a:prstGeom>
        </p:spPr>
        <p:txBody>
          <a:bodyPr anchorCtr="0" anchor="b" bIns="91425" lIns="91425" spcFirstLastPara="1" rIns="91425" wrap="square" tIns="91425">
            <a:noAutofit/>
          </a:bodyPr>
          <a:lstStyle/>
          <a:p>
            <a:pPr indent="0" lvl="0" marL="0" rtl="0" algn="ctr">
              <a:lnSpc>
                <a:spcPct val="150000"/>
              </a:lnSpc>
              <a:spcBef>
                <a:spcPts val="0"/>
              </a:spcBef>
              <a:spcAft>
                <a:spcPts val="0"/>
              </a:spcAft>
              <a:buNone/>
            </a:pPr>
            <a:r>
              <a:rPr lang="en" sz="1400">
                <a:solidFill>
                  <a:srgbClr val="FFE9EC"/>
                </a:solidFill>
                <a:latin typeface="Press Start 2P"/>
                <a:ea typeface="Press Start 2P"/>
                <a:cs typeface="Press Start 2P"/>
                <a:sym typeface="Press Start 2P"/>
              </a:rPr>
              <a:t>Artist Statement</a:t>
            </a:r>
            <a:endParaRPr sz="1400">
              <a:solidFill>
                <a:srgbClr val="FFE9EC"/>
              </a:solidFill>
              <a:latin typeface="Press Start 2P"/>
              <a:ea typeface="Press Start 2P"/>
              <a:cs typeface="Press Start 2P"/>
              <a:sym typeface="Press Start 2P"/>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92" name="Shape 92"/>
        <p:cNvGrpSpPr/>
        <p:nvPr/>
      </p:nvGrpSpPr>
      <p:grpSpPr>
        <a:xfrm>
          <a:off x="0" y="0"/>
          <a:ext cx="0" cy="0"/>
          <a:chOff x="0" y="0"/>
          <a:chExt cx="0" cy="0"/>
        </a:xfrm>
      </p:grpSpPr>
      <p:sp>
        <p:nvSpPr>
          <p:cNvPr id="93" name="Google Shape;93;p19"/>
          <p:cNvSpPr txBox="1"/>
          <p:nvPr>
            <p:ph type="ctrTitle"/>
          </p:nvPr>
        </p:nvSpPr>
        <p:spPr>
          <a:xfrm>
            <a:off x="2184800" y="884175"/>
            <a:ext cx="2235300" cy="504000"/>
          </a:xfrm>
          <a:prstGeom prst="rect">
            <a:avLst/>
          </a:prstGeom>
        </p:spPr>
        <p:txBody>
          <a:bodyPr anchorCtr="0" anchor="b" bIns="91425" lIns="91425" spcFirstLastPara="1" rIns="91425" wrap="square" tIns="91425">
            <a:noAutofit/>
          </a:bodyPr>
          <a:lstStyle/>
          <a:p>
            <a:pPr indent="0" lvl="0" marL="0" rtl="0" algn="ctr">
              <a:lnSpc>
                <a:spcPct val="150000"/>
              </a:lnSpc>
              <a:spcBef>
                <a:spcPts val="0"/>
              </a:spcBef>
              <a:spcAft>
                <a:spcPts val="0"/>
              </a:spcAft>
              <a:buNone/>
            </a:pPr>
            <a:r>
              <a:rPr lang="en" sz="1200">
                <a:solidFill>
                  <a:srgbClr val="FFE9EC"/>
                </a:solidFill>
                <a:latin typeface="Press Start 2P"/>
                <a:ea typeface="Press Start 2P"/>
                <a:cs typeface="Press Start 2P"/>
                <a:sym typeface="Press Start 2P"/>
              </a:rPr>
              <a:t>Cover Image</a:t>
            </a:r>
            <a:endParaRPr sz="1200">
              <a:solidFill>
                <a:srgbClr val="FFE9EC"/>
              </a:solidFill>
              <a:latin typeface="Press Start 2P"/>
              <a:ea typeface="Press Start 2P"/>
              <a:cs typeface="Press Start 2P"/>
              <a:sym typeface="Press Start 2P"/>
            </a:endParaRPr>
          </a:p>
        </p:txBody>
      </p:sp>
      <p:sp>
        <p:nvSpPr>
          <p:cNvPr id="94" name="Google Shape;94;p19"/>
          <p:cNvSpPr txBox="1"/>
          <p:nvPr>
            <p:ph type="ctrTitle"/>
          </p:nvPr>
        </p:nvSpPr>
        <p:spPr>
          <a:xfrm>
            <a:off x="6003250" y="884175"/>
            <a:ext cx="2235300" cy="504000"/>
          </a:xfrm>
          <a:prstGeom prst="rect">
            <a:avLst/>
          </a:prstGeom>
        </p:spPr>
        <p:txBody>
          <a:bodyPr anchorCtr="0" anchor="b" bIns="91425" lIns="91425" spcFirstLastPara="1" rIns="91425" wrap="square" tIns="91425">
            <a:noAutofit/>
          </a:bodyPr>
          <a:lstStyle/>
          <a:p>
            <a:pPr indent="0" lvl="0" marL="0" rtl="0" algn="ctr">
              <a:lnSpc>
                <a:spcPct val="150000"/>
              </a:lnSpc>
              <a:spcBef>
                <a:spcPts val="0"/>
              </a:spcBef>
              <a:spcAft>
                <a:spcPts val="0"/>
              </a:spcAft>
              <a:buNone/>
            </a:pPr>
            <a:r>
              <a:rPr lang="en" sz="1200">
                <a:solidFill>
                  <a:srgbClr val="FFE9EC"/>
                </a:solidFill>
                <a:latin typeface="Press Start 2P"/>
                <a:ea typeface="Press Start 2P"/>
                <a:cs typeface="Press Start 2P"/>
                <a:sym typeface="Press Start 2P"/>
              </a:rPr>
              <a:t>Color Scheme</a:t>
            </a:r>
            <a:endParaRPr sz="1200">
              <a:solidFill>
                <a:srgbClr val="FFE9EC"/>
              </a:solidFill>
              <a:latin typeface="Press Start 2P"/>
              <a:ea typeface="Press Start 2P"/>
              <a:cs typeface="Press Start 2P"/>
              <a:sym typeface="Press Start 2P"/>
            </a:endParaRPr>
          </a:p>
        </p:txBody>
      </p:sp>
      <p:pic>
        <p:nvPicPr>
          <p:cNvPr id="95" name="Google Shape;95;p19"/>
          <p:cNvPicPr preferRelativeResize="0"/>
          <p:nvPr/>
        </p:nvPicPr>
        <p:blipFill>
          <a:blip r:embed="rId4">
            <a:alphaModFix/>
          </a:blip>
          <a:stretch>
            <a:fillRect/>
          </a:stretch>
        </p:blipFill>
        <p:spPr>
          <a:xfrm>
            <a:off x="5007000" y="1574900"/>
            <a:ext cx="2965300" cy="1131500"/>
          </a:xfrm>
          <a:prstGeom prst="rect">
            <a:avLst/>
          </a:prstGeom>
          <a:noFill/>
          <a:ln>
            <a:noFill/>
          </a:ln>
        </p:spPr>
      </p:pic>
      <p:pic>
        <p:nvPicPr>
          <p:cNvPr id="96" name="Google Shape;96;p19"/>
          <p:cNvPicPr preferRelativeResize="0"/>
          <p:nvPr/>
        </p:nvPicPr>
        <p:blipFill>
          <a:blip r:embed="rId5">
            <a:alphaModFix/>
          </a:blip>
          <a:stretch>
            <a:fillRect/>
          </a:stretch>
        </p:blipFill>
        <p:spPr>
          <a:xfrm>
            <a:off x="5007000" y="2706399"/>
            <a:ext cx="2965300" cy="1024777"/>
          </a:xfrm>
          <a:prstGeom prst="rect">
            <a:avLst/>
          </a:prstGeom>
          <a:noFill/>
          <a:ln>
            <a:noFill/>
          </a:ln>
        </p:spPr>
      </p:pic>
      <p:pic>
        <p:nvPicPr>
          <p:cNvPr id="97" name="Google Shape;97;p19"/>
          <p:cNvPicPr preferRelativeResize="0"/>
          <p:nvPr/>
        </p:nvPicPr>
        <p:blipFill>
          <a:blip r:embed="rId6">
            <a:alphaModFix/>
          </a:blip>
          <a:stretch>
            <a:fillRect/>
          </a:stretch>
        </p:blipFill>
        <p:spPr>
          <a:xfrm>
            <a:off x="1403133" y="1340875"/>
            <a:ext cx="2574194" cy="25752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01" name="Shape 101"/>
        <p:cNvGrpSpPr/>
        <p:nvPr/>
      </p:nvGrpSpPr>
      <p:grpSpPr>
        <a:xfrm>
          <a:off x="0" y="0"/>
          <a:ext cx="0" cy="0"/>
          <a:chOff x="0" y="0"/>
          <a:chExt cx="0" cy="0"/>
        </a:xfrm>
      </p:grpSpPr>
      <p:sp>
        <p:nvSpPr>
          <p:cNvPr id="102" name="Google Shape;102;p20"/>
          <p:cNvSpPr txBox="1"/>
          <p:nvPr>
            <p:ph type="ctrTitle"/>
          </p:nvPr>
        </p:nvSpPr>
        <p:spPr>
          <a:xfrm>
            <a:off x="1246050" y="269725"/>
            <a:ext cx="2012400" cy="504000"/>
          </a:xfrm>
          <a:prstGeom prst="rect">
            <a:avLst/>
          </a:prstGeom>
        </p:spPr>
        <p:txBody>
          <a:bodyPr anchorCtr="0" anchor="b" bIns="91425" lIns="91425" spcFirstLastPara="1" rIns="91425" wrap="square" tIns="91425">
            <a:noAutofit/>
          </a:bodyPr>
          <a:lstStyle/>
          <a:p>
            <a:pPr indent="0" lvl="0" marL="0" rtl="0" algn="ctr">
              <a:lnSpc>
                <a:spcPct val="150000"/>
              </a:lnSpc>
              <a:spcBef>
                <a:spcPts val="0"/>
              </a:spcBef>
              <a:spcAft>
                <a:spcPts val="0"/>
              </a:spcAft>
              <a:buNone/>
            </a:pPr>
            <a:r>
              <a:rPr lang="en" sz="1200">
                <a:solidFill>
                  <a:srgbClr val="FFE9EC"/>
                </a:solidFill>
                <a:latin typeface="Press Start 2P"/>
                <a:ea typeface="Press Start 2P"/>
                <a:cs typeface="Press Start 2P"/>
                <a:sym typeface="Press Start 2P"/>
              </a:rPr>
              <a:t>Corona-1</a:t>
            </a:r>
            <a:endParaRPr sz="1200">
              <a:solidFill>
                <a:srgbClr val="FFE9EC"/>
              </a:solidFill>
              <a:latin typeface="Press Start 2P"/>
              <a:ea typeface="Press Start 2P"/>
              <a:cs typeface="Press Start 2P"/>
              <a:sym typeface="Press Start 2P"/>
            </a:endParaRPr>
          </a:p>
        </p:txBody>
      </p:sp>
      <p:sp>
        <p:nvSpPr>
          <p:cNvPr id="103" name="Google Shape;103;p20"/>
          <p:cNvSpPr txBox="1"/>
          <p:nvPr>
            <p:ph type="ctrTitle"/>
          </p:nvPr>
        </p:nvSpPr>
        <p:spPr>
          <a:xfrm>
            <a:off x="6569525" y="511900"/>
            <a:ext cx="2012400" cy="504000"/>
          </a:xfrm>
          <a:prstGeom prst="rect">
            <a:avLst/>
          </a:prstGeom>
        </p:spPr>
        <p:txBody>
          <a:bodyPr anchorCtr="0" anchor="b" bIns="91425" lIns="91425" spcFirstLastPara="1" rIns="91425" wrap="square" tIns="91425">
            <a:noAutofit/>
          </a:bodyPr>
          <a:lstStyle/>
          <a:p>
            <a:pPr indent="0" lvl="0" marL="0" rtl="0" algn="ctr">
              <a:lnSpc>
                <a:spcPct val="150000"/>
              </a:lnSpc>
              <a:spcBef>
                <a:spcPts val="0"/>
              </a:spcBef>
              <a:spcAft>
                <a:spcPts val="0"/>
              </a:spcAft>
              <a:buNone/>
            </a:pPr>
            <a:r>
              <a:rPr lang="en" sz="1200">
                <a:solidFill>
                  <a:srgbClr val="FFE9EC"/>
                </a:solidFill>
                <a:latin typeface="Press Start 2P"/>
                <a:ea typeface="Press Start 2P"/>
                <a:cs typeface="Press Start 2P"/>
                <a:sym typeface="Press Start 2P"/>
              </a:rPr>
              <a:t>Corona-3</a:t>
            </a:r>
            <a:endParaRPr sz="1200">
              <a:solidFill>
                <a:srgbClr val="FFE9EC"/>
              </a:solidFill>
              <a:latin typeface="Press Start 2P"/>
              <a:ea typeface="Press Start 2P"/>
              <a:cs typeface="Press Start 2P"/>
              <a:sym typeface="Press Start 2P"/>
            </a:endParaRPr>
          </a:p>
        </p:txBody>
      </p:sp>
      <p:sp>
        <p:nvSpPr>
          <p:cNvPr id="104" name="Google Shape;104;p20"/>
          <p:cNvSpPr txBox="1"/>
          <p:nvPr>
            <p:ph type="ctrTitle"/>
          </p:nvPr>
        </p:nvSpPr>
        <p:spPr>
          <a:xfrm>
            <a:off x="3981025" y="1934650"/>
            <a:ext cx="2012400" cy="504000"/>
          </a:xfrm>
          <a:prstGeom prst="rect">
            <a:avLst/>
          </a:prstGeom>
        </p:spPr>
        <p:txBody>
          <a:bodyPr anchorCtr="0" anchor="b" bIns="91425" lIns="91425" spcFirstLastPara="1" rIns="91425" wrap="square" tIns="91425">
            <a:noAutofit/>
          </a:bodyPr>
          <a:lstStyle/>
          <a:p>
            <a:pPr indent="0" lvl="0" marL="0" rtl="0" algn="ctr">
              <a:lnSpc>
                <a:spcPct val="150000"/>
              </a:lnSpc>
              <a:spcBef>
                <a:spcPts val="0"/>
              </a:spcBef>
              <a:spcAft>
                <a:spcPts val="0"/>
              </a:spcAft>
              <a:buNone/>
            </a:pPr>
            <a:r>
              <a:rPr lang="en" sz="1200">
                <a:solidFill>
                  <a:srgbClr val="FFE9EC"/>
                </a:solidFill>
                <a:latin typeface="Press Start 2P"/>
                <a:ea typeface="Press Start 2P"/>
                <a:cs typeface="Press Start 2P"/>
                <a:sym typeface="Press Start 2P"/>
              </a:rPr>
              <a:t>Corona-2</a:t>
            </a:r>
            <a:endParaRPr sz="1200">
              <a:solidFill>
                <a:srgbClr val="FFE9EC"/>
              </a:solidFill>
              <a:latin typeface="Press Start 2P"/>
              <a:ea typeface="Press Start 2P"/>
              <a:cs typeface="Press Start 2P"/>
              <a:sym typeface="Press Start 2P"/>
            </a:endParaRPr>
          </a:p>
        </p:txBody>
      </p:sp>
      <p:pic>
        <p:nvPicPr>
          <p:cNvPr id="105" name="Google Shape;105;p20"/>
          <p:cNvPicPr preferRelativeResize="0"/>
          <p:nvPr/>
        </p:nvPicPr>
        <p:blipFill>
          <a:blip r:embed="rId4">
            <a:alphaModFix/>
          </a:blip>
          <a:stretch>
            <a:fillRect/>
          </a:stretch>
        </p:blipFill>
        <p:spPr>
          <a:xfrm>
            <a:off x="1246050" y="1389725"/>
            <a:ext cx="1064150" cy="943850"/>
          </a:xfrm>
          <a:prstGeom prst="rect">
            <a:avLst/>
          </a:prstGeom>
          <a:noFill/>
          <a:ln>
            <a:noFill/>
          </a:ln>
        </p:spPr>
      </p:pic>
      <p:pic>
        <p:nvPicPr>
          <p:cNvPr id="106" name="Google Shape;106;p20"/>
          <p:cNvPicPr preferRelativeResize="0"/>
          <p:nvPr/>
        </p:nvPicPr>
        <p:blipFill>
          <a:blip r:embed="rId5">
            <a:alphaModFix/>
          </a:blip>
          <a:stretch>
            <a:fillRect/>
          </a:stretch>
        </p:blipFill>
        <p:spPr>
          <a:xfrm>
            <a:off x="3632750" y="2591050"/>
            <a:ext cx="2085625" cy="1841850"/>
          </a:xfrm>
          <a:prstGeom prst="rect">
            <a:avLst/>
          </a:prstGeom>
          <a:noFill/>
          <a:ln>
            <a:noFill/>
          </a:ln>
        </p:spPr>
      </p:pic>
      <p:pic>
        <p:nvPicPr>
          <p:cNvPr id="107" name="Google Shape;107;p20"/>
          <p:cNvPicPr preferRelativeResize="0"/>
          <p:nvPr/>
        </p:nvPicPr>
        <p:blipFill>
          <a:blip r:embed="rId6">
            <a:alphaModFix/>
          </a:blip>
          <a:stretch>
            <a:fillRect/>
          </a:stretch>
        </p:blipFill>
        <p:spPr>
          <a:xfrm>
            <a:off x="6320375" y="1161925"/>
            <a:ext cx="1732575" cy="1634225"/>
          </a:xfrm>
          <a:prstGeom prst="rect">
            <a:avLst/>
          </a:prstGeom>
          <a:noFill/>
          <a:ln>
            <a:noFill/>
          </a:ln>
        </p:spPr>
      </p:pic>
      <p:sp>
        <p:nvSpPr>
          <p:cNvPr id="108" name="Google Shape;108;p20"/>
          <p:cNvSpPr txBox="1"/>
          <p:nvPr>
            <p:ph type="ctrTitle"/>
          </p:nvPr>
        </p:nvSpPr>
        <p:spPr>
          <a:xfrm>
            <a:off x="417425" y="3431250"/>
            <a:ext cx="2884500" cy="1284600"/>
          </a:xfrm>
          <a:prstGeom prst="rect">
            <a:avLst/>
          </a:prstGeom>
        </p:spPr>
        <p:txBody>
          <a:bodyPr anchorCtr="0" anchor="b" bIns="91425" lIns="91425" spcFirstLastPara="1" rIns="91425" wrap="square" tIns="91425">
            <a:noAutofit/>
          </a:bodyPr>
          <a:lstStyle/>
          <a:p>
            <a:pPr indent="0" lvl="0" marL="0" rtl="0" algn="l">
              <a:lnSpc>
                <a:spcPct val="150000"/>
              </a:lnSpc>
              <a:spcBef>
                <a:spcPts val="0"/>
              </a:spcBef>
              <a:spcAft>
                <a:spcPts val="0"/>
              </a:spcAft>
              <a:buNone/>
            </a:pPr>
            <a:r>
              <a:rPr lang="en" sz="1200">
                <a:solidFill>
                  <a:srgbClr val="4A86E8"/>
                </a:solidFill>
                <a:latin typeface="Press Start 2P"/>
                <a:ea typeface="Press Start 2P"/>
                <a:cs typeface="Press Start 2P"/>
                <a:sym typeface="Press Start 2P"/>
              </a:rPr>
              <a:t>Concept sprite progression </a:t>
            </a:r>
            <a:endParaRPr sz="1200">
              <a:solidFill>
                <a:srgbClr val="4A86E8"/>
              </a:solidFill>
              <a:latin typeface="Press Start 2P"/>
              <a:ea typeface="Press Start 2P"/>
              <a:cs typeface="Press Start 2P"/>
              <a:sym typeface="Press Start 2P"/>
            </a:endParaRPr>
          </a:p>
          <a:p>
            <a:pPr indent="0" lvl="0" marL="0" rtl="0" algn="l">
              <a:lnSpc>
                <a:spcPct val="150000"/>
              </a:lnSpc>
              <a:spcBef>
                <a:spcPts val="0"/>
              </a:spcBef>
              <a:spcAft>
                <a:spcPts val="0"/>
              </a:spcAft>
              <a:buNone/>
            </a:pPr>
            <a:r>
              <a:rPr lang="en" sz="1200">
                <a:solidFill>
                  <a:srgbClr val="4A86E8"/>
                </a:solidFill>
                <a:latin typeface="Press Start 2P"/>
                <a:ea typeface="Press Start 2P"/>
                <a:cs typeface="Press Start 2P"/>
                <a:sym typeface="Press Start 2P"/>
              </a:rPr>
              <a:t>(not to scale)</a:t>
            </a:r>
            <a:endParaRPr sz="1200">
              <a:solidFill>
                <a:srgbClr val="4A86E8"/>
              </a:solidFill>
              <a:latin typeface="Press Start 2P"/>
              <a:ea typeface="Press Start 2P"/>
              <a:cs typeface="Press Start 2P"/>
              <a:sym typeface="Press Start 2P"/>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12" name="Shape 112"/>
        <p:cNvGrpSpPr/>
        <p:nvPr/>
      </p:nvGrpSpPr>
      <p:grpSpPr>
        <a:xfrm>
          <a:off x="0" y="0"/>
          <a:ext cx="0" cy="0"/>
          <a:chOff x="0" y="0"/>
          <a:chExt cx="0" cy="0"/>
        </a:xfrm>
      </p:grpSpPr>
      <p:sp>
        <p:nvSpPr>
          <p:cNvPr id="113" name="Google Shape;113;p21"/>
          <p:cNvSpPr txBox="1"/>
          <p:nvPr>
            <p:ph type="ctrTitle"/>
          </p:nvPr>
        </p:nvSpPr>
        <p:spPr>
          <a:xfrm>
            <a:off x="2079750" y="290425"/>
            <a:ext cx="4984500" cy="504000"/>
          </a:xfrm>
          <a:prstGeom prst="rect">
            <a:avLst/>
          </a:prstGeom>
        </p:spPr>
        <p:txBody>
          <a:bodyPr anchorCtr="0" anchor="b" bIns="91425" lIns="91425" spcFirstLastPara="1" rIns="91425" wrap="square" tIns="91425">
            <a:noAutofit/>
          </a:bodyPr>
          <a:lstStyle/>
          <a:p>
            <a:pPr indent="0" lvl="0" marL="0" rtl="0" algn="ctr">
              <a:lnSpc>
                <a:spcPct val="150000"/>
              </a:lnSpc>
              <a:spcBef>
                <a:spcPts val="0"/>
              </a:spcBef>
              <a:spcAft>
                <a:spcPts val="0"/>
              </a:spcAft>
              <a:buNone/>
            </a:pPr>
            <a:r>
              <a:rPr lang="en" sz="1400">
                <a:solidFill>
                  <a:srgbClr val="FFE9EC"/>
                </a:solidFill>
                <a:latin typeface="Press Start 2P"/>
                <a:ea typeface="Press Start 2P"/>
                <a:cs typeface="Press Start 2P"/>
                <a:sym typeface="Press Start 2P"/>
              </a:rPr>
              <a:t>sampleCode.txt</a:t>
            </a:r>
            <a:endParaRPr sz="1400">
              <a:solidFill>
                <a:srgbClr val="FFE9EC"/>
              </a:solidFill>
              <a:latin typeface="Press Start 2P"/>
              <a:ea typeface="Press Start 2P"/>
              <a:cs typeface="Press Start 2P"/>
              <a:sym typeface="Press Start 2P"/>
            </a:endParaRPr>
          </a:p>
        </p:txBody>
      </p:sp>
      <p:pic>
        <p:nvPicPr>
          <p:cNvPr id="114" name="Google Shape;114;p21"/>
          <p:cNvPicPr preferRelativeResize="0"/>
          <p:nvPr/>
        </p:nvPicPr>
        <p:blipFill>
          <a:blip r:embed="rId4">
            <a:alphaModFix/>
          </a:blip>
          <a:stretch>
            <a:fillRect/>
          </a:stretch>
        </p:blipFill>
        <p:spPr>
          <a:xfrm>
            <a:off x="617850" y="1594175"/>
            <a:ext cx="4068175" cy="938050"/>
          </a:xfrm>
          <a:prstGeom prst="rect">
            <a:avLst/>
          </a:prstGeom>
          <a:noFill/>
          <a:ln>
            <a:noFill/>
          </a:ln>
        </p:spPr>
      </p:pic>
      <p:sp>
        <p:nvSpPr>
          <p:cNvPr id="115" name="Google Shape;115;p21"/>
          <p:cNvSpPr txBox="1"/>
          <p:nvPr/>
        </p:nvSpPr>
        <p:spPr>
          <a:xfrm>
            <a:off x="963400" y="2601600"/>
            <a:ext cx="3255000" cy="85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4A86E8"/>
                </a:solidFill>
                <a:latin typeface="Roboto Mono"/>
                <a:ea typeface="Roboto Mono"/>
                <a:cs typeface="Roboto Mono"/>
                <a:sym typeface="Roboto Mono"/>
              </a:rPr>
              <a:t>Variables to keep track of current age, state (which page player is on), and health stats such as hunger and happiness</a:t>
            </a:r>
            <a:endParaRPr sz="1000">
              <a:solidFill>
                <a:srgbClr val="4A86E8"/>
              </a:solidFill>
              <a:latin typeface="Roboto Mono"/>
              <a:ea typeface="Roboto Mono"/>
              <a:cs typeface="Roboto Mono"/>
              <a:sym typeface="Roboto Mono"/>
            </a:endParaRPr>
          </a:p>
        </p:txBody>
      </p:sp>
      <p:pic>
        <p:nvPicPr>
          <p:cNvPr id="116" name="Google Shape;116;p21"/>
          <p:cNvPicPr preferRelativeResize="0"/>
          <p:nvPr/>
        </p:nvPicPr>
        <p:blipFill>
          <a:blip r:embed="rId5">
            <a:alphaModFix/>
          </a:blip>
          <a:stretch>
            <a:fillRect/>
          </a:stretch>
        </p:blipFill>
        <p:spPr>
          <a:xfrm>
            <a:off x="4769138" y="1568775"/>
            <a:ext cx="3497574" cy="2064975"/>
          </a:xfrm>
          <a:prstGeom prst="rect">
            <a:avLst/>
          </a:prstGeom>
          <a:noFill/>
          <a:ln>
            <a:noFill/>
          </a:ln>
        </p:spPr>
      </p:pic>
      <p:sp>
        <p:nvSpPr>
          <p:cNvPr id="117" name="Google Shape;117;p21"/>
          <p:cNvSpPr txBox="1"/>
          <p:nvPr/>
        </p:nvSpPr>
        <p:spPr>
          <a:xfrm>
            <a:off x="4943975" y="3684250"/>
            <a:ext cx="2995500" cy="35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4A86E8"/>
                </a:solidFill>
                <a:latin typeface="Roboto Mono"/>
                <a:ea typeface="Roboto Mono"/>
                <a:cs typeface="Roboto Mono"/>
                <a:sym typeface="Roboto Mono"/>
              </a:rPr>
              <a:t>Example state switching based off of button clicks</a:t>
            </a:r>
            <a:endParaRPr sz="1000">
              <a:solidFill>
                <a:srgbClr val="4A86E8"/>
              </a:solidFill>
              <a:latin typeface="Roboto Mono"/>
              <a:ea typeface="Roboto Mono"/>
              <a:cs typeface="Roboto Mono"/>
              <a:sym typeface="Roboto Mono"/>
            </a:endParaRPr>
          </a:p>
        </p:txBody>
      </p:sp>
      <p:sp>
        <p:nvSpPr>
          <p:cNvPr id="118" name="Google Shape;118;p21"/>
          <p:cNvSpPr txBox="1"/>
          <p:nvPr/>
        </p:nvSpPr>
        <p:spPr>
          <a:xfrm>
            <a:off x="1611450" y="904375"/>
            <a:ext cx="5921100" cy="35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A86E8"/>
                </a:solidFill>
                <a:latin typeface="Roboto Mono"/>
                <a:ea typeface="Roboto Mono"/>
                <a:cs typeface="Roboto Mono"/>
                <a:sym typeface="Roboto Mono"/>
              </a:rPr>
              <a:t>View full sample</a:t>
            </a:r>
            <a:r>
              <a:rPr lang="en">
                <a:solidFill>
                  <a:srgbClr val="4A86E8"/>
                </a:solidFill>
                <a:latin typeface="Roboto Mono"/>
                <a:ea typeface="Roboto Mono"/>
                <a:cs typeface="Roboto Mono"/>
                <a:sym typeface="Roboto Mono"/>
              </a:rPr>
              <a:t> at: </a:t>
            </a:r>
            <a:r>
              <a:rPr b="1" lang="en">
                <a:solidFill>
                  <a:srgbClr val="4A86E8"/>
                </a:solidFill>
                <a:latin typeface="Roboto Mono"/>
                <a:ea typeface="Roboto Mono"/>
                <a:cs typeface="Roboto Mono"/>
                <a:sym typeface="Roboto Mono"/>
              </a:rPr>
              <a:t>https://tinyurl.com/coronagotchi</a:t>
            </a:r>
            <a:endParaRPr b="1">
              <a:solidFill>
                <a:srgbClr val="4A86E8"/>
              </a:solidFill>
              <a:latin typeface="Roboto Mono"/>
              <a:ea typeface="Roboto Mono"/>
              <a:cs typeface="Roboto Mono"/>
              <a:sym typeface="Roboto Mono"/>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