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546" r:id="rId2"/>
    <p:sldId id="588" r:id="rId3"/>
    <p:sldId id="636" r:id="rId4"/>
    <p:sldId id="637" r:id="rId5"/>
    <p:sldId id="59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A5A5A5"/>
    <a:srgbClr val="7F7F7F"/>
    <a:srgbClr val="ED7D31"/>
    <a:srgbClr val="FFC000"/>
    <a:srgbClr val="2F5698"/>
    <a:srgbClr val="70AD47"/>
    <a:srgbClr val="2F3783"/>
    <a:srgbClr val="2F4183"/>
    <a:srgbClr val="2F5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6192" autoAdjust="0"/>
  </p:normalViewPr>
  <p:slideViewPr>
    <p:cSldViewPr snapToGrid="0">
      <p:cViewPr varScale="1">
        <p:scale>
          <a:sx n="67" d="100"/>
          <a:sy n="67" d="100"/>
        </p:scale>
        <p:origin x="696" y="60"/>
      </p:cViewPr>
      <p:guideLst/>
    </p:cSldViewPr>
  </p:slideViewPr>
  <p:outlineViewPr>
    <p:cViewPr>
      <p:scale>
        <a:sx n="33" d="100"/>
        <a:sy n="33" d="100"/>
      </p:scale>
      <p:origin x="0" y="-27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6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19175-B2E6-4387-9652-35AA1156BAE9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7DA66-9DB0-4514-9804-C57CEAD18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15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2A3A-E1C2-42EA-BDD6-305DAB1834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A03FD-669F-475F-B08E-D2CB6460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707272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77437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27779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7296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66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5939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333676" y="356628"/>
            <a:ext cx="11524648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3677" y="825950"/>
            <a:ext cx="11524647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281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3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3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9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powerpoint.sage-fox.com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94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Test info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FFC7-5AFF-4374-B478-E246B74FFF84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03D9-1EF9-4D83-8F99-27C64A2CC18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>
            <a:hlinkClick r:id="rId15"/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561" y="6756644"/>
            <a:ext cx="405993" cy="109728"/>
          </a:xfrm>
          <a:prstGeom prst="rect">
            <a:avLst/>
          </a:prstGeom>
          <a:noFill/>
          <a:effectLst>
            <a:glow rad="63500">
              <a:schemeClr val="bg1">
                <a:alpha val="4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8978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02" r:id="rId12"/>
    <p:sldLayoutId id="2147483718" r:id="rId1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3648" y="4844915"/>
            <a:ext cx="11172186" cy="1278388"/>
            <a:chOff x="-12700" y="5228207"/>
            <a:chExt cx="12216385" cy="1278388"/>
          </a:xfrm>
        </p:grpSpPr>
        <p:grpSp>
          <p:nvGrpSpPr>
            <p:cNvPr id="13" name="Group 12"/>
            <p:cNvGrpSpPr/>
            <p:nvPr/>
          </p:nvGrpSpPr>
          <p:grpSpPr>
            <a:xfrm>
              <a:off x="-12700" y="5228207"/>
              <a:ext cx="12216385" cy="1278388"/>
              <a:chOff x="0" y="4603464"/>
              <a:chExt cx="12203673" cy="1544683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0" y="4603464"/>
                <a:ext cx="12203672" cy="1544683"/>
              </a:xfrm>
              <a:custGeom>
                <a:avLst/>
                <a:gdLst>
                  <a:gd name="connsiteX0" fmla="*/ 12700 w 12192000"/>
                  <a:gd name="connsiteY0" fmla="*/ 228600 h 2226733"/>
                  <a:gd name="connsiteX1" fmla="*/ 12700 w 12192000"/>
                  <a:gd name="connsiteY1" fmla="*/ 1998133 h 2226733"/>
                  <a:gd name="connsiteX2" fmla="*/ 12179300 w 12192000"/>
                  <a:gd name="connsiteY2" fmla="*/ 1998133 h 2226733"/>
                  <a:gd name="connsiteX3" fmla="*/ 12179300 w 12192000"/>
                  <a:gd name="connsiteY3" fmla="*/ 228600 h 2226733"/>
                  <a:gd name="connsiteX4" fmla="*/ 0 w 12192000"/>
                  <a:gd name="connsiteY4" fmla="*/ 0 h 2226733"/>
                  <a:gd name="connsiteX5" fmla="*/ 12192000 w 12192000"/>
                  <a:gd name="connsiteY5" fmla="*/ 0 h 2226733"/>
                  <a:gd name="connsiteX6" fmla="*/ 12192000 w 12192000"/>
                  <a:gd name="connsiteY6" fmla="*/ 2226733 h 2226733"/>
                  <a:gd name="connsiteX7" fmla="*/ 0 w 12192000"/>
                  <a:gd name="connsiteY7" fmla="*/ 2226733 h 222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2226733">
                    <a:moveTo>
                      <a:pt x="12700" y="228600"/>
                    </a:moveTo>
                    <a:lnTo>
                      <a:pt x="12700" y="1998133"/>
                    </a:lnTo>
                    <a:lnTo>
                      <a:pt x="12179300" y="1998133"/>
                    </a:lnTo>
                    <a:lnTo>
                      <a:pt x="12179300" y="228600"/>
                    </a:lnTo>
                    <a:close/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2226733"/>
                    </a:lnTo>
                    <a:lnTo>
                      <a:pt x="0" y="2226733"/>
                    </a:lnTo>
                    <a:close/>
                  </a:path>
                </a:pathLst>
              </a:custGeom>
              <a:solidFill>
                <a:srgbClr val="00B0F0">
                  <a:alpha val="25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Rounded Rectangle 9"/>
              <p:cNvSpPr/>
              <p:nvPr/>
            </p:nvSpPr>
            <p:spPr>
              <a:xfrm>
                <a:off x="10874" y="4762827"/>
                <a:ext cx="12192799" cy="124850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224" y="5304861"/>
              <a:ext cx="1170169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sr-Cyrl-RS" sz="4400" dirty="0">
                  <a:solidFill>
                    <a:schemeClr val="bg1">
                      <a:lumMod val="85000"/>
                    </a:schemeClr>
                  </a:solidFill>
                  <a:cs typeface="Estrangelo Edessa" panose="03080600000000000000" pitchFamily="66" charset="0"/>
                </a:rPr>
                <a:t>Основи рачунарске технике 2</a:t>
              </a:r>
              <a:endParaRPr lang="en-US" sz="4400" dirty="0">
                <a:solidFill>
                  <a:schemeClr val="bg1">
                    <a:lumMod val="85000"/>
                  </a:schemeClr>
                </a:solidFill>
                <a:cs typeface="Estrangelo Edessa" panose="03080600000000000000" pitchFamily="66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0910" y="5839364"/>
              <a:ext cx="11417156" cy="5334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57150" lvl="1"/>
              <a:r>
                <a:rPr lang="sr-Cyrl-RS" sz="2400" dirty="0" smtClean="0">
                  <a:solidFill>
                    <a:schemeClr val="bg1">
                      <a:lumMod val="85000"/>
                    </a:schemeClr>
                  </a:solidFill>
                  <a:cs typeface="Estrangelo Edessa" panose="03080600000000000000" pitchFamily="66" charset="0"/>
                </a:rPr>
                <a:t>(прва лабораторијска вежба)</a:t>
              </a:r>
              <a:endParaRPr lang="en-US" sz="2400" dirty="0">
                <a:solidFill>
                  <a:schemeClr val="bg1">
                    <a:lumMod val="85000"/>
                  </a:schemeClr>
                </a:solidFill>
                <a:cs typeface="Estrangelo Edessa" panose="03080600000000000000" pitchFamily="66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0487026" y="5655615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>
                <a:solidFill>
                  <a:schemeClr val="bg1"/>
                </a:solidFill>
              </a:rPr>
              <a:t>2017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7" y="271136"/>
            <a:ext cx="773723" cy="87688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403657" y="224692"/>
            <a:ext cx="4754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Cyrl-RS" b="1" dirty="0" smtClean="0">
                <a:solidFill>
                  <a:schemeClr val="bg1"/>
                </a:solidFill>
              </a:rPr>
              <a:t>Електротехнички факултет</a:t>
            </a:r>
            <a:endParaRPr lang="en-US" b="1" dirty="0" smtClean="0">
              <a:solidFill>
                <a:schemeClr val="bg1"/>
              </a:solidFill>
            </a:endParaRPr>
          </a:p>
          <a:p>
            <a:pPr algn="r"/>
            <a:r>
              <a:rPr lang="sr-Cyrl-RS" dirty="0" smtClean="0">
                <a:solidFill>
                  <a:schemeClr val="bg1"/>
                </a:solidFill>
              </a:rPr>
              <a:t>Универзитет у Београду</a:t>
            </a:r>
          </a:p>
          <a:p>
            <a:pPr algn="r"/>
            <a:r>
              <a:rPr lang="sr-Cyrl-RS" dirty="0" smtClean="0">
                <a:solidFill>
                  <a:schemeClr val="bg1"/>
                </a:solidFill>
              </a:rPr>
              <a:t>Катедра за рачунарску технику и информатику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7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0" y="950026"/>
            <a:ext cx="12192000" cy="5561985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27357" y="-21594"/>
            <a:ext cx="2524868" cy="613385"/>
            <a:chOff x="127357" y="-6354"/>
            <a:chExt cx="2524868" cy="613385"/>
          </a:xfrm>
        </p:grpSpPr>
        <p:sp>
          <p:nvSpPr>
            <p:cNvPr id="48" name="Round Same Side Corner Rectangle 47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tx1">
                <a:alpha val="5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7357" y="54118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PS/2 </a:t>
              </a:r>
              <a:r>
                <a:rPr lang="sr-Cyrl-RS" sz="2400" b="1" dirty="0" smtClean="0">
                  <a:solidFill>
                    <a:schemeClr val="bg1"/>
                  </a:solidFill>
                </a:rPr>
                <a:t>протокол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475610" y="1330360"/>
            <a:ext cx="11511603" cy="4685429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endParaRPr lang="sr-Cyrl-RS" sz="2400" dirty="0" smtClean="0">
              <a:solidFill>
                <a:schemeClr val="bg1"/>
              </a:solidFill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216" y="1388303"/>
            <a:ext cx="11716390" cy="4685429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IBM PS/2 </a:t>
            </a:r>
            <a:r>
              <a:rPr lang="en-US" sz="2800" dirty="0" smtClean="0">
                <a:solidFill>
                  <a:srgbClr val="0070C0"/>
                </a:solidFill>
              </a:rPr>
              <a:t>Keyboard</a:t>
            </a:r>
            <a:r>
              <a:rPr lang="en-US" sz="2800" dirty="0" smtClean="0">
                <a:solidFill>
                  <a:schemeClr val="bg1"/>
                </a:solidFill>
              </a:rPr>
              <a:t> (1987)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r-Cyrl-RS" sz="2800" dirty="0" smtClean="0">
                <a:solidFill>
                  <a:schemeClr val="bg1"/>
                </a:solidFill>
              </a:rPr>
              <a:t>Серијско слање података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r-Cyrl-RS" sz="2800" dirty="0" smtClean="0">
                <a:solidFill>
                  <a:schemeClr val="bg1"/>
                </a:solidFill>
              </a:rPr>
              <a:t>Сваки догађај над тастером се кодира посебним кодом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r-Cyrl-RS" sz="2800" dirty="0" smtClean="0">
                <a:solidFill>
                  <a:schemeClr val="bg1"/>
                </a:solidFill>
              </a:rPr>
              <a:t>Притиснут тастер	(</a:t>
            </a:r>
            <a:r>
              <a:rPr lang="en-US" sz="2800" dirty="0" smtClean="0">
                <a:solidFill>
                  <a:schemeClr val="bg1"/>
                </a:solidFill>
              </a:rPr>
              <a:t>“</a:t>
            </a:r>
            <a:r>
              <a:rPr lang="sr-Latn-RS" sz="2800" dirty="0" err="1" smtClean="0">
                <a:solidFill>
                  <a:schemeClr val="bg1"/>
                </a:solidFill>
              </a:rPr>
              <a:t>make</a:t>
            </a:r>
            <a:r>
              <a:rPr lang="sr-Latn-RS" sz="2800" dirty="0" smtClean="0">
                <a:solidFill>
                  <a:schemeClr val="bg1"/>
                </a:solidFill>
              </a:rPr>
              <a:t> </a:t>
            </a:r>
            <a:r>
              <a:rPr lang="sr-Latn-RS" sz="2800" dirty="0" err="1" smtClean="0">
                <a:solidFill>
                  <a:schemeClr val="bg1"/>
                </a:solidFill>
              </a:rPr>
              <a:t>code</a:t>
            </a:r>
            <a:r>
              <a:rPr lang="en-US" sz="2800" dirty="0" smtClean="0">
                <a:solidFill>
                  <a:schemeClr val="bg1"/>
                </a:solidFill>
              </a:rPr>
              <a:t>”</a:t>
            </a:r>
            <a:r>
              <a:rPr lang="sr-Latn-RS" sz="2800" dirty="0" smtClean="0">
                <a:solidFill>
                  <a:schemeClr val="bg1"/>
                </a:solidFill>
              </a:rPr>
              <a:t>)</a:t>
            </a:r>
            <a:endParaRPr lang="sr-Cyrl-RS" sz="2800" dirty="0" smtClean="0">
              <a:solidFill>
                <a:schemeClr val="bg1"/>
              </a:solidFill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r-Cyrl-RS" sz="2800" dirty="0" smtClean="0">
                <a:solidFill>
                  <a:schemeClr val="bg1"/>
                </a:solidFill>
              </a:rPr>
              <a:t>Отпуштен тастер</a:t>
            </a:r>
            <a:r>
              <a:rPr lang="sr-Latn-RS" sz="2800" dirty="0" smtClean="0">
                <a:solidFill>
                  <a:schemeClr val="bg1"/>
                </a:solidFill>
              </a:rPr>
              <a:t>	(</a:t>
            </a:r>
            <a:r>
              <a:rPr lang="en-US" sz="2800" dirty="0" smtClean="0">
                <a:solidFill>
                  <a:schemeClr val="bg1"/>
                </a:solidFill>
              </a:rPr>
              <a:t>“</a:t>
            </a:r>
            <a:r>
              <a:rPr lang="sr-Latn-RS" sz="2800" dirty="0" err="1" smtClean="0">
                <a:solidFill>
                  <a:schemeClr val="bg1"/>
                </a:solidFill>
              </a:rPr>
              <a:t>break</a:t>
            </a:r>
            <a:r>
              <a:rPr lang="sr-Latn-RS" sz="2800" dirty="0" smtClean="0">
                <a:solidFill>
                  <a:schemeClr val="bg1"/>
                </a:solidFill>
              </a:rPr>
              <a:t> </a:t>
            </a:r>
            <a:r>
              <a:rPr lang="sr-Latn-RS" sz="2800" dirty="0" err="1" smtClean="0">
                <a:solidFill>
                  <a:schemeClr val="bg1"/>
                </a:solidFill>
              </a:rPr>
              <a:t>code</a:t>
            </a:r>
            <a:r>
              <a:rPr lang="en-US" sz="2800" dirty="0" smtClean="0">
                <a:solidFill>
                  <a:schemeClr val="bg1"/>
                </a:solidFill>
              </a:rPr>
              <a:t>”</a:t>
            </a:r>
            <a:r>
              <a:rPr lang="sr-Latn-RS" sz="2800" dirty="0" smtClean="0">
                <a:solidFill>
                  <a:schemeClr val="bg1"/>
                </a:solidFill>
              </a:rPr>
              <a:t>)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</p:txBody>
      </p:sp>
      <p:pic>
        <p:nvPicPr>
          <p:cNvPr id="1028" name="Picture 4" descr="PS2 Numbering (Male Plug)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260" y="4305762"/>
            <a:ext cx="1488691" cy="1524565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satMod val="175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9698559" y="3998955"/>
            <a:ext cx="3029551" cy="2235974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800" dirty="0">
                <a:solidFill>
                  <a:schemeClr val="bg1"/>
                </a:solidFill>
              </a:rPr>
              <a:t>1. KBD Clock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2. KBD Data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3. N/C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4. GND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5. +5V (VCC)</a:t>
            </a:r>
            <a:endParaRPr lang="sr-Cyrl-R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/>
      <p:bldP spid="1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0" y="950026"/>
            <a:ext cx="12192000" cy="5561985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27357" y="-21594"/>
            <a:ext cx="2524868" cy="613385"/>
            <a:chOff x="127357" y="-6354"/>
            <a:chExt cx="2524868" cy="613385"/>
          </a:xfrm>
        </p:grpSpPr>
        <p:sp>
          <p:nvSpPr>
            <p:cNvPr id="48" name="Round Same Side Corner Rectangle 47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tx1">
                <a:alpha val="5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7357" y="54118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PS/2 </a:t>
              </a:r>
              <a:r>
                <a:rPr lang="sr-Cyrl-RS" sz="2400" b="1" dirty="0" smtClean="0">
                  <a:solidFill>
                    <a:schemeClr val="bg1"/>
                  </a:solidFill>
                </a:rPr>
                <a:t>протокол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475610" y="1330360"/>
            <a:ext cx="11511603" cy="4685429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endParaRPr lang="sr-Cyrl-RS" sz="2400" dirty="0" smtClean="0">
              <a:solidFill>
                <a:schemeClr val="bg1"/>
              </a:solidFill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5610" y="1330360"/>
            <a:ext cx="11716390" cy="4685429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r-Cyrl-RS" sz="2800" dirty="0">
                <a:solidFill>
                  <a:schemeClr val="bg1"/>
                </a:solidFill>
              </a:rPr>
              <a:t>Три начина кодирања тастера (догађаја)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Scan code Set 1 – </a:t>
            </a:r>
            <a:r>
              <a:rPr lang="sr-Cyrl-RS" sz="2800" dirty="0">
                <a:solidFill>
                  <a:schemeClr val="bg1"/>
                </a:solidFill>
              </a:rPr>
              <a:t>застарео стандард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Scan code Set </a:t>
            </a:r>
            <a:r>
              <a:rPr lang="sr-Cyrl-RS" sz="28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 –</a:t>
            </a:r>
            <a:r>
              <a:rPr lang="sr-Cyrl-RS" sz="2800" dirty="0">
                <a:solidFill>
                  <a:schemeClr val="bg1"/>
                </a:solidFill>
              </a:rPr>
              <a:t> подразумевани начин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Scan code Set </a:t>
            </a:r>
            <a:r>
              <a:rPr lang="sr-Cyrl-RS" sz="2800" dirty="0">
                <a:solidFill>
                  <a:schemeClr val="bg1"/>
                </a:solidFill>
              </a:rPr>
              <a:t>3</a:t>
            </a:r>
            <a:r>
              <a:rPr lang="en-US" sz="2800" dirty="0">
                <a:solidFill>
                  <a:schemeClr val="bg1"/>
                </a:solidFill>
              </a:rPr>
              <a:t> –</a:t>
            </a:r>
            <a:r>
              <a:rPr lang="sr-Cyrl-RS" sz="2800" dirty="0">
                <a:solidFill>
                  <a:schemeClr val="bg1"/>
                </a:solidFill>
              </a:rPr>
              <a:t> за тастатуре са додатним тастерима 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			</a:t>
            </a:r>
            <a:r>
              <a:rPr lang="sr-Cyrl-R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Calculator, </a:t>
            </a:r>
            <a:r>
              <a:rPr lang="en-US" sz="2800" dirty="0" smtClean="0">
                <a:solidFill>
                  <a:schemeClr val="bg1"/>
                </a:solidFill>
              </a:rPr>
              <a:t>My Computer, </a:t>
            </a:r>
            <a:r>
              <a:rPr lang="en-US" sz="2800" dirty="0">
                <a:solidFill>
                  <a:schemeClr val="bg1"/>
                </a:solidFill>
              </a:rPr>
              <a:t>Mail … )</a:t>
            </a:r>
            <a:endParaRPr lang="sr-Cyrl-RS" sz="28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Scan </a:t>
            </a:r>
            <a:r>
              <a:rPr lang="en-US" sz="2800" dirty="0">
                <a:solidFill>
                  <a:schemeClr val="bg1"/>
                </a:solidFill>
              </a:rPr>
              <a:t>code Set </a:t>
            </a:r>
            <a:r>
              <a:rPr lang="sr-Cyrl-RS" sz="2800" dirty="0" smtClean="0">
                <a:solidFill>
                  <a:schemeClr val="bg1"/>
                </a:solidFill>
              </a:rPr>
              <a:t>2</a:t>
            </a:r>
            <a:endParaRPr lang="en-US" sz="2800" dirty="0">
              <a:solidFill>
                <a:schemeClr val="bg1"/>
              </a:solidFill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r-Cyrl-RS" sz="2800" dirty="0" smtClean="0">
                <a:solidFill>
                  <a:schemeClr val="bg1"/>
                </a:solidFill>
              </a:rPr>
              <a:t>Свака модерна тастатура подразумевано подржава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r-Cyrl-RS" sz="2800" dirty="0" smtClean="0">
                <a:solidFill>
                  <a:schemeClr val="bg1"/>
                </a:solidFill>
              </a:rPr>
              <a:t>Код </a:t>
            </a:r>
            <a:r>
              <a:rPr lang="sr-Cyrl-RS" sz="2800" dirty="0">
                <a:solidFill>
                  <a:schemeClr val="bg1"/>
                </a:solidFill>
              </a:rPr>
              <a:t>може да буде различите дужине (1</a:t>
            </a:r>
            <a:r>
              <a:rPr lang="en-US" sz="2800" dirty="0">
                <a:solidFill>
                  <a:schemeClr val="bg1"/>
                </a:solidFill>
              </a:rPr>
              <a:t>B, </a:t>
            </a:r>
            <a:r>
              <a:rPr lang="sr-Cyrl-RS" sz="28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B, 4B,</a:t>
            </a:r>
            <a:r>
              <a:rPr lang="sr-Cyrl-RS" sz="2800" dirty="0">
                <a:solidFill>
                  <a:schemeClr val="bg1"/>
                </a:solidFill>
              </a:rPr>
              <a:t> … , 8</a:t>
            </a:r>
            <a:r>
              <a:rPr lang="en-US" sz="2800" dirty="0">
                <a:solidFill>
                  <a:schemeClr val="bg1"/>
                </a:solidFill>
              </a:rPr>
              <a:t>B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r-Cyrl-RS" sz="2800" dirty="0" smtClean="0">
                <a:solidFill>
                  <a:schemeClr val="bg1"/>
                </a:solidFill>
              </a:rPr>
              <a:t>За </a:t>
            </a:r>
            <a:r>
              <a:rPr lang="en-US" sz="2800" dirty="0" smtClean="0">
                <a:solidFill>
                  <a:srgbClr val="0070C0"/>
                </a:solidFill>
              </a:rPr>
              <a:t>“break code”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sr-Cyrl-RS" sz="2800" dirty="0" smtClean="0">
                <a:solidFill>
                  <a:schemeClr val="bg1"/>
                </a:solidFill>
              </a:rPr>
              <a:t>придодат</a:t>
            </a:r>
            <a:r>
              <a:rPr lang="sr-Cyrl-RS" sz="2800" dirty="0">
                <a:solidFill>
                  <a:schemeClr val="bg1"/>
                </a:solidFill>
              </a:rPr>
              <a:t>о</a:t>
            </a:r>
            <a:r>
              <a:rPr lang="sr-Cyrl-RS" sz="2800" dirty="0" smtClean="0">
                <a:solidFill>
                  <a:schemeClr val="bg1"/>
                </a:solidFill>
              </a:rPr>
              <a:t> </a:t>
            </a:r>
            <a:r>
              <a:rPr lang="en-US" sz="2800" i="1" dirty="0" smtClean="0">
                <a:solidFill>
                  <a:srgbClr val="0070C0"/>
                </a:solidFill>
              </a:rPr>
              <a:t>0xF0</a:t>
            </a:r>
            <a:endParaRPr lang="sr-Cyrl-RS" sz="2800" i="1" dirty="0" smtClean="0">
              <a:solidFill>
                <a:srgbClr val="0070C0"/>
              </a:solidFill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endParaRPr lang="en-US" sz="2800" dirty="0">
              <a:solidFill>
                <a:schemeClr val="bg1"/>
              </a:solidFill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97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0" y="950026"/>
            <a:ext cx="12192000" cy="5561985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27357" y="-21594"/>
            <a:ext cx="2524868" cy="613385"/>
            <a:chOff x="127357" y="-6354"/>
            <a:chExt cx="2524868" cy="613385"/>
          </a:xfrm>
        </p:grpSpPr>
        <p:sp>
          <p:nvSpPr>
            <p:cNvPr id="48" name="Round Same Side Corner Rectangle 47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tx1">
                <a:alpha val="5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7357" y="54118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PS/2 </a:t>
              </a:r>
              <a:r>
                <a:rPr lang="sr-Cyrl-RS" sz="2400" b="1" dirty="0" smtClean="0">
                  <a:solidFill>
                    <a:schemeClr val="bg1"/>
                  </a:solidFill>
                </a:rPr>
                <a:t>протокол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475610" y="1330360"/>
            <a:ext cx="11511603" cy="4685429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endParaRPr lang="sr-Cyrl-RS" sz="2400" dirty="0" smtClean="0">
              <a:solidFill>
                <a:schemeClr val="bg1"/>
              </a:solidFill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</p:txBody>
      </p:sp>
      <p:pic>
        <p:nvPicPr>
          <p:cNvPr id="4098" name="Picture 2" descr="Scancodes - Keyboard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9" y="1838057"/>
            <a:ext cx="7712469" cy="336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cancodes -  Numeric Keypad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63" y="1693888"/>
            <a:ext cx="4615701" cy="389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92118" y="5566313"/>
            <a:ext cx="312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Scan code Set 2 - “</a:t>
            </a:r>
            <a:r>
              <a:rPr lang="sr-Latn-RS" dirty="0" err="1" smtClean="0">
                <a:solidFill>
                  <a:srgbClr val="0070C0"/>
                </a:solidFill>
              </a:rPr>
              <a:t>Make</a:t>
            </a:r>
            <a:r>
              <a:rPr lang="sr-Latn-RS" dirty="0" smtClean="0">
                <a:solidFill>
                  <a:srgbClr val="0070C0"/>
                </a:solidFill>
              </a:rPr>
              <a:t> </a:t>
            </a:r>
            <a:r>
              <a:rPr lang="sr-Latn-RS" dirty="0" err="1" smtClean="0">
                <a:solidFill>
                  <a:srgbClr val="0070C0"/>
                </a:solidFill>
              </a:rPr>
              <a:t>code</a:t>
            </a:r>
            <a:r>
              <a:rPr lang="en-US" dirty="0" smtClean="0">
                <a:solidFill>
                  <a:srgbClr val="0070C0"/>
                </a:solidFill>
              </a:rPr>
              <a:t>”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78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-44971" y="950026"/>
            <a:ext cx="12192000" cy="5561985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5610" y="1330360"/>
            <a:ext cx="11716390" cy="4685429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</p:txBody>
      </p:sp>
      <p:sp>
        <p:nvSpPr>
          <p:cNvPr id="8" name="Round Same Side Corner Rectangle 7"/>
          <p:cNvSpPr/>
          <p:nvPr/>
        </p:nvSpPr>
        <p:spPr bwMode="auto">
          <a:xfrm rot="10800000" flipH="1">
            <a:off x="127356" y="-21595"/>
            <a:ext cx="4842850" cy="613385"/>
          </a:xfrm>
          <a:prstGeom prst="round2SameRect">
            <a:avLst>
              <a:gd name="adj1" fmla="val 35205"/>
              <a:gd name="adj2" fmla="val 0"/>
            </a:avLst>
          </a:prstGeom>
          <a:solidFill>
            <a:schemeClr val="tx1">
              <a:alpha val="5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356" y="38878"/>
            <a:ext cx="534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sr-Cyrl-RS" sz="2400" dirty="0">
                <a:solidFill>
                  <a:schemeClr val="bg1"/>
                </a:solidFill>
              </a:rPr>
              <a:t>Примање података преко тастатуре</a:t>
            </a:r>
          </a:p>
        </p:txBody>
      </p:sp>
      <p:sp>
        <p:nvSpPr>
          <p:cNvPr id="6" name="Rectangle 5"/>
          <p:cNvSpPr/>
          <p:nvPr/>
        </p:nvSpPr>
        <p:spPr>
          <a:xfrm>
            <a:off x="628010" y="1482760"/>
            <a:ext cx="11716390" cy="4685429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r-Cyrl-RS" sz="2800" dirty="0" smtClean="0">
                <a:solidFill>
                  <a:schemeClr val="bg1"/>
                </a:solidFill>
              </a:rPr>
              <a:t>Тастатура шаље серијски 11-битни податак у коме се налази код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sr-Cyrl-RS" sz="2800" dirty="0" smtClean="0">
                <a:solidFill>
                  <a:schemeClr val="bg1"/>
                </a:solidFill>
              </a:rPr>
              <a:t>тастера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sr-Cyrl-RS" sz="2800" dirty="0" smtClean="0">
              <a:solidFill>
                <a:srgbClr val="0070C0"/>
              </a:solidFill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endParaRPr lang="en-US" sz="2800" dirty="0">
              <a:solidFill>
                <a:schemeClr val="bg1"/>
              </a:solidFill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sr-Cyrl-RS" sz="2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46" y="2190221"/>
            <a:ext cx="11737952" cy="2058549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654946"/>
              </p:ext>
            </p:extLst>
          </p:nvPr>
        </p:nvGraphicFramePr>
        <p:xfrm>
          <a:off x="2922850" y="4371421"/>
          <a:ext cx="6256358" cy="14833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02033"/>
                <a:gridCol w="3214687"/>
                <a:gridCol w="1019819"/>
                <a:gridCol w="10198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Symbol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Parameter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Min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Max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baseline="-25000" dirty="0" err="1" smtClean="0">
                          <a:solidFill>
                            <a:schemeClr val="bg1"/>
                          </a:solidFill>
                        </a:rPr>
                        <a:t>CLK</a:t>
                      </a: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Clock time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30µ</a:t>
                      </a:r>
                      <a:r>
                        <a:rPr lang="sr-Latn-RS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50µ</a:t>
                      </a:r>
                      <a:r>
                        <a:rPr lang="sr-Latn-RS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baseline="-25000" dirty="0" err="1" smtClean="0">
                          <a:solidFill>
                            <a:schemeClr val="bg1"/>
                          </a:solidFill>
                        </a:rPr>
                        <a:t>SU</a:t>
                      </a: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Data-to-clock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setup time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5µ</a:t>
                      </a:r>
                      <a:r>
                        <a:rPr lang="sr-Latn-RS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25µ</a:t>
                      </a:r>
                      <a:r>
                        <a:rPr lang="sr-Latn-RS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baseline="-25000" dirty="0" err="1" smtClean="0">
                          <a:solidFill>
                            <a:schemeClr val="bg1"/>
                          </a:solidFill>
                        </a:rPr>
                        <a:t>HLD</a:t>
                      </a: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Clock-to-data hold time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5µ</a:t>
                      </a:r>
                      <a:r>
                        <a:rPr lang="sr-Latn-RS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25µ</a:t>
                      </a:r>
                      <a:r>
                        <a:rPr lang="sr-Latn-RS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37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2E75B5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20236</TotalTime>
  <Words>144</Words>
  <Application>Microsoft Office PowerPoint</Application>
  <PresentationFormat>Widescreen</PresentationFormat>
  <Paragraphs>64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Estrangelo Edessa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SageFox</Company>
  <LinksUpToDate>false</LinksUpToDate>
  <SharedDoc>false</SharedDoc>
  <HyperlinkBase>http://sage-fox.com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 - demonstracioni cas</dc:title>
  <dc:creator>ETF</dc:creator>
  <cp:lastModifiedBy>Filip Hadzic</cp:lastModifiedBy>
  <cp:revision>5839</cp:revision>
  <dcterms:created xsi:type="dcterms:W3CDTF">2015-12-31T02:20:12Z</dcterms:created>
  <dcterms:modified xsi:type="dcterms:W3CDTF">2017-10-14T07:03:16Z</dcterms:modified>
</cp:coreProperties>
</file>