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3"/>
  </p:normalViewPr>
  <p:slideViewPr>
    <p:cSldViewPr snapToGrid="0" snapToObjects="1">
      <p:cViewPr varScale="1">
        <p:scale>
          <a:sx n="125" d="100"/>
          <a:sy n="125" d="100"/>
        </p:scale>
        <p:origin x="68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6961-4E3B-3B4B-BFE7-CCA7BEB15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FBF9-3181-A748-958A-69A7CC7C0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E1A26-FDB2-DC4E-9E7E-1B457F9175AE}"/>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1FE48AEF-706D-C242-A6E2-4539DADF1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18D22-9C1F-5448-B5B9-68FA6A349861}"/>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141848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8C57-9A5E-354D-B3D3-282A646EC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30464-8BF3-3246-9FF4-D63018BBFD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BB872-2562-4C49-8E48-E0BB937DA2E3}"/>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80C695F9-70FA-AC47-893C-32780EBD9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44427-3028-1249-8B1A-6EE24A992D2A}"/>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2844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E9744-109B-AE49-A30A-D1705DF76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9D9C8-6E00-964A-883F-2C70ADED8B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41D72-B1AC-684E-B9A0-59E08B7F6639}"/>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99F4CDDE-FCE9-F047-8642-DE147AC57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3B1E5-1550-C441-BB18-10931CC11AE0}"/>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97091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6643-45B0-044E-B455-170849707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0274A-1108-8A44-A54A-24A14A6D31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304FE-E85E-CC42-A44B-0DF9F17D9E49}"/>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7E18EA21-2BE6-344B-8E8D-C5AD33C6A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AC45A-7021-4043-911D-8A38E3F0E11F}"/>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370795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C8C0-2629-C049-BE14-B60A8EAD8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2FF8A-101A-FE4D-8F68-9F9F3996F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EC80A0-0220-0F49-92F9-54A2B545E661}"/>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145DF92D-DDF6-D349-998E-BAEBEC2CE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00ED1-130C-A441-AA97-0D50D1D014A6}"/>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4343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0F3E-0F21-E140-A260-62CDD9948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27F96-0DA5-8241-B2A9-5BCDEBB78B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C0FA9E-E2B5-2C4C-9D52-951391B0E2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7FC805-9DD6-9840-B6F4-B5B53095DF2D}"/>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6" name="Footer Placeholder 5">
            <a:extLst>
              <a:ext uri="{FF2B5EF4-FFF2-40B4-BE49-F238E27FC236}">
                <a16:creationId xmlns:a16="http://schemas.microsoft.com/office/drawing/2014/main" id="{C0A9F959-4681-CF4C-B846-66782A777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98367-2757-9D45-8578-F3DA0510E09E}"/>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135868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CF58-C3FC-3C41-9B86-A3E1BA8AC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DD15A-8539-454F-85F2-7CC15003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78059-7593-404E-B771-008D32C6F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0E229-2781-0B41-826C-38A1A3A5B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67250E-6B53-044A-B01C-E22C442641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9A46E-2515-CE46-BCF9-14C1468A03DC}"/>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8" name="Footer Placeholder 7">
            <a:extLst>
              <a:ext uri="{FF2B5EF4-FFF2-40B4-BE49-F238E27FC236}">
                <a16:creationId xmlns:a16="http://schemas.microsoft.com/office/drawing/2014/main" id="{0A47B433-56B5-0744-80BC-1C8B200C85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5123AC-BE94-164B-9A19-114779EF3F8A}"/>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8452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2C85-F0F1-D846-9280-C0B739082D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66241-898A-A84B-A08B-2D11C218E54B}"/>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4" name="Footer Placeholder 3">
            <a:extLst>
              <a:ext uri="{FF2B5EF4-FFF2-40B4-BE49-F238E27FC236}">
                <a16:creationId xmlns:a16="http://schemas.microsoft.com/office/drawing/2014/main" id="{2EB816D1-4A6C-8C4C-B8DD-2419F3310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1B05AB-EE20-8649-AE18-3A33473617D6}"/>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194161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14B60-09B0-DF47-A20D-EB67C23E9BCB}"/>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3" name="Footer Placeholder 2">
            <a:extLst>
              <a:ext uri="{FF2B5EF4-FFF2-40B4-BE49-F238E27FC236}">
                <a16:creationId xmlns:a16="http://schemas.microsoft.com/office/drawing/2014/main" id="{235A19E6-E954-2B4D-B1F9-D382F0BE4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15617-67BE-6B45-BB21-4BD097BC843F}"/>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14105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9282-96E0-EB45-BE47-08E8D0BDC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90DCB8-39AF-AD49-BBD0-CDD221EC8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D65657-259D-E946-9CBA-CC640E727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4FF729-D258-B446-A63F-75903DF25FDB}"/>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6" name="Footer Placeholder 5">
            <a:extLst>
              <a:ext uri="{FF2B5EF4-FFF2-40B4-BE49-F238E27FC236}">
                <a16:creationId xmlns:a16="http://schemas.microsoft.com/office/drawing/2014/main" id="{C61DC555-4A4D-A14B-821E-A9D668A85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B64D8-6719-2941-A63F-74E0A736211A}"/>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93274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0B41-245C-BC44-9C20-E33AFDCA7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E0F257-6158-EE49-8E83-D96DB033F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7DABA-8224-8B49-A790-E24B02FB0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D8FB02-1D0A-2343-B5C2-7761AB63FA4F}"/>
              </a:ext>
            </a:extLst>
          </p:cNvPr>
          <p:cNvSpPr>
            <a:spLocks noGrp="1"/>
          </p:cNvSpPr>
          <p:nvPr>
            <p:ph type="dt" sz="half" idx="10"/>
          </p:nvPr>
        </p:nvSpPr>
        <p:spPr/>
        <p:txBody>
          <a:bodyPr/>
          <a:lstStyle/>
          <a:p>
            <a:fld id="{0DA9E7DF-DA02-AB4C-BF1E-41B1F8D8EDDD}" type="datetimeFigureOut">
              <a:rPr lang="en-US" smtClean="0"/>
              <a:t>12/3/18</a:t>
            </a:fld>
            <a:endParaRPr lang="en-US"/>
          </a:p>
        </p:txBody>
      </p:sp>
      <p:sp>
        <p:nvSpPr>
          <p:cNvPr id="6" name="Footer Placeholder 5">
            <a:extLst>
              <a:ext uri="{FF2B5EF4-FFF2-40B4-BE49-F238E27FC236}">
                <a16:creationId xmlns:a16="http://schemas.microsoft.com/office/drawing/2014/main" id="{07E74439-583E-C949-83B4-C2D307EDB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BE522-76A1-9542-8C99-28D35CD90811}"/>
              </a:ext>
            </a:extLst>
          </p:cNvPr>
          <p:cNvSpPr>
            <a:spLocks noGrp="1"/>
          </p:cNvSpPr>
          <p:nvPr>
            <p:ph type="sldNum" sz="quarter" idx="12"/>
          </p:nvPr>
        </p:nvSpPr>
        <p:spPr/>
        <p:txBody>
          <a:bodyPr/>
          <a:lstStyle/>
          <a:p>
            <a:fld id="{F1BE1555-7969-6C43-9A42-A4672131E651}" type="slidenum">
              <a:rPr lang="en-US" smtClean="0"/>
              <a:t>‹#›</a:t>
            </a:fld>
            <a:endParaRPr lang="en-US"/>
          </a:p>
        </p:txBody>
      </p:sp>
    </p:spTree>
    <p:extLst>
      <p:ext uri="{BB962C8B-B14F-4D97-AF65-F5344CB8AC3E}">
        <p14:creationId xmlns:p14="http://schemas.microsoft.com/office/powerpoint/2010/main" val="391161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A5CE1-55B8-004A-A31C-B4C629D43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174309-9B52-3942-BE4A-D70131C99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6C22B-1E2A-9B47-8510-69070DDEB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9E7DF-DA02-AB4C-BF1E-41B1F8D8EDDD}" type="datetimeFigureOut">
              <a:rPr lang="en-US" smtClean="0"/>
              <a:t>12/3/18</a:t>
            </a:fld>
            <a:endParaRPr lang="en-US"/>
          </a:p>
        </p:txBody>
      </p:sp>
      <p:sp>
        <p:nvSpPr>
          <p:cNvPr id="5" name="Footer Placeholder 4">
            <a:extLst>
              <a:ext uri="{FF2B5EF4-FFF2-40B4-BE49-F238E27FC236}">
                <a16:creationId xmlns:a16="http://schemas.microsoft.com/office/drawing/2014/main" id="{3798DF58-2474-4345-98F7-31CC0C6CC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C5228-337D-414E-A1D5-A6BF8126A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E1555-7969-6C43-9A42-A4672131E651}" type="slidenum">
              <a:rPr lang="en-US" smtClean="0"/>
              <a:t>‹#›</a:t>
            </a:fld>
            <a:endParaRPr lang="en-US"/>
          </a:p>
        </p:txBody>
      </p:sp>
    </p:spTree>
    <p:extLst>
      <p:ext uri="{BB962C8B-B14F-4D97-AF65-F5344CB8AC3E}">
        <p14:creationId xmlns:p14="http://schemas.microsoft.com/office/powerpoint/2010/main" val="74930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8A3-B0C5-CB40-9D80-F887A2177090}"/>
              </a:ext>
            </a:extLst>
          </p:cNvPr>
          <p:cNvSpPr>
            <a:spLocks noGrp="1"/>
          </p:cNvSpPr>
          <p:nvPr>
            <p:ph type="ctrTitle"/>
          </p:nvPr>
        </p:nvSpPr>
        <p:spPr/>
        <p:txBody>
          <a:bodyPr/>
          <a:lstStyle/>
          <a:p>
            <a:r>
              <a:rPr lang="en-US" dirty="0"/>
              <a:t>Weighted round robin &amp;</a:t>
            </a:r>
            <a:br>
              <a:rPr lang="en-US" dirty="0"/>
            </a:br>
            <a:r>
              <a:rPr lang="en-US" dirty="0"/>
              <a:t>VPN</a:t>
            </a:r>
          </a:p>
        </p:txBody>
      </p:sp>
      <p:sp>
        <p:nvSpPr>
          <p:cNvPr id="3" name="Subtitle 2">
            <a:extLst>
              <a:ext uri="{FF2B5EF4-FFF2-40B4-BE49-F238E27FC236}">
                <a16:creationId xmlns:a16="http://schemas.microsoft.com/office/drawing/2014/main" id="{E7FF0058-9FFA-6542-B983-0CA0190A2DBB}"/>
              </a:ext>
            </a:extLst>
          </p:cNvPr>
          <p:cNvSpPr>
            <a:spLocks noGrp="1"/>
          </p:cNvSpPr>
          <p:nvPr>
            <p:ph type="subTitle" idx="1"/>
          </p:nvPr>
        </p:nvSpPr>
        <p:spPr/>
        <p:txBody>
          <a:bodyPr/>
          <a:lstStyle/>
          <a:p>
            <a:r>
              <a:rPr lang="en-US" dirty="0"/>
              <a:t>Johnson Zhou</a:t>
            </a:r>
          </a:p>
        </p:txBody>
      </p:sp>
    </p:spTree>
    <p:extLst>
      <p:ext uri="{BB962C8B-B14F-4D97-AF65-F5344CB8AC3E}">
        <p14:creationId xmlns:p14="http://schemas.microsoft.com/office/powerpoint/2010/main" val="119212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9CBD-B1B4-B24E-A288-650614F590B7}"/>
              </a:ext>
            </a:extLst>
          </p:cNvPr>
          <p:cNvSpPr>
            <a:spLocks noGrp="1"/>
          </p:cNvSpPr>
          <p:nvPr>
            <p:ph type="title"/>
          </p:nvPr>
        </p:nvSpPr>
        <p:spPr/>
        <p:txBody>
          <a:bodyPr/>
          <a:lstStyle/>
          <a:p>
            <a:r>
              <a:rPr lang="en-US" dirty="0"/>
              <a:t>VPN: Network</a:t>
            </a:r>
          </a:p>
        </p:txBody>
      </p:sp>
      <p:sp>
        <p:nvSpPr>
          <p:cNvPr id="3" name="Content Placeholder 2">
            <a:extLst>
              <a:ext uri="{FF2B5EF4-FFF2-40B4-BE49-F238E27FC236}">
                <a16:creationId xmlns:a16="http://schemas.microsoft.com/office/drawing/2014/main" id="{8E81D8FF-EC25-FB4E-8AEF-1FE3DE828B09}"/>
              </a:ext>
            </a:extLst>
          </p:cNvPr>
          <p:cNvSpPr>
            <a:spLocks noGrp="1"/>
          </p:cNvSpPr>
          <p:nvPr>
            <p:ph idx="1"/>
          </p:nvPr>
        </p:nvSpPr>
        <p:spPr/>
        <p:txBody>
          <a:bodyPr/>
          <a:lstStyle/>
          <a:p>
            <a:r>
              <a:rPr lang="en-US" dirty="0"/>
              <a:t>VPN could be used to overcome national barriers</a:t>
            </a:r>
          </a:p>
          <a:p>
            <a:pPr lvl="1"/>
            <a:r>
              <a:rPr lang="en-US" dirty="0"/>
              <a:t>E.g. watch Netflix in China</a:t>
            </a:r>
          </a:p>
          <a:p>
            <a:pPr lvl="1"/>
            <a:r>
              <a:rPr lang="en-US" dirty="0"/>
              <a:t>Use </a:t>
            </a:r>
            <a:r>
              <a:rPr lang="en-US" dirty="0" err="1"/>
              <a:t>QQMusic</a:t>
            </a:r>
            <a:r>
              <a:rPr lang="en-US" dirty="0"/>
              <a:t> in the US</a:t>
            </a:r>
          </a:p>
          <a:p>
            <a:r>
              <a:rPr lang="en-US" dirty="0"/>
              <a:t>Site to site connection</a:t>
            </a:r>
          </a:p>
          <a:p>
            <a:pPr lvl="1"/>
            <a:r>
              <a:rPr lang="en-US" dirty="0"/>
              <a:t>Connect geographically separated offices together </a:t>
            </a:r>
          </a:p>
          <a:p>
            <a:pPr lvl="1"/>
            <a:r>
              <a:rPr lang="en-US" dirty="0"/>
              <a:t>Offer Internal network benefits:</a:t>
            </a:r>
          </a:p>
          <a:p>
            <a:pPr lvl="2"/>
            <a:r>
              <a:rPr lang="en-US" dirty="0"/>
              <a:t>University library subscriptions</a:t>
            </a:r>
          </a:p>
          <a:p>
            <a:pPr lvl="2"/>
            <a:r>
              <a:rPr lang="en-US" dirty="0"/>
              <a:t>Intranet resources</a:t>
            </a:r>
          </a:p>
          <a:p>
            <a:pPr lvl="2"/>
            <a:endParaRPr lang="en-US" dirty="0"/>
          </a:p>
        </p:txBody>
      </p:sp>
    </p:spTree>
    <p:extLst>
      <p:ext uri="{BB962C8B-B14F-4D97-AF65-F5344CB8AC3E}">
        <p14:creationId xmlns:p14="http://schemas.microsoft.com/office/powerpoint/2010/main" val="264608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1020-E553-F74F-B5FA-2192E42E98EF}"/>
              </a:ext>
            </a:extLst>
          </p:cNvPr>
          <p:cNvSpPr>
            <a:spLocks noGrp="1"/>
          </p:cNvSpPr>
          <p:nvPr>
            <p:ph type="title"/>
          </p:nvPr>
        </p:nvSpPr>
        <p:spPr/>
        <p:txBody>
          <a:bodyPr/>
          <a:lstStyle/>
          <a:p>
            <a:r>
              <a:rPr lang="en-US" dirty="0"/>
              <a:t>Weighted round robin - Simplified</a:t>
            </a:r>
          </a:p>
        </p:txBody>
      </p:sp>
      <p:sp>
        <p:nvSpPr>
          <p:cNvPr id="3" name="Content Placeholder 2">
            <a:extLst>
              <a:ext uri="{FF2B5EF4-FFF2-40B4-BE49-F238E27FC236}">
                <a16:creationId xmlns:a16="http://schemas.microsoft.com/office/drawing/2014/main" id="{DDD0ED6A-6168-5944-A8BE-6412A01C0765}"/>
              </a:ext>
            </a:extLst>
          </p:cNvPr>
          <p:cNvSpPr>
            <a:spLocks noGrp="1"/>
          </p:cNvSpPr>
          <p:nvPr>
            <p:ph idx="1"/>
          </p:nvPr>
        </p:nvSpPr>
        <p:spPr/>
        <p:txBody>
          <a:bodyPr/>
          <a:lstStyle/>
          <a:p>
            <a:r>
              <a:rPr lang="en-US" dirty="0"/>
              <a:t>A Load-balancing algorithm</a:t>
            </a:r>
          </a:p>
          <a:p>
            <a:r>
              <a:rPr lang="en-US" dirty="0"/>
              <a:t>A weighted version of Round Robin scheduling</a:t>
            </a:r>
          </a:p>
          <a:p>
            <a:pPr lvl="1"/>
            <a:r>
              <a:rPr lang="en-US" dirty="0"/>
              <a:t>Round Robin - scheduling all tasks to servers equally </a:t>
            </a:r>
          </a:p>
          <a:p>
            <a:r>
              <a:rPr lang="en-US" dirty="0"/>
              <a:t>Scheduling based on server weight.</a:t>
            </a:r>
          </a:p>
          <a:p>
            <a:pPr lvl="1"/>
            <a:r>
              <a:rPr lang="en-US" dirty="0"/>
              <a:t>The stronger server get more load.</a:t>
            </a:r>
          </a:p>
          <a:p>
            <a:endParaRPr lang="en-US" dirty="0"/>
          </a:p>
        </p:txBody>
      </p:sp>
    </p:spTree>
    <p:extLst>
      <p:ext uri="{BB962C8B-B14F-4D97-AF65-F5344CB8AC3E}">
        <p14:creationId xmlns:p14="http://schemas.microsoft.com/office/powerpoint/2010/main" val="10539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44D-A672-B84B-8EC2-1A2C63A126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4ABE74-3021-6C41-88C6-BA0B365B4F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6C05AC6-33D6-E147-93C6-8E02131484FD}"/>
              </a:ext>
            </a:extLst>
          </p:cNvPr>
          <p:cNvPicPr>
            <a:picLocks noChangeAspect="1"/>
          </p:cNvPicPr>
          <p:nvPr/>
        </p:nvPicPr>
        <p:blipFill>
          <a:blip r:embed="rId2"/>
          <a:stretch>
            <a:fillRect/>
          </a:stretch>
        </p:blipFill>
        <p:spPr>
          <a:xfrm>
            <a:off x="838200" y="365124"/>
            <a:ext cx="9809480" cy="6202123"/>
          </a:xfrm>
          <a:prstGeom prst="rect">
            <a:avLst/>
          </a:prstGeom>
        </p:spPr>
      </p:pic>
    </p:spTree>
    <p:extLst>
      <p:ext uri="{BB962C8B-B14F-4D97-AF65-F5344CB8AC3E}">
        <p14:creationId xmlns:p14="http://schemas.microsoft.com/office/powerpoint/2010/main" val="166926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7794-D64C-8A41-9E7C-0C391F5F1CA6}"/>
              </a:ext>
            </a:extLst>
          </p:cNvPr>
          <p:cNvSpPr>
            <a:spLocks noGrp="1"/>
          </p:cNvSpPr>
          <p:nvPr>
            <p:ph type="title"/>
          </p:nvPr>
        </p:nvSpPr>
        <p:spPr/>
        <p:txBody>
          <a:bodyPr/>
          <a:lstStyle/>
          <a:p>
            <a:r>
              <a:rPr lang="en-US" dirty="0"/>
              <a:t>Weight Round Robin (WRR) </a:t>
            </a:r>
          </a:p>
        </p:txBody>
      </p:sp>
      <p:sp>
        <p:nvSpPr>
          <p:cNvPr id="3" name="Content Placeholder 2">
            <a:extLst>
              <a:ext uri="{FF2B5EF4-FFF2-40B4-BE49-F238E27FC236}">
                <a16:creationId xmlns:a16="http://schemas.microsoft.com/office/drawing/2014/main" id="{BEB2AB03-D578-314C-B5A0-854DD52DCDC3}"/>
              </a:ext>
            </a:extLst>
          </p:cNvPr>
          <p:cNvSpPr>
            <a:spLocks noGrp="1"/>
          </p:cNvSpPr>
          <p:nvPr>
            <p:ph idx="1"/>
          </p:nvPr>
        </p:nvSpPr>
        <p:spPr/>
        <p:txBody>
          <a:bodyPr/>
          <a:lstStyle/>
          <a:p>
            <a:r>
              <a:rPr lang="en-GB" dirty="0"/>
              <a:t>Each packet flow or connection has its own packet queue in a network interface controller. </a:t>
            </a:r>
          </a:p>
          <a:p>
            <a:r>
              <a:rPr lang="en-GB" dirty="0"/>
              <a:t>It is the simplest approximation of generalized processor sharing (GPS). </a:t>
            </a:r>
          </a:p>
          <a:p>
            <a:r>
              <a:rPr lang="en-GB" dirty="0"/>
              <a:t>GPS serves infinitesimal amounts of data from each nonempty queue</a:t>
            </a:r>
          </a:p>
          <a:p>
            <a:r>
              <a:rPr lang="en-GB" dirty="0"/>
              <a:t>WRR serves a number of packets for each nonempty queue. The number of packets served is in proportion to the assigned weight and in inverse proportion to the size of the packets.</a:t>
            </a:r>
            <a:endParaRPr lang="en-US" dirty="0"/>
          </a:p>
        </p:txBody>
      </p:sp>
    </p:spTree>
    <p:extLst>
      <p:ext uri="{BB962C8B-B14F-4D97-AF65-F5344CB8AC3E}">
        <p14:creationId xmlns:p14="http://schemas.microsoft.com/office/powerpoint/2010/main" val="250534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BD7D-F5E2-C44B-B3BB-18F8D429D42A}"/>
              </a:ext>
            </a:extLst>
          </p:cNvPr>
          <p:cNvSpPr>
            <a:spLocks noGrp="1"/>
          </p:cNvSpPr>
          <p:nvPr>
            <p:ph type="title"/>
          </p:nvPr>
        </p:nvSpPr>
        <p:spPr/>
        <p:txBody>
          <a:bodyPr/>
          <a:lstStyle/>
          <a:p>
            <a:r>
              <a:rPr lang="en-US" dirty="0"/>
              <a:t>WRR – Pseudo-code</a:t>
            </a:r>
          </a:p>
        </p:txBody>
      </p:sp>
      <p:sp>
        <p:nvSpPr>
          <p:cNvPr id="3" name="Content Placeholder 2">
            <a:extLst>
              <a:ext uri="{FF2B5EF4-FFF2-40B4-BE49-F238E27FC236}">
                <a16:creationId xmlns:a16="http://schemas.microsoft.com/office/drawing/2014/main" id="{11EC1A0F-5ED2-7F4D-A820-4745ED4C9894}"/>
              </a:ext>
            </a:extLst>
          </p:cNvPr>
          <p:cNvSpPr>
            <a:spLocks noGrp="1"/>
          </p:cNvSpPr>
          <p:nvPr>
            <p:ph idx="1"/>
          </p:nvPr>
        </p:nvSpPr>
        <p:spPr/>
        <p:txBody>
          <a:bodyPr>
            <a:normAutofit/>
          </a:bodyPr>
          <a:lstStyle/>
          <a:p>
            <a:r>
              <a:rPr lang="en-GB" sz="2400" dirty="0">
                <a:latin typeface="Courier New" panose="02070309020205020404" pitchFamily="49" charset="0"/>
                <a:cs typeface="Courier New" panose="02070309020205020404" pitchFamily="49" charset="0"/>
              </a:rPr>
              <a:t>// calculate number of packets to be served each round by connections </a:t>
            </a:r>
          </a:p>
          <a:p>
            <a:r>
              <a:rPr lang="en-GB" sz="2400" dirty="0">
                <a:latin typeface="Courier New" panose="02070309020205020404" pitchFamily="49" charset="0"/>
                <a:cs typeface="Courier New" panose="02070309020205020404" pitchFamily="49" charset="0"/>
              </a:rPr>
              <a:t>for each flow f </a:t>
            </a:r>
          </a:p>
          <a:p>
            <a:pPr lvl="1"/>
            <a:r>
              <a:rPr lang="en-GB" sz="2000" dirty="0" err="1">
                <a:latin typeface="Courier New" panose="02070309020205020404" pitchFamily="49" charset="0"/>
                <a:cs typeface="Courier New" panose="02070309020205020404" pitchFamily="49" charset="0"/>
              </a:rPr>
              <a:t>f.normalized_weight</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f.weight</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f.mean_packet_size</a:t>
            </a:r>
            <a:r>
              <a:rPr lang="en-GB" sz="20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min = </a:t>
            </a:r>
            <a:r>
              <a:rPr lang="en-GB" sz="2400" dirty="0" err="1">
                <a:latin typeface="Courier New" panose="02070309020205020404" pitchFamily="49" charset="0"/>
                <a:cs typeface="Courier New" panose="02070309020205020404" pitchFamily="49" charset="0"/>
              </a:rPr>
              <a:t>findSmallestNormalizedWeight</a:t>
            </a:r>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for each flow f </a:t>
            </a:r>
          </a:p>
          <a:p>
            <a:pPr lvl="1"/>
            <a:r>
              <a:rPr lang="en-GB" sz="1600" dirty="0" err="1">
                <a:latin typeface="Courier New" panose="02070309020205020404" pitchFamily="49" charset="0"/>
                <a:cs typeface="Courier New" panose="02070309020205020404" pitchFamily="49" charset="0"/>
              </a:rPr>
              <a:t>f.packets_to_be_served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f.normalized_weight</a:t>
            </a:r>
            <a:r>
              <a:rPr lang="en-GB" sz="1600" dirty="0">
                <a:latin typeface="Courier New" panose="02070309020205020404" pitchFamily="49" charset="0"/>
                <a:cs typeface="Courier New" panose="02070309020205020404" pitchFamily="49" charset="0"/>
              </a:rPr>
              <a:t> / min </a:t>
            </a:r>
          </a:p>
          <a:p>
            <a:r>
              <a:rPr lang="en-GB" sz="2400" dirty="0">
                <a:latin typeface="Courier New" panose="02070309020205020404" pitchFamily="49" charset="0"/>
                <a:cs typeface="Courier New" panose="02070309020205020404" pitchFamily="49" charset="0"/>
              </a:rPr>
              <a:t>// main loop loop for each non-empty flow queue f</a:t>
            </a:r>
          </a:p>
          <a:p>
            <a:pPr lvl="1"/>
            <a:r>
              <a:rPr lang="en-GB" sz="2000" dirty="0">
                <a:latin typeface="Courier New" panose="02070309020205020404" pitchFamily="49" charset="0"/>
                <a:cs typeface="Courier New" panose="02070309020205020404" pitchFamily="49" charset="0"/>
              </a:rPr>
              <a:t>min(</a:t>
            </a:r>
            <a:r>
              <a:rPr lang="en-GB" sz="2000" dirty="0" err="1">
                <a:latin typeface="Courier New" panose="02070309020205020404" pitchFamily="49" charset="0"/>
                <a:cs typeface="Courier New" panose="02070309020205020404" pitchFamily="49" charset="0"/>
              </a:rPr>
              <a:t>f.packets_to_be_served</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f.packets_waiting</a:t>
            </a:r>
            <a:r>
              <a:rPr lang="en-GB" sz="2000" dirty="0">
                <a:latin typeface="Courier New" panose="02070309020205020404" pitchFamily="49" charset="0"/>
                <a:cs typeface="Courier New" panose="02070309020205020404" pitchFamily="49" charset="0"/>
              </a:rPr>
              <a:t>).times do </a:t>
            </a:r>
          </a:p>
          <a:p>
            <a:pPr lvl="2"/>
            <a:r>
              <a:rPr lang="en-GB" sz="1600" dirty="0" err="1">
                <a:latin typeface="Courier New" panose="02070309020205020404" pitchFamily="49" charset="0"/>
                <a:cs typeface="Courier New" panose="02070309020205020404" pitchFamily="49" charset="0"/>
              </a:rPr>
              <a:t>servePacket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f.getPacket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785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890A-4513-4C48-ADBF-27FF6DB75DA8}"/>
              </a:ext>
            </a:extLst>
          </p:cNvPr>
          <p:cNvSpPr>
            <a:spLocks noGrp="1"/>
          </p:cNvSpPr>
          <p:nvPr>
            <p:ph type="title"/>
          </p:nvPr>
        </p:nvSpPr>
        <p:spPr/>
        <p:txBody>
          <a:bodyPr/>
          <a:lstStyle/>
          <a:p>
            <a:r>
              <a:rPr lang="en-US" dirty="0"/>
              <a:t>Limitations and improvements</a:t>
            </a:r>
          </a:p>
        </p:txBody>
      </p:sp>
      <p:sp>
        <p:nvSpPr>
          <p:cNvPr id="3" name="Content Placeholder 2">
            <a:extLst>
              <a:ext uri="{FF2B5EF4-FFF2-40B4-BE49-F238E27FC236}">
                <a16:creationId xmlns:a16="http://schemas.microsoft.com/office/drawing/2014/main" id="{FF2ED9EB-D897-8744-B0CC-E59DDB638908}"/>
              </a:ext>
            </a:extLst>
          </p:cNvPr>
          <p:cNvSpPr>
            <a:spLocks noGrp="1"/>
          </p:cNvSpPr>
          <p:nvPr>
            <p:ph idx="1"/>
          </p:nvPr>
        </p:nvSpPr>
        <p:spPr/>
        <p:txBody>
          <a:bodyPr/>
          <a:lstStyle/>
          <a:p>
            <a:r>
              <a:rPr lang="en-US" dirty="0"/>
              <a:t>First used for ATM scheduling </a:t>
            </a:r>
          </a:p>
          <a:p>
            <a:r>
              <a:rPr lang="en-US" dirty="0"/>
              <a:t>Internet uses IP for networking </a:t>
            </a:r>
          </a:p>
          <a:p>
            <a:pPr lvl="1"/>
            <a:r>
              <a:rPr lang="en-US" dirty="0"/>
              <a:t>IP has variable packet size</a:t>
            </a:r>
          </a:p>
          <a:p>
            <a:r>
              <a:rPr lang="en-GB" dirty="0"/>
              <a:t>That requires estimation of the average packet size, which makes a good GPS approximation hard to achieve in practice with WRR.</a:t>
            </a:r>
          </a:p>
          <a:p>
            <a:r>
              <a:rPr lang="en-GB" dirty="0"/>
              <a:t>WRR only works well when packet size is constant or the average packet size is known in advance.</a:t>
            </a:r>
            <a:endParaRPr lang="en-US" dirty="0"/>
          </a:p>
        </p:txBody>
      </p:sp>
    </p:spTree>
    <p:extLst>
      <p:ext uri="{BB962C8B-B14F-4D97-AF65-F5344CB8AC3E}">
        <p14:creationId xmlns:p14="http://schemas.microsoft.com/office/powerpoint/2010/main" val="21613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A7EA-D3D1-8F4B-B1A1-4F84631207F8}"/>
              </a:ext>
            </a:extLst>
          </p:cNvPr>
          <p:cNvSpPr>
            <a:spLocks noGrp="1"/>
          </p:cNvSpPr>
          <p:nvPr>
            <p:ph type="title"/>
          </p:nvPr>
        </p:nvSpPr>
        <p:spPr/>
        <p:txBody>
          <a:bodyPr/>
          <a:lstStyle/>
          <a:p>
            <a:r>
              <a:rPr lang="en-US" dirty="0"/>
              <a:t>VPN (Virtual Private Network)</a:t>
            </a:r>
          </a:p>
        </p:txBody>
      </p:sp>
      <p:sp>
        <p:nvSpPr>
          <p:cNvPr id="3" name="Content Placeholder 2">
            <a:extLst>
              <a:ext uri="{FF2B5EF4-FFF2-40B4-BE49-F238E27FC236}">
                <a16:creationId xmlns:a16="http://schemas.microsoft.com/office/drawing/2014/main" id="{BC5E3630-8AC8-3440-8B09-25A629A256A4}"/>
              </a:ext>
            </a:extLst>
          </p:cNvPr>
          <p:cNvSpPr>
            <a:spLocks noGrp="1"/>
          </p:cNvSpPr>
          <p:nvPr>
            <p:ph idx="1"/>
          </p:nvPr>
        </p:nvSpPr>
        <p:spPr/>
        <p:txBody>
          <a:bodyPr/>
          <a:lstStyle/>
          <a:p>
            <a:r>
              <a:rPr lang="en-US" dirty="0"/>
              <a:t>Virtual private network is an encrypted connection to a private network. </a:t>
            </a:r>
          </a:p>
          <a:p>
            <a:r>
              <a:rPr lang="en-US" dirty="0"/>
              <a:t>The encryption of data ensures the privacy and security of the information transmitted. </a:t>
            </a:r>
          </a:p>
          <a:p>
            <a:r>
              <a:rPr lang="en-US" dirty="0"/>
              <a:t>Different protocols are used for different VPNs. </a:t>
            </a:r>
            <a:r>
              <a:rPr lang="en-GB" dirty="0"/>
              <a:t> </a:t>
            </a:r>
          </a:p>
          <a:p>
            <a:endParaRPr lang="en-US" dirty="0"/>
          </a:p>
        </p:txBody>
      </p:sp>
    </p:spTree>
    <p:extLst>
      <p:ext uri="{BB962C8B-B14F-4D97-AF65-F5344CB8AC3E}">
        <p14:creationId xmlns:p14="http://schemas.microsoft.com/office/powerpoint/2010/main" val="273485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75C5-ED83-4947-989A-759E207B6E11}"/>
              </a:ext>
            </a:extLst>
          </p:cNvPr>
          <p:cNvSpPr>
            <a:spLocks noGrp="1"/>
          </p:cNvSpPr>
          <p:nvPr>
            <p:ph type="title"/>
          </p:nvPr>
        </p:nvSpPr>
        <p:spPr/>
        <p:txBody>
          <a:bodyPr/>
          <a:lstStyle/>
          <a:p>
            <a:r>
              <a:rPr lang="en-US" dirty="0"/>
              <a:t>VPN Protocols</a:t>
            </a:r>
          </a:p>
        </p:txBody>
      </p:sp>
      <p:sp>
        <p:nvSpPr>
          <p:cNvPr id="3" name="Content Placeholder 2">
            <a:extLst>
              <a:ext uri="{FF2B5EF4-FFF2-40B4-BE49-F238E27FC236}">
                <a16:creationId xmlns:a16="http://schemas.microsoft.com/office/drawing/2014/main" id="{3573A142-FF82-804C-BC5B-4ACF7F9A8F02}"/>
              </a:ext>
            </a:extLst>
          </p:cNvPr>
          <p:cNvSpPr>
            <a:spLocks noGrp="1"/>
          </p:cNvSpPr>
          <p:nvPr>
            <p:ph idx="1"/>
          </p:nvPr>
        </p:nvSpPr>
        <p:spPr/>
        <p:txBody>
          <a:bodyPr/>
          <a:lstStyle/>
          <a:p>
            <a:r>
              <a:rPr lang="en-US" dirty="0"/>
              <a:t>1. Site-to-site VPN</a:t>
            </a:r>
          </a:p>
          <a:p>
            <a:r>
              <a:rPr lang="en-US" dirty="0"/>
              <a:t>2. Remote Access VPN</a:t>
            </a:r>
          </a:p>
          <a:p>
            <a:endParaRPr lang="en-US" dirty="0"/>
          </a:p>
          <a:p>
            <a:r>
              <a:rPr lang="en-US" dirty="0"/>
              <a:t>IPSec </a:t>
            </a:r>
          </a:p>
          <a:p>
            <a:r>
              <a:rPr lang="en-US" dirty="0"/>
              <a:t>L2TP</a:t>
            </a:r>
          </a:p>
          <a:p>
            <a:r>
              <a:rPr lang="en-US" dirty="0"/>
              <a:t>PPTP</a:t>
            </a:r>
          </a:p>
        </p:txBody>
      </p:sp>
      <p:pic>
        <p:nvPicPr>
          <p:cNvPr id="4" name="Picture 3">
            <a:extLst>
              <a:ext uri="{FF2B5EF4-FFF2-40B4-BE49-F238E27FC236}">
                <a16:creationId xmlns:a16="http://schemas.microsoft.com/office/drawing/2014/main" id="{4D122E1C-ABB8-3D47-A38A-DEDC263374C2}"/>
              </a:ext>
            </a:extLst>
          </p:cNvPr>
          <p:cNvPicPr>
            <a:picLocks noChangeAspect="1"/>
          </p:cNvPicPr>
          <p:nvPr/>
        </p:nvPicPr>
        <p:blipFill>
          <a:blip r:embed="rId2"/>
          <a:stretch>
            <a:fillRect/>
          </a:stretch>
        </p:blipFill>
        <p:spPr>
          <a:xfrm>
            <a:off x="5264281" y="365125"/>
            <a:ext cx="6277479" cy="5872480"/>
          </a:xfrm>
          <a:prstGeom prst="rect">
            <a:avLst/>
          </a:prstGeom>
        </p:spPr>
      </p:pic>
    </p:spTree>
    <p:extLst>
      <p:ext uri="{BB962C8B-B14F-4D97-AF65-F5344CB8AC3E}">
        <p14:creationId xmlns:p14="http://schemas.microsoft.com/office/powerpoint/2010/main" val="112420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222D-6043-FE40-972F-4AB434D7650C}"/>
              </a:ext>
            </a:extLst>
          </p:cNvPr>
          <p:cNvSpPr>
            <a:spLocks noGrp="1"/>
          </p:cNvSpPr>
          <p:nvPr>
            <p:ph type="title"/>
          </p:nvPr>
        </p:nvSpPr>
        <p:spPr/>
        <p:txBody>
          <a:bodyPr/>
          <a:lstStyle/>
          <a:p>
            <a:r>
              <a:rPr lang="en-US" dirty="0"/>
              <a:t>VPN: Security</a:t>
            </a:r>
          </a:p>
        </p:txBody>
      </p:sp>
      <p:sp>
        <p:nvSpPr>
          <p:cNvPr id="3" name="Content Placeholder 2">
            <a:extLst>
              <a:ext uri="{FF2B5EF4-FFF2-40B4-BE49-F238E27FC236}">
                <a16:creationId xmlns:a16="http://schemas.microsoft.com/office/drawing/2014/main" id="{47D1216E-F2C9-C14F-82C3-82AC1E46507B}"/>
              </a:ext>
            </a:extLst>
          </p:cNvPr>
          <p:cNvSpPr>
            <a:spLocks noGrp="1"/>
          </p:cNvSpPr>
          <p:nvPr>
            <p:ph idx="1"/>
          </p:nvPr>
        </p:nvSpPr>
        <p:spPr>
          <a:xfrm>
            <a:off x="838200" y="1825625"/>
            <a:ext cx="5257800" cy="4351338"/>
          </a:xfrm>
        </p:spPr>
        <p:txBody>
          <a:bodyPr/>
          <a:lstStyle/>
          <a:p>
            <a:r>
              <a:rPr lang="en-US" dirty="0"/>
              <a:t>VPNs are used by corporations to transfer data securely. On an open network, data packets are vulnerable to interception. It also allows remote users to securely access corporation applications and other resources that would otherwise be unavailable.</a:t>
            </a:r>
            <a:r>
              <a:rPr lang="en-GB" dirty="0"/>
              <a:t> </a:t>
            </a:r>
          </a:p>
          <a:p>
            <a:endParaRPr lang="en-US" dirty="0"/>
          </a:p>
        </p:txBody>
      </p:sp>
      <p:pic>
        <p:nvPicPr>
          <p:cNvPr id="4" name="Picture 3">
            <a:extLst>
              <a:ext uri="{FF2B5EF4-FFF2-40B4-BE49-F238E27FC236}">
                <a16:creationId xmlns:a16="http://schemas.microsoft.com/office/drawing/2014/main" id="{60E95B35-AD73-EA46-B180-A59BC294F408}"/>
              </a:ext>
            </a:extLst>
          </p:cNvPr>
          <p:cNvPicPr>
            <a:picLocks noChangeAspect="1"/>
          </p:cNvPicPr>
          <p:nvPr/>
        </p:nvPicPr>
        <p:blipFill>
          <a:blip r:embed="rId2"/>
          <a:stretch>
            <a:fillRect/>
          </a:stretch>
        </p:blipFill>
        <p:spPr>
          <a:xfrm>
            <a:off x="6096000" y="1170940"/>
            <a:ext cx="5428029" cy="4516120"/>
          </a:xfrm>
          <a:prstGeom prst="rect">
            <a:avLst/>
          </a:prstGeom>
        </p:spPr>
      </p:pic>
    </p:spTree>
    <p:extLst>
      <p:ext uri="{BB962C8B-B14F-4D97-AF65-F5344CB8AC3E}">
        <p14:creationId xmlns:p14="http://schemas.microsoft.com/office/powerpoint/2010/main" val="34090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6200</TotalTime>
  <Words>324</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Weighted round robin &amp; VPN</vt:lpstr>
      <vt:lpstr>Weighted round robin - Simplified</vt:lpstr>
      <vt:lpstr>PowerPoint Presentation</vt:lpstr>
      <vt:lpstr>Weight Round Robin (WRR) </vt:lpstr>
      <vt:lpstr>WRR – Pseudo-code</vt:lpstr>
      <vt:lpstr>Limitations and improvements</vt:lpstr>
      <vt:lpstr>VPN (Virtual Private Network)</vt:lpstr>
      <vt:lpstr>VPN Protocols</vt:lpstr>
      <vt:lpstr>VPN: Security</vt:lpstr>
      <vt:lpstr>VPN: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round robin &amp; VPN</dc:title>
  <dc:creator>Johnson Zhou</dc:creator>
  <cp:lastModifiedBy>Johnson Zhou</cp:lastModifiedBy>
  <cp:revision>13</cp:revision>
  <dcterms:created xsi:type="dcterms:W3CDTF">2018-11-27T19:04:48Z</dcterms:created>
  <dcterms:modified xsi:type="dcterms:W3CDTF">2018-12-03T01:10:51Z</dcterms:modified>
</cp:coreProperties>
</file>