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69"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55EEA-26D4-4062-96DF-A70E70DFDF92}" v="1" dt="2023-09-16T19:17:03.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630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B4BBB39-3A16-4A98-A90A-17D2634D281F}" type="datetimeFigureOut">
              <a:rPr lang="en-US" smtClean="0"/>
              <a:t>9/16/2023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10085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2995230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73001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3331520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69954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40594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171192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294388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248661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BBB39-3A16-4A98-A90A-17D2634D281F}"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324601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BBB39-3A16-4A98-A90A-17D2634D281F}"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183838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BBB39-3A16-4A98-A90A-17D2634D281F}" type="datetimeFigureOut">
              <a:rPr lang="en-US" smtClean="0"/>
              <a:t>9/16/2023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2827471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BBB39-3A16-4A98-A90A-17D2634D281F}" type="datetimeFigureOut">
              <a:rPr lang="en-US" smtClean="0"/>
              <a:t>9/16/2023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338434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BBB39-3A16-4A98-A90A-17D2634D281F}" type="datetimeFigureOut">
              <a:rPr lang="en-US" smtClean="0"/>
              <a:t>9/16/2023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328637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BBB39-3A16-4A98-A90A-17D2634D281F}"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90124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BBB39-3A16-4A98-A90A-17D2634D281F}"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4965A7-2BC6-4EB4-A2A3-C22333B24766}" type="slidenum">
              <a:rPr lang="en-US" smtClean="0"/>
              <a:t>‹#›</a:t>
            </a:fld>
            <a:endParaRPr lang="en-US"/>
          </a:p>
        </p:txBody>
      </p:sp>
    </p:spTree>
    <p:extLst>
      <p:ext uri="{BB962C8B-B14F-4D97-AF65-F5344CB8AC3E}">
        <p14:creationId xmlns:p14="http://schemas.microsoft.com/office/powerpoint/2010/main" val="137722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B4BBB39-3A16-4A98-A90A-17D2634D281F}" type="datetimeFigureOut">
              <a:rPr lang="en-US" smtClean="0"/>
              <a:t>9/16/2023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D4965A7-2BC6-4EB4-A2A3-C22333B24766}" type="slidenum">
              <a:rPr lang="en-US" smtClean="0"/>
              <a:t>‹#›</a:t>
            </a:fld>
            <a:endParaRPr lang="en-US"/>
          </a:p>
        </p:txBody>
      </p:sp>
    </p:spTree>
    <p:extLst>
      <p:ext uri="{BB962C8B-B14F-4D97-AF65-F5344CB8AC3E}">
        <p14:creationId xmlns:p14="http://schemas.microsoft.com/office/powerpoint/2010/main" val="1702402236"/>
      </p:ext>
    </p:extLst>
  </p:cSld>
  <p:clrMap bg1="dk1" tx1="lt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20385-8873-6FCC-D86C-9D6FD3DDC567}"/>
              </a:ext>
            </a:extLst>
          </p:cNvPr>
          <p:cNvSpPr>
            <a:spLocks noGrp="1"/>
          </p:cNvSpPr>
          <p:nvPr>
            <p:ph idx="1"/>
          </p:nvPr>
        </p:nvSpPr>
        <p:spPr>
          <a:xfrm>
            <a:off x="597630" y="685798"/>
            <a:ext cx="9354753" cy="6091249"/>
          </a:xfrm>
        </p:spPr>
        <p:txBody>
          <a:bodyPr>
            <a:normAutofit fontScale="92500" lnSpcReduction="20000"/>
          </a:bodyPr>
          <a:lstStyle/>
          <a:p>
            <a:r>
              <a:rPr lang="en-US" sz="2000" b="1" i="0" dirty="0">
                <a:solidFill>
                  <a:schemeClr val="tx1"/>
                </a:solidFill>
                <a:effectLst/>
                <a:latin typeface="+mn-lt"/>
                <a:ea typeface="+mn-ea"/>
                <a:cs typeface="+mn-cs"/>
              </a:rPr>
              <a:t>Report Request:</a:t>
            </a:r>
            <a:endParaRPr lang="en-US" sz="2000" b="0" i="1" dirty="0">
              <a:solidFill>
                <a:schemeClr val="tx1"/>
              </a:solidFill>
              <a:effectLst/>
              <a:latin typeface="+mn-lt"/>
              <a:ea typeface="+mn-ea"/>
              <a:cs typeface="+mn-cs"/>
            </a:endParaRPr>
          </a:p>
          <a:p>
            <a:pPr lvl="1"/>
            <a:r>
              <a:rPr lang="en-US" b="0" i="1" dirty="0">
                <a:solidFill>
                  <a:schemeClr val="tx1"/>
                </a:solidFill>
                <a:effectLst/>
                <a:latin typeface="+mn-lt"/>
                <a:ea typeface="+mn-ea"/>
                <a:cs typeface="+mn-cs"/>
              </a:rPr>
              <a:t>By</a:t>
            </a:r>
            <a:r>
              <a:rPr lang="en-US" b="0" i="1" baseline="0" dirty="0">
                <a:solidFill>
                  <a:schemeClr val="tx1"/>
                </a:solidFill>
                <a:effectLst/>
                <a:latin typeface="+mn-lt"/>
                <a:ea typeface="+mn-ea"/>
                <a:cs typeface="+mn-cs"/>
              </a:rPr>
              <a:t> </a:t>
            </a:r>
            <a:r>
              <a:rPr lang="en-US" b="1" i="1" baseline="0" dirty="0">
                <a:solidFill>
                  <a:schemeClr val="tx1"/>
                </a:solidFill>
                <a:effectLst/>
                <a:latin typeface="+mn-lt"/>
                <a:ea typeface="+mn-ea"/>
                <a:cs typeface="+mn-cs"/>
              </a:rPr>
              <a:t>Year-Month</a:t>
            </a:r>
            <a:r>
              <a:rPr lang="en-US" b="0" i="1" baseline="0" dirty="0">
                <a:solidFill>
                  <a:schemeClr val="tx1"/>
                </a:solidFill>
                <a:effectLst/>
                <a:latin typeface="+mn-lt"/>
                <a:ea typeface="+mn-ea"/>
                <a:cs typeface="+mn-cs"/>
              </a:rPr>
              <a:t> in "</a:t>
            </a:r>
            <a:r>
              <a:rPr lang="en-US" b="0" i="1" baseline="0" dirty="0" err="1">
                <a:solidFill>
                  <a:schemeClr val="tx1"/>
                </a:solidFill>
                <a:effectLst/>
                <a:latin typeface="+mn-lt"/>
                <a:ea typeface="+mn-ea"/>
                <a:cs typeface="+mn-cs"/>
              </a:rPr>
              <a:t>yyyy</a:t>
            </a:r>
            <a:r>
              <a:rPr lang="en-US" b="0" i="1" baseline="0" dirty="0">
                <a:solidFill>
                  <a:schemeClr val="tx1"/>
                </a:solidFill>
                <a:effectLst/>
                <a:latin typeface="+mn-lt"/>
                <a:ea typeface="+mn-ea"/>
                <a:cs typeface="+mn-cs"/>
              </a:rPr>
              <a:t> mm" format, show a </a:t>
            </a:r>
            <a:r>
              <a:rPr lang="en-US" b="1" i="1" baseline="0" dirty="0">
                <a:solidFill>
                  <a:schemeClr val="tx1"/>
                </a:solidFill>
                <a:effectLst/>
                <a:latin typeface="+mn-lt"/>
                <a:ea typeface="+mn-ea"/>
                <a:cs typeface="+mn-cs"/>
              </a:rPr>
              <a:t>distinct customers count </a:t>
            </a:r>
            <a:r>
              <a:rPr lang="en-US" b="0" i="1" baseline="0" dirty="0">
                <a:solidFill>
                  <a:schemeClr val="tx1"/>
                </a:solidFill>
                <a:effectLst/>
                <a:latin typeface="+mn-lt"/>
                <a:ea typeface="+mn-ea"/>
                <a:cs typeface="+mn-cs"/>
              </a:rPr>
              <a:t>along with a percentage of those who purchased again in "</a:t>
            </a:r>
            <a:r>
              <a:rPr lang="en-US" b="1" i="1" baseline="0" dirty="0">
                <a:solidFill>
                  <a:schemeClr val="tx1"/>
                </a:solidFill>
                <a:effectLst/>
                <a:latin typeface="+mn-lt"/>
                <a:ea typeface="+mn-ea"/>
                <a:cs typeface="+mn-cs"/>
              </a:rPr>
              <a:t>90 days of first purchase</a:t>
            </a:r>
            <a:r>
              <a:rPr lang="en-US" b="0" i="1" baseline="0" dirty="0">
                <a:solidFill>
                  <a:schemeClr val="tx1"/>
                </a:solidFill>
                <a:effectLst/>
                <a:latin typeface="+mn-lt"/>
                <a:ea typeface="+mn-ea"/>
                <a:cs typeface="+mn-cs"/>
              </a:rPr>
              <a:t>" or in the "</a:t>
            </a:r>
            <a:r>
              <a:rPr lang="en-US" b="1" i="1" baseline="0" dirty="0">
                <a:solidFill>
                  <a:schemeClr val="tx1"/>
                </a:solidFill>
                <a:effectLst/>
                <a:latin typeface="+mn-lt"/>
                <a:ea typeface="+mn-ea"/>
                <a:cs typeface="+mn-cs"/>
              </a:rPr>
              <a:t>following 3 months</a:t>
            </a:r>
            <a:r>
              <a:rPr lang="en-US" b="0" i="1" baseline="0" dirty="0">
                <a:solidFill>
                  <a:schemeClr val="tx1"/>
                </a:solidFill>
                <a:effectLst/>
                <a:latin typeface="+mn-lt"/>
                <a:ea typeface="+mn-ea"/>
                <a:cs typeface="+mn-cs"/>
              </a:rPr>
              <a:t>."</a:t>
            </a:r>
            <a:endParaRPr lang="en-US" sz="2000" b="0" i="0" dirty="0">
              <a:solidFill>
                <a:schemeClr val="tx1"/>
              </a:solidFill>
              <a:effectLst/>
              <a:latin typeface="+mn-lt"/>
              <a:ea typeface="+mn-ea"/>
              <a:cs typeface="+mn-cs"/>
            </a:endParaRPr>
          </a:p>
          <a:p>
            <a:r>
              <a:rPr lang="en-US" sz="2000" b="1" i="0" dirty="0">
                <a:solidFill>
                  <a:schemeClr val="tx1"/>
                </a:solidFill>
                <a:effectLst/>
                <a:latin typeface="+mn-lt"/>
                <a:ea typeface="+mn-ea"/>
                <a:cs typeface="+mn-cs"/>
              </a:rPr>
              <a:t>Clarification: 90 days of first purchase</a:t>
            </a:r>
          </a:p>
          <a:p>
            <a:pPr lvl="1"/>
            <a:r>
              <a:rPr lang="en-US" b="1" i="0" dirty="0">
                <a:solidFill>
                  <a:schemeClr val="tx1"/>
                </a:solidFill>
                <a:effectLst/>
                <a:latin typeface="+mn-lt"/>
                <a:ea typeface="+mn-ea"/>
                <a:cs typeface="+mn-cs"/>
              </a:rPr>
              <a:t>In the report requestor's words</a:t>
            </a:r>
            <a:r>
              <a:rPr lang="en-US" b="0" i="0" dirty="0">
                <a:solidFill>
                  <a:schemeClr val="tx1"/>
                </a:solidFill>
                <a:effectLst/>
                <a:latin typeface="+mn-lt"/>
                <a:ea typeface="+mn-ea"/>
                <a:cs typeface="+mn-cs"/>
              </a:rPr>
              <a:t>: </a:t>
            </a:r>
            <a:r>
              <a:rPr lang="en-US" b="0" i="1" dirty="0">
                <a:solidFill>
                  <a:schemeClr val="tx1"/>
                </a:solidFill>
                <a:effectLst/>
                <a:latin typeface="+mn-lt"/>
                <a:ea typeface="+mn-ea"/>
                <a:cs typeface="+mn-cs"/>
              </a:rPr>
              <a:t>"..did they buy something during the 90 days immediately following their first purchase"</a:t>
            </a:r>
            <a:endParaRPr lang="en-US" sz="2000" b="0" i="1" dirty="0">
              <a:solidFill>
                <a:schemeClr val="tx1"/>
              </a:solidFill>
              <a:effectLst/>
              <a:latin typeface="+mn-lt"/>
              <a:ea typeface="+mn-ea"/>
              <a:cs typeface="+mn-cs"/>
            </a:endParaRPr>
          </a:p>
          <a:p>
            <a:pPr lvl="1"/>
            <a:r>
              <a:rPr lang="en-US" b="1" i="0" dirty="0">
                <a:solidFill>
                  <a:schemeClr val="tx1"/>
                </a:solidFill>
                <a:effectLst/>
                <a:latin typeface="+mn-lt"/>
                <a:ea typeface="+mn-ea"/>
                <a:cs typeface="+mn-cs"/>
              </a:rPr>
              <a:t>Further clarification</a:t>
            </a:r>
            <a:r>
              <a:rPr lang="en-US" b="0" i="0" dirty="0">
                <a:solidFill>
                  <a:schemeClr val="tx1"/>
                </a:solidFill>
                <a:effectLst/>
                <a:latin typeface="+mn-lt"/>
                <a:ea typeface="+mn-ea"/>
                <a:cs typeface="+mn-cs"/>
              </a:rPr>
              <a:t>: So, if the customer made</a:t>
            </a:r>
            <a:r>
              <a:rPr lang="en-US" b="0" i="0" baseline="0" dirty="0">
                <a:solidFill>
                  <a:schemeClr val="tx1"/>
                </a:solidFill>
                <a:effectLst/>
                <a:latin typeface="+mn-lt"/>
                <a:ea typeface="+mn-ea"/>
                <a:cs typeface="+mn-cs"/>
              </a:rPr>
              <a:t> their first and second purchase on the same day and then a third purchase 4 months later.  This customer would not qualify because the customer did not buy something within 90 days immediately following their first purchase.  In this case the customer's second purchase was on the same day and therefore does not count. </a:t>
            </a:r>
          </a:p>
          <a:p>
            <a:pPr lvl="2"/>
            <a:r>
              <a:rPr lang="en-US" b="1" i="0" baseline="0" dirty="0">
                <a:solidFill>
                  <a:schemeClr val="tx1"/>
                </a:solidFill>
                <a:effectLst/>
                <a:latin typeface="+mn-lt"/>
                <a:ea typeface="+mn-ea"/>
                <a:cs typeface="+mn-cs"/>
              </a:rPr>
              <a:t>Pivot Requirement</a:t>
            </a:r>
            <a:r>
              <a:rPr lang="en-US" b="0" i="0" baseline="0" dirty="0">
                <a:solidFill>
                  <a:schemeClr val="tx1"/>
                </a:solidFill>
                <a:effectLst/>
                <a:latin typeface="+mn-lt"/>
                <a:ea typeface="+mn-ea"/>
                <a:cs typeface="+mn-cs"/>
              </a:rPr>
              <a:t>: We need a column that will have the first </a:t>
            </a:r>
            <a:r>
              <a:rPr lang="en-US" b="0" i="0" baseline="0" dirty="0" err="1">
                <a:solidFill>
                  <a:schemeClr val="tx1"/>
                </a:solidFill>
                <a:effectLst/>
                <a:latin typeface="+mn-lt"/>
                <a:ea typeface="+mn-ea"/>
                <a:cs typeface="+mn-cs"/>
              </a:rPr>
              <a:t>OrderDate</a:t>
            </a:r>
            <a:r>
              <a:rPr lang="en-US" b="0" i="0" baseline="0" dirty="0">
                <a:solidFill>
                  <a:schemeClr val="tx1"/>
                </a:solidFill>
                <a:effectLst/>
                <a:latin typeface="+mn-lt"/>
                <a:ea typeface="+mn-ea"/>
                <a:cs typeface="+mn-cs"/>
              </a:rPr>
              <a:t> and then the next </a:t>
            </a:r>
            <a:r>
              <a:rPr lang="en-US" b="0" i="0" baseline="0" dirty="0" err="1">
                <a:solidFill>
                  <a:schemeClr val="tx1"/>
                </a:solidFill>
                <a:effectLst/>
                <a:latin typeface="+mn-lt"/>
                <a:ea typeface="+mn-ea"/>
                <a:cs typeface="+mn-cs"/>
              </a:rPr>
              <a:t>OrderDate</a:t>
            </a:r>
            <a:r>
              <a:rPr lang="en-US" b="0" i="0" baseline="0" dirty="0">
                <a:solidFill>
                  <a:schemeClr val="tx1"/>
                </a:solidFill>
                <a:effectLst/>
                <a:latin typeface="+mn-lt"/>
                <a:ea typeface="+mn-ea"/>
                <a:cs typeface="+mn-cs"/>
              </a:rPr>
              <a:t> that is not on the same day.</a:t>
            </a:r>
            <a:endParaRPr lang="en-US" sz="2000" b="1" i="0" dirty="0">
              <a:solidFill>
                <a:schemeClr val="tx1"/>
              </a:solidFill>
              <a:effectLst/>
              <a:latin typeface="+mn-lt"/>
              <a:ea typeface="+mn-ea"/>
              <a:cs typeface="+mn-cs"/>
            </a:endParaRPr>
          </a:p>
          <a:p>
            <a:r>
              <a:rPr lang="en-US" sz="2000" b="1" i="0" dirty="0">
                <a:solidFill>
                  <a:schemeClr val="tx1"/>
                </a:solidFill>
                <a:effectLst/>
                <a:latin typeface="+mn-lt"/>
                <a:ea typeface="+mn-ea"/>
                <a:cs typeface="+mn-cs"/>
              </a:rPr>
              <a:t>Clarification: Following 3 months</a:t>
            </a:r>
          </a:p>
          <a:p>
            <a:pPr lvl="1"/>
            <a:r>
              <a:rPr lang="en-US" b="1" i="0" dirty="0">
                <a:solidFill>
                  <a:schemeClr val="tx1"/>
                </a:solidFill>
                <a:effectLst/>
                <a:latin typeface="+mn-lt"/>
                <a:ea typeface="+mn-ea"/>
                <a:cs typeface="+mn-cs"/>
              </a:rPr>
              <a:t>In the report requestor's words</a:t>
            </a:r>
            <a:r>
              <a:rPr lang="en-US" b="0" i="0" dirty="0">
                <a:solidFill>
                  <a:schemeClr val="tx1"/>
                </a:solidFill>
                <a:effectLst/>
                <a:latin typeface="+mn-lt"/>
                <a:ea typeface="+mn-ea"/>
                <a:cs typeface="+mn-cs"/>
              </a:rPr>
              <a:t>:</a:t>
            </a:r>
            <a:r>
              <a:rPr lang="en-US" b="0" i="0" baseline="0" dirty="0">
                <a:solidFill>
                  <a:schemeClr val="tx1"/>
                </a:solidFill>
                <a:effectLst/>
                <a:latin typeface="+mn-lt"/>
                <a:ea typeface="+mn-ea"/>
                <a:cs typeface="+mn-cs"/>
              </a:rPr>
              <a:t> </a:t>
            </a:r>
            <a:r>
              <a:rPr lang="en-US" b="0" i="1" baseline="0" dirty="0">
                <a:solidFill>
                  <a:schemeClr val="tx1"/>
                </a:solidFill>
                <a:effectLst/>
                <a:latin typeface="+mn-lt"/>
                <a:ea typeface="+mn-ea"/>
                <a:cs typeface="+mn-cs"/>
              </a:rPr>
              <a:t>"</a:t>
            </a:r>
            <a:r>
              <a:rPr lang="en-US" b="0" i="1" dirty="0">
                <a:solidFill>
                  <a:schemeClr val="tx1"/>
                </a:solidFill>
                <a:effectLst/>
                <a:latin typeface="+mn-lt"/>
                <a:ea typeface="+mn-ea"/>
                <a:cs typeface="+mn-cs"/>
              </a:rPr>
              <a:t>If a customer's first purchase was in July, I want to know whether that</a:t>
            </a:r>
            <a:r>
              <a:rPr lang="en-US" b="0" i="1" baseline="0" dirty="0">
                <a:solidFill>
                  <a:schemeClr val="tx1"/>
                </a:solidFill>
                <a:effectLst/>
                <a:latin typeface="+mn-lt"/>
                <a:ea typeface="+mn-ea"/>
                <a:cs typeface="+mn-cs"/>
              </a:rPr>
              <a:t> customer</a:t>
            </a:r>
            <a:r>
              <a:rPr lang="en-US" b="0" i="1" dirty="0">
                <a:solidFill>
                  <a:schemeClr val="tx1"/>
                </a:solidFill>
                <a:effectLst/>
                <a:latin typeface="+mn-lt"/>
                <a:ea typeface="+mn-ea"/>
                <a:cs typeface="+mn-cs"/>
              </a:rPr>
              <a:t> bought again in Aug, Sept, or Oct. If they bought twice in July, that doesn’t count. We only look for whether he came back in Aug-Oct. ...and his first purchase date doesn’t matter at all, except for the month. So July 1 first purchasers and July 31 first purchasers are exactly the same for this one.“</a:t>
            </a:r>
          </a:p>
          <a:p>
            <a:pPr lvl="2"/>
            <a:r>
              <a:rPr lang="en-US" b="1" i="0" baseline="0" dirty="0">
                <a:solidFill>
                  <a:schemeClr val="tx1"/>
                </a:solidFill>
                <a:effectLst/>
                <a:latin typeface="+mn-lt"/>
                <a:ea typeface="+mn-ea"/>
                <a:cs typeface="+mn-cs"/>
              </a:rPr>
              <a:t>Pivot Requirement</a:t>
            </a:r>
            <a:r>
              <a:rPr lang="en-US" b="0" i="0" baseline="0" dirty="0">
                <a:solidFill>
                  <a:schemeClr val="tx1"/>
                </a:solidFill>
                <a:effectLst/>
                <a:latin typeface="+mn-lt"/>
                <a:ea typeface="+mn-ea"/>
                <a:cs typeface="+mn-cs"/>
              </a:rPr>
              <a:t>: We need a column that will have the first </a:t>
            </a:r>
            <a:r>
              <a:rPr lang="en-US" b="0" i="0" baseline="0" dirty="0" err="1">
                <a:solidFill>
                  <a:schemeClr val="tx1"/>
                </a:solidFill>
                <a:effectLst/>
                <a:latin typeface="+mn-lt"/>
                <a:ea typeface="+mn-ea"/>
                <a:cs typeface="+mn-cs"/>
              </a:rPr>
              <a:t>OrderDate</a:t>
            </a:r>
            <a:r>
              <a:rPr lang="en-US" b="0" i="0" baseline="0" dirty="0">
                <a:solidFill>
                  <a:schemeClr val="tx1"/>
                </a:solidFill>
                <a:effectLst/>
                <a:latin typeface="+mn-lt"/>
                <a:ea typeface="+mn-ea"/>
                <a:cs typeface="+mn-cs"/>
              </a:rPr>
              <a:t> and then the next </a:t>
            </a:r>
            <a:r>
              <a:rPr lang="en-US" b="0" i="0" baseline="0" dirty="0" err="1">
                <a:solidFill>
                  <a:schemeClr val="tx1"/>
                </a:solidFill>
                <a:effectLst/>
                <a:latin typeface="+mn-lt"/>
                <a:ea typeface="+mn-ea"/>
                <a:cs typeface="+mn-cs"/>
              </a:rPr>
              <a:t>OrderDate</a:t>
            </a:r>
            <a:r>
              <a:rPr lang="en-US" b="0" i="0" baseline="0" dirty="0">
                <a:solidFill>
                  <a:schemeClr val="tx1"/>
                </a:solidFill>
                <a:effectLst/>
                <a:latin typeface="+mn-lt"/>
                <a:ea typeface="+mn-ea"/>
                <a:cs typeface="+mn-cs"/>
              </a:rPr>
              <a:t> that is not in the same month.</a:t>
            </a:r>
            <a:endParaRPr lang="en-US" b="0" i="1" dirty="0">
              <a:solidFill>
                <a:schemeClr val="tx1"/>
              </a:solidFill>
              <a:effectLst/>
              <a:latin typeface="+mn-lt"/>
              <a:ea typeface="+mn-ea"/>
              <a:cs typeface="+mn-cs"/>
            </a:endParaRPr>
          </a:p>
          <a:p>
            <a:endParaRPr lang="en-US" dirty="0"/>
          </a:p>
        </p:txBody>
      </p:sp>
      <p:pic>
        <p:nvPicPr>
          <p:cNvPr id="4" name="Picture 3">
            <a:extLst>
              <a:ext uri="{FF2B5EF4-FFF2-40B4-BE49-F238E27FC236}">
                <a16:creationId xmlns:a16="http://schemas.microsoft.com/office/drawing/2014/main" id="{37F93749-042E-5ACD-DC6E-9E6BB6765D05}"/>
              </a:ext>
            </a:extLst>
          </p:cNvPr>
          <p:cNvPicPr>
            <a:picLocks noChangeAspect="1"/>
          </p:cNvPicPr>
          <p:nvPr/>
        </p:nvPicPr>
        <p:blipFill>
          <a:blip r:embed="rId2"/>
          <a:stretch>
            <a:fillRect/>
          </a:stretch>
        </p:blipFill>
        <p:spPr>
          <a:xfrm>
            <a:off x="7935881" y="382572"/>
            <a:ext cx="3228257" cy="606453"/>
          </a:xfrm>
          <a:prstGeom prst="rect">
            <a:avLst/>
          </a:prstGeom>
        </p:spPr>
      </p:pic>
    </p:spTree>
    <p:extLst>
      <p:ext uri="{BB962C8B-B14F-4D97-AF65-F5344CB8AC3E}">
        <p14:creationId xmlns:p14="http://schemas.microsoft.com/office/powerpoint/2010/main" val="169219232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713</TotalTime>
  <Words>282</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Wingdings 3</vt:lpstr>
      <vt:lpstr>Slice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 Center Analytics</dc:title>
  <dc:creator>Thomas Barron Sampson</dc:creator>
  <cp:lastModifiedBy>Thomas Barron Sampson</cp:lastModifiedBy>
  <cp:revision>4</cp:revision>
  <dcterms:created xsi:type="dcterms:W3CDTF">2023-09-13T13:45:46Z</dcterms:created>
  <dcterms:modified xsi:type="dcterms:W3CDTF">2023-09-16T20:26:51Z</dcterms:modified>
</cp:coreProperties>
</file>