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0" r:id="rId6"/>
    <p:sldId id="259" r:id="rId7"/>
    <p:sldId id="263" r:id="rId8"/>
    <p:sldId id="262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6A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94" autoAdjust="0"/>
    <p:restoredTop sz="94660"/>
  </p:normalViewPr>
  <p:slideViewPr>
    <p:cSldViewPr snapToGrid="0">
      <p:cViewPr varScale="1">
        <p:scale>
          <a:sx n="63" d="100"/>
          <a:sy n="63" d="100"/>
        </p:scale>
        <p:origin x="72" y="1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20CB6-6B17-4F6B-8C75-A51ECC7E42F4}" type="datetimeFigureOut">
              <a:rPr lang="zh-CN" altLang="en-US" smtClean="0"/>
              <a:t>2017/8/4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773A7-5119-4C39-B97C-BF0646BEED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4155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20CB6-6B17-4F6B-8C75-A51ECC7E42F4}" type="datetimeFigureOut">
              <a:rPr lang="zh-CN" altLang="en-US" smtClean="0"/>
              <a:t>2017/8/4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773A7-5119-4C39-B97C-BF0646BEED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6039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20CB6-6B17-4F6B-8C75-A51ECC7E42F4}" type="datetimeFigureOut">
              <a:rPr lang="zh-CN" altLang="en-US" smtClean="0"/>
              <a:t>2017/8/4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773A7-5119-4C39-B97C-BF0646BEED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3673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20CB6-6B17-4F6B-8C75-A51ECC7E42F4}" type="datetimeFigureOut">
              <a:rPr lang="zh-CN" altLang="en-US" smtClean="0"/>
              <a:t>2017/8/4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773A7-5119-4C39-B97C-BF0646BEED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1328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20CB6-6B17-4F6B-8C75-A51ECC7E42F4}" type="datetimeFigureOut">
              <a:rPr lang="zh-CN" altLang="en-US" smtClean="0"/>
              <a:t>2017/8/4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773A7-5119-4C39-B97C-BF0646BEED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8830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20CB6-6B17-4F6B-8C75-A51ECC7E42F4}" type="datetimeFigureOut">
              <a:rPr lang="zh-CN" altLang="en-US" smtClean="0"/>
              <a:t>2017/8/4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773A7-5119-4C39-B97C-BF0646BEED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5655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20CB6-6B17-4F6B-8C75-A51ECC7E42F4}" type="datetimeFigureOut">
              <a:rPr lang="zh-CN" altLang="en-US" smtClean="0"/>
              <a:t>2017/8/4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773A7-5119-4C39-B97C-BF0646BEED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93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20CB6-6B17-4F6B-8C75-A51ECC7E42F4}" type="datetimeFigureOut">
              <a:rPr lang="zh-CN" altLang="en-US" smtClean="0"/>
              <a:t>2017/8/4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773A7-5119-4C39-B97C-BF0646BEED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7937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20CB6-6B17-4F6B-8C75-A51ECC7E42F4}" type="datetimeFigureOut">
              <a:rPr lang="zh-CN" altLang="en-US" smtClean="0"/>
              <a:t>2017/8/4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773A7-5119-4C39-B97C-BF0646BEED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3151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20CB6-6B17-4F6B-8C75-A51ECC7E42F4}" type="datetimeFigureOut">
              <a:rPr lang="zh-CN" altLang="en-US" smtClean="0"/>
              <a:t>2017/8/4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773A7-5119-4C39-B97C-BF0646BEED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0272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20CB6-6B17-4F6B-8C75-A51ECC7E42F4}" type="datetimeFigureOut">
              <a:rPr lang="zh-CN" altLang="en-US" smtClean="0"/>
              <a:t>2017/8/4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773A7-5119-4C39-B97C-BF0646BEED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805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220CB6-6B17-4F6B-8C75-A51ECC7E42F4}" type="datetimeFigureOut">
              <a:rPr lang="zh-CN" altLang="en-US" smtClean="0"/>
              <a:t>2017/8/4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773A7-5119-4C39-B97C-BF0646BEED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2628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231225" y="3760033"/>
            <a:ext cx="48052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>
                <a:solidFill>
                  <a:schemeClr val="bg1"/>
                </a:solidFill>
              </a:rPr>
              <a:t>手持医疗设备系统</a:t>
            </a:r>
            <a:endParaRPr lang="zh-CN" altLang="en-US" sz="4400" dirty="0">
              <a:solidFill>
                <a:schemeClr val="bg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4767943"/>
            <a:ext cx="12192000" cy="20900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0608908" y="4931563"/>
            <a:ext cx="8957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邱威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144003" y="5572120"/>
            <a:ext cx="24352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2017</a:t>
            </a: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年</a:t>
            </a:r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8</a:t>
            </a: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月</a:t>
            </a:r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日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84616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289249" y="307707"/>
            <a:ext cx="312575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>
                <a:solidFill>
                  <a:schemeClr val="bg1"/>
                </a:solidFill>
              </a:rPr>
              <a:t>数据库设计</a:t>
            </a:r>
            <a:endParaRPr lang="zh-CN" altLang="en-US" sz="4400" dirty="0">
              <a:solidFill>
                <a:schemeClr val="bg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9352" y="1342317"/>
            <a:ext cx="2367458" cy="297775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1812" y="1420590"/>
            <a:ext cx="2305228" cy="2899483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68577" y="4593160"/>
            <a:ext cx="2578463" cy="1910776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77648" y="1299292"/>
            <a:ext cx="2560209" cy="4984122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0587" y="1342317"/>
            <a:ext cx="2376788" cy="3398879"/>
          </a:xfrm>
          <a:prstGeom prst="rect">
            <a:avLst/>
          </a:prstGeom>
        </p:spPr>
      </p:pic>
      <p:cxnSp>
        <p:nvCxnSpPr>
          <p:cNvPr id="17" name="直接箭头连接符 16"/>
          <p:cNvCxnSpPr/>
          <p:nvPr/>
        </p:nvCxnSpPr>
        <p:spPr>
          <a:xfrm flipH="1" flipV="1">
            <a:off x="4282751" y="2052735"/>
            <a:ext cx="5479090" cy="817597"/>
          </a:xfrm>
          <a:prstGeom prst="straightConnector1">
            <a:avLst/>
          </a:prstGeom>
          <a:ln w="31750">
            <a:solidFill>
              <a:schemeClr val="accent6">
                <a:lumMod val="75000"/>
                <a:alpha val="87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flipH="1" flipV="1">
            <a:off x="6951306" y="1987420"/>
            <a:ext cx="2810534" cy="478778"/>
          </a:xfrm>
          <a:prstGeom prst="straightConnector1">
            <a:avLst/>
          </a:prstGeom>
          <a:ln w="31750">
            <a:solidFill>
              <a:schemeClr val="accent6">
                <a:lumMod val="75000"/>
                <a:alpha val="87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 flipH="1">
            <a:off x="10052535" y="3456990"/>
            <a:ext cx="205273" cy="1726163"/>
          </a:xfrm>
          <a:prstGeom prst="straightConnector1">
            <a:avLst/>
          </a:prstGeom>
          <a:ln w="31750">
            <a:solidFill>
              <a:schemeClr val="accent6">
                <a:lumMod val="75000"/>
                <a:alpha val="87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 flipV="1">
            <a:off x="1778826" y="2052735"/>
            <a:ext cx="2149362" cy="778459"/>
          </a:xfrm>
          <a:prstGeom prst="straightConnector1">
            <a:avLst/>
          </a:prstGeom>
          <a:ln w="31750">
            <a:solidFill>
              <a:srgbClr val="FC6A6A">
                <a:alpha val="86667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 flipV="1">
            <a:off x="1698171" y="1987420"/>
            <a:ext cx="4651286" cy="474113"/>
          </a:xfrm>
          <a:prstGeom prst="straightConnector1">
            <a:avLst/>
          </a:prstGeom>
          <a:ln w="31750">
            <a:solidFill>
              <a:srgbClr val="FC6A6A">
                <a:alpha val="86667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68959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11968" y="205069"/>
            <a:ext cx="34616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 smtClean="0">
                <a:solidFill>
                  <a:schemeClr val="bg1"/>
                </a:solidFill>
              </a:rPr>
              <a:t>Socket</a:t>
            </a:r>
            <a:r>
              <a:rPr lang="zh-CN" altLang="en-US" sz="4400" dirty="0" smtClean="0">
                <a:solidFill>
                  <a:schemeClr val="bg1"/>
                </a:solidFill>
              </a:rPr>
              <a:t>通信</a:t>
            </a:r>
            <a:endParaRPr lang="zh-CN" altLang="en-US" sz="4400" dirty="0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0608908" y="4931563"/>
            <a:ext cx="8957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邱威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76336" y="1178563"/>
            <a:ext cx="24321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solidFill>
                  <a:schemeClr val="bg1"/>
                </a:solidFill>
              </a:rPr>
              <a:t>1</a:t>
            </a:r>
            <a:r>
              <a:rPr lang="zh-CN" altLang="en-US" sz="3600" dirty="0" smtClean="0">
                <a:solidFill>
                  <a:schemeClr val="bg1"/>
                </a:solidFill>
              </a:rPr>
              <a:t>、多线程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76336" y="1900130"/>
            <a:ext cx="27960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</a:rPr>
              <a:t>2</a:t>
            </a:r>
            <a:r>
              <a:rPr lang="zh-CN" altLang="en-US" sz="3600" dirty="0" smtClean="0">
                <a:solidFill>
                  <a:schemeClr val="bg1"/>
                </a:solidFill>
              </a:rPr>
              <a:t>、数据排错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76335" y="2621697"/>
            <a:ext cx="33279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solidFill>
                  <a:schemeClr val="bg1"/>
                </a:solidFill>
              </a:rPr>
              <a:t>3</a:t>
            </a:r>
            <a:r>
              <a:rPr lang="zh-CN" altLang="en-US" sz="3600" dirty="0" smtClean="0">
                <a:solidFill>
                  <a:schemeClr val="bg1"/>
                </a:solidFill>
              </a:rPr>
              <a:t>、大数据分次传送、续传</a:t>
            </a:r>
            <a:endParaRPr lang="en-US" altLang="zh-CN" sz="3600" dirty="0" smtClean="0">
              <a:solidFill>
                <a:schemeClr val="bg1"/>
              </a:solidFill>
            </a:endParaRPr>
          </a:p>
        </p:txBody>
      </p:sp>
      <p:sp>
        <p:nvSpPr>
          <p:cNvPr id="2" name="椭圆 1"/>
          <p:cNvSpPr/>
          <p:nvPr/>
        </p:nvSpPr>
        <p:spPr>
          <a:xfrm>
            <a:off x="4385388" y="2232626"/>
            <a:ext cx="1313007" cy="1313007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TCP-Server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类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4385387" y="596454"/>
            <a:ext cx="1313007" cy="131300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QTcp-Socket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3" name="直接箭头连接符 12"/>
          <p:cNvCxnSpPr>
            <a:stCxn id="2" idx="0"/>
            <a:endCxn id="12" idx="4"/>
          </p:cNvCxnSpPr>
          <p:nvPr/>
        </p:nvCxnSpPr>
        <p:spPr>
          <a:xfrm flipH="1" flipV="1">
            <a:off x="5041891" y="1909461"/>
            <a:ext cx="1" cy="32316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6276896" y="2071043"/>
            <a:ext cx="1530220" cy="72156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线程控制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6276896" y="2956506"/>
            <a:ext cx="1530220" cy="72156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监听连接</a:t>
            </a:r>
            <a:endParaRPr lang="zh-CN" altLang="en-US" dirty="0"/>
          </a:p>
        </p:txBody>
      </p:sp>
      <p:cxnSp>
        <p:nvCxnSpPr>
          <p:cNvPr id="19" name="直接连接符 18"/>
          <p:cNvCxnSpPr>
            <a:stCxn id="2" idx="6"/>
            <a:endCxn id="16" idx="1"/>
          </p:cNvCxnSpPr>
          <p:nvPr/>
        </p:nvCxnSpPr>
        <p:spPr>
          <a:xfrm flipV="1">
            <a:off x="5698395" y="2431827"/>
            <a:ext cx="578501" cy="45730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stCxn id="2" idx="6"/>
            <a:endCxn id="17" idx="1"/>
          </p:cNvCxnSpPr>
          <p:nvPr/>
        </p:nvCxnSpPr>
        <p:spPr>
          <a:xfrm>
            <a:off x="5698395" y="2889130"/>
            <a:ext cx="578501" cy="42816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椭圆 23"/>
          <p:cNvSpPr/>
          <p:nvPr/>
        </p:nvSpPr>
        <p:spPr>
          <a:xfrm>
            <a:off x="8559282" y="2232626"/>
            <a:ext cx="1313007" cy="1313007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Chat-Thread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类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8559281" y="596454"/>
            <a:ext cx="1313007" cy="131300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Qthead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类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26" name="直接箭头连接符 25"/>
          <p:cNvCxnSpPr>
            <a:stCxn id="24" idx="0"/>
            <a:endCxn id="25" idx="4"/>
          </p:cNvCxnSpPr>
          <p:nvPr/>
        </p:nvCxnSpPr>
        <p:spPr>
          <a:xfrm flipH="1" flipV="1">
            <a:off x="9215785" y="1909461"/>
            <a:ext cx="1" cy="32316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>
            <a:stCxn id="16" idx="3"/>
            <a:endCxn id="24" idx="2"/>
          </p:cNvCxnSpPr>
          <p:nvPr/>
        </p:nvCxnSpPr>
        <p:spPr>
          <a:xfrm>
            <a:off x="7807116" y="2431827"/>
            <a:ext cx="752166" cy="45730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椭圆 28"/>
          <p:cNvSpPr/>
          <p:nvPr/>
        </p:nvSpPr>
        <p:spPr>
          <a:xfrm>
            <a:off x="8559281" y="4353785"/>
            <a:ext cx="1313007" cy="1313007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Chat-Server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类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10291667" y="2584078"/>
            <a:ext cx="1530220" cy="72156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创建套接字</a:t>
            </a:r>
            <a:endParaRPr lang="zh-CN" altLang="en-US" dirty="0"/>
          </a:p>
        </p:txBody>
      </p:sp>
      <p:cxnSp>
        <p:nvCxnSpPr>
          <p:cNvPr id="34" name="直接连接符 33"/>
          <p:cNvCxnSpPr>
            <a:stCxn id="32" idx="1"/>
            <a:endCxn id="24" idx="6"/>
          </p:cNvCxnSpPr>
          <p:nvPr/>
        </p:nvCxnSpPr>
        <p:spPr>
          <a:xfrm flipH="1" flipV="1">
            <a:off x="9872289" y="2889130"/>
            <a:ext cx="419378" cy="557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>
            <a:endCxn id="29" idx="0"/>
          </p:cNvCxnSpPr>
          <p:nvPr/>
        </p:nvCxnSpPr>
        <p:spPr>
          <a:xfrm flipH="1">
            <a:off x="9215785" y="3374116"/>
            <a:ext cx="1840992" cy="9796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10291667" y="4266448"/>
            <a:ext cx="1530220" cy="72156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监听通信</a:t>
            </a:r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10291667" y="5292346"/>
            <a:ext cx="1530220" cy="72156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发送数据</a:t>
            </a:r>
            <a:endParaRPr lang="en-US" altLang="zh-CN" dirty="0" smtClean="0"/>
          </a:p>
        </p:txBody>
      </p:sp>
      <p:sp>
        <p:nvSpPr>
          <p:cNvPr id="40" name="文本框 39"/>
          <p:cNvSpPr txBox="1"/>
          <p:nvPr/>
        </p:nvSpPr>
        <p:spPr>
          <a:xfrm>
            <a:off x="6652727" y="3753088"/>
            <a:ext cx="8659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</a:rPr>
              <a:t>套接字</a:t>
            </a:r>
            <a:r>
              <a:rPr lang="en-US" altLang="zh-CN" sz="1400" dirty="0" smtClean="0">
                <a:solidFill>
                  <a:schemeClr val="bg1"/>
                </a:solidFill>
              </a:rPr>
              <a:t>id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10623805" y="2223941"/>
            <a:ext cx="8659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</a:rPr>
              <a:t>套接字</a:t>
            </a:r>
            <a:r>
              <a:rPr lang="en-US" altLang="zh-CN" sz="1400" dirty="0" smtClean="0">
                <a:solidFill>
                  <a:schemeClr val="bg1"/>
                </a:solidFill>
              </a:rPr>
              <a:t>id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cxnSp>
        <p:nvCxnSpPr>
          <p:cNvPr id="43" name="直接连接符 42"/>
          <p:cNvCxnSpPr>
            <a:stCxn id="29" idx="6"/>
            <a:endCxn id="38" idx="1"/>
          </p:cNvCxnSpPr>
          <p:nvPr/>
        </p:nvCxnSpPr>
        <p:spPr>
          <a:xfrm flipV="1">
            <a:off x="9872288" y="4627232"/>
            <a:ext cx="419379" cy="38305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>
            <a:stCxn id="29" idx="6"/>
            <a:endCxn id="39" idx="1"/>
          </p:cNvCxnSpPr>
          <p:nvPr/>
        </p:nvCxnSpPr>
        <p:spPr>
          <a:xfrm>
            <a:off x="9872288" y="5010289"/>
            <a:ext cx="419379" cy="64284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 46"/>
          <p:cNvSpPr/>
          <p:nvPr/>
        </p:nvSpPr>
        <p:spPr>
          <a:xfrm>
            <a:off x="6276896" y="4686563"/>
            <a:ext cx="1530220" cy="72156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向主线程发送信号</a:t>
            </a:r>
            <a:endParaRPr lang="zh-CN" altLang="en-US" dirty="0"/>
          </a:p>
        </p:txBody>
      </p:sp>
      <p:cxnSp>
        <p:nvCxnSpPr>
          <p:cNvPr id="48" name="直接连接符 47"/>
          <p:cNvCxnSpPr>
            <a:stCxn id="47" idx="3"/>
            <a:endCxn id="29" idx="2"/>
          </p:cNvCxnSpPr>
          <p:nvPr/>
        </p:nvCxnSpPr>
        <p:spPr>
          <a:xfrm flipV="1">
            <a:off x="7807116" y="5010289"/>
            <a:ext cx="752165" cy="3705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10431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289249" y="157803"/>
            <a:ext cx="451601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>
                <a:solidFill>
                  <a:schemeClr val="bg1"/>
                </a:solidFill>
              </a:rPr>
              <a:t>系统功能</a:t>
            </a:r>
            <a:endParaRPr lang="zh-CN" altLang="en-US" sz="4400" dirty="0">
              <a:solidFill>
                <a:schemeClr val="bg1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76335" y="885955"/>
            <a:ext cx="28707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solidFill>
                  <a:schemeClr val="bg1"/>
                </a:solidFill>
              </a:rPr>
              <a:t>1</a:t>
            </a:r>
            <a:r>
              <a:rPr lang="zh-CN" altLang="en-US" sz="3600" dirty="0" smtClean="0">
                <a:solidFill>
                  <a:schemeClr val="bg1"/>
                </a:solidFill>
              </a:rPr>
              <a:t>、登录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64143" y="1477267"/>
            <a:ext cx="28707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solidFill>
                  <a:schemeClr val="bg1"/>
                </a:solidFill>
              </a:rPr>
              <a:t>2</a:t>
            </a:r>
            <a:r>
              <a:rPr lang="zh-CN" altLang="en-US" sz="3600" dirty="0" smtClean="0">
                <a:solidFill>
                  <a:schemeClr val="bg1"/>
                </a:solidFill>
              </a:rPr>
              <a:t>、主界面</a:t>
            </a:r>
            <a:endParaRPr lang="en-US" altLang="zh-CN" sz="3600" dirty="0" smtClean="0">
              <a:solidFill>
                <a:schemeClr val="bg1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874091" y="2105310"/>
            <a:ext cx="14759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</a:rPr>
              <a:t>2.1</a:t>
            </a:r>
            <a:r>
              <a:rPr lang="zh-CN" altLang="en-US" sz="2000" dirty="0" smtClean="0">
                <a:solidFill>
                  <a:schemeClr val="bg1"/>
                </a:solidFill>
              </a:rPr>
              <a:t>、时间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874090" y="2505420"/>
            <a:ext cx="14759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</a:rPr>
              <a:t>2.2</a:t>
            </a:r>
            <a:r>
              <a:rPr lang="zh-CN" altLang="en-US" sz="2000" dirty="0" smtClean="0">
                <a:solidFill>
                  <a:schemeClr val="bg1"/>
                </a:solidFill>
              </a:rPr>
              <a:t>、菜单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370239" y="2864107"/>
            <a:ext cx="28707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</a:rPr>
              <a:t>3</a:t>
            </a:r>
            <a:r>
              <a:rPr lang="zh-CN" altLang="en-US" sz="3600" dirty="0" smtClean="0">
                <a:solidFill>
                  <a:schemeClr val="bg1"/>
                </a:solidFill>
              </a:rPr>
              <a:t>、注销</a:t>
            </a:r>
            <a:endParaRPr lang="en-US" altLang="zh-CN" sz="3600" dirty="0" smtClean="0">
              <a:solidFill>
                <a:schemeClr val="bg1"/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376335" y="3514075"/>
            <a:ext cx="28707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solidFill>
                  <a:schemeClr val="bg1"/>
                </a:solidFill>
              </a:rPr>
              <a:t>4</a:t>
            </a:r>
            <a:r>
              <a:rPr lang="zh-CN" altLang="en-US" sz="3600" dirty="0" smtClean="0">
                <a:solidFill>
                  <a:schemeClr val="bg1"/>
                </a:solidFill>
              </a:rPr>
              <a:t>、设置</a:t>
            </a:r>
            <a:endParaRPr lang="en-US" altLang="zh-CN" sz="3600" dirty="0" smtClean="0">
              <a:solidFill>
                <a:schemeClr val="bg1"/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376335" y="4191631"/>
            <a:ext cx="28707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</a:rPr>
              <a:t>5</a:t>
            </a:r>
            <a:r>
              <a:rPr lang="zh-CN" altLang="en-US" sz="3600" dirty="0" smtClean="0">
                <a:solidFill>
                  <a:schemeClr val="bg1"/>
                </a:solidFill>
              </a:rPr>
              <a:t>、退出</a:t>
            </a:r>
            <a:endParaRPr lang="en-US" altLang="zh-CN" sz="3600" dirty="0" smtClean="0">
              <a:solidFill>
                <a:schemeClr val="bg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1520" y="2305365"/>
            <a:ext cx="3345918" cy="255487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7023" y="2290603"/>
            <a:ext cx="3451263" cy="2569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5291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289249" y="157803"/>
            <a:ext cx="451601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>
                <a:solidFill>
                  <a:schemeClr val="bg1"/>
                </a:solidFill>
              </a:rPr>
              <a:t>医疗业务系统</a:t>
            </a:r>
            <a:endParaRPr lang="zh-CN" altLang="en-US" sz="4400" dirty="0">
              <a:solidFill>
                <a:schemeClr val="bg1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76335" y="885955"/>
            <a:ext cx="28707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solidFill>
                  <a:schemeClr val="bg1"/>
                </a:solidFill>
              </a:rPr>
              <a:t>1</a:t>
            </a:r>
            <a:r>
              <a:rPr lang="zh-CN" altLang="en-US" sz="3600" dirty="0" smtClean="0">
                <a:solidFill>
                  <a:schemeClr val="bg1"/>
                </a:solidFill>
              </a:rPr>
              <a:t>、查询信息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76336" y="3225950"/>
            <a:ext cx="33279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</a:rPr>
              <a:t>2</a:t>
            </a:r>
            <a:r>
              <a:rPr lang="zh-CN" altLang="en-US" sz="3600" dirty="0" smtClean="0">
                <a:solidFill>
                  <a:schemeClr val="bg1"/>
                </a:solidFill>
              </a:rPr>
              <a:t>、问诊、体检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394622" y="4598096"/>
            <a:ext cx="33279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solidFill>
                  <a:schemeClr val="bg1"/>
                </a:solidFill>
              </a:rPr>
              <a:t>3</a:t>
            </a:r>
            <a:r>
              <a:rPr lang="zh-CN" altLang="en-US" sz="3600" dirty="0" smtClean="0">
                <a:solidFill>
                  <a:schemeClr val="bg1"/>
                </a:solidFill>
              </a:rPr>
              <a:t>、注册</a:t>
            </a:r>
            <a:endParaRPr lang="en-US" altLang="zh-CN" sz="3600" dirty="0" smtClean="0">
              <a:solidFill>
                <a:schemeClr val="bg1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739047" y="1532286"/>
            <a:ext cx="23607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</a:rPr>
              <a:t>1.1</a:t>
            </a:r>
            <a:r>
              <a:rPr lang="zh-CN" altLang="en-US" sz="2000" dirty="0" smtClean="0">
                <a:solidFill>
                  <a:schemeClr val="bg1"/>
                </a:solidFill>
              </a:rPr>
              <a:t>、查询个人信息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739046" y="1978562"/>
            <a:ext cx="28545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</a:rPr>
              <a:t>1.2</a:t>
            </a:r>
            <a:r>
              <a:rPr lang="zh-CN" altLang="en-US" sz="2000" dirty="0" smtClean="0">
                <a:solidFill>
                  <a:schemeClr val="bg1"/>
                </a:solidFill>
              </a:rPr>
              <a:t>、查询医生联系方式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739046" y="2424838"/>
            <a:ext cx="28545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</a:rPr>
              <a:t>1.3</a:t>
            </a:r>
            <a:r>
              <a:rPr lang="zh-CN" altLang="en-US" sz="2000" dirty="0" smtClean="0">
                <a:solidFill>
                  <a:schemeClr val="bg1"/>
                </a:solidFill>
              </a:rPr>
              <a:t>、医生查询病人信息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739046" y="3825555"/>
            <a:ext cx="28545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</a:rPr>
              <a:t>2</a:t>
            </a:r>
            <a:r>
              <a:rPr lang="en-US" altLang="zh-CN" sz="2000" dirty="0" smtClean="0">
                <a:solidFill>
                  <a:schemeClr val="bg1"/>
                </a:solidFill>
              </a:rPr>
              <a:t>.1</a:t>
            </a:r>
            <a:r>
              <a:rPr lang="zh-CN" altLang="en-US" sz="2000" dirty="0" smtClean="0">
                <a:solidFill>
                  <a:schemeClr val="bg1"/>
                </a:solidFill>
              </a:rPr>
              <a:t>、医生提交问诊信息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739046" y="2871114"/>
            <a:ext cx="32843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</a:rPr>
              <a:t>1.4</a:t>
            </a:r>
            <a:r>
              <a:rPr lang="zh-CN" altLang="en-US" sz="2000" dirty="0" smtClean="0">
                <a:solidFill>
                  <a:schemeClr val="bg1"/>
                </a:solidFill>
              </a:rPr>
              <a:t>、查询医疗、体检信息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739046" y="4245405"/>
            <a:ext cx="28545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</a:rPr>
              <a:t>2.2</a:t>
            </a:r>
            <a:r>
              <a:rPr lang="zh-CN" altLang="en-US" sz="2000" dirty="0" smtClean="0">
                <a:solidFill>
                  <a:schemeClr val="bg1"/>
                </a:solidFill>
              </a:rPr>
              <a:t>、医生提交体检信息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82431" y="5182794"/>
            <a:ext cx="33279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solidFill>
                  <a:schemeClr val="bg1"/>
                </a:solidFill>
              </a:rPr>
              <a:t>4</a:t>
            </a:r>
            <a:r>
              <a:rPr lang="zh-CN" altLang="en-US" sz="3600" dirty="0" smtClean="0">
                <a:solidFill>
                  <a:schemeClr val="bg1"/>
                </a:solidFill>
              </a:rPr>
              <a:t>、修改信息</a:t>
            </a:r>
            <a:endParaRPr lang="en-US" altLang="zh-CN" sz="3600" dirty="0" smtClean="0">
              <a:solidFill>
                <a:schemeClr val="bg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81718" y="5779323"/>
            <a:ext cx="28545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</a:rPr>
              <a:t>4</a:t>
            </a:r>
            <a:r>
              <a:rPr lang="en-US" altLang="zh-CN" sz="2000" dirty="0" smtClean="0">
                <a:solidFill>
                  <a:schemeClr val="bg1"/>
                </a:solidFill>
              </a:rPr>
              <a:t>.1</a:t>
            </a:r>
            <a:r>
              <a:rPr lang="zh-CN" altLang="en-US" sz="2000" dirty="0" smtClean="0">
                <a:solidFill>
                  <a:schemeClr val="bg1"/>
                </a:solidFill>
              </a:rPr>
              <a:t>、修改基本信息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781718" y="6199173"/>
            <a:ext cx="28545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</a:rPr>
              <a:t>4</a:t>
            </a:r>
            <a:r>
              <a:rPr lang="en-US" altLang="zh-CN" sz="2000" dirty="0" smtClean="0">
                <a:solidFill>
                  <a:schemeClr val="bg1"/>
                </a:solidFill>
              </a:rPr>
              <a:t>.2</a:t>
            </a:r>
            <a:r>
              <a:rPr lang="zh-CN" altLang="en-US" sz="2000" dirty="0" smtClean="0">
                <a:solidFill>
                  <a:schemeClr val="bg1"/>
                </a:solidFill>
              </a:rPr>
              <a:t>、修改安全信息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5289" y="2238395"/>
            <a:ext cx="3418795" cy="2621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5006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376333" y="359304"/>
            <a:ext cx="451601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>
                <a:solidFill>
                  <a:schemeClr val="bg1"/>
                </a:solidFill>
              </a:rPr>
              <a:t>工具</a:t>
            </a:r>
            <a:endParaRPr lang="zh-CN" altLang="en-US" sz="4400" dirty="0">
              <a:solidFill>
                <a:schemeClr val="bg1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76335" y="1110457"/>
            <a:ext cx="28707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solidFill>
                  <a:schemeClr val="bg1"/>
                </a:solidFill>
              </a:rPr>
              <a:t>1</a:t>
            </a:r>
            <a:r>
              <a:rPr lang="zh-CN" altLang="en-US" sz="3600" dirty="0" smtClean="0">
                <a:solidFill>
                  <a:schemeClr val="bg1"/>
                </a:solidFill>
              </a:rPr>
              <a:t>、一键报警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76336" y="1756788"/>
            <a:ext cx="33279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</a:rPr>
              <a:t>2</a:t>
            </a:r>
            <a:r>
              <a:rPr lang="zh-CN" altLang="en-US" sz="3600" dirty="0" smtClean="0">
                <a:solidFill>
                  <a:schemeClr val="bg1"/>
                </a:solidFill>
              </a:rPr>
              <a:t>、绘图板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376335" y="3244505"/>
            <a:ext cx="33279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solidFill>
                  <a:schemeClr val="bg1"/>
                </a:solidFill>
              </a:rPr>
              <a:t>3</a:t>
            </a:r>
            <a:r>
              <a:rPr lang="zh-CN" altLang="en-US" sz="3600" dirty="0" smtClean="0">
                <a:solidFill>
                  <a:schemeClr val="bg1"/>
                </a:solidFill>
              </a:rPr>
              <a:t>、计算器</a:t>
            </a:r>
            <a:endParaRPr lang="en-US" altLang="zh-CN" sz="3600" dirty="0" smtClean="0">
              <a:solidFill>
                <a:schemeClr val="bg1"/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376333" y="4813431"/>
            <a:ext cx="33279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</a:rPr>
              <a:t>4</a:t>
            </a:r>
            <a:r>
              <a:rPr lang="zh-CN" altLang="en-US" sz="3600" dirty="0" smtClean="0">
                <a:solidFill>
                  <a:schemeClr val="bg1"/>
                </a:solidFill>
              </a:rPr>
              <a:t>、播放器</a:t>
            </a:r>
            <a:endParaRPr lang="en-US" altLang="zh-CN" sz="3600" dirty="0" smtClean="0">
              <a:solidFill>
                <a:schemeClr val="bg1"/>
              </a:solidFill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376333" y="5464831"/>
            <a:ext cx="33279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solidFill>
                  <a:schemeClr val="bg1"/>
                </a:solidFill>
              </a:rPr>
              <a:t>5</a:t>
            </a:r>
            <a:r>
              <a:rPr lang="zh-CN" altLang="en-US" sz="3600" dirty="0" smtClean="0">
                <a:solidFill>
                  <a:schemeClr val="bg1"/>
                </a:solidFill>
              </a:rPr>
              <a:t>、地图</a:t>
            </a:r>
            <a:endParaRPr lang="en-US" altLang="zh-CN" sz="3600" dirty="0" smtClean="0">
              <a:solidFill>
                <a:schemeClr val="bg1"/>
              </a:solidFill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867063" y="3997720"/>
            <a:ext cx="23607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</a:rPr>
              <a:t>3.1</a:t>
            </a:r>
            <a:r>
              <a:rPr lang="zh-CN" altLang="en-US" sz="2000" dirty="0" smtClean="0">
                <a:solidFill>
                  <a:schemeClr val="bg1"/>
                </a:solidFill>
              </a:rPr>
              <a:t>、科学计算器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867063" y="4435709"/>
            <a:ext cx="23607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</a:rPr>
              <a:t>3.2</a:t>
            </a:r>
            <a:r>
              <a:rPr lang="zh-CN" altLang="en-US" sz="2000" dirty="0" smtClean="0">
                <a:solidFill>
                  <a:schemeClr val="bg1"/>
                </a:solidFill>
              </a:rPr>
              <a:t>、进制转换器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909735" y="2440885"/>
            <a:ext cx="30587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</a:rPr>
              <a:t>2</a:t>
            </a:r>
            <a:r>
              <a:rPr lang="en-US" altLang="zh-CN" sz="2000" dirty="0" smtClean="0">
                <a:solidFill>
                  <a:schemeClr val="bg1"/>
                </a:solidFill>
              </a:rPr>
              <a:t>.1</a:t>
            </a:r>
            <a:r>
              <a:rPr lang="zh-CN" altLang="en-US" sz="2000" dirty="0" smtClean="0">
                <a:solidFill>
                  <a:schemeClr val="bg1"/>
                </a:solidFill>
              </a:rPr>
              <a:t>、打开、保存图片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909734" y="2806629"/>
            <a:ext cx="30587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</a:rPr>
              <a:t>2.2</a:t>
            </a:r>
            <a:r>
              <a:rPr lang="zh-CN" altLang="en-US" sz="2000" dirty="0" smtClean="0">
                <a:solidFill>
                  <a:schemeClr val="bg1"/>
                </a:solidFill>
              </a:rPr>
              <a:t>、调整颜色、透明度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3409" y="1998430"/>
            <a:ext cx="3715911" cy="2837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4752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376333" y="359304"/>
            <a:ext cx="451601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>
                <a:solidFill>
                  <a:schemeClr val="bg1"/>
                </a:solidFill>
              </a:rPr>
              <a:t>服务器端界面</a:t>
            </a:r>
            <a:endParaRPr lang="zh-CN" altLang="en-US" sz="4400" dirty="0">
              <a:solidFill>
                <a:schemeClr val="bg1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76335" y="1659097"/>
            <a:ext cx="28707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solidFill>
                  <a:schemeClr val="bg1"/>
                </a:solidFill>
              </a:rPr>
              <a:t>1</a:t>
            </a:r>
            <a:r>
              <a:rPr lang="zh-CN" altLang="en-US" sz="3600" dirty="0" smtClean="0">
                <a:solidFill>
                  <a:schemeClr val="bg1"/>
                </a:solidFill>
              </a:rPr>
              <a:t>、增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76336" y="2305428"/>
            <a:ext cx="33279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</a:rPr>
              <a:t>2</a:t>
            </a:r>
            <a:r>
              <a:rPr lang="zh-CN" altLang="en-US" sz="3600" dirty="0" smtClean="0">
                <a:solidFill>
                  <a:schemeClr val="bg1"/>
                </a:solidFill>
              </a:rPr>
              <a:t>、删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376335" y="2939705"/>
            <a:ext cx="33279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solidFill>
                  <a:schemeClr val="bg1"/>
                </a:solidFill>
              </a:rPr>
              <a:t>3</a:t>
            </a:r>
            <a:r>
              <a:rPr lang="zh-CN" altLang="en-US" sz="3600" dirty="0" smtClean="0">
                <a:solidFill>
                  <a:schemeClr val="bg1"/>
                </a:solidFill>
              </a:rPr>
              <a:t>、改</a:t>
            </a:r>
            <a:endParaRPr lang="en-US" altLang="zh-CN" sz="3600" dirty="0" smtClean="0">
              <a:solidFill>
                <a:schemeClr val="bg1"/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376335" y="3566398"/>
            <a:ext cx="33279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</a:rPr>
              <a:t>4</a:t>
            </a:r>
            <a:r>
              <a:rPr lang="zh-CN" altLang="en-US" sz="3600" dirty="0" smtClean="0">
                <a:solidFill>
                  <a:schemeClr val="bg1"/>
                </a:solidFill>
              </a:rPr>
              <a:t>、查</a:t>
            </a:r>
            <a:endParaRPr lang="en-US" altLang="zh-CN" sz="3600" dirty="0" smtClean="0">
              <a:solidFill>
                <a:schemeClr val="bg1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76333" y="4220313"/>
            <a:ext cx="33279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solidFill>
                  <a:schemeClr val="bg1"/>
                </a:solidFill>
              </a:rPr>
              <a:t>5</a:t>
            </a:r>
            <a:r>
              <a:rPr lang="zh-CN" altLang="en-US" sz="3600" dirty="0" smtClean="0">
                <a:solidFill>
                  <a:schemeClr val="bg1"/>
                </a:solidFill>
              </a:rPr>
              <a:t>、排序</a:t>
            </a:r>
            <a:endParaRPr lang="en-US" altLang="zh-CN" sz="36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86377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289249" y="307707"/>
            <a:ext cx="451601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>
                <a:solidFill>
                  <a:schemeClr val="bg1"/>
                </a:solidFill>
              </a:rPr>
              <a:t>界面设计</a:t>
            </a:r>
            <a:endParaRPr lang="zh-CN" altLang="en-US" sz="4400" dirty="0">
              <a:solidFill>
                <a:schemeClr val="bg1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76335" y="1178563"/>
            <a:ext cx="35555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solidFill>
                  <a:schemeClr val="bg1"/>
                </a:solidFill>
              </a:rPr>
              <a:t>1</a:t>
            </a:r>
            <a:r>
              <a:rPr lang="zh-CN" altLang="en-US" sz="3600" dirty="0" smtClean="0">
                <a:solidFill>
                  <a:schemeClr val="bg1"/>
                </a:solidFill>
              </a:rPr>
              <a:t>、主界面滑动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76334" y="2502381"/>
            <a:ext cx="33279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</a:rPr>
              <a:t>2</a:t>
            </a:r>
            <a:r>
              <a:rPr lang="zh-CN" altLang="en-US" sz="3600" dirty="0" smtClean="0">
                <a:solidFill>
                  <a:schemeClr val="bg1"/>
                </a:solidFill>
              </a:rPr>
              <a:t>、启动应用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376333" y="3537547"/>
            <a:ext cx="43145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solidFill>
                  <a:schemeClr val="bg1"/>
                </a:solidFill>
              </a:rPr>
              <a:t>3</a:t>
            </a:r>
            <a:r>
              <a:rPr lang="zh-CN" altLang="en-US" sz="3600" dirty="0" smtClean="0">
                <a:solidFill>
                  <a:schemeClr val="bg1"/>
                </a:solidFill>
              </a:rPr>
              <a:t>、自定义控件样式</a:t>
            </a:r>
            <a:endParaRPr lang="en-US" altLang="zh-CN" sz="3600" dirty="0" smtClean="0">
              <a:solidFill>
                <a:schemeClr val="bg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39047" y="1751742"/>
            <a:ext cx="36866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</a:rPr>
              <a:t>1.1</a:t>
            </a:r>
            <a:r>
              <a:rPr lang="zh-CN" altLang="en-US" sz="2000" dirty="0" smtClean="0">
                <a:solidFill>
                  <a:schemeClr val="bg1"/>
                </a:solidFill>
              </a:rPr>
              <a:t>、切换界面、回归原位判定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39047" y="2126810"/>
            <a:ext cx="36866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</a:rPr>
              <a:t>1.2</a:t>
            </a:r>
            <a:r>
              <a:rPr lang="zh-CN" altLang="en-US" sz="2000" dirty="0" smtClean="0">
                <a:solidFill>
                  <a:schemeClr val="bg1"/>
                </a:solidFill>
              </a:rPr>
              <a:t>、界限、页面判定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39047" y="3146468"/>
            <a:ext cx="36866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</a:rPr>
              <a:t>2.1</a:t>
            </a:r>
            <a:r>
              <a:rPr lang="zh-CN" altLang="en-US" sz="2000" dirty="0" smtClean="0">
                <a:solidFill>
                  <a:schemeClr val="bg1"/>
                </a:solidFill>
              </a:rPr>
              <a:t>、按下动画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39047" y="4166126"/>
            <a:ext cx="36866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</a:rPr>
              <a:t>3.1</a:t>
            </a:r>
            <a:r>
              <a:rPr lang="zh-CN" altLang="en-US" sz="2000" dirty="0" smtClean="0">
                <a:solidFill>
                  <a:schemeClr val="bg1"/>
                </a:solidFill>
              </a:rPr>
              <a:t>、</a:t>
            </a:r>
            <a:r>
              <a:rPr lang="en-US" altLang="zh-CN" sz="2000" dirty="0" smtClean="0">
                <a:solidFill>
                  <a:schemeClr val="bg1"/>
                </a:solidFill>
              </a:rPr>
              <a:t>LineEdit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39047" y="4587209"/>
            <a:ext cx="36866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</a:rPr>
              <a:t>3.2</a:t>
            </a:r>
            <a:r>
              <a:rPr lang="zh-CN" altLang="en-US" sz="2000" dirty="0" smtClean="0">
                <a:solidFill>
                  <a:schemeClr val="bg1"/>
                </a:solidFill>
              </a:rPr>
              <a:t>、</a:t>
            </a:r>
            <a:r>
              <a:rPr lang="en-US" altLang="zh-CN" sz="2000" dirty="0" smtClean="0">
                <a:solidFill>
                  <a:schemeClr val="bg1"/>
                </a:solidFill>
              </a:rPr>
              <a:t>PushButton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745143" y="4977353"/>
            <a:ext cx="36866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</a:rPr>
              <a:t>3.3</a:t>
            </a:r>
            <a:r>
              <a:rPr lang="zh-CN" altLang="en-US" sz="2000" dirty="0" smtClean="0">
                <a:solidFill>
                  <a:schemeClr val="bg1"/>
                </a:solidFill>
              </a:rPr>
              <a:t>、</a:t>
            </a:r>
            <a:r>
              <a:rPr lang="en-US" altLang="zh-CN" sz="2000" dirty="0" smtClean="0">
                <a:solidFill>
                  <a:schemeClr val="bg1"/>
                </a:solidFill>
              </a:rPr>
              <a:t>ComboBox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45143" y="5315681"/>
            <a:ext cx="36866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</a:rPr>
              <a:t>3.4</a:t>
            </a:r>
            <a:r>
              <a:rPr lang="zh-CN" altLang="en-US" sz="2000" dirty="0" smtClean="0">
                <a:solidFill>
                  <a:schemeClr val="bg1"/>
                </a:solidFill>
              </a:rPr>
              <a:t>、</a:t>
            </a:r>
            <a:r>
              <a:rPr lang="en-US" altLang="zh-CN" sz="2000" dirty="0" smtClean="0">
                <a:solidFill>
                  <a:schemeClr val="bg1"/>
                </a:solidFill>
              </a:rPr>
              <a:t>RadioButton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39047" y="5705825"/>
            <a:ext cx="36866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</a:rPr>
              <a:t>3.5</a:t>
            </a:r>
            <a:r>
              <a:rPr lang="zh-CN" altLang="en-US" sz="2000" dirty="0" smtClean="0">
                <a:solidFill>
                  <a:schemeClr val="bg1"/>
                </a:solidFill>
              </a:rPr>
              <a:t>、</a:t>
            </a:r>
            <a:r>
              <a:rPr lang="en-US" altLang="zh-CN" sz="2000" dirty="0" smtClean="0">
                <a:solidFill>
                  <a:schemeClr val="bg1"/>
                </a:solidFill>
              </a:rPr>
              <a:t>Label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9169" y="2218458"/>
            <a:ext cx="3350151" cy="2568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1981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261</Words>
  <Application>Microsoft Office PowerPoint</Application>
  <PresentationFormat>宽屏</PresentationFormat>
  <Paragraphs>71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邱先生</dc:creator>
  <cp:lastModifiedBy>邱先生</cp:lastModifiedBy>
  <cp:revision>19</cp:revision>
  <dcterms:created xsi:type="dcterms:W3CDTF">2017-08-04T00:21:34Z</dcterms:created>
  <dcterms:modified xsi:type="dcterms:W3CDTF">2017-08-04T02:19:47Z</dcterms:modified>
</cp:coreProperties>
</file>