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62"/>
  </p:notesMasterIdLst>
  <p:sldIdLst>
    <p:sldId id="256" r:id="rId5"/>
    <p:sldId id="322" r:id="rId6"/>
    <p:sldId id="263" r:id="rId7"/>
    <p:sldId id="374" r:id="rId8"/>
    <p:sldId id="408" r:id="rId9"/>
    <p:sldId id="409" r:id="rId10"/>
    <p:sldId id="410" r:id="rId11"/>
    <p:sldId id="258" r:id="rId12"/>
    <p:sldId id="411" r:id="rId13"/>
    <p:sldId id="412" r:id="rId14"/>
    <p:sldId id="264" r:id="rId15"/>
    <p:sldId id="270" r:id="rId16"/>
    <p:sldId id="280" r:id="rId17"/>
    <p:sldId id="373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8" r:id="rId27"/>
    <p:sldId id="387" r:id="rId28"/>
    <p:sldId id="389" r:id="rId29"/>
    <p:sldId id="390" r:id="rId30"/>
    <p:sldId id="391" r:id="rId31"/>
    <p:sldId id="392" r:id="rId32"/>
    <p:sldId id="375" r:id="rId33"/>
    <p:sldId id="343" r:id="rId34"/>
    <p:sldId id="344" r:id="rId35"/>
    <p:sldId id="345" r:id="rId36"/>
    <p:sldId id="346" r:id="rId37"/>
    <p:sldId id="347" r:id="rId38"/>
    <p:sldId id="376" r:id="rId39"/>
    <p:sldId id="348" r:id="rId40"/>
    <p:sldId id="349" r:id="rId41"/>
    <p:sldId id="351" r:id="rId42"/>
    <p:sldId id="352" r:id="rId43"/>
    <p:sldId id="353" r:id="rId44"/>
    <p:sldId id="394" r:id="rId45"/>
    <p:sldId id="395" r:id="rId46"/>
    <p:sldId id="396" r:id="rId47"/>
    <p:sldId id="397" r:id="rId48"/>
    <p:sldId id="398" r:id="rId49"/>
    <p:sldId id="400" r:id="rId50"/>
    <p:sldId id="403" r:id="rId51"/>
    <p:sldId id="377" r:id="rId52"/>
    <p:sldId id="368" r:id="rId53"/>
    <p:sldId id="369" r:id="rId54"/>
    <p:sldId id="370" r:id="rId55"/>
    <p:sldId id="378" r:id="rId56"/>
    <p:sldId id="354" r:id="rId57"/>
    <p:sldId id="405" r:id="rId58"/>
    <p:sldId id="404" r:id="rId59"/>
    <p:sldId id="413" r:id="rId60"/>
    <p:sldId id="406" r:id="rId6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gan Mooney" initials="BM" lastIdx="1" clrIdx="0">
    <p:extLst>
      <p:ext uri="{19B8F6BF-5375-455C-9EA6-DF929625EA0E}">
        <p15:presenceInfo xmlns:p15="http://schemas.microsoft.com/office/powerpoint/2012/main" userId="S-1-5-21-1523677835-4059242125-2493607292-288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9494"/>
    <a:srgbClr val="0033CC"/>
    <a:srgbClr val="EDEDED"/>
    <a:srgbClr val="003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4" autoAdjust="0"/>
    <p:restoredTop sz="93140" autoAdjust="0"/>
  </p:normalViewPr>
  <p:slideViewPr>
    <p:cSldViewPr snapToGrid="0" snapToObjects="1">
      <p:cViewPr varScale="1">
        <p:scale>
          <a:sx n="34" d="100"/>
          <a:sy n="34" d="100"/>
        </p:scale>
        <p:origin x="5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1175B-B5B7-114E-B893-C1C289BB876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0980B-9574-FB43-907B-6EA8F5DC9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2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0980B-9574-FB43-907B-6EA8F5DC98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4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0980B-9574-FB43-907B-6EA8F5DC98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7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0980B-9574-FB43-907B-6EA8F5DC98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2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0980B-9574-FB43-907B-6EA8F5DC98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0980B-9574-FB43-907B-6EA8F5DC98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3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0980B-9574-FB43-907B-6EA8F5DC982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1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806EE8C-A8A6-1844-BCEC-5C55D1806D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7175" cy="13716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0E7479BC-C573-1743-8AB2-9E0136E060EA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4A114C69-A2A0-EB4D-AA08-4ABB843C65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804DC-4AF5-F54D-86AD-E3C9EE42EC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94215" y="10634132"/>
            <a:ext cx="1398744" cy="119042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1432C99-EFDC-D945-A45E-21C24232D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588" y="2244726"/>
            <a:ext cx="22860000" cy="4775200"/>
          </a:xfrm>
          <a:effectLst>
            <a:outerShdw blurRad="6350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9DF99A-E7A5-274A-96C7-2C99A74110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8397" y="7459578"/>
            <a:ext cx="18290381" cy="730251"/>
          </a:xfrm>
          <a:effectLst>
            <a:outerShdw blurRad="6350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 b="0" i="0" spc="30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95016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/To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>
            <a:extLst>
              <a:ext uri="{FF2B5EF4-FFF2-40B4-BE49-F238E27FC236}">
                <a16:creationId xmlns:a16="http://schemas.microsoft.com/office/drawing/2014/main" id="{9E22F977-8A88-4346-BF95-D2D39D31334F}"/>
              </a:ext>
            </a:extLst>
          </p:cNvPr>
          <p:cNvSpPr/>
          <p:nvPr userDrawn="1"/>
        </p:nvSpPr>
        <p:spPr>
          <a:xfrm>
            <a:off x="2" y="0"/>
            <a:ext cx="12716538" cy="13716000"/>
          </a:xfrm>
          <a:prstGeom prst="homePlate">
            <a:avLst>
              <a:gd name="adj" fmla="val 1459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8" y="2557254"/>
            <a:ext cx="21032569" cy="1010653"/>
          </a:xfrm>
        </p:spPr>
        <p:txBody>
          <a:bodyPr>
            <a:noAutofit/>
          </a:bodyPr>
          <a:lstStyle>
            <a:lvl1pPr>
              <a:defRPr sz="8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076" y="4763385"/>
            <a:ext cx="9784519" cy="693402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800"/>
            </a:lvl3pPr>
            <a:lvl4pPr>
              <a:lnSpc>
                <a:spcPct val="100000"/>
              </a:lnSpc>
              <a:defRPr sz="2800"/>
            </a:lvl4pPr>
            <a:lvl5pPr>
              <a:lnSpc>
                <a:spcPct val="100000"/>
              </a:lnSpc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4181BF5C-27F5-854D-9912-7CB84CFD36C7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4A114C69-A2A0-EB4D-AA08-4ABB843C65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E46034-A3B7-DC4A-8908-F306BF3094F8}"/>
              </a:ext>
            </a:extLst>
          </p:cNvPr>
          <p:cNvCxnSpPr/>
          <p:nvPr userDrawn="1"/>
        </p:nvCxnSpPr>
        <p:spPr>
          <a:xfrm>
            <a:off x="763588" y="1710269"/>
            <a:ext cx="228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892134C-87DD-404D-BCFB-E1AA4A0D63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93588" y="1169291"/>
            <a:ext cx="11430000" cy="407624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</a:defRPr>
            </a:lvl1pPr>
            <a:lvl2pPr marL="914400" indent="0" algn="r">
              <a:buFont typeface="Arial" panose="020B0604020202020204" pitchFamily="34" charset="0"/>
              <a:buNone/>
              <a:defRPr/>
            </a:lvl2pPr>
            <a:lvl3pPr marL="1828800" indent="0" algn="r">
              <a:buFont typeface="Arial" panose="020B0604020202020204" pitchFamily="34" charset="0"/>
              <a:buNone/>
              <a:defRPr/>
            </a:lvl3pPr>
            <a:lvl4pPr marL="2743200" indent="0" algn="r">
              <a:buFont typeface="Arial" panose="020B0604020202020204" pitchFamily="34" charset="0"/>
              <a:buNone/>
              <a:defRPr/>
            </a:lvl4pPr>
            <a:lvl5pPr marL="3657600" indent="0"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presentation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E7DAA9-917E-EC4E-BA23-5CFFC11B25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545" y="916587"/>
            <a:ext cx="676404" cy="57566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2C6B9E-A255-9741-BC0D-B2AFDE56509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2969157" y="4763385"/>
            <a:ext cx="9784518" cy="693402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800"/>
            </a:lvl3pPr>
            <a:lvl4pPr>
              <a:lnSpc>
                <a:spcPct val="100000"/>
              </a:lnSpc>
              <a:defRPr sz="2800"/>
            </a:lvl4pPr>
            <a:lvl5pPr>
              <a:lnSpc>
                <a:spcPct val="100000"/>
              </a:lnSpc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69B7546-1F6F-5548-A6FA-0900E02504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77988" y="4176768"/>
            <a:ext cx="9358312" cy="61753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 spc="300" baseline="0">
                <a:solidFill>
                  <a:schemeClr val="accent1"/>
                </a:solidFill>
              </a:defRPr>
            </a:lvl1pPr>
            <a:lvl2pPr marL="914400" indent="0">
              <a:buFont typeface="Arial" panose="020B0604020202020204" pitchFamily="34" charset="0"/>
              <a:buNone/>
              <a:defRPr/>
            </a:lvl2pPr>
            <a:lvl3pPr marL="1828800" indent="0">
              <a:buFont typeface="Arial" panose="020B0604020202020204" pitchFamily="34" charset="0"/>
              <a:buNone/>
              <a:defRPr/>
            </a:lvl3pPr>
            <a:lvl4pPr marL="2743200" indent="0">
              <a:buFont typeface="Arial" panose="020B0604020202020204" pitchFamily="34" charset="0"/>
              <a:buNone/>
              <a:defRPr/>
            </a:lvl4pPr>
            <a:lvl5pPr marL="3657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SUBTITLE ONE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6A6D6B3-D1E5-074A-A44D-E1672D250B8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95067" y="4176768"/>
            <a:ext cx="9358312" cy="61753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 spc="300" baseline="0">
                <a:solidFill>
                  <a:schemeClr val="accent1"/>
                </a:solidFill>
              </a:defRPr>
            </a:lvl1pPr>
            <a:lvl2pPr marL="914400" indent="0">
              <a:buFont typeface="Arial" panose="020B0604020202020204" pitchFamily="34" charset="0"/>
              <a:buNone/>
              <a:defRPr/>
            </a:lvl2pPr>
            <a:lvl3pPr marL="1828800" indent="0">
              <a:buFont typeface="Arial" panose="020B0604020202020204" pitchFamily="34" charset="0"/>
              <a:buNone/>
              <a:defRPr/>
            </a:lvl3pPr>
            <a:lvl4pPr marL="2743200" indent="0">
              <a:buFont typeface="Arial" panose="020B0604020202020204" pitchFamily="34" charset="0"/>
              <a:buNone/>
              <a:defRPr/>
            </a:lvl4pPr>
            <a:lvl5pPr marL="3657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SUBTITLE TWO</a:t>
            </a:r>
          </a:p>
        </p:txBody>
      </p:sp>
    </p:spTree>
    <p:extLst>
      <p:ext uri="{BB962C8B-B14F-4D97-AF65-F5344CB8AC3E}">
        <p14:creationId xmlns:p14="http://schemas.microsoft.com/office/powerpoint/2010/main" val="1717183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5384380"/>
            <a:ext cx="21033938" cy="1010653"/>
          </a:xfrm>
        </p:spPr>
        <p:txBody>
          <a:bodyPr>
            <a:noAutofit/>
          </a:bodyPr>
          <a:lstStyle>
            <a:lvl1pPr>
              <a:defRPr sz="1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9DF07B18-CAF3-E847-9231-7264A4ADAE7D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4A114C69-A2A0-EB4D-AA08-4ABB843C65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E46034-A3B7-DC4A-8908-F306BF3094F8}"/>
              </a:ext>
            </a:extLst>
          </p:cNvPr>
          <p:cNvCxnSpPr/>
          <p:nvPr userDrawn="1"/>
        </p:nvCxnSpPr>
        <p:spPr>
          <a:xfrm>
            <a:off x="763588" y="1710269"/>
            <a:ext cx="228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892134C-87DD-404D-BCFB-E1AA4A0D63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93588" y="1169291"/>
            <a:ext cx="11430000" cy="407624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</a:defRPr>
            </a:lvl1pPr>
            <a:lvl2pPr marL="914400" indent="0" algn="r">
              <a:buFont typeface="Arial" panose="020B0604020202020204" pitchFamily="34" charset="0"/>
              <a:buNone/>
              <a:defRPr/>
            </a:lvl2pPr>
            <a:lvl3pPr marL="1828800" indent="0" algn="r">
              <a:buFont typeface="Arial" panose="020B0604020202020204" pitchFamily="34" charset="0"/>
              <a:buNone/>
              <a:defRPr/>
            </a:lvl3pPr>
            <a:lvl4pPr marL="2743200" indent="0" algn="r">
              <a:buFont typeface="Arial" panose="020B0604020202020204" pitchFamily="34" charset="0"/>
              <a:buNone/>
              <a:defRPr/>
            </a:lvl4pPr>
            <a:lvl5pPr marL="3657600" indent="0"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ACAC5C9-D747-8B47-825A-FABFA4DE7A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77988" y="2743200"/>
            <a:ext cx="7107237" cy="86518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 spc="300" baseline="0">
                <a:solidFill>
                  <a:schemeClr val="accent2"/>
                </a:solidFill>
              </a:defRPr>
            </a:lvl1pPr>
            <a:lvl2pPr marL="914400" indent="0">
              <a:buFont typeface="Arial" panose="020B0604020202020204" pitchFamily="34" charset="0"/>
              <a:buNone/>
              <a:defRPr/>
            </a:lvl2pPr>
            <a:lvl3pPr marL="1828800" indent="0">
              <a:buFont typeface="Arial" panose="020B0604020202020204" pitchFamily="34" charset="0"/>
              <a:buNone/>
              <a:defRPr/>
            </a:lvl3pPr>
            <a:lvl4pPr marL="2743200" indent="0">
              <a:buFont typeface="Arial" panose="020B0604020202020204" pitchFamily="34" charset="0"/>
              <a:buNone/>
              <a:defRPr/>
            </a:lvl4pPr>
            <a:lvl5pPr marL="3657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392CB0-2432-A242-A99E-940D378650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545" y="916587"/>
            <a:ext cx="676404" cy="5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43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83784B9B-BF8A-524F-90AF-88743B80301B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4A114C69-A2A0-EB4D-AA08-4ABB843C65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E46034-A3B7-DC4A-8908-F306BF3094F8}"/>
              </a:ext>
            </a:extLst>
          </p:cNvPr>
          <p:cNvCxnSpPr/>
          <p:nvPr userDrawn="1"/>
        </p:nvCxnSpPr>
        <p:spPr>
          <a:xfrm>
            <a:off x="763588" y="1710269"/>
            <a:ext cx="228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892134C-87DD-404D-BCFB-E1AA4A0D63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93588" y="1169291"/>
            <a:ext cx="11430000" cy="407624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</a:defRPr>
            </a:lvl1pPr>
            <a:lvl2pPr marL="914400" indent="0" algn="r">
              <a:buFont typeface="Arial" panose="020B0604020202020204" pitchFamily="34" charset="0"/>
              <a:buNone/>
              <a:defRPr/>
            </a:lvl2pPr>
            <a:lvl3pPr marL="1828800" indent="0" algn="r">
              <a:buFont typeface="Arial" panose="020B0604020202020204" pitchFamily="34" charset="0"/>
              <a:buNone/>
              <a:defRPr/>
            </a:lvl3pPr>
            <a:lvl4pPr marL="2743200" indent="0" algn="r">
              <a:buFont typeface="Arial" panose="020B0604020202020204" pitchFamily="34" charset="0"/>
              <a:buNone/>
              <a:defRPr/>
            </a:lvl4pPr>
            <a:lvl5pPr marL="3657600" indent="0"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presentation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0BDB7E-5500-344B-AB7B-AA1538890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545" y="920926"/>
            <a:ext cx="676404" cy="56698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7F0FB3E-F009-984D-8DB9-2ECB3311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5384380"/>
            <a:ext cx="21033938" cy="1010653"/>
          </a:xfrm>
        </p:spPr>
        <p:txBody>
          <a:bodyPr>
            <a:noAutofit/>
          </a:bodyPr>
          <a:lstStyle>
            <a:lvl1pPr>
              <a:defRPr sz="1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60DC5D1-1EA3-BB4D-8F88-D4026BEF9A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77988" y="2743200"/>
            <a:ext cx="7107237" cy="86518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 spc="300" baseline="0">
                <a:solidFill>
                  <a:schemeClr val="accent2"/>
                </a:solidFill>
              </a:defRPr>
            </a:lvl1pPr>
            <a:lvl2pPr marL="914400" indent="0">
              <a:buFont typeface="Arial" panose="020B0604020202020204" pitchFamily="34" charset="0"/>
              <a:buNone/>
              <a:defRPr/>
            </a:lvl2pPr>
            <a:lvl3pPr marL="1828800" indent="0">
              <a:buFont typeface="Arial" panose="020B0604020202020204" pitchFamily="34" charset="0"/>
              <a:buNone/>
              <a:defRPr/>
            </a:lvl3pPr>
            <a:lvl4pPr marL="2743200" indent="0">
              <a:buFont typeface="Arial" panose="020B0604020202020204" pitchFamily="34" charset="0"/>
              <a:buNone/>
              <a:defRPr/>
            </a:lvl4pPr>
            <a:lvl5pPr marL="3657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92090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E055F-D269-FA40-A44D-E009E9007E18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C69-A2A0-EB4D-AA08-4ABB843C65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E46034-A3B7-DC4A-8908-F306BF3094F8}"/>
              </a:ext>
            </a:extLst>
          </p:cNvPr>
          <p:cNvCxnSpPr/>
          <p:nvPr userDrawn="1"/>
        </p:nvCxnSpPr>
        <p:spPr>
          <a:xfrm>
            <a:off x="763588" y="1710269"/>
            <a:ext cx="228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892134C-87DD-404D-BCFB-E1AA4A0D63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93588" y="1169291"/>
            <a:ext cx="11430000" cy="407624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</a:defRPr>
            </a:lvl1pPr>
            <a:lvl2pPr marL="914400" indent="0" algn="r">
              <a:buFont typeface="Arial" panose="020B0604020202020204" pitchFamily="34" charset="0"/>
              <a:buNone/>
              <a:defRPr/>
            </a:lvl2pPr>
            <a:lvl3pPr marL="1828800" indent="0" algn="r">
              <a:buFont typeface="Arial" panose="020B0604020202020204" pitchFamily="34" charset="0"/>
              <a:buNone/>
              <a:defRPr/>
            </a:lvl3pPr>
            <a:lvl4pPr marL="2743200" indent="0" algn="r">
              <a:buFont typeface="Arial" panose="020B0604020202020204" pitchFamily="34" charset="0"/>
              <a:buNone/>
              <a:defRPr/>
            </a:lvl4pPr>
            <a:lvl5pPr marL="3657600" indent="0"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presentation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EE7751-9F03-874E-8E5E-976D71C62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9545" y="916587"/>
            <a:ext cx="676404" cy="57566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EFD5580-8305-1B4F-8BB0-A763258D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5384380"/>
            <a:ext cx="21033938" cy="1010653"/>
          </a:xfrm>
        </p:spPr>
        <p:txBody>
          <a:bodyPr>
            <a:noAutofit/>
          </a:bodyPr>
          <a:lstStyle>
            <a:lvl1pPr>
              <a:defRPr sz="1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1929D26-CC3C-EA43-81AE-7D9F5735CC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77988" y="2743200"/>
            <a:ext cx="7107237" cy="86518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 spc="300" baseline="0">
                <a:solidFill>
                  <a:schemeClr val="accent2"/>
                </a:solidFill>
              </a:defRPr>
            </a:lvl1pPr>
            <a:lvl2pPr marL="914400" indent="0">
              <a:buFont typeface="Arial" panose="020B0604020202020204" pitchFamily="34" charset="0"/>
              <a:buNone/>
              <a:defRPr/>
            </a:lvl2pPr>
            <a:lvl3pPr marL="1828800" indent="0">
              <a:buFont typeface="Arial" panose="020B0604020202020204" pitchFamily="34" charset="0"/>
              <a:buNone/>
              <a:defRPr/>
            </a:lvl3pPr>
            <a:lvl4pPr marL="2743200" indent="0">
              <a:buFont typeface="Arial" panose="020B0604020202020204" pitchFamily="34" charset="0"/>
              <a:buNone/>
              <a:defRPr/>
            </a:lvl4pPr>
            <a:lvl5pPr marL="3657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01004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5045-E3D1-AF42-BA39-BD9BD6BA066E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C69-A2A0-EB4D-AA08-4ABB843C65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E46034-A3B7-DC4A-8908-F306BF3094F8}"/>
              </a:ext>
            </a:extLst>
          </p:cNvPr>
          <p:cNvCxnSpPr/>
          <p:nvPr userDrawn="1"/>
        </p:nvCxnSpPr>
        <p:spPr>
          <a:xfrm>
            <a:off x="763588" y="1710269"/>
            <a:ext cx="228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892134C-87DD-404D-BCFB-E1AA4A0D63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93588" y="1169291"/>
            <a:ext cx="11430000" cy="407624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</a:defRPr>
            </a:lvl1pPr>
            <a:lvl2pPr marL="914400" indent="0" algn="r">
              <a:buFont typeface="Arial" panose="020B0604020202020204" pitchFamily="34" charset="0"/>
              <a:buNone/>
              <a:defRPr/>
            </a:lvl2pPr>
            <a:lvl3pPr marL="1828800" indent="0" algn="r">
              <a:buFont typeface="Arial" panose="020B0604020202020204" pitchFamily="34" charset="0"/>
              <a:buNone/>
              <a:defRPr/>
            </a:lvl3pPr>
            <a:lvl4pPr marL="2743200" indent="0" algn="r">
              <a:buFont typeface="Arial" panose="020B0604020202020204" pitchFamily="34" charset="0"/>
              <a:buNone/>
              <a:defRPr/>
            </a:lvl4pPr>
            <a:lvl5pPr marL="3657600" indent="0"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presentation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D4DB01-2342-A44B-9F33-1689FA0F10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9545" y="916587"/>
            <a:ext cx="676404" cy="57566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4504115-219B-2B4C-A0C2-138BA37D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5384380"/>
            <a:ext cx="21033938" cy="1010653"/>
          </a:xfrm>
        </p:spPr>
        <p:txBody>
          <a:bodyPr>
            <a:noAutofit/>
          </a:bodyPr>
          <a:lstStyle>
            <a:lvl1pPr>
              <a:defRPr sz="1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83BD1E-79C1-1942-ABFF-B1D27FBA7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77988" y="2743200"/>
            <a:ext cx="7107237" cy="86518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 spc="300" baseline="0">
                <a:solidFill>
                  <a:schemeClr val="accent2"/>
                </a:solidFill>
              </a:defRPr>
            </a:lvl1pPr>
            <a:lvl2pPr marL="914400" indent="0">
              <a:buFont typeface="Arial" panose="020B0604020202020204" pitchFamily="34" charset="0"/>
              <a:buNone/>
              <a:defRPr/>
            </a:lvl2pPr>
            <a:lvl3pPr marL="1828800" indent="0">
              <a:buFont typeface="Arial" panose="020B0604020202020204" pitchFamily="34" charset="0"/>
              <a:buNone/>
              <a:defRPr/>
            </a:lvl3pPr>
            <a:lvl4pPr marL="2743200" indent="0">
              <a:buFont typeface="Arial" panose="020B0604020202020204" pitchFamily="34" charset="0"/>
              <a:buNone/>
              <a:defRPr/>
            </a:lvl4pPr>
            <a:lvl5pPr marL="3657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01145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1FAC5879-A96D-6644-B37A-35E9E5BB4AE0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4A114C69-A2A0-EB4D-AA08-4ABB843C65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E46034-A3B7-DC4A-8908-F306BF3094F8}"/>
              </a:ext>
            </a:extLst>
          </p:cNvPr>
          <p:cNvCxnSpPr/>
          <p:nvPr userDrawn="1"/>
        </p:nvCxnSpPr>
        <p:spPr>
          <a:xfrm>
            <a:off x="763588" y="1710269"/>
            <a:ext cx="228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892134C-87DD-404D-BCFB-E1AA4A0D63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93588" y="1169291"/>
            <a:ext cx="11430000" cy="407624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</a:defRPr>
            </a:lvl1pPr>
            <a:lvl2pPr marL="914400" indent="0" algn="r">
              <a:buFont typeface="Arial" panose="020B0604020202020204" pitchFamily="34" charset="0"/>
              <a:buNone/>
              <a:defRPr/>
            </a:lvl2pPr>
            <a:lvl3pPr marL="1828800" indent="0" algn="r">
              <a:buFont typeface="Arial" panose="020B0604020202020204" pitchFamily="34" charset="0"/>
              <a:buNone/>
              <a:defRPr/>
            </a:lvl3pPr>
            <a:lvl4pPr marL="2743200" indent="0" algn="r">
              <a:buFont typeface="Arial" panose="020B0604020202020204" pitchFamily="34" charset="0"/>
              <a:buNone/>
              <a:defRPr/>
            </a:lvl4pPr>
            <a:lvl5pPr marL="3657600" indent="0"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ACAC5C9-D747-8B47-825A-FABFA4DE7A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77988" y="2743200"/>
            <a:ext cx="7107237" cy="86518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 spc="300" baseline="0">
                <a:solidFill>
                  <a:schemeClr val="accent2"/>
                </a:solidFill>
              </a:defRPr>
            </a:lvl1pPr>
            <a:lvl2pPr marL="914400" indent="0">
              <a:buFont typeface="Arial" panose="020B0604020202020204" pitchFamily="34" charset="0"/>
              <a:buNone/>
              <a:defRPr/>
            </a:lvl2pPr>
            <a:lvl3pPr marL="1828800" indent="0">
              <a:buFont typeface="Arial" panose="020B0604020202020204" pitchFamily="34" charset="0"/>
              <a:buNone/>
              <a:defRPr/>
            </a:lvl3pPr>
            <a:lvl4pPr marL="2743200" indent="0">
              <a:buFont typeface="Arial" panose="020B0604020202020204" pitchFamily="34" charset="0"/>
              <a:buNone/>
              <a:defRPr/>
            </a:lvl4pPr>
            <a:lvl5pPr marL="3657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15F5B0-EABD-964F-AB56-72C3819B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3175794"/>
            <a:ext cx="21032568" cy="1010653"/>
          </a:xfrm>
        </p:spPr>
        <p:txBody>
          <a:bodyPr>
            <a:noAutofit/>
          </a:bodyPr>
          <a:lstStyle>
            <a:lvl1pPr>
              <a:defRPr sz="8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9AEE10-63FE-E142-93C1-B783F3AFE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545" y="916587"/>
            <a:ext cx="676404" cy="5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6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09DAC5C6-D6FE-4741-8BC8-935F44BECA4B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4A114C69-A2A0-EB4D-AA08-4ABB843C65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E46034-A3B7-DC4A-8908-F306BF3094F8}"/>
              </a:ext>
            </a:extLst>
          </p:cNvPr>
          <p:cNvCxnSpPr/>
          <p:nvPr userDrawn="1"/>
        </p:nvCxnSpPr>
        <p:spPr>
          <a:xfrm>
            <a:off x="763588" y="1710269"/>
            <a:ext cx="228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892134C-87DD-404D-BCFB-E1AA4A0D63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93588" y="1169291"/>
            <a:ext cx="11430000" cy="407624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</a:defRPr>
            </a:lvl1pPr>
            <a:lvl2pPr marL="914400" indent="0" algn="r">
              <a:buFont typeface="Arial" panose="020B0604020202020204" pitchFamily="34" charset="0"/>
              <a:buNone/>
              <a:defRPr/>
            </a:lvl2pPr>
            <a:lvl3pPr marL="1828800" indent="0" algn="r">
              <a:buFont typeface="Arial" panose="020B0604020202020204" pitchFamily="34" charset="0"/>
              <a:buNone/>
              <a:defRPr/>
            </a:lvl3pPr>
            <a:lvl4pPr marL="2743200" indent="0" algn="r">
              <a:buFont typeface="Arial" panose="020B0604020202020204" pitchFamily="34" charset="0"/>
              <a:buNone/>
              <a:defRPr/>
            </a:lvl4pPr>
            <a:lvl5pPr marL="3657600" indent="0"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60DC5D1-1EA3-BB4D-8F88-D4026BEF9A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77988" y="2743200"/>
            <a:ext cx="7107237" cy="86518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 spc="300" baseline="0">
                <a:solidFill>
                  <a:schemeClr val="accent2"/>
                </a:solidFill>
              </a:defRPr>
            </a:lvl1pPr>
            <a:lvl2pPr marL="914400" indent="0">
              <a:buFont typeface="Arial" panose="020B0604020202020204" pitchFamily="34" charset="0"/>
              <a:buNone/>
              <a:defRPr/>
            </a:lvl2pPr>
            <a:lvl3pPr marL="1828800" indent="0">
              <a:buFont typeface="Arial" panose="020B0604020202020204" pitchFamily="34" charset="0"/>
              <a:buNone/>
              <a:defRPr/>
            </a:lvl3pPr>
            <a:lvl4pPr marL="2743200" indent="0">
              <a:buFont typeface="Arial" panose="020B0604020202020204" pitchFamily="34" charset="0"/>
              <a:buNone/>
              <a:defRPr/>
            </a:lvl4pPr>
            <a:lvl5pPr marL="3657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46DDF22-22D7-9B4F-93FC-D6AE861E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3175794"/>
            <a:ext cx="21032568" cy="1010653"/>
          </a:xfrm>
        </p:spPr>
        <p:txBody>
          <a:bodyPr>
            <a:noAutofit/>
          </a:bodyPr>
          <a:lstStyle>
            <a:lvl1pPr>
              <a:defRPr sz="8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E11D13-E99C-964F-A7C4-B4A6F98C47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545" y="916587"/>
            <a:ext cx="676404" cy="5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1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E4A20-94C6-5C47-89AF-74EF285D0598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C69-A2A0-EB4D-AA08-4ABB843C65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E46034-A3B7-DC4A-8908-F306BF3094F8}"/>
              </a:ext>
            </a:extLst>
          </p:cNvPr>
          <p:cNvCxnSpPr/>
          <p:nvPr userDrawn="1"/>
        </p:nvCxnSpPr>
        <p:spPr>
          <a:xfrm>
            <a:off x="763588" y="1710269"/>
            <a:ext cx="228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892134C-87DD-404D-BCFB-E1AA4A0D63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93588" y="1169291"/>
            <a:ext cx="11430000" cy="407624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</a:defRPr>
            </a:lvl1pPr>
            <a:lvl2pPr marL="914400" indent="0" algn="r">
              <a:buFont typeface="Arial" panose="020B0604020202020204" pitchFamily="34" charset="0"/>
              <a:buNone/>
              <a:defRPr/>
            </a:lvl2pPr>
            <a:lvl3pPr marL="1828800" indent="0" algn="r">
              <a:buFont typeface="Arial" panose="020B0604020202020204" pitchFamily="34" charset="0"/>
              <a:buNone/>
              <a:defRPr/>
            </a:lvl3pPr>
            <a:lvl4pPr marL="2743200" indent="0" algn="r">
              <a:buFont typeface="Arial" panose="020B0604020202020204" pitchFamily="34" charset="0"/>
              <a:buNone/>
              <a:defRPr/>
            </a:lvl4pPr>
            <a:lvl5pPr marL="3657600" indent="0"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presentation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EE7751-9F03-874E-8E5E-976D71C62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9545" y="916587"/>
            <a:ext cx="676404" cy="575663"/>
          </a:xfrm>
          <a:prstGeom prst="rect">
            <a:avLst/>
          </a:prstGeom>
        </p:spPr>
      </p:pic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1929D26-CC3C-EA43-81AE-7D9F5735CC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77988" y="2743200"/>
            <a:ext cx="7107237" cy="86518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 spc="300" baseline="0">
                <a:solidFill>
                  <a:schemeClr val="accent2"/>
                </a:solidFill>
              </a:defRPr>
            </a:lvl1pPr>
            <a:lvl2pPr marL="914400" indent="0">
              <a:buFont typeface="Arial" panose="020B0604020202020204" pitchFamily="34" charset="0"/>
              <a:buNone/>
              <a:defRPr/>
            </a:lvl2pPr>
            <a:lvl3pPr marL="1828800" indent="0">
              <a:buFont typeface="Arial" panose="020B0604020202020204" pitchFamily="34" charset="0"/>
              <a:buNone/>
              <a:defRPr/>
            </a:lvl3pPr>
            <a:lvl4pPr marL="2743200" indent="0">
              <a:buFont typeface="Arial" panose="020B0604020202020204" pitchFamily="34" charset="0"/>
              <a:buNone/>
              <a:defRPr/>
            </a:lvl4pPr>
            <a:lvl5pPr marL="3657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6A72B4-7D35-8E44-ABA2-AB66C611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3175794"/>
            <a:ext cx="21032568" cy="1010653"/>
          </a:xfrm>
        </p:spPr>
        <p:txBody>
          <a:bodyPr>
            <a:noAutofit/>
          </a:bodyPr>
          <a:lstStyle>
            <a:lvl1pPr>
              <a:defRPr sz="8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415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5AE43-E67F-CF42-989B-77CD48562F0E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C69-A2A0-EB4D-AA08-4ABB843C65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E46034-A3B7-DC4A-8908-F306BF3094F8}"/>
              </a:ext>
            </a:extLst>
          </p:cNvPr>
          <p:cNvCxnSpPr/>
          <p:nvPr userDrawn="1"/>
        </p:nvCxnSpPr>
        <p:spPr>
          <a:xfrm>
            <a:off x="763588" y="1710269"/>
            <a:ext cx="228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892134C-87DD-404D-BCFB-E1AA4A0D63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93588" y="1169291"/>
            <a:ext cx="11430000" cy="407624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</a:defRPr>
            </a:lvl1pPr>
            <a:lvl2pPr marL="914400" indent="0" algn="r">
              <a:buFont typeface="Arial" panose="020B0604020202020204" pitchFamily="34" charset="0"/>
              <a:buNone/>
              <a:defRPr/>
            </a:lvl2pPr>
            <a:lvl3pPr marL="1828800" indent="0" algn="r">
              <a:buFont typeface="Arial" panose="020B0604020202020204" pitchFamily="34" charset="0"/>
              <a:buNone/>
              <a:defRPr/>
            </a:lvl3pPr>
            <a:lvl4pPr marL="2743200" indent="0" algn="r">
              <a:buFont typeface="Arial" panose="020B0604020202020204" pitchFamily="34" charset="0"/>
              <a:buNone/>
              <a:defRPr/>
            </a:lvl4pPr>
            <a:lvl5pPr marL="3657600" indent="0"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presentation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D4DB01-2342-A44B-9F33-1689FA0F10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9545" y="916587"/>
            <a:ext cx="676404" cy="57566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83BD1E-79C1-1942-ABFF-B1D27FBA7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77988" y="2743200"/>
            <a:ext cx="7107237" cy="86518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 spc="300" baseline="0">
                <a:solidFill>
                  <a:schemeClr val="accent2"/>
                </a:solidFill>
              </a:defRPr>
            </a:lvl1pPr>
            <a:lvl2pPr marL="914400" indent="0">
              <a:buFont typeface="Arial" panose="020B0604020202020204" pitchFamily="34" charset="0"/>
              <a:buNone/>
              <a:defRPr/>
            </a:lvl2pPr>
            <a:lvl3pPr marL="1828800" indent="0">
              <a:buFont typeface="Arial" panose="020B0604020202020204" pitchFamily="34" charset="0"/>
              <a:buNone/>
              <a:defRPr/>
            </a:lvl3pPr>
            <a:lvl4pPr marL="2743200" indent="0">
              <a:buFont typeface="Arial" panose="020B0604020202020204" pitchFamily="34" charset="0"/>
              <a:buNone/>
              <a:defRPr/>
            </a:lvl4pPr>
            <a:lvl5pPr marL="3657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D26607-6988-6744-A0F1-5C40ED8A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3175794"/>
            <a:ext cx="21032568" cy="1010653"/>
          </a:xfrm>
        </p:spPr>
        <p:txBody>
          <a:bodyPr>
            <a:noAutofit/>
          </a:bodyPr>
          <a:lstStyle>
            <a:lvl1pPr>
              <a:defRPr sz="8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2462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C2DA997D-53EC-5247-B1CC-3211E9EF3875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r>
              <a:rPr lang="en-US"/>
              <a:t>Content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4A114C69-A2A0-EB4D-AA08-4ABB843C65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FE7C6F-7BFB-5A45-8020-09AB2AC0495B}"/>
              </a:ext>
            </a:extLst>
          </p:cNvPr>
          <p:cNvCxnSpPr/>
          <p:nvPr userDrawn="1"/>
        </p:nvCxnSpPr>
        <p:spPr>
          <a:xfrm>
            <a:off x="763588" y="1710269"/>
            <a:ext cx="228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EC5A319F-ED31-5746-9EED-10CB2F5262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93588" y="1169291"/>
            <a:ext cx="11430000" cy="407624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</a:defRPr>
            </a:lvl1pPr>
            <a:lvl2pPr marL="914400" indent="0" algn="r">
              <a:buFont typeface="Arial" panose="020B0604020202020204" pitchFamily="34" charset="0"/>
              <a:buNone/>
              <a:defRPr/>
            </a:lvl2pPr>
            <a:lvl3pPr marL="1828800" indent="0" algn="r">
              <a:buFont typeface="Arial" panose="020B0604020202020204" pitchFamily="34" charset="0"/>
              <a:buNone/>
              <a:defRPr/>
            </a:lvl3pPr>
            <a:lvl4pPr marL="2743200" indent="0" algn="r">
              <a:buFont typeface="Arial" panose="020B0604020202020204" pitchFamily="34" charset="0"/>
              <a:buNone/>
              <a:defRPr/>
            </a:lvl4pPr>
            <a:lvl5pPr marL="3657600" indent="0"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presentation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4E8DD-0DBD-9C40-8987-8C81272727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545" y="916587"/>
            <a:ext cx="676404" cy="5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26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5E6D3883-B122-7444-ADCA-74B4470803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7175" cy="13716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3588" y="2244726"/>
            <a:ext cx="22860000" cy="4775200"/>
          </a:xfrm>
          <a:effectLst>
            <a:outerShdw blurRad="6350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1BDC0496-B2ED-FB46-B674-ADA044B3A829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4A114C69-A2A0-EB4D-AA08-4ABB843C65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804DC-4AF5-F54D-86AD-E3C9EE42EC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94215" y="10634132"/>
            <a:ext cx="1398744" cy="1190421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975BFC88-FF81-024D-B316-EC0C0CD6DB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8397" y="7459578"/>
            <a:ext cx="18290381" cy="730251"/>
          </a:xfrm>
          <a:effectLst>
            <a:outerShdw blurRad="6350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 b="0" i="0" spc="30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9507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BD65596C-E1E4-BF40-B996-680FC3B68B43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r>
              <a:rPr lang="en-US"/>
              <a:t>Content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4A114C69-A2A0-EB4D-AA08-4ABB843C65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C937F7-52CE-2F40-9D3D-D013B2954328}"/>
              </a:ext>
            </a:extLst>
          </p:cNvPr>
          <p:cNvCxnSpPr/>
          <p:nvPr userDrawn="1"/>
        </p:nvCxnSpPr>
        <p:spPr>
          <a:xfrm>
            <a:off x="763588" y="1710269"/>
            <a:ext cx="228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FD28D857-53D1-DA4B-BFC3-F00F4C323A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93588" y="1169291"/>
            <a:ext cx="11430000" cy="407624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</a:defRPr>
            </a:lvl1pPr>
            <a:lvl2pPr marL="914400" indent="0" algn="r">
              <a:buFont typeface="Arial" panose="020B0604020202020204" pitchFamily="34" charset="0"/>
              <a:buNone/>
              <a:defRPr/>
            </a:lvl2pPr>
            <a:lvl3pPr marL="1828800" indent="0" algn="r">
              <a:buFont typeface="Arial" panose="020B0604020202020204" pitchFamily="34" charset="0"/>
              <a:buNone/>
              <a:defRPr/>
            </a:lvl3pPr>
            <a:lvl4pPr marL="2743200" indent="0" algn="r">
              <a:buFont typeface="Arial" panose="020B0604020202020204" pitchFamily="34" charset="0"/>
              <a:buNone/>
              <a:defRPr/>
            </a:lvl4pPr>
            <a:lvl5pPr marL="3657600" indent="0"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presentation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21C5D5-03E7-6144-8124-C0ED49DC3D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545" y="916587"/>
            <a:ext cx="676404" cy="5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89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D0DB-D72B-CB4B-B9CF-72AA9CE211D2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75F518-21D7-4F4B-BF45-3E36F77C2C60}"/>
              </a:ext>
            </a:extLst>
          </p:cNvPr>
          <p:cNvCxnSpPr/>
          <p:nvPr userDrawn="1"/>
        </p:nvCxnSpPr>
        <p:spPr>
          <a:xfrm>
            <a:off x="763588" y="1710269"/>
            <a:ext cx="228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57CE86D8-0462-8D42-9677-4E065DFE0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93588" y="1169291"/>
            <a:ext cx="11430000" cy="407624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</a:defRPr>
            </a:lvl1pPr>
            <a:lvl2pPr marL="914400" indent="0" algn="r">
              <a:buFont typeface="Arial" panose="020B0604020202020204" pitchFamily="34" charset="0"/>
              <a:buNone/>
              <a:defRPr/>
            </a:lvl2pPr>
            <a:lvl3pPr marL="1828800" indent="0" algn="r">
              <a:buFont typeface="Arial" panose="020B0604020202020204" pitchFamily="34" charset="0"/>
              <a:buNone/>
              <a:defRPr/>
            </a:lvl3pPr>
            <a:lvl4pPr marL="2743200" indent="0" algn="r">
              <a:buFont typeface="Arial" panose="020B0604020202020204" pitchFamily="34" charset="0"/>
              <a:buNone/>
              <a:defRPr/>
            </a:lvl4pPr>
            <a:lvl5pPr marL="3657600" indent="0"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presentation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0CCE2-46DA-9F4F-A4C9-0314679B7E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9545" y="916587"/>
            <a:ext cx="676404" cy="5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96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87A7-E1DB-574D-BC71-74FFF0F908E3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343A99-1AA9-C94C-98D6-EFC440F567CB}"/>
              </a:ext>
            </a:extLst>
          </p:cNvPr>
          <p:cNvCxnSpPr/>
          <p:nvPr userDrawn="1"/>
        </p:nvCxnSpPr>
        <p:spPr>
          <a:xfrm>
            <a:off x="763588" y="1710269"/>
            <a:ext cx="228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59B51106-6CEC-B441-8AE5-E430E156F7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93588" y="1169291"/>
            <a:ext cx="11430000" cy="407624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</a:defRPr>
            </a:lvl1pPr>
            <a:lvl2pPr marL="914400" indent="0" algn="r">
              <a:buFont typeface="Arial" panose="020B0604020202020204" pitchFamily="34" charset="0"/>
              <a:buNone/>
              <a:defRPr/>
            </a:lvl2pPr>
            <a:lvl3pPr marL="1828800" indent="0" algn="r">
              <a:buFont typeface="Arial" panose="020B0604020202020204" pitchFamily="34" charset="0"/>
              <a:buNone/>
              <a:defRPr/>
            </a:lvl3pPr>
            <a:lvl4pPr marL="2743200" indent="0" algn="r">
              <a:buFont typeface="Arial" panose="020B0604020202020204" pitchFamily="34" charset="0"/>
              <a:buNone/>
              <a:defRPr/>
            </a:lvl4pPr>
            <a:lvl5pPr marL="3657600" indent="0"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presentation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38887-B364-E441-B4AE-BF5F63315C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9545" y="916587"/>
            <a:ext cx="676404" cy="5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98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619" y="4379496"/>
            <a:ext cx="21033938" cy="7304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4368DEF2-9AF0-0343-BA12-A74E50795690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4A114C69-A2A0-EB4D-AA08-4ABB843C65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E46034-A3B7-DC4A-8908-F306BF3094F8}"/>
              </a:ext>
            </a:extLst>
          </p:cNvPr>
          <p:cNvCxnSpPr/>
          <p:nvPr userDrawn="1"/>
        </p:nvCxnSpPr>
        <p:spPr>
          <a:xfrm>
            <a:off x="763588" y="1710269"/>
            <a:ext cx="228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892134C-87DD-404D-BCFB-E1AA4A0D63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93587" y="1169291"/>
            <a:ext cx="11430001" cy="407624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</a:defRPr>
            </a:lvl1pPr>
            <a:lvl2pPr marL="914400" indent="0" algn="r">
              <a:buFont typeface="Arial" panose="020B0604020202020204" pitchFamily="34" charset="0"/>
              <a:buNone/>
              <a:defRPr/>
            </a:lvl2pPr>
            <a:lvl3pPr marL="1828800" indent="0" algn="r">
              <a:buFont typeface="Arial" panose="020B0604020202020204" pitchFamily="34" charset="0"/>
              <a:buNone/>
              <a:defRPr/>
            </a:lvl3pPr>
            <a:lvl4pPr marL="2743200" indent="0" algn="r">
              <a:buFont typeface="Arial" panose="020B0604020202020204" pitchFamily="34" charset="0"/>
              <a:buNone/>
              <a:defRPr/>
            </a:lvl4pPr>
            <a:lvl5pPr marL="3657600" indent="0"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presentation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E7DAA9-917E-EC4E-BA23-5CFFC11B25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545" y="916587"/>
            <a:ext cx="676404" cy="5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20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619" y="4379496"/>
            <a:ext cx="21033938" cy="7304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F589096C-1A75-0841-96E3-2C4EBA2EB671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4A114C69-A2A0-EB4D-AA08-4ABB843C65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E46034-A3B7-DC4A-8908-F306BF3094F8}"/>
              </a:ext>
            </a:extLst>
          </p:cNvPr>
          <p:cNvCxnSpPr/>
          <p:nvPr userDrawn="1"/>
        </p:nvCxnSpPr>
        <p:spPr>
          <a:xfrm>
            <a:off x="763588" y="1710269"/>
            <a:ext cx="228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892134C-87DD-404D-BCFB-E1AA4A0D63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93588" y="1169291"/>
            <a:ext cx="11430000" cy="407624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</a:defRPr>
            </a:lvl1pPr>
            <a:lvl2pPr marL="914400" indent="0" algn="r">
              <a:buFont typeface="Arial" panose="020B0604020202020204" pitchFamily="34" charset="0"/>
              <a:buNone/>
              <a:defRPr/>
            </a:lvl2pPr>
            <a:lvl3pPr marL="1828800" indent="0" algn="r">
              <a:buFont typeface="Arial" panose="020B0604020202020204" pitchFamily="34" charset="0"/>
              <a:buNone/>
              <a:defRPr/>
            </a:lvl3pPr>
            <a:lvl4pPr marL="2743200" indent="0" algn="r">
              <a:buFont typeface="Arial" panose="020B0604020202020204" pitchFamily="34" charset="0"/>
              <a:buNone/>
              <a:defRPr/>
            </a:lvl4pPr>
            <a:lvl5pPr marL="3657600" indent="0"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presentation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42D49C-3256-A546-9CDE-AD8A08B3C6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545" y="916587"/>
            <a:ext cx="676404" cy="5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04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619" y="4379496"/>
            <a:ext cx="21033938" cy="7304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13DB0-AA2B-0D49-A72B-D2A56AE45E19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Content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C69-A2A0-EB4D-AA08-4ABB843C65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E46034-A3B7-DC4A-8908-F306BF3094F8}"/>
              </a:ext>
            </a:extLst>
          </p:cNvPr>
          <p:cNvCxnSpPr/>
          <p:nvPr userDrawn="1"/>
        </p:nvCxnSpPr>
        <p:spPr>
          <a:xfrm>
            <a:off x="763588" y="1710269"/>
            <a:ext cx="22860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1477DFA-C8DE-3F41-9D01-E1FE2F4E0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9545" y="916587"/>
            <a:ext cx="676404" cy="57566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8F6E4A-F081-1547-9BD5-5201062D15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93588" y="1169291"/>
            <a:ext cx="11430000" cy="407624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</a:defRPr>
            </a:lvl1pPr>
            <a:lvl2pPr marL="914400" indent="0" algn="r">
              <a:buFont typeface="Arial" panose="020B0604020202020204" pitchFamily="34" charset="0"/>
              <a:buNone/>
              <a:defRPr/>
            </a:lvl2pPr>
            <a:lvl3pPr marL="1828800" indent="0" algn="r">
              <a:buFont typeface="Arial" panose="020B0604020202020204" pitchFamily="34" charset="0"/>
              <a:buNone/>
              <a:defRPr/>
            </a:lvl3pPr>
            <a:lvl4pPr marL="2743200" indent="0" algn="r">
              <a:buFont typeface="Arial" panose="020B0604020202020204" pitchFamily="34" charset="0"/>
              <a:buNone/>
              <a:defRPr/>
            </a:lvl4pPr>
            <a:lvl5pPr marL="3657600" indent="0"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8473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619" y="4379496"/>
            <a:ext cx="21033938" cy="7304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6051B-7451-5F4D-8CAD-E0B5D47AC023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C69-A2A0-EB4D-AA08-4ABB843C65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E46034-A3B7-DC4A-8908-F306BF3094F8}"/>
              </a:ext>
            </a:extLst>
          </p:cNvPr>
          <p:cNvCxnSpPr/>
          <p:nvPr userDrawn="1"/>
        </p:nvCxnSpPr>
        <p:spPr>
          <a:xfrm>
            <a:off x="763588" y="1710269"/>
            <a:ext cx="228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1477DFA-C8DE-3F41-9D01-E1FE2F4E0C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543" y="762000"/>
            <a:ext cx="858016" cy="730227"/>
          </a:xfrm>
          <a:prstGeom prst="rect">
            <a:avLst/>
          </a:prstGeom>
        </p:spPr>
      </p:pic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892134C-87DD-404D-BCFB-E1AA4A0D63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93588" y="1169291"/>
            <a:ext cx="11430000" cy="407624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</a:defRPr>
            </a:lvl1pPr>
            <a:lvl2pPr marL="914400" indent="0" algn="r">
              <a:buFont typeface="Arial" panose="020B0604020202020204" pitchFamily="34" charset="0"/>
              <a:buNone/>
              <a:defRPr/>
            </a:lvl2pPr>
            <a:lvl3pPr marL="1828800" indent="0" algn="r">
              <a:buFont typeface="Arial" panose="020B0604020202020204" pitchFamily="34" charset="0"/>
              <a:buNone/>
              <a:defRPr/>
            </a:lvl3pPr>
            <a:lvl4pPr marL="2743200" indent="0" algn="r">
              <a:buFont typeface="Arial" panose="020B0604020202020204" pitchFamily="34" charset="0"/>
              <a:buNone/>
              <a:defRPr/>
            </a:lvl4pPr>
            <a:lvl5pPr marL="3657600" indent="0"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presentation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E36211-4C63-AB4C-A8EC-9CF57C5798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45" y="916587"/>
            <a:ext cx="676404" cy="5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>
            <a:extLst>
              <a:ext uri="{FF2B5EF4-FFF2-40B4-BE49-F238E27FC236}">
                <a16:creationId xmlns:a16="http://schemas.microsoft.com/office/drawing/2014/main" id="{9E22F977-8A88-4346-BF95-D2D39D31334F}"/>
              </a:ext>
            </a:extLst>
          </p:cNvPr>
          <p:cNvSpPr/>
          <p:nvPr userDrawn="1"/>
        </p:nvSpPr>
        <p:spPr>
          <a:xfrm>
            <a:off x="1" y="0"/>
            <a:ext cx="18516600" cy="13716000"/>
          </a:xfrm>
          <a:prstGeom prst="homePlate">
            <a:avLst>
              <a:gd name="adj" fmla="val 241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9" y="2743200"/>
            <a:ext cx="13215038" cy="1010653"/>
          </a:xfrm>
        </p:spPr>
        <p:txBody>
          <a:bodyPr>
            <a:noAutofit/>
          </a:bodyPr>
          <a:lstStyle>
            <a:lvl1pPr>
              <a:defRPr sz="8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076" y="4392903"/>
            <a:ext cx="13639581" cy="7304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881CBD43-F939-0748-8DEB-824DB3D5F9B9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4A114C69-A2A0-EB4D-AA08-4ABB843C65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E46034-A3B7-DC4A-8908-F306BF3094F8}"/>
              </a:ext>
            </a:extLst>
          </p:cNvPr>
          <p:cNvCxnSpPr/>
          <p:nvPr userDrawn="1"/>
        </p:nvCxnSpPr>
        <p:spPr>
          <a:xfrm>
            <a:off x="763588" y="1710269"/>
            <a:ext cx="228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892134C-87DD-404D-BCFB-E1AA4A0D63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93588" y="1169291"/>
            <a:ext cx="11430000" cy="407624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</a:defRPr>
            </a:lvl1pPr>
            <a:lvl2pPr marL="914400" indent="0" algn="r">
              <a:buFont typeface="Arial" panose="020B0604020202020204" pitchFamily="34" charset="0"/>
              <a:buNone/>
              <a:defRPr/>
            </a:lvl2pPr>
            <a:lvl3pPr marL="1828800" indent="0" algn="r">
              <a:buFont typeface="Arial" panose="020B0604020202020204" pitchFamily="34" charset="0"/>
              <a:buNone/>
              <a:defRPr/>
            </a:lvl3pPr>
            <a:lvl4pPr marL="2743200" indent="0" algn="r">
              <a:buFont typeface="Arial" panose="020B0604020202020204" pitchFamily="34" charset="0"/>
              <a:buNone/>
              <a:defRPr/>
            </a:lvl4pPr>
            <a:lvl5pPr marL="3657600" indent="0"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presentation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E7DAA9-917E-EC4E-BA23-5CFFC11B25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545" y="916587"/>
            <a:ext cx="676404" cy="5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47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>
            <a:extLst>
              <a:ext uri="{FF2B5EF4-FFF2-40B4-BE49-F238E27FC236}">
                <a16:creationId xmlns:a16="http://schemas.microsoft.com/office/drawing/2014/main" id="{0B842ED4-86D9-454D-B18A-25B4C4B82213}"/>
              </a:ext>
            </a:extLst>
          </p:cNvPr>
          <p:cNvSpPr/>
          <p:nvPr userDrawn="1"/>
        </p:nvSpPr>
        <p:spPr>
          <a:xfrm flipH="1">
            <a:off x="14034974" y="1"/>
            <a:ext cx="10352197" cy="13716000"/>
          </a:xfrm>
          <a:prstGeom prst="homePlate">
            <a:avLst>
              <a:gd name="adj" fmla="val 0"/>
            </a:avLst>
          </a:prstGeom>
          <a:solidFill>
            <a:schemeClr val="bg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9" y="2743200"/>
            <a:ext cx="13215038" cy="1010653"/>
          </a:xfrm>
        </p:spPr>
        <p:txBody>
          <a:bodyPr>
            <a:noAutofit/>
          </a:bodyPr>
          <a:lstStyle>
            <a:lvl1pPr>
              <a:defRPr sz="8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076" y="4392903"/>
            <a:ext cx="13639581" cy="7304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0CD39E1C-14CD-3D4E-B42D-3BB1839DAF7F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4A114C69-A2A0-EB4D-AA08-4ABB843C65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E46034-A3B7-DC4A-8908-F306BF3094F8}"/>
              </a:ext>
            </a:extLst>
          </p:cNvPr>
          <p:cNvCxnSpPr/>
          <p:nvPr userDrawn="1"/>
        </p:nvCxnSpPr>
        <p:spPr>
          <a:xfrm>
            <a:off x="763588" y="1710269"/>
            <a:ext cx="228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892134C-87DD-404D-BCFB-E1AA4A0D63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93588" y="1169291"/>
            <a:ext cx="11430000" cy="407624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</a:defRPr>
            </a:lvl1pPr>
            <a:lvl2pPr marL="914400" indent="0" algn="r">
              <a:buFont typeface="Arial" panose="020B0604020202020204" pitchFamily="34" charset="0"/>
              <a:buNone/>
              <a:defRPr/>
            </a:lvl2pPr>
            <a:lvl3pPr marL="1828800" indent="0" algn="r">
              <a:buFont typeface="Arial" panose="020B0604020202020204" pitchFamily="34" charset="0"/>
              <a:buNone/>
              <a:defRPr/>
            </a:lvl3pPr>
            <a:lvl4pPr marL="2743200" indent="0" algn="r">
              <a:buFont typeface="Arial" panose="020B0604020202020204" pitchFamily="34" charset="0"/>
              <a:buNone/>
              <a:defRPr/>
            </a:lvl4pPr>
            <a:lvl5pPr marL="3657600" indent="0"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presentation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E7DAA9-917E-EC4E-BA23-5CFFC11B25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545" y="916587"/>
            <a:ext cx="676404" cy="57566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2DE70D8-A684-F944-B4BE-A80230A1364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4417750" y="5932967"/>
            <a:ext cx="7929932" cy="576444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9DBAAF0-8AC8-CD4F-8E05-463C5C91AD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417750" y="4902452"/>
            <a:ext cx="7929932" cy="52096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 spc="300" baseline="0">
                <a:solidFill>
                  <a:schemeClr val="tx2"/>
                </a:solidFill>
              </a:defRPr>
            </a:lvl1pPr>
            <a:lvl2pPr marL="914400" indent="0">
              <a:buFont typeface="Arial" panose="020B0604020202020204" pitchFamily="34" charset="0"/>
              <a:buNone/>
              <a:defRPr/>
            </a:lvl2pPr>
            <a:lvl3pPr marL="1828800" indent="0">
              <a:buFont typeface="Arial" panose="020B0604020202020204" pitchFamily="34" charset="0"/>
              <a:buNone/>
              <a:defRPr/>
            </a:lvl3pPr>
            <a:lvl4pPr marL="2743200" indent="0">
              <a:buFont typeface="Arial" panose="020B0604020202020204" pitchFamily="34" charset="0"/>
              <a:buNone/>
              <a:defRPr/>
            </a:lvl4pPr>
            <a:lvl5pPr marL="3657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08822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>
            <a:extLst>
              <a:ext uri="{FF2B5EF4-FFF2-40B4-BE49-F238E27FC236}">
                <a16:creationId xmlns:a16="http://schemas.microsoft.com/office/drawing/2014/main" id="{9E22F977-8A88-4346-BF95-D2D39D31334F}"/>
              </a:ext>
            </a:extLst>
          </p:cNvPr>
          <p:cNvSpPr/>
          <p:nvPr userDrawn="1"/>
        </p:nvSpPr>
        <p:spPr>
          <a:xfrm flipH="1">
            <a:off x="14034974" y="1"/>
            <a:ext cx="10352197" cy="13716000"/>
          </a:xfrm>
          <a:prstGeom prst="homePlate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9" y="2743200"/>
            <a:ext cx="11911790" cy="101065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076" y="4392903"/>
            <a:ext cx="12336333" cy="7304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32000"/>
                  </a:schemeClr>
                </a:solidFill>
              </a:defRPr>
            </a:lvl1pPr>
          </a:lstStyle>
          <a:p>
            <a:fld id="{74001CED-1BE0-3445-B069-DB1A232EFFDE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fld id="{4A114C69-A2A0-EB4D-AA08-4ABB843C65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E46034-A3B7-DC4A-8908-F306BF3094F8}"/>
              </a:ext>
            </a:extLst>
          </p:cNvPr>
          <p:cNvCxnSpPr/>
          <p:nvPr userDrawn="1"/>
        </p:nvCxnSpPr>
        <p:spPr>
          <a:xfrm>
            <a:off x="763588" y="1710269"/>
            <a:ext cx="228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892134C-87DD-404D-BCFB-E1AA4A0D63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93588" y="1169291"/>
            <a:ext cx="11430000" cy="407624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</a:defRPr>
            </a:lvl1pPr>
            <a:lvl2pPr marL="914400" indent="0" algn="r">
              <a:buFont typeface="Arial" panose="020B0604020202020204" pitchFamily="34" charset="0"/>
              <a:buNone/>
              <a:defRPr/>
            </a:lvl2pPr>
            <a:lvl3pPr marL="1828800" indent="0" algn="r">
              <a:buFont typeface="Arial" panose="020B0604020202020204" pitchFamily="34" charset="0"/>
              <a:buNone/>
              <a:defRPr/>
            </a:lvl3pPr>
            <a:lvl4pPr marL="2743200" indent="0" algn="r">
              <a:buFont typeface="Arial" panose="020B0604020202020204" pitchFamily="34" charset="0"/>
              <a:buNone/>
              <a:defRPr/>
            </a:lvl4pPr>
            <a:lvl5pPr marL="3657600" indent="0"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presentation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E7DAA9-917E-EC4E-BA23-5CFFC11B25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116" y="916587"/>
            <a:ext cx="663262" cy="57566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E79747-1BD7-C24E-9BAB-B093A7B4574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4417750" y="5932967"/>
            <a:ext cx="7929932" cy="576444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D8B45EB-D86A-4F48-8158-97B0377D6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417750" y="4902452"/>
            <a:ext cx="7929932" cy="52096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 spc="300" baseline="0">
                <a:solidFill>
                  <a:schemeClr val="tx2"/>
                </a:solidFill>
              </a:defRPr>
            </a:lvl1pPr>
            <a:lvl2pPr marL="914400" indent="0">
              <a:buFont typeface="Arial" panose="020B0604020202020204" pitchFamily="34" charset="0"/>
              <a:buNone/>
              <a:defRPr/>
            </a:lvl2pPr>
            <a:lvl3pPr marL="1828800" indent="0">
              <a:buFont typeface="Arial" panose="020B0604020202020204" pitchFamily="34" charset="0"/>
              <a:buNone/>
              <a:defRPr/>
            </a:lvl3pPr>
            <a:lvl4pPr marL="2743200" indent="0">
              <a:buFont typeface="Arial" panose="020B0604020202020204" pitchFamily="34" charset="0"/>
              <a:buNone/>
              <a:defRPr/>
            </a:lvl4pPr>
            <a:lvl5pPr marL="3657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6795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2743200"/>
            <a:ext cx="21033938" cy="1010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4379496"/>
            <a:ext cx="21033938" cy="7974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196552" y="12357160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 i="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CB01205-FB98-6B4C-B90D-0D061B9C34BE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7560" y="12362238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0" i="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3510" y="12369280"/>
            <a:ext cx="67640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0" i="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A114C69-A2A0-EB4D-AA08-4ABB843C65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8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2" r:id="rId3"/>
    <p:sldLayoutId id="2147483675" r:id="rId4"/>
    <p:sldLayoutId id="2147483662" r:id="rId5"/>
    <p:sldLayoutId id="2147483673" r:id="rId6"/>
    <p:sldLayoutId id="2147483683" r:id="rId7"/>
    <p:sldLayoutId id="2147483689" r:id="rId8"/>
    <p:sldLayoutId id="2147483690" r:id="rId9"/>
    <p:sldLayoutId id="2147483688" r:id="rId10"/>
    <p:sldLayoutId id="2147483674" r:id="rId11"/>
    <p:sldLayoutId id="2147483676" r:id="rId12"/>
    <p:sldLayoutId id="2147483677" r:id="rId13"/>
    <p:sldLayoutId id="2147483678" r:id="rId14"/>
    <p:sldLayoutId id="2147483684" r:id="rId15"/>
    <p:sldLayoutId id="2147483685" r:id="rId16"/>
    <p:sldLayoutId id="2147483686" r:id="rId17"/>
    <p:sldLayoutId id="2147483687" r:id="rId18"/>
    <p:sldLayoutId id="2147483667" r:id="rId19"/>
    <p:sldLayoutId id="2147483680" r:id="rId20"/>
    <p:sldLayoutId id="2147483681" r:id="rId21"/>
    <p:sldLayoutId id="2147483682" r:id="rId22"/>
  </p:sldLayoutIdLst>
  <p:hf hdr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 spc="3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Tx/>
        <a:buBlip>
          <a:blip r:embed="rId24"/>
        </a:buBlip>
        <a:defRPr sz="4000" b="0" i="0" kern="1200" spc="50" baseline="0">
          <a:solidFill>
            <a:schemeClr val="tx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Tx/>
        <a:buBlip>
          <a:blip r:embed="rId24"/>
        </a:buBlip>
        <a:defRPr sz="3200" b="0" i="0" kern="1200" spc="50" baseline="0">
          <a:solidFill>
            <a:schemeClr val="tx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Tx/>
        <a:buBlip>
          <a:blip r:embed="rId24"/>
        </a:buBlip>
        <a:defRPr sz="3200" b="0" i="0" kern="1200" spc="50" baseline="0">
          <a:solidFill>
            <a:schemeClr val="tx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Tx/>
        <a:buBlip>
          <a:blip r:embed="rId24"/>
        </a:buBlip>
        <a:defRPr sz="3200" b="0" i="0" kern="1200" spc="50" baseline="0">
          <a:solidFill>
            <a:schemeClr val="tx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Tx/>
        <a:buBlip>
          <a:blip r:embed="rId24"/>
        </a:buBlip>
        <a:defRPr sz="3200" b="0" i="0" kern="1200" spc="50" baseline="0">
          <a:solidFill>
            <a:schemeClr val="tx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81" userDrawn="1">
          <p15:clr>
            <a:srgbClr val="F26B43"/>
          </p15:clr>
        </p15:guide>
        <p15:guide id="3" pos="481" userDrawn="1">
          <p15:clr>
            <a:srgbClr val="F26B43"/>
          </p15:clr>
        </p15:guide>
        <p15:guide id="4" pos="14881" userDrawn="1">
          <p15:clr>
            <a:srgbClr val="F26B43"/>
          </p15:clr>
        </p15:guide>
        <p15:guide id="5" orient="horz" pos="576" userDrawn="1">
          <p15:clr>
            <a:srgbClr val="F26B43"/>
          </p15:clr>
        </p15:guide>
        <p15:guide id="6" orient="horz" pos="8064" userDrawn="1">
          <p15:clr>
            <a:srgbClr val="F26B43"/>
          </p15:clr>
        </p15:guide>
        <p15:guide id="7" pos="1057" userDrawn="1">
          <p15:clr>
            <a:srgbClr val="F26B43"/>
          </p15:clr>
        </p15:guide>
        <p15:guide id="8" orient="horz" pos="1152" userDrawn="1">
          <p15:clr>
            <a:srgbClr val="F26B43"/>
          </p15:clr>
        </p15:guide>
        <p15:guide id="9" orient="horz" pos="1728" userDrawn="1">
          <p15:clr>
            <a:srgbClr val="F26B43"/>
          </p15:clr>
        </p15:guide>
        <p15:guide id="10" orient="horz" pos="7488" userDrawn="1">
          <p15:clr>
            <a:srgbClr val="F26B43"/>
          </p15:clr>
        </p15:guide>
        <p15:guide id="11" pos="1430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qlzoo.net/" TargetMode="Externa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ystery.knightlab.com/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FA831D-13FC-FC44-B3B8-80DAD968D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BE46976-0936-584A-964F-F5E4F3EB0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586" y="1897254"/>
            <a:ext cx="22860000" cy="4775200"/>
          </a:xfrm>
        </p:spPr>
        <p:txBody>
          <a:bodyPr/>
          <a:lstStyle/>
          <a:p>
            <a:r>
              <a:rPr lang="en-US" dirty="0"/>
              <a:t>SQL Training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C2FA7-8CC4-FB45-9B32-1F211A57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215" y="10634132"/>
            <a:ext cx="1398744" cy="1190421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48396" y="6860624"/>
            <a:ext cx="18290381" cy="2390136"/>
          </a:xfrm>
        </p:spPr>
        <p:txBody>
          <a:bodyPr>
            <a:noAutofit/>
          </a:bodyPr>
          <a:lstStyle/>
          <a:p>
            <a:r>
              <a:rPr lang="en-US" sz="4800" dirty="0"/>
              <a:t>Phillip Willsey / Blake Northam</a:t>
            </a:r>
          </a:p>
          <a:p>
            <a:r>
              <a:rPr lang="en-US" sz="4800" dirty="0"/>
              <a:t>Eric Smith / Madelyne Weber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2887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C509F5EF-4583-6B48-98E8-7F2F3C1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7993" y="12435234"/>
            <a:ext cx="8230672" cy="730250"/>
          </a:xfrm>
        </p:spPr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A0389EB5-94AC-9F45-81D0-FF5D6ED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1EE0E2A3-4414-8A48-ADD4-14F9CA93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598-EE8C-004A-ABFB-84AA41C8F6E6}" type="datetime1">
              <a:rPr lang="en-US" smtClean="0"/>
              <a:t>6/25/2021</a:t>
            </a:fld>
            <a:endParaRPr lang="en-US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r>
              <a:rPr lang="en-US"/>
              <a:t>Why use a database</a:t>
            </a:r>
            <a:endParaRPr lang="en-US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677988" y="5063754"/>
            <a:ext cx="20751706" cy="7305525"/>
          </a:xfrm>
          <a:prstGeom prst="rect">
            <a:avLst/>
          </a:prstGeom>
        </p:spPr>
        <p:txBody>
          <a:bodyPr numCol="1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3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4000" dirty="0"/>
              <a:t>We can separate out the players, courses, and scores into their own relations.</a:t>
            </a:r>
          </a:p>
          <a:p>
            <a:pPr lvl="2">
              <a:lnSpc>
                <a:spcPct val="150000"/>
              </a:lnSpc>
            </a:pPr>
            <a:r>
              <a:rPr lang="en-US" sz="4000" dirty="0"/>
              <a:t>We can define each unique player and course – and associate scores to a unique combination of player + course + date.</a:t>
            </a:r>
          </a:p>
          <a:p>
            <a:pPr lvl="1">
              <a:lnSpc>
                <a:spcPct val="150000"/>
              </a:lnSpc>
            </a:pPr>
            <a:r>
              <a:rPr lang="en-US" sz="4000" dirty="0"/>
              <a:t>We can track the score for each hole a player plays – and sum all holes for a total score!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7986" y="3608388"/>
            <a:ext cx="21397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Reorganize the data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7480F91-7BA9-48EE-BEAC-7BEBC82BC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749371"/>
              </p:ext>
            </p:extLst>
          </p:nvPr>
        </p:nvGraphicFramePr>
        <p:xfrm>
          <a:off x="6920023" y="9224110"/>
          <a:ext cx="11852071" cy="3941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38735" imgH="1343079" progId="Excel.Sheet.12">
                  <p:embed/>
                </p:oleObj>
              </mc:Choice>
              <mc:Fallback>
                <p:oleObj name="Worksheet" r:id="rId4" imgW="4038735" imgH="1343079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DB41FD3-E72C-4C5C-B06E-EB673200DF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20023" y="9224110"/>
                        <a:ext cx="11852071" cy="3941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91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05965-FDAC-C842-8FA9-0C1D299F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15A2A-213A-5941-94CA-DB94AA01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2829C98-C125-CC43-8A87-5CCAEBCC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348A-D028-B341-9745-28C52B67B81E}" type="datetime1">
              <a:rPr lang="en-US" smtClean="0"/>
              <a:t>6/25/2021</a:t>
            </a:fld>
            <a:endParaRPr lang="en-US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72755"/>
              </p:ext>
            </p:extLst>
          </p:nvPr>
        </p:nvGraphicFramePr>
        <p:xfrm>
          <a:off x="9788232" y="8322360"/>
          <a:ext cx="4037496" cy="3963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7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Course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Hole</a:t>
                      </a:r>
                      <a:r>
                        <a:rPr lang="en-US" sz="2400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2"/>
                          </a:solidFill>
                        </a:rPr>
                        <a:t>Desc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45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Front Nine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45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Back Nine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45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Front Nine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4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Back Nine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45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Front Nine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86024"/>
              </p:ext>
            </p:extLst>
          </p:nvPr>
        </p:nvGraphicFramePr>
        <p:xfrm>
          <a:off x="15248825" y="8065006"/>
          <a:ext cx="5965255" cy="422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7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990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Name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Hole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80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03/09/2012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80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03/09/2012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80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03/09/2012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80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05/15/2012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80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05/15/2012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80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07/22/2012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80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04/10/2012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80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04/10/2012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58227"/>
              </p:ext>
            </p:extLst>
          </p:nvPr>
        </p:nvGraphicFramePr>
        <p:xfrm>
          <a:off x="9788232" y="6014231"/>
          <a:ext cx="5366274" cy="1847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7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Course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3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Franklin Flats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Portland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3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Gallant Greens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Beaverton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3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Harbor Holes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Gresham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60109"/>
              </p:ext>
            </p:extLst>
          </p:nvPr>
        </p:nvGraphicFramePr>
        <p:xfrm>
          <a:off x="16931320" y="6014232"/>
          <a:ext cx="4282760" cy="184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9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90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Name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Hans Avery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Matt Provencher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Ted Schleisman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0" name="Picture 29"/>
          <p:cNvPicPr/>
          <p:nvPr/>
        </p:nvPicPr>
        <p:blipFill>
          <a:blip r:embed="rId2"/>
          <a:stretch>
            <a:fillRect/>
          </a:stretch>
        </p:blipFill>
        <p:spPr>
          <a:xfrm>
            <a:off x="13825728" y="1975104"/>
            <a:ext cx="7388352" cy="3836074"/>
          </a:xfrm>
          <a:prstGeom prst="rect">
            <a:avLst/>
          </a:prstGeom>
        </p:spPr>
      </p:pic>
      <p:sp>
        <p:nvSpPr>
          <p:cNvPr id="13" name="Title 8"/>
          <p:cNvSpPr txBox="1">
            <a:spLocks/>
          </p:cNvSpPr>
          <p:nvPr/>
        </p:nvSpPr>
        <p:spPr>
          <a:xfrm>
            <a:off x="1676619" y="3175794"/>
            <a:ext cx="10676746" cy="10106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spc="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Normalizing the golf-club example:</a:t>
            </a:r>
          </a:p>
        </p:txBody>
      </p:sp>
      <p:sp>
        <p:nvSpPr>
          <p:cNvPr id="15" name="Rectangle 5"/>
          <p:cNvSpPr txBox="1">
            <a:spLocks noChangeArrowheads="1"/>
          </p:cNvSpPr>
          <p:nvPr/>
        </p:nvSpPr>
        <p:spPr>
          <a:xfrm>
            <a:off x="1646593" y="4543419"/>
            <a:ext cx="8052605" cy="8170713"/>
          </a:xfrm>
          <a:prstGeom prst="rect">
            <a:avLst/>
          </a:prstGeom>
        </p:spPr>
        <p:txBody>
          <a:bodyPr numCol="1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3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u="sng" dirty="0"/>
              <a:t>No repetition of facts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Names are only listed once.</a:t>
            </a:r>
          </a:p>
          <a:p>
            <a:pPr>
              <a:lnSpc>
                <a:spcPct val="100000"/>
              </a:lnSpc>
            </a:pPr>
            <a:r>
              <a:rPr lang="en-US" u="sng" dirty="0"/>
              <a:t>Coherent groupings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Member name info is stored separately from course name info.</a:t>
            </a:r>
          </a:p>
          <a:p>
            <a:pPr>
              <a:lnSpc>
                <a:spcPct val="100000"/>
              </a:lnSpc>
            </a:pPr>
            <a:r>
              <a:rPr lang="en-US" u="sng" dirty="0"/>
              <a:t>Most essential fact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Each nine hole grouping is listed independently.</a:t>
            </a:r>
            <a:endParaRPr lang="en-US" u="sng" dirty="0"/>
          </a:p>
          <a:p>
            <a:pPr>
              <a:lnSpc>
                <a:spcPct val="100000"/>
              </a:lnSpc>
            </a:pPr>
            <a:r>
              <a:rPr lang="en-US" dirty="0"/>
              <a:t>What else can we do?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77988" y="2743200"/>
            <a:ext cx="7107237" cy="865188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/>
              <a:t>Why use a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9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C509F5EF-4583-6B48-98E8-7F2F3C1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7993" y="12435234"/>
            <a:ext cx="8230672" cy="730250"/>
          </a:xfrm>
        </p:spPr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A0389EB5-94AC-9F45-81D0-FF5D6ED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1EE0E2A3-4414-8A48-ADD4-14F9CA93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598-EE8C-004A-ABFB-84AA41C8F6E6}" type="datetime1">
              <a:rPr lang="en-US" smtClean="0"/>
              <a:t>6/25/2021</a:t>
            </a:fld>
            <a:endParaRPr lang="en-US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r>
              <a:rPr lang="en-US"/>
              <a:t>Why use a database</a:t>
            </a:r>
            <a:endParaRPr lang="en-US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677987" y="4570883"/>
            <a:ext cx="20751706" cy="7293405"/>
          </a:xfrm>
          <a:prstGeom prst="rect">
            <a:avLst/>
          </a:prstGeom>
        </p:spPr>
        <p:txBody>
          <a:bodyPr numCol="1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3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400" dirty="0"/>
              <a:t>A </a:t>
            </a:r>
            <a:r>
              <a:rPr lang="en-US" sz="4400" b="1" dirty="0"/>
              <a:t>relation </a:t>
            </a:r>
            <a:r>
              <a:rPr lang="en-US" sz="4400" dirty="0"/>
              <a:t>(table) is a collection of </a:t>
            </a:r>
            <a:r>
              <a:rPr lang="en-US" sz="4400" b="1" dirty="0"/>
              <a:t>attributes </a:t>
            </a:r>
            <a:r>
              <a:rPr lang="en-US" sz="4400" dirty="0"/>
              <a:t>(columns) and </a:t>
            </a:r>
            <a:r>
              <a:rPr lang="en-US" sz="4400" b="1" dirty="0"/>
              <a:t>tuples </a:t>
            </a:r>
            <a:r>
              <a:rPr lang="en-US" sz="4400" dirty="0"/>
              <a:t>(rows)</a:t>
            </a:r>
          </a:p>
          <a:p>
            <a:pPr lvl="1">
              <a:lnSpc>
                <a:spcPct val="150000"/>
              </a:lnSpc>
            </a:pPr>
            <a:r>
              <a:rPr lang="en-US" sz="3600" dirty="0"/>
              <a:t>A </a:t>
            </a:r>
            <a:r>
              <a:rPr lang="en-US" sz="3600" b="1" dirty="0"/>
              <a:t>relational database </a:t>
            </a:r>
            <a:r>
              <a:rPr lang="en-US" sz="3600" dirty="0"/>
              <a:t>is a collection of normalized </a:t>
            </a:r>
            <a:r>
              <a:rPr lang="en-US" sz="3600" b="1" dirty="0"/>
              <a:t>relations </a:t>
            </a:r>
            <a:r>
              <a:rPr lang="en-US" sz="3600" dirty="0"/>
              <a:t>with distinct names</a:t>
            </a:r>
          </a:p>
          <a:p>
            <a:pPr lvl="1">
              <a:lnSpc>
                <a:spcPct val="150000"/>
              </a:lnSpc>
            </a:pPr>
            <a:r>
              <a:rPr lang="en-US" sz="3600" dirty="0"/>
              <a:t>A </a:t>
            </a:r>
            <a:r>
              <a:rPr lang="en-US" sz="3600" b="1" dirty="0"/>
              <a:t>relation schema </a:t>
            </a:r>
            <a:r>
              <a:rPr lang="en-US" sz="3600" dirty="0"/>
              <a:t>is defined by a set of attribute and domain name pairs (</a:t>
            </a:r>
            <a:r>
              <a:rPr lang="en-US" sz="3600" b="1" dirty="0"/>
              <a:t>primary keys</a:t>
            </a:r>
            <a:r>
              <a:rPr lang="en-US" sz="3600" dirty="0"/>
              <a:t>, </a:t>
            </a:r>
            <a:r>
              <a:rPr lang="en-US" sz="3600" b="1" dirty="0"/>
              <a:t>foreign keys</a:t>
            </a:r>
            <a:r>
              <a:rPr lang="en-US" sz="3600" dirty="0"/>
              <a:t>, </a:t>
            </a:r>
            <a:r>
              <a:rPr lang="en-US" sz="3600" b="1" dirty="0"/>
              <a:t>candidate keys</a:t>
            </a:r>
            <a:r>
              <a:rPr lang="en-US" sz="3600" dirty="0"/>
              <a:t>…)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This is different from a Spreadsheet – despite looking very similar to each other!</a:t>
            </a:r>
          </a:p>
          <a:p>
            <a:pPr lvl="1">
              <a:lnSpc>
                <a:spcPct val="150000"/>
              </a:lnSpc>
            </a:pPr>
            <a:r>
              <a:rPr lang="en-US" sz="3600" dirty="0"/>
              <a:t>A Spreadsheet is a collection of cells arranged in a 2D array – which can be organized to act very similar to a table</a:t>
            </a:r>
            <a:endParaRPr lang="en-US" sz="4400" dirty="0"/>
          </a:p>
          <a:p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1677987" y="3554601"/>
            <a:ext cx="10321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Tables are not Spreadsheets</a:t>
            </a:r>
          </a:p>
        </p:txBody>
      </p:sp>
    </p:spTree>
    <p:extLst>
      <p:ext uri="{BB962C8B-B14F-4D97-AF65-F5344CB8AC3E}">
        <p14:creationId xmlns:p14="http://schemas.microsoft.com/office/powerpoint/2010/main" val="163973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C509F5EF-4583-6B48-98E8-7F2F3C1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A0389EB5-94AC-9F45-81D0-FF5D6ED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1EE0E2A3-4414-8A48-ADD4-14F9CA93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598-EE8C-004A-ABFB-84AA41C8F6E6}" type="datetime1">
              <a:rPr lang="en-US" smtClean="0"/>
              <a:t>6/25/2021</a:t>
            </a:fld>
            <a:endParaRPr lang="en-US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we got here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77988" y="4725081"/>
            <a:ext cx="20040600" cy="6510309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400" dirty="0"/>
              <a:t>Structured Query Language (SQL) is the querying language we use to access databases.</a:t>
            </a:r>
          </a:p>
          <a:p>
            <a:pPr lvl="1">
              <a:lnSpc>
                <a:spcPct val="150000"/>
              </a:lnSpc>
            </a:pPr>
            <a:r>
              <a:rPr lang="en-US" sz="3600" dirty="0"/>
              <a:t>There are many variations of the standard, such as Microsoft’s Transact-SQL (T-SQL).</a:t>
            </a:r>
          </a:p>
          <a:p>
            <a:pPr lvl="1">
              <a:lnSpc>
                <a:spcPct val="150000"/>
              </a:lnSpc>
            </a:pPr>
            <a:r>
              <a:rPr lang="en-US" sz="3600" dirty="0"/>
              <a:t>Our servers at M are running Microsoft SQL Server.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We will write SQL queries and pull data from our servers using Microsoft SQL Server Management Studio</a:t>
            </a:r>
            <a:r>
              <a:rPr lang="en-US" dirty="0"/>
              <a:t>.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76619" y="3175794"/>
            <a:ext cx="21032568" cy="1010653"/>
          </a:xfrm>
        </p:spPr>
        <p:txBody>
          <a:bodyPr/>
          <a:lstStyle/>
          <a:p>
            <a:r>
              <a:rPr lang="en-US" dirty="0"/>
              <a:t>What is SQL?</a:t>
            </a:r>
          </a:p>
        </p:txBody>
      </p:sp>
    </p:spTree>
    <p:extLst>
      <p:ext uri="{BB962C8B-B14F-4D97-AF65-F5344CB8AC3E}">
        <p14:creationId xmlns:p14="http://schemas.microsoft.com/office/powerpoint/2010/main" val="325617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81D0B-D061-D049-827C-2A3C22FBCC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E5845D-A6C8-1046-96B9-610BC3D1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2597735"/>
            <a:ext cx="21032568" cy="10106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28BA46-3E4B-A842-A039-5AC634BC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t>Content Confidential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E64901-5B77-7548-BED3-57EFCB63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114C69-A2A0-EB4D-AA08-4ABB843C6507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CC470F9-314A-0A44-9138-77480411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3D5A36-C846-7C49-B5E3-A8EEFF260AFF}" type="datetime1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85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173288" y="4841949"/>
            <a:ext cx="10606344" cy="6510309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How we got here</a:t>
            </a:r>
          </a:p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Why use a database</a:t>
            </a:r>
          </a:p>
          <a:p>
            <a:pPr lvl="0">
              <a:lnSpc>
                <a:spcPct val="120000"/>
              </a:lnSpc>
            </a:pPr>
            <a:r>
              <a:rPr lang="en-US" b="1" dirty="0"/>
              <a:t>Anatomy of a SQL statement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Creative anatomy</a:t>
            </a:r>
          </a:p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Making your mark on the world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Shooting yourself in the foot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Getting data in and out of the database</a:t>
            </a:r>
          </a:p>
          <a:p>
            <a:pPr marL="0" lvl="0" indent="0" defTabSz="45720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spc="0" dirty="0">
              <a:solidFill>
                <a:srgbClr val="EDEDED"/>
              </a:solidFill>
              <a:latin typeface="Helvetica Neue" panose="02000503000000020004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7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C509F5EF-4583-6B48-98E8-7F2F3C1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A0389EB5-94AC-9F45-81D0-FF5D6ED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1EE0E2A3-4414-8A48-ADD4-14F9CA93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598-EE8C-004A-ABFB-84AA41C8F6E6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 |</a:t>
            </a:r>
            <a:r>
              <a:rPr lang="en-US" b="0" dirty="0"/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77988" y="4357002"/>
            <a:ext cx="21486812" cy="7332973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SQL code consists of several different clauses, each of which dictates certain aspects of your query.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We’ll cover the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,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/>
              <a:t>,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/>
              <a:t>,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GROUP BY</a:t>
            </a:r>
            <a:r>
              <a:rPr lang="en-US" dirty="0"/>
              <a:t>,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HAVING</a:t>
            </a:r>
            <a:r>
              <a:rPr lang="en-US" dirty="0"/>
              <a:t> and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US" dirty="0"/>
              <a:t> clauses today.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There are many other clauses with SQL, but these five are the most frequently used.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Other clauses include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dirty="0"/>
              <a:t>,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/>
              <a:t>, and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4000" dirty="0"/>
              <a:t>Management Studio features contextual highlighting to help identify certain parts of a query.  Clauses are generally highlighted in </a:t>
            </a:r>
            <a:r>
              <a:rPr lang="en-US" sz="40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sz="4000" dirty="0"/>
              <a:t>.</a:t>
            </a:r>
          </a:p>
        </p:txBody>
      </p:sp>
      <p:sp>
        <p:nvSpPr>
          <p:cNvPr id="9" name="Title 8"/>
          <p:cNvSpPr txBox="1">
            <a:spLocks/>
          </p:cNvSpPr>
          <p:nvPr/>
        </p:nvSpPr>
        <p:spPr>
          <a:xfrm>
            <a:off x="1676619" y="3175794"/>
            <a:ext cx="10676746" cy="10106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spc="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Clauses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8BFA0DE-BE28-4850-AD3F-04EF288FD5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77988" y="2743200"/>
            <a:ext cx="7107237" cy="8651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Anatomy of a SQL Statement</a:t>
            </a:r>
          </a:p>
        </p:txBody>
      </p:sp>
    </p:spTree>
    <p:extLst>
      <p:ext uri="{BB962C8B-B14F-4D97-AF65-F5344CB8AC3E}">
        <p14:creationId xmlns:p14="http://schemas.microsoft.com/office/powerpoint/2010/main" val="1337240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C509F5EF-4583-6B48-98E8-7F2F3C1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A0389EB5-94AC-9F45-81D0-FF5D6ED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1EE0E2A3-4414-8A48-ADD4-14F9CA93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598-EE8C-004A-ABFB-84AA41C8F6E6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 |</a:t>
            </a:r>
            <a:r>
              <a:rPr lang="en-US" b="0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77987" y="2514600"/>
            <a:ext cx="12432459" cy="8651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Anatomy of a SQL Statement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77986" y="4115411"/>
            <a:ext cx="21612319" cy="5440948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The first clause in any query that you’ll write is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This clause dictates the attributes that you’d like to see output in the query results window.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More than one output can be obtained by separating them with commas.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Any functional transformations will be done within the select clause.</a:t>
            </a:r>
          </a:p>
          <a:p>
            <a:pPr lvl="1"/>
            <a:endParaRPr lang="en-US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259" y="7773438"/>
            <a:ext cx="7097714" cy="205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157" y="7773438"/>
            <a:ext cx="3328988" cy="205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16" y="10143139"/>
            <a:ext cx="8247306" cy="249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7987" y="2857778"/>
            <a:ext cx="124324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2"/>
                </a:solidFill>
              </a:rPr>
              <a:t>The Select Clause</a:t>
            </a:r>
          </a:p>
        </p:txBody>
      </p:sp>
    </p:spTree>
    <p:extLst>
      <p:ext uri="{BB962C8B-B14F-4D97-AF65-F5344CB8AC3E}">
        <p14:creationId xmlns:p14="http://schemas.microsoft.com/office/powerpoint/2010/main" val="69506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C509F5EF-4583-6B48-98E8-7F2F3C1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A0389EB5-94AC-9F45-81D0-FF5D6ED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1EE0E2A3-4414-8A48-ADD4-14F9CA93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598-EE8C-004A-ABFB-84AA41C8F6E6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 |</a:t>
            </a:r>
            <a:r>
              <a:rPr lang="en-US" b="0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77988" y="2743200"/>
            <a:ext cx="10944318" cy="8651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Anatomy of a SQL Statement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77988" y="4774673"/>
            <a:ext cx="21182012" cy="8374062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The second clause in a query is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This clause dictates the source that you’re pulling data from.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 example with the AdventureWorks database would be to select data from the “Person.Person” table: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SELECT TOP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Person.Person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The “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” tells the database to return all attributes from the data set (in this case, it would be all attributes within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Person.Person</a:t>
            </a:r>
            <a:r>
              <a:rPr lang="en-US" dirty="0"/>
              <a:t> table.)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“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10</a:t>
            </a:r>
            <a:r>
              <a:rPr lang="en-US" dirty="0"/>
              <a:t>” tells the server not to return more than ten records.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 can use aliases to easily reference a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7560" y="3328123"/>
            <a:ext cx="119506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2"/>
                </a:solidFill>
              </a:rPr>
              <a:t>The From Clause</a:t>
            </a:r>
          </a:p>
        </p:txBody>
      </p:sp>
    </p:spTree>
    <p:extLst>
      <p:ext uri="{BB962C8B-B14F-4D97-AF65-F5344CB8AC3E}">
        <p14:creationId xmlns:p14="http://schemas.microsoft.com/office/powerpoint/2010/main" val="96844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C509F5EF-4583-6B48-98E8-7F2F3C1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A0389EB5-94AC-9F45-81D0-FF5D6ED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1EE0E2A3-4414-8A48-ADD4-14F9CA93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598-EE8C-004A-ABFB-84AA41C8F6E6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 |</a:t>
            </a:r>
            <a:r>
              <a:rPr lang="en-US" b="0" dirty="0"/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60679" y="5125462"/>
            <a:ext cx="21822987" cy="8335962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The third clause in your query will be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This clause puts a filter on the data set described within the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/>
              <a:t> clause.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This allows you to discriminate on your data, and exclude subsets from your results window.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You can utilize logical operations within your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/>
              <a:t> clause.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445" y="9293443"/>
            <a:ext cx="7758438" cy="284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1677988" y="2743200"/>
            <a:ext cx="10944318" cy="86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800" b="1" i="0" kern="1200" spc="300" baseline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/>
              <a:t>Anatomy of a SQL Statement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0679" y="3608388"/>
            <a:ext cx="11605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2"/>
                </a:solidFill>
              </a:rPr>
              <a:t>The Where Clause</a:t>
            </a:r>
          </a:p>
        </p:txBody>
      </p:sp>
    </p:spTree>
    <p:extLst>
      <p:ext uri="{BB962C8B-B14F-4D97-AF65-F5344CB8AC3E}">
        <p14:creationId xmlns:p14="http://schemas.microsoft.com/office/powerpoint/2010/main" val="406348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C509F5EF-4583-6B48-98E8-7F2F3C1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A0389EB5-94AC-9F45-81D0-FF5D6ED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1EE0E2A3-4414-8A48-ADD4-14F9CA93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598-EE8C-004A-ABFB-84AA41C8F6E6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 |</a:t>
            </a:r>
            <a:r>
              <a:rPr lang="en-US" b="0" dirty="0"/>
              <a:t>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57560" y="4367273"/>
            <a:ext cx="21486812" cy="8355012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The fourth clause in your query will be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GROUP BY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This clause helps to summarize data.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dirty="0"/>
              <a:t>must be used when you need to aggregate certain parts of your data in order to utilize aggregate functions (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AVERAGE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etc.)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example, this query will tell us how many records our database has for people named “Matt Provencher”: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955" y="8847547"/>
            <a:ext cx="6644878" cy="40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77988" y="2743200"/>
            <a:ext cx="10944318" cy="8651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Anatomy of a SQL Statement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7988" y="3175794"/>
            <a:ext cx="140658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2"/>
                </a:solidFill>
              </a:rPr>
              <a:t>The 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91231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81D0B-D061-D049-827C-2A3C22FBCC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E5845D-A6C8-1046-96B9-610BC3D1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2597735"/>
            <a:ext cx="21032568" cy="10106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28BA46-3E4B-A842-A039-5AC634BC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t>Content Confidential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E64901-5B77-7548-BED3-57EFCB63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114C69-A2A0-EB4D-AA08-4ABB843C6507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CC470F9-314A-0A44-9138-77480411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3D5A36-C846-7C49-B5E3-A8EEFF260AFF}" type="datetime1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85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173288" y="4841949"/>
            <a:ext cx="10606344" cy="6510309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b="1" dirty="0"/>
              <a:t>How we got here</a:t>
            </a:r>
          </a:p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Why use a database</a:t>
            </a:r>
          </a:p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Anatomy of a SQL statement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Creative anatomy</a:t>
            </a:r>
          </a:p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Making your mark on the world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Shooting yourself in the foot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Getting data in and out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864619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C509F5EF-4583-6B48-98E8-7F2F3C1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A0389EB5-94AC-9F45-81D0-FF5D6ED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1EE0E2A3-4414-8A48-ADD4-14F9CA93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598-EE8C-004A-ABFB-84AA41C8F6E6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 |</a:t>
            </a:r>
            <a:r>
              <a:rPr lang="en-US" b="0" dirty="0"/>
              <a:t>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57560" y="5171716"/>
            <a:ext cx="21372512" cy="8297862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The fifth clause in your query is the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HAVING</a:t>
            </a:r>
            <a:r>
              <a:rPr lang="en-US" dirty="0"/>
              <a:t> clause.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This clause is used to apply discrimination to aggregated figures, such as sums.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As mentioned in the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GROUP BY</a:t>
            </a:r>
            <a:r>
              <a:rPr lang="en-US" dirty="0"/>
              <a:t> slide, the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HAVING</a:t>
            </a:r>
            <a:r>
              <a:rPr lang="en-US" dirty="0"/>
              <a:t> clause must be used in conjunction with the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GROUP BY</a:t>
            </a:r>
            <a:r>
              <a:rPr lang="en-US" dirty="0"/>
              <a:t> clause.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345" y="8676408"/>
            <a:ext cx="6595797" cy="269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77988" y="2743200"/>
            <a:ext cx="10944318" cy="8651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Anatomy of a SQL Statement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7560" y="3457392"/>
            <a:ext cx="145067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2"/>
                </a:solidFill>
              </a:rPr>
              <a:t>The Having Clause</a:t>
            </a:r>
          </a:p>
        </p:txBody>
      </p:sp>
    </p:spTree>
    <p:extLst>
      <p:ext uri="{BB962C8B-B14F-4D97-AF65-F5344CB8AC3E}">
        <p14:creationId xmlns:p14="http://schemas.microsoft.com/office/powerpoint/2010/main" val="191055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C509F5EF-4583-6B48-98E8-7F2F3C1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A0389EB5-94AC-9F45-81D0-FF5D6ED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1EE0E2A3-4414-8A48-ADD4-14F9CA93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598-EE8C-004A-ABFB-84AA41C8F6E6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 |</a:t>
            </a:r>
            <a:r>
              <a:rPr lang="en-US" b="0" dirty="0"/>
              <a:t>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77988" y="4817543"/>
            <a:ext cx="22108737" cy="7916862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The last clause in your query, and the last that we’ll cover today, is the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dirty="0"/>
              <a:t>clause.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This clause is necessary when reporting data because our stored records don’t have a specific order of storage (remember the parking example.)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dirty="0"/>
              <a:t>will only affect the data output to the results window when coupled with the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dirty="0"/>
              <a:t> statement, otherwise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dirty="0"/>
              <a:t>will only affect how your query results are displayed.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You can use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ASC</a:t>
            </a:r>
            <a:r>
              <a:rPr lang="en-US" dirty="0"/>
              <a:t> or 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dirty="0"/>
              <a:t> to indicate ascending or descending order.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460" y="9884784"/>
            <a:ext cx="8159639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77988" y="2743200"/>
            <a:ext cx="10944318" cy="8651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Anatomy of a SQL Statement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7988" y="3325091"/>
            <a:ext cx="128692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2"/>
                </a:solidFill>
              </a:rPr>
              <a:t>The Order By Clause</a:t>
            </a:r>
          </a:p>
        </p:txBody>
      </p:sp>
    </p:spTree>
    <p:extLst>
      <p:ext uri="{BB962C8B-B14F-4D97-AF65-F5344CB8AC3E}">
        <p14:creationId xmlns:p14="http://schemas.microsoft.com/office/powerpoint/2010/main" val="3402160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C509F5EF-4583-6B48-98E8-7F2F3C1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A0389EB5-94AC-9F45-81D0-FF5D6ED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1EE0E2A3-4414-8A48-ADD4-14F9CA93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598-EE8C-004A-ABFB-84AA41C8F6E6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 |</a:t>
            </a:r>
            <a:r>
              <a:rPr lang="en-US" b="0" dirty="0"/>
              <a:t>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77988" y="4454586"/>
            <a:ext cx="22303753" cy="8632824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It is important to note that the order of your clauses is important.</a:t>
            </a:r>
          </a:p>
          <a:p>
            <a:pPr>
              <a:lnSpc>
                <a:spcPct val="150000"/>
              </a:lnSpc>
            </a:pPr>
            <a:r>
              <a:rPr lang="en-US" dirty="0"/>
              <a:t>Even though some of the clauses are optional, they will always appear in the following order: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/>
              <a:t> (optional)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/>
              <a:t> (optional)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dirty="0"/>
              <a:t>(optional)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dirty="0"/>
              <a:t>(optional)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HAVING</a:t>
            </a:r>
            <a:r>
              <a:rPr lang="en-US" dirty="0"/>
              <a:t> (optional)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77988" y="2743200"/>
            <a:ext cx="10944318" cy="8651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Anatomy of a SQL Statement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7988" y="3175794"/>
            <a:ext cx="130147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2"/>
                </a:solidFill>
              </a:rPr>
              <a:t>Clause Order</a:t>
            </a:r>
          </a:p>
        </p:txBody>
      </p:sp>
    </p:spTree>
    <p:extLst>
      <p:ext uri="{BB962C8B-B14F-4D97-AF65-F5344CB8AC3E}">
        <p14:creationId xmlns:p14="http://schemas.microsoft.com/office/powerpoint/2010/main" val="999340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5AE43-E67F-CF42-989B-77CD48562F0E}" type="datetime1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t>Content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114C69-A2A0-EB4D-AA08-4ABB843C6507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 |</a:t>
            </a:r>
            <a:r>
              <a:rPr lang="en-US" b="0" dirty="0"/>
              <a:t> 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510E8E7-45FD-C447-BDBD-6DE901BACE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77988" y="2743200"/>
            <a:ext cx="9621383" cy="8651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Anatomy of a SQL Statement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76619" y="4427037"/>
            <a:ext cx="21744720" cy="5080000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18288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SQL will generally allow you to take shortcuts when you’re referring to attributes within a table.</a:t>
            </a:r>
          </a:p>
          <a:p>
            <a:pPr marL="1371600" marR="0" lvl="1" indent="-457200" algn="l" defTabSz="18288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36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SQL views an attribute by its WHOLE name:</a:t>
            </a:r>
          </a:p>
          <a:p>
            <a:pPr marL="2286000" marR="0" lvl="2" indent="-457200" algn="l" defTabSz="18288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36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[Database Name].[Schema].[Table Name].[Column Name]</a:t>
            </a:r>
          </a:p>
          <a:p>
            <a:pPr marL="1371600" marR="0" lvl="1" indent="-457200" algn="l" defTabSz="18288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36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As long as there are no other identically named columns within your query, SQL will allow you to omit everything but the column name.</a:t>
            </a:r>
          </a:p>
          <a:p>
            <a:pPr marL="457200" marR="0" lvl="0" indent="-457200" algn="l" defTabSz="18288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Aliasing (using the </a:t>
            </a:r>
            <a:r>
              <a:rPr kumimoji="0" lang="en-US" sz="3200" b="0" i="0" u="none" strike="noStrike" kern="1200" cap="none" spc="5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AS</a:t>
            </a:r>
            <a: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 statement) allows you to very easily provide a ‘nickname’ for items within your query.</a:t>
            </a:r>
          </a:p>
          <a:p>
            <a:pPr marL="1371600" marR="0" lvl="1" indent="-457200" algn="l" defTabSz="18288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36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</a:rPr>
              <a:t>You can then use your alias, rather than typing out the complete path to your desired column.</a:t>
            </a:r>
          </a:p>
          <a:p>
            <a:pPr marL="1371600" marR="0" lvl="1" indent="-457200" algn="l" defTabSz="18288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36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</a:rPr>
              <a:t>You can alias columns as well, but you cannot use their nickname until after the query has been executed  (no aliases in the </a:t>
            </a:r>
            <a:r>
              <a:rPr kumimoji="0" lang="en-US" sz="3600" b="0" i="0" u="none" strike="noStrike" kern="1200" cap="none" spc="50" normalizeH="0" baseline="0" noProof="0" dirty="0">
                <a:ln>
                  <a:noFill/>
                </a:ln>
                <a:solidFill>
                  <a:srgbClr val="1A3ED6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GROUP BY </a:t>
            </a:r>
            <a:r>
              <a:rPr kumimoji="0" lang="en-US" sz="36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</a:rPr>
              <a:t>or </a:t>
            </a:r>
            <a:r>
              <a:rPr kumimoji="0" lang="en-US" sz="3600" b="0" i="0" u="none" strike="noStrike" kern="1200" cap="none" spc="50" normalizeH="0" baseline="0" noProof="0" dirty="0">
                <a:ln>
                  <a:noFill/>
                </a:ln>
                <a:solidFill>
                  <a:srgbClr val="1A3ED6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WHERE</a:t>
            </a:r>
            <a:r>
              <a:rPr kumimoji="0" lang="en-US" sz="36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</a:rPr>
              <a:t> clauses)</a:t>
            </a:r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1676619" y="3175794"/>
            <a:ext cx="21032568" cy="1010653"/>
          </a:xfrm>
        </p:spPr>
        <p:txBody>
          <a:bodyPr/>
          <a:lstStyle/>
          <a:p>
            <a:r>
              <a:rPr lang="en-US" dirty="0"/>
              <a:t>Aliasing</a:t>
            </a:r>
          </a:p>
        </p:txBody>
      </p:sp>
    </p:spTree>
    <p:extLst>
      <p:ext uri="{BB962C8B-B14F-4D97-AF65-F5344CB8AC3E}">
        <p14:creationId xmlns:p14="http://schemas.microsoft.com/office/powerpoint/2010/main" val="1887758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5AE43-E67F-CF42-989B-77CD48562F0E}" type="datetime1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t>Content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114C69-A2A0-EB4D-AA08-4ABB843C6507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 |</a:t>
            </a:r>
            <a:r>
              <a:rPr lang="en-US" b="0" dirty="0"/>
              <a:t>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77988" y="4635042"/>
            <a:ext cx="20021428" cy="9080958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40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There are many different join types in SQL, but the most frequently used are </a:t>
            </a:r>
            <a:r>
              <a:rPr kumimoji="0" lang="en-US" sz="2800" b="0" i="0" u="none" strike="noStrike" kern="1200" cap="none" spc="50" normalizeH="0" baseline="0" noProof="0" dirty="0">
                <a:ln>
                  <a:noFill/>
                </a:ln>
                <a:solidFill>
                  <a:srgbClr val="EDEDED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LEFT</a:t>
            </a:r>
            <a:r>
              <a:rPr kumimoji="0" lang="en-US" sz="40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 and </a:t>
            </a:r>
            <a:r>
              <a:rPr kumimoji="0" lang="en-US" sz="2800" b="0" i="0" u="none" strike="noStrike" kern="1200" cap="none" spc="50" normalizeH="0" baseline="0" noProof="0" dirty="0">
                <a:ln>
                  <a:noFill/>
                </a:ln>
                <a:solidFill>
                  <a:srgbClr val="EDEDED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INNER</a:t>
            </a:r>
            <a:r>
              <a:rPr kumimoji="0" lang="en-US" sz="40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:</a:t>
            </a:r>
          </a:p>
          <a:p>
            <a:pPr marL="457200" marR="0" lvl="0" indent="-45720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US" sz="4000" b="0" i="0" u="none" strike="noStrike" kern="1200" cap="none" spc="50" normalizeH="0" baseline="0" noProof="0" dirty="0">
              <a:ln>
                <a:noFill/>
              </a:ln>
              <a:solidFill>
                <a:srgbClr val="004159"/>
              </a:solidFill>
              <a:effectLst/>
              <a:uLnTx/>
              <a:uFillTx/>
              <a:latin typeface="Helvetica Neue" panose="02000503000000020004" pitchFamily="2" charset="0"/>
            </a:endParaRPr>
          </a:p>
          <a:p>
            <a:pPr marL="457200" marR="0" lvl="0" indent="-45720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US" sz="4000" b="0" i="0" u="none" strike="noStrike" kern="1200" cap="none" spc="50" normalizeH="0" baseline="0" noProof="0" dirty="0">
              <a:ln>
                <a:noFill/>
              </a:ln>
              <a:solidFill>
                <a:srgbClr val="004159"/>
              </a:solidFill>
              <a:effectLst/>
              <a:uLnTx/>
              <a:uFillTx/>
              <a:latin typeface="Helvetica Neue" panose="02000503000000020004" pitchFamily="2" charset="0"/>
            </a:endParaRPr>
          </a:p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4000" b="0" i="0" u="none" strike="noStrike" kern="1200" cap="none" spc="50" normalizeH="0" baseline="0" noProof="0" dirty="0">
              <a:ln>
                <a:noFill/>
              </a:ln>
              <a:solidFill>
                <a:srgbClr val="004159"/>
              </a:solidFill>
              <a:effectLst/>
              <a:uLnTx/>
              <a:uFillTx/>
              <a:latin typeface="Helvetica Neue" panose="02000503000000020004" pitchFamily="2" charset="0"/>
            </a:endParaRPr>
          </a:p>
          <a:p>
            <a:pPr marL="457200" marR="0" lvl="0" indent="-45720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40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The </a:t>
            </a:r>
            <a:r>
              <a:rPr kumimoji="0" lang="en-US" sz="2800" b="0" i="0" u="none" strike="noStrike" kern="1200" cap="none" spc="50" normalizeH="0" baseline="0" noProof="0" dirty="0">
                <a:ln>
                  <a:noFill/>
                </a:ln>
                <a:solidFill>
                  <a:srgbClr val="949494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JOIN</a:t>
            </a:r>
            <a:r>
              <a:rPr kumimoji="0" lang="en-US" sz="40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 clause always follows the </a:t>
            </a:r>
            <a:r>
              <a:rPr kumimoji="0" lang="en-US" sz="2800" b="0" i="0" u="none" strike="noStrike" kern="1200" cap="none" spc="5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sz="40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 clause.</a:t>
            </a:r>
          </a:p>
          <a:p>
            <a:pPr marL="457200" marR="0" lvl="0" indent="-45720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40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Following the </a:t>
            </a:r>
            <a:r>
              <a:rPr kumimoji="0" lang="en-US" sz="2800" b="0" i="0" u="none" strike="noStrike" kern="1200" cap="none" spc="50" normalizeH="0" baseline="0" noProof="0" dirty="0">
                <a:ln>
                  <a:noFill/>
                </a:ln>
                <a:solidFill>
                  <a:srgbClr val="EDEDED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JOIN</a:t>
            </a:r>
            <a:r>
              <a:rPr kumimoji="0" lang="en-US" sz="40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 clause will be the </a:t>
            </a:r>
            <a:r>
              <a:rPr kumimoji="0" lang="en-US" sz="2800" b="0" i="0" u="none" strike="noStrike" kern="1200" cap="none" spc="5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ON</a:t>
            </a:r>
            <a:r>
              <a:rPr kumimoji="0" lang="en-US" sz="40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 clause, specifying the criteria on which you’re joining your tables.</a:t>
            </a:r>
          </a:p>
          <a:p>
            <a:pPr marL="1371600" marR="0" lvl="1" indent="-457200" algn="l" defTabSz="18288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32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The </a:t>
            </a:r>
            <a:r>
              <a:rPr kumimoji="0" lang="en-US" sz="3200" b="0" i="0" u="none" strike="noStrike" kern="1200" cap="none" spc="5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ON</a:t>
            </a:r>
            <a:r>
              <a:rPr kumimoji="0" lang="en-US" sz="32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 clause is not used with the </a:t>
            </a:r>
            <a:r>
              <a:rPr kumimoji="0" lang="en-US" sz="3200" b="0" i="0" u="none" strike="noStrike" kern="1200" cap="none" spc="50" normalizeH="0" baseline="0" noProof="0" dirty="0">
                <a:ln>
                  <a:noFill/>
                </a:ln>
                <a:solidFill>
                  <a:srgbClr val="EDEDED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CROSS JOIN</a:t>
            </a:r>
          </a:p>
          <a:p>
            <a:pPr marL="457200" marR="0" lvl="0" indent="-45720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40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You can have multiple criteria within the </a:t>
            </a:r>
            <a:r>
              <a:rPr kumimoji="0" lang="en-US" sz="4000" b="0" i="0" u="none" strike="noStrike" kern="1200" cap="none" spc="5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ON</a:t>
            </a:r>
            <a:r>
              <a:rPr kumimoji="0" lang="en-US" sz="40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 clause, and you can use any sort of Boolean (TRUE/FALSE) logic.</a:t>
            </a:r>
          </a:p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50" normalizeH="0" baseline="0" noProof="0" dirty="0">
              <a:ln>
                <a:noFill/>
              </a:ln>
              <a:solidFill>
                <a:srgbClr val="004159"/>
              </a:solidFill>
              <a:effectLst/>
              <a:uLnTx/>
              <a:uFillTx/>
              <a:latin typeface="Helvetica Neue" panose="02000503000000020004" pitchFamily="2" charset="0"/>
            </a:endParaRPr>
          </a:p>
          <a:p>
            <a:pPr marL="1371600" marR="0" lvl="1" indent="-457200" algn="l" defTabSz="18288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US" sz="3200" b="0" i="0" u="none" strike="noStrike" kern="1200" cap="none" spc="50" normalizeH="0" baseline="0" noProof="0" dirty="0">
              <a:ln>
                <a:noFill/>
              </a:ln>
              <a:solidFill>
                <a:srgbClr val="004159"/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20" y="5314791"/>
            <a:ext cx="9674340" cy="2582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1676619" y="3175794"/>
            <a:ext cx="21032568" cy="1010653"/>
          </a:xfrm>
        </p:spPr>
        <p:txBody>
          <a:bodyPr/>
          <a:lstStyle/>
          <a:p>
            <a:r>
              <a:rPr lang="en-US" dirty="0"/>
              <a:t>Different Join Types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ABC7993-79E7-4F3A-85A0-A90D9D36C8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77988" y="2743200"/>
            <a:ext cx="10944318" cy="8651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Anatomy of a SQL Statement</a:t>
            </a:r>
          </a:p>
        </p:txBody>
      </p:sp>
    </p:spTree>
    <p:extLst>
      <p:ext uri="{BB962C8B-B14F-4D97-AF65-F5344CB8AC3E}">
        <p14:creationId xmlns:p14="http://schemas.microsoft.com/office/powerpoint/2010/main" val="2880863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5AE43-E67F-CF42-989B-77CD48562F0E}" type="datetime1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t>Content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114C69-A2A0-EB4D-AA08-4ABB843C6507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 |</a:t>
            </a:r>
            <a:r>
              <a:rPr lang="en-US" b="0" dirty="0"/>
              <a:t> 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510E8E7-45FD-C447-BDBD-6DE901BACE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77988" y="2743200"/>
            <a:ext cx="9621383" cy="8651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Anatomy of a SQL Statement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77988" y="4297912"/>
            <a:ext cx="21655934" cy="8416192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40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An </a:t>
            </a:r>
            <a:r>
              <a:rPr kumimoji="0" lang="en-US" sz="2800" b="0" i="0" u="none" strike="noStrike" kern="1200" cap="none" spc="50" normalizeH="0" baseline="0" noProof="0" dirty="0">
                <a:ln>
                  <a:noFill/>
                </a:ln>
                <a:solidFill>
                  <a:srgbClr val="EDEDED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INNER JOIN </a:t>
            </a:r>
            <a:r>
              <a:rPr kumimoji="0" lang="en-US" sz="40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will display only the rows that are contained within both data sets.</a:t>
            </a:r>
          </a:p>
          <a:p>
            <a:pPr marL="457200" marR="0" lvl="0" indent="-45720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40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For example:						Would return:</a:t>
            </a:r>
            <a:br>
              <a:rPr kumimoji="0" lang="en-US" sz="40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</a:br>
            <a:endParaRPr kumimoji="0" lang="en-US" sz="4000" b="0" i="0" u="none" strike="noStrike" kern="1200" cap="none" spc="50" normalizeH="0" baseline="0" noProof="0" dirty="0">
              <a:ln>
                <a:noFill/>
              </a:ln>
              <a:solidFill>
                <a:srgbClr val="004159"/>
              </a:solidFill>
              <a:effectLst/>
              <a:uLnTx/>
              <a:uFillTx/>
              <a:latin typeface="Helvetica Neue" panose="02000503000000020004" pitchFamily="2" charset="0"/>
            </a:endParaRPr>
          </a:p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0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</a:br>
            <a:br>
              <a:rPr kumimoji="0" lang="en-US" sz="40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</a:br>
            <a:br>
              <a:rPr kumimoji="0" lang="en-US" sz="40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</a:br>
            <a:endParaRPr kumimoji="0" lang="en-US" sz="4000" b="0" i="0" u="none" strike="noStrike" kern="1200" cap="none" spc="50" normalizeH="0" baseline="0" noProof="0" dirty="0">
              <a:ln>
                <a:noFill/>
              </a:ln>
              <a:solidFill>
                <a:srgbClr val="004159"/>
              </a:solidFill>
              <a:effectLst/>
              <a:uLnTx/>
              <a:uFillTx/>
              <a:latin typeface="Helvetica Neue" panose="02000503000000020004" pitchFamily="2" charset="0"/>
            </a:endParaRPr>
          </a:p>
          <a:p>
            <a:pPr marL="457200" marR="0" lvl="0" indent="-45720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US" sz="4000" b="0" i="0" u="none" strike="noStrike" kern="1200" cap="none" spc="50" normalizeH="0" baseline="0" noProof="0" dirty="0">
              <a:ln>
                <a:noFill/>
              </a:ln>
              <a:solidFill>
                <a:srgbClr val="004159"/>
              </a:solidFill>
              <a:effectLst/>
              <a:uLnTx/>
              <a:uFillTx/>
              <a:latin typeface="Helvetica Neue" panose="02000503000000020004" pitchFamily="2" charset="0"/>
            </a:endParaRPr>
          </a:p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50" normalizeH="0" baseline="0" noProof="0" dirty="0">
              <a:ln>
                <a:noFill/>
              </a:ln>
              <a:solidFill>
                <a:srgbClr val="004159"/>
              </a:solidFill>
              <a:effectLst/>
              <a:uLnTx/>
              <a:uFillTx/>
              <a:latin typeface="Helvetica Neue" panose="02000503000000020004" pitchFamily="2" charset="0"/>
            </a:endParaRPr>
          </a:p>
          <a:p>
            <a:pPr marL="457200" marR="0" lvl="0" indent="-45720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US" sz="4000" b="0" i="0" u="none" strike="noStrike" kern="1200" cap="none" spc="50" normalizeH="0" baseline="0" noProof="0" dirty="0">
              <a:ln>
                <a:noFill/>
              </a:ln>
              <a:solidFill>
                <a:srgbClr val="004159"/>
              </a:solidFill>
              <a:effectLst/>
              <a:uLnTx/>
              <a:uFillTx/>
              <a:latin typeface="Helvetica Neue" panose="02000503000000020004" pitchFamily="2" charset="0"/>
            </a:endParaRPr>
          </a:p>
          <a:p>
            <a:pPr marL="457200" marR="0" lvl="0" indent="-45720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40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We can see that Dicey Downs is excluded from our results, because it wasn’t present in the courseLocations table.</a:t>
            </a:r>
            <a:br>
              <a:rPr kumimoji="0" lang="en-US" sz="40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</a:br>
            <a:endParaRPr kumimoji="0" lang="en-US" sz="4000" b="0" i="0" u="none" strike="noStrike" kern="1200" cap="none" spc="50" normalizeH="0" baseline="0" noProof="0" dirty="0">
              <a:ln>
                <a:noFill/>
              </a:ln>
              <a:solidFill>
                <a:srgbClr val="004159"/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323" y="6633687"/>
            <a:ext cx="6343016" cy="169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1676619" y="3175794"/>
            <a:ext cx="21032568" cy="1010653"/>
          </a:xfrm>
        </p:spPr>
        <p:txBody>
          <a:bodyPr/>
          <a:lstStyle/>
          <a:p>
            <a:r>
              <a:rPr lang="en-US" dirty="0"/>
              <a:t>The INNER join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367" y="6074372"/>
            <a:ext cx="8526441" cy="439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7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5AE43-E67F-CF42-989B-77CD48562F0E}" type="datetime1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t>Content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114C69-A2A0-EB4D-AA08-4ABB843C6507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 |</a:t>
            </a:r>
            <a:r>
              <a:rPr lang="en-US" b="0" dirty="0"/>
              <a:t> 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510E8E7-45FD-C447-BDBD-6DE901BACE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77988" y="2743200"/>
            <a:ext cx="9621383" cy="8651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Anatomy of a SQL Statement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77989" y="4619041"/>
            <a:ext cx="22005678" cy="8943320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18288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The </a:t>
            </a:r>
            <a:r>
              <a:rPr kumimoji="0" lang="en-US" sz="3200" b="0" i="0" u="none" strike="noStrike" kern="1200" cap="none" spc="50" normalizeH="0" baseline="0" noProof="0" dirty="0">
                <a:ln>
                  <a:noFill/>
                </a:ln>
                <a:solidFill>
                  <a:srgbClr val="EDEDED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LEFT JOIN</a:t>
            </a:r>
            <a: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 will display all rows in the table to the “left” of the </a:t>
            </a:r>
            <a:r>
              <a:rPr kumimoji="0" lang="en-US" sz="3200" b="0" i="0" u="none" strike="noStrike" kern="1200" cap="none" spc="50" normalizeH="0" baseline="0" noProof="0" dirty="0">
                <a:ln>
                  <a:noFill/>
                </a:ln>
                <a:solidFill>
                  <a:srgbClr val="EDEDED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JOIN</a:t>
            </a:r>
            <a: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 clause, and only those rows that meet the criteria listed in the </a:t>
            </a:r>
            <a:r>
              <a:rPr kumimoji="0" lang="en-US" sz="3200" b="0" i="0" u="none" strike="noStrike" kern="1200" cap="none" spc="5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ON</a:t>
            </a:r>
            <a: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 clause in the table to the right.</a:t>
            </a:r>
          </a:p>
          <a:p>
            <a:pPr marL="457200" marR="0" lvl="0" indent="-457200" algn="l" defTabSz="18288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For example:					Would return:</a:t>
            </a: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</a:br>
            <a:b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</a:br>
            <a:b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</a:br>
            <a:endParaRPr kumimoji="0" lang="en-US" sz="4400" b="0" i="0" u="none" strike="noStrike" kern="1200" cap="none" spc="50" normalizeH="0" baseline="0" noProof="0" dirty="0">
              <a:ln>
                <a:noFill/>
              </a:ln>
              <a:solidFill>
                <a:srgbClr val="004159"/>
              </a:solidFill>
              <a:effectLst/>
              <a:uLnTx/>
              <a:uFillTx/>
              <a:latin typeface="Helvetica Neue" panose="02000503000000020004" pitchFamily="2" charset="0"/>
            </a:endParaRPr>
          </a:p>
          <a:p>
            <a:pPr marL="457200" marR="0" lvl="0" indent="-457200" algn="l" defTabSz="18288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Despite not being in the courseLocations table, Dicey Downs is now displayed in the results.</a:t>
            </a:r>
          </a:p>
          <a:p>
            <a:pPr marL="1371600" marR="0" lvl="1" indent="-457200" algn="l" defTabSz="18288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36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However, without any matching row within the location table, a </a:t>
            </a:r>
            <a:r>
              <a:rPr kumimoji="0" lang="en-US" sz="3600" b="0" i="1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NULL</a:t>
            </a:r>
            <a:r>
              <a:rPr kumimoji="0" lang="en-US" sz="36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 value is displayed.</a:t>
            </a:r>
          </a:p>
        </p:txBody>
      </p:sp>
      <p:sp>
        <p:nvSpPr>
          <p:cNvPr id="16" name="Title 8"/>
          <p:cNvSpPr>
            <a:spLocks noGrp="1"/>
          </p:cNvSpPr>
          <p:nvPr>
            <p:ph type="title"/>
          </p:nvPr>
        </p:nvSpPr>
        <p:spPr>
          <a:xfrm>
            <a:off x="1676619" y="3175794"/>
            <a:ext cx="21032568" cy="1010653"/>
          </a:xfrm>
        </p:spPr>
        <p:txBody>
          <a:bodyPr/>
          <a:lstStyle/>
          <a:p>
            <a:r>
              <a:rPr lang="en-US" dirty="0"/>
              <a:t>The LEFT join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828" y="6967497"/>
            <a:ext cx="5456936" cy="3152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301" y="7316945"/>
            <a:ext cx="6427941" cy="196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10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5AE43-E67F-CF42-989B-77CD48562F0E}" type="datetime1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t>Content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114C69-A2A0-EB4D-AA08-4ABB843C6507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 |</a:t>
            </a:r>
            <a:r>
              <a:rPr lang="en-US" b="0" dirty="0"/>
              <a:t> 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510E8E7-45FD-C447-BDBD-6DE901BACE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77988" y="2743200"/>
            <a:ext cx="9621383" cy="8651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Anatomy of a SQL Statement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77989" y="4619041"/>
            <a:ext cx="22005678" cy="8943320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18288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The </a:t>
            </a:r>
            <a:r>
              <a:rPr kumimoji="0" lang="en-US" sz="3200" b="0" i="0" u="none" strike="noStrike" kern="1200" cap="none" spc="50" normalizeH="0" baseline="0" noProof="0" dirty="0">
                <a:ln>
                  <a:noFill/>
                </a:ln>
                <a:solidFill>
                  <a:srgbClr val="EDEDED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RIGHT JOIN</a:t>
            </a:r>
            <a: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 will display all rows in the table to the “right” of the </a:t>
            </a:r>
            <a:r>
              <a:rPr kumimoji="0" lang="en-US" sz="3200" b="0" i="0" u="none" strike="noStrike" kern="1200" cap="none" spc="50" normalizeH="0" baseline="0" noProof="0" dirty="0">
                <a:ln>
                  <a:noFill/>
                </a:ln>
                <a:solidFill>
                  <a:srgbClr val="EDEDED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JOIN</a:t>
            </a:r>
            <a: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 clause, and only those rows that meet the criteria listed in the </a:t>
            </a:r>
            <a:r>
              <a:rPr kumimoji="0" lang="en-US" sz="3200" b="0" i="0" u="none" strike="noStrike" kern="1200" cap="none" spc="5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ON</a:t>
            </a:r>
            <a: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 clause in the table to the </a:t>
            </a:r>
            <a:r>
              <a:rPr lang="en-US" sz="4400" dirty="0" err="1">
                <a:solidFill>
                  <a:srgbClr val="004159"/>
                </a:solidFill>
              </a:rPr>
              <a:t>lef</a:t>
            </a:r>
            <a: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t.</a:t>
            </a:r>
          </a:p>
          <a:p>
            <a:pPr marL="457200" marR="0" lvl="0" indent="-457200" algn="l" defTabSz="18288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For example:					Would return:</a:t>
            </a: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</a:br>
            <a:b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</a:br>
            <a:b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</a:br>
            <a:endParaRPr kumimoji="0" lang="en-US" sz="4400" b="0" i="0" u="none" strike="noStrike" kern="1200" cap="none" spc="50" normalizeH="0" baseline="0" noProof="0" dirty="0">
              <a:ln>
                <a:noFill/>
              </a:ln>
              <a:solidFill>
                <a:srgbClr val="004159"/>
              </a:solidFill>
              <a:effectLst/>
              <a:uLnTx/>
              <a:uFillTx/>
              <a:latin typeface="Helvetica Neue" panose="02000503000000020004" pitchFamily="2" charset="0"/>
            </a:endParaRPr>
          </a:p>
          <a:p>
            <a:pPr marL="457200" marR="0" lvl="0" indent="-457200" algn="l" defTabSz="18288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Note that this same output was achieved by using a LEFT JOIN and switching the order of the tables.</a:t>
            </a:r>
          </a:p>
        </p:txBody>
      </p:sp>
      <p:sp>
        <p:nvSpPr>
          <p:cNvPr id="16" name="Title 8"/>
          <p:cNvSpPr>
            <a:spLocks noGrp="1"/>
          </p:cNvSpPr>
          <p:nvPr>
            <p:ph type="title"/>
          </p:nvPr>
        </p:nvSpPr>
        <p:spPr>
          <a:xfrm>
            <a:off x="1676619" y="3175794"/>
            <a:ext cx="21032568" cy="1010653"/>
          </a:xfrm>
        </p:spPr>
        <p:txBody>
          <a:bodyPr/>
          <a:lstStyle/>
          <a:p>
            <a:r>
              <a:rPr lang="en-US" dirty="0"/>
              <a:t>The RIGHT join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809" y="7191214"/>
            <a:ext cx="5510225" cy="15599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828" y="6967497"/>
            <a:ext cx="5456936" cy="31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55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5AE43-E67F-CF42-989B-77CD48562F0E}" type="datetime1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t>Content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114C69-A2A0-EB4D-AA08-4ABB843C6507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 |</a:t>
            </a:r>
            <a:r>
              <a:rPr lang="en-US" b="0" dirty="0"/>
              <a:t> 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510E8E7-45FD-C447-BDBD-6DE901BACE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77988" y="2743200"/>
            <a:ext cx="9621383" cy="8651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Anatomy of a SQL Statement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77989" y="4619041"/>
            <a:ext cx="22005678" cy="8943320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18288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The </a:t>
            </a:r>
            <a:r>
              <a:rPr lang="en-US" sz="3200" dirty="0">
                <a:solidFill>
                  <a:srgbClr val="EDEDED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FULL</a:t>
            </a:r>
            <a:r>
              <a:rPr kumimoji="0" lang="en-US" sz="3200" b="0" i="0" u="none" strike="noStrike" kern="1200" cap="none" spc="50" normalizeH="0" baseline="0" noProof="0" dirty="0">
                <a:ln>
                  <a:noFill/>
                </a:ln>
                <a:solidFill>
                  <a:srgbClr val="EDEDED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JOIN</a:t>
            </a:r>
            <a: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 will combine the results of</a:t>
            </a:r>
            <a:r>
              <a:rPr kumimoji="0" lang="en-US" sz="4400" b="0" i="0" u="none" strike="noStrike" kern="1200" cap="none" spc="50" normalizeH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 LEFT JOIN and RIGHT JOIN.</a:t>
            </a:r>
            <a:endParaRPr kumimoji="0" lang="en-US" sz="4400" b="0" i="0" u="none" strike="noStrike" kern="1200" cap="none" spc="50" normalizeH="0" baseline="0" noProof="0" dirty="0">
              <a:ln>
                <a:noFill/>
              </a:ln>
              <a:solidFill>
                <a:srgbClr val="004159"/>
              </a:solidFill>
              <a:effectLst/>
              <a:uLnTx/>
              <a:uFillTx/>
              <a:latin typeface="Helvetica Neue" panose="02000503000000020004" pitchFamily="2" charset="0"/>
            </a:endParaRPr>
          </a:p>
          <a:p>
            <a:pPr marL="457200" marR="0" lvl="0" indent="-457200" algn="l" defTabSz="18288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  <a:t>For example:					Would return:</a:t>
            </a: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</a:br>
            <a:b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</a:br>
            <a:br>
              <a:rPr kumimoji="0" lang="en-US" sz="4400" b="0" i="0" u="none" strike="noStrike" kern="1200" cap="none" spc="50" normalizeH="0" baseline="0" noProof="0" dirty="0">
                <a:ln>
                  <a:noFill/>
                </a:ln>
                <a:solidFill>
                  <a:srgbClr val="004159"/>
                </a:solidFill>
                <a:effectLst/>
                <a:uLnTx/>
                <a:uFillTx/>
                <a:latin typeface="Helvetica Neue" panose="02000503000000020004" pitchFamily="2" charset="0"/>
              </a:rPr>
            </a:br>
            <a:endParaRPr kumimoji="0" lang="en-US" sz="4400" b="0" i="0" u="none" strike="noStrike" kern="1200" cap="none" spc="50" normalizeH="0" baseline="0" noProof="0" dirty="0">
              <a:ln>
                <a:noFill/>
              </a:ln>
              <a:solidFill>
                <a:srgbClr val="004159"/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16" name="Title 8"/>
          <p:cNvSpPr>
            <a:spLocks noGrp="1"/>
          </p:cNvSpPr>
          <p:nvPr>
            <p:ph type="title"/>
          </p:nvPr>
        </p:nvSpPr>
        <p:spPr>
          <a:xfrm>
            <a:off x="1676619" y="3175794"/>
            <a:ext cx="21032568" cy="1010653"/>
          </a:xfrm>
        </p:spPr>
        <p:txBody>
          <a:bodyPr/>
          <a:lstStyle/>
          <a:p>
            <a:r>
              <a:rPr lang="en-US" dirty="0"/>
              <a:t>The FULL join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828" y="6967497"/>
            <a:ext cx="5456936" cy="3152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09" y="7255735"/>
            <a:ext cx="6137524" cy="17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81D0B-D061-D049-827C-2A3C22FBCC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E5845D-A6C8-1046-96B9-610BC3D1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2597735"/>
            <a:ext cx="21032568" cy="10106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28BA46-3E4B-A842-A039-5AC634BC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t>Content Confidential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E64901-5B77-7548-BED3-57EFCB63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114C69-A2A0-EB4D-AA08-4ABB843C6507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CC470F9-314A-0A44-9138-77480411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3D5A36-C846-7C49-B5E3-A8EEFF260AFF}" type="datetime1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85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173288" y="4841949"/>
            <a:ext cx="10606344" cy="6510309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How we got here</a:t>
            </a:r>
          </a:p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Why use a database</a:t>
            </a:r>
          </a:p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Anatomy of a SQL statement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Creative anatomy</a:t>
            </a:r>
          </a:p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Making your mark on the world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Shooting yourself in the foot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Getting data in and out of the database</a:t>
            </a:r>
          </a:p>
          <a:p>
            <a:pPr marL="0" lvl="0" indent="0" defTabSz="45720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spc="0" dirty="0">
              <a:solidFill>
                <a:srgbClr val="EDEDED"/>
              </a:solidFill>
              <a:latin typeface="Helvetica Neue" panose="02000503000000020004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9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81D0B-D061-D049-827C-2A3C22FBCC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How we got here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D1F3D-7A5F-9448-9E1F-78841120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A56A-9C24-1C44-BF55-9D16200B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FF9BCFE-597D-C94E-B1B0-E091A7AD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BFC4-B6D7-A24E-B3B4-C9DAC54950CA}" type="datetime1">
              <a:rPr lang="en-US" smtClean="0"/>
              <a:t>6/25/2021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Database Models</a:t>
            </a:r>
          </a:p>
        </p:txBody>
      </p:sp>
      <p:sp>
        <p:nvSpPr>
          <p:cNvPr id="98" name="Content Placeholder 2"/>
          <p:cNvSpPr txBox="1">
            <a:spLocks/>
          </p:cNvSpPr>
          <p:nvPr/>
        </p:nvSpPr>
        <p:spPr>
          <a:xfrm>
            <a:off x="703510" y="4676571"/>
            <a:ext cx="21031199" cy="7757208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4000" dirty="0"/>
              <a:t>In the 1960s, two database structures emerged: hierarchical and network models.</a:t>
            </a:r>
          </a:p>
          <a:p>
            <a:pPr lvl="1">
              <a:lnSpc>
                <a:spcPct val="150000"/>
              </a:lnSpc>
            </a:pPr>
            <a:r>
              <a:rPr lang="en-US" sz="4000" dirty="0"/>
              <a:t>In 1970, Edgar </a:t>
            </a:r>
            <a:r>
              <a:rPr lang="en-US" sz="4000" dirty="0" err="1"/>
              <a:t>Codd</a:t>
            </a:r>
            <a:r>
              <a:rPr lang="en-US" sz="4000" dirty="0"/>
              <a:t> introduced a database model grounded in mathematical theory: the relational database model.</a:t>
            </a:r>
          </a:p>
          <a:p>
            <a:pPr lvl="1">
              <a:lnSpc>
                <a:spcPct val="150000"/>
              </a:lnSpc>
            </a:pPr>
            <a:r>
              <a:rPr lang="en-US" sz="4000" dirty="0"/>
              <a:t>In the 1980s, relational database management systems (RDBMS) became widely used.</a:t>
            </a:r>
          </a:p>
          <a:p>
            <a:pPr lvl="1">
              <a:lnSpc>
                <a:spcPct val="150000"/>
              </a:lnSpc>
            </a:pPr>
            <a:r>
              <a:rPr lang="en-US" sz="4000" dirty="0"/>
              <a:t>Trends since then have included XML, object stores, and schema-less “NOSQL” databases, but RDBMS continue to be the best choice for most applications.</a:t>
            </a:r>
          </a:p>
          <a:p>
            <a:pPr lvl="1">
              <a:lnSpc>
                <a:spcPct val="150000"/>
              </a:lnSpc>
            </a:pPr>
            <a:r>
              <a:rPr lang="en-US" sz="4000" dirty="0"/>
              <a:t>In this presentation, the term ‘database’ will refer to RDBMS.</a:t>
            </a:r>
          </a:p>
        </p:txBody>
      </p:sp>
    </p:spTree>
    <p:extLst>
      <p:ext uri="{BB962C8B-B14F-4D97-AF65-F5344CB8AC3E}">
        <p14:creationId xmlns:p14="http://schemas.microsoft.com/office/powerpoint/2010/main" val="3800694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08">
              <a:defRPr/>
            </a:pPr>
            <a:fld id="{1ED5AE43-E67F-CF42-989B-77CD48562F0E}" type="datetime1">
              <a:rPr lang="en-US">
                <a:solidFill>
                  <a:srgbClr val="000000">
                    <a:tint val="75000"/>
                  </a:srgbClr>
                </a:solidFill>
              </a:rPr>
              <a:pPr defTabSz="457108">
                <a:defRPr/>
              </a:pPr>
              <a:t>6/25/2021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08"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Content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08">
              <a:defRPr/>
            </a:pPr>
            <a:fld id="{4A114C69-A2A0-EB4D-AA08-4ABB843C6507}" type="slidenum">
              <a:rPr lang="en-US">
                <a:solidFill>
                  <a:srgbClr val="000000">
                    <a:tint val="75000"/>
                  </a:srgbClr>
                </a:solidFill>
              </a:rPr>
              <a:pPr defTabSz="457108">
                <a:defRPr/>
              </a:pPr>
              <a:t>30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79357" y="4683289"/>
            <a:ext cx="21161672" cy="8702394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08" indent="-457108" defTabSz="1828434">
              <a:defRPr/>
            </a:pPr>
            <a:r>
              <a:rPr lang="en-US" dirty="0">
                <a:solidFill>
                  <a:srgbClr val="004159"/>
                </a:solidFill>
              </a:rPr>
              <a:t>Much like keying a query off of a query in Access, you can target queries in SQL.</a:t>
            </a:r>
          </a:p>
          <a:p>
            <a:pPr marL="1371326" lvl="1" indent="-457108" defTabSz="1828434">
              <a:defRPr/>
            </a:pPr>
            <a:r>
              <a:rPr lang="en-US" dirty="0">
                <a:solidFill>
                  <a:srgbClr val="004159"/>
                </a:solidFill>
              </a:rPr>
              <a:t>Saved queries are referred to as ‘views’.</a:t>
            </a:r>
          </a:p>
          <a:p>
            <a:pPr marL="457108" indent="-457108" defTabSz="1828434">
              <a:defRPr/>
            </a:pPr>
            <a:r>
              <a:rPr lang="en-US" dirty="0">
                <a:solidFill>
                  <a:srgbClr val="004159"/>
                </a:solidFill>
              </a:rPr>
              <a:t>What’s more, is you can query your query, without having to first save your sub-query as a view.</a:t>
            </a:r>
            <a:br>
              <a:rPr lang="en-US" dirty="0">
                <a:solidFill>
                  <a:srgbClr val="004159"/>
                </a:solidFill>
              </a:rPr>
            </a:br>
            <a:br>
              <a:rPr lang="en-US" dirty="0">
                <a:solidFill>
                  <a:srgbClr val="004159"/>
                </a:solidFill>
              </a:rPr>
            </a:br>
            <a:br>
              <a:rPr lang="en-US" dirty="0">
                <a:solidFill>
                  <a:srgbClr val="004159"/>
                </a:solidFill>
              </a:rPr>
            </a:br>
            <a:endParaRPr lang="en-US" dirty="0">
              <a:solidFill>
                <a:srgbClr val="004159"/>
              </a:solidFill>
            </a:endParaRPr>
          </a:p>
          <a:p>
            <a:pPr marL="1371326" lvl="1" indent="-457108" defTabSz="1828434">
              <a:defRPr/>
            </a:pPr>
            <a:endParaRPr lang="en-US" dirty="0">
              <a:solidFill>
                <a:srgbClr val="004159"/>
              </a:solidFill>
            </a:endParaRPr>
          </a:p>
          <a:p>
            <a:pPr marL="457108" indent="-457108" defTabSz="1828434">
              <a:defRPr/>
            </a:pPr>
            <a:r>
              <a:rPr lang="en-US" dirty="0">
                <a:solidFill>
                  <a:srgbClr val="004159"/>
                </a:solidFill>
              </a:rPr>
              <a:t>You can use this technique in the </a:t>
            </a:r>
            <a:r>
              <a:rPr lang="en-US" sz="3200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FROM</a:t>
            </a:r>
            <a:r>
              <a:rPr lang="en-US" dirty="0">
                <a:solidFill>
                  <a:srgbClr val="004159"/>
                </a:solidFill>
              </a:rPr>
              <a:t> clause, or in any </a:t>
            </a:r>
            <a:r>
              <a:rPr lang="en-US" sz="3200" dirty="0">
                <a:solidFill>
                  <a:srgbClr val="EDEDED">
                    <a:lumMod val="50000"/>
                  </a:srgbClr>
                </a:solidFill>
                <a:latin typeface="Courier New" pitchFamily="49" charset="0"/>
                <a:ea typeface="+mn-ea"/>
                <a:cs typeface="Courier New" pitchFamily="49" charset="0"/>
              </a:rPr>
              <a:t>JOIN</a:t>
            </a:r>
            <a:r>
              <a:rPr lang="en-US" dirty="0">
                <a:solidFill>
                  <a:srgbClr val="004159"/>
                </a:solidFill>
              </a:rPr>
              <a:t> clause.</a:t>
            </a:r>
          </a:p>
          <a:p>
            <a:pPr marL="2285908" lvl="1" indent="-457108" defTabSz="1828434">
              <a:defRPr/>
            </a:pPr>
            <a:endParaRPr lang="en-US" sz="2400" dirty="0">
              <a:solidFill>
                <a:srgbClr val="004159"/>
              </a:solidFill>
            </a:endParaRPr>
          </a:p>
          <a:p>
            <a:pPr marL="2285908" lvl="1" indent="-457108" defTabSz="1828434">
              <a:defRPr/>
            </a:pPr>
            <a:endParaRPr lang="en-US" sz="2400" dirty="0">
              <a:solidFill>
                <a:srgbClr val="004159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7" t="12323" r="54808" b="78345"/>
          <a:stretch/>
        </p:blipFill>
        <p:spPr bwMode="auto">
          <a:xfrm>
            <a:off x="4058399" y="7120642"/>
            <a:ext cx="5128320" cy="1933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8"/>
          <p:cNvSpPr>
            <a:spLocks noGrp="1"/>
          </p:cNvSpPr>
          <p:nvPr>
            <p:ph type="title"/>
          </p:nvPr>
        </p:nvSpPr>
        <p:spPr>
          <a:xfrm>
            <a:off x="1677990" y="3176275"/>
            <a:ext cx="21029830" cy="1010522"/>
          </a:xfrm>
        </p:spPr>
        <p:txBody>
          <a:bodyPr/>
          <a:lstStyle/>
          <a:p>
            <a:r>
              <a:rPr lang="en-US" dirty="0"/>
              <a:t>Subqueries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187" y="10551951"/>
            <a:ext cx="88011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88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08">
              <a:defRPr/>
            </a:pPr>
            <a:fld id="{1ED5AE43-E67F-CF42-989B-77CD48562F0E}" type="datetime1">
              <a:rPr lang="en-US">
                <a:solidFill>
                  <a:srgbClr val="000000">
                    <a:tint val="75000"/>
                  </a:srgbClr>
                </a:solidFill>
              </a:rPr>
              <a:pPr defTabSz="457108">
                <a:defRPr/>
              </a:pPr>
              <a:t>6/25/2021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08"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Content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08">
              <a:defRPr/>
            </a:pPr>
            <a:fld id="{4A114C69-A2A0-EB4D-AA08-4ABB843C6507}" type="slidenum">
              <a:rPr lang="en-US">
                <a:solidFill>
                  <a:srgbClr val="000000">
                    <a:tint val="75000"/>
                  </a:srgbClr>
                </a:solidFill>
              </a:rPr>
              <a:pPr defTabSz="457108">
                <a:defRPr/>
              </a:pPr>
              <a:t>31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510E8E7-45FD-C447-BDBD-6DE901BACE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79358" y="2743736"/>
            <a:ext cx="9620130" cy="865076"/>
          </a:xfrm>
        </p:spPr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79357" y="4184257"/>
            <a:ext cx="21028460" cy="7591666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08" indent="-457108" defTabSz="1828434">
              <a:lnSpc>
                <a:spcPct val="150000"/>
              </a:lnSpc>
              <a:defRPr/>
            </a:pPr>
            <a:r>
              <a:rPr lang="en-US" sz="4400" dirty="0">
                <a:solidFill>
                  <a:srgbClr val="004159"/>
                </a:solidFill>
              </a:rPr>
              <a:t>Nesting queries is a great method to query on aggregate criteria, or to apply a second level of aggregation.  Some examples:</a:t>
            </a:r>
          </a:p>
          <a:p>
            <a:pPr marL="1371326" lvl="1" indent="-457108" defTabSz="1828434">
              <a:lnSpc>
                <a:spcPct val="150000"/>
              </a:lnSpc>
              <a:defRPr/>
            </a:pPr>
            <a:r>
              <a:rPr lang="en-US" sz="3600" dirty="0">
                <a:solidFill>
                  <a:srgbClr val="004159"/>
                </a:solidFill>
              </a:rPr>
              <a:t>Select the minimum of the maximums in your data set</a:t>
            </a:r>
          </a:p>
          <a:p>
            <a:pPr marL="1371326" lvl="1" indent="-457108" defTabSz="1828434">
              <a:lnSpc>
                <a:spcPct val="150000"/>
              </a:lnSpc>
              <a:defRPr/>
            </a:pPr>
            <a:r>
              <a:rPr lang="en-US" sz="3600" dirty="0">
                <a:solidFill>
                  <a:srgbClr val="004159"/>
                </a:solidFill>
              </a:rPr>
              <a:t>Return the relative percentage of numbers in your data set</a:t>
            </a:r>
          </a:p>
          <a:p>
            <a:pPr marL="1371326" lvl="1" indent="-457108" defTabSz="1828434">
              <a:lnSpc>
                <a:spcPct val="150000"/>
              </a:lnSpc>
              <a:defRPr/>
            </a:pPr>
            <a:r>
              <a:rPr lang="en-US" sz="3600" dirty="0">
                <a:solidFill>
                  <a:srgbClr val="004159"/>
                </a:solidFill>
              </a:rPr>
              <a:t>Returning all policies with a base-policy issue date before some year</a:t>
            </a:r>
          </a:p>
          <a:p>
            <a:pPr marL="1371326" lvl="1" indent="-457108" defTabSz="1828434">
              <a:lnSpc>
                <a:spcPct val="150000"/>
              </a:lnSpc>
              <a:defRPr/>
            </a:pPr>
            <a:r>
              <a:rPr lang="en-US" sz="3600" dirty="0">
                <a:solidFill>
                  <a:srgbClr val="004159"/>
                </a:solidFill>
              </a:rPr>
              <a:t>Normalizing </a:t>
            </a:r>
            <a:r>
              <a:rPr lang="en-US" sz="3600" dirty="0" err="1">
                <a:solidFill>
                  <a:srgbClr val="004159"/>
                </a:solidFill>
              </a:rPr>
              <a:t>denormalized</a:t>
            </a:r>
            <a:r>
              <a:rPr lang="en-US" sz="3600" dirty="0">
                <a:solidFill>
                  <a:srgbClr val="004159"/>
                </a:solidFill>
              </a:rPr>
              <a:t> data on the fly</a:t>
            </a:r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1677990" y="3176275"/>
            <a:ext cx="21029830" cy="1010522"/>
          </a:xfrm>
        </p:spPr>
        <p:txBody>
          <a:bodyPr/>
          <a:lstStyle/>
          <a:p>
            <a:r>
              <a:rPr lang="en-US" dirty="0"/>
              <a:t>Nesting Queries</a:t>
            </a:r>
          </a:p>
        </p:txBody>
      </p:sp>
    </p:spTree>
    <p:extLst>
      <p:ext uri="{BB962C8B-B14F-4D97-AF65-F5344CB8AC3E}">
        <p14:creationId xmlns:p14="http://schemas.microsoft.com/office/powerpoint/2010/main" val="3516292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08">
              <a:defRPr/>
            </a:pPr>
            <a:fld id="{1ED5AE43-E67F-CF42-989B-77CD48562F0E}" type="datetime1">
              <a:rPr lang="en-US">
                <a:solidFill>
                  <a:srgbClr val="000000">
                    <a:tint val="75000"/>
                  </a:srgbClr>
                </a:solidFill>
              </a:rPr>
              <a:pPr defTabSz="457108">
                <a:defRPr/>
              </a:pPr>
              <a:t>6/25/2021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08"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Content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08">
              <a:defRPr/>
            </a:pPr>
            <a:fld id="{4A114C69-A2A0-EB4D-AA08-4ABB843C6507}" type="slidenum">
              <a:rPr lang="en-US">
                <a:solidFill>
                  <a:srgbClr val="000000">
                    <a:tint val="75000"/>
                  </a:srgbClr>
                </a:solidFill>
              </a:rPr>
              <a:pPr defTabSz="457108">
                <a:defRPr/>
              </a:pPr>
              <a:t>32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79357" y="4184257"/>
            <a:ext cx="21028460" cy="7591666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08" indent="-457108" defTabSz="1828434">
              <a:lnSpc>
                <a:spcPct val="150000"/>
              </a:lnSpc>
              <a:defRPr/>
            </a:pPr>
            <a:r>
              <a:rPr lang="en-US" sz="4400" dirty="0">
                <a:solidFill>
                  <a:srgbClr val="004159"/>
                </a:solidFill>
              </a:rPr>
              <a:t>Used to combine the result-set of two or more select statements. Examples</a:t>
            </a:r>
            <a:endParaRPr lang="en-US" sz="400" dirty="0">
              <a:solidFill>
                <a:srgbClr val="004159"/>
              </a:solidFill>
            </a:endParaRPr>
          </a:p>
          <a:p>
            <a:pPr marL="3200126" lvl="2" indent="-457108" defTabSz="1828434">
              <a:lnSpc>
                <a:spcPct val="150000"/>
              </a:lnSpc>
              <a:defRPr/>
            </a:pPr>
            <a:r>
              <a:rPr lang="en-US" sz="3600" dirty="0">
                <a:solidFill>
                  <a:srgbClr val="004159"/>
                </a:solidFill>
              </a:rPr>
              <a:t>Combine data from two different sources</a:t>
            </a:r>
          </a:p>
          <a:p>
            <a:pPr marL="4571818" lvl="3" indent="0" defTabSz="1828434">
              <a:lnSpc>
                <a:spcPct val="150000"/>
              </a:lnSpc>
              <a:buNone/>
              <a:defRPr/>
            </a:pPr>
            <a:endParaRPr lang="en-US" sz="3600" dirty="0">
              <a:solidFill>
                <a:srgbClr val="004159"/>
              </a:solidFill>
            </a:endParaRPr>
          </a:p>
          <a:p>
            <a:pPr marL="3200126" lvl="2" indent="-457108" defTabSz="1828434">
              <a:lnSpc>
                <a:spcPct val="150000"/>
              </a:lnSpc>
              <a:defRPr/>
            </a:pPr>
            <a:r>
              <a:rPr lang="en-US" sz="3600" dirty="0">
                <a:solidFill>
                  <a:srgbClr val="004159"/>
                </a:solidFill>
              </a:rPr>
              <a:t>Create summarized information of a table</a:t>
            </a:r>
          </a:p>
          <a:p>
            <a:pPr marL="3200126" lvl="2" indent="-457108" defTabSz="1828434">
              <a:lnSpc>
                <a:spcPct val="150000"/>
              </a:lnSpc>
              <a:defRPr/>
            </a:pPr>
            <a:r>
              <a:rPr lang="en-US" sz="3600" dirty="0">
                <a:solidFill>
                  <a:srgbClr val="004159"/>
                </a:solidFill>
              </a:rPr>
              <a:t>Use a Union All statement to eliminate duplicate items from combined statements</a:t>
            </a:r>
          </a:p>
          <a:p>
            <a:pPr marL="2743018" lvl="2" indent="0" defTabSz="1828434">
              <a:lnSpc>
                <a:spcPct val="150000"/>
              </a:lnSpc>
              <a:buNone/>
              <a:defRPr/>
            </a:pPr>
            <a:endParaRPr lang="en-US" sz="3600" dirty="0">
              <a:solidFill>
                <a:srgbClr val="004159"/>
              </a:solidFill>
            </a:endParaRPr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1677990" y="3176275"/>
            <a:ext cx="21029830" cy="1010522"/>
          </a:xfrm>
        </p:spPr>
        <p:txBody>
          <a:bodyPr/>
          <a:lstStyle/>
          <a:p>
            <a:r>
              <a:rPr lang="en-US" dirty="0"/>
              <a:t>Unions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17" y="6266858"/>
            <a:ext cx="62103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117" y="9413639"/>
            <a:ext cx="6286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41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08">
              <a:defRPr/>
            </a:pPr>
            <a:fld id="{1ED5AE43-E67F-CF42-989B-77CD48562F0E}" type="datetime1">
              <a:rPr lang="en-US">
                <a:solidFill>
                  <a:srgbClr val="000000">
                    <a:tint val="75000"/>
                  </a:srgbClr>
                </a:solidFill>
              </a:rPr>
              <a:pPr defTabSz="457108">
                <a:defRPr/>
              </a:pPr>
              <a:t>6/25/2021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08">
              <a:defRPr/>
            </a:pPr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Content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08">
              <a:defRPr/>
            </a:pPr>
            <a:fld id="{4A114C69-A2A0-EB4D-AA08-4ABB843C6507}" type="slidenum">
              <a:rPr lang="en-US">
                <a:solidFill>
                  <a:srgbClr val="000000">
                    <a:tint val="75000"/>
                  </a:srgbClr>
                </a:solidFill>
              </a:rPr>
              <a:pPr defTabSz="457108">
                <a:defRPr/>
              </a:pPr>
              <a:t>33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80041" y="3675829"/>
            <a:ext cx="21028460" cy="7591666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08" indent="-457108" defTabSz="1828434">
              <a:lnSpc>
                <a:spcPct val="150000"/>
              </a:lnSpc>
              <a:defRPr/>
            </a:pPr>
            <a:r>
              <a:rPr lang="en-US" sz="4400" dirty="0">
                <a:solidFill>
                  <a:srgbClr val="004159"/>
                </a:solidFill>
              </a:rPr>
              <a:t>A temporary result set used to simplify a complex queries</a:t>
            </a:r>
            <a:endParaRPr lang="en-US" sz="400" dirty="0">
              <a:solidFill>
                <a:srgbClr val="004159"/>
              </a:solidFill>
            </a:endParaRPr>
          </a:p>
          <a:p>
            <a:pPr marL="3200126" lvl="2" indent="-457108" defTabSz="1828434">
              <a:lnSpc>
                <a:spcPct val="150000"/>
              </a:lnSpc>
              <a:defRPr/>
            </a:pPr>
            <a:r>
              <a:rPr lang="en-US" sz="3600" dirty="0">
                <a:solidFill>
                  <a:srgbClr val="004159"/>
                </a:solidFill>
              </a:rPr>
              <a:t>Promotes readability, substitute for a permanent view</a:t>
            </a:r>
          </a:p>
          <a:p>
            <a:pPr marL="3200126" lvl="2" indent="-457108" defTabSz="1828434">
              <a:lnSpc>
                <a:spcPct val="150000"/>
              </a:lnSpc>
              <a:defRPr/>
            </a:pPr>
            <a:endParaRPr lang="en-US" sz="3600" dirty="0">
              <a:solidFill>
                <a:srgbClr val="004159"/>
              </a:solidFill>
            </a:endParaRPr>
          </a:p>
          <a:p>
            <a:pPr marL="2743018" lvl="2" indent="0" defTabSz="1828434">
              <a:lnSpc>
                <a:spcPct val="150000"/>
              </a:lnSpc>
              <a:buNone/>
              <a:defRPr/>
            </a:pPr>
            <a:endParaRPr lang="en-US" sz="3600" dirty="0">
              <a:solidFill>
                <a:srgbClr val="004159"/>
              </a:solidFill>
            </a:endParaRPr>
          </a:p>
          <a:p>
            <a:pPr marL="3200126" lvl="2" indent="-457108" defTabSz="1828434">
              <a:lnSpc>
                <a:spcPct val="150000"/>
              </a:lnSpc>
              <a:defRPr/>
            </a:pPr>
            <a:endParaRPr lang="en-US" sz="3600" dirty="0">
              <a:solidFill>
                <a:srgbClr val="004159"/>
              </a:solidFill>
            </a:endParaRPr>
          </a:p>
          <a:p>
            <a:pPr marL="3200126" lvl="2" indent="-457108" defTabSz="1828434">
              <a:lnSpc>
                <a:spcPct val="150000"/>
              </a:lnSpc>
              <a:defRPr/>
            </a:pPr>
            <a:r>
              <a:rPr lang="en-US" sz="3600" dirty="0">
                <a:solidFill>
                  <a:srgbClr val="004159"/>
                </a:solidFill>
              </a:rPr>
              <a:t>Temp tables can also be used as a temporary result set</a:t>
            </a:r>
          </a:p>
          <a:p>
            <a:pPr marL="3200126" lvl="2" indent="-457108" defTabSz="1828434">
              <a:lnSpc>
                <a:spcPct val="150000"/>
              </a:lnSpc>
              <a:defRPr/>
            </a:pPr>
            <a:endParaRPr lang="en-US" sz="3600" dirty="0">
              <a:solidFill>
                <a:srgbClr val="004159"/>
              </a:solidFill>
            </a:endParaRPr>
          </a:p>
          <a:p>
            <a:pPr marL="2743018" lvl="2" indent="0" defTabSz="1828434">
              <a:lnSpc>
                <a:spcPct val="150000"/>
              </a:lnSpc>
              <a:buNone/>
              <a:defRPr/>
            </a:pPr>
            <a:endParaRPr lang="en-US" sz="3600" dirty="0">
              <a:solidFill>
                <a:srgbClr val="004159"/>
              </a:solidFill>
            </a:endParaRPr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1678672" y="2329965"/>
            <a:ext cx="21029830" cy="1010522"/>
          </a:xfrm>
        </p:spPr>
        <p:txBody>
          <a:bodyPr/>
          <a:lstStyle/>
          <a:p>
            <a:r>
              <a:rPr lang="en-US" dirty="0"/>
              <a:t>CTE (Common Table Expression)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840" y="5909559"/>
            <a:ext cx="7616362" cy="2441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838" y="9484676"/>
            <a:ext cx="6070198" cy="290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88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08">
              <a:defRPr/>
            </a:pPr>
            <a:fld id="{1ED5AE43-E67F-CF42-989B-77CD48562F0E}" type="datetime1">
              <a:rPr lang="en-US">
                <a:solidFill>
                  <a:srgbClr val="000000">
                    <a:tint val="75000"/>
                  </a:srgbClr>
                </a:solidFill>
              </a:rPr>
              <a:pPr defTabSz="457108">
                <a:defRPr/>
              </a:pPr>
              <a:t>6/25/2021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08">
              <a:defRPr/>
            </a:pPr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Content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08">
              <a:defRPr/>
            </a:pPr>
            <a:fld id="{4A114C69-A2A0-EB4D-AA08-4ABB843C6507}" type="slidenum">
              <a:rPr lang="en-US">
                <a:solidFill>
                  <a:srgbClr val="000000">
                    <a:tint val="75000"/>
                  </a:srgbClr>
                </a:solidFill>
              </a:rPr>
              <a:pPr defTabSz="457108">
                <a:defRPr/>
              </a:pPr>
              <a:t>34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80041" y="3675829"/>
            <a:ext cx="21028460" cy="7591666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08" indent="-457108" defTabSz="1828434">
              <a:lnSpc>
                <a:spcPct val="150000"/>
              </a:lnSpc>
              <a:defRPr/>
            </a:pPr>
            <a:r>
              <a:rPr lang="en-US" sz="4400" dirty="0">
                <a:solidFill>
                  <a:srgbClr val="004159"/>
                </a:solidFill>
              </a:rPr>
              <a:t>A window function performs a calculation across a set of table rows that are related to the current row</a:t>
            </a:r>
            <a:endParaRPr lang="en-US" sz="400" dirty="0">
              <a:solidFill>
                <a:srgbClr val="004159"/>
              </a:solidFill>
            </a:endParaRPr>
          </a:p>
          <a:p>
            <a:pPr marL="3200126" lvl="2" indent="-457108" defTabSz="1828434">
              <a:lnSpc>
                <a:spcPct val="150000"/>
              </a:lnSpc>
              <a:defRPr/>
            </a:pPr>
            <a:r>
              <a:rPr lang="en-US" sz="3600" dirty="0">
                <a:solidFill>
                  <a:srgbClr val="004159"/>
                </a:solidFill>
              </a:rPr>
              <a:t>Possible aggregate functions include SUM, COUNT, AVG, RANK, ROW_NUMBER</a:t>
            </a:r>
          </a:p>
          <a:p>
            <a:pPr marL="3200126" lvl="2" indent="-457108" defTabSz="1828434">
              <a:lnSpc>
                <a:spcPct val="150000"/>
              </a:lnSpc>
              <a:defRPr/>
            </a:pPr>
            <a:r>
              <a:rPr lang="en-US" sz="3600" dirty="0">
                <a:solidFill>
                  <a:srgbClr val="004159"/>
                </a:solidFill>
              </a:rPr>
              <a:t>Example: Counts how many Member Firms started on the particular start date</a:t>
            </a:r>
          </a:p>
          <a:p>
            <a:pPr marL="2743018" lvl="2" indent="0" defTabSz="1828434">
              <a:lnSpc>
                <a:spcPct val="150000"/>
              </a:lnSpc>
              <a:buNone/>
              <a:defRPr/>
            </a:pPr>
            <a:endParaRPr lang="en-US" sz="3600" dirty="0">
              <a:solidFill>
                <a:srgbClr val="004159"/>
              </a:solidFill>
            </a:endParaRPr>
          </a:p>
          <a:p>
            <a:pPr marL="3200126" lvl="2" indent="-457108" defTabSz="1828434">
              <a:lnSpc>
                <a:spcPct val="150000"/>
              </a:lnSpc>
              <a:defRPr/>
            </a:pPr>
            <a:endParaRPr lang="en-US" sz="3600" dirty="0">
              <a:solidFill>
                <a:srgbClr val="004159"/>
              </a:solidFill>
            </a:endParaRPr>
          </a:p>
          <a:p>
            <a:pPr marL="3200126" lvl="2" indent="-457108" defTabSz="1828434">
              <a:lnSpc>
                <a:spcPct val="150000"/>
              </a:lnSpc>
              <a:defRPr/>
            </a:pPr>
            <a:r>
              <a:rPr lang="en-US" sz="3600" dirty="0">
                <a:solidFill>
                  <a:srgbClr val="004159"/>
                </a:solidFill>
              </a:rPr>
              <a:t>Rank and </a:t>
            </a:r>
            <a:r>
              <a:rPr lang="en-US" sz="3600" dirty="0" err="1">
                <a:solidFill>
                  <a:srgbClr val="004159"/>
                </a:solidFill>
              </a:rPr>
              <a:t>Row_Number</a:t>
            </a:r>
            <a:r>
              <a:rPr lang="en-US" sz="3600" dirty="0">
                <a:solidFill>
                  <a:srgbClr val="004159"/>
                </a:solidFill>
              </a:rPr>
              <a:t> are useful for finding the previous record or the next record in transactional data sets</a:t>
            </a:r>
          </a:p>
          <a:p>
            <a:pPr marL="2743018" lvl="2" indent="0" defTabSz="1828434">
              <a:lnSpc>
                <a:spcPct val="150000"/>
              </a:lnSpc>
              <a:buNone/>
              <a:defRPr/>
            </a:pPr>
            <a:endParaRPr lang="en-US" sz="3600" dirty="0">
              <a:solidFill>
                <a:srgbClr val="004159"/>
              </a:solidFill>
            </a:endParaRPr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1678672" y="2329965"/>
            <a:ext cx="21029830" cy="1010522"/>
          </a:xfrm>
        </p:spPr>
        <p:txBody>
          <a:bodyPr/>
          <a:lstStyle/>
          <a:p>
            <a:r>
              <a:rPr lang="en-US" dirty="0"/>
              <a:t>Window functions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37" y="7819852"/>
            <a:ext cx="9448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07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81D0B-D061-D049-827C-2A3C22FBCC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E5845D-A6C8-1046-96B9-610BC3D1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2597735"/>
            <a:ext cx="21032568" cy="10106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28BA46-3E4B-A842-A039-5AC634BC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t>Content Confidential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E64901-5B77-7548-BED3-57EFCB63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114C69-A2A0-EB4D-AA08-4ABB843C6507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CC470F9-314A-0A44-9138-77480411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3D5A36-C846-7C49-B5E3-A8EEFF260AFF}" type="datetime1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85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173288" y="4841949"/>
            <a:ext cx="10606344" cy="6510309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How we got here</a:t>
            </a:r>
          </a:p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Why use a database</a:t>
            </a:r>
          </a:p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Anatomy of a SQL statement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Creative anatomy</a:t>
            </a:r>
          </a:p>
          <a:p>
            <a:pPr lvl="0">
              <a:lnSpc>
                <a:spcPct val="120000"/>
              </a:lnSpc>
            </a:pPr>
            <a:r>
              <a:rPr lang="en-US" b="1" dirty="0"/>
              <a:t>Making your mark on the world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Shooting yourself in the foot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Getting data in and out of the database</a:t>
            </a:r>
          </a:p>
          <a:p>
            <a:pPr marL="0" lvl="0" indent="0" defTabSz="45720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spc="0" dirty="0">
              <a:solidFill>
                <a:srgbClr val="EDEDED"/>
              </a:solidFill>
              <a:latin typeface="Helvetica Neue" panose="02000503000000020004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48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CED-1BE0-3445-B069-DB1A232EFFDE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A tacit statement: creates table!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types dictate type of data columns can hold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Constraints (NOT NULL, PRIMARY KEY) are important.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truth about “CREATE TABLE”…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19" y="10254247"/>
            <a:ext cx="8499840" cy="14325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619" y="4902452"/>
            <a:ext cx="8397586" cy="423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85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E2BAB2-C324-8647-BFA0-636A029FABEE}"/>
              </a:ext>
            </a:extLst>
          </p:cNvPr>
          <p:cNvSpPr txBox="1"/>
          <p:nvPr/>
        </p:nvSpPr>
        <p:spPr>
          <a:xfrm>
            <a:off x="1764057" y="3810557"/>
            <a:ext cx="9642065" cy="22217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lvl="0" defTabSz="914400">
              <a:lnSpc>
                <a:spcPts val="4180"/>
              </a:lnSpc>
              <a:spcBef>
                <a:spcPts val="1200"/>
              </a:spcBef>
              <a:defRPr sz="2400">
                <a:solidFill>
                  <a:srgbClr val="00435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800" dirty="0">
                <a:solidFill>
                  <a:srgbClr val="00435A"/>
                </a:solidFill>
                <a:latin typeface="Helvetica Neue"/>
                <a:sym typeface="Helvetica Neue"/>
              </a:rPr>
              <a:t>Specified when creating or altering tables  </a:t>
            </a:r>
          </a:p>
          <a:p>
            <a:pPr lvl="0" defTabSz="914400">
              <a:lnSpc>
                <a:spcPts val="4180"/>
              </a:lnSpc>
              <a:spcBef>
                <a:spcPts val="1200"/>
              </a:spcBef>
              <a:defRPr sz="2400">
                <a:solidFill>
                  <a:srgbClr val="00435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800" dirty="0">
                <a:solidFill>
                  <a:srgbClr val="00435A"/>
                </a:solidFill>
                <a:latin typeface="Helvetica Neue"/>
                <a:sym typeface="Helvetica Neue"/>
              </a:rPr>
              <a:t>Accentuates accuracy and reliability of data</a:t>
            </a:r>
          </a:p>
          <a:p>
            <a:pPr lvl="0" defTabSz="914400">
              <a:lnSpc>
                <a:spcPts val="4180"/>
              </a:lnSpc>
              <a:spcBef>
                <a:spcPts val="1200"/>
              </a:spcBef>
              <a:defRPr sz="2400">
                <a:solidFill>
                  <a:srgbClr val="00435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800" dirty="0">
                <a:solidFill>
                  <a:srgbClr val="00435A"/>
                </a:solidFill>
                <a:latin typeface="Helvetica Neue"/>
                <a:sym typeface="Helvetica Neue"/>
              </a:rPr>
              <a:t>Mission aborts if constraint violated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43910A-0C41-F644-96AA-703ECC57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2284687"/>
            <a:ext cx="21032568" cy="1010653"/>
          </a:xfrm>
        </p:spPr>
        <p:txBody>
          <a:bodyPr/>
          <a:lstStyle/>
          <a:p>
            <a:r>
              <a:rPr lang="en-US" dirty="0"/>
              <a:t>All about CONSTRAINTS…</a:t>
            </a: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0E7A167F-BDF7-5D44-80FD-2D615DD1A043}"/>
              </a:ext>
            </a:extLst>
          </p:cNvPr>
          <p:cNvSpPr txBox="1"/>
          <p:nvPr/>
        </p:nvSpPr>
        <p:spPr>
          <a:xfrm>
            <a:off x="14792803" y="4458670"/>
            <a:ext cx="4761069" cy="5750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Autofit/>
          </a:bodyPr>
          <a:lstStyle/>
          <a:p>
            <a:pPr lvl="0" algn="l" defTabSz="914400">
              <a:lnSpc>
                <a:spcPct val="110000"/>
              </a:lnSpc>
              <a:spcBef>
                <a:spcPts val="1200"/>
              </a:spcBef>
              <a:defRPr sz="2400" b="1">
                <a:solidFill>
                  <a:srgbClr val="00435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b="1" spc="300" dirty="0">
                <a:solidFill>
                  <a:schemeClr val="accent2"/>
                </a:solidFill>
                <a:latin typeface="Helvetica Neue"/>
                <a:sym typeface="Helvetica Neue"/>
              </a:rPr>
              <a:t>Common Constraints</a:t>
            </a:r>
            <a:endParaRPr lang="en-US" sz="2400" spc="300" dirty="0">
              <a:solidFill>
                <a:schemeClr val="accent2"/>
              </a:solidFill>
              <a:latin typeface="Helvetica Neue"/>
              <a:sym typeface="Helvetica Neue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29BA9D-3738-A947-BD42-ED4EFBB191B3}"/>
              </a:ext>
            </a:extLst>
          </p:cNvPr>
          <p:cNvGrpSpPr/>
          <p:nvPr/>
        </p:nvGrpSpPr>
        <p:grpSpPr>
          <a:xfrm>
            <a:off x="14663990" y="5033738"/>
            <a:ext cx="9925099" cy="708524"/>
            <a:chOff x="1889909" y="6149613"/>
            <a:chExt cx="9925099" cy="7085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E3FA3C-9F15-9148-8B84-81686152C11D}"/>
                </a:ext>
              </a:extLst>
            </p:cNvPr>
            <p:cNvSpPr txBox="1"/>
            <p:nvPr/>
          </p:nvSpPr>
          <p:spPr>
            <a:xfrm>
              <a:off x="2727156" y="6149613"/>
              <a:ext cx="9087852" cy="7085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6" tIns="71436" rIns="71436" bIns="71436" numCol="1" spcCol="38100" rtlCol="0" anchor="t">
              <a:spAutoFit/>
            </a:bodyPr>
            <a:lstStyle/>
            <a:p>
              <a:pPr lvl="0" algn="l" defTabSz="914400">
                <a:lnSpc>
                  <a:spcPts val="3000"/>
                </a:lnSpc>
                <a:spcBef>
                  <a:spcPts val="1200"/>
                </a:spcBef>
                <a:defRPr sz="2400">
                  <a:solidFill>
                    <a:srgbClr val="00435A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lang="en-US" sz="2900" dirty="0">
                  <a:solidFill>
                    <a:srgbClr val="00435A"/>
                  </a:solidFill>
                  <a:latin typeface="Helvetica Neue"/>
                  <a:sym typeface="Helvetica Neue"/>
                </a:rPr>
                <a:t>NOT NULL - column cannot have NULL value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C5DE9A6-F5C0-BA40-9F79-E681EE57C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89909" y="6263483"/>
              <a:ext cx="581054" cy="58105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7056FF-4DE6-B343-9236-5728890264B5}"/>
              </a:ext>
            </a:extLst>
          </p:cNvPr>
          <p:cNvGrpSpPr/>
          <p:nvPr/>
        </p:nvGrpSpPr>
        <p:grpSpPr>
          <a:xfrm>
            <a:off x="14663990" y="5894384"/>
            <a:ext cx="9925099" cy="718986"/>
            <a:chOff x="1889909" y="7256520"/>
            <a:chExt cx="9925099" cy="7189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462479-3DA9-7F45-A565-9DAA8182D224}"/>
                </a:ext>
              </a:extLst>
            </p:cNvPr>
            <p:cNvSpPr txBox="1"/>
            <p:nvPr/>
          </p:nvSpPr>
          <p:spPr>
            <a:xfrm>
              <a:off x="2727156" y="7256520"/>
              <a:ext cx="9087852" cy="7085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6" tIns="71436" rIns="71436" bIns="71436" numCol="1" spcCol="38100" rtlCol="0" anchor="t">
              <a:spAutoFit/>
            </a:bodyPr>
            <a:lstStyle/>
            <a:p>
              <a:pPr lvl="0" algn="l" defTabSz="914400">
                <a:lnSpc>
                  <a:spcPts val="3000"/>
                </a:lnSpc>
                <a:spcBef>
                  <a:spcPts val="1200"/>
                </a:spcBef>
                <a:defRPr sz="2400">
                  <a:solidFill>
                    <a:srgbClr val="00435A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lang="en-US" sz="2900" dirty="0">
                  <a:solidFill>
                    <a:srgbClr val="00435A"/>
                  </a:solidFill>
                  <a:latin typeface="Helvetica Neue"/>
                  <a:sym typeface="Helvetica Neue"/>
                </a:rPr>
                <a:t>UNIQUE – dictates all values in column are different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24A3BAE-B9D0-BC40-B937-6981E272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89909" y="7394452"/>
              <a:ext cx="581054" cy="581054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7CA200-738C-5C42-A9CA-543F00CB64A9}"/>
              </a:ext>
            </a:extLst>
          </p:cNvPr>
          <p:cNvGrpSpPr/>
          <p:nvPr/>
        </p:nvGrpSpPr>
        <p:grpSpPr>
          <a:xfrm>
            <a:off x="14663990" y="6840588"/>
            <a:ext cx="9925099" cy="715926"/>
            <a:chOff x="1889909" y="8366485"/>
            <a:chExt cx="9925099" cy="71592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09ED2C-0636-6A47-A380-990474656255}"/>
                </a:ext>
              </a:extLst>
            </p:cNvPr>
            <p:cNvSpPr txBox="1"/>
            <p:nvPr/>
          </p:nvSpPr>
          <p:spPr>
            <a:xfrm>
              <a:off x="2727156" y="8366485"/>
              <a:ext cx="9087852" cy="7085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6" tIns="71436" rIns="71436" bIns="71436" numCol="1" spcCol="38100" rtlCol="0" anchor="t">
              <a:spAutoFit/>
            </a:bodyPr>
            <a:lstStyle/>
            <a:p>
              <a:pPr lvl="0" algn="l" defTabSz="914400">
                <a:lnSpc>
                  <a:spcPts val="3000"/>
                </a:lnSpc>
                <a:spcBef>
                  <a:spcPts val="1200"/>
                </a:spcBef>
                <a:defRPr sz="2400">
                  <a:solidFill>
                    <a:srgbClr val="00435A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lang="en-US" sz="2900" dirty="0">
                  <a:solidFill>
                    <a:srgbClr val="00435A"/>
                  </a:solidFill>
                  <a:latin typeface="Helvetica Neue"/>
                  <a:sym typeface="Helvetica Neue"/>
                </a:rPr>
                <a:t>PRIMARY KEY = NOT NULL + UNIQUE  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E814858-B55A-5645-B984-4BE91BB15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89909" y="8501357"/>
              <a:ext cx="581054" cy="581054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F5223F-88E9-5542-B8CE-2A83DD265489}"/>
              </a:ext>
            </a:extLst>
          </p:cNvPr>
          <p:cNvGrpSpPr/>
          <p:nvPr/>
        </p:nvGrpSpPr>
        <p:grpSpPr>
          <a:xfrm>
            <a:off x="14663990" y="7633540"/>
            <a:ext cx="9925099" cy="712674"/>
            <a:chOff x="1889909" y="9500706"/>
            <a:chExt cx="9925099" cy="7126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89DCC6-CC4A-9745-88A7-E40BC0A9497A}"/>
                </a:ext>
              </a:extLst>
            </p:cNvPr>
            <p:cNvSpPr txBox="1"/>
            <p:nvPr/>
          </p:nvSpPr>
          <p:spPr>
            <a:xfrm>
              <a:off x="2727156" y="9500706"/>
              <a:ext cx="9087852" cy="682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6" tIns="71436" rIns="71436" bIns="71436" numCol="1" spcCol="38100" rtlCol="0" anchor="t">
              <a:spAutoFit/>
            </a:bodyPr>
            <a:lstStyle/>
            <a:p>
              <a:pPr lvl="0" algn="l" defTabSz="914400">
                <a:lnSpc>
                  <a:spcPts val="3000"/>
                </a:lnSpc>
                <a:spcBef>
                  <a:spcPts val="1200"/>
                </a:spcBef>
                <a:defRPr sz="2400">
                  <a:solidFill>
                    <a:srgbClr val="00435A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lang="en-US" sz="2900" dirty="0">
                  <a:solidFill>
                    <a:srgbClr val="00435A"/>
                  </a:solidFill>
                  <a:latin typeface="Helvetica Neue"/>
                  <a:sym typeface="Helvetica Neue"/>
                </a:rPr>
                <a:t>FOREIGN KEY – unique identifier of record in exogenous table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7723196-1DAA-1047-81AA-547A352C1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89909" y="9632326"/>
              <a:ext cx="581054" cy="581054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D6A6F7-F669-0448-9AB8-302EC93B4AB9}"/>
              </a:ext>
            </a:extLst>
          </p:cNvPr>
          <p:cNvGrpSpPr/>
          <p:nvPr/>
        </p:nvGrpSpPr>
        <p:grpSpPr>
          <a:xfrm>
            <a:off x="14663990" y="8498336"/>
            <a:ext cx="9925099" cy="738185"/>
            <a:chOff x="1889909" y="10630227"/>
            <a:chExt cx="9925099" cy="73818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ABCF00-57BB-8F4D-898E-C82606BD08A9}"/>
                </a:ext>
              </a:extLst>
            </p:cNvPr>
            <p:cNvSpPr txBox="1"/>
            <p:nvPr/>
          </p:nvSpPr>
          <p:spPr>
            <a:xfrm>
              <a:off x="2727156" y="10630227"/>
              <a:ext cx="9087852" cy="7085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6" tIns="71436" rIns="71436" bIns="71436" numCol="1" spcCol="38100" rtlCol="0" anchor="t">
              <a:spAutoFit/>
            </a:bodyPr>
            <a:lstStyle/>
            <a:p>
              <a:pPr lvl="0" algn="l" defTabSz="914400">
                <a:lnSpc>
                  <a:spcPts val="3000"/>
                </a:lnSpc>
                <a:spcBef>
                  <a:spcPts val="1200"/>
                </a:spcBef>
                <a:defRPr sz="2400">
                  <a:solidFill>
                    <a:srgbClr val="00435A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lang="en-US" sz="2900" dirty="0">
                  <a:solidFill>
                    <a:srgbClr val="00435A"/>
                  </a:solidFill>
                  <a:latin typeface="Helvetica Neue"/>
                  <a:sym typeface="Helvetica Neue"/>
                </a:rPr>
                <a:t>CHECK – all values in column must satisfy a condition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80B18F7-373F-CC46-BB44-A183713BB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89909" y="10787358"/>
              <a:ext cx="581054" cy="581054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0419CA3-8402-454F-A706-FAB6F4D71902}"/>
              </a:ext>
            </a:extLst>
          </p:cNvPr>
          <p:cNvGrpSpPr/>
          <p:nvPr/>
        </p:nvGrpSpPr>
        <p:grpSpPr>
          <a:xfrm>
            <a:off x="14663990" y="9388641"/>
            <a:ext cx="9925099" cy="732841"/>
            <a:chOff x="1889909" y="11790602"/>
            <a:chExt cx="9925099" cy="73284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3B3AF91-5C49-4E47-88D4-5B9CB8843D5C}"/>
                </a:ext>
              </a:extLst>
            </p:cNvPr>
            <p:cNvSpPr txBox="1"/>
            <p:nvPr/>
          </p:nvSpPr>
          <p:spPr>
            <a:xfrm>
              <a:off x="2727156" y="11790602"/>
              <a:ext cx="9087852" cy="7085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6" tIns="71436" rIns="71436" bIns="71436" numCol="1" spcCol="38100" rtlCol="0" anchor="t">
              <a:spAutoFit/>
            </a:bodyPr>
            <a:lstStyle/>
            <a:p>
              <a:pPr lvl="0" algn="l" defTabSz="914400">
                <a:lnSpc>
                  <a:spcPts val="3000"/>
                </a:lnSpc>
                <a:spcBef>
                  <a:spcPts val="1200"/>
                </a:spcBef>
                <a:defRPr sz="2400">
                  <a:solidFill>
                    <a:srgbClr val="00435A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lang="en-US" sz="2900" dirty="0">
                  <a:solidFill>
                    <a:srgbClr val="00435A"/>
                  </a:solidFill>
                  <a:latin typeface="Helvetica Neue"/>
                  <a:sym typeface="Helvetica Neue"/>
                </a:rPr>
                <a:t>DEFAULT – sets default value when none specified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349505A-D086-CF48-A7CC-838267432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89909" y="11942389"/>
              <a:ext cx="581054" cy="581054"/>
            </a:xfrm>
            <a:prstGeom prst="rect">
              <a:avLst/>
            </a:prstGeom>
          </p:spPr>
        </p:pic>
      </p:grpSp>
      <p:sp>
        <p:nvSpPr>
          <p:cNvPr id="44" name="Footer Placeholder 43">
            <a:extLst>
              <a:ext uri="{FF2B5EF4-FFF2-40B4-BE49-F238E27FC236}">
                <a16:creationId xmlns:a16="http://schemas.microsoft.com/office/drawing/2014/main" id="{C75A2C85-9E71-AC4F-83B9-1A8A0E5A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B05E0698-06DE-E045-85B2-74A6C213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82AE8A8C-FD9B-8347-B43C-333F9669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03B5-0713-5A42-BBFA-D501EE90D3C1}" type="datetime1">
              <a:rPr lang="en-US" smtClean="0"/>
              <a:t>6/25/2021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419CA3-8402-454F-A706-FAB6F4D71902}"/>
              </a:ext>
            </a:extLst>
          </p:cNvPr>
          <p:cNvGrpSpPr/>
          <p:nvPr/>
        </p:nvGrpSpPr>
        <p:grpSpPr>
          <a:xfrm>
            <a:off x="14663990" y="10120944"/>
            <a:ext cx="9925099" cy="732841"/>
            <a:chOff x="1889909" y="11790602"/>
            <a:chExt cx="9925099" cy="73284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B3AF91-5C49-4E47-88D4-5B9CB8843D5C}"/>
                </a:ext>
              </a:extLst>
            </p:cNvPr>
            <p:cNvSpPr txBox="1"/>
            <p:nvPr/>
          </p:nvSpPr>
          <p:spPr>
            <a:xfrm>
              <a:off x="2727156" y="11790602"/>
              <a:ext cx="9087852" cy="7085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6" tIns="71436" rIns="71436" bIns="71436" numCol="1" spcCol="38100" rtlCol="0" anchor="t">
              <a:spAutoFit/>
            </a:bodyPr>
            <a:lstStyle/>
            <a:p>
              <a:pPr lvl="0" algn="l" defTabSz="914400">
                <a:lnSpc>
                  <a:spcPts val="3000"/>
                </a:lnSpc>
                <a:spcBef>
                  <a:spcPts val="1200"/>
                </a:spcBef>
                <a:defRPr sz="2400">
                  <a:solidFill>
                    <a:srgbClr val="00435A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lang="en-US" sz="2900" dirty="0">
                  <a:solidFill>
                    <a:srgbClr val="00435A"/>
                  </a:solidFill>
                  <a:latin typeface="Helvetica Neue"/>
                  <a:sym typeface="Helvetica Neue"/>
                </a:rPr>
                <a:t>INDEX – lends itself to creating/retrieving data efficiently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349505A-D086-CF48-A7CC-838267432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89909" y="11942389"/>
              <a:ext cx="581054" cy="581054"/>
            </a:xfrm>
            <a:prstGeom prst="rect">
              <a:avLst/>
            </a:prstGeom>
          </p:spPr>
        </p:pic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057" y="6733702"/>
            <a:ext cx="8397586" cy="4237791"/>
          </a:xfrm>
          <a:prstGeom prst="rect">
            <a:avLst/>
          </a:prstGeom>
        </p:spPr>
      </p:pic>
      <p:sp>
        <p:nvSpPr>
          <p:cNvPr id="50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</a:p>
        </p:txBody>
      </p:sp>
    </p:spTree>
    <p:extLst>
      <p:ext uri="{BB962C8B-B14F-4D97-AF65-F5344CB8AC3E}">
        <p14:creationId xmlns:p14="http://schemas.microsoft.com/office/powerpoint/2010/main" val="2682772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D0AD9C9-0C4D-4948-91DC-93662B1C51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8196551" y="2234829"/>
            <a:ext cx="5487110" cy="544187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402A896-6FF1-3D42-8B6B-654B07FF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55C3A56-CA53-6647-B521-07440F9E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FEB49BA-9661-1A48-8E08-8CB91670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DB6659B-6350-3842-ABBC-ABFF3A545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 “INSERT INTO” when adding records to a table</a:t>
            </a:r>
          </a:p>
          <a:p>
            <a:r>
              <a:rPr lang="en-US" sz="3600" dirty="0"/>
              <a:t>Two ways:</a:t>
            </a:r>
          </a:p>
          <a:p>
            <a:pPr lvl="1"/>
            <a:r>
              <a:rPr lang="en-US" sz="2800" dirty="0"/>
              <a:t>1. Specify column names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2. Populating all columns</a:t>
            </a:r>
          </a:p>
          <a:p>
            <a:endParaRPr lang="en-US" sz="3600" dirty="0"/>
          </a:p>
        </p:txBody>
      </p:sp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935FBB21-B1FE-544A-8B08-6C1EC0E5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0CCF-A011-9643-959F-B1D0E5A299FB}" type="datetime1">
              <a:rPr lang="en-US" smtClean="0"/>
              <a:t>6/25/2021</a:t>
            </a:fld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45" y="6276974"/>
            <a:ext cx="10087629" cy="11228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045" y="7582280"/>
            <a:ext cx="10087629" cy="1101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3045" y="9574174"/>
            <a:ext cx="14827506" cy="8207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3045" y="10586036"/>
            <a:ext cx="14827506" cy="150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04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CED-1BE0-3445-B069-DB1A232EFFDE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14417750" y="5932967"/>
            <a:ext cx="7172250" cy="1585433"/>
          </a:xfrm>
        </p:spPr>
        <p:txBody>
          <a:bodyPr/>
          <a:lstStyle/>
          <a:p>
            <a:r>
              <a:rPr lang="en-US" dirty="0"/>
              <a:t>Modifies existing records in a table</a:t>
            </a:r>
          </a:p>
          <a:p>
            <a:r>
              <a:rPr lang="en-US" dirty="0"/>
              <a:t>Quick and dirty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Good: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idx="14"/>
          </p:nvPr>
        </p:nvSpPr>
        <p:spPr>
          <a:xfrm>
            <a:off x="14417750" y="8599715"/>
            <a:ext cx="7172250" cy="1585433"/>
          </a:xfrm>
        </p:spPr>
        <p:txBody>
          <a:bodyPr>
            <a:normAutofit fontScale="92500"/>
          </a:bodyPr>
          <a:lstStyle/>
          <a:p>
            <a:r>
              <a:rPr lang="en-US" dirty="0"/>
              <a:t>Can be too dirty… arguably cavalier!</a:t>
            </a:r>
          </a:p>
          <a:p>
            <a:r>
              <a:rPr lang="en-US" dirty="0"/>
              <a:t>No trail of breadcrumbs (save scripts!)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 Placeholder 8"/>
          <p:cNvSpPr txBox="1">
            <a:spLocks/>
          </p:cNvSpPr>
          <p:nvPr/>
        </p:nvSpPr>
        <p:spPr>
          <a:xfrm>
            <a:off x="14417750" y="7569200"/>
            <a:ext cx="7929932" cy="520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800" b="1" i="0" kern="1200" spc="30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Bad: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idx="14"/>
          </p:nvPr>
        </p:nvSpPr>
        <p:spPr>
          <a:xfrm>
            <a:off x="14417750" y="11232596"/>
            <a:ext cx="7172250" cy="2324378"/>
          </a:xfrm>
        </p:spPr>
        <p:txBody>
          <a:bodyPr>
            <a:normAutofit fontScale="92500"/>
          </a:bodyPr>
          <a:lstStyle/>
          <a:p>
            <a:r>
              <a:rPr lang="en-US" dirty="0"/>
              <a:t>The “WHERE” clause is significant!</a:t>
            </a:r>
          </a:p>
          <a:p>
            <a:r>
              <a:rPr lang="en-US" dirty="0"/>
              <a:t>Otherwise, all records will be updated…</a:t>
            </a:r>
          </a:p>
          <a:p>
            <a:r>
              <a:rPr lang="en-US" dirty="0"/>
              <a:t>Watch for multiple updates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 Placeholder 8"/>
          <p:cNvSpPr txBox="1">
            <a:spLocks/>
          </p:cNvSpPr>
          <p:nvPr/>
        </p:nvSpPr>
        <p:spPr>
          <a:xfrm>
            <a:off x="14417750" y="10202081"/>
            <a:ext cx="7929932" cy="520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800" b="1" i="0" kern="1200" spc="30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Ugly: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300" y="4886992"/>
            <a:ext cx="11149355" cy="1868967"/>
          </a:xfrm>
          <a:prstGeom prst="rect">
            <a:avLst/>
          </a:prstGeom>
        </p:spPr>
      </p:pic>
      <p:sp>
        <p:nvSpPr>
          <p:cNvPr id="17" name="Text Placeholder 8"/>
          <p:cNvSpPr txBox="1">
            <a:spLocks/>
          </p:cNvSpPr>
          <p:nvPr/>
        </p:nvSpPr>
        <p:spPr>
          <a:xfrm>
            <a:off x="1858300" y="4075077"/>
            <a:ext cx="7929932" cy="520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800" b="1" i="0" kern="1200" spc="30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Before:</a:t>
            </a:r>
          </a:p>
        </p:txBody>
      </p:sp>
      <p:sp>
        <p:nvSpPr>
          <p:cNvPr id="19" name="Text Placeholder 8"/>
          <p:cNvSpPr txBox="1">
            <a:spLocks/>
          </p:cNvSpPr>
          <p:nvPr/>
        </p:nvSpPr>
        <p:spPr>
          <a:xfrm>
            <a:off x="1858300" y="9422707"/>
            <a:ext cx="7929932" cy="520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800" b="1" i="0" kern="1200" spc="30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After: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300" y="10239641"/>
            <a:ext cx="11382432" cy="19052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300" y="7662953"/>
            <a:ext cx="7197849" cy="10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7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81D0B-D061-D049-827C-2A3C22FBCC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E5845D-A6C8-1046-96B9-610BC3D1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2597735"/>
            <a:ext cx="21032568" cy="10106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28BA46-3E4B-A842-A039-5AC634BC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t>Content Confidential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E64901-5B77-7548-BED3-57EFCB63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114C69-A2A0-EB4D-AA08-4ABB843C6507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CC470F9-314A-0A44-9138-77480411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3D5A36-C846-7C49-B5E3-A8EEFF260AFF}" type="datetime1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85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173288" y="4841949"/>
            <a:ext cx="10606344" cy="6510309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How we got here</a:t>
            </a:r>
          </a:p>
          <a:p>
            <a:pPr lvl="0">
              <a:lnSpc>
                <a:spcPct val="120000"/>
              </a:lnSpc>
            </a:pPr>
            <a:r>
              <a:rPr lang="en-US" b="1" dirty="0"/>
              <a:t>Why use a database</a:t>
            </a:r>
          </a:p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Anatomy of a SQL statement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Creative anatomy</a:t>
            </a:r>
          </a:p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Making your mark on the world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Shooting yourself in the foot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Getting data in and out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1476281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402A896-6FF1-3D42-8B6B-654B07FF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55C3A56-CA53-6647-B521-07440F9E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FEB49BA-9661-1A48-8E08-8CB91670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DB6659B-6350-3842-ABBC-ABFF3A545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Used to delete records in a table</a:t>
            </a:r>
          </a:p>
          <a:p>
            <a:r>
              <a:rPr lang="en-US" sz="3600" dirty="0"/>
              <a:t>Two ways:</a:t>
            </a:r>
          </a:p>
          <a:p>
            <a:pPr lvl="1"/>
            <a:r>
              <a:rPr lang="en-US" sz="2800" dirty="0"/>
              <a:t>1. Delete upon certain criteria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914400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2. Delete all from table</a:t>
            </a:r>
          </a:p>
          <a:p>
            <a:endParaRPr lang="en-US" sz="3600" dirty="0"/>
          </a:p>
        </p:txBody>
      </p:sp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935FBB21-B1FE-544A-8B08-6C1EC0E5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0CCF-A011-9643-959F-B1D0E5A299FB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4517" y="4558384"/>
            <a:ext cx="6544032" cy="803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1416" y="5360317"/>
            <a:ext cx="2594400" cy="3708034"/>
          </a:xfrm>
          <a:prstGeom prst="rect">
            <a:avLst/>
          </a:prstGeom>
        </p:spPr>
      </p:pic>
      <p:sp>
        <p:nvSpPr>
          <p:cNvPr id="16" name="Text Placeholder 6"/>
          <p:cNvSpPr txBox="1">
            <a:spLocks/>
          </p:cNvSpPr>
          <p:nvPr/>
        </p:nvSpPr>
        <p:spPr>
          <a:xfrm>
            <a:off x="17843750" y="9537699"/>
            <a:ext cx="2845566" cy="4076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400" b="1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914400" indent="0" algn="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828800" indent="0" algn="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2743200" indent="0" algn="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3657600" indent="0" algn="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Coming this August…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243" y="6307887"/>
            <a:ext cx="11382432" cy="19052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243" y="8288523"/>
            <a:ext cx="11382432" cy="6240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243" y="8962823"/>
            <a:ext cx="2929248" cy="6219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1243" y="10465767"/>
            <a:ext cx="4673381" cy="72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7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81D0B-D061-D049-827C-2A3C22FBCC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E5845D-A6C8-1046-96B9-610BC3D1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2597735"/>
            <a:ext cx="21032568" cy="10106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28BA46-3E4B-A842-A039-5AC634BC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t>Content Confidential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E64901-5B77-7548-BED3-57EFCB63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114C69-A2A0-EB4D-AA08-4ABB843C6507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CC470F9-314A-0A44-9138-77480411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3D5A36-C846-7C49-B5E3-A8EEFF260AFF}" type="datetime1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85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173288" y="4841949"/>
            <a:ext cx="10606344" cy="6510309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How we got here</a:t>
            </a:r>
          </a:p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Why use a database</a:t>
            </a:r>
          </a:p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Anatomy of a SQL statement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Creative anatomy</a:t>
            </a:r>
          </a:p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Making your mark on the world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Shooting yourself in the foot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Getting data in and out of the database</a:t>
            </a:r>
          </a:p>
          <a:p>
            <a:pPr marL="0" lvl="0" indent="0" defTabSz="45720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spc="0" dirty="0">
              <a:solidFill>
                <a:srgbClr val="EDEDED"/>
              </a:solidFill>
              <a:latin typeface="Helvetica Neue" panose="02000503000000020004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72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r>
              <a:rPr lang="en-US" b="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81D0B-D061-D049-827C-2A3C22FBCC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Cautionary Tales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D1F3D-7A5F-9448-9E1F-78841120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A56A-9C24-1C44-BF55-9D16200B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FF9BCFE-597D-C94E-B1B0-E091A7AD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BFC4-B6D7-A24E-B3B4-C9DAC54950CA}" type="datetime1">
              <a:rPr lang="en-US" smtClean="0"/>
              <a:t>6/25/2021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Shoot Yourself in the Foot</a:t>
            </a:r>
          </a:p>
        </p:txBody>
      </p:sp>
      <p:sp>
        <p:nvSpPr>
          <p:cNvPr id="98" name="Content Placeholder 2"/>
          <p:cNvSpPr txBox="1">
            <a:spLocks/>
          </p:cNvSpPr>
          <p:nvPr/>
        </p:nvSpPr>
        <p:spPr>
          <a:xfrm>
            <a:off x="703510" y="4676571"/>
            <a:ext cx="21031199" cy="7757208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4400" dirty="0"/>
              <a:t>SQL has many handy tools, but being unaware of your process or data can lead to trouble:</a:t>
            </a:r>
          </a:p>
          <a:p>
            <a:pPr lvl="2">
              <a:lnSpc>
                <a:spcPct val="150000"/>
              </a:lnSpc>
            </a:pPr>
            <a:r>
              <a:rPr lang="en-US" sz="3600" dirty="0"/>
              <a:t>Select Distinct statements</a:t>
            </a:r>
          </a:p>
          <a:p>
            <a:pPr lvl="2">
              <a:lnSpc>
                <a:spcPct val="150000"/>
              </a:lnSpc>
            </a:pPr>
            <a:r>
              <a:rPr lang="en-US" sz="3600" dirty="0"/>
              <a:t>Join conditions</a:t>
            </a:r>
          </a:p>
          <a:p>
            <a:pPr lvl="2">
              <a:lnSpc>
                <a:spcPct val="150000"/>
              </a:lnSpc>
            </a:pPr>
            <a:r>
              <a:rPr lang="en-US" sz="3600" dirty="0"/>
              <a:t>Data types</a:t>
            </a:r>
          </a:p>
          <a:p>
            <a:pPr lvl="2">
              <a:lnSpc>
                <a:spcPct val="150000"/>
              </a:lnSpc>
            </a:pPr>
            <a:r>
              <a:rPr lang="en-US" sz="3600" dirty="0"/>
              <a:t>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305313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C509F5EF-4583-6B48-98E8-7F2F3C1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A0389EB5-94AC-9F45-81D0-FF5D6ED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1EE0E2A3-4414-8A48-ADD4-14F9CA93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598-EE8C-004A-ABFB-84AA41C8F6E6}" type="datetime1">
              <a:rPr lang="en-US" smtClean="0"/>
              <a:t>6/25/2021</a:t>
            </a:fld>
            <a:endParaRPr lang="en-US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r>
              <a:rPr lang="en-US" b="0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Cautionary Tales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76619" y="4619041"/>
            <a:ext cx="20040600" cy="7644199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400" dirty="0"/>
              <a:t>Collapses all records that have the same information into one record.</a:t>
            </a:r>
          </a:p>
          <a:p>
            <a:pPr lvl="1">
              <a:lnSpc>
                <a:spcPct val="150000"/>
              </a:lnSpc>
            </a:pPr>
            <a:r>
              <a:rPr lang="en-US" sz="3600" dirty="0"/>
              <a:t>Helpful when selecting only certain information from a table that results in duplicates.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Example: </a:t>
            </a:r>
          </a:p>
          <a:p>
            <a:pPr lvl="1">
              <a:lnSpc>
                <a:spcPct val="150000"/>
              </a:lnSpc>
            </a:pPr>
            <a:endParaRPr lang="en-US" sz="36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76619" y="3175794"/>
            <a:ext cx="21032568" cy="1010653"/>
          </a:xfrm>
        </p:spPr>
        <p:txBody>
          <a:bodyPr/>
          <a:lstStyle/>
          <a:p>
            <a:r>
              <a:rPr lang="en-US" dirty="0"/>
              <a:t>Select Distinct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988" y="8319837"/>
            <a:ext cx="5910291" cy="40494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740" y="8319837"/>
            <a:ext cx="4376604" cy="4031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7806" y="8196935"/>
            <a:ext cx="3801460" cy="265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401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E43-E67F-CF42-989B-77CD48562F0E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Cautionary Tales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676619" y="4619041"/>
            <a:ext cx="19855236" cy="8068483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400" dirty="0"/>
              <a:t>Check your join conditions! </a:t>
            </a:r>
          </a:p>
          <a:p>
            <a:pPr lvl="1">
              <a:lnSpc>
                <a:spcPct val="150000"/>
              </a:lnSpc>
            </a:pPr>
            <a:r>
              <a:rPr lang="en-US" sz="3600" dirty="0"/>
              <a:t>Might be missing a join criteria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Tread carefully when inheriting queries using Select Distinct statements.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3600" dirty="0"/>
              <a:t>Changes to underlying tables over time</a:t>
            </a:r>
          </a:p>
          <a:p>
            <a:pPr lvl="1">
              <a:lnSpc>
                <a:spcPct val="150000"/>
              </a:lnSpc>
            </a:pPr>
            <a:r>
              <a:rPr lang="en-US" sz="3600" dirty="0"/>
              <a:t>Updating conditions</a:t>
            </a:r>
          </a:p>
          <a:p>
            <a:pPr>
              <a:lnSpc>
                <a:spcPct val="150000"/>
              </a:lnSpc>
            </a:pPr>
            <a:endParaRPr lang="en-US" sz="4400" dirty="0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r>
              <a:rPr 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1119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C509F5EF-4583-6B48-98E8-7F2F3C1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A0389EB5-94AC-9F45-81D0-FF5D6ED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1EE0E2A3-4414-8A48-ADD4-14F9CA93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598-EE8C-004A-ABFB-84AA41C8F6E6}" type="datetime1">
              <a:rPr lang="en-US" smtClean="0"/>
              <a:t>6/25/2021</a:t>
            </a:fld>
            <a:endParaRPr lang="en-US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r>
              <a:rPr lang="en-US" b="0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Cautionary Tales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77988" y="4765016"/>
            <a:ext cx="21334412" cy="7917314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3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400" dirty="0">
                <a:latin typeface="Helvetica Neue" panose="02000503000000020004"/>
              </a:rPr>
              <a:t>Beware of NULL values! </a:t>
            </a:r>
          </a:p>
          <a:p>
            <a:pPr lvl="1">
              <a:lnSpc>
                <a:spcPct val="150000"/>
              </a:lnSpc>
            </a:pPr>
            <a:r>
              <a:rPr lang="en-US" sz="3600" dirty="0">
                <a:latin typeface="Helvetica Neue" panose="02000503000000020004"/>
              </a:rPr>
              <a:t>If there is a join on one field from Table A to Table B, if the value is NULL for both fields, the two records will not be joined.</a:t>
            </a:r>
          </a:p>
          <a:p>
            <a:pPr lvl="1">
              <a:lnSpc>
                <a:spcPct val="150000"/>
              </a:lnSpc>
            </a:pPr>
            <a:r>
              <a:rPr lang="en-US" sz="3600" dirty="0">
                <a:latin typeface="Helvetica Neue" panose="02000503000000020004"/>
              </a:rPr>
              <a:t>NULL values in general can behave strangely and cause your query to not work as expected.</a:t>
            </a:r>
          </a:p>
          <a:p>
            <a:pPr lvl="1">
              <a:lnSpc>
                <a:spcPct val="150000"/>
              </a:lnSpc>
            </a:pPr>
            <a:endParaRPr lang="en-US" sz="3600" dirty="0">
              <a:latin typeface="Helvetica Neue" panose="02000503000000020004"/>
            </a:endParaRPr>
          </a:p>
          <a:p>
            <a:pPr marL="914400" lvl="1" indent="0">
              <a:lnSpc>
                <a:spcPct val="150000"/>
              </a:lnSpc>
              <a:buNone/>
            </a:pPr>
            <a:endParaRPr lang="en-US" sz="3600" dirty="0">
              <a:latin typeface="Helvetica Neue" panose="02000503000000020004"/>
            </a:endParaRPr>
          </a:p>
          <a:p>
            <a:pPr lvl="1">
              <a:lnSpc>
                <a:spcPct val="150000"/>
              </a:lnSpc>
            </a:pPr>
            <a:r>
              <a:rPr lang="en-US" sz="3600" dirty="0">
                <a:latin typeface="Helvetica Neue" panose="02000503000000020004"/>
              </a:rPr>
              <a:t>Try these out at sqlzoo.net!</a:t>
            </a:r>
          </a:p>
          <a:p>
            <a:pPr>
              <a:lnSpc>
                <a:spcPct val="150000"/>
              </a:lnSpc>
            </a:pPr>
            <a:r>
              <a:rPr lang="en-US" sz="4400" dirty="0">
                <a:latin typeface="Helvetica Neue" panose="02000503000000020004"/>
              </a:rPr>
              <a:t>Try to make join conditions as easy to follow as possible.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7560" y="3225818"/>
            <a:ext cx="124383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2"/>
                </a:solidFill>
              </a:rPr>
              <a:t>Join Conditions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48175" y="8735881"/>
            <a:ext cx="95940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'This will print'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1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'This will print'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1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2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'This will not print'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1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'This will not print'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170585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C509F5EF-4583-6B48-98E8-7F2F3C1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A0389EB5-94AC-9F45-81D0-FF5D6ED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1EE0E2A3-4414-8A48-ADD4-14F9CA93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598-EE8C-004A-ABFB-84AA41C8F6E6}" type="datetime1">
              <a:rPr lang="en-US" smtClean="0"/>
              <a:t>6/25/2021</a:t>
            </a:fld>
            <a:endParaRPr lang="en-US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r>
              <a:rPr lang="en-US" b="0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Cautionary Tales</a:t>
            </a:r>
          </a:p>
        </p:txBody>
      </p:sp>
      <p:sp>
        <p:nvSpPr>
          <p:cNvPr id="9" name="Title 8"/>
          <p:cNvSpPr txBox="1">
            <a:spLocks/>
          </p:cNvSpPr>
          <p:nvPr/>
        </p:nvSpPr>
        <p:spPr>
          <a:xfrm>
            <a:off x="1676619" y="3175794"/>
            <a:ext cx="21032568" cy="10106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spc="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Data Types</a:t>
            </a:r>
            <a:endParaRPr lang="en-US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1677988" y="4344280"/>
            <a:ext cx="20751706" cy="8170713"/>
          </a:xfrm>
          <a:prstGeom prst="rect">
            <a:avLst/>
          </a:prstGeom>
        </p:spPr>
        <p:txBody>
          <a:bodyPr numCol="1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400" dirty="0"/>
              <a:t>When loading data, types matter! </a:t>
            </a:r>
          </a:p>
          <a:p>
            <a:pPr lvl="1">
              <a:lnSpc>
                <a:spcPct val="150000"/>
              </a:lnSpc>
            </a:pPr>
            <a:r>
              <a:rPr lang="en-US" sz="3600" dirty="0"/>
              <a:t>May error out completely if you try to put a row of strings into an INT data type field.</a:t>
            </a:r>
          </a:p>
          <a:p>
            <a:pPr lvl="1">
              <a:lnSpc>
                <a:spcPct val="150000"/>
              </a:lnSpc>
            </a:pPr>
            <a:r>
              <a:rPr lang="en-US" sz="3600" dirty="0"/>
              <a:t>May only drop certain records that violate the data type, such as trying to enter a string with 15 characters into a VARCHAR(10) field.</a:t>
            </a:r>
          </a:p>
          <a:p>
            <a:pPr lvl="1">
              <a:lnSpc>
                <a:spcPct val="150000"/>
              </a:lnSpc>
            </a:pPr>
            <a:r>
              <a:rPr lang="en-US" sz="3600" dirty="0"/>
              <a:t>If one column in a record violates a data type in a table, that entire record will be dropped.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You can’t join fields that are different data types.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Know the data types of the fields you are querying when using filtering functions.</a:t>
            </a:r>
          </a:p>
          <a:p>
            <a:pPr lvl="1">
              <a:lnSpc>
                <a:spcPct val="150000"/>
              </a:lnSpc>
            </a:pPr>
            <a:r>
              <a:rPr lang="en-US" sz="3600" dirty="0"/>
              <a:t>Can’t use a wildcard on an INT field, matching on a string will miss an INT index.</a:t>
            </a:r>
          </a:p>
          <a:p>
            <a:pPr lvl="1"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23308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C509F5EF-4583-6B48-98E8-7F2F3C1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A0389EB5-94AC-9F45-81D0-FF5D6ED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1EE0E2A3-4414-8A48-ADD4-14F9CA93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598-EE8C-004A-ABFB-84AA41C8F6E6}" type="datetime1">
              <a:rPr lang="en-US" smtClean="0"/>
              <a:t>6/25/2021</a:t>
            </a:fld>
            <a:endParaRPr lang="en-US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r>
              <a:rPr lang="en-US" b="0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Cautionary Tales</a:t>
            </a:r>
          </a:p>
        </p:txBody>
      </p:sp>
      <p:sp>
        <p:nvSpPr>
          <p:cNvPr id="9" name="Title 8"/>
          <p:cNvSpPr txBox="1">
            <a:spLocks/>
          </p:cNvSpPr>
          <p:nvPr/>
        </p:nvSpPr>
        <p:spPr>
          <a:xfrm>
            <a:off x="1676619" y="3175794"/>
            <a:ext cx="21032568" cy="10106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spc="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Reproducibility</a:t>
            </a:r>
            <a:endParaRPr lang="en-US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1677988" y="4627328"/>
            <a:ext cx="20751706" cy="7151773"/>
          </a:xfrm>
          <a:prstGeom prst="rect">
            <a:avLst/>
          </a:prstGeom>
        </p:spPr>
        <p:txBody>
          <a:bodyPr numCol="1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400" dirty="0"/>
              <a:t>Write queries to grab information from a snapshot in time.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Refrain from using databases that evolve regularly without any fields that provide some sort of time stamp (like an activity date).</a:t>
            </a:r>
          </a:p>
          <a:p>
            <a:pPr>
              <a:lnSpc>
                <a:spcPct val="150000"/>
              </a:lnSpc>
            </a:pPr>
            <a:r>
              <a:rPr lang="en-US" dirty="0"/>
              <a:t>Reproducing results at a later time helps in reviewing 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help validate that the query was the correct one used to produce results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be very helpful if there is limited documentation</a:t>
            </a:r>
            <a:endParaRPr lang="en-US" sz="3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09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81D0B-D061-D049-827C-2A3C22FBCC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E5845D-A6C8-1046-96B9-610BC3D1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2597735"/>
            <a:ext cx="21032568" cy="10106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28BA46-3E4B-A842-A039-5AC634BC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t>Content Confidential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E64901-5B77-7548-BED3-57EFCB63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114C69-A2A0-EB4D-AA08-4ABB843C6507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CC470F9-314A-0A44-9138-77480411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3D5A36-C846-7C49-B5E3-A8EEFF260AFF}" type="datetime1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85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173288" y="4841949"/>
            <a:ext cx="10606344" cy="6510309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How we got here</a:t>
            </a:r>
          </a:p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Why use a database</a:t>
            </a:r>
          </a:p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Anatomy of a SQL statement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Creative anatomy</a:t>
            </a:r>
          </a:p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Making your mark on the world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Shooting yourself in the foot</a:t>
            </a:r>
          </a:p>
          <a:p>
            <a:pPr>
              <a:lnSpc>
                <a:spcPct val="120000"/>
              </a:lnSpc>
            </a:pPr>
            <a:r>
              <a:rPr lang="en-US" b="1" dirty="0"/>
              <a:t>Getting data in and out of the database</a:t>
            </a:r>
          </a:p>
          <a:p>
            <a:pPr marL="0" lvl="0" indent="0" defTabSz="45720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spc="0" dirty="0">
              <a:solidFill>
                <a:srgbClr val="EDEDED"/>
              </a:solidFill>
              <a:latin typeface="Helvetica Neue" panose="02000503000000020004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39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5AE43-E67F-CF42-989B-77CD48562F0E}" type="datetime1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t>Content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114C69-A2A0-EB4D-AA08-4ABB843C6507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676618" y="4619041"/>
            <a:ext cx="21535073" cy="5080000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US" sz="4000" b="0" i="0" u="none" strike="noStrike" kern="1200" cap="none" spc="50" normalizeH="0" baseline="0" noProof="0" dirty="0">
              <a:ln>
                <a:noFill/>
              </a:ln>
              <a:solidFill>
                <a:srgbClr val="004159"/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loading data into SQL</a:t>
            </a: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1677988" y="4478694"/>
            <a:ext cx="17420273" cy="7197319"/>
          </a:xfrm>
          <a:prstGeom prst="rect">
            <a:avLst/>
          </a:prstGeom>
        </p:spPr>
        <p:txBody>
          <a:bodyPr numCol="1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Insert Statements/Excel</a:t>
            </a:r>
          </a:p>
          <a:p>
            <a:pPr>
              <a:lnSpc>
                <a:spcPct val="100000"/>
              </a:lnSpc>
            </a:pPr>
            <a:r>
              <a:rPr lang="en-US" dirty="0"/>
              <a:t>Flat Files/Bulk Inserts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9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C509F5EF-4583-6B48-98E8-7F2F3C1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7993" y="12435234"/>
            <a:ext cx="8230672" cy="730250"/>
          </a:xfrm>
        </p:spPr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A0389EB5-94AC-9F45-81D0-FF5D6ED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1EE0E2A3-4414-8A48-ADD4-14F9CA93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598-EE8C-004A-ABFB-84AA41C8F6E6}" type="datetime1">
              <a:rPr lang="en-US" smtClean="0"/>
              <a:t>6/25/2021</a:t>
            </a:fld>
            <a:endParaRPr lang="en-US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r>
              <a:rPr lang="en-US"/>
              <a:t>Why use a database</a:t>
            </a:r>
            <a:endParaRPr lang="en-US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677988" y="5063754"/>
            <a:ext cx="20751706" cy="7305525"/>
          </a:xfrm>
          <a:prstGeom prst="rect">
            <a:avLst/>
          </a:prstGeom>
        </p:spPr>
        <p:txBody>
          <a:bodyPr numCol="1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400" dirty="0"/>
              <a:t>Relational databases are used by most major companies – because they are a great way of representing and storing data. 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A </a:t>
            </a:r>
            <a:r>
              <a:rPr lang="en-US" sz="4400" b="1" dirty="0"/>
              <a:t>relational database </a:t>
            </a:r>
            <a:r>
              <a:rPr lang="en-US" sz="4400" dirty="0"/>
              <a:t>is a shared collection of logically related data, and a description of this data, designed to meet the information needs of an organization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Users can </a:t>
            </a:r>
            <a:r>
              <a:rPr lang="en-US" sz="4400" b="1" dirty="0"/>
              <a:t>control data redundancy</a:t>
            </a:r>
            <a:r>
              <a:rPr lang="en-US" sz="4400" dirty="0"/>
              <a:t>, </a:t>
            </a:r>
            <a:r>
              <a:rPr lang="en-US" sz="4400" b="1" dirty="0"/>
              <a:t>share data</a:t>
            </a:r>
            <a:r>
              <a:rPr lang="en-US" sz="4400" dirty="0"/>
              <a:t>, and </a:t>
            </a:r>
            <a:r>
              <a:rPr lang="en-US" sz="4400" b="1" dirty="0"/>
              <a:t>improve integrity</a:t>
            </a:r>
            <a:r>
              <a:rPr lang="en-US" sz="4400" dirty="0"/>
              <a:t> without sacrificing </a:t>
            </a:r>
            <a:r>
              <a:rPr lang="en-US" sz="4400" b="1" dirty="0"/>
              <a:t>performance </a:t>
            </a:r>
            <a:r>
              <a:rPr lang="en-US" sz="4400" dirty="0"/>
              <a:t>or </a:t>
            </a:r>
            <a:r>
              <a:rPr lang="en-US" sz="4400" b="1" dirty="0"/>
              <a:t>security</a:t>
            </a:r>
            <a:endParaRPr lang="en-US" sz="4400" dirty="0"/>
          </a:p>
          <a:p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1677987" y="3608388"/>
            <a:ext cx="18277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Databases are very popular – for a good reason!</a:t>
            </a:r>
          </a:p>
        </p:txBody>
      </p:sp>
    </p:spTree>
    <p:extLst>
      <p:ext uri="{BB962C8B-B14F-4D97-AF65-F5344CB8AC3E}">
        <p14:creationId xmlns:p14="http://schemas.microsoft.com/office/powerpoint/2010/main" val="2095883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5AE43-E67F-CF42-989B-77CD48562F0E}" type="datetime1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t>Content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114C69-A2A0-EB4D-AA08-4ABB843C6507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676618" y="2232790"/>
            <a:ext cx="7107237" cy="865188"/>
          </a:xfrm>
        </p:spPr>
        <p:txBody>
          <a:bodyPr>
            <a:normAutofit/>
          </a:bodyPr>
          <a:lstStyle/>
          <a:p>
            <a:r>
              <a:rPr lang="en-US" sz="4000" dirty="0"/>
              <a:t>Basic Insert Statements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676618" y="4619041"/>
            <a:ext cx="21535073" cy="5080000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US" sz="4000" b="0" i="0" u="none" strike="noStrike" kern="1200" cap="none" spc="50" normalizeH="0" baseline="0" noProof="0" dirty="0">
              <a:ln>
                <a:noFill/>
              </a:ln>
              <a:solidFill>
                <a:srgbClr val="004159"/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60" y="2969962"/>
            <a:ext cx="10516970" cy="63402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781" y="9627101"/>
            <a:ext cx="14049088" cy="2408415"/>
          </a:xfrm>
          <a:prstGeom prst="rect">
            <a:avLst/>
          </a:prstGeom>
        </p:spPr>
      </p:pic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12726164" y="5409318"/>
            <a:ext cx="9481424" cy="954160"/>
          </a:xfrm>
          <a:prstGeom prst="rect">
            <a:avLst/>
          </a:prstGeom>
        </p:spPr>
        <p:txBody>
          <a:bodyPr numCol="1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You can type out in SQL by hand</a:t>
            </a:r>
          </a:p>
        </p:txBody>
      </p:sp>
      <p:sp>
        <p:nvSpPr>
          <p:cNvPr id="15" name="Rectangle 5"/>
          <p:cNvSpPr txBox="1">
            <a:spLocks noChangeArrowheads="1"/>
          </p:cNvSpPr>
          <p:nvPr/>
        </p:nvSpPr>
        <p:spPr>
          <a:xfrm>
            <a:off x="15808377" y="10265943"/>
            <a:ext cx="7051623" cy="2274399"/>
          </a:xfrm>
          <a:prstGeom prst="rect">
            <a:avLst/>
          </a:prstGeom>
        </p:spPr>
        <p:txBody>
          <a:bodyPr numCol="1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You can create an Excel formula and create the insert statements in mass.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6164" y="2908941"/>
            <a:ext cx="5250958" cy="22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7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5AE43-E67F-CF42-989B-77CD48562F0E}" type="datetime1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t>Content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114C69-A2A0-EB4D-AA08-4ABB843C6507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676618" y="1955844"/>
            <a:ext cx="8111614" cy="1061693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Flat Files and Bulk Insert Statements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676618" y="4619041"/>
            <a:ext cx="21535073" cy="5080000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US" sz="4000" b="0" i="0" u="none" strike="noStrike" kern="1200" cap="none" spc="50" normalizeH="0" baseline="0" noProof="0" dirty="0">
              <a:ln>
                <a:noFill/>
              </a:ln>
              <a:solidFill>
                <a:srgbClr val="004159"/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10" y="2907767"/>
            <a:ext cx="7467399" cy="3951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8519" y="2785697"/>
            <a:ext cx="12385579" cy="39565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961" y="6836958"/>
            <a:ext cx="15037497" cy="566606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584961" y="3303037"/>
            <a:ext cx="1979333" cy="5038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51315" y="8702691"/>
            <a:ext cx="3284376" cy="5038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138519" y="8954617"/>
            <a:ext cx="2055069" cy="5038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821140" y="9275657"/>
            <a:ext cx="2744126" cy="5038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565266" y="9289945"/>
            <a:ext cx="1781967" cy="5038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81D0B-D061-D049-827C-2A3C22FBCC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E5845D-A6C8-1046-96B9-610BC3D1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2597735"/>
            <a:ext cx="21032568" cy="1010653"/>
          </a:xfrm>
        </p:spPr>
        <p:txBody>
          <a:bodyPr/>
          <a:lstStyle/>
          <a:p>
            <a:r>
              <a:rPr lang="en-US" strike="sngStrike" dirty="0">
                <a:solidFill>
                  <a:schemeClr val="tx1"/>
                </a:solidFill>
              </a:rPr>
              <a:t>Agenda</a:t>
            </a:r>
            <a:r>
              <a:rPr lang="en-US" b="1" dirty="0"/>
              <a:t> SQL SUPER HOT TIPS</a:t>
            </a:r>
            <a:br>
              <a:rPr lang="en-US" b="1" dirty="0"/>
            </a:br>
            <a:endParaRPr lang="en-US" strike="sngStrike" dirty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28BA46-3E4B-A842-A039-5AC634BC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t>Content Confidential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E64901-5B77-7548-BED3-57EFCB63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114C69-A2A0-EB4D-AA08-4ABB843C6507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CC470F9-314A-0A44-9138-77480411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3D5A36-C846-7C49-B5E3-A8EEFF260AFF}" type="datetime1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85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173288" y="4841949"/>
            <a:ext cx="10606344" cy="6510309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trike="sngStrike" dirty="0">
                <a:solidFill>
                  <a:schemeClr val="accent2">
                    <a:lumMod val="75000"/>
                  </a:schemeClr>
                </a:solidFill>
              </a:rPr>
              <a:t>How we got here</a:t>
            </a:r>
          </a:p>
          <a:p>
            <a:pPr lvl="0">
              <a:lnSpc>
                <a:spcPct val="120000"/>
              </a:lnSpc>
            </a:pPr>
            <a:r>
              <a:rPr lang="en-US" strike="sngStrike" dirty="0">
                <a:solidFill>
                  <a:schemeClr val="accent2">
                    <a:lumMod val="75000"/>
                  </a:schemeClr>
                </a:solidFill>
              </a:rPr>
              <a:t>Why use a database</a:t>
            </a:r>
          </a:p>
          <a:p>
            <a:pPr lvl="0">
              <a:lnSpc>
                <a:spcPct val="120000"/>
              </a:lnSpc>
            </a:pPr>
            <a:r>
              <a:rPr lang="en-US" strike="sngStrike" dirty="0">
                <a:solidFill>
                  <a:schemeClr val="accent2">
                    <a:lumMod val="75000"/>
                  </a:schemeClr>
                </a:solidFill>
              </a:rPr>
              <a:t>Anatomy of a SQL statement</a:t>
            </a:r>
          </a:p>
          <a:p>
            <a:pPr>
              <a:lnSpc>
                <a:spcPct val="120000"/>
              </a:lnSpc>
            </a:pPr>
            <a:r>
              <a:rPr lang="en-US" strike="sngStrike" dirty="0">
                <a:solidFill>
                  <a:schemeClr val="accent2">
                    <a:lumMod val="75000"/>
                  </a:schemeClr>
                </a:solidFill>
              </a:rPr>
              <a:t>Creative anatomy</a:t>
            </a:r>
          </a:p>
          <a:p>
            <a:pPr lvl="0">
              <a:lnSpc>
                <a:spcPct val="120000"/>
              </a:lnSpc>
            </a:pPr>
            <a:r>
              <a:rPr lang="en-US" strike="sngStrike" dirty="0">
                <a:solidFill>
                  <a:schemeClr val="accent2">
                    <a:lumMod val="75000"/>
                  </a:schemeClr>
                </a:solidFill>
              </a:rPr>
              <a:t>Making your mark on the world</a:t>
            </a:r>
          </a:p>
          <a:p>
            <a:pPr>
              <a:lnSpc>
                <a:spcPct val="120000"/>
              </a:lnSpc>
            </a:pPr>
            <a:r>
              <a:rPr lang="en-US" strike="sngStrike" dirty="0">
                <a:solidFill>
                  <a:schemeClr val="accent2">
                    <a:lumMod val="75000"/>
                  </a:schemeClr>
                </a:solidFill>
              </a:rPr>
              <a:t>Shooting yourself in the foot</a:t>
            </a:r>
          </a:p>
          <a:p>
            <a:pPr marL="0" lvl="0" indent="0" defTabSz="45720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spc="0" dirty="0">
              <a:solidFill>
                <a:srgbClr val="EDEDED"/>
              </a:solidFill>
              <a:latin typeface="Helvetica Neue" panose="02000503000000020004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48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E2BAB2-C324-8647-BFA0-636A029FABEE}"/>
              </a:ext>
            </a:extLst>
          </p:cNvPr>
          <p:cNvSpPr txBox="1"/>
          <p:nvPr/>
        </p:nvSpPr>
        <p:spPr>
          <a:xfrm>
            <a:off x="1764057" y="3584729"/>
            <a:ext cx="9642065" cy="836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lvl="0" defTabSz="914400">
              <a:lnSpc>
                <a:spcPts val="4180"/>
              </a:lnSpc>
              <a:spcBef>
                <a:spcPts val="1200"/>
              </a:spcBef>
              <a:defRPr sz="2400">
                <a:solidFill>
                  <a:srgbClr val="00435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800" dirty="0">
                <a:solidFill>
                  <a:srgbClr val="00435A"/>
                </a:solidFill>
                <a:latin typeface="Helvetica Neue"/>
                <a:sym typeface="Helvetica Neue"/>
              </a:rPr>
              <a:t>1.  Turn on Line Numbers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43910A-0C41-F644-96AA-703ECC57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2284687"/>
            <a:ext cx="21032568" cy="1010653"/>
          </a:xfrm>
        </p:spPr>
        <p:txBody>
          <a:bodyPr/>
          <a:lstStyle/>
          <a:p>
            <a:r>
              <a:rPr lang="en-US" dirty="0"/>
              <a:t>SQL SUPER HOT TIPS</a:t>
            </a:r>
          </a:p>
        </p:txBody>
      </p:sp>
      <p:sp>
        <p:nvSpPr>
          <p:cNvPr id="44" name="Footer Placeholder 43">
            <a:extLst>
              <a:ext uri="{FF2B5EF4-FFF2-40B4-BE49-F238E27FC236}">
                <a16:creationId xmlns:a16="http://schemas.microsoft.com/office/drawing/2014/main" id="{C75A2C85-9E71-AC4F-83B9-1A8A0E5A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B05E0698-06DE-E045-85B2-74A6C213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82AE8A8C-FD9B-8347-B43C-333F9669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03B5-0713-5A42-BBFA-D501EE90D3C1}" type="datetime1">
              <a:rPr lang="en-US" smtClean="0"/>
              <a:t>6/25/2021</a:t>
            </a:fld>
            <a:endParaRPr lang="en-US"/>
          </a:p>
        </p:txBody>
      </p:sp>
      <p:sp>
        <p:nvSpPr>
          <p:cNvPr id="50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</a:p>
        </p:txBody>
      </p:sp>
      <p:sp>
        <p:nvSpPr>
          <p:cNvPr id="2" name="AutoShape 2" descr="Image result for dumb and dumber burg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umb And Dumber Ketchup 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080" y="2446635"/>
            <a:ext cx="6472556" cy="49496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057" y="4448516"/>
            <a:ext cx="7038975" cy="3943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2337" y="4448516"/>
            <a:ext cx="3941763" cy="39244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DE2BAB2-C324-8647-BFA0-636A029FABEE}"/>
              </a:ext>
            </a:extLst>
          </p:cNvPr>
          <p:cNvSpPr txBox="1"/>
          <p:nvPr/>
        </p:nvSpPr>
        <p:spPr>
          <a:xfrm>
            <a:off x="1764056" y="8552969"/>
            <a:ext cx="9642065" cy="836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lvl="0" defTabSz="914400">
              <a:lnSpc>
                <a:spcPts val="4180"/>
              </a:lnSpc>
              <a:spcBef>
                <a:spcPts val="1200"/>
              </a:spcBef>
              <a:defRPr sz="2400">
                <a:solidFill>
                  <a:srgbClr val="00435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800" dirty="0">
                <a:solidFill>
                  <a:srgbClr val="00435A"/>
                </a:solidFill>
                <a:latin typeface="Helvetica Neue"/>
                <a:sym typeface="Helvetica Neue"/>
              </a:rPr>
              <a:t>2.  “ - - “ to comment out line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544" y="8816535"/>
            <a:ext cx="4678046" cy="57319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DE2BAB2-C324-8647-BFA0-636A029FABEE}"/>
              </a:ext>
            </a:extLst>
          </p:cNvPr>
          <p:cNvSpPr txBox="1"/>
          <p:nvPr/>
        </p:nvSpPr>
        <p:spPr>
          <a:xfrm>
            <a:off x="1764057" y="10039220"/>
            <a:ext cx="9642065" cy="836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lvl="0" defTabSz="914400">
              <a:lnSpc>
                <a:spcPts val="4180"/>
              </a:lnSpc>
              <a:spcBef>
                <a:spcPts val="1200"/>
              </a:spcBef>
              <a:defRPr sz="2400">
                <a:solidFill>
                  <a:srgbClr val="00435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800" dirty="0">
                <a:solidFill>
                  <a:srgbClr val="00435A"/>
                </a:solidFill>
                <a:latin typeface="Helvetica Neue"/>
                <a:sym typeface="Helvetica Neue"/>
              </a:rPr>
              <a:t>3.  Ctrl + Shift + C to copy with headers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62CC78-1AA5-4D3A-B6E3-1F6846CAB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5249" y="9852407"/>
            <a:ext cx="13333938" cy="141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543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81D0B-D061-D049-827C-2A3C22FBCC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E5845D-A6C8-1046-96B9-610BC3D1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2597735"/>
            <a:ext cx="21032568" cy="101065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GIVE IT A TRY!</a:t>
            </a:r>
            <a:br>
              <a:rPr lang="en-US" b="1" dirty="0"/>
            </a:br>
            <a:endParaRPr lang="en-US" strike="sngStrike" dirty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28BA46-3E4B-A842-A039-5AC634BC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t>Content Confidential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E64901-5B77-7548-BED3-57EFCB63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114C69-A2A0-EB4D-AA08-4ABB843C6507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CC470F9-314A-0A44-9138-77480411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3D5A36-C846-7C49-B5E3-A8EEFF260AFF}" type="datetime1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EDEDED">
                    <a:tint val="75000"/>
                    <a:alpha val="50000"/>
                  </a:srgbClr>
                </a:solidFill>
                <a:effectLst/>
                <a:uLnTx/>
                <a:uFillTx/>
                <a:latin typeface="Helvetica Neue" panose="02000503000000020004" pitchFamily="2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EDED">
                  <a:tint val="75000"/>
                  <a:alpha val="50000"/>
                </a:srgbClr>
              </a:solidFill>
              <a:effectLst/>
              <a:uLnTx/>
              <a:uFillTx/>
              <a:latin typeface="Helvetica Neue" panose="02000503000000020004" pitchFamily="2" charset="0"/>
            </a:endParaRPr>
          </a:p>
        </p:txBody>
      </p:sp>
      <p:sp>
        <p:nvSpPr>
          <p:cNvPr id="85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173288" y="4841949"/>
            <a:ext cx="10606344" cy="6510309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spc="0" dirty="0">
              <a:solidFill>
                <a:srgbClr val="EDEDED"/>
              </a:solidFill>
              <a:latin typeface="Helvetica Neue" panose="02000503000000020004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333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8A3A0-92B5-4769-8B22-75A386BB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E43-E67F-CF42-989B-77CD48562F0E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760FC-5C4C-4FA7-A1E8-118C4470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8D43F-99E8-493E-9827-92E4DA15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6D152-FAAA-47AF-8EB3-E9E07F0624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2FEB26E-3DAE-44CA-9452-5B171C67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https://sqlzoo.net/</a:t>
            </a:r>
            <a:br>
              <a:rPr lang="en-US" sz="8800" dirty="0"/>
            </a:b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900A5AE-F858-4D4C-8393-89A414A63A09}"/>
              </a:ext>
            </a:extLst>
          </p:cNvPr>
          <p:cNvSpPr txBox="1">
            <a:spLocks noChangeArrowheads="1"/>
          </p:cNvSpPr>
          <p:nvPr/>
        </p:nvSpPr>
        <p:spPr>
          <a:xfrm>
            <a:off x="1677988" y="4627328"/>
            <a:ext cx="20751706" cy="7919381"/>
          </a:xfrm>
          <a:prstGeom prst="rect">
            <a:avLst/>
          </a:prstGeom>
        </p:spPr>
        <p:txBody>
          <a:bodyPr numCol="2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3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400" dirty="0"/>
              <a:t>A website to practice some basic SQL commands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Premade tables to practice joins and filtering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Additional tasks to try and resources to use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Using the “World” table: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Which country has a larger population, Cuba or Bulgaria?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How many countries are included for each continent?</a:t>
            </a:r>
          </a:p>
          <a:p>
            <a:pPr lvl="1"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3600" dirty="0"/>
              <a:t>Using the “Game” and “Goal” tables: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What field(s) could be used to join these tables?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Rank teams from most to least </a:t>
            </a:r>
            <a:r>
              <a:rPr lang="en-US" sz="2800" dirty="0" err="1"/>
              <a:t>gtime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800" dirty="0"/>
              <a:t>Bonus: Which player is the best player on that team, according to their </a:t>
            </a:r>
            <a:r>
              <a:rPr lang="en-US" sz="2800" dirty="0" err="1"/>
              <a:t>gtime</a:t>
            </a:r>
            <a:r>
              <a:rPr lang="en-US" sz="2800" dirty="0"/>
              <a:t>?</a:t>
            </a:r>
          </a:p>
          <a:p>
            <a:pPr>
              <a:lnSpc>
                <a:spcPct val="150000"/>
              </a:lnSpc>
            </a:pPr>
            <a:endParaRPr lang="en-US" sz="3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63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C7145-34B7-4FE9-878C-4219F1EC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E43-E67F-CF42-989B-77CD48562F0E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0160E-8F7E-499E-8B48-8092D8EF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E8258-A838-4620-B721-16C23767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EC17C-8DC0-47AF-BE23-E3450261A3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46AB98A-4D8A-4D85-9AE4-25B7BDC1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Answers: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51C4E06-7A53-42AF-BA9A-BFB53D06A4AC}"/>
              </a:ext>
            </a:extLst>
          </p:cNvPr>
          <p:cNvSpPr txBox="1">
            <a:spLocks noChangeArrowheads="1"/>
          </p:cNvSpPr>
          <p:nvPr/>
        </p:nvSpPr>
        <p:spPr>
          <a:xfrm>
            <a:off x="1677988" y="4627328"/>
            <a:ext cx="20751706" cy="7919381"/>
          </a:xfrm>
          <a:prstGeom prst="rect">
            <a:avLst/>
          </a:prstGeom>
        </p:spPr>
        <p:txBody>
          <a:bodyPr numCol="1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2800" dirty="0"/>
              <a:t>Which country has a larger population, Cuba or Bulgaria? 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SELECT name, population FROM world WHERE name in ('</a:t>
            </a:r>
            <a:r>
              <a:rPr lang="en-US" sz="2000" dirty="0" err="1"/>
              <a:t>Cuba','Bulgaria</a:t>
            </a:r>
            <a:r>
              <a:rPr lang="en-US" sz="2000" dirty="0"/>
              <a:t>')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How many countries are included for each continent?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SELECT continent, count(name) as 'Number of Countries' from world Group by Continent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Notice anything funny with the results?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What field(s) could be used to join these tables?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select top 1 * from game select top 1 * from goal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Rank teams from most to least </a:t>
            </a:r>
            <a:r>
              <a:rPr lang="en-US" sz="2800" dirty="0" err="1"/>
              <a:t>gtime</a:t>
            </a:r>
            <a:endParaRPr lang="en-US" sz="28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select </a:t>
            </a:r>
            <a:r>
              <a:rPr lang="en-US" sz="2000" dirty="0" err="1"/>
              <a:t>teamid</a:t>
            </a:r>
            <a:r>
              <a:rPr lang="en-US" sz="2000" dirty="0"/>
              <a:t>, sum(</a:t>
            </a:r>
            <a:r>
              <a:rPr lang="en-US" sz="2000" dirty="0" err="1"/>
              <a:t>gtime</a:t>
            </a:r>
            <a:r>
              <a:rPr lang="en-US" sz="2000" dirty="0"/>
              <a:t>) as '</a:t>
            </a:r>
            <a:r>
              <a:rPr lang="en-US" sz="2000" dirty="0" err="1"/>
              <a:t>TotalTime</a:t>
            </a:r>
            <a:r>
              <a:rPr lang="en-US" sz="2000" dirty="0"/>
              <a:t>' from goal group by </a:t>
            </a:r>
            <a:r>
              <a:rPr lang="en-US" sz="2000" dirty="0" err="1"/>
              <a:t>teamid</a:t>
            </a:r>
            <a:r>
              <a:rPr lang="en-US" sz="2000" dirty="0"/>
              <a:t> order by sum(</a:t>
            </a:r>
            <a:r>
              <a:rPr lang="en-US" sz="2000" dirty="0" err="1"/>
              <a:t>gtime</a:t>
            </a:r>
            <a:r>
              <a:rPr lang="en-US" sz="2000" dirty="0"/>
              <a:t>) desc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Bonus: Which player is the best player on that team, according to their </a:t>
            </a:r>
            <a:r>
              <a:rPr lang="en-US" sz="2800" dirty="0" err="1"/>
              <a:t>gtime</a:t>
            </a:r>
            <a:r>
              <a:rPr lang="en-US" sz="2800" dirty="0"/>
              <a:t>?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select top 1 player from goal where </a:t>
            </a:r>
            <a:r>
              <a:rPr lang="en-US" sz="2000" dirty="0" err="1"/>
              <a:t>teamid</a:t>
            </a:r>
            <a:r>
              <a:rPr lang="en-US" sz="2000" dirty="0"/>
              <a:t> = (select top 1 </a:t>
            </a:r>
            <a:r>
              <a:rPr lang="en-US" sz="2000" dirty="0" err="1"/>
              <a:t>teamid</a:t>
            </a:r>
            <a:r>
              <a:rPr lang="en-US" sz="2000" dirty="0"/>
              <a:t> from goal group by </a:t>
            </a:r>
            <a:r>
              <a:rPr lang="en-US" sz="2000" dirty="0" err="1"/>
              <a:t>teamid</a:t>
            </a:r>
            <a:r>
              <a:rPr lang="en-US" sz="2000" dirty="0"/>
              <a:t> order by sum(</a:t>
            </a:r>
            <a:r>
              <a:rPr lang="en-US" sz="2000" dirty="0" err="1"/>
              <a:t>gtime</a:t>
            </a:r>
            <a:r>
              <a:rPr lang="en-US" sz="2000" dirty="0"/>
              <a:t>) desc) group by player order by sum(</a:t>
            </a:r>
            <a:r>
              <a:rPr lang="en-US" sz="2000" dirty="0" err="1"/>
              <a:t>gtime</a:t>
            </a:r>
            <a:r>
              <a:rPr lang="en-US" sz="2000" dirty="0"/>
              <a:t>) desc</a:t>
            </a:r>
          </a:p>
          <a:p>
            <a:pPr>
              <a:lnSpc>
                <a:spcPct val="150000"/>
              </a:lnSpc>
            </a:pPr>
            <a:endParaRPr lang="en-US" sz="3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06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04558-BF53-4BFF-BC49-372D3FEA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E43-E67F-CF42-989B-77CD48562F0E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D9CCC-A808-4F39-B410-F87640CA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A54C8-7716-415F-A3C5-3EBB1715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020DC-3820-49BF-A879-E0E227E95C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F340E4-ED06-4E8C-B5EA-C87EB71C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http://mystery.knightlab.com/</a:t>
            </a:r>
            <a:br>
              <a:rPr lang="en-US" sz="8800" dirty="0"/>
            </a:br>
            <a:br>
              <a:rPr lang="en-US" sz="8800" dirty="0"/>
            </a:br>
            <a:br>
              <a:rPr lang="en-US" sz="8800" dirty="0"/>
            </a:br>
            <a:br>
              <a:rPr lang="en-US" sz="8800" dirty="0"/>
            </a:b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D256897-566E-415C-BDF3-FF8E0B3E25B0}"/>
              </a:ext>
            </a:extLst>
          </p:cNvPr>
          <p:cNvSpPr txBox="1">
            <a:spLocks noChangeArrowheads="1"/>
          </p:cNvSpPr>
          <p:nvPr/>
        </p:nvSpPr>
        <p:spPr>
          <a:xfrm>
            <a:off x="1677988" y="4627328"/>
            <a:ext cx="20751706" cy="7151773"/>
          </a:xfrm>
          <a:prstGeom prst="rect">
            <a:avLst/>
          </a:prstGeom>
        </p:spPr>
        <p:txBody>
          <a:bodyPr numCol="1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3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400" dirty="0"/>
              <a:t>A murder mystery game where you deploy your newfound SQL skills to find who did it! </a:t>
            </a:r>
            <a:endParaRPr lang="en-US" sz="3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4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C509F5EF-4583-6B48-98E8-7F2F3C1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7993" y="12435234"/>
            <a:ext cx="8230672" cy="730250"/>
          </a:xfrm>
        </p:spPr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A0389EB5-94AC-9F45-81D0-FF5D6ED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1EE0E2A3-4414-8A48-ADD4-14F9CA93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598-EE8C-004A-ABFB-84AA41C8F6E6}" type="datetime1">
              <a:rPr lang="en-US" smtClean="0"/>
              <a:t>6/25/2021</a:t>
            </a:fld>
            <a:endParaRPr lang="en-US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r>
              <a:rPr lang="en-US"/>
              <a:t>Why use a database</a:t>
            </a:r>
            <a:endParaRPr lang="en-US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677988" y="5063754"/>
            <a:ext cx="20751706" cy="7305525"/>
          </a:xfrm>
          <a:prstGeom prst="rect">
            <a:avLst/>
          </a:prstGeom>
        </p:spPr>
        <p:txBody>
          <a:bodyPr numCol="2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3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400" dirty="0"/>
              <a:t>Control of data redundancy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Data consistency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Sharing of data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Improved data integrity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Improved security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Economy of scale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Improved data accessibility and responsiveness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Improved maintenance through data independence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Increased concurrency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Improved backup and recovery</a:t>
            </a:r>
          </a:p>
          <a:p>
            <a:pPr>
              <a:lnSpc>
                <a:spcPct val="150000"/>
              </a:lnSpc>
            </a:pP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1677986" y="3608388"/>
            <a:ext cx="21397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Some advantages of the Relational Database Model are…</a:t>
            </a:r>
          </a:p>
        </p:txBody>
      </p:sp>
    </p:spTree>
    <p:extLst>
      <p:ext uri="{BB962C8B-B14F-4D97-AF65-F5344CB8AC3E}">
        <p14:creationId xmlns:p14="http://schemas.microsoft.com/office/powerpoint/2010/main" val="130642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C509F5EF-4583-6B48-98E8-7F2F3C1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7993" y="12435234"/>
            <a:ext cx="8230672" cy="730250"/>
          </a:xfrm>
        </p:spPr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A0389EB5-94AC-9F45-81D0-FF5D6ED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1EE0E2A3-4414-8A48-ADD4-14F9CA93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598-EE8C-004A-ABFB-84AA41C8F6E6}" type="datetime1">
              <a:rPr lang="en-US" smtClean="0"/>
              <a:t>6/25/2021</a:t>
            </a:fld>
            <a:endParaRPr lang="en-US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r>
              <a:rPr lang="en-US"/>
              <a:t>Why use a database</a:t>
            </a:r>
            <a:endParaRPr lang="en-US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677988" y="5063754"/>
            <a:ext cx="20751706" cy="7305525"/>
          </a:xfrm>
          <a:prstGeom prst="rect">
            <a:avLst/>
          </a:prstGeom>
        </p:spPr>
        <p:txBody>
          <a:bodyPr numCol="1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3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4400" dirty="0"/>
              <a:t>We are tracking scores for M’s golf club. The previous scorekeeper retired to the Caribbean, leaving us a spreadsheet with scores for the last twenty years. Here’s a sample: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This spreadsheet has a few errors…</a:t>
            </a:r>
            <a:br>
              <a:rPr lang="en-US" sz="4400" dirty="0"/>
            </a:br>
            <a:r>
              <a:rPr lang="en-US" sz="4400" dirty="0"/>
              <a:t>How many can you spot? (ASOP 23)</a:t>
            </a:r>
          </a:p>
          <a:p>
            <a:pPr lvl="2">
              <a:lnSpc>
                <a:spcPct val="100000"/>
              </a:lnSpc>
            </a:pPr>
            <a:r>
              <a:rPr lang="en-US" sz="4400" dirty="0"/>
              <a:t>1</a:t>
            </a:r>
            <a:r>
              <a:rPr lang="en-US" sz="4400" baseline="30000" dirty="0"/>
              <a:t>st</a:t>
            </a:r>
            <a:r>
              <a:rPr lang="en-US" sz="4400" dirty="0"/>
              <a:t> normal form</a:t>
            </a:r>
          </a:p>
          <a:p>
            <a:pPr>
              <a:lnSpc>
                <a:spcPct val="150000"/>
              </a:lnSpc>
            </a:pP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1677986" y="3608388"/>
            <a:ext cx="21397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Let’s look at an example: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DB41FD3-E72C-4C5C-B06E-EB673200DF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572880"/>
              </p:ext>
            </p:extLst>
          </p:nvPr>
        </p:nvGraphicFramePr>
        <p:xfrm>
          <a:off x="12854658" y="7749546"/>
          <a:ext cx="10683787" cy="3552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038735" imgH="1343079" progId="Excel.Sheet.12">
                  <p:embed/>
                </p:oleObj>
              </mc:Choice>
              <mc:Fallback>
                <p:oleObj name="Worksheet" r:id="rId4" imgW="4038735" imgH="1343079" progId="Excel.Sheet.12">
                  <p:embed/>
                  <p:pic>
                    <p:nvPicPr>
                      <p:cNvPr id="101" name="Object 10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54658" y="7749546"/>
                        <a:ext cx="10683787" cy="3552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86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A1C9BA-2D46-A14A-A55B-4A34A3D609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77988" y="2743200"/>
            <a:ext cx="9033555" cy="865188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/>
              <a:t>Why use a database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7A542B-C693-3443-B48B-3EBB8A9F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990110-D4D4-FA43-9CEC-0DF57253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2835C-F730-3E4E-8105-5538B8CC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D163-176C-D448-90D5-B8E5D3CF5BA7}" type="datetime1">
              <a:rPr lang="en-US" smtClean="0"/>
              <a:t>6/25/2021</a:t>
            </a:fld>
            <a:endParaRPr lang="en-US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1677988" y="3505300"/>
            <a:ext cx="17420273" cy="6602313"/>
          </a:xfrm>
          <a:prstGeom prst="rect">
            <a:avLst/>
          </a:prstGeom>
        </p:spPr>
        <p:txBody>
          <a:bodyPr numCol="2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400" dirty="0"/>
              <a:t>Errors: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Name misspelling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Inconsistent course location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Inconsistent data formats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Empty fields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Incorrect totals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Duplicate entry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Potential Difficulties: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Redundant data tools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Horizontal data elements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Multiple entries of identical data</a:t>
            </a:r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>
          <a:xfrm>
            <a:off x="1677988" y="7980218"/>
            <a:ext cx="10007951" cy="4218709"/>
          </a:xfrm>
          <a:prstGeom prst="rect">
            <a:avLst/>
          </a:prstGeom>
        </p:spPr>
        <p:txBody>
          <a:bodyPr numCol="1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2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FBC784-0D6B-4E44-8B1B-D487EBB38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754" y="7404160"/>
            <a:ext cx="144875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2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77">
            <a:extLst>
              <a:ext uri="{FF2B5EF4-FFF2-40B4-BE49-F238E27FC236}">
                <a16:creationId xmlns:a16="http://schemas.microsoft.com/office/drawing/2014/main" id="{C509F5EF-4583-6B48-98E8-7F2F3C1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7993" y="12435234"/>
            <a:ext cx="8230672" cy="730250"/>
          </a:xfrm>
        </p:spPr>
        <p:txBody>
          <a:bodyPr/>
          <a:lstStyle/>
          <a:p>
            <a:r>
              <a:rPr lang="en-US" dirty="0"/>
              <a:t>Content Confidential</a:t>
            </a:r>
          </a:p>
        </p:txBody>
      </p: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A0389EB5-94AC-9F45-81D0-FF5D6ED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C69-A2A0-EB4D-AA08-4ABB843C650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1EE0E2A3-4414-8A48-ADD4-14F9CA93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598-EE8C-004A-ABFB-84AA41C8F6E6}" type="datetime1">
              <a:rPr lang="en-US" smtClean="0"/>
              <a:t>6/25/2021</a:t>
            </a:fld>
            <a:endParaRPr lang="en-US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CACF5A7F-D234-454A-BF9C-8E618B7F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SQL Training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r>
              <a:rPr lang="en-US"/>
              <a:t>Why use a database</a:t>
            </a:r>
            <a:endParaRPr lang="en-US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677988" y="4808717"/>
            <a:ext cx="20751706" cy="7305525"/>
          </a:xfrm>
          <a:prstGeom prst="rect">
            <a:avLst/>
          </a:prstGeom>
        </p:spPr>
        <p:txBody>
          <a:bodyPr numCol="1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Blip>
                <a:blip r:embed="rId3"/>
              </a:buBlip>
              <a:defRPr sz="40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3200" b="0" i="0" kern="1200" spc="50" baseline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4000" dirty="0"/>
              <a:t>A </a:t>
            </a:r>
            <a:r>
              <a:rPr lang="en-US" sz="4000" b="1" dirty="0"/>
              <a:t>relation </a:t>
            </a:r>
            <a:r>
              <a:rPr lang="en-US" sz="4000" dirty="0"/>
              <a:t>is a table with columns and rows.</a:t>
            </a:r>
          </a:p>
          <a:p>
            <a:pPr lvl="1">
              <a:lnSpc>
                <a:spcPct val="150000"/>
              </a:lnSpc>
            </a:pPr>
            <a:r>
              <a:rPr lang="en-US" sz="4000" dirty="0"/>
              <a:t>A </a:t>
            </a:r>
            <a:r>
              <a:rPr lang="en-US" sz="4000" b="1" dirty="0"/>
              <a:t>relational database </a:t>
            </a:r>
            <a:r>
              <a:rPr lang="en-US" sz="4000" dirty="0"/>
              <a:t>is a collection of normalized relations with distinct relation names.</a:t>
            </a:r>
          </a:p>
          <a:p>
            <a:pPr lvl="1">
              <a:lnSpc>
                <a:spcPct val="150000"/>
              </a:lnSpc>
            </a:pPr>
            <a:r>
              <a:rPr lang="en-US" sz="4000" dirty="0"/>
              <a:t>A </a:t>
            </a:r>
            <a:r>
              <a:rPr lang="en-US" sz="4000" b="1" dirty="0"/>
              <a:t>relational key </a:t>
            </a:r>
            <a:r>
              <a:rPr lang="en-US" sz="4000" dirty="0"/>
              <a:t>(or </a:t>
            </a:r>
            <a:r>
              <a:rPr lang="en-US" sz="4000" b="1" dirty="0" err="1"/>
              <a:t>superkey</a:t>
            </a:r>
            <a:r>
              <a:rPr lang="en-US" sz="4000" dirty="0"/>
              <a:t>) is an attribute of set of attributes that uniquely identifies a tuple within a relation.</a:t>
            </a:r>
          </a:p>
          <a:p>
            <a:pPr lvl="2">
              <a:lnSpc>
                <a:spcPct val="150000"/>
              </a:lnSpc>
            </a:pPr>
            <a:r>
              <a:rPr lang="en-US" sz="4000" dirty="0"/>
              <a:t>Primary keys, foreign keys, candidate keys</a:t>
            </a:r>
          </a:p>
          <a:p>
            <a:pPr lvl="1">
              <a:lnSpc>
                <a:spcPct val="150000"/>
              </a:lnSpc>
            </a:pPr>
            <a:r>
              <a:rPr lang="en-US" sz="4000" dirty="0"/>
              <a:t>How can we normalize our golf course scores? What unique attributes can we define?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77986" y="3608388"/>
            <a:ext cx="21397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How do I design a database?</a:t>
            </a:r>
          </a:p>
        </p:txBody>
      </p:sp>
    </p:spTree>
    <p:extLst>
      <p:ext uri="{BB962C8B-B14F-4D97-AF65-F5344CB8AC3E}">
        <p14:creationId xmlns:p14="http://schemas.microsoft.com/office/powerpoint/2010/main" val="78403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">
      <a:dk1>
        <a:srgbClr val="000000"/>
      </a:dk1>
      <a:lt1>
        <a:srgbClr val="EDEDED"/>
      </a:lt1>
      <a:dk2>
        <a:srgbClr val="004159"/>
      </a:dk2>
      <a:lt2>
        <a:srgbClr val="ECEAE2"/>
      </a:lt2>
      <a:accent1>
        <a:srgbClr val="47BBCE"/>
      </a:accent1>
      <a:accent2>
        <a:srgbClr val="3EA2C1"/>
      </a:accent2>
      <a:accent3>
        <a:srgbClr val="3783A3"/>
      </a:accent3>
      <a:accent4>
        <a:srgbClr val="1E5C78"/>
      </a:accent4>
      <a:accent5>
        <a:srgbClr val="1A5169"/>
      </a:accent5>
      <a:accent6>
        <a:srgbClr val="184556"/>
      </a:accent6>
      <a:hlink>
        <a:srgbClr val="BBBBBB"/>
      </a:hlink>
      <a:folHlink>
        <a:srgbClr val="6886B7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BADBAA6EE9604DBF0652D0E14DD8D9" ma:contentTypeVersion="33" ma:contentTypeDescription="Create a new document." ma:contentTypeScope="" ma:versionID="d1677fdc82bdc17b5eb143f7a04ca6e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75ffb9be35daa797deaae9f330c02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B8CC9E-11A6-4BC0-9E7C-F7DDBC167C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C97139-FB3F-42D5-B633-0D7AFBA17ED1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068FC0-5ABC-482D-9204-6C19E1506C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1582</TotalTime>
  <Words>3867</Words>
  <Application>Microsoft Office PowerPoint</Application>
  <PresentationFormat>Custom</PresentationFormat>
  <Paragraphs>727</Paragraphs>
  <Slides>57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Calibri</vt:lpstr>
      <vt:lpstr>Consolas</vt:lpstr>
      <vt:lpstr>Courier New</vt:lpstr>
      <vt:lpstr>Garamond</vt:lpstr>
      <vt:lpstr>Helvetica Neue</vt:lpstr>
      <vt:lpstr>Helvetica Neue Medium</vt:lpstr>
      <vt:lpstr>Office Theme</vt:lpstr>
      <vt:lpstr>Worksheet</vt:lpstr>
      <vt:lpstr>SQL Training</vt:lpstr>
      <vt:lpstr>Agenda</vt:lpstr>
      <vt:lpstr>A Brief History of Database Models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SQL?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Aliasing</vt:lpstr>
      <vt:lpstr>Different Join Types</vt:lpstr>
      <vt:lpstr>The INNER join</vt:lpstr>
      <vt:lpstr>The LEFT join</vt:lpstr>
      <vt:lpstr>The RIGHT join</vt:lpstr>
      <vt:lpstr>The FULL join</vt:lpstr>
      <vt:lpstr>Agenda</vt:lpstr>
      <vt:lpstr>Subqueries</vt:lpstr>
      <vt:lpstr>Nesting Queries</vt:lpstr>
      <vt:lpstr>Unions</vt:lpstr>
      <vt:lpstr>CTE (Common Table Expression)</vt:lpstr>
      <vt:lpstr>Window functions</vt:lpstr>
      <vt:lpstr>Agenda</vt:lpstr>
      <vt:lpstr>CREATE TABLE</vt:lpstr>
      <vt:lpstr>All about CONSTRAINTS…</vt:lpstr>
      <vt:lpstr>INSERT</vt:lpstr>
      <vt:lpstr>UPDATE</vt:lpstr>
      <vt:lpstr>DELETE</vt:lpstr>
      <vt:lpstr>Agenda</vt:lpstr>
      <vt:lpstr>Don’t Shoot Yourself in the Foot</vt:lpstr>
      <vt:lpstr>Select Distinct</vt:lpstr>
      <vt:lpstr>Select Distinct</vt:lpstr>
      <vt:lpstr>PowerPoint Presentation</vt:lpstr>
      <vt:lpstr>PowerPoint Presentation</vt:lpstr>
      <vt:lpstr>PowerPoint Presentation</vt:lpstr>
      <vt:lpstr>Agenda</vt:lpstr>
      <vt:lpstr>Methods for loading data into SQL</vt:lpstr>
      <vt:lpstr>PowerPoint Presentation</vt:lpstr>
      <vt:lpstr>PowerPoint Presentation</vt:lpstr>
      <vt:lpstr>Agenda SQL SUPER HOT TIPS </vt:lpstr>
      <vt:lpstr>SQL SUPER HOT TIPS</vt:lpstr>
      <vt:lpstr>GIVE IT A TRY! </vt:lpstr>
      <vt:lpstr>https://sqlzoo.net/ </vt:lpstr>
      <vt:lpstr>Answers: </vt:lpstr>
      <vt:lpstr>http://mystery.knightlab.com/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Girouard</dc:creator>
  <cp:lastModifiedBy>Riley Skyles</cp:lastModifiedBy>
  <cp:revision>153</cp:revision>
  <dcterms:created xsi:type="dcterms:W3CDTF">2019-03-29T17:42:40Z</dcterms:created>
  <dcterms:modified xsi:type="dcterms:W3CDTF">2021-06-25T20:58:37Z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0x0101005CBADBAA6EE9604DBF0652D0E14DD8D9</vt:lpwstr>
  </property>
</Properties>
</file>