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39678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6378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68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3738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4570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856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12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434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21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39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88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29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465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8519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74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730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92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06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7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8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7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tr-T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tr-T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tr-T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tr-T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1"/>
            <a:ext cx="5251449" cy="1304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2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3"/>
            <a:ext cx="418562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2" y="2737243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7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7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8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tr-TR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tr-TR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6" y="1435541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Problème du cercle minimum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Berkan Gamsız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Mustafa Halkalı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Enes Uysal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24" y="1057475"/>
            <a:ext cx="8397425" cy="49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700916" y="569779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Cercle ACB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609600"/>
            <a:ext cx="7879812" cy="503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Cercle ACE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490" y="1526841"/>
            <a:ext cx="7763372" cy="506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06" y="579431"/>
            <a:ext cx="9471121" cy="152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8716" y="1770858"/>
            <a:ext cx="4715932" cy="466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342" y="2585883"/>
            <a:ext cx="3778776" cy="322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553" y="609600"/>
            <a:ext cx="9154227" cy="181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6501" y="2585883"/>
            <a:ext cx="3710770" cy="322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3525" y="0"/>
            <a:ext cx="687152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7333" y="4926842"/>
                <a:ext cx="8596668" cy="1569492"/>
              </a:xfrm>
            </p:spPr>
            <p:txBody>
              <a:bodyPr/>
              <a:lstStyle/>
              <a:p>
                <a:pPr marL="91441" indent="0">
                  <a:buNone/>
                </a:pPr>
                <a:r>
                  <a:rPr lang="tr-TR" dirty="0" smtClean="0">
                    <a:solidFill>
                      <a:schemeClr val="tx1"/>
                    </a:solidFill>
                    <a:latin typeface="+mn-lt"/>
                  </a:rPr>
                  <a:t>	</a:t>
                </a:r>
                <a:r>
                  <a:rPr lang="tr-TR" dirty="0" err="1" smtClean="0">
                    <a:solidFill>
                      <a:schemeClr val="tx1"/>
                    </a:solidFill>
                    <a:latin typeface="+mn-lt"/>
                  </a:rPr>
                  <a:t>Formule</a:t>
                </a:r>
                <a:r>
                  <a:rPr lang="tr-TR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tr-TR" dirty="0" err="1" smtClean="0">
                    <a:solidFill>
                      <a:schemeClr val="tx1"/>
                    </a:solidFill>
                    <a:latin typeface="+mn-lt"/>
                  </a:rPr>
                  <a:t>Générale</a:t>
                </a:r>
                <a:r>
                  <a:rPr lang="tr-TR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tr-TR" dirty="0" err="1" smtClean="0">
                    <a:solidFill>
                      <a:schemeClr val="tx1"/>
                    </a:solidFill>
                    <a:latin typeface="+mn-lt"/>
                  </a:rPr>
                  <a:t>pour</a:t>
                </a:r>
                <a:r>
                  <a:rPr lang="tr-TR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tr-TR" dirty="0" err="1" smtClean="0">
                    <a:solidFill>
                      <a:schemeClr val="tx1"/>
                    </a:solidFill>
                    <a:latin typeface="+mn-lt"/>
                  </a:rPr>
                  <a:t>l’axe</a:t>
                </a:r>
                <a:r>
                  <a:rPr lang="tr-TR" dirty="0" smtClean="0">
                    <a:solidFill>
                      <a:schemeClr val="tx1"/>
                    </a:solidFill>
                    <a:latin typeface="+mn-lt"/>
                  </a:rPr>
                  <a:t> x 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𝐿𝐴𝑅𝐺𝐸𝑈𝑅</m:t>
                        </m:r>
                        <m:r>
                          <a:rPr lang="tr-T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tr-T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𝐸𝐶𝐻𝐸𝐿𝐿𝐸</m:t>
                        </m:r>
                      </m:den>
                    </m:f>
                  </m:oMath>
                </a14:m>
                <a:endParaRPr lang="tr-TR" sz="24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91441" indent="0">
                  <a:buNone/>
                </a:pPr>
                <a:r>
                  <a:rPr lang="tr-TR" sz="2400" dirty="0">
                    <a:solidFill>
                      <a:schemeClr val="tx1"/>
                    </a:solidFill>
                    <a:latin typeface="+mn-lt"/>
                  </a:rPr>
                  <a:t>	</a:t>
                </a:r>
                <a:r>
                  <a:rPr lang="tr-TR" dirty="0" err="1" smtClean="0">
                    <a:solidFill>
                      <a:schemeClr val="tx1"/>
                    </a:solidFill>
                    <a:latin typeface="+mn-lt"/>
                  </a:rPr>
                  <a:t>Formule</a:t>
                </a:r>
                <a:r>
                  <a:rPr lang="tr-TR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tr-TR" dirty="0" err="1" smtClean="0">
                    <a:solidFill>
                      <a:schemeClr val="tx1"/>
                    </a:solidFill>
                    <a:latin typeface="+mn-lt"/>
                  </a:rPr>
                  <a:t>Générale</a:t>
                </a:r>
                <a:r>
                  <a:rPr lang="tr-TR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tr-TR" dirty="0" err="1" smtClean="0">
                    <a:solidFill>
                      <a:schemeClr val="tx1"/>
                    </a:solidFill>
                    <a:latin typeface="+mn-lt"/>
                  </a:rPr>
                  <a:t>pour</a:t>
                </a:r>
                <a:r>
                  <a:rPr lang="tr-TR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tr-TR" dirty="0" err="1" smtClean="0">
                    <a:solidFill>
                      <a:schemeClr val="tx1"/>
                    </a:solidFill>
                    <a:latin typeface="+mn-lt"/>
                  </a:rPr>
                  <a:t>l’axe</a:t>
                </a:r>
                <a:r>
                  <a:rPr lang="tr-TR" dirty="0" smtClean="0">
                    <a:solidFill>
                      <a:schemeClr val="tx1"/>
                    </a:solidFill>
                    <a:latin typeface="+mn-lt"/>
                  </a:rPr>
                  <a:t> y :</a:t>
                </a:r>
                <a14:m>
                  <m:oMath xmlns:m="http://schemas.openxmlformats.org/officeDocument/2006/math">
                    <m:r>
                      <a:rPr lang="tr-T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𝐻𝐴𝑈𝑇𝐸𝑈𝑅</m:t>
                        </m:r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𝐸𝐶𝐻𝐸𝐿𝐿𝐸</m:t>
                        </m:r>
                      </m:den>
                    </m:f>
                  </m:oMath>
                </a14:m>
                <a:endParaRPr lang="tr-TR" sz="24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3" y="4926842"/>
                <a:ext cx="8596668" cy="15694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7" y="609599"/>
            <a:ext cx="9335400" cy="37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922" y="3720225"/>
            <a:ext cx="1339695" cy="52422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77333" y="4244453"/>
            <a:ext cx="8193712" cy="2069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1" marR="0" lvl="0" indent="-25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Formule Générale pour l’axe x : </a:t>
            </a:r>
            <a:r>
              <a:rPr lang="tr-T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ECHELLE * X + LARGEUR/2</a:t>
            </a:r>
          </a:p>
          <a:p>
            <a:pPr marL="91441" marR="0" lvl="0" indent="-254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tr-T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Formule Générale pour l’axe y :    </a:t>
            </a:r>
            <a:r>
              <a:rPr lang="tr-T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tr-T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ECHELLE * Y + HAUTEUR/2</a:t>
            </a:r>
          </a:p>
          <a:p>
            <a:pPr marL="91441" marR="0" lvl="0" indent="-254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tr-T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Formule de Rayon :		</a:t>
            </a:r>
            <a:r>
              <a:rPr lang="tr-T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ECHELLE * RAYON</a:t>
            </a:r>
          </a:p>
          <a:p>
            <a:pPr marL="91441" marR="0" lvl="0" indent="-254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tr-TR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Mais, il faut transformer du double à int.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15" y="600952"/>
            <a:ext cx="9837703" cy="311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772" y="95534"/>
            <a:ext cx="8156863" cy="171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6428" y="1930400"/>
            <a:ext cx="7558477" cy="425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50325" y="0"/>
            <a:ext cx="10710900" cy="55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"primitive.h"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"primitives_graphiques.h"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longueur_daxes 20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SDL_Surface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ecran;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tr-TR" sz="10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tr-TR" sz="10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**argv){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initialise_fenetre(</a:t>
            </a:r>
            <a:r>
              <a:rPr lang="tr-TR" sz="1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r-TR" sz="1000" u="sng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Trouver</a:t>
            </a:r>
            <a:r>
              <a:rPr lang="tr-TR" sz="1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u="sng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r>
              <a:rPr lang="tr-TR" sz="1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00" u="sng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Cercle</a:t>
            </a:r>
            <a:r>
              <a:rPr lang="tr-TR" sz="10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 Minimum"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											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TITRE DU FENETRE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0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n_pts=0;																				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NOMBRE DE POINTS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000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nuage[N_MAX];																			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L'ENSEMBLE DE POINTS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trace_les_axes();																			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ON TRACE L'AXE X ET L'AXE Y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raffraichis_ecran();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choisir_avec_Mouse(nuage,&amp;n_pts,longueur_daxes);											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PERMET DE CHOISIR POINTS ET DE TRACER CES POINTS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000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cercle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c;				1																	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CERCLE MINIMUM QU'ON VA DETERMINER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 = methode_2par2(nuage, n_pts);															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ON ESSAI DE TROUVER AVEC "2PAR2"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0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(c.</a:t>
            </a:r>
            <a:r>
              <a:rPr lang="tr-TR" sz="10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rayon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==-1)																				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EST-CE QU'ON A TROUVE UN CERCLE AVEC 2PAR2 ? SI NON, ON ESSAI 3PAR3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 = methode_3par3(nuage, n_pts);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000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cercle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c_repere=de_coor_xy_a_pixel(c,longueur_daxes);										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//REGLER LE REPERE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	epaissir_cercle(c_repere);																		//POUR EPAISSIR LE CERCLE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trace_cercle_surface(ecran,c_repere.</a:t>
            </a:r>
            <a:r>
              <a:rPr lang="tr-TR" sz="10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centre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r-TR" sz="10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c_repere.</a:t>
            </a:r>
            <a:r>
              <a:rPr lang="tr-TR" sz="10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centre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r-TR" sz="10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c_repere.</a:t>
            </a:r>
            <a:r>
              <a:rPr lang="tr-TR" sz="10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rayon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,25,25,112);   	</a:t>
            </a:r>
            <a:r>
              <a:rPr lang="tr-TR" sz="10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//TRACE CERCLE EN COORDONNES CARTESIENNES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raffraichis_ecran();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attend_touche();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0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EXIT_SUCCESS;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tr-T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-6985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petites fonctions auxiliaires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3" y="211123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determinant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b, 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c, 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distance_points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millieu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verification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cercle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c, </a:t>
            </a: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*tab, 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n_pts)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Methode 2par2</a:t>
            </a:r>
            <a:br>
              <a:rPr lang="tr-T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tr-TR"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99660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tr-T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Cas simple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900" y="2105608"/>
            <a:ext cx="5971754" cy="401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Methode 2par2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7333" y="136901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tr-T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Mais parfois 2par2 ne marche pas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874" y="1930399"/>
            <a:ext cx="6860755" cy="46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39775" y="0"/>
            <a:ext cx="8596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Méthode 2 par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02175" y="621899"/>
            <a:ext cx="9641700" cy="60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cercle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methode_2par2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*tab, 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n_pts)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maximum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cercle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800" b="0" i="0" u="none" strike="noStrike" cap="non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cercle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sinon;							</a:t>
            </a:r>
            <a:r>
              <a:rPr lang="tr-TR" sz="1800" b="0" i="0" u="none" strike="noStrike" cap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SI 2PAR2 N'EST PAS LE BON METHODE, ON VA RETOURNER UN CERCLE DE RAYON "-1" QUI SIGNIFIE UNE ERREUR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sinon.</a:t>
            </a:r>
            <a:r>
              <a:rPr lang="tr-TR" sz="1800" b="0" i="0" u="none" strike="noStrike" cap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rayon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-1;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n_pts;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i + 1; j &lt; n_pts; j++)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(maximum &lt; distance_points(*(tab + i), *(tab + j)))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maximum = distance_points(*(tab + i), *(tab + j));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c.</a:t>
            </a:r>
            <a:r>
              <a:rPr lang="tr-TR" sz="1800" b="0" i="0" u="none" strike="noStrike" cap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centre.x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(tab[i].x + tab[j].x)/2;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c.</a:t>
            </a:r>
            <a:r>
              <a:rPr lang="tr-TR" sz="1800" b="0" i="0" u="none" strike="noStrike" cap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centre.y 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(tab[i].y + tab[j].y)/2;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c.</a:t>
            </a:r>
            <a:r>
              <a:rPr lang="tr-TR" sz="1800" b="0" i="0" u="none" strike="noStrike" cap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rayon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maximum / 2;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(verification(c, tab, n_pts)==1)			</a:t>
            </a:r>
            <a:r>
              <a:rPr lang="tr-TR" sz="1800" b="0" i="0" u="none" strike="noStrike" cap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EST-CE TOUS LES POINTS SONT DANS LE CERCLE 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c;								</a:t>
            </a:r>
            <a:r>
              <a:rPr lang="tr-TR" sz="1800" b="0" i="0" u="none" strike="noStrike" cap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OUI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tr-TR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sinon;							</a:t>
            </a:r>
            <a:r>
              <a:rPr lang="tr-TR" sz="1800" b="0" i="0" u="none" strike="noStrike" cap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NON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Donc, On essai methode 3par3</a:t>
            </a:r>
          </a:p>
        </p:txBody>
      </p:sp>
      <p:pic>
        <p:nvPicPr>
          <p:cNvPr id="176" name="Shape 17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6891" y="1643797"/>
            <a:ext cx="6692456" cy="478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9" y="1260249"/>
            <a:ext cx="10530575" cy="41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3000" b="1" i="0" u="none" strike="noStrike" cap="non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médiatrice d'un segment 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050" y="2548475"/>
            <a:ext cx="2794000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tr-T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Regle de Cramer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400" b="0" i="0" u="none" strike="noStrike" cap="non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 		,        le système</a:t>
            </a:r>
          </a:p>
          <a:p>
            <a:pPr marL="2159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050" b="0" i="0" u="none" strike="noStrike" cap="non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050" b="0" i="0" u="none" strike="noStrike" cap="non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050" b="0" i="0" u="none" strike="noStrike" cap="non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050" b="0" i="0" u="none" strike="noStrike" cap="non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400" b="0" i="0" u="none" strike="noStrike" cap="non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tr-TR" sz="1400" b="0" i="0" u="none" strike="noStrike" cap="none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pour unique solution 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400" b="0" i="0" u="none" strike="noStrike" cap="non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783" y="2329550"/>
            <a:ext cx="8858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7770" y="2764950"/>
            <a:ext cx="1516748" cy="64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8351" y="4509801"/>
            <a:ext cx="4794574" cy="120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122</Words>
  <Application>Microsoft Office PowerPoint</Application>
  <PresentationFormat>Widescreen</PresentationFormat>
  <Paragraphs>87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Noto Sans Symbols</vt:lpstr>
      <vt:lpstr>Trebuchet MS</vt:lpstr>
      <vt:lpstr>Facet</vt:lpstr>
      <vt:lpstr>Le Problème du cercle minimum</vt:lpstr>
      <vt:lpstr>Les petites fonctions auxiliaires</vt:lpstr>
      <vt:lpstr>Methode 2par2 </vt:lpstr>
      <vt:lpstr>Methode 2par2</vt:lpstr>
      <vt:lpstr>Méthode 2 par 2</vt:lpstr>
      <vt:lpstr>Donc, On essai methode 3par3</vt:lpstr>
      <vt:lpstr>PowerPoint Presentation</vt:lpstr>
      <vt:lpstr>La médiatrice d'un segment </vt:lpstr>
      <vt:lpstr>Regle de Cramer</vt:lpstr>
      <vt:lpstr>PowerPoint Presentation</vt:lpstr>
      <vt:lpstr>Cercle ACB</vt:lpstr>
      <vt:lpstr>Cercle 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Problème du cercle minimum</dc:title>
  <cp:lastModifiedBy>Enes Uysal</cp:lastModifiedBy>
  <cp:revision>3</cp:revision>
  <dcterms:modified xsi:type="dcterms:W3CDTF">2016-12-26T07:17:35Z</dcterms:modified>
</cp:coreProperties>
</file>