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77" r:id="rId5"/>
    <p:sldId id="384" r:id="rId6"/>
    <p:sldId id="405" r:id="rId7"/>
    <p:sldId id="385" r:id="rId8"/>
    <p:sldId id="387" r:id="rId9"/>
    <p:sldId id="379" r:id="rId10"/>
    <p:sldId id="391" r:id="rId11"/>
    <p:sldId id="380" r:id="rId12"/>
    <p:sldId id="392" r:id="rId13"/>
    <p:sldId id="388" r:id="rId14"/>
    <p:sldId id="389" r:id="rId15"/>
    <p:sldId id="390" r:id="rId16"/>
    <p:sldId id="393" r:id="rId17"/>
    <p:sldId id="3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AA8"/>
    <a:srgbClr val="1600B8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9D8F4-FD72-4F88-A432-36DC479E7E3D}" type="datetimeFigureOut">
              <a:rPr lang="de-DE" smtClean="0"/>
              <a:pPr/>
              <a:t>11.03.2024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98B92-7550-4CE3-B47D-60CEE7A9D32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5A6A0-DCBC-4C97-8111-5AFA3BE3F4A5}" type="datetimeFigureOut">
              <a:rPr lang="en-US" smtClean="0"/>
              <a:pPr/>
              <a:t>3/11/2024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FA244-90B0-4B39-A1B3-D8C10A78D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FA244-90B0-4B39-A1B3-D8C10A78D84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44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FA244-90B0-4B39-A1B3-D8C10A78D84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279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Mammal_stuff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FA244-90B0-4B39-A1B3-D8C10A78D84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34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FA244-90B0-4B39-A1B3-D8C10A78D84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8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Dept of Computer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35DD-D431-4C9C-AAA2-86E392B9ACD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 userDrawn="1"/>
        </p:nvSpPr>
        <p:spPr>
          <a:xfrm>
            <a:off x="0" y="6429396"/>
            <a:ext cx="9144000" cy="4286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515352" cy="714356"/>
          </a:xfrm>
        </p:spPr>
        <p:txBody>
          <a:bodyPr>
            <a:normAutofit/>
          </a:bodyPr>
          <a:lstStyle>
            <a:lvl1pPr algn="ctr"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6500834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de-DE" sz="1200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de-DE" sz="12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Object-Oriented Programming</a:t>
            </a:r>
            <a:endParaRPr lang="en-GB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429396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71D41-55FA-4856-84D9-544796AF7CCB}" type="datetimeFigureOut">
              <a:rPr lang="de-DE" smtClean="0"/>
              <a:pPr/>
              <a:t>11.03.2024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35DD-D431-4C9C-AAA2-86E392B9ACDE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714348" y="214290"/>
            <a:ext cx="392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Department of Computer Science    University of Bristol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48" y="1357298"/>
            <a:ext cx="821537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COMSM0086 – Object-Oriented Programming</a:t>
            </a:r>
          </a:p>
          <a:p>
            <a:br>
              <a:rPr lang="de-DE" sz="24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br>
              <a:rPr lang="de-DE" sz="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br>
              <a:rPr lang="de-DE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de-DE" sz="4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85786" y="1071546"/>
            <a:ext cx="750099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500034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0" y="2683667"/>
            <a:ext cx="9144000" cy="3214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4679157" y="2896180"/>
            <a:ext cx="40005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 </a:t>
            </a:r>
            <a:br>
              <a:rPr lang="de-DE" sz="4400" dirty="0">
                <a:latin typeface="Arial" pitchFamily="34" charset="0"/>
                <a:cs typeface="Arial" pitchFamily="34" charset="0"/>
              </a:rPr>
            </a:br>
            <a:r>
              <a:rPr lang="de-DE" sz="3000" dirty="0">
                <a:latin typeface="Arial" pitchFamily="34" charset="0"/>
                <a:cs typeface="Arial" pitchFamily="34" charset="0"/>
              </a:rPr>
              <a:t>POLYMORPHISM AND DOUBLE DISPATCH</a:t>
            </a:r>
          </a:p>
        </p:txBody>
      </p:sp>
      <p:pic>
        <p:nvPicPr>
          <p:cNvPr id="7170" name="Picture 2" descr="hand, finder, street art, sculpture, object, art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/>
          <a:stretch>
            <a:fillRect/>
          </a:stretch>
        </p:blipFill>
        <p:spPr bwMode="auto">
          <a:xfrm>
            <a:off x="21179" y="2683657"/>
            <a:ext cx="4286248" cy="3214720"/>
          </a:xfrm>
          <a:prstGeom prst="rect">
            <a:avLst/>
          </a:prstGeom>
          <a:noFill/>
        </p:spPr>
      </p:pic>
      <p:cxnSp>
        <p:nvCxnSpPr>
          <p:cNvPr id="14" name="Straight Connector 13"/>
          <p:cNvCxnSpPr/>
          <p:nvPr/>
        </p:nvCxnSpPr>
        <p:spPr>
          <a:xfrm rot="5400000">
            <a:off x="2714612" y="4291982"/>
            <a:ext cx="321471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8564" y="3756197"/>
            <a:ext cx="386269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bject 20">
            <a:extLst>
              <a:ext uri="{FF2B5EF4-FFF2-40B4-BE49-F238E27FC236}">
                <a16:creationId xmlns:a16="http://schemas.microsoft.com/office/drawing/2014/main" id="{9EAC3EC3-D3DA-4EE0-86B0-714C1051731B}"/>
              </a:ext>
            </a:extLst>
          </p:cNvPr>
          <p:cNvSpPr txBox="1"/>
          <p:nvPr/>
        </p:nvSpPr>
        <p:spPr>
          <a:xfrm>
            <a:off x="4622259" y="4999754"/>
            <a:ext cx="4572000" cy="629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19580" algn="l"/>
                <a:tab pos="1925955" algn="l"/>
              </a:tabLst>
            </a:pPr>
            <a:r>
              <a:rPr lang="en-GB" sz="1950" dirty="0">
                <a:latin typeface="Arial" panose="020B0604020202020204" pitchFamily="34" charset="0"/>
                <a:cs typeface="Times New Roman"/>
              </a:rPr>
              <a:t>Sion Hannuna	|	sh1670@bris.ac.uk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19580" algn="l"/>
                <a:tab pos="1925955" algn="l"/>
              </a:tabLst>
            </a:pPr>
            <a:r>
              <a:rPr lang="en-GB" sz="1950" dirty="0">
                <a:latin typeface="Arial" panose="020B0604020202020204" pitchFamily="34" charset="0"/>
                <a:cs typeface="Times New Roman"/>
              </a:rPr>
              <a:t>Simon Lock</a:t>
            </a:r>
            <a:r>
              <a:rPr sz="1950" dirty="0">
                <a:latin typeface="Arial" panose="020B0604020202020204" pitchFamily="34" charset="0"/>
                <a:cs typeface="Times New Roman"/>
              </a:rPr>
              <a:t>	|</a:t>
            </a:r>
            <a:r>
              <a:rPr lang="en-GB" sz="1950" dirty="0">
                <a:latin typeface="Arial" panose="020B0604020202020204" pitchFamily="34" charset="0"/>
                <a:cs typeface="Times New Roman"/>
              </a:rPr>
              <a:t>	simon.lock@bris.ac.uk</a:t>
            </a:r>
            <a:endParaRPr sz="1950" dirty="0">
              <a:latin typeface="Arial" panose="020B0604020202020204" pitchFamily="34" charset="0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3CB9-200D-4410-AB96-2F8BD65E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can we do this in Java?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20DC4-B5FB-4D0A-B835-C1A09B01D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92" y="2271738"/>
            <a:ext cx="6054544" cy="2033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2CED68-375C-40BE-A859-245BFE5CE193}"/>
              </a:ext>
            </a:extLst>
          </p:cNvPr>
          <p:cNvSpPr txBox="1"/>
          <p:nvPr/>
        </p:nvSpPr>
        <p:spPr>
          <a:xfrm>
            <a:off x="454056" y="1084270"/>
            <a:ext cx="7173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You might be tempted to do something like this (</a:t>
            </a:r>
            <a:r>
              <a:rPr lang="en-GB" sz="2800" b="1">
                <a:solidFill>
                  <a:srgbClr val="FF0000"/>
                </a:solidFill>
              </a:rPr>
              <a:t>it won’t work</a:t>
            </a:r>
            <a:r>
              <a:rPr lang="en-GB" sz="2800"/>
              <a:t>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82A32-1975-43F0-8870-E3EDD93A7694}"/>
              </a:ext>
            </a:extLst>
          </p:cNvPr>
          <p:cNvSpPr txBox="1"/>
          <p:nvPr/>
        </p:nvSpPr>
        <p:spPr>
          <a:xfrm>
            <a:off x="454056" y="4771534"/>
            <a:ext cx="71737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And then update the mammal class and its children to provide overloaded functions for each scenario …</a:t>
            </a:r>
          </a:p>
        </p:txBody>
      </p:sp>
    </p:spTree>
    <p:extLst>
      <p:ext uri="{BB962C8B-B14F-4D97-AF65-F5344CB8AC3E}">
        <p14:creationId xmlns:p14="http://schemas.microsoft.com/office/powerpoint/2010/main" val="287378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3CB9-200D-4410-AB96-2F8BD65E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can we do this in Java?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AA7CCF-37F7-4C80-ADDB-07CFC2EC2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840748"/>
            <a:ext cx="4619134" cy="2007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529CE0-17D9-43AF-9336-ECA23AB4C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974294"/>
            <a:ext cx="5976860" cy="3219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31B5FD-2F30-4B0A-B166-2A6487738E1C}"/>
              </a:ext>
            </a:extLst>
          </p:cNvPr>
          <p:cNvSpPr txBox="1"/>
          <p:nvPr/>
        </p:nvSpPr>
        <p:spPr>
          <a:xfrm>
            <a:off x="5092653" y="999240"/>
            <a:ext cx="39287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But it wont work because each function is expecting a particular type of mammal: </a:t>
            </a:r>
            <a:r>
              <a:rPr lang="en-GB" sz="2800" b="1"/>
              <a:t>call parameters, even if they are references, are treated as static …</a:t>
            </a:r>
          </a:p>
        </p:txBody>
      </p:sp>
    </p:spTree>
    <p:extLst>
      <p:ext uri="{BB962C8B-B14F-4D97-AF65-F5344CB8AC3E}">
        <p14:creationId xmlns:p14="http://schemas.microsoft.com/office/powerpoint/2010/main" val="129177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5EFD-7E8E-4216-B82E-67ABF014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Double dispatch in 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631D4-400A-4A92-99C3-19AB81BC6E8D}"/>
              </a:ext>
            </a:extLst>
          </p:cNvPr>
          <p:cNvSpPr txBox="1"/>
          <p:nvPr/>
        </p:nvSpPr>
        <p:spPr>
          <a:xfrm>
            <a:off x="414366" y="1451728"/>
            <a:ext cx="72496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Mammals and their children (done)</a:t>
            </a:r>
          </a:p>
          <a:p>
            <a:endParaRPr lang="en-GB" sz="3200" dirty="0"/>
          </a:p>
          <a:p>
            <a:r>
              <a:rPr lang="en-GB" sz="3200" dirty="0"/>
              <a:t>Rock paper scissors (done)</a:t>
            </a:r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9837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7782-4DB9-4011-8733-80CBB9C6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Criticisms of OO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0476-B558-49D9-B4E1-B0CA1663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58" y="116601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Good </a:t>
            </a:r>
          </a:p>
          <a:p>
            <a:pPr lvl="1"/>
            <a:r>
              <a:rPr lang="en-GB" dirty="0"/>
              <a:t>Many errors caught at compile time</a:t>
            </a:r>
          </a:p>
          <a:p>
            <a:pPr lvl="1"/>
            <a:r>
              <a:rPr lang="en-GB" dirty="0"/>
              <a:t>Avoids the issues inherent to switch-based solutions </a:t>
            </a:r>
          </a:p>
          <a:p>
            <a:r>
              <a:rPr lang="en-GB" dirty="0"/>
              <a:t>Bad </a:t>
            </a:r>
          </a:p>
          <a:p>
            <a:pPr lvl="1"/>
            <a:r>
              <a:rPr lang="en-GB" dirty="0"/>
              <a:t>Hard to understand - especially for those unfamiliar with Visitor design pattern</a:t>
            </a:r>
          </a:p>
          <a:p>
            <a:pPr lvl="1"/>
            <a:r>
              <a:rPr lang="en-GB" dirty="0"/>
              <a:t>It is an object oriented solution which violates many object oriented ideas </a:t>
            </a:r>
          </a:p>
          <a:p>
            <a:pPr lvl="2"/>
            <a:r>
              <a:rPr lang="en-GB" dirty="0"/>
              <a:t>breaks encapsulation - function call interacts with more than one type</a:t>
            </a:r>
          </a:p>
        </p:txBody>
      </p:sp>
    </p:spTree>
    <p:extLst>
      <p:ext uri="{BB962C8B-B14F-4D97-AF65-F5344CB8AC3E}">
        <p14:creationId xmlns:p14="http://schemas.microsoft.com/office/powerpoint/2010/main" val="2376358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20"/>
            <a:ext cx="9144000" cy="57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000"/>
              <a:t>Multiple Dispatch (Robot example)                                               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70"/>
            <a:ext cx="3714776" cy="6072230"/>
          </a:xfrm>
        </p:spPr>
        <p:txBody>
          <a:bodyPr>
            <a:normAutofit fontScale="92500" lnSpcReduction="10000"/>
          </a:bodyPr>
          <a:lstStyle/>
          <a:p>
            <a:r>
              <a:rPr lang="en-GB" sz="2400"/>
              <a:t>if we want to make the selection of method dynamic in more than one type we need to implement </a:t>
            </a:r>
            <a:r>
              <a:rPr lang="en-GB" sz="2400" b="1"/>
              <a:t>multiple dispatch</a:t>
            </a:r>
          </a:p>
          <a:p>
            <a:r>
              <a:rPr lang="en-GB" sz="2400"/>
              <a:t>Java does not explicitly supply a single mechanism for it</a:t>
            </a:r>
          </a:p>
          <a:p>
            <a:r>
              <a:rPr lang="en-GB" sz="2400"/>
              <a:t>however, we can be cunning and utilise single dispatch </a:t>
            </a:r>
            <a:r>
              <a:rPr lang="en-GB" sz="2400" b="1"/>
              <a:t>recursively</a:t>
            </a:r>
          </a:p>
          <a:p>
            <a:r>
              <a:rPr lang="en-GB" sz="2400"/>
              <a:t>to do this, we need to dynamically dispatch on a receiver as before, but also turn the otherwise static parameter of the call into a dynamic receiver itself within the method that is dynamically dispatched</a:t>
            </a: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214810" y="4967989"/>
            <a:ext cx="4786346" cy="1785926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DispatchWorld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{</a:t>
            </a: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static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main (String[] 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args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AbstractRobot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c3po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TranslationRobot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"e"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AbstractRobot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c4po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TranslationRobot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"o"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AbstractRobot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c5po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CarrierRobot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();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AbstractRobot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c6po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CarrierRobot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();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    c3po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.greet(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c4po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    c5po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.greet(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c4po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    c4po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.greet(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c5po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    c5po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.greet(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c6po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 }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214810" y="3110601"/>
            <a:ext cx="4776819" cy="1785950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TranslationRobot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extends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AbstractRobot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{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nsolas" pitchFamily="49" charset="0"/>
                <a:cs typeface="Arial" pitchFamily="34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greet(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TranslationRobot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other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talk(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"'Hello from a 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TranslationRobot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 to another.'"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r>
              <a:rPr lang="en-GB" sz="1000"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greet(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CarrierRobot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other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talk(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"'Hello from a </a:t>
            </a:r>
            <a:r>
              <a:rPr lang="en-GB" sz="1000" err="1">
                <a:solidFill>
                  <a:srgbClr val="2A00FF"/>
                </a:solidFill>
                <a:latin typeface="Consolas" pitchFamily="49" charset="0"/>
                <a:cs typeface="Arial" pitchFamily="34" charset="0"/>
              </a:rPr>
              <a:t>CarrierRobot</a:t>
            </a:r>
            <a:r>
              <a:rPr lang="en-GB" sz="1000">
                <a:solidFill>
                  <a:srgbClr val="2A00FF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to a </a:t>
            </a:r>
            <a:r>
              <a:rPr lang="en-GB" sz="1000" err="1">
                <a:solidFill>
                  <a:srgbClr val="2A00FF"/>
                </a:solidFill>
                <a:latin typeface="Consolas" pitchFamily="49" charset="0"/>
                <a:cs typeface="Arial" pitchFamily="34" charset="0"/>
              </a:rPr>
              <a:t>TranslationRobot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.'"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r>
              <a:rPr lang="en-GB" sz="1000"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greet(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AbstractRobot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other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other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.greet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this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 }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214810" y="1253213"/>
            <a:ext cx="4776819" cy="1785950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CarrierRobot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extends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AbstractRobot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{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nsolas" pitchFamily="49" charset="0"/>
                <a:cs typeface="Arial" pitchFamily="34" charset="0"/>
              </a:rPr>
              <a:t>...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greet(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TranslationRobot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other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talk(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"'Hello from a </a:t>
            </a:r>
            <a:r>
              <a:rPr lang="en-GB" sz="1000" err="1">
                <a:solidFill>
                  <a:srgbClr val="2A00FF"/>
                </a:solidFill>
                <a:latin typeface="Consolas" pitchFamily="49" charset="0"/>
                <a:cs typeface="Arial" pitchFamily="34" charset="0"/>
              </a:rPr>
              <a:t>TranslationRobot</a:t>
            </a:r>
            <a:r>
              <a:rPr lang="en-GB" sz="1000">
                <a:solidFill>
                  <a:srgbClr val="2A00FF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to a </a:t>
            </a:r>
            <a:r>
              <a:rPr lang="en-GB" sz="1000" err="1">
                <a:solidFill>
                  <a:srgbClr val="2A00FF"/>
                </a:solidFill>
                <a:latin typeface="Consolas" pitchFamily="49" charset="0"/>
                <a:cs typeface="Arial" pitchFamily="34" charset="0"/>
              </a:rPr>
              <a:t>CarrierRobot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.'"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greet(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CarrierRobot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other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talk(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"'Hello from a 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CarrierRobot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 to another.'"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greet(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AbstractRobot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other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other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.greet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this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 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 }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214810" y="324519"/>
            <a:ext cx="4776787" cy="863600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abstract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AbstractRobot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extends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Robot {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abstract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greet(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AbstractRobot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other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abstract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greet(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TranslationRobot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other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abstract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greet(</a:t>
            </a:r>
            <a:r>
              <a:rPr kumimoji="0" lang="en-GB" sz="1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CarrierRobot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other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   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43834" y="1253213"/>
            <a:ext cx="135732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CarrierRobot.java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43834" y="324519"/>
            <a:ext cx="135732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AbstractRobot.java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43834" y="4682237"/>
            <a:ext cx="135732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TranslationRobot.java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43834" y="6539601"/>
            <a:ext cx="135732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</a:rPr>
              <a:t>DispatchWorld.java</a:t>
            </a:r>
          </a:p>
        </p:txBody>
      </p:sp>
      <p:sp>
        <p:nvSpPr>
          <p:cNvPr id="13" name="Freeform 12"/>
          <p:cNvSpPr/>
          <p:nvPr/>
        </p:nvSpPr>
        <p:spPr>
          <a:xfrm rot="1372430">
            <a:off x="6264761" y="2546938"/>
            <a:ext cx="1263143" cy="511197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 rot="1372430">
            <a:off x="6471603" y="2426296"/>
            <a:ext cx="1593055" cy="2744918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6929454" y="2396221"/>
            <a:ext cx="2071702" cy="714380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2</a:t>
            </a:r>
            <a:r>
              <a:rPr lang="en-GB" sz="1200" b="1" baseline="3000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nd</a:t>
            </a:r>
            <a:r>
              <a:rPr lang="en-GB" sz="1200" b="1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 dispatch dynamically using the </a:t>
            </a:r>
            <a:br>
              <a:rPr lang="en-GB" sz="1200" b="1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</a:br>
            <a:r>
              <a:rPr lang="en-GB" sz="1200" b="1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incoming parameter</a:t>
            </a:r>
          </a:p>
        </p:txBody>
      </p:sp>
      <p:sp>
        <p:nvSpPr>
          <p:cNvPr id="17" name="Freeform 16"/>
          <p:cNvSpPr/>
          <p:nvPr/>
        </p:nvSpPr>
        <p:spPr>
          <a:xfrm rot="1372430">
            <a:off x="6081704" y="5862819"/>
            <a:ext cx="1530916" cy="726198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7572396" y="5682369"/>
            <a:ext cx="1428760" cy="714380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1</a:t>
            </a:r>
            <a:r>
              <a:rPr lang="en-GB" sz="1200" b="1" baseline="3000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st</a:t>
            </a:r>
            <a:r>
              <a:rPr lang="en-GB" sz="1200" b="1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 dispatch dynamically </a:t>
            </a:r>
            <a:br>
              <a:rPr lang="en-GB" sz="1200" b="1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</a:br>
            <a:r>
              <a:rPr lang="en-GB" sz="1200" b="1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on receiver</a:t>
            </a:r>
          </a:p>
        </p:txBody>
      </p:sp>
      <p:sp>
        <p:nvSpPr>
          <p:cNvPr id="19" name="Freeform 18"/>
          <p:cNvSpPr/>
          <p:nvPr/>
        </p:nvSpPr>
        <p:spPr>
          <a:xfrm rot="20942280" flipH="1">
            <a:off x="4144961" y="1814256"/>
            <a:ext cx="302348" cy="45719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 rot="20942280" flipH="1">
            <a:off x="4144960" y="2242884"/>
            <a:ext cx="302348" cy="45719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 20"/>
          <p:cNvSpPr/>
          <p:nvPr/>
        </p:nvSpPr>
        <p:spPr>
          <a:xfrm rot="20942280" flipH="1">
            <a:off x="4216399" y="3671644"/>
            <a:ext cx="302348" cy="45719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 21"/>
          <p:cNvSpPr/>
          <p:nvPr/>
        </p:nvSpPr>
        <p:spPr>
          <a:xfrm rot="20942280" flipH="1">
            <a:off x="4216399" y="4100272"/>
            <a:ext cx="302348" cy="45719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/>
          <p:cNvSpPr/>
          <p:nvPr/>
        </p:nvSpPr>
        <p:spPr>
          <a:xfrm rot="16200000">
            <a:off x="2071670" y="2714620"/>
            <a:ext cx="4000528" cy="285752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different options are selected during runtime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14356"/>
            <a:ext cx="9144000" cy="6143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86" name="AutoShape 2" descr="Best Places to U Pick in Edmonton Farms"/>
          <p:cNvSpPr>
            <a:spLocks noChangeAspect="1" noChangeArrowheads="1"/>
          </p:cNvSpPr>
          <p:nvPr/>
        </p:nvSpPr>
        <p:spPr bwMode="auto">
          <a:xfrm>
            <a:off x="63500" y="-136525"/>
            <a:ext cx="6477000" cy="4295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515352" cy="642918"/>
          </a:xfrm>
        </p:spPr>
        <p:txBody>
          <a:bodyPr>
            <a:noAutofit/>
          </a:bodyPr>
          <a:lstStyle/>
          <a:p>
            <a:r>
              <a:rPr lang="en-GB" sz="4400" dirty="0">
                <a:latin typeface="Copperplate Gothic Light" pitchFamily="34" charset="0"/>
              </a:rPr>
              <a:t>double Dispatch</a:t>
            </a:r>
            <a:endParaRPr lang="en-GB" sz="2400" dirty="0">
              <a:latin typeface="Copperplate Gothic Light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5698D-513B-47FD-954D-FB389F556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46" y="2516911"/>
            <a:ext cx="3038573" cy="15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5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14356"/>
            <a:ext cx="9144000" cy="6143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86" name="AutoShape 2" descr="Best Places to U Pick in Edmonton Farms"/>
          <p:cNvSpPr>
            <a:spLocks noChangeAspect="1" noChangeArrowheads="1"/>
          </p:cNvSpPr>
          <p:nvPr/>
        </p:nvSpPr>
        <p:spPr bwMode="auto">
          <a:xfrm>
            <a:off x="63500" y="-136525"/>
            <a:ext cx="6477000" cy="4295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F98544-8F67-4845-94B5-81DD537F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4B6A8E2-C31F-409A-9ADF-C6EC961DF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4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2FC3-5A77-4312-8C94-3EEDBD35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double and / or multiple dispatch?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3691-2245-4C4F-813F-ADF18AC04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82" y="854934"/>
            <a:ext cx="8229600" cy="472573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Dispatch based on two or more types</a:t>
            </a:r>
          </a:p>
          <a:p>
            <a:r>
              <a:rPr lang="en-GB" dirty="0"/>
              <a:t>Single dispatch: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mammal.makeNoise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GB" dirty="0"/>
              <a:t>Resolves mammal to its underlying type and calls its </a:t>
            </a:r>
            <a:r>
              <a:rPr lang="en-GB" dirty="0" err="1"/>
              <a:t>makeNoise</a:t>
            </a:r>
            <a:r>
              <a:rPr lang="en-GB" dirty="0"/>
              <a:t> method rather than mammal’s</a:t>
            </a:r>
          </a:p>
          <a:p>
            <a:r>
              <a:rPr lang="en-GB" dirty="0"/>
              <a:t>Double dispatch: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(mammal1 &amp; mammal2).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makeNoise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GB" dirty="0">
                <a:cs typeface="Courier New" panose="02070309020205020404" pitchFamily="49" charset="0"/>
              </a:rPr>
              <a:t>Depends on which mammals are interacting!</a:t>
            </a:r>
          </a:p>
          <a:p>
            <a:r>
              <a:rPr lang="en-GB" dirty="0">
                <a:cs typeface="Courier New" panose="02070309020205020404" pitchFamily="49" charset="0"/>
              </a:rPr>
              <a:t>Why might you do this?</a:t>
            </a:r>
          </a:p>
        </p:txBody>
      </p:sp>
    </p:spTree>
    <p:extLst>
      <p:ext uri="{BB962C8B-B14F-4D97-AF65-F5344CB8AC3E}">
        <p14:creationId xmlns:p14="http://schemas.microsoft.com/office/powerpoint/2010/main" val="343800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2FC3-5A77-4312-8C94-3EEDBD35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multiple dispatch?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3691-2245-4C4F-813F-ADF18AC04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82" y="854934"/>
            <a:ext cx="8229600" cy="5197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Dispatch based on two or more types</a:t>
            </a:r>
          </a:p>
          <a:p>
            <a:r>
              <a:rPr lang="en-GB"/>
              <a:t>Single dispatch:</a:t>
            </a:r>
          </a:p>
          <a:p>
            <a:pPr lvl="1"/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mammal.makeNoise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GB"/>
              <a:t>Resolves mammal to its underlying type and calls its </a:t>
            </a:r>
            <a:r>
              <a:rPr lang="en-GB" err="1"/>
              <a:t>makeNoise</a:t>
            </a:r>
            <a:r>
              <a:rPr lang="en-GB"/>
              <a:t> function rather than mammal’s</a:t>
            </a:r>
          </a:p>
          <a:p>
            <a:r>
              <a:rPr lang="en-GB"/>
              <a:t>Double dispatch:</a:t>
            </a:r>
          </a:p>
          <a:p>
            <a:pPr lvl="1"/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(mammal1 &amp; mammal2).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makeNoise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GB">
                <a:cs typeface="Courier New" panose="02070309020205020404" pitchFamily="49" charset="0"/>
              </a:rPr>
              <a:t>Depends on which mammals are interacting!</a:t>
            </a:r>
          </a:p>
          <a:p>
            <a:r>
              <a:rPr lang="en-GB">
                <a:cs typeface="Courier New" panose="02070309020205020404" pitchFamily="49" charset="0"/>
              </a:rPr>
              <a:t>Why might you do this?</a:t>
            </a:r>
          </a:p>
          <a:p>
            <a:pPr lvl="1"/>
            <a:r>
              <a:rPr lang="en-GB" b="1">
                <a:cs typeface="Courier New" panose="02070309020205020404" pitchFamily="49" charset="0"/>
              </a:rPr>
              <a:t>Collision detection in games (for example)</a:t>
            </a:r>
          </a:p>
        </p:txBody>
      </p:sp>
    </p:spTree>
    <p:extLst>
      <p:ext uri="{BB962C8B-B14F-4D97-AF65-F5344CB8AC3E}">
        <p14:creationId xmlns:p14="http://schemas.microsoft.com/office/powerpoint/2010/main" val="100611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F08164-2B7E-4805-8D1B-395F52A9F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" y="723783"/>
            <a:ext cx="4751698" cy="56647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1AE246-AFA6-480E-AC46-600B708C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Dispatch – the Big Switch</a:t>
            </a:r>
          </a:p>
        </p:txBody>
      </p:sp>
    </p:spTree>
    <p:extLst>
      <p:ext uri="{BB962C8B-B14F-4D97-AF65-F5344CB8AC3E}">
        <p14:creationId xmlns:p14="http://schemas.microsoft.com/office/powerpoint/2010/main" val="316607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1A16-C72D-4D11-9D52-6FFB5F92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/>
            </a:br>
            <a:r>
              <a:rPr lang="en-GB"/>
              <a:t>Criticisms of the Big Switch</a:t>
            </a:r>
            <a:br>
              <a:rPr lang="en-GB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19A6-C5A7-473E-95F3-247A8F7F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58" y="116601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Good </a:t>
            </a:r>
          </a:p>
          <a:p>
            <a:pPr lvl="1"/>
            <a:r>
              <a:rPr lang="en-GB" dirty="0"/>
              <a:t>Code is relatively easy to step through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Bad </a:t>
            </a:r>
          </a:p>
          <a:p>
            <a:pPr lvl="1"/>
            <a:r>
              <a:rPr lang="en-GB" dirty="0"/>
              <a:t>Adding/removing types is a big job which will not be verified by a compiler </a:t>
            </a:r>
          </a:p>
          <a:p>
            <a:pPr lvl="1"/>
            <a:r>
              <a:rPr lang="en-GB" dirty="0"/>
              <a:t>Need a type field for all types and have to keep track of all types </a:t>
            </a:r>
          </a:p>
          <a:p>
            <a:pPr lvl="1"/>
            <a:r>
              <a:rPr lang="en-GB" dirty="0"/>
              <a:t>Switch statements tend to grow and show up as code replication throughout the project </a:t>
            </a:r>
          </a:p>
        </p:txBody>
      </p:sp>
    </p:spTree>
    <p:extLst>
      <p:ext uri="{BB962C8B-B14F-4D97-AF65-F5344CB8AC3E}">
        <p14:creationId xmlns:p14="http://schemas.microsoft.com/office/powerpoint/2010/main" val="54063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A20A-9332-458A-9AB4-5A26EB63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Dispatch – Function pointer / dispatch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6D029-DEB9-48B1-B139-9CD4709B1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082"/>
            <a:ext cx="6033073" cy="5024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BCA7DE-BA2B-4437-B2A1-3543951F9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912" y="749432"/>
            <a:ext cx="3729248" cy="4205963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764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002D-FE2D-4AB2-9BB3-F25FB3C1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Criticisms of Function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2DED-9643-4077-B40E-8935BC7A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82" y="1214422"/>
            <a:ext cx="8015318" cy="4525963"/>
          </a:xfrm>
        </p:spPr>
        <p:txBody>
          <a:bodyPr>
            <a:normAutofit/>
          </a:bodyPr>
          <a:lstStyle/>
          <a:p>
            <a:r>
              <a:rPr lang="en-GB"/>
              <a:t>Good </a:t>
            </a:r>
          </a:p>
          <a:p>
            <a:pPr lvl="1"/>
            <a:r>
              <a:rPr lang="en-GB"/>
              <a:t>Tables are disentangled from code. </a:t>
            </a:r>
          </a:p>
          <a:p>
            <a:pPr lvl="1"/>
            <a:r>
              <a:rPr lang="en-GB"/>
              <a:t>Table modification has less side-effects with regards to the code which uses them (in contrast to the switch statement approach). </a:t>
            </a:r>
          </a:p>
          <a:p>
            <a:r>
              <a:rPr lang="en-GB"/>
              <a:t>Bad </a:t>
            </a:r>
          </a:p>
          <a:p>
            <a:pPr lvl="1"/>
            <a:r>
              <a:rPr lang="en-GB"/>
              <a:t>Debugging / stepping through is awful</a:t>
            </a:r>
          </a:p>
          <a:p>
            <a:pPr lvl="1"/>
            <a:r>
              <a:rPr lang="en-GB"/>
              <a:t>Still require type field for all types </a:t>
            </a:r>
          </a:p>
        </p:txBody>
      </p:sp>
    </p:spTree>
    <p:extLst>
      <p:ext uri="{BB962C8B-B14F-4D97-AF65-F5344CB8AC3E}">
        <p14:creationId xmlns:p14="http://schemas.microsoft.com/office/powerpoint/2010/main" val="179088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74F21EE459804898C26619F73BFFBD" ma:contentTypeVersion="13" ma:contentTypeDescription="Create a new document." ma:contentTypeScope="" ma:versionID="ae6fb701593f9570054b369790346b6b">
  <xsd:schema xmlns:xsd="http://www.w3.org/2001/XMLSchema" xmlns:xs="http://www.w3.org/2001/XMLSchema" xmlns:p="http://schemas.microsoft.com/office/2006/metadata/properties" xmlns:ns3="ea475f6a-d5b8-4bf9-8b37-4787615644ac" xmlns:ns4="a513e81c-aa9f-4134-a2a7-faa122d73f4f" targetNamespace="http://schemas.microsoft.com/office/2006/metadata/properties" ma:root="true" ma:fieldsID="c084105febd7f1995f2664e2429eebec" ns3:_="" ns4:_="">
    <xsd:import namespace="ea475f6a-d5b8-4bf9-8b37-4787615644ac"/>
    <xsd:import namespace="a513e81c-aa9f-4134-a2a7-faa122d73f4f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ingHintHash" minOccurs="0"/>
                <xsd:element ref="ns3:SharedWithUser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475f6a-d5b8-4bf9-8b37-4787615644ac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9" nillable="true" ma:displayName="Sharing Hint Hash" ma:description="" ma:hidden="true" ma:internalName="SharingHintHash" ma:readOnly="true">
      <xsd:simpleType>
        <xsd:restriction base="dms:Text"/>
      </xsd:simpleType>
    </xsd:element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3e81c-aa9f-4134-a2a7-faa122d73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8B4EF8-0C39-4979-9865-2C82C4C03749}">
  <ds:schemaRefs>
    <ds:schemaRef ds:uri="a513e81c-aa9f-4134-a2a7-faa122d73f4f"/>
    <ds:schemaRef ds:uri="ea475f6a-d5b8-4bf9-8b37-4787615644ac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BEF86BB-F915-4E11-B9DC-127047B1DA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C1CE23-B010-43D7-834F-73E3BB466D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475f6a-d5b8-4bf9-8b37-4787615644ac"/>
    <ds:schemaRef ds:uri="a513e81c-aa9f-4134-a2a7-faa122d73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805</Words>
  <Application>Microsoft Office PowerPoint</Application>
  <PresentationFormat>On-screen Show (4:3)</PresentationFormat>
  <Paragraphs>129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double Dispatch</vt:lpstr>
      <vt:lpstr>PowerPoint Presentation</vt:lpstr>
      <vt:lpstr>What is double and / or multiple dispatch?</vt:lpstr>
      <vt:lpstr>What is multiple dispatch?</vt:lpstr>
      <vt:lpstr>Multiple Dispatch – the Big Switch</vt:lpstr>
      <vt:lpstr> Criticisms of the Big Switch </vt:lpstr>
      <vt:lpstr>Multiple Dispatch – Function pointer / dispatch table</vt:lpstr>
      <vt:lpstr>Criticisms of Function table</vt:lpstr>
      <vt:lpstr>How can we do this in Java?</vt:lpstr>
      <vt:lpstr>How can we do this in Java?</vt:lpstr>
      <vt:lpstr>Double dispatch in Java</vt:lpstr>
      <vt:lpstr>Criticisms of OO Approach</vt:lpstr>
      <vt:lpstr>Multiple Dispatch (Robot example)                                                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Sion Hannuna</cp:lastModifiedBy>
  <cp:revision>5</cp:revision>
  <dcterms:created xsi:type="dcterms:W3CDTF">2016-05-24T12:38:36Z</dcterms:created>
  <dcterms:modified xsi:type="dcterms:W3CDTF">2024-03-11T18:29:26Z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0x010100B574F21EE459804898C26619F73BFFBD</vt:lpwstr>
  </property>
</Properties>
</file>