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7"/>
  </p:notesMasterIdLst>
  <p:sldIdLst>
    <p:sldId id="444" r:id="rId3"/>
    <p:sldId id="259" r:id="rId4"/>
    <p:sldId id="260" r:id="rId5"/>
    <p:sldId id="445" r:id="rId6"/>
    <p:sldId id="451" r:id="rId7"/>
    <p:sldId id="452" r:id="rId8"/>
    <p:sldId id="448" r:id="rId9"/>
    <p:sldId id="453" r:id="rId10"/>
    <p:sldId id="465" r:id="rId11"/>
    <p:sldId id="454" r:id="rId12"/>
    <p:sldId id="455" r:id="rId13"/>
    <p:sldId id="449" r:id="rId14"/>
    <p:sldId id="456" r:id="rId15"/>
    <p:sldId id="457" r:id="rId16"/>
    <p:sldId id="458" r:id="rId17"/>
    <p:sldId id="459" r:id="rId18"/>
    <p:sldId id="460" r:id="rId19"/>
    <p:sldId id="450" r:id="rId20"/>
    <p:sldId id="461" r:id="rId21"/>
    <p:sldId id="466" r:id="rId22"/>
    <p:sldId id="463" r:id="rId23"/>
    <p:sldId id="256" r:id="rId24"/>
    <p:sldId id="446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3" autoAdjust="0"/>
    <p:restoredTop sz="84741" autoAdjust="0"/>
  </p:normalViewPr>
  <p:slideViewPr>
    <p:cSldViewPr snapToGrid="0">
      <p:cViewPr varScale="1">
        <p:scale>
          <a:sx n="72" d="100"/>
          <a:sy n="72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B719C-0E6D-4540-88F4-A6FE1DED35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523EB4-9310-40AB-B4BD-30ED9BA20200}">
      <dgm:prSet custT="1"/>
      <dgm:spPr/>
      <dgm:t>
        <a:bodyPr/>
        <a:lstStyle/>
        <a:p>
          <a:r>
            <a:rPr lang="zh-CN" altLang="en-US" sz="2400" dirty="0"/>
            <a:t>针对资源</a:t>
          </a:r>
        </a:p>
      </dgm:t>
    </dgm:pt>
    <dgm:pt modelId="{8091D4E8-003F-4466-9D48-EE0BA190CA30}" type="parTrans" cxnId="{49463185-D4E6-43D7-8582-89AD203146AD}">
      <dgm:prSet/>
      <dgm:spPr/>
      <dgm:t>
        <a:bodyPr/>
        <a:lstStyle/>
        <a:p>
          <a:endParaRPr lang="zh-CN" altLang="en-US"/>
        </a:p>
      </dgm:t>
    </dgm:pt>
    <dgm:pt modelId="{99903448-572E-4BFA-9975-3D9F730F49BD}" type="sibTrans" cxnId="{49463185-D4E6-43D7-8582-89AD203146AD}">
      <dgm:prSet/>
      <dgm:spPr/>
      <dgm:t>
        <a:bodyPr/>
        <a:lstStyle/>
        <a:p>
          <a:endParaRPr lang="zh-CN" altLang="en-US"/>
        </a:p>
      </dgm:t>
    </dgm:pt>
    <dgm:pt modelId="{D322E9B5-4A6D-4303-8EEB-0FD6817BBFEA}">
      <dgm:prSet custT="1"/>
      <dgm:spPr/>
      <dgm:t>
        <a:bodyPr/>
        <a:lstStyle/>
        <a:p>
          <a:r>
            <a:rPr lang="zh-CN" altLang="en-US" sz="2400" dirty="0"/>
            <a:t>针对负载</a:t>
          </a:r>
        </a:p>
      </dgm:t>
    </dgm:pt>
    <dgm:pt modelId="{AF878D7C-0011-4C80-AEE7-E7238BD312E9}" type="parTrans" cxnId="{2B92C375-3087-42EE-8BF0-0EF7B7B6D282}">
      <dgm:prSet/>
      <dgm:spPr/>
      <dgm:t>
        <a:bodyPr/>
        <a:lstStyle/>
        <a:p>
          <a:endParaRPr lang="zh-CN" altLang="en-US"/>
        </a:p>
      </dgm:t>
    </dgm:pt>
    <dgm:pt modelId="{31BC43C7-6A82-4E4F-8C0C-D49F954AA8D2}" type="sibTrans" cxnId="{2B92C375-3087-42EE-8BF0-0EF7B7B6D282}">
      <dgm:prSet/>
      <dgm:spPr/>
      <dgm:t>
        <a:bodyPr/>
        <a:lstStyle/>
        <a:p>
          <a:endParaRPr lang="zh-CN" altLang="en-US"/>
        </a:p>
      </dgm:t>
    </dgm:pt>
    <dgm:pt modelId="{C3B305FA-2FC6-4FEA-8A60-6AAECF4BA3A1}">
      <dgm:prSet custT="1"/>
      <dgm:spPr/>
      <dgm:t>
        <a:bodyPr/>
        <a:lstStyle/>
        <a:p>
          <a:r>
            <a:rPr lang="zh-CN" altLang="en-US" sz="2400" dirty="0"/>
            <a:t>预测尾延迟，根据预测结果分配资源</a:t>
          </a:r>
        </a:p>
      </dgm:t>
    </dgm:pt>
    <dgm:pt modelId="{6E4FF909-FC9D-4AD8-87E5-EE4D2139D7E0}" type="parTrans" cxnId="{D9403070-8F46-4D0A-9D15-D9A20D19C7EB}">
      <dgm:prSet/>
      <dgm:spPr/>
      <dgm:t>
        <a:bodyPr/>
        <a:lstStyle/>
        <a:p>
          <a:endParaRPr lang="zh-CN" altLang="en-US"/>
        </a:p>
      </dgm:t>
    </dgm:pt>
    <dgm:pt modelId="{C365646C-47F9-4D5E-BD28-46CEC2E1F687}" type="sibTrans" cxnId="{D9403070-8F46-4D0A-9D15-D9A20D19C7EB}">
      <dgm:prSet/>
      <dgm:spPr/>
      <dgm:t>
        <a:bodyPr/>
        <a:lstStyle/>
        <a:p>
          <a:endParaRPr lang="zh-CN" altLang="en-US"/>
        </a:p>
      </dgm:t>
    </dgm:pt>
    <dgm:pt modelId="{B917D3C0-8476-4129-927E-1569AC1F4ECC}">
      <dgm:prSet custT="1"/>
      <dgm:spPr/>
      <dgm:t>
        <a:bodyPr/>
        <a:lstStyle/>
        <a:p>
          <a:r>
            <a:rPr lang="zh-CN" altLang="en-US" sz="2400" dirty="0"/>
            <a:t>监测尾延迟，根据当前状态调整资源分配</a:t>
          </a:r>
        </a:p>
      </dgm:t>
    </dgm:pt>
    <dgm:pt modelId="{81F15FB5-BAD9-4B04-8670-D9FBC259B770}" type="parTrans" cxnId="{096659ED-2F09-4629-9F50-422A566B8EC9}">
      <dgm:prSet/>
      <dgm:spPr/>
      <dgm:t>
        <a:bodyPr/>
        <a:lstStyle/>
        <a:p>
          <a:endParaRPr lang="zh-CN" altLang="en-US"/>
        </a:p>
      </dgm:t>
    </dgm:pt>
    <dgm:pt modelId="{5765AC09-94E8-4341-B338-47D70F8871DA}" type="sibTrans" cxnId="{096659ED-2F09-4629-9F50-422A566B8EC9}">
      <dgm:prSet/>
      <dgm:spPr/>
      <dgm:t>
        <a:bodyPr/>
        <a:lstStyle/>
        <a:p>
          <a:endParaRPr lang="zh-CN" altLang="en-US"/>
        </a:p>
      </dgm:t>
    </dgm:pt>
    <dgm:pt modelId="{1FDFB802-8D37-414D-8F31-0FC99F262943}">
      <dgm:prSet custT="1"/>
      <dgm:spPr/>
      <dgm:t>
        <a:bodyPr/>
        <a:lstStyle/>
        <a:p>
          <a:r>
            <a:rPr lang="zh-CN" altLang="en-US" sz="2400" dirty="0"/>
            <a:t>按处理时间分割工作负载和映射</a:t>
          </a:r>
        </a:p>
      </dgm:t>
    </dgm:pt>
    <dgm:pt modelId="{AFCBC404-E45D-42B0-8E25-51E94F315CB7}" type="parTrans" cxnId="{5FF7D9B0-F738-4E3D-8493-F30D44211DB2}">
      <dgm:prSet/>
      <dgm:spPr/>
      <dgm:t>
        <a:bodyPr/>
        <a:lstStyle/>
        <a:p>
          <a:endParaRPr lang="zh-CN" altLang="en-US"/>
        </a:p>
      </dgm:t>
    </dgm:pt>
    <dgm:pt modelId="{75A50E56-8250-4C81-97DF-97A408C27218}" type="sibTrans" cxnId="{5FF7D9B0-F738-4E3D-8493-F30D44211DB2}">
      <dgm:prSet/>
      <dgm:spPr/>
      <dgm:t>
        <a:bodyPr/>
        <a:lstStyle/>
        <a:p>
          <a:endParaRPr lang="zh-CN" altLang="en-US"/>
        </a:p>
      </dgm:t>
    </dgm:pt>
    <dgm:pt modelId="{1EAE0815-92A9-4D9A-9D26-88D7439E8101}">
      <dgm:prSet custT="1"/>
      <dgm:spPr/>
      <dgm:t>
        <a:bodyPr/>
        <a:lstStyle/>
        <a:p>
          <a:r>
            <a:rPr lang="zh-CN" altLang="en-US" sz="2400" dirty="0"/>
            <a:t>按负载类型分割工作负载和映射</a:t>
          </a:r>
        </a:p>
      </dgm:t>
    </dgm:pt>
    <dgm:pt modelId="{811B8429-CA96-4796-AF26-252E8A564D1A}" type="parTrans" cxnId="{1CD7A606-99D3-40BA-B092-AA8E48200B7B}">
      <dgm:prSet/>
      <dgm:spPr/>
      <dgm:t>
        <a:bodyPr/>
        <a:lstStyle/>
        <a:p>
          <a:endParaRPr lang="zh-CN" altLang="en-US"/>
        </a:p>
      </dgm:t>
    </dgm:pt>
    <dgm:pt modelId="{B42E7387-08E1-4C27-BEB5-1CA5DC943EC9}" type="sibTrans" cxnId="{1CD7A606-99D3-40BA-B092-AA8E48200B7B}">
      <dgm:prSet/>
      <dgm:spPr/>
      <dgm:t>
        <a:bodyPr/>
        <a:lstStyle/>
        <a:p>
          <a:endParaRPr lang="zh-CN" altLang="en-US"/>
        </a:p>
      </dgm:t>
    </dgm:pt>
    <dgm:pt modelId="{59BD9330-7A28-4ADF-99DB-8055888A289F}">
      <dgm:prSet phldrT="[文本]" custT="1"/>
      <dgm:spPr>
        <a:xfrm rot="16200000">
          <a:off x="-1538787" y="1972198"/>
          <a:ext cx="3699324" cy="617968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400" dirty="0">
              <a:solidFill>
                <a:schemeClr val="bg1"/>
              </a:solidFill>
              <a:latin typeface="Calibri"/>
              <a:ea typeface="宋体" panose="02010600030101010101" pitchFamily="2" charset="-122"/>
              <a:cs typeface="+mn-cs"/>
            </a:rPr>
            <a:t>资源配置方法</a:t>
          </a:r>
        </a:p>
      </dgm:t>
    </dgm:pt>
    <dgm:pt modelId="{89231BFD-9C8F-4B9D-A428-277F239F5209}" type="sibTrans" cxnId="{857CFBC1-5F52-47B5-825E-314487BC40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3ED49FC-1F59-4CCA-9D0F-A55B4C530BDF}" type="parTrans" cxnId="{857CFBC1-5F52-47B5-825E-314487BC40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866B5F-0A95-43C6-B14A-EF6BB77A5FAD}" type="pres">
      <dgm:prSet presAssocID="{E1AB719C-0E6D-4540-88F4-A6FE1DED35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93AE0A-5ABB-49FF-9C32-3EB9F0EBE3FD}" type="pres">
      <dgm:prSet presAssocID="{59BD9330-7A28-4ADF-99DB-8055888A289F}" presName="root1" presStyleCnt="0"/>
      <dgm:spPr/>
    </dgm:pt>
    <dgm:pt modelId="{E509A616-569F-432E-9801-0AD0A85F149A}" type="pres">
      <dgm:prSet presAssocID="{59BD9330-7A28-4ADF-99DB-8055888A289F}" presName="LevelOneTextNode" presStyleLbl="node0" presStyleIdx="0" presStyleCnt="1" custAng="5400000" custScaleX="84126" custScaleY="52397">
        <dgm:presLayoutVars>
          <dgm:chPref val="3"/>
        </dgm:presLayoutVars>
      </dgm:prSet>
      <dgm:spPr>
        <a:prstGeom prst="rect">
          <a:avLst/>
        </a:prstGeom>
      </dgm:spPr>
    </dgm:pt>
    <dgm:pt modelId="{33EE222B-A129-4CE6-A509-95F62AD08125}" type="pres">
      <dgm:prSet presAssocID="{59BD9330-7A28-4ADF-99DB-8055888A289F}" presName="level2hierChild" presStyleCnt="0"/>
      <dgm:spPr/>
    </dgm:pt>
    <dgm:pt modelId="{26319E96-618C-4F91-9E7C-0C39970088AE}" type="pres">
      <dgm:prSet presAssocID="{8091D4E8-003F-4466-9D48-EE0BA190CA30}" presName="conn2-1" presStyleLbl="parChTrans1D2" presStyleIdx="0" presStyleCnt="2"/>
      <dgm:spPr/>
    </dgm:pt>
    <dgm:pt modelId="{207EBF55-AFB7-495D-BF3A-2381FD916FC2}" type="pres">
      <dgm:prSet presAssocID="{8091D4E8-003F-4466-9D48-EE0BA190CA30}" presName="connTx" presStyleLbl="parChTrans1D2" presStyleIdx="0" presStyleCnt="2"/>
      <dgm:spPr/>
    </dgm:pt>
    <dgm:pt modelId="{C7374831-FE54-4769-A32C-4C65DF31AA9D}" type="pres">
      <dgm:prSet presAssocID="{AA523EB4-9310-40AB-B4BD-30ED9BA20200}" presName="root2" presStyleCnt="0"/>
      <dgm:spPr/>
    </dgm:pt>
    <dgm:pt modelId="{ED3A4CE2-0C80-4B6B-99C9-0A93522DC3AC}" type="pres">
      <dgm:prSet presAssocID="{AA523EB4-9310-40AB-B4BD-30ED9BA20200}" presName="LevelTwoTextNode" presStyleLbl="node2" presStyleIdx="0" presStyleCnt="2" custScaleX="63181" custScaleY="68524">
        <dgm:presLayoutVars>
          <dgm:chPref val="3"/>
        </dgm:presLayoutVars>
      </dgm:prSet>
      <dgm:spPr/>
    </dgm:pt>
    <dgm:pt modelId="{35C31792-16CE-401A-B1D3-9B51F5ED1DB5}" type="pres">
      <dgm:prSet presAssocID="{AA523EB4-9310-40AB-B4BD-30ED9BA20200}" presName="level3hierChild" presStyleCnt="0"/>
      <dgm:spPr/>
    </dgm:pt>
    <dgm:pt modelId="{D53AD931-2907-4972-8333-DBE1D6C48EDD}" type="pres">
      <dgm:prSet presAssocID="{6E4FF909-FC9D-4AD8-87E5-EE4D2139D7E0}" presName="conn2-1" presStyleLbl="parChTrans1D3" presStyleIdx="0" presStyleCnt="4"/>
      <dgm:spPr/>
    </dgm:pt>
    <dgm:pt modelId="{E744138C-4F09-41E1-B56F-2385DBE51BA1}" type="pres">
      <dgm:prSet presAssocID="{6E4FF909-FC9D-4AD8-87E5-EE4D2139D7E0}" presName="connTx" presStyleLbl="parChTrans1D3" presStyleIdx="0" presStyleCnt="4"/>
      <dgm:spPr/>
    </dgm:pt>
    <dgm:pt modelId="{313D0967-8EA2-4E23-A399-44861DD72292}" type="pres">
      <dgm:prSet presAssocID="{C3B305FA-2FC6-4FEA-8A60-6AAECF4BA3A1}" presName="root2" presStyleCnt="0"/>
      <dgm:spPr/>
    </dgm:pt>
    <dgm:pt modelId="{FD1E9F6C-9F63-4DD7-806B-9BBA7847B9E5}" type="pres">
      <dgm:prSet presAssocID="{C3B305FA-2FC6-4FEA-8A60-6AAECF4BA3A1}" presName="LevelTwoTextNode" presStyleLbl="node3" presStyleIdx="0" presStyleCnt="4">
        <dgm:presLayoutVars>
          <dgm:chPref val="3"/>
        </dgm:presLayoutVars>
      </dgm:prSet>
      <dgm:spPr/>
    </dgm:pt>
    <dgm:pt modelId="{73F61F17-E37E-435F-95BB-41108621D5F7}" type="pres">
      <dgm:prSet presAssocID="{C3B305FA-2FC6-4FEA-8A60-6AAECF4BA3A1}" presName="level3hierChild" presStyleCnt="0"/>
      <dgm:spPr/>
    </dgm:pt>
    <dgm:pt modelId="{DECD72E4-9599-463D-8F61-188D5C7E3596}" type="pres">
      <dgm:prSet presAssocID="{81F15FB5-BAD9-4B04-8670-D9FBC259B770}" presName="conn2-1" presStyleLbl="parChTrans1D3" presStyleIdx="1" presStyleCnt="4"/>
      <dgm:spPr/>
    </dgm:pt>
    <dgm:pt modelId="{D0E6854C-7BDF-4261-A1D3-8CE493127703}" type="pres">
      <dgm:prSet presAssocID="{81F15FB5-BAD9-4B04-8670-D9FBC259B770}" presName="connTx" presStyleLbl="parChTrans1D3" presStyleIdx="1" presStyleCnt="4"/>
      <dgm:spPr/>
    </dgm:pt>
    <dgm:pt modelId="{C8F14B4A-A58F-4EF3-AC68-F4E93C1FFDCA}" type="pres">
      <dgm:prSet presAssocID="{B917D3C0-8476-4129-927E-1569AC1F4ECC}" presName="root2" presStyleCnt="0"/>
      <dgm:spPr/>
    </dgm:pt>
    <dgm:pt modelId="{C9787857-D3A2-492A-8789-EC8DC9CC4319}" type="pres">
      <dgm:prSet presAssocID="{B917D3C0-8476-4129-927E-1569AC1F4ECC}" presName="LevelTwoTextNode" presStyleLbl="node3" presStyleIdx="1" presStyleCnt="4">
        <dgm:presLayoutVars>
          <dgm:chPref val="3"/>
        </dgm:presLayoutVars>
      </dgm:prSet>
      <dgm:spPr/>
    </dgm:pt>
    <dgm:pt modelId="{3D1586FC-C525-4494-BB93-CAF0DFB9C36D}" type="pres">
      <dgm:prSet presAssocID="{B917D3C0-8476-4129-927E-1569AC1F4ECC}" presName="level3hierChild" presStyleCnt="0"/>
      <dgm:spPr/>
    </dgm:pt>
    <dgm:pt modelId="{C5155CA6-EF8E-4FF4-B62B-A15B720A46B4}" type="pres">
      <dgm:prSet presAssocID="{AF878D7C-0011-4C80-AEE7-E7238BD312E9}" presName="conn2-1" presStyleLbl="parChTrans1D2" presStyleIdx="1" presStyleCnt="2"/>
      <dgm:spPr/>
    </dgm:pt>
    <dgm:pt modelId="{45EF5CBD-D7BF-4E26-B5AC-E95DBB7A40F0}" type="pres">
      <dgm:prSet presAssocID="{AF878D7C-0011-4C80-AEE7-E7238BD312E9}" presName="connTx" presStyleLbl="parChTrans1D2" presStyleIdx="1" presStyleCnt="2"/>
      <dgm:spPr/>
    </dgm:pt>
    <dgm:pt modelId="{BE90B366-7DF2-46D5-BD5B-0C9D2E3F7F4F}" type="pres">
      <dgm:prSet presAssocID="{D322E9B5-4A6D-4303-8EEB-0FD6817BBFEA}" presName="root2" presStyleCnt="0"/>
      <dgm:spPr/>
    </dgm:pt>
    <dgm:pt modelId="{7BCBEDCD-B1C6-43FA-B153-971437316D6E}" type="pres">
      <dgm:prSet presAssocID="{D322E9B5-4A6D-4303-8EEB-0FD6817BBFEA}" presName="LevelTwoTextNode" presStyleLbl="node2" presStyleIdx="1" presStyleCnt="2" custScaleX="63150" custScaleY="68300">
        <dgm:presLayoutVars>
          <dgm:chPref val="3"/>
        </dgm:presLayoutVars>
      </dgm:prSet>
      <dgm:spPr/>
    </dgm:pt>
    <dgm:pt modelId="{D139835C-066A-480E-90AB-6DEAFD7A3869}" type="pres">
      <dgm:prSet presAssocID="{D322E9B5-4A6D-4303-8EEB-0FD6817BBFEA}" presName="level3hierChild" presStyleCnt="0"/>
      <dgm:spPr/>
    </dgm:pt>
    <dgm:pt modelId="{14580A35-4F14-44ED-ADAB-B221B5B655E4}" type="pres">
      <dgm:prSet presAssocID="{AFCBC404-E45D-42B0-8E25-51E94F315CB7}" presName="conn2-1" presStyleLbl="parChTrans1D3" presStyleIdx="2" presStyleCnt="4"/>
      <dgm:spPr/>
    </dgm:pt>
    <dgm:pt modelId="{03E1AE2E-FE0E-4EE6-B48E-FA8681353D64}" type="pres">
      <dgm:prSet presAssocID="{AFCBC404-E45D-42B0-8E25-51E94F315CB7}" presName="connTx" presStyleLbl="parChTrans1D3" presStyleIdx="2" presStyleCnt="4"/>
      <dgm:spPr/>
    </dgm:pt>
    <dgm:pt modelId="{017B2E5D-D377-4BB4-ABBA-5D2EB7B3BC2D}" type="pres">
      <dgm:prSet presAssocID="{1FDFB802-8D37-414D-8F31-0FC99F262943}" presName="root2" presStyleCnt="0"/>
      <dgm:spPr/>
    </dgm:pt>
    <dgm:pt modelId="{713BD7A6-0E93-4F96-B269-19FE15E0DC53}" type="pres">
      <dgm:prSet presAssocID="{1FDFB802-8D37-414D-8F31-0FC99F262943}" presName="LevelTwoTextNode" presStyleLbl="node3" presStyleIdx="2" presStyleCnt="4">
        <dgm:presLayoutVars>
          <dgm:chPref val="3"/>
        </dgm:presLayoutVars>
      </dgm:prSet>
      <dgm:spPr/>
    </dgm:pt>
    <dgm:pt modelId="{323E94E9-32D9-458F-B741-4509213BD01B}" type="pres">
      <dgm:prSet presAssocID="{1FDFB802-8D37-414D-8F31-0FC99F262943}" presName="level3hierChild" presStyleCnt="0"/>
      <dgm:spPr/>
    </dgm:pt>
    <dgm:pt modelId="{7CD09E37-623E-4FBC-BB1E-A4E102575806}" type="pres">
      <dgm:prSet presAssocID="{811B8429-CA96-4796-AF26-252E8A564D1A}" presName="conn2-1" presStyleLbl="parChTrans1D3" presStyleIdx="3" presStyleCnt="4"/>
      <dgm:spPr/>
    </dgm:pt>
    <dgm:pt modelId="{B62FA10D-423A-4C8F-A2B2-0FFAF66A5C26}" type="pres">
      <dgm:prSet presAssocID="{811B8429-CA96-4796-AF26-252E8A564D1A}" presName="connTx" presStyleLbl="parChTrans1D3" presStyleIdx="3" presStyleCnt="4"/>
      <dgm:spPr/>
    </dgm:pt>
    <dgm:pt modelId="{2CCC984C-7691-491A-95A5-6862F6C12E60}" type="pres">
      <dgm:prSet presAssocID="{1EAE0815-92A9-4D9A-9D26-88D7439E8101}" presName="root2" presStyleCnt="0"/>
      <dgm:spPr/>
    </dgm:pt>
    <dgm:pt modelId="{2B621BE6-4B85-47FA-BF0B-6A737C0A97AA}" type="pres">
      <dgm:prSet presAssocID="{1EAE0815-92A9-4D9A-9D26-88D7439E8101}" presName="LevelTwoTextNode" presStyleLbl="node3" presStyleIdx="3" presStyleCnt="4">
        <dgm:presLayoutVars>
          <dgm:chPref val="3"/>
        </dgm:presLayoutVars>
      </dgm:prSet>
      <dgm:spPr/>
    </dgm:pt>
    <dgm:pt modelId="{073C9A0A-0706-4184-AE55-19C6A7FDED5E}" type="pres">
      <dgm:prSet presAssocID="{1EAE0815-92A9-4D9A-9D26-88D7439E8101}" presName="level3hierChild" presStyleCnt="0"/>
      <dgm:spPr/>
    </dgm:pt>
  </dgm:ptLst>
  <dgm:cxnLst>
    <dgm:cxn modelId="{8094BF04-0DC2-4C86-98BA-ED6EA405C6FE}" type="presOf" srcId="{C3B305FA-2FC6-4FEA-8A60-6AAECF4BA3A1}" destId="{FD1E9F6C-9F63-4DD7-806B-9BBA7847B9E5}" srcOrd="0" destOrd="0" presId="urn:microsoft.com/office/officeart/2008/layout/HorizontalMultiLevelHierarchy"/>
    <dgm:cxn modelId="{1CD7A606-99D3-40BA-B092-AA8E48200B7B}" srcId="{D322E9B5-4A6D-4303-8EEB-0FD6817BBFEA}" destId="{1EAE0815-92A9-4D9A-9D26-88D7439E8101}" srcOrd="1" destOrd="0" parTransId="{811B8429-CA96-4796-AF26-252E8A564D1A}" sibTransId="{B42E7387-08E1-4C27-BEB5-1CA5DC943EC9}"/>
    <dgm:cxn modelId="{4F2EDC06-16F1-499A-9DDE-B44BEBA79F67}" type="presOf" srcId="{81F15FB5-BAD9-4B04-8670-D9FBC259B770}" destId="{DECD72E4-9599-463D-8F61-188D5C7E3596}" srcOrd="0" destOrd="0" presId="urn:microsoft.com/office/officeart/2008/layout/HorizontalMultiLevelHierarchy"/>
    <dgm:cxn modelId="{E66E5A08-6ED9-4EBF-9AF1-A7B660EDF5B3}" type="presOf" srcId="{1FDFB802-8D37-414D-8F31-0FC99F262943}" destId="{713BD7A6-0E93-4F96-B269-19FE15E0DC53}" srcOrd="0" destOrd="0" presId="urn:microsoft.com/office/officeart/2008/layout/HorizontalMultiLevelHierarchy"/>
    <dgm:cxn modelId="{E3418F0B-E29C-4823-844A-28E00A2A6C2A}" type="presOf" srcId="{D322E9B5-4A6D-4303-8EEB-0FD6817BBFEA}" destId="{7BCBEDCD-B1C6-43FA-B153-971437316D6E}" srcOrd="0" destOrd="0" presId="urn:microsoft.com/office/officeart/2008/layout/HorizontalMultiLevelHierarchy"/>
    <dgm:cxn modelId="{4130680E-5596-4484-9B74-9124D00C2B55}" type="presOf" srcId="{6E4FF909-FC9D-4AD8-87E5-EE4D2139D7E0}" destId="{E744138C-4F09-41E1-B56F-2385DBE51BA1}" srcOrd="1" destOrd="0" presId="urn:microsoft.com/office/officeart/2008/layout/HorizontalMultiLevelHierarchy"/>
    <dgm:cxn modelId="{98B7EF3F-0509-450C-A5BA-1990C2B62C56}" type="presOf" srcId="{AFCBC404-E45D-42B0-8E25-51E94F315CB7}" destId="{03E1AE2E-FE0E-4EE6-B48E-FA8681353D64}" srcOrd="1" destOrd="0" presId="urn:microsoft.com/office/officeart/2008/layout/HorizontalMultiLevelHierarchy"/>
    <dgm:cxn modelId="{25C1A05B-0FB6-423B-84CB-EDC439102979}" type="presOf" srcId="{811B8429-CA96-4796-AF26-252E8A564D1A}" destId="{B62FA10D-423A-4C8F-A2B2-0FFAF66A5C26}" srcOrd="1" destOrd="0" presId="urn:microsoft.com/office/officeart/2008/layout/HorizontalMultiLevelHierarchy"/>
    <dgm:cxn modelId="{D9403070-8F46-4D0A-9D15-D9A20D19C7EB}" srcId="{AA523EB4-9310-40AB-B4BD-30ED9BA20200}" destId="{C3B305FA-2FC6-4FEA-8A60-6AAECF4BA3A1}" srcOrd="0" destOrd="0" parTransId="{6E4FF909-FC9D-4AD8-87E5-EE4D2139D7E0}" sibTransId="{C365646C-47F9-4D5E-BD28-46CEC2E1F687}"/>
    <dgm:cxn modelId="{6515DA52-7050-4EC6-923C-9604B56FEC4E}" type="presOf" srcId="{8091D4E8-003F-4466-9D48-EE0BA190CA30}" destId="{26319E96-618C-4F91-9E7C-0C39970088AE}" srcOrd="0" destOrd="0" presId="urn:microsoft.com/office/officeart/2008/layout/HorizontalMultiLevelHierarchy"/>
    <dgm:cxn modelId="{55C7F654-61DD-4C0E-93B2-F534F087B614}" type="presOf" srcId="{AFCBC404-E45D-42B0-8E25-51E94F315CB7}" destId="{14580A35-4F14-44ED-ADAB-B221B5B655E4}" srcOrd="0" destOrd="0" presId="urn:microsoft.com/office/officeart/2008/layout/HorizontalMultiLevelHierarchy"/>
    <dgm:cxn modelId="{2B92C375-3087-42EE-8BF0-0EF7B7B6D282}" srcId="{59BD9330-7A28-4ADF-99DB-8055888A289F}" destId="{D322E9B5-4A6D-4303-8EEB-0FD6817BBFEA}" srcOrd="1" destOrd="0" parTransId="{AF878D7C-0011-4C80-AEE7-E7238BD312E9}" sibTransId="{31BC43C7-6A82-4E4F-8C0C-D49F954AA8D2}"/>
    <dgm:cxn modelId="{D3691377-AFB1-445C-8A6E-328311B08DD2}" type="presOf" srcId="{B917D3C0-8476-4129-927E-1569AC1F4ECC}" destId="{C9787857-D3A2-492A-8789-EC8DC9CC4319}" srcOrd="0" destOrd="0" presId="urn:microsoft.com/office/officeart/2008/layout/HorizontalMultiLevelHierarchy"/>
    <dgm:cxn modelId="{49463185-D4E6-43D7-8582-89AD203146AD}" srcId="{59BD9330-7A28-4ADF-99DB-8055888A289F}" destId="{AA523EB4-9310-40AB-B4BD-30ED9BA20200}" srcOrd="0" destOrd="0" parTransId="{8091D4E8-003F-4466-9D48-EE0BA190CA30}" sibTransId="{99903448-572E-4BFA-9975-3D9F730F49BD}"/>
    <dgm:cxn modelId="{A3178F9F-BBD1-4D2A-91F4-004FCED12F60}" type="presOf" srcId="{8091D4E8-003F-4466-9D48-EE0BA190CA30}" destId="{207EBF55-AFB7-495D-BF3A-2381FD916FC2}" srcOrd="1" destOrd="0" presId="urn:microsoft.com/office/officeart/2008/layout/HorizontalMultiLevelHierarchy"/>
    <dgm:cxn modelId="{1F7708A2-C4BE-433F-BBF3-DA32BEF99312}" type="presOf" srcId="{1EAE0815-92A9-4D9A-9D26-88D7439E8101}" destId="{2B621BE6-4B85-47FA-BF0B-6A737C0A97AA}" srcOrd="0" destOrd="0" presId="urn:microsoft.com/office/officeart/2008/layout/HorizontalMultiLevelHierarchy"/>
    <dgm:cxn modelId="{403BD1A3-91A5-4EAD-AEF5-22FE2652A014}" type="presOf" srcId="{AF878D7C-0011-4C80-AEE7-E7238BD312E9}" destId="{45EF5CBD-D7BF-4E26-B5AC-E95DBB7A40F0}" srcOrd="1" destOrd="0" presId="urn:microsoft.com/office/officeart/2008/layout/HorizontalMultiLevelHierarchy"/>
    <dgm:cxn modelId="{0AE697A8-3C93-4434-9955-0A7359396AAF}" type="presOf" srcId="{AA523EB4-9310-40AB-B4BD-30ED9BA20200}" destId="{ED3A4CE2-0C80-4B6B-99C9-0A93522DC3AC}" srcOrd="0" destOrd="0" presId="urn:microsoft.com/office/officeart/2008/layout/HorizontalMultiLevelHierarchy"/>
    <dgm:cxn modelId="{5FF7D9B0-F738-4E3D-8493-F30D44211DB2}" srcId="{D322E9B5-4A6D-4303-8EEB-0FD6817BBFEA}" destId="{1FDFB802-8D37-414D-8F31-0FC99F262943}" srcOrd="0" destOrd="0" parTransId="{AFCBC404-E45D-42B0-8E25-51E94F315CB7}" sibTransId="{75A50E56-8250-4C81-97DF-97A408C27218}"/>
    <dgm:cxn modelId="{923613BB-B5A2-4E17-BA5F-A102153D245A}" type="presOf" srcId="{811B8429-CA96-4796-AF26-252E8A564D1A}" destId="{7CD09E37-623E-4FBC-BB1E-A4E102575806}" srcOrd="0" destOrd="0" presId="urn:microsoft.com/office/officeart/2008/layout/HorizontalMultiLevelHierarchy"/>
    <dgm:cxn modelId="{857CFBC1-5F52-47B5-825E-314487BC40C9}" srcId="{E1AB719C-0E6D-4540-88F4-A6FE1DED35B5}" destId="{59BD9330-7A28-4ADF-99DB-8055888A289F}" srcOrd="0" destOrd="0" parTransId="{D3ED49FC-1F59-4CCA-9D0F-A55B4C530BDF}" sibTransId="{89231BFD-9C8F-4B9D-A428-277F239F5209}"/>
    <dgm:cxn modelId="{A98A63C8-05E7-4669-B978-6DA910377EA4}" type="presOf" srcId="{6E4FF909-FC9D-4AD8-87E5-EE4D2139D7E0}" destId="{D53AD931-2907-4972-8333-DBE1D6C48EDD}" srcOrd="0" destOrd="0" presId="urn:microsoft.com/office/officeart/2008/layout/HorizontalMultiLevelHierarchy"/>
    <dgm:cxn modelId="{DEBA52DC-E2F8-45CA-9D3D-8A37D7D31F6A}" type="presOf" srcId="{59BD9330-7A28-4ADF-99DB-8055888A289F}" destId="{E509A616-569F-432E-9801-0AD0A85F149A}" srcOrd="0" destOrd="0" presId="urn:microsoft.com/office/officeart/2008/layout/HorizontalMultiLevelHierarchy"/>
    <dgm:cxn modelId="{8F39A5DD-12BF-4D1C-AE34-F30F43C66076}" type="presOf" srcId="{81F15FB5-BAD9-4B04-8670-D9FBC259B770}" destId="{D0E6854C-7BDF-4261-A1D3-8CE493127703}" srcOrd="1" destOrd="0" presId="urn:microsoft.com/office/officeart/2008/layout/HorizontalMultiLevelHierarchy"/>
    <dgm:cxn modelId="{F78ACAE9-A789-4F60-8A82-48DC85764F59}" type="presOf" srcId="{AF878D7C-0011-4C80-AEE7-E7238BD312E9}" destId="{C5155CA6-EF8E-4FF4-B62B-A15B720A46B4}" srcOrd="0" destOrd="0" presId="urn:microsoft.com/office/officeart/2008/layout/HorizontalMultiLevelHierarchy"/>
    <dgm:cxn modelId="{096659ED-2F09-4629-9F50-422A566B8EC9}" srcId="{AA523EB4-9310-40AB-B4BD-30ED9BA20200}" destId="{B917D3C0-8476-4129-927E-1569AC1F4ECC}" srcOrd="1" destOrd="0" parTransId="{81F15FB5-BAD9-4B04-8670-D9FBC259B770}" sibTransId="{5765AC09-94E8-4341-B338-47D70F8871DA}"/>
    <dgm:cxn modelId="{FC043DF4-86E9-42B2-A586-E4B036D801CB}" type="presOf" srcId="{E1AB719C-0E6D-4540-88F4-A6FE1DED35B5}" destId="{30866B5F-0A95-43C6-B14A-EF6BB77A5FAD}" srcOrd="0" destOrd="0" presId="urn:microsoft.com/office/officeart/2008/layout/HorizontalMultiLevelHierarchy"/>
    <dgm:cxn modelId="{322605AC-74E5-4D79-977D-512F9F6B9FB4}" type="presParOf" srcId="{30866B5F-0A95-43C6-B14A-EF6BB77A5FAD}" destId="{1893AE0A-5ABB-49FF-9C32-3EB9F0EBE3FD}" srcOrd="0" destOrd="0" presId="urn:microsoft.com/office/officeart/2008/layout/HorizontalMultiLevelHierarchy"/>
    <dgm:cxn modelId="{035706CA-F445-4F56-852C-FC870915E568}" type="presParOf" srcId="{1893AE0A-5ABB-49FF-9C32-3EB9F0EBE3FD}" destId="{E509A616-569F-432E-9801-0AD0A85F149A}" srcOrd="0" destOrd="0" presId="urn:microsoft.com/office/officeart/2008/layout/HorizontalMultiLevelHierarchy"/>
    <dgm:cxn modelId="{6F006302-7386-4A0E-B884-2A6AC77F40EB}" type="presParOf" srcId="{1893AE0A-5ABB-49FF-9C32-3EB9F0EBE3FD}" destId="{33EE222B-A129-4CE6-A509-95F62AD08125}" srcOrd="1" destOrd="0" presId="urn:microsoft.com/office/officeart/2008/layout/HorizontalMultiLevelHierarchy"/>
    <dgm:cxn modelId="{AD69D6B6-AC2C-46FB-9068-B92ABBCC5482}" type="presParOf" srcId="{33EE222B-A129-4CE6-A509-95F62AD08125}" destId="{26319E96-618C-4F91-9E7C-0C39970088AE}" srcOrd="0" destOrd="0" presId="urn:microsoft.com/office/officeart/2008/layout/HorizontalMultiLevelHierarchy"/>
    <dgm:cxn modelId="{DDE6F459-BFF7-4618-BD76-852EEE1E7843}" type="presParOf" srcId="{26319E96-618C-4F91-9E7C-0C39970088AE}" destId="{207EBF55-AFB7-495D-BF3A-2381FD916FC2}" srcOrd="0" destOrd="0" presId="urn:microsoft.com/office/officeart/2008/layout/HorizontalMultiLevelHierarchy"/>
    <dgm:cxn modelId="{759BC4E2-775C-40F5-A755-D80102498C46}" type="presParOf" srcId="{33EE222B-A129-4CE6-A509-95F62AD08125}" destId="{C7374831-FE54-4769-A32C-4C65DF31AA9D}" srcOrd="1" destOrd="0" presId="urn:microsoft.com/office/officeart/2008/layout/HorizontalMultiLevelHierarchy"/>
    <dgm:cxn modelId="{CF467F16-399E-4236-8922-E57038CC779F}" type="presParOf" srcId="{C7374831-FE54-4769-A32C-4C65DF31AA9D}" destId="{ED3A4CE2-0C80-4B6B-99C9-0A93522DC3AC}" srcOrd="0" destOrd="0" presId="urn:microsoft.com/office/officeart/2008/layout/HorizontalMultiLevelHierarchy"/>
    <dgm:cxn modelId="{009523A9-1974-43A2-B73E-CCA34AD45D7F}" type="presParOf" srcId="{C7374831-FE54-4769-A32C-4C65DF31AA9D}" destId="{35C31792-16CE-401A-B1D3-9B51F5ED1DB5}" srcOrd="1" destOrd="0" presId="urn:microsoft.com/office/officeart/2008/layout/HorizontalMultiLevelHierarchy"/>
    <dgm:cxn modelId="{B19D006B-1F7D-4D0F-887B-9F8BA87936E7}" type="presParOf" srcId="{35C31792-16CE-401A-B1D3-9B51F5ED1DB5}" destId="{D53AD931-2907-4972-8333-DBE1D6C48EDD}" srcOrd="0" destOrd="0" presId="urn:microsoft.com/office/officeart/2008/layout/HorizontalMultiLevelHierarchy"/>
    <dgm:cxn modelId="{355F1D3F-28FE-40DD-B7EB-F7EA8E5FC768}" type="presParOf" srcId="{D53AD931-2907-4972-8333-DBE1D6C48EDD}" destId="{E744138C-4F09-41E1-B56F-2385DBE51BA1}" srcOrd="0" destOrd="0" presId="urn:microsoft.com/office/officeart/2008/layout/HorizontalMultiLevelHierarchy"/>
    <dgm:cxn modelId="{EAC2B56C-FE26-4EAC-B5A2-36514B493576}" type="presParOf" srcId="{35C31792-16CE-401A-B1D3-9B51F5ED1DB5}" destId="{313D0967-8EA2-4E23-A399-44861DD72292}" srcOrd="1" destOrd="0" presId="urn:microsoft.com/office/officeart/2008/layout/HorizontalMultiLevelHierarchy"/>
    <dgm:cxn modelId="{0A95E161-CD54-40F8-BFF9-E06EEFD19728}" type="presParOf" srcId="{313D0967-8EA2-4E23-A399-44861DD72292}" destId="{FD1E9F6C-9F63-4DD7-806B-9BBA7847B9E5}" srcOrd="0" destOrd="0" presId="urn:microsoft.com/office/officeart/2008/layout/HorizontalMultiLevelHierarchy"/>
    <dgm:cxn modelId="{8F298D66-5B03-4F69-A740-E12048229226}" type="presParOf" srcId="{313D0967-8EA2-4E23-A399-44861DD72292}" destId="{73F61F17-E37E-435F-95BB-41108621D5F7}" srcOrd="1" destOrd="0" presId="urn:microsoft.com/office/officeart/2008/layout/HorizontalMultiLevelHierarchy"/>
    <dgm:cxn modelId="{E382FBE1-86ED-4DCA-A371-62528E9D77EE}" type="presParOf" srcId="{35C31792-16CE-401A-B1D3-9B51F5ED1DB5}" destId="{DECD72E4-9599-463D-8F61-188D5C7E3596}" srcOrd="2" destOrd="0" presId="urn:microsoft.com/office/officeart/2008/layout/HorizontalMultiLevelHierarchy"/>
    <dgm:cxn modelId="{35EAB4DE-AB37-47B8-8090-74BECF83CD63}" type="presParOf" srcId="{DECD72E4-9599-463D-8F61-188D5C7E3596}" destId="{D0E6854C-7BDF-4261-A1D3-8CE493127703}" srcOrd="0" destOrd="0" presId="urn:microsoft.com/office/officeart/2008/layout/HorizontalMultiLevelHierarchy"/>
    <dgm:cxn modelId="{5C948873-BBA0-43D8-8211-C71213EA6471}" type="presParOf" srcId="{35C31792-16CE-401A-B1D3-9B51F5ED1DB5}" destId="{C8F14B4A-A58F-4EF3-AC68-F4E93C1FFDCA}" srcOrd="3" destOrd="0" presId="urn:microsoft.com/office/officeart/2008/layout/HorizontalMultiLevelHierarchy"/>
    <dgm:cxn modelId="{9C575169-EA17-4DFE-A329-6C8D20C2C266}" type="presParOf" srcId="{C8F14B4A-A58F-4EF3-AC68-F4E93C1FFDCA}" destId="{C9787857-D3A2-492A-8789-EC8DC9CC4319}" srcOrd="0" destOrd="0" presId="urn:microsoft.com/office/officeart/2008/layout/HorizontalMultiLevelHierarchy"/>
    <dgm:cxn modelId="{3EDE859A-05C6-4233-B702-A913FE4FB0AE}" type="presParOf" srcId="{C8F14B4A-A58F-4EF3-AC68-F4E93C1FFDCA}" destId="{3D1586FC-C525-4494-BB93-CAF0DFB9C36D}" srcOrd="1" destOrd="0" presId="urn:microsoft.com/office/officeart/2008/layout/HorizontalMultiLevelHierarchy"/>
    <dgm:cxn modelId="{D6464160-E9B0-467A-98D9-6FE3155A09C2}" type="presParOf" srcId="{33EE222B-A129-4CE6-A509-95F62AD08125}" destId="{C5155CA6-EF8E-4FF4-B62B-A15B720A46B4}" srcOrd="2" destOrd="0" presId="urn:microsoft.com/office/officeart/2008/layout/HorizontalMultiLevelHierarchy"/>
    <dgm:cxn modelId="{39F7535B-CBF2-4BF9-9FAA-E614957EAEC2}" type="presParOf" srcId="{C5155CA6-EF8E-4FF4-B62B-A15B720A46B4}" destId="{45EF5CBD-D7BF-4E26-B5AC-E95DBB7A40F0}" srcOrd="0" destOrd="0" presId="urn:microsoft.com/office/officeart/2008/layout/HorizontalMultiLevelHierarchy"/>
    <dgm:cxn modelId="{2B3A2D78-60A6-4007-BBD5-7D4E9398CB2E}" type="presParOf" srcId="{33EE222B-A129-4CE6-A509-95F62AD08125}" destId="{BE90B366-7DF2-46D5-BD5B-0C9D2E3F7F4F}" srcOrd="3" destOrd="0" presId="urn:microsoft.com/office/officeart/2008/layout/HorizontalMultiLevelHierarchy"/>
    <dgm:cxn modelId="{A484F51F-9984-4683-897C-DE4951431528}" type="presParOf" srcId="{BE90B366-7DF2-46D5-BD5B-0C9D2E3F7F4F}" destId="{7BCBEDCD-B1C6-43FA-B153-971437316D6E}" srcOrd="0" destOrd="0" presId="urn:microsoft.com/office/officeart/2008/layout/HorizontalMultiLevelHierarchy"/>
    <dgm:cxn modelId="{272218DC-8AA5-482A-8022-8D3676A8DB5E}" type="presParOf" srcId="{BE90B366-7DF2-46D5-BD5B-0C9D2E3F7F4F}" destId="{D139835C-066A-480E-90AB-6DEAFD7A3869}" srcOrd="1" destOrd="0" presId="urn:microsoft.com/office/officeart/2008/layout/HorizontalMultiLevelHierarchy"/>
    <dgm:cxn modelId="{2047F46C-319B-4D65-92C0-AFBE860FA600}" type="presParOf" srcId="{D139835C-066A-480E-90AB-6DEAFD7A3869}" destId="{14580A35-4F14-44ED-ADAB-B221B5B655E4}" srcOrd="0" destOrd="0" presId="urn:microsoft.com/office/officeart/2008/layout/HorizontalMultiLevelHierarchy"/>
    <dgm:cxn modelId="{EBF18DC3-AE66-4E0C-8201-150AF33A8611}" type="presParOf" srcId="{14580A35-4F14-44ED-ADAB-B221B5B655E4}" destId="{03E1AE2E-FE0E-4EE6-B48E-FA8681353D64}" srcOrd="0" destOrd="0" presId="urn:microsoft.com/office/officeart/2008/layout/HorizontalMultiLevelHierarchy"/>
    <dgm:cxn modelId="{528662C9-277E-4F0B-965B-F965EA1DE36B}" type="presParOf" srcId="{D139835C-066A-480E-90AB-6DEAFD7A3869}" destId="{017B2E5D-D377-4BB4-ABBA-5D2EB7B3BC2D}" srcOrd="1" destOrd="0" presId="urn:microsoft.com/office/officeart/2008/layout/HorizontalMultiLevelHierarchy"/>
    <dgm:cxn modelId="{A9B0E617-F9AE-4B61-819C-89F196DA28EE}" type="presParOf" srcId="{017B2E5D-D377-4BB4-ABBA-5D2EB7B3BC2D}" destId="{713BD7A6-0E93-4F96-B269-19FE15E0DC53}" srcOrd="0" destOrd="0" presId="urn:microsoft.com/office/officeart/2008/layout/HorizontalMultiLevelHierarchy"/>
    <dgm:cxn modelId="{89B80FC9-355A-4D71-8286-B2375A7668DB}" type="presParOf" srcId="{017B2E5D-D377-4BB4-ABBA-5D2EB7B3BC2D}" destId="{323E94E9-32D9-458F-B741-4509213BD01B}" srcOrd="1" destOrd="0" presId="urn:microsoft.com/office/officeart/2008/layout/HorizontalMultiLevelHierarchy"/>
    <dgm:cxn modelId="{89064323-03E1-4851-A131-522918573264}" type="presParOf" srcId="{D139835C-066A-480E-90AB-6DEAFD7A3869}" destId="{7CD09E37-623E-4FBC-BB1E-A4E102575806}" srcOrd="2" destOrd="0" presId="urn:microsoft.com/office/officeart/2008/layout/HorizontalMultiLevelHierarchy"/>
    <dgm:cxn modelId="{78A62983-5278-447F-B510-1AE383A43C00}" type="presParOf" srcId="{7CD09E37-623E-4FBC-BB1E-A4E102575806}" destId="{B62FA10D-423A-4C8F-A2B2-0FFAF66A5C26}" srcOrd="0" destOrd="0" presId="urn:microsoft.com/office/officeart/2008/layout/HorizontalMultiLevelHierarchy"/>
    <dgm:cxn modelId="{692BC0EA-3EE4-4F53-8A34-864422223E47}" type="presParOf" srcId="{D139835C-066A-480E-90AB-6DEAFD7A3869}" destId="{2CCC984C-7691-491A-95A5-6862F6C12E60}" srcOrd="3" destOrd="0" presId="urn:microsoft.com/office/officeart/2008/layout/HorizontalMultiLevelHierarchy"/>
    <dgm:cxn modelId="{FF825884-B0C4-4C07-AC08-80A0BF0409A8}" type="presParOf" srcId="{2CCC984C-7691-491A-95A5-6862F6C12E60}" destId="{2B621BE6-4B85-47FA-BF0B-6A737C0A97AA}" srcOrd="0" destOrd="0" presId="urn:microsoft.com/office/officeart/2008/layout/HorizontalMultiLevelHierarchy"/>
    <dgm:cxn modelId="{8FAEF1C1-D917-4BE4-8FC0-32437D54C9B5}" type="presParOf" srcId="{2CCC984C-7691-491A-95A5-6862F6C12E60}" destId="{073C9A0A-0706-4184-AE55-19C6A7FDED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09E37-623E-4FBC-BB1E-A4E102575806}">
      <dsp:nvSpPr>
        <dsp:cNvPr id="0" name=""/>
        <dsp:cNvSpPr/>
      </dsp:nvSpPr>
      <dsp:spPr>
        <a:xfrm>
          <a:off x="3911058" y="3364744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541780"/>
              </a:lnTo>
              <a:lnTo>
                <a:pt x="568653" y="5417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5749" y="3615999"/>
        <a:ext cx="39271" cy="39271"/>
      </dsp:txXfrm>
    </dsp:sp>
    <dsp:sp modelId="{14580A35-4F14-44ED-ADAB-B221B5B655E4}">
      <dsp:nvSpPr>
        <dsp:cNvPr id="0" name=""/>
        <dsp:cNvSpPr/>
      </dsp:nvSpPr>
      <dsp:spPr>
        <a:xfrm>
          <a:off x="3911058" y="2822963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541780"/>
              </a:moveTo>
              <a:lnTo>
                <a:pt x="284326" y="541780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5749" y="3074218"/>
        <a:ext cx="39271" cy="39271"/>
      </dsp:txXfrm>
    </dsp:sp>
    <dsp:sp modelId="{C5155CA6-EF8E-4FF4-B62B-A15B720A46B4}">
      <dsp:nvSpPr>
        <dsp:cNvPr id="0" name=""/>
        <dsp:cNvSpPr/>
      </dsp:nvSpPr>
      <dsp:spPr>
        <a:xfrm>
          <a:off x="1546882" y="2280697"/>
          <a:ext cx="568653" cy="1084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1084047"/>
              </a:lnTo>
              <a:lnTo>
                <a:pt x="568653" y="10840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00605" y="2792117"/>
        <a:ext cx="61207" cy="61207"/>
      </dsp:txXfrm>
    </dsp:sp>
    <dsp:sp modelId="{DECD72E4-9599-463D-8F61-188D5C7E3596}">
      <dsp:nvSpPr>
        <dsp:cNvPr id="0" name=""/>
        <dsp:cNvSpPr/>
      </dsp:nvSpPr>
      <dsp:spPr>
        <a:xfrm>
          <a:off x="3911940" y="1197621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541780"/>
              </a:lnTo>
              <a:lnTo>
                <a:pt x="568653" y="5417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6631" y="1448875"/>
        <a:ext cx="39271" cy="39271"/>
      </dsp:txXfrm>
    </dsp:sp>
    <dsp:sp modelId="{D53AD931-2907-4972-8333-DBE1D6C48EDD}">
      <dsp:nvSpPr>
        <dsp:cNvPr id="0" name=""/>
        <dsp:cNvSpPr/>
      </dsp:nvSpPr>
      <dsp:spPr>
        <a:xfrm>
          <a:off x="3911940" y="655840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541780"/>
              </a:moveTo>
              <a:lnTo>
                <a:pt x="284326" y="541780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6631" y="907094"/>
        <a:ext cx="39271" cy="39271"/>
      </dsp:txXfrm>
    </dsp:sp>
    <dsp:sp modelId="{26319E96-618C-4F91-9E7C-0C39970088AE}">
      <dsp:nvSpPr>
        <dsp:cNvPr id="0" name=""/>
        <dsp:cNvSpPr/>
      </dsp:nvSpPr>
      <dsp:spPr>
        <a:xfrm>
          <a:off x="1546882" y="1197621"/>
          <a:ext cx="568653" cy="1083076"/>
        </a:xfrm>
        <a:custGeom>
          <a:avLst/>
          <a:gdLst/>
          <a:ahLst/>
          <a:cxnLst/>
          <a:rect l="0" t="0" r="0" b="0"/>
          <a:pathLst>
            <a:path>
              <a:moveTo>
                <a:pt x="0" y="1083076"/>
              </a:moveTo>
              <a:lnTo>
                <a:pt x="284326" y="1083076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00627" y="1708577"/>
        <a:ext cx="61164" cy="61164"/>
      </dsp:txXfrm>
    </dsp:sp>
    <dsp:sp modelId="{E509A616-569F-432E-9801-0AD0A85F149A}">
      <dsp:nvSpPr>
        <dsp:cNvPr id="0" name=""/>
        <dsp:cNvSpPr/>
      </dsp:nvSpPr>
      <dsp:spPr>
        <a:xfrm>
          <a:off x="-13011" y="1916074"/>
          <a:ext cx="2390542" cy="729245"/>
        </a:xfrm>
        <a:prstGeom prst="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Calibri"/>
              <a:ea typeface="宋体" panose="02010600030101010101" pitchFamily="2" charset="-122"/>
              <a:cs typeface="+mn-cs"/>
            </a:rPr>
            <a:t>资源配置方法</a:t>
          </a:r>
        </a:p>
      </dsp:txBody>
      <dsp:txXfrm>
        <a:off x="-13011" y="1916074"/>
        <a:ext cx="2390542" cy="729245"/>
      </dsp:txXfrm>
    </dsp:sp>
    <dsp:sp modelId="{ED3A4CE2-0C80-4B6B-99C9-0A93522DC3AC}">
      <dsp:nvSpPr>
        <dsp:cNvPr id="0" name=""/>
        <dsp:cNvSpPr/>
      </dsp:nvSpPr>
      <dsp:spPr>
        <a:xfrm>
          <a:off x="2115536" y="900621"/>
          <a:ext cx="1796404" cy="593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针对资源</a:t>
          </a:r>
        </a:p>
      </dsp:txBody>
      <dsp:txXfrm>
        <a:off x="2115536" y="900621"/>
        <a:ext cx="1796404" cy="593999"/>
      </dsp:txXfrm>
    </dsp:sp>
    <dsp:sp modelId="{FD1E9F6C-9F63-4DD7-806B-9BBA7847B9E5}">
      <dsp:nvSpPr>
        <dsp:cNvPr id="0" name=""/>
        <dsp:cNvSpPr/>
      </dsp:nvSpPr>
      <dsp:spPr>
        <a:xfrm>
          <a:off x="4480593" y="222415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预测尾延迟，根据预测结果分配资源</a:t>
          </a:r>
        </a:p>
      </dsp:txBody>
      <dsp:txXfrm>
        <a:off x="4480593" y="222415"/>
        <a:ext cx="2843266" cy="866849"/>
      </dsp:txXfrm>
    </dsp:sp>
    <dsp:sp modelId="{C9787857-D3A2-492A-8789-EC8DC9CC4319}">
      <dsp:nvSpPr>
        <dsp:cNvPr id="0" name=""/>
        <dsp:cNvSpPr/>
      </dsp:nvSpPr>
      <dsp:spPr>
        <a:xfrm>
          <a:off x="4480593" y="1305977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监测尾延迟，根据当前状态调整资源分配</a:t>
          </a:r>
        </a:p>
      </dsp:txBody>
      <dsp:txXfrm>
        <a:off x="4480593" y="1305977"/>
        <a:ext cx="2843266" cy="866849"/>
      </dsp:txXfrm>
    </dsp:sp>
    <dsp:sp modelId="{7BCBEDCD-B1C6-43FA-B153-971437316D6E}">
      <dsp:nvSpPr>
        <dsp:cNvPr id="0" name=""/>
        <dsp:cNvSpPr/>
      </dsp:nvSpPr>
      <dsp:spPr>
        <a:xfrm>
          <a:off x="2115536" y="3068715"/>
          <a:ext cx="1795522" cy="592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针对负载</a:t>
          </a:r>
        </a:p>
      </dsp:txBody>
      <dsp:txXfrm>
        <a:off x="2115536" y="3068715"/>
        <a:ext cx="1795522" cy="592058"/>
      </dsp:txXfrm>
    </dsp:sp>
    <dsp:sp modelId="{713BD7A6-0E93-4F96-B269-19FE15E0DC53}">
      <dsp:nvSpPr>
        <dsp:cNvPr id="0" name=""/>
        <dsp:cNvSpPr/>
      </dsp:nvSpPr>
      <dsp:spPr>
        <a:xfrm>
          <a:off x="4479712" y="2389539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按处理时间分割工作负载和映射</a:t>
          </a:r>
        </a:p>
      </dsp:txBody>
      <dsp:txXfrm>
        <a:off x="4479712" y="2389539"/>
        <a:ext cx="2843266" cy="866849"/>
      </dsp:txXfrm>
    </dsp:sp>
    <dsp:sp modelId="{2B621BE6-4B85-47FA-BF0B-6A737C0A97AA}">
      <dsp:nvSpPr>
        <dsp:cNvPr id="0" name=""/>
        <dsp:cNvSpPr/>
      </dsp:nvSpPr>
      <dsp:spPr>
        <a:xfrm>
          <a:off x="4479712" y="3473101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按负载类型分割工作负载和映射</a:t>
          </a:r>
        </a:p>
      </dsp:txBody>
      <dsp:txXfrm>
        <a:off x="4479712" y="3473101"/>
        <a:ext cx="2843266" cy="86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EE898-DEAD-4904-B466-55F7BDE0D3A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F5786-5F18-4CF1-B80F-5C55282A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2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4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小请求排在大请求后面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大量的请求可能会占用大部分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或全部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请求是异质性的、重尾（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heavy-tail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）的。也就是大型请求比较少但是非常耗时。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98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09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Early</a:t>
            </a:r>
            <a:r>
              <a:rPr lang="zh-CN" altLang="en-US" dirty="0"/>
              <a:t>：直接根据</a:t>
            </a:r>
            <a:r>
              <a:rPr lang="en-US" altLang="zh-CN" dirty="0"/>
              <a:t>hash</a:t>
            </a:r>
            <a:r>
              <a:rPr lang="zh-CN" altLang="en-US" dirty="0"/>
              <a:t>分配到不同的核</a:t>
            </a:r>
            <a:r>
              <a:rPr lang="en-US" altLang="zh-CN" dirty="0"/>
              <a:t>——</a:t>
            </a:r>
            <a:r>
              <a:rPr lang="zh-CN" altLang="en-US" dirty="0"/>
              <a:t>有队列头部阻塞</a:t>
            </a:r>
            <a:endParaRPr lang="en-US" altLang="zh-CN" dirty="0"/>
          </a:p>
          <a:p>
            <a:r>
              <a:rPr lang="en-US" altLang="zh-CN" dirty="0" err="1"/>
              <a:t>Early+stealing</a:t>
            </a:r>
            <a:r>
              <a:rPr lang="zh-CN" altLang="en-US" dirty="0"/>
              <a:t>：空闲的核从其他核队列里偷</a:t>
            </a:r>
            <a:endParaRPr lang="en-US" altLang="zh-CN" dirty="0"/>
          </a:p>
          <a:p>
            <a:r>
              <a:rPr lang="en-US" altLang="zh-CN" dirty="0"/>
              <a:t>Late</a:t>
            </a:r>
            <a:r>
              <a:rPr lang="zh-CN" altLang="en-US" dirty="0"/>
              <a:t>：一个核接收所有请求，然后分配给其他核</a:t>
            </a:r>
            <a:r>
              <a:rPr lang="en-US" altLang="zh-CN" dirty="0"/>
              <a:t>——</a:t>
            </a:r>
            <a:r>
              <a:rPr lang="zh-CN" altLang="en-US" dirty="0"/>
              <a:t>有车队效应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4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在同一个工作负载内，流是有变动的。</a:t>
            </a:r>
            <a:endParaRPr lang="en-US" altLang="zh-CN" dirty="0"/>
          </a:p>
          <a:p>
            <a:r>
              <a:rPr lang="zh-CN" altLang="en-US" dirty="0"/>
              <a:t>在不同的工作负载之间，流更是各不相同。</a:t>
            </a:r>
            <a:endParaRPr lang="en-US" altLang="zh-CN" dirty="0"/>
          </a:p>
          <a:p>
            <a:r>
              <a:rPr lang="zh-CN" altLang="en-US" dirty="0"/>
              <a:t>现有的方法只关注特定的工作负载或者特定的性能指标。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46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5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扇出指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指模块直接调用下级模块的个数。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2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9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0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一个流中的每个请求会衍生多个任务，这些任务被并行地分到不同的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、排队和处理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任务结果在一个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合并，返回最终结果。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a typeface="Microsoft YaHei" panose="020B0503020204020204" pitchFamily="34" charset="-122"/>
              </a:rPr>
              <a:t>由于缺乏对</a:t>
            </a:r>
            <a:r>
              <a:rPr lang="en-US" altLang="zh-CN" sz="1200" dirty="0">
                <a:ea typeface="Microsoft YaHei" panose="020B0503020204020204" pitchFamily="34" charset="-122"/>
              </a:rPr>
              <a:t>fork-join</a:t>
            </a:r>
            <a:r>
              <a:rPr lang="zh-CN" altLang="zh-CN" sz="1200" dirty="0">
                <a:ea typeface="Microsoft YaHei" panose="020B0503020204020204" pitchFamily="34" charset="-122"/>
              </a:rPr>
              <a:t>结构的总体性能的了解，现在的数据中心通常采用</a:t>
            </a:r>
            <a:r>
              <a:rPr lang="zh-CN" altLang="zh-CN" sz="12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资源过度配置</a:t>
            </a:r>
            <a:r>
              <a:rPr lang="zh-CN" altLang="zh-CN" sz="1200" dirty="0">
                <a:ea typeface="Microsoft YaHei" panose="020B0503020204020204" pitchFamily="34" charset="-122"/>
              </a:rPr>
              <a:t>、在低资源利用率下运行来满足服务级别目标。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Fork-Join</a:t>
            </a:r>
            <a:r>
              <a:rPr lang="zh-CN" altLang="en-US" dirty="0">
                <a:latin typeface="Arial" panose="020B0604020202020204" pitchFamily="34" charset="0"/>
              </a:rPr>
              <a:t>结构传统上由一类排队网络模型建模，称为</a:t>
            </a:r>
            <a:r>
              <a:rPr lang="en-US" altLang="zh-CN" dirty="0">
                <a:latin typeface="Arial" panose="020B0604020202020204" pitchFamily="34" charset="0"/>
              </a:rPr>
              <a:t>Fork-Join</a:t>
            </a:r>
            <a:r>
              <a:rPr lang="zh-CN" altLang="en-US" dirty="0">
                <a:latin typeface="Arial" panose="020B0604020202020204" pitchFamily="34" charset="0"/>
              </a:rPr>
              <a:t>排队网络</a:t>
            </a:r>
            <a:r>
              <a:rPr lang="en-US" altLang="zh-CN" dirty="0">
                <a:latin typeface="Arial" panose="020B0604020202020204" pitchFamily="34" charset="0"/>
              </a:rPr>
              <a:t>(FJQNs)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FJQNs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通常是出了名的难以解决。在实际环境中，冗余服务器、恢复节点、负载均衡等等，现有的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FJQNs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在实践中很难覆盖这样的设计空间。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前人的研究指出，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在大负载下，等待时间分布可以近似成指数分布。显然，这个定理也适用于响应时间分布，因为随着负荷的增加，响应时间分布收敛于等待时间分布。在高负荷区域，响应时间分布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FT(x)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可以近似为广义指数分布函数。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怎么用？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）知道响应时间分布的情况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计算给定任务服务时间分布的均值、方差。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将上述平均值和方差代入方程式，用于近似任务响应时间分布的广义指数分布的尺度和形状参数。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计算尾延迟。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）不知道响应时间的分布情况。凭经验确定。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前人的研究指出，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在大负载下，等待时间分布可以近似成指数分布。显然，这个定理也适用于响应时间分布，因为随着负荷的增加，响应时间分布收敛于等待时间分布。在高负荷区域，响应时间分布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FT(x)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可以近似为广义指数分布函数。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怎么用？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）知道响应时间分布的情况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计算给定任务服务时间分布的均值、方差。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将上述平均值和方差代入方程式，用于近似任务响应时间分布的广义指数分布的尺度和形状参数。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计算尾延迟。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）不知道响应时间的分布情况。凭经验确定。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在80%和90%负载水平下，该表达式可以在20%和15%的预测误差内一致地预测尾部延迟。敏感性分析表明，在这两个负载水平上，资源过载不超过5%和3%，这些误差就可以得到很好的补偿。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8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5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12192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12192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9" name="标题 1"/>
          <p:cNvSpPr txBox="1"/>
          <p:nvPr userDrawn="1"/>
        </p:nvSpPr>
        <p:spPr>
          <a:xfrm>
            <a:off x="2458229" y="618124"/>
            <a:ext cx="735174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武汉光电国家研究中心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10382944" cy="8030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 b="0" i="0" baseline="0">
                <a:latin typeface="Arial" panose="020B0604020202020204" pitchFamily="34" charset="0"/>
              </a:defRPr>
            </a:lvl1pPr>
          </a:lstStyle>
          <a:p>
            <a:pPr algn="ctr"/>
            <a:endParaRPr lang="zh-CN" altLang="en-US" sz="3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580971" y="6456385"/>
            <a:ext cx="589856" cy="352127"/>
          </a:xfrm>
        </p:spPr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 flipV="1">
            <a:off x="421217" y="3589341"/>
            <a:ext cx="11590867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18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"/>
          <p:cNvPicPr>
            <a:picLocks noChangeAspect="1"/>
          </p:cNvPicPr>
          <p:nvPr userDrawn="1"/>
        </p:nvPicPr>
        <p:blipFill rotWithShape="1">
          <a:blip r:embed="rId2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9239" y="6433443"/>
            <a:ext cx="54054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ea typeface="SimSun" panose="02010600030101010101" pitchFamily="2" charset="-122"/>
              </a:defRPr>
            </a:lvl1pPr>
          </a:lstStyle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17421" y="808169"/>
            <a:ext cx="11352363" cy="57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AutoShape 4"/>
          <p:cNvSpPr/>
          <p:nvPr userDrawn="1"/>
        </p:nvSpPr>
        <p:spPr bwMode="auto">
          <a:xfrm>
            <a:off x="425569" y="1412779"/>
            <a:ext cx="11352363" cy="69341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 cmpd="sng">
            <a:solidFill>
              <a:srgbClr val="0070C0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11363" y="1536875"/>
            <a:ext cx="11358421" cy="518460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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32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12192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8224" y="1556792"/>
            <a:ext cx="10972800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300" dirty="0">
                <a:solidFill>
                  <a:srgbClr val="002060"/>
                </a:solidFill>
              </a:rPr>
              <a:t>Thank you</a:t>
            </a:r>
            <a:endParaRPr lang="zh-CN" altLang="en-US" sz="3300" dirty="0">
              <a:solidFill>
                <a:srgbClr val="002060"/>
              </a:solidFill>
            </a:endParaRPr>
          </a:p>
        </p:txBody>
      </p:sp>
      <p:sp>
        <p:nvSpPr>
          <p:cNvPr id="10" name="灯片编号占位符 3"/>
          <p:cNvSpPr txBox="1"/>
          <p:nvPr userDrawn="1"/>
        </p:nvSpPr>
        <p:spPr bwMode="auto">
          <a:xfrm>
            <a:off x="11442353" y="6516895"/>
            <a:ext cx="63655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1FC3E-D4A9-4331-A431-894B06C02CB9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952500" y="4048944"/>
            <a:ext cx="103632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武汉光电国家研究中心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996951" y="3284984"/>
            <a:ext cx="10274300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"/>
          <p:cNvPicPr>
            <a:picLocks noChangeAspect="1"/>
          </p:cNvPicPr>
          <p:nvPr userDrawn="1"/>
        </p:nvPicPr>
        <p:blipFill rotWithShape="1">
          <a:blip r:embed="rId3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937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17" y="9525"/>
            <a:ext cx="12192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421217" y="3589339"/>
            <a:ext cx="11590867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47700" y="908720"/>
            <a:ext cx="109728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0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5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6A7DBE1E-EDD3-481A-857E-7C3D98305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310E21A-0CD3-47C2-AEA4-8342A9ADF840}"/>
              </a:ext>
            </a:extLst>
          </p:cNvPr>
          <p:cNvSpPr/>
          <p:nvPr userDrawn="1"/>
        </p:nvSpPr>
        <p:spPr bwMode="auto">
          <a:xfrm>
            <a:off x="425569" y="1412779"/>
            <a:ext cx="11352363" cy="69341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 cmpd="sng">
            <a:solidFill>
              <a:srgbClr val="0070C0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1617CBC-7A1A-48B1-9857-26DC587D2C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5600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36613"/>
            <a:ext cx="10972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609600" y="1916113"/>
            <a:ext cx="10972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590551" y="16684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5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3CF6ED7F-3F32-4E16-A270-B41DD8C1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882" y="4029836"/>
            <a:ext cx="5782235" cy="524234"/>
          </a:xfrm>
        </p:spPr>
        <p:txBody>
          <a:bodyPr/>
          <a:lstStyle/>
          <a:p>
            <a:pPr algn="l"/>
            <a:r>
              <a:rPr lang="zh-CN" altLang="en-US" sz="2800" dirty="0"/>
              <a:t>姓名：王李光    学号：</a:t>
            </a:r>
            <a:r>
              <a:rPr lang="en-US" altLang="zh-CN" sz="2800" dirty="0"/>
              <a:t>M202073170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A8B8EB-A2DE-4FBE-9926-83D8B3B2E143}"/>
              </a:ext>
            </a:extLst>
          </p:cNvPr>
          <p:cNvSpPr txBox="1">
            <a:spLocks/>
          </p:cNvSpPr>
          <p:nvPr/>
        </p:nvSpPr>
        <p:spPr bwMode="auto">
          <a:xfrm>
            <a:off x="1685764" y="2565400"/>
            <a:ext cx="8820471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0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Lucida Sans"/>
                <a:ea typeface="黑体"/>
              </a:rPr>
              <a:t>尾延迟优化的资源配置方法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2F5D8-B964-4340-9809-B91848B0B555}"/>
              </a:ext>
            </a:extLst>
          </p:cNvPr>
          <p:cNvSpPr txBox="1"/>
          <p:nvPr/>
        </p:nvSpPr>
        <p:spPr>
          <a:xfrm>
            <a:off x="5100917" y="4893296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</a:pPr>
            <a:r>
              <a:rPr kumimoji="1" lang="en-US" altLang="zh-CN" sz="2800" b="1" dirty="0">
                <a:solidFill>
                  <a:srgbClr val="0000CC"/>
                </a:solidFill>
                <a:latin typeface="Times" charset="0"/>
              </a:rPr>
              <a:t>2020</a:t>
            </a:r>
            <a:r>
              <a:rPr kumimoji="1" lang="zh-CN" altLang="en-US" sz="2800" b="1" dirty="0">
                <a:solidFill>
                  <a:srgbClr val="0000CC"/>
                </a:solidFill>
                <a:latin typeface="Times" charset="0"/>
              </a:rPr>
              <a:t>年</a:t>
            </a:r>
            <a:r>
              <a:rPr kumimoji="1" lang="en-US" altLang="zh-CN" sz="2800" b="1" dirty="0">
                <a:solidFill>
                  <a:srgbClr val="0000CC"/>
                </a:solidFill>
                <a:latin typeface="Times" charset="0"/>
              </a:rPr>
              <a:t>12</a:t>
            </a:r>
            <a:r>
              <a:rPr kumimoji="1" lang="zh-CN" altLang="en-US" sz="2800" b="1" dirty="0">
                <a:solidFill>
                  <a:srgbClr val="0000CC"/>
                </a:solidFill>
                <a:latin typeface="Times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8517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EBF9F-EE2F-443F-BA03-A85C07A0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2211924"/>
            <a:ext cx="5356680" cy="4980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71256F-8780-4089-81AF-DCBFBEEC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2" y="3114631"/>
            <a:ext cx="4964949" cy="743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42E402-4496-4DE1-BED2-1377F0731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060" y="4245154"/>
            <a:ext cx="4522161" cy="8183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5544F6-69BC-4210-93FD-FA4FADB0AE8A}"/>
              </a:ext>
            </a:extLst>
          </p:cNvPr>
          <p:cNvSpPr txBox="1"/>
          <p:nvPr/>
        </p:nvSpPr>
        <p:spPr>
          <a:xfrm>
            <a:off x="6890384" y="2320957"/>
            <a:ext cx="275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任务响应时间分布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A30BC6-7D5A-46DE-A70D-04D0CA342DD6}"/>
              </a:ext>
            </a:extLst>
          </p:cNvPr>
          <p:cNvSpPr txBox="1"/>
          <p:nvPr/>
        </p:nvSpPr>
        <p:spPr>
          <a:xfrm>
            <a:off x="6890384" y="3315355"/>
            <a:ext cx="410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任务响应时间的期望和方差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1F255-6A0B-4CAF-B8AC-2BD5F5C49820}"/>
              </a:ext>
            </a:extLst>
          </p:cNvPr>
          <p:cNvSpPr txBox="1"/>
          <p:nvPr/>
        </p:nvSpPr>
        <p:spPr>
          <a:xfrm>
            <a:off x="6890384" y="4302308"/>
            <a:ext cx="433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假设任务到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节点是独立的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73B2EB-15C2-4F38-877D-49D9A5226412}"/>
              </a:ext>
            </a:extLst>
          </p:cNvPr>
          <p:cNvSpPr/>
          <p:nvPr/>
        </p:nvSpPr>
        <p:spPr>
          <a:xfrm>
            <a:off x="3239259" y="556064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完全由任务响应时间的期望和方差决定。</a:t>
            </a:r>
          </a:p>
        </p:txBody>
      </p:sp>
    </p:spTree>
    <p:extLst>
      <p:ext uri="{BB962C8B-B14F-4D97-AF65-F5344CB8AC3E}">
        <p14:creationId xmlns:p14="http://schemas.microsoft.com/office/powerpoint/2010/main" val="13632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0E2D4E-412A-4DC8-8D63-599B73AF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451"/>
            <a:ext cx="12429622" cy="3243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6A71DF-CEAB-4B05-BCA4-2C02045C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1561"/>
            <a:ext cx="12192000" cy="33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633D07-CD11-4C3B-BEDE-8186BEAB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1782012"/>
            <a:ext cx="6433004" cy="16480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FBD7CC-CE05-4720-A033-7F74D26B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7" y="3624377"/>
            <a:ext cx="6239746" cy="29150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60E29B-5913-4D54-9435-433462C3DD34}"/>
              </a:ext>
            </a:extLst>
          </p:cNvPr>
          <p:cNvSpPr txBox="1"/>
          <p:nvPr/>
        </p:nvSpPr>
        <p:spPr>
          <a:xfrm>
            <a:off x="7166610" y="2405984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队列头部阻塞（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Head-of-line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346856-4F04-4097-A030-254651ABF26F}"/>
              </a:ext>
            </a:extLst>
          </p:cNvPr>
          <p:cNvSpPr txBox="1"/>
          <p:nvPr/>
        </p:nvSpPr>
        <p:spPr>
          <a:xfrm>
            <a:off x="7166610" y="4881850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车队效应（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Convoy effect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D09EC2-715B-418E-816B-8965991AD59C}"/>
              </a:ext>
            </a:extLst>
          </p:cNvPr>
          <p:cNvSpPr txBox="1"/>
          <p:nvPr/>
        </p:nvSpPr>
        <p:spPr>
          <a:xfrm>
            <a:off x="7092182" y="3313296"/>
            <a:ext cx="433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长请求和短请求用不同的核，让它们不相交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3DE42-3AC0-4CA3-927F-303F8FB7AD18}"/>
              </a:ext>
            </a:extLst>
          </p:cNvPr>
          <p:cNvSpPr txBox="1"/>
          <p:nvPr/>
        </p:nvSpPr>
        <p:spPr>
          <a:xfrm>
            <a:off x="7166610" y="5789162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保留一些核专门给短请求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70FFE15-E9B7-4B08-A5FA-2554119BBAB6}"/>
              </a:ext>
            </a:extLst>
          </p:cNvPr>
          <p:cNvSpPr/>
          <p:nvPr/>
        </p:nvSpPr>
        <p:spPr>
          <a:xfrm>
            <a:off x="8729330" y="2806094"/>
            <a:ext cx="287079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6953964-CB97-4D9C-A5C3-5695C91B2A1F}"/>
              </a:ext>
            </a:extLst>
          </p:cNvPr>
          <p:cNvSpPr/>
          <p:nvPr/>
        </p:nvSpPr>
        <p:spPr>
          <a:xfrm>
            <a:off x="8729329" y="5389052"/>
            <a:ext cx="287079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A9060D-0C74-4DD1-802B-43F8026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5" y="1807231"/>
            <a:ext cx="7940296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060FEE-955A-4124-982C-F1296D38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025" y="1700905"/>
            <a:ext cx="7821116" cy="44202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D2DAB5B-191C-464E-89A9-163C89017582}"/>
              </a:ext>
            </a:extLst>
          </p:cNvPr>
          <p:cNvSpPr/>
          <p:nvPr/>
        </p:nvSpPr>
        <p:spPr>
          <a:xfrm>
            <a:off x="792062" y="2767925"/>
            <a:ext cx="2188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百分位延迟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77CBF-4B35-485D-9E6B-4E4B6B81669E}"/>
              </a:ext>
            </a:extLst>
          </p:cNvPr>
          <p:cNvSpPr/>
          <p:nvPr/>
        </p:nvSpPr>
        <p:spPr>
          <a:xfrm>
            <a:off x="293528" y="4360208"/>
            <a:ext cx="318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的小请求的延迟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39D3AE6-9450-4368-921B-1F94666A65B5}"/>
              </a:ext>
            </a:extLst>
          </p:cNvPr>
          <p:cNvSpPr/>
          <p:nvPr/>
        </p:nvSpPr>
        <p:spPr>
          <a:xfrm>
            <a:off x="1447357" y="3318351"/>
            <a:ext cx="845820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3A9FBA-B669-4ACA-BDF3-2F4147A79BC3}"/>
              </a:ext>
            </a:extLst>
          </p:cNvPr>
          <p:cNvGrpSpPr/>
          <p:nvPr/>
        </p:nvGrpSpPr>
        <p:grpSpPr>
          <a:xfrm>
            <a:off x="4082500" y="2495380"/>
            <a:ext cx="7604517" cy="3285550"/>
            <a:chOff x="0" y="2611726"/>
            <a:chExt cx="7604517" cy="32855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55F0C0-F942-4846-92F6-D6C0826F3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11726"/>
              <a:ext cx="7604517" cy="3285550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F410A46-8CB3-4D31-BBBF-0578390EB8A5}"/>
                </a:ext>
              </a:extLst>
            </p:cNvPr>
            <p:cNvSpPr/>
            <p:nvPr/>
          </p:nvSpPr>
          <p:spPr>
            <a:xfrm>
              <a:off x="6640830" y="5349240"/>
              <a:ext cx="354330" cy="4457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21CC20-9054-4F86-8CF6-24B25E209E9C}"/>
              </a:ext>
            </a:extLst>
          </p:cNvPr>
          <p:cNvSpPr/>
          <p:nvPr/>
        </p:nvSpPr>
        <p:spPr>
          <a:xfrm>
            <a:off x="6025493" y="1966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latin typeface="Arial" panose="020B0604020202020204" pitchFamily="34" charset="0"/>
              </a:rPr>
              <a:t>请求所占负载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zh-CN" altLang="en-US" dirty="0">
                <a:latin typeface="Arial" panose="020B0604020202020204" pitchFamily="34" charset="0"/>
              </a:rPr>
              <a:t>网络包的数量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FEBF1D-A677-4254-8C97-03717E145158}"/>
              </a:ext>
            </a:extLst>
          </p:cNvPr>
          <p:cNvSpPr/>
          <p:nvPr/>
        </p:nvSpPr>
        <p:spPr>
          <a:xfrm>
            <a:off x="717637" y="2778590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短请求占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2A1D96-8B4D-4477-B5AD-41C16B1F886A}"/>
              </a:ext>
            </a:extLst>
          </p:cNvPr>
          <p:cNvSpPr/>
          <p:nvPr/>
        </p:nvSpPr>
        <p:spPr>
          <a:xfrm>
            <a:off x="498026" y="4370873"/>
            <a:ext cx="2627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K%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的核给短请求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594B288-DFAD-45A9-AAD3-A5810E435A38}"/>
              </a:ext>
            </a:extLst>
          </p:cNvPr>
          <p:cNvSpPr/>
          <p:nvPr/>
        </p:nvSpPr>
        <p:spPr>
          <a:xfrm>
            <a:off x="1372932" y="3329016"/>
            <a:ext cx="845820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8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63FC8-3BA9-4280-85E3-2400D91892DA}"/>
              </a:ext>
            </a:extLst>
          </p:cNvPr>
          <p:cNvSpPr txBox="1"/>
          <p:nvPr/>
        </p:nvSpPr>
        <p:spPr>
          <a:xfrm>
            <a:off x="779363" y="3253563"/>
            <a:ext cx="41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只让处理短请求的核来读取接收队列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3E2815-3F91-4E8D-8321-FC637243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89" y="2135745"/>
            <a:ext cx="5761714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CE76AA-8C0C-4911-9E9A-3D6A7A9A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2317286"/>
            <a:ext cx="7684014" cy="3169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A3C58D-07AE-473B-8D23-1499A878FDBF}"/>
              </a:ext>
            </a:extLst>
          </p:cNvPr>
          <p:cNvSpPr txBox="1"/>
          <p:nvPr/>
        </p:nvSpPr>
        <p:spPr>
          <a:xfrm>
            <a:off x="7700822" y="2994660"/>
            <a:ext cx="4597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Minos</a:t>
            </a:r>
          </a:p>
          <a:p>
            <a:r>
              <a:rPr lang="en-US" altLang="zh-CN" sz="2400" dirty="0"/>
              <a:t>HKH</a:t>
            </a:r>
            <a:r>
              <a:rPr lang="zh-CN" altLang="en-US" sz="2400" dirty="0"/>
              <a:t>：</a:t>
            </a:r>
            <a:r>
              <a:rPr lang="en-US" altLang="zh-CN" sz="2400" dirty="0"/>
              <a:t>Early binding</a:t>
            </a:r>
          </a:p>
          <a:p>
            <a:r>
              <a:rPr lang="en-US" altLang="zh-CN" sz="2400" dirty="0"/>
              <a:t>SHO</a:t>
            </a:r>
            <a:r>
              <a:rPr lang="zh-CN" altLang="en-US" sz="2400" dirty="0"/>
              <a:t>：</a:t>
            </a:r>
            <a:r>
              <a:rPr lang="en-US" altLang="zh-CN" sz="2400" dirty="0"/>
              <a:t>Late binding</a:t>
            </a:r>
          </a:p>
          <a:p>
            <a:r>
              <a:rPr lang="en-US" altLang="zh-CN" sz="2400" dirty="0"/>
              <a:t>HKH+WS</a:t>
            </a:r>
            <a:r>
              <a:rPr lang="zh-CN" altLang="en-US" sz="2400" dirty="0"/>
              <a:t>：</a:t>
            </a:r>
            <a:r>
              <a:rPr lang="en-US" altLang="zh-CN" sz="2400" dirty="0"/>
              <a:t>Early </a:t>
            </a:r>
            <a:r>
              <a:rPr lang="en-US" altLang="zh-CN" sz="2400" dirty="0" err="1"/>
              <a:t>binding+stealing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397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A1367C-CE42-42AC-AEED-FE726D3D2F8B}"/>
              </a:ext>
            </a:extLst>
          </p:cNvPr>
          <p:cNvSpPr txBox="1"/>
          <p:nvPr/>
        </p:nvSpPr>
        <p:spPr>
          <a:xfrm>
            <a:off x="5831740" y="2215364"/>
            <a:ext cx="562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是一种数据中心网络流量优化方法。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CE584C-6830-4695-85FA-E9A77E0551FA}"/>
              </a:ext>
            </a:extLst>
          </p:cNvPr>
          <p:cNvSpPr/>
          <p:nvPr/>
        </p:nvSpPr>
        <p:spPr>
          <a:xfrm>
            <a:off x="5831740" y="3314615"/>
            <a:ext cx="5623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现有的数据中心网络流量调度方案针对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特定的工作负载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进行优化。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35400-3597-42D7-A743-0F589CBAF233}"/>
              </a:ext>
            </a:extLst>
          </p:cNvPr>
          <p:cNvSpPr/>
          <p:nvPr/>
        </p:nvSpPr>
        <p:spPr>
          <a:xfrm>
            <a:off x="5831740" y="5152530"/>
            <a:ext cx="5623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提供了跨性能指标和不断变化的工作负载的鲁棒性。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F8BD6-5B76-4B0C-814D-2B9B403F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2" y="2724052"/>
            <a:ext cx="5287113" cy="704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C04CC3-0844-4199-B403-8DF03630C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4" y="4109082"/>
            <a:ext cx="449642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28DF5C-D6C8-42F5-ACE9-F58C2A29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4" y="1807231"/>
            <a:ext cx="6039693" cy="42106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D5738D0-DB74-48F0-90AE-1844540E29EB}"/>
              </a:ext>
            </a:extLst>
          </p:cNvPr>
          <p:cNvSpPr/>
          <p:nvPr/>
        </p:nvSpPr>
        <p:spPr>
          <a:xfrm>
            <a:off x="681496" y="2527480"/>
            <a:ext cx="55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ea typeface="Microsoft YaHei" panose="020B0503020204020204" pitchFamily="34" charset="-122"/>
              </a:rPr>
              <a:t>指</a:t>
            </a:r>
            <a:r>
              <a:rPr lang="zh-CN" altLang="zh-CN" sz="2400" dirty="0">
                <a:ea typeface="Microsoft YaHei" panose="020B0503020204020204" pitchFamily="34" charset="-122"/>
              </a:rPr>
              <a:t>两个调度维度，序列化和多路复用。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4AB2B5-9EDC-41D1-85EB-01A31B3A7E0E}"/>
              </a:ext>
            </a:extLst>
          </p:cNvPr>
          <p:cNvSpPr/>
          <p:nvPr/>
        </p:nvSpPr>
        <p:spPr>
          <a:xfrm>
            <a:off x="681496" y="3709394"/>
            <a:ext cx="55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应用于不同大小的工作流之间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用于大小相同的流之间。</a:t>
            </a:r>
          </a:p>
        </p:txBody>
      </p:sp>
    </p:spTree>
    <p:extLst>
      <p:ext uri="{BB962C8B-B14F-4D97-AF65-F5344CB8AC3E}">
        <p14:creationId xmlns:p14="http://schemas.microsoft.com/office/powerpoint/2010/main" val="21378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E4770-C867-4AD3-8B9C-86B4166C51BF}"/>
              </a:ext>
            </a:extLst>
          </p:cNvPr>
          <p:cNvSpPr txBox="1"/>
          <p:nvPr/>
        </p:nvSpPr>
        <p:spPr>
          <a:xfrm>
            <a:off x="448236" y="851648"/>
            <a:ext cx="35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本次要综述的论文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3BE6D-A38D-4C21-B710-155D1C5FA7E5}"/>
              </a:ext>
            </a:extLst>
          </p:cNvPr>
          <p:cNvSpPr/>
          <p:nvPr/>
        </p:nvSpPr>
        <p:spPr>
          <a:xfrm>
            <a:off x="851647" y="2251076"/>
            <a:ext cx="10416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Didona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Diego and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Zwaenepoel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Willy. Size-aware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Sharding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For Improving Tail Latencies in In-memory Key-value Stores.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16th USENIX Symposium on Networked Systems Design and Implementation (NSDI 19)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Boston, MA, USA: USENIX Association, February 26–28, 2019. 79–94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32E075-1E51-41D4-9039-5DB3566BD5DC}"/>
              </a:ext>
            </a:extLst>
          </p:cNvPr>
          <p:cNvSpPr/>
          <p:nvPr/>
        </p:nvSpPr>
        <p:spPr>
          <a:xfrm>
            <a:off x="851646" y="3389592"/>
            <a:ext cx="10416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[2] Faisal Abdullah Bin, Bashir Hafiz Mohsin, Qazi Ihsan Ayyub,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et al.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Workload Adaptive Flow Scheduling.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14th International Conference on Emerging Networking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EXperiments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Technologies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Heraklion, Greece: ACM, December 04-07, 2018. 241–253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462E8B-70EA-426C-809E-BE91A6DD2C30}"/>
              </a:ext>
            </a:extLst>
          </p:cNvPr>
          <p:cNvSpPr/>
          <p:nvPr/>
        </p:nvSpPr>
        <p:spPr>
          <a:xfrm>
            <a:off x="851645" y="4528108"/>
            <a:ext cx="10416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[3] Nguyen Minh,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Alesawi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Sami, Li Ning,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et al.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ForkTail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A Black-box Fork-join Tail Latency Prediction Model for User-facing Datacenter Workloads.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27th International Symposium on High-Performance Parallel and Distributed Computing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Tempe, Arizona: ACM, June 11-15, 2018. 206–217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68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28DF5C-D6C8-42F5-ACE9-F58C2A29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4" y="1807231"/>
            <a:ext cx="6039693" cy="42106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0089DC-25DA-4313-88DC-04233672D3AB}"/>
              </a:ext>
            </a:extLst>
          </p:cNvPr>
          <p:cNvSpPr/>
          <p:nvPr/>
        </p:nvSpPr>
        <p:spPr>
          <a:xfrm>
            <a:off x="578654" y="2573722"/>
            <a:ext cx="53454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多路复用：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在高层级，在线计算出阈值，根据阈值将工作流映射到不同的类里，使得同一类接收的工作流的大小变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，给每一类分配带宽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在类内，对每一个流按照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133743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17F8F3-2C2B-4C43-99E0-D28DF9E9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9" y="2375934"/>
            <a:ext cx="6235482" cy="3406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1A0C99-E315-43B8-9CA2-DB691C67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192" y="3267542"/>
            <a:ext cx="3851071" cy="3229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90ECD8-E846-440B-B59E-5339C0520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997" y="4269683"/>
            <a:ext cx="3361462" cy="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6E45E7-6682-4EDD-B312-9A21E39A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2038156"/>
            <a:ext cx="1196507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怎么优化尾延迟？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FF0A473-D30F-4B40-BE03-04FB4EED0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78618"/>
              </p:ext>
            </p:extLst>
          </p:nvPr>
        </p:nvGraphicFramePr>
        <p:xfrm>
          <a:off x="637639" y="1813966"/>
          <a:ext cx="8141497" cy="456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A26F8AF-63D5-4133-843B-D22AEE5E89DD}"/>
              </a:ext>
            </a:extLst>
          </p:cNvPr>
          <p:cNvSpPr txBox="1"/>
          <p:nvPr/>
        </p:nvSpPr>
        <p:spPr>
          <a:xfrm>
            <a:off x="2926080" y="211455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4F3342-1B6A-4308-9516-91A71D75E617}"/>
              </a:ext>
            </a:extLst>
          </p:cNvPr>
          <p:cNvSpPr txBox="1"/>
          <p:nvPr/>
        </p:nvSpPr>
        <p:spPr>
          <a:xfrm>
            <a:off x="3348990" y="560427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2BAD7-70F3-4EAC-82E3-213649B686EF}"/>
              </a:ext>
            </a:extLst>
          </p:cNvPr>
          <p:cNvSpPr txBox="1"/>
          <p:nvPr/>
        </p:nvSpPr>
        <p:spPr>
          <a:xfrm>
            <a:off x="3096757" y="6065935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64701D-EF40-47BF-882F-248B3FE23BB3}"/>
              </a:ext>
            </a:extLst>
          </p:cNvPr>
          <p:cNvSpPr txBox="1"/>
          <p:nvPr/>
        </p:nvSpPr>
        <p:spPr>
          <a:xfrm>
            <a:off x="8263890" y="221742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F2E07C-CEE0-463B-93BB-0B271C7CB38F}"/>
              </a:ext>
            </a:extLst>
          </p:cNvPr>
          <p:cNvSpPr txBox="1"/>
          <p:nvPr/>
        </p:nvSpPr>
        <p:spPr>
          <a:xfrm>
            <a:off x="8263890" y="443841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C699C0-2696-48C1-BEE8-A93364EF2FA6}"/>
              </a:ext>
            </a:extLst>
          </p:cNvPr>
          <p:cNvSpPr txBox="1"/>
          <p:nvPr/>
        </p:nvSpPr>
        <p:spPr>
          <a:xfrm>
            <a:off x="9069705" y="4438409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5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A3AB9B-80FB-4333-9253-9A309A15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56" y="2247075"/>
            <a:ext cx="1332726" cy="863600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000CC"/>
                </a:solidFill>
                <a:latin typeface="Times" charset="0"/>
                <a:ea typeface="+mn-ea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894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89" y="546935"/>
            <a:ext cx="10515600" cy="112545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尾延迟是什么？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EE58B-5ADD-41A8-AFAD-252B24C4BE06}"/>
              </a:ext>
            </a:extLst>
          </p:cNvPr>
          <p:cNvSpPr/>
          <p:nvPr/>
        </p:nvSpPr>
        <p:spPr>
          <a:xfrm>
            <a:off x="6116750" y="279807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所谓尾延迟就是指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高百分位延迟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4CD8D-5798-4820-B011-383D4698ADCF}"/>
              </a:ext>
            </a:extLst>
          </p:cNvPr>
          <p:cNvSpPr/>
          <p:nvPr/>
        </p:nvSpPr>
        <p:spPr>
          <a:xfrm>
            <a:off x="6424527" y="3714415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有文献采用这样的数学定义：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41BDF44-7DB3-4B1C-A655-06FAA7516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06731"/>
              </p:ext>
            </p:extLst>
          </p:nvPr>
        </p:nvGraphicFramePr>
        <p:xfrm>
          <a:off x="6912889" y="4545412"/>
          <a:ext cx="2901260" cy="64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091880" imgH="241200" progId="Equation.DSMT4">
                  <p:embed/>
                </p:oleObj>
              </mc:Choice>
              <mc:Fallback>
                <p:oleObj name="Equation" r:id="rId4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2889" y="4545412"/>
                        <a:ext cx="2901260" cy="640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E34FB1B-6A1D-4CBA-B495-CB0BB679E371}"/>
              </a:ext>
            </a:extLst>
          </p:cNvPr>
          <p:cNvGrpSpPr/>
          <p:nvPr/>
        </p:nvGrpSpPr>
        <p:grpSpPr>
          <a:xfrm>
            <a:off x="1088610" y="2001195"/>
            <a:ext cx="3590925" cy="4164365"/>
            <a:chOff x="6096000" y="1894957"/>
            <a:chExt cx="3590925" cy="416436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307760F-3556-4992-96EC-E5E5EE9918D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925722"/>
              <a:ext cx="3590924" cy="2133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32F824E-A75F-4359-B444-2E5F4B2E33B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1894957"/>
              <a:ext cx="3590925" cy="2047875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7B188B4-DB21-45BA-B535-3C9C8B519BA2}"/>
              </a:ext>
            </a:extLst>
          </p:cNvPr>
          <p:cNvSpPr/>
          <p:nvPr/>
        </p:nvSpPr>
        <p:spPr>
          <a:xfrm>
            <a:off x="2777490" y="2733957"/>
            <a:ext cx="777240" cy="140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3FBE2E-4A02-486A-9F29-50415D2BAEAE}"/>
              </a:ext>
            </a:extLst>
          </p:cNvPr>
          <p:cNvSpPr/>
          <p:nvPr/>
        </p:nvSpPr>
        <p:spPr>
          <a:xfrm>
            <a:off x="2884072" y="4781832"/>
            <a:ext cx="777240" cy="140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为什么要优化尾延迟？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C03A0-6A1F-4227-B43C-942FAEAB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2567656"/>
            <a:ext cx="6419272" cy="24831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222A39-4A36-487E-863E-B64C4B70C483}"/>
              </a:ext>
            </a:extLst>
          </p:cNvPr>
          <p:cNvSpPr/>
          <p:nvPr/>
        </p:nvSpPr>
        <p:spPr>
          <a:xfrm>
            <a:off x="6934230" y="258526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高扇出</a:t>
            </a:r>
            <a:r>
              <a:rPr lang="zh-CN" altLang="zh-CN" sz="2400" dirty="0">
                <a:ea typeface="Microsoft YaHei" panose="020B0503020204020204" pitchFamily="34" charset="-122"/>
              </a:rPr>
              <a:t>的应用</a:t>
            </a:r>
            <a:r>
              <a:rPr lang="zh-CN" altLang="en-US" sz="2400" dirty="0">
                <a:ea typeface="Microsoft YaHei" panose="020B0503020204020204" pitchFamily="34" charset="-122"/>
              </a:rPr>
              <a:t>，分布式系统</a:t>
            </a:r>
            <a:endParaRPr lang="zh-CN" altLang="zh-CN" sz="2400" dirty="0"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27CC4-E675-4EE2-9B7C-25550155054D}"/>
              </a:ext>
            </a:extLst>
          </p:cNvPr>
          <p:cNvSpPr/>
          <p:nvPr/>
        </p:nvSpPr>
        <p:spPr>
          <a:xfrm>
            <a:off x="6934230" y="3316781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Microsoft YaHei" panose="020B0503020204020204" pitchFamily="34" charset="-122"/>
              </a:rPr>
              <a:t>用户感知到的往往是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最慢完成的请求</a:t>
            </a:r>
            <a:endParaRPr lang="zh-CN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AA47C-C2D3-4683-A3C8-448DFC4CA461}"/>
              </a:ext>
            </a:extLst>
          </p:cNvPr>
          <p:cNvSpPr/>
          <p:nvPr/>
        </p:nvSpPr>
        <p:spPr>
          <a:xfrm>
            <a:off x="6934231" y="4048301"/>
            <a:ext cx="459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Microsoft YaHei" panose="020B0503020204020204" pitchFamily="34" charset="-122"/>
              </a:rPr>
              <a:t>资源是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有限的</a:t>
            </a:r>
            <a:endParaRPr lang="en-US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  <a:p>
            <a:endParaRPr lang="en-US" altLang="zh-CN" sz="2400" dirty="0"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ea typeface="Microsoft YaHei" panose="020B0503020204020204" pitchFamily="34" charset="-122"/>
              </a:rPr>
              <a:t>不能不计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成本</a:t>
            </a:r>
            <a:r>
              <a:rPr lang="zh-CN" altLang="en-US" sz="2400" dirty="0">
                <a:ea typeface="Microsoft YaHei" panose="020B0503020204020204" pitchFamily="34" charset="-122"/>
              </a:rPr>
              <a:t>无限扩张资源</a:t>
            </a:r>
            <a:endParaRPr lang="zh-CN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怎么优化尾延迟？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587AF-958D-4A3E-BD17-FF6B35B6C211}"/>
              </a:ext>
            </a:extLst>
          </p:cNvPr>
          <p:cNvSpPr txBox="1"/>
          <p:nvPr/>
        </p:nvSpPr>
        <p:spPr>
          <a:xfrm>
            <a:off x="937260" y="3150492"/>
            <a:ext cx="159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资源有限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B004DB-C71E-4581-B758-AC7920635CB1}"/>
              </a:ext>
            </a:extLst>
          </p:cNvPr>
          <p:cNvSpPr txBox="1"/>
          <p:nvPr/>
        </p:nvSpPr>
        <p:spPr>
          <a:xfrm>
            <a:off x="4110822" y="3150492"/>
            <a:ext cx="298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不多给也不少给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0BF90F-58DC-48E2-A2D7-4E95698E5529}"/>
              </a:ext>
            </a:extLst>
          </p:cNvPr>
          <p:cNvSpPr txBox="1"/>
          <p:nvPr/>
        </p:nvSpPr>
        <p:spPr>
          <a:xfrm>
            <a:off x="8342780" y="2965824"/>
            <a:ext cx="2911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评估尾延迟，把资源充分利用好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147C2-0452-46F7-A28B-578ECADD7102}"/>
              </a:ext>
            </a:extLst>
          </p:cNvPr>
          <p:cNvSpPr txBox="1"/>
          <p:nvPr/>
        </p:nvSpPr>
        <p:spPr>
          <a:xfrm>
            <a:off x="627321" y="4743450"/>
            <a:ext cx="212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工作负载很多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3F8B11-3002-4CEA-BDEF-E8410B96190F}"/>
              </a:ext>
            </a:extLst>
          </p:cNvPr>
          <p:cNvSpPr txBox="1"/>
          <p:nvPr/>
        </p:nvSpPr>
        <p:spPr>
          <a:xfrm>
            <a:off x="3982571" y="4562008"/>
            <a:ext cx="298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什么样的负载交给谁去处理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281ECE-948B-4A6B-962C-04A933F24929}"/>
              </a:ext>
            </a:extLst>
          </p:cNvPr>
          <p:cNvSpPr txBox="1"/>
          <p:nvPr/>
        </p:nvSpPr>
        <p:spPr>
          <a:xfrm>
            <a:off x="8277141" y="4711287"/>
            <a:ext cx="306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把负载分配和映射好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6B86A4-BD90-4294-A2C5-25FCB9A29910}"/>
              </a:ext>
            </a:extLst>
          </p:cNvPr>
          <p:cNvSpPr txBox="1"/>
          <p:nvPr/>
        </p:nvSpPr>
        <p:spPr>
          <a:xfrm>
            <a:off x="416859" y="1859202"/>
            <a:ext cx="1128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要解决的问题：给定服务级别目标（</a:t>
            </a:r>
            <a:r>
              <a:rPr lang="en-US" altLang="zh-CN" sz="2400" dirty="0"/>
              <a:t>SLO</a:t>
            </a:r>
            <a:r>
              <a:rPr lang="zh-CN" altLang="en-US" sz="2400" dirty="0"/>
              <a:t>），在控制成本的前提下优化尾延迟，达到相应的要求。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C6366A7-5943-498D-889D-3D3ED82A4D78}"/>
              </a:ext>
            </a:extLst>
          </p:cNvPr>
          <p:cNvSpPr/>
          <p:nvPr/>
        </p:nvSpPr>
        <p:spPr>
          <a:xfrm>
            <a:off x="2754630" y="3124408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227DC6C-6176-48F4-AA71-4280CD830336}"/>
              </a:ext>
            </a:extLst>
          </p:cNvPr>
          <p:cNvSpPr/>
          <p:nvPr/>
        </p:nvSpPr>
        <p:spPr>
          <a:xfrm>
            <a:off x="2754630" y="4720590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41A5F08-BA08-4C75-8DDC-D141E5B71CEC}"/>
              </a:ext>
            </a:extLst>
          </p:cNvPr>
          <p:cNvSpPr/>
          <p:nvPr/>
        </p:nvSpPr>
        <p:spPr>
          <a:xfrm>
            <a:off x="7114839" y="3124408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7C2F65-F565-49D9-A64D-AF6C65EFFD9C}"/>
              </a:ext>
            </a:extLst>
          </p:cNvPr>
          <p:cNvSpPr/>
          <p:nvPr/>
        </p:nvSpPr>
        <p:spPr>
          <a:xfrm>
            <a:off x="7094052" y="4720590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4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D66D82-E688-4F14-8FD4-C12D31DE83FC}"/>
              </a:ext>
            </a:extLst>
          </p:cNvPr>
          <p:cNvGrpSpPr/>
          <p:nvPr/>
        </p:nvGrpSpPr>
        <p:grpSpPr>
          <a:xfrm>
            <a:off x="2184521" y="2714587"/>
            <a:ext cx="2365058" cy="1380076"/>
            <a:chOff x="2184521" y="2714587"/>
            <a:chExt cx="2365058" cy="1380076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8260301-30D0-4B89-90D4-B809DB8DC5EE}"/>
                </a:ext>
              </a:extLst>
            </p:cNvPr>
            <p:cNvSpPr/>
            <p:nvPr/>
          </p:nvSpPr>
          <p:spPr>
            <a:xfrm>
              <a:off x="2184521" y="3011587"/>
              <a:ext cx="568653" cy="1083076"/>
            </a:xfrm>
            <a:custGeom>
              <a:avLst/>
              <a:gdLst>
                <a:gd name="connsiteX0" fmla="*/ 0 w 568653"/>
                <a:gd name="connsiteY0" fmla="*/ 1083076 h 1083076"/>
                <a:gd name="connsiteX1" fmla="*/ 284326 w 568653"/>
                <a:gd name="connsiteY1" fmla="*/ 1083076 h 1083076"/>
                <a:gd name="connsiteX2" fmla="*/ 284326 w 568653"/>
                <a:gd name="connsiteY2" fmla="*/ 0 h 1083076"/>
                <a:gd name="connsiteX3" fmla="*/ 568653 w 568653"/>
                <a:gd name="connsiteY3" fmla="*/ 0 h 10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1083076">
                  <a:moveTo>
                    <a:pt x="0" y="1083076"/>
                  </a:moveTo>
                  <a:lnTo>
                    <a:pt x="284326" y="1083076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45" tIns="510956" rIns="266444" bIns="51095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EC7B963-E485-4600-AB71-AE7392C1812D}"/>
                </a:ext>
              </a:extLst>
            </p:cNvPr>
            <p:cNvSpPr/>
            <p:nvPr/>
          </p:nvSpPr>
          <p:spPr>
            <a:xfrm>
              <a:off x="2753175" y="2714587"/>
              <a:ext cx="1796404" cy="593999"/>
            </a:xfrm>
            <a:custGeom>
              <a:avLst/>
              <a:gdLst>
                <a:gd name="connsiteX0" fmla="*/ 0 w 1796404"/>
                <a:gd name="connsiteY0" fmla="*/ 0 h 593999"/>
                <a:gd name="connsiteX1" fmla="*/ 1796404 w 1796404"/>
                <a:gd name="connsiteY1" fmla="*/ 0 h 593999"/>
                <a:gd name="connsiteX2" fmla="*/ 1796404 w 1796404"/>
                <a:gd name="connsiteY2" fmla="*/ 593999 h 593999"/>
                <a:gd name="connsiteX3" fmla="*/ 0 w 1796404"/>
                <a:gd name="connsiteY3" fmla="*/ 593999 h 593999"/>
                <a:gd name="connsiteX4" fmla="*/ 0 w 1796404"/>
                <a:gd name="connsiteY4" fmla="*/ 0 h 5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404" h="593999">
                  <a:moveTo>
                    <a:pt x="0" y="0"/>
                  </a:moveTo>
                  <a:lnTo>
                    <a:pt x="1796404" y="0"/>
                  </a:lnTo>
                  <a:lnTo>
                    <a:pt x="1796404" y="593999"/>
                  </a:lnTo>
                  <a:lnTo>
                    <a:pt x="0" y="593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针对资源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BCE8D9-B966-4053-8997-F083DCBA8715}"/>
              </a:ext>
            </a:extLst>
          </p:cNvPr>
          <p:cNvGrpSpPr/>
          <p:nvPr/>
        </p:nvGrpSpPr>
        <p:grpSpPr>
          <a:xfrm>
            <a:off x="4549579" y="2036381"/>
            <a:ext cx="3411919" cy="1950411"/>
            <a:chOff x="4549579" y="2036381"/>
            <a:chExt cx="3411919" cy="195041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B09087A-4F0A-4947-A117-83FE6F2C3EA3}"/>
                </a:ext>
              </a:extLst>
            </p:cNvPr>
            <p:cNvSpPr/>
            <p:nvPr/>
          </p:nvSpPr>
          <p:spPr>
            <a:xfrm>
              <a:off x="4549579" y="3011587"/>
              <a:ext cx="568653" cy="541780"/>
            </a:xfrm>
            <a:custGeom>
              <a:avLst/>
              <a:gdLst>
                <a:gd name="connsiteX0" fmla="*/ 0 w 568653"/>
                <a:gd name="connsiteY0" fmla="*/ 0 h 541780"/>
                <a:gd name="connsiteX1" fmla="*/ 284326 w 568653"/>
                <a:gd name="connsiteY1" fmla="*/ 0 h 541780"/>
                <a:gd name="connsiteX2" fmla="*/ 284326 w 568653"/>
                <a:gd name="connsiteY2" fmla="*/ 541780 h 541780"/>
                <a:gd name="connsiteX3" fmla="*/ 568653 w 568653"/>
                <a:gd name="connsiteY3" fmla="*/ 54178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0"/>
                  </a:moveTo>
                  <a:lnTo>
                    <a:pt x="284326" y="0"/>
                  </a:lnTo>
                  <a:lnTo>
                    <a:pt x="284326" y="541780"/>
                  </a:lnTo>
                  <a:lnTo>
                    <a:pt x="568653" y="54178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4" rIns="277391" bIns="25125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8797AF9-7C41-4EEF-A087-92967705FF8D}"/>
                </a:ext>
              </a:extLst>
            </p:cNvPr>
            <p:cNvSpPr/>
            <p:nvPr/>
          </p:nvSpPr>
          <p:spPr>
            <a:xfrm>
              <a:off x="4549579" y="2469806"/>
              <a:ext cx="568653" cy="541780"/>
            </a:xfrm>
            <a:custGeom>
              <a:avLst/>
              <a:gdLst>
                <a:gd name="connsiteX0" fmla="*/ 0 w 568653"/>
                <a:gd name="connsiteY0" fmla="*/ 541780 h 541780"/>
                <a:gd name="connsiteX1" fmla="*/ 284326 w 568653"/>
                <a:gd name="connsiteY1" fmla="*/ 541780 h 541780"/>
                <a:gd name="connsiteX2" fmla="*/ 284326 w 568653"/>
                <a:gd name="connsiteY2" fmla="*/ 0 h 541780"/>
                <a:gd name="connsiteX3" fmla="*/ 568653 w 568653"/>
                <a:gd name="connsiteY3" fmla="*/ 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541780"/>
                  </a:moveTo>
                  <a:lnTo>
                    <a:pt x="284326" y="541780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4" rIns="277391" bIns="25125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0D0546B-B5F4-412E-AEED-33C5EA89C6DB}"/>
                </a:ext>
              </a:extLst>
            </p:cNvPr>
            <p:cNvSpPr/>
            <p:nvPr/>
          </p:nvSpPr>
          <p:spPr>
            <a:xfrm>
              <a:off x="5118232" y="2036381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预测尾延迟，根据预测结果分配资源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8F3698E-023F-4C17-9405-C77061D0546F}"/>
                </a:ext>
              </a:extLst>
            </p:cNvPr>
            <p:cNvSpPr/>
            <p:nvPr/>
          </p:nvSpPr>
          <p:spPr>
            <a:xfrm>
              <a:off x="5118232" y="3119943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监测尾延迟，根据当前状态调整资源分配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DE6364-973A-446D-84E8-7E8380FB9209}"/>
              </a:ext>
            </a:extLst>
          </p:cNvPr>
          <p:cNvGrpSpPr/>
          <p:nvPr/>
        </p:nvGrpSpPr>
        <p:grpSpPr>
          <a:xfrm>
            <a:off x="2184521" y="4094663"/>
            <a:ext cx="2364176" cy="1380076"/>
            <a:chOff x="2184521" y="4094663"/>
            <a:chExt cx="2364176" cy="1380076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6D799E1-64EA-4BE9-ADEF-E6F223B52710}"/>
                </a:ext>
              </a:extLst>
            </p:cNvPr>
            <p:cNvSpPr/>
            <p:nvPr/>
          </p:nvSpPr>
          <p:spPr>
            <a:xfrm>
              <a:off x="2184521" y="4094663"/>
              <a:ext cx="568653" cy="1084047"/>
            </a:xfrm>
            <a:custGeom>
              <a:avLst/>
              <a:gdLst>
                <a:gd name="connsiteX0" fmla="*/ 0 w 568653"/>
                <a:gd name="connsiteY0" fmla="*/ 0 h 1084047"/>
                <a:gd name="connsiteX1" fmla="*/ 284326 w 568653"/>
                <a:gd name="connsiteY1" fmla="*/ 0 h 1084047"/>
                <a:gd name="connsiteX2" fmla="*/ 284326 w 568653"/>
                <a:gd name="connsiteY2" fmla="*/ 1084047 h 1084047"/>
                <a:gd name="connsiteX3" fmla="*/ 568653 w 568653"/>
                <a:gd name="connsiteY3" fmla="*/ 1084047 h 108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1084047">
                  <a:moveTo>
                    <a:pt x="0" y="0"/>
                  </a:moveTo>
                  <a:lnTo>
                    <a:pt x="284326" y="0"/>
                  </a:lnTo>
                  <a:lnTo>
                    <a:pt x="284326" y="1084047"/>
                  </a:lnTo>
                  <a:lnTo>
                    <a:pt x="568653" y="1084047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23" tIns="511420" rIns="266423" bIns="51142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D83F6E-DE4F-4634-9827-D26D0D73D14F}"/>
                </a:ext>
              </a:extLst>
            </p:cNvPr>
            <p:cNvSpPr/>
            <p:nvPr/>
          </p:nvSpPr>
          <p:spPr>
            <a:xfrm>
              <a:off x="2753175" y="4882681"/>
              <a:ext cx="1795522" cy="592058"/>
            </a:xfrm>
            <a:custGeom>
              <a:avLst/>
              <a:gdLst>
                <a:gd name="connsiteX0" fmla="*/ 0 w 1795522"/>
                <a:gd name="connsiteY0" fmla="*/ 0 h 592058"/>
                <a:gd name="connsiteX1" fmla="*/ 1795522 w 1795522"/>
                <a:gd name="connsiteY1" fmla="*/ 0 h 592058"/>
                <a:gd name="connsiteX2" fmla="*/ 1795522 w 1795522"/>
                <a:gd name="connsiteY2" fmla="*/ 592058 h 592058"/>
                <a:gd name="connsiteX3" fmla="*/ 0 w 1795522"/>
                <a:gd name="connsiteY3" fmla="*/ 592058 h 592058"/>
                <a:gd name="connsiteX4" fmla="*/ 0 w 1795522"/>
                <a:gd name="connsiteY4" fmla="*/ 0 h 59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5522" h="592058">
                  <a:moveTo>
                    <a:pt x="0" y="0"/>
                  </a:moveTo>
                  <a:lnTo>
                    <a:pt x="1795522" y="0"/>
                  </a:lnTo>
                  <a:lnTo>
                    <a:pt x="1795522" y="592058"/>
                  </a:lnTo>
                  <a:lnTo>
                    <a:pt x="0" y="592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针对负载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F74AC6-B431-4C29-8615-E95609B3188C}"/>
              </a:ext>
            </a:extLst>
          </p:cNvPr>
          <p:cNvGrpSpPr/>
          <p:nvPr/>
        </p:nvGrpSpPr>
        <p:grpSpPr>
          <a:xfrm>
            <a:off x="4548697" y="4203505"/>
            <a:ext cx="3411920" cy="1950411"/>
            <a:chOff x="4548697" y="4203505"/>
            <a:chExt cx="3411920" cy="1950411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66BD78C-CFF6-46FD-A859-CC3114BF2AA7}"/>
                </a:ext>
              </a:extLst>
            </p:cNvPr>
            <p:cNvSpPr/>
            <p:nvPr/>
          </p:nvSpPr>
          <p:spPr>
            <a:xfrm>
              <a:off x="4548697" y="5178710"/>
              <a:ext cx="568653" cy="541780"/>
            </a:xfrm>
            <a:custGeom>
              <a:avLst/>
              <a:gdLst>
                <a:gd name="connsiteX0" fmla="*/ 0 w 568653"/>
                <a:gd name="connsiteY0" fmla="*/ 0 h 541780"/>
                <a:gd name="connsiteX1" fmla="*/ 284326 w 568653"/>
                <a:gd name="connsiteY1" fmla="*/ 0 h 541780"/>
                <a:gd name="connsiteX2" fmla="*/ 284326 w 568653"/>
                <a:gd name="connsiteY2" fmla="*/ 541780 h 541780"/>
                <a:gd name="connsiteX3" fmla="*/ 568653 w 568653"/>
                <a:gd name="connsiteY3" fmla="*/ 54178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0"/>
                  </a:moveTo>
                  <a:lnTo>
                    <a:pt x="284326" y="0"/>
                  </a:lnTo>
                  <a:lnTo>
                    <a:pt x="284326" y="541780"/>
                  </a:lnTo>
                  <a:lnTo>
                    <a:pt x="568653" y="54178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5" rIns="277391" bIns="25125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37228FC-9474-4BAC-AA13-A840D01F2F7A}"/>
                </a:ext>
              </a:extLst>
            </p:cNvPr>
            <p:cNvSpPr/>
            <p:nvPr/>
          </p:nvSpPr>
          <p:spPr>
            <a:xfrm>
              <a:off x="4548697" y="4636929"/>
              <a:ext cx="568653" cy="541780"/>
            </a:xfrm>
            <a:custGeom>
              <a:avLst/>
              <a:gdLst>
                <a:gd name="connsiteX0" fmla="*/ 0 w 568653"/>
                <a:gd name="connsiteY0" fmla="*/ 541780 h 541780"/>
                <a:gd name="connsiteX1" fmla="*/ 284326 w 568653"/>
                <a:gd name="connsiteY1" fmla="*/ 541780 h 541780"/>
                <a:gd name="connsiteX2" fmla="*/ 284326 w 568653"/>
                <a:gd name="connsiteY2" fmla="*/ 0 h 541780"/>
                <a:gd name="connsiteX3" fmla="*/ 568653 w 568653"/>
                <a:gd name="connsiteY3" fmla="*/ 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541780"/>
                  </a:moveTo>
                  <a:lnTo>
                    <a:pt x="284326" y="541780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5" rIns="277391" bIns="25125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ACCCA43-DAA5-4791-9C59-D9ED507EF5F3}"/>
                </a:ext>
              </a:extLst>
            </p:cNvPr>
            <p:cNvSpPr/>
            <p:nvPr/>
          </p:nvSpPr>
          <p:spPr>
            <a:xfrm>
              <a:off x="5117351" y="4203505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按处理时间分割工作负载和映射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D1250E6-659C-48EB-9298-1252E42F6031}"/>
                </a:ext>
              </a:extLst>
            </p:cNvPr>
            <p:cNvSpPr/>
            <p:nvPr/>
          </p:nvSpPr>
          <p:spPr>
            <a:xfrm>
              <a:off x="5117351" y="5287067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按负载类型分割工作负载和映射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26F8AF-63D5-4133-843B-D22AEE5E89DD}"/>
              </a:ext>
            </a:extLst>
          </p:cNvPr>
          <p:cNvSpPr txBox="1"/>
          <p:nvPr/>
        </p:nvSpPr>
        <p:spPr>
          <a:xfrm>
            <a:off x="2926080" y="211455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42D8C0-964F-434C-960D-8F413EC8FFEC}"/>
              </a:ext>
            </a:extLst>
          </p:cNvPr>
          <p:cNvGrpSpPr/>
          <p:nvPr/>
        </p:nvGrpSpPr>
        <p:grpSpPr>
          <a:xfrm>
            <a:off x="3096757" y="5604270"/>
            <a:ext cx="1863863" cy="923330"/>
            <a:chOff x="3096757" y="5604270"/>
            <a:chExt cx="1863863" cy="9233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4F3342-1B6A-4308-9516-91A71D75E617}"/>
                </a:ext>
              </a:extLst>
            </p:cNvPr>
            <p:cNvSpPr txBox="1"/>
            <p:nvPr/>
          </p:nvSpPr>
          <p:spPr>
            <a:xfrm>
              <a:off x="3348990" y="5604270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62BAD7-70F3-4EAC-82E3-213649B686EF}"/>
                </a:ext>
              </a:extLst>
            </p:cNvPr>
            <p:cNvSpPr txBox="1"/>
            <p:nvPr/>
          </p:nvSpPr>
          <p:spPr>
            <a:xfrm>
              <a:off x="3096757" y="6065935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Minos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564701D-EF40-47BF-882F-248B3FE23BB3}"/>
              </a:ext>
            </a:extLst>
          </p:cNvPr>
          <p:cNvSpPr txBox="1"/>
          <p:nvPr/>
        </p:nvSpPr>
        <p:spPr>
          <a:xfrm>
            <a:off x="8263890" y="221742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C38654C-D909-4BEA-83FA-7A2594C762F5}"/>
              </a:ext>
            </a:extLst>
          </p:cNvPr>
          <p:cNvGrpSpPr/>
          <p:nvPr/>
        </p:nvGrpSpPr>
        <p:grpSpPr>
          <a:xfrm>
            <a:off x="8263890" y="4438409"/>
            <a:ext cx="2417445" cy="461666"/>
            <a:chOff x="8263890" y="4438409"/>
            <a:chExt cx="2417445" cy="46166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F2E07C-CEE0-463B-93BB-0B271C7CB38F}"/>
                </a:ext>
              </a:extLst>
            </p:cNvPr>
            <p:cNvSpPr txBox="1"/>
            <p:nvPr/>
          </p:nvSpPr>
          <p:spPr>
            <a:xfrm>
              <a:off x="8263890" y="4438410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C699C0-2696-48C1-BEE8-A93364EF2FA6}"/>
                </a:ext>
              </a:extLst>
            </p:cNvPr>
            <p:cNvSpPr txBox="1"/>
            <p:nvPr/>
          </p:nvSpPr>
          <p:spPr>
            <a:xfrm>
              <a:off x="9069705" y="4438409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Minos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6F90BB-4C04-4A02-8EF7-F2DFE4FE5C95}"/>
              </a:ext>
            </a:extLst>
          </p:cNvPr>
          <p:cNvSpPr/>
          <p:nvPr/>
        </p:nvSpPr>
        <p:spPr>
          <a:xfrm>
            <a:off x="624628" y="3730040"/>
            <a:ext cx="2390542" cy="729245"/>
          </a:xfrm>
          <a:custGeom>
            <a:avLst/>
            <a:gdLst>
              <a:gd name="connsiteX0" fmla="*/ 0 w 2390542"/>
              <a:gd name="connsiteY0" fmla="*/ 0 h 729245"/>
              <a:gd name="connsiteX1" fmla="*/ 2390542 w 2390542"/>
              <a:gd name="connsiteY1" fmla="*/ 0 h 729245"/>
              <a:gd name="connsiteX2" fmla="*/ 2390542 w 2390542"/>
              <a:gd name="connsiteY2" fmla="*/ 729245 h 729245"/>
              <a:gd name="connsiteX3" fmla="*/ 0 w 2390542"/>
              <a:gd name="connsiteY3" fmla="*/ 729245 h 729245"/>
              <a:gd name="connsiteX4" fmla="*/ 0 w 2390542"/>
              <a:gd name="connsiteY4" fmla="*/ 0 h 7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542" h="729245">
                <a:moveTo>
                  <a:pt x="0" y="0"/>
                </a:moveTo>
                <a:lnTo>
                  <a:pt x="2390542" y="0"/>
                </a:lnTo>
                <a:lnTo>
                  <a:pt x="2390542" y="729245"/>
                </a:lnTo>
                <a:lnTo>
                  <a:pt x="0" y="729245"/>
                </a:lnTo>
                <a:lnTo>
                  <a:pt x="0" y="0"/>
                </a:lnTo>
                <a:close/>
              </a:path>
            </a:pathLst>
          </a:cu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>
                <a:solidFill>
                  <a:schemeClr val="bg1"/>
                </a:solidFill>
                <a:latin typeface="Calibri"/>
                <a:ea typeface="宋体" panose="02010600030101010101" pitchFamily="2" charset="-122"/>
                <a:cs typeface="+mn-cs"/>
              </a:rPr>
              <a:t>资源配置方法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827DA32-FB01-4D67-B4EE-F58A2A2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尾延迟优化的资源配置方法</a:t>
            </a:r>
          </a:p>
        </p:txBody>
      </p:sp>
    </p:spTree>
    <p:extLst>
      <p:ext uri="{BB962C8B-B14F-4D97-AF65-F5344CB8AC3E}">
        <p14:creationId xmlns:p14="http://schemas.microsoft.com/office/powerpoint/2010/main" val="11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27C11-CA3A-4F1D-9B11-B41234F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" y="1960017"/>
            <a:ext cx="6457267" cy="4600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22E7D-3C8B-4A70-8E31-633F9ACE916A}"/>
              </a:ext>
            </a:extLst>
          </p:cNvPr>
          <p:cNvSpPr/>
          <p:nvPr/>
        </p:nvSpPr>
        <p:spPr>
          <a:xfrm>
            <a:off x="6324600" y="2239824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一个流中的每个请求会衍生多个任务，这些任务被并行地分到不同的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、排队和处理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任务结果在一个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合并，返回最终结果。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A16B8-308A-4C8C-BEE3-FCBC7FCBF1FF}"/>
              </a:ext>
            </a:extLst>
          </p:cNvPr>
          <p:cNvSpPr/>
          <p:nvPr/>
        </p:nvSpPr>
        <p:spPr>
          <a:xfrm>
            <a:off x="1897380" y="4949190"/>
            <a:ext cx="3303270" cy="161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4ADFA0-6A86-48A5-800C-2E39416C7BD8}"/>
              </a:ext>
            </a:extLst>
          </p:cNvPr>
          <p:cNvSpPr/>
          <p:nvPr/>
        </p:nvSpPr>
        <p:spPr>
          <a:xfrm>
            <a:off x="6324600" y="3602514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ea typeface="Microsoft YaHei" panose="020B0503020204020204" pitchFamily="34" charset="-122"/>
              </a:rPr>
              <a:t>由于缺乏对</a:t>
            </a:r>
            <a:r>
              <a:rPr lang="en-US" altLang="zh-CN" sz="2000" dirty="0">
                <a:ea typeface="Microsoft YaHei" panose="020B0503020204020204" pitchFamily="34" charset="-122"/>
              </a:rPr>
              <a:t>fork-join</a:t>
            </a:r>
            <a:r>
              <a:rPr lang="zh-CN" altLang="zh-CN" sz="2000" dirty="0">
                <a:ea typeface="Microsoft YaHei" panose="020B0503020204020204" pitchFamily="34" charset="-122"/>
              </a:rPr>
              <a:t>结构的总体性能的了解，现在的数据中心通常采用</a:t>
            </a:r>
            <a:r>
              <a:rPr lang="zh-CN" altLang="zh-CN" sz="20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资源过度配置</a:t>
            </a:r>
            <a:r>
              <a:rPr lang="zh-CN" altLang="zh-CN" sz="2000" dirty="0">
                <a:ea typeface="Microsoft YaHei" panose="020B0503020204020204" pitchFamily="34" charset="-122"/>
              </a:rPr>
              <a:t>、在低资源利用率下运行来满足服务级别目标。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127119-F44A-4119-8CCA-0D02399CF09F}"/>
              </a:ext>
            </a:extLst>
          </p:cNvPr>
          <p:cNvSpPr/>
          <p:nvPr/>
        </p:nvSpPr>
        <p:spPr>
          <a:xfrm>
            <a:off x="6324600" y="5047119"/>
            <a:ext cx="5345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结构传统上由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排队网络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(FJQNs)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7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2BB1A-BC72-4C90-975F-31B7DDD0B4F2}"/>
              </a:ext>
            </a:extLst>
          </p:cNvPr>
          <p:cNvSpPr/>
          <p:nvPr/>
        </p:nvSpPr>
        <p:spPr>
          <a:xfrm>
            <a:off x="6015990" y="4173557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节点都被视为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一个黑盒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，而不管有多少冗余服务器，以及任务在该黑盒中是如何分配、排队和处理的。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65480-F6B4-4733-B141-80046947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3007697"/>
            <a:ext cx="5217207" cy="1587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EAE1F6-C375-4A6F-BE8B-8A2A80D8EED4}"/>
              </a:ext>
            </a:extLst>
          </p:cNvPr>
          <p:cNvSpPr/>
          <p:nvPr/>
        </p:nvSpPr>
        <p:spPr>
          <a:xfrm>
            <a:off x="6096000" y="2499865"/>
            <a:ext cx="5265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提出一个名为ForkTail的黑盒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模型，以涵盖尽可能多的关注不同实际应用的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13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E0EA12-FCD9-40A5-9058-58181138BCA5}"/>
              </a:ext>
            </a:extLst>
          </p:cNvPr>
          <p:cNvSpPr/>
          <p:nvPr/>
        </p:nvSpPr>
        <p:spPr>
          <a:xfrm>
            <a:off x="1428515" y="1807231"/>
            <a:ext cx="933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前人的研究指出，在大负载下，等待时间分布可以近似成指数分布。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2BDA2-665F-49CB-9281-82D28D82AD54}"/>
              </a:ext>
            </a:extLst>
          </p:cNvPr>
          <p:cNvSpPr/>
          <p:nvPr/>
        </p:nvSpPr>
        <p:spPr>
          <a:xfrm>
            <a:off x="2334262" y="3537632"/>
            <a:ext cx="7367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随着负载的增加，响应时间分布收敛于等待时间分布。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CC0CD-94C5-430B-9A3D-A0153AB150BA}"/>
              </a:ext>
            </a:extLst>
          </p:cNvPr>
          <p:cNvSpPr/>
          <p:nvPr/>
        </p:nvSpPr>
        <p:spPr>
          <a:xfrm>
            <a:off x="2594760" y="5195714"/>
            <a:ext cx="6846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可以近似为广义指数分布函数。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1C8AE84-3EE4-4FD9-9BFE-FECC33679A9C}"/>
              </a:ext>
            </a:extLst>
          </p:cNvPr>
          <p:cNvSpPr/>
          <p:nvPr/>
        </p:nvSpPr>
        <p:spPr>
          <a:xfrm>
            <a:off x="5872716" y="2541983"/>
            <a:ext cx="446568" cy="602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A4B0612-D10F-468C-A496-56ADB761E831}"/>
              </a:ext>
            </a:extLst>
          </p:cNvPr>
          <p:cNvSpPr/>
          <p:nvPr/>
        </p:nvSpPr>
        <p:spPr>
          <a:xfrm>
            <a:off x="5872716" y="4401530"/>
            <a:ext cx="446568" cy="602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1731</Words>
  <Application>Microsoft Office PowerPoint</Application>
  <PresentationFormat>宽屏</PresentationFormat>
  <Paragraphs>161</Paragraphs>
  <Slides>24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等线</vt:lpstr>
      <vt:lpstr>Microsoft YaHei</vt:lpstr>
      <vt:lpstr>Microsoft YaHei</vt:lpstr>
      <vt:lpstr>Arial</vt:lpstr>
      <vt:lpstr>Berlin Sans FB</vt:lpstr>
      <vt:lpstr>Calibri</vt:lpstr>
      <vt:lpstr>Calibri Light</vt:lpstr>
      <vt:lpstr>Comic Sans MS</vt:lpstr>
      <vt:lpstr>Lucida Sans</vt:lpstr>
      <vt:lpstr>Tahoma</vt:lpstr>
      <vt:lpstr>Times</vt:lpstr>
      <vt:lpstr>Times New Roman</vt:lpstr>
      <vt:lpstr>Wingdings</vt:lpstr>
      <vt:lpstr>1_Office 主题</vt:lpstr>
      <vt:lpstr>1_自定义设计方案</vt:lpstr>
      <vt:lpstr>Equation</vt:lpstr>
      <vt:lpstr>PowerPoint 演示文稿</vt:lpstr>
      <vt:lpstr>PowerPoint 演示文稿</vt:lpstr>
      <vt:lpstr>尾延迟是什么？</vt:lpstr>
      <vt:lpstr>为什么要优化尾延迟？</vt:lpstr>
      <vt:lpstr>怎么优化尾延迟？</vt:lpstr>
      <vt:lpstr>尾延迟优化的资源配置方法</vt:lpstr>
      <vt:lpstr>建模预测尾延迟——ForkTail</vt:lpstr>
      <vt:lpstr>建模预测尾延迟——ForkTail</vt:lpstr>
      <vt:lpstr>建模预测尾延迟——ForkTail</vt:lpstr>
      <vt:lpstr>建模预测尾延迟——ForkTail</vt:lpstr>
      <vt:lpstr>建模预测尾延迟——ForkTail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序列化和多路复用分配带宽——2D</vt:lpstr>
      <vt:lpstr>序列化和多路复用分配带宽——2D</vt:lpstr>
      <vt:lpstr>序列化和多路复用分配带宽——2D</vt:lpstr>
      <vt:lpstr>序列化和多路复用分配带宽——2D</vt:lpstr>
      <vt:lpstr>PowerPoint 演示文稿</vt:lpstr>
      <vt:lpstr>怎么优化尾延迟？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Liguang</dc:creator>
  <cp:lastModifiedBy>Wang Liguang</cp:lastModifiedBy>
  <cp:revision>53</cp:revision>
  <dcterms:created xsi:type="dcterms:W3CDTF">2020-11-27T07:56:38Z</dcterms:created>
  <dcterms:modified xsi:type="dcterms:W3CDTF">2020-12-18T07:43:12Z</dcterms:modified>
</cp:coreProperties>
</file>