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7" r:id="rId21"/>
    <p:sldId id="278" r:id="rId22"/>
    <p:sldId id="287" r:id="rId23"/>
    <p:sldId id="280" r:id="rId24"/>
    <p:sldId id="288" r:id="rId25"/>
    <p:sldId id="279" r:id="rId26"/>
    <p:sldId id="283" r:id="rId27"/>
    <p:sldId id="284" r:id="rId28"/>
    <p:sldId id="285" r:id="rId29"/>
    <p:sldId id="292" r:id="rId30"/>
    <p:sldId id="289" r:id="rId31"/>
    <p:sldId id="293" r:id="rId32"/>
    <p:sldId id="286" r:id="rId33"/>
    <p:sldId id="294" r:id="rId34"/>
    <p:sldId id="295" r:id="rId35"/>
    <p:sldId id="296" r:id="rId36"/>
    <p:sldId id="291" r:id="rId37"/>
    <p:sldId id="299" r:id="rId38"/>
    <p:sldId id="297" r:id="rId39"/>
    <p:sldId id="298" r:id="rId40"/>
    <p:sldId id="300" r:id="rId41"/>
    <p:sldId id="306" r:id="rId42"/>
    <p:sldId id="305" r:id="rId43"/>
    <p:sldId id="308" r:id="rId44"/>
    <p:sldId id="307" r:id="rId45"/>
    <p:sldId id="309" r:id="rId46"/>
    <p:sldId id="276" r:id="rId47"/>
  </p:sldIdLst>
  <p:sldSz cx="9144000" cy="5143500" type="screen16x9"/>
  <p:notesSz cx="9144000" cy="51435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4191"/>
    <a:srgbClr val="495FA9"/>
    <a:srgbClr val="92EB85"/>
    <a:srgbClr val="435A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008" autoAdjust="0"/>
  </p:normalViewPr>
  <p:slideViewPr>
    <p:cSldViewPr>
      <p:cViewPr varScale="1">
        <p:scale>
          <a:sx n="122" d="100"/>
          <a:sy n="122" d="100"/>
        </p:scale>
        <p:origin x="1284"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69E54259-8D02-4DD6-AFF6-6767D2DCC29D}" type="datetimeFigureOut">
              <a:rPr lang="zh-CN" altLang="en-US" smtClean="0"/>
              <a:t>2020/12/21</a:t>
            </a:fld>
            <a:endParaRPr lang="zh-CN" altLang="en-US"/>
          </a:p>
        </p:txBody>
      </p:sp>
      <p:sp>
        <p:nvSpPr>
          <p:cNvPr id="4" name="幻灯片图像占位符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B265AC80-3A0C-4DB2-B08B-8964521E38EC}" type="slidenum">
              <a:rPr lang="zh-CN" altLang="en-US" smtClean="0"/>
              <a:t>‹#›</a:t>
            </a:fld>
            <a:endParaRPr lang="zh-CN" altLang="en-US"/>
          </a:p>
        </p:txBody>
      </p:sp>
    </p:spTree>
    <p:extLst>
      <p:ext uri="{BB962C8B-B14F-4D97-AF65-F5344CB8AC3E}">
        <p14:creationId xmlns:p14="http://schemas.microsoft.com/office/powerpoint/2010/main" val="2398398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4D4D4D"/>
                </a:solidFill>
                <a:effectLst/>
                <a:latin typeface="-apple-system"/>
              </a:rPr>
              <a:t>这是</a:t>
            </a:r>
            <a:r>
              <a:rPr lang="en-US" altLang="zh-CN" b="0" i="0" dirty="0">
                <a:solidFill>
                  <a:srgbClr val="4D4D4D"/>
                </a:solidFill>
                <a:effectLst/>
                <a:latin typeface="-apple-system"/>
              </a:rPr>
              <a:t>Serverless Computing</a:t>
            </a:r>
            <a:r>
              <a:rPr lang="zh-CN" altLang="en-US" b="0" i="0" dirty="0">
                <a:solidFill>
                  <a:srgbClr val="4D4D4D"/>
                </a:solidFill>
                <a:effectLst/>
                <a:latin typeface="-apple-system"/>
              </a:rPr>
              <a:t>最简单的一个计算模型。我们看到开发者和平台进行了分工合作。开发者只需要定义触发事件，同时上传函数代码。而</a:t>
            </a:r>
            <a:r>
              <a:rPr lang="en-US" altLang="zh-CN" b="0" i="0" dirty="0">
                <a:solidFill>
                  <a:srgbClr val="4D4D4D"/>
                </a:solidFill>
                <a:effectLst/>
                <a:latin typeface="-apple-system"/>
              </a:rPr>
              <a:t>Serverless </a:t>
            </a:r>
            <a:r>
              <a:rPr lang="zh-CN" altLang="en-US" b="0" i="0" dirty="0">
                <a:solidFill>
                  <a:srgbClr val="4D4D4D"/>
                </a:solidFill>
                <a:effectLst/>
                <a:latin typeface="-apple-system"/>
              </a:rPr>
              <a:t>平台将负责计算资源的分配，响应用户的请求，完成用户函数的计算，将计算完成之后的结果返回给用户。</a:t>
            </a:r>
          </a:p>
          <a:p>
            <a:br>
              <a:rPr lang="zh-CN" altLang="en-US" dirty="0"/>
            </a:br>
            <a:endParaRPr lang="zh-CN" altLang="en-US" dirty="0"/>
          </a:p>
        </p:txBody>
      </p:sp>
      <p:sp>
        <p:nvSpPr>
          <p:cNvPr id="4" name="灯片编号占位符 3"/>
          <p:cNvSpPr>
            <a:spLocks noGrp="1"/>
          </p:cNvSpPr>
          <p:nvPr>
            <p:ph type="sldNum" sz="quarter" idx="5"/>
          </p:nvPr>
        </p:nvSpPr>
        <p:spPr/>
        <p:txBody>
          <a:bodyPr/>
          <a:lstStyle/>
          <a:p>
            <a:fld id="{B265AC80-3A0C-4DB2-B08B-8964521E38EC}" type="slidenum">
              <a:rPr lang="zh-CN" altLang="en-US" smtClean="0"/>
              <a:t>2</a:t>
            </a:fld>
            <a:endParaRPr lang="zh-CN" altLang="en-US"/>
          </a:p>
        </p:txBody>
      </p:sp>
    </p:spTree>
    <p:extLst>
      <p:ext uri="{BB962C8B-B14F-4D97-AF65-F5344CB8AC3E}">
        <p14:creationId xmlns:p14="http://schemas.microsoft.com/office/powerpoint/2010/main" val="3067305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2700" indent="0">
              <a:lnSpc>
                <a:spcPct val="100000"/>
              </a:lnSpc>
              <a:spcBef>
                <a:spcPts val="1080"/>
              </a:spcBef>
              <a:buNone/>
              <a:tabLst>
                <a:tab pos="355600" algn="l"/>
              </a:tabLst>
            </a:pPr>
            <a:r>
              <a:rPr lang="en-US" altLang="zh-CN" dirty="0"/>
              <a:t>SAND</a:t>
            </a:r>
            <a:r>
              <a:rPr lang="zh-CN" altLang="en-US" dirty="0"/>
              <a:t>提出了一个应用级沙盒的概念，将应用隔离在不同的容器中，将相同容器下的函数作为分离的进程来执行，通过分支该函数新的进程来处理新事物，</a:t>
            </a:r>
            <a:endParaRPr lang="en-US" altLang="zh-CN" dirty="0"/>
          </a:p>
          <a:p>
            <a:pPr marL="12700" indent="0">
              <a:lnSpc>
                <a:spcPct val="100000"/>
              </a:lnSpc>
              <a:spcBef>
                <a:spcPts val="1080"/>
              </a:spcBef>
              <a:buNone/>
              <a:tabLst>
                <a:tab pos="355600" algn="l"/>
              </a:tabLst>
            </a:pPr>
            <a:endParaRPr lang="en-US" altLang="zh-CN" dirty="0"/>
          </a:p>
          <a:p>
            <a:pPr marL="12700" indent="0">
              <a:lnSpc>
                <a:spcPct val="100000"/>
              </a:lnSpc>
              <a:spcBef>
                <a:spcPts val="1080"/>
              </a:spcBef>
              <a:buNone/>
              <a:tabLst>
                <a:tab pos="355600" algn="l"/>
              </a:tabLst>
            </a:pPr>
            <a:r>
              <a:rPr lang="zh-CN" altLang="en-US" dirty="0"/>
              <a:t>这样的好处是：</a:t>
            </a:r>
            <a:r>
              <a:rPr lang="zh-CN" altLang="en-US" spc="-35" dirty="0">
                <a:solidFill>
                  <a:srgbClr val="001135"/>
                </a:solidFill>
                <a:latin typeface="微软雅黑" panose="020B0503020204020204" pitchFamily="34" charset="-122"/>
                <a:ea typeface="微软雅黑" panose="020B0503020204020204" pitchFamily="34" charset="-122"/>
                <a:cs typeface="Arial"/>
              </a:rPr>
              <a:t>函数执行启动快、函数执行的内存占用量低、</a:t>
            </a:r>
            <a:r>
              <a:rPr lang="zh-CN" altLang="en-US" spc="30" dirty="0">
                <a:solidFill>
                  <a:srgbClr val="001135"/>
                </a:solidFill>
                <a:latin typeface="微软雅黑" panose="020B0503020204020204" pitchFamily="34" charset="-122"/>
                <a:ea typeface="微软雅黑" panose="020B0503020204020204" pitchFamily="34" charset="-122"/>
                <a:cs typeface="Arial"/>
              </a:rPr>
              <a:t>自动的重新分配资源。</a:t>
            </a:r>
            <a:endParaRPr lang="en-US" altLang="zh-CN" spc="30" dirty="0">
              <a:solidFill>
                <a:srgbClr val="001135"/>
              </a:solidFill>
              <a:latin typeface="微软雅黑" panose="020B0503020204020204" pitchFamily="34" charset="-122"/>
              <a:ea typeface="微软雅黑" panose="020B0503020204020204" pitchFamily="34" charset="-122"/>
              <a:cs typeface="Arial"/>
            </a:endParaRPr>
          </a:p>
          <a:p>
            <a:pPr marL="12700" indent="0">
              <a:lnSpc>
                <a:spcPct val="100000"/>
              </a:lnSpc>
              <a:spcBef>
                <a:spcPts val="1080"/>
              </a:spcBef>
              <a:buNone/>
              <a:tabLst>
                <a:tab pos="355600" algn="l"/>
              </a:tabLst>
            </a:pPr>
            <a:r>
              <a:rPr lang="zh-CN" altLang="en-US" spc="30" dirty="0">
                <a:solidFill>
                  <a:srgbClr val="001135"/>
                </a:solidFill>
                <a:latin typeface="微软雅黑" panose="020B0503020204020204" pitchFamily="34" charset="-122"/>
                <a:ea typeface="微软雅黑" panose="020B0503020204020204" pitchFamily="34" charset="-122"/>
                <a:cs typeface="Arial"/>
              </a:rPr>
              <a:t>这是因为不需要为每一个函数执行创建一个容器，同时多个函数之间的相同库只需要加载一次</a:t>
            </a:r>
            <a:endParaRPr lang="zh-CN" altLang="en-US" dirty="0">
              <a:latin typeface="微软雅黑" panose="020B0503020204020204" pitchFamily="34" charset="-122"/>
              <a:ea typeface="微软雅黑" panose="020B0503020204020204" pitchFamily="34" charset="-122"/>
              <a:cs typeface="Arial"/>
            </a:endParaRPr>
          </a:p>
          <a:p>
            <a:endParaRPr lang="zh-CN" altLang="en-US" dirty="0"/>
          </a:p>
        </p:txBody>
      </p:sp>
      <p:sp>
        <p:nvSpPr>
          <p:cNvPr id="4" name="灯片编号占位符 3"/>
          <p:cNvSpPr>
            <a:spLocks noGrp="1"/>
          </p:cNvSpPr>
          <p:nvPr>
            <p:ph type="sldNum" sz="quarter" idx="5"/>
          </p:nvPr>
        </p:nvSpPr>
        <p:spPr/>
        <p:txBody>
          <a:bodyPr/>
          <a:lstStyle/>
          <a:p>
            <a:fld id="{B265AC80-3A0C-4DB2-B08B-8964521E38EC}" type="slidenum">
              <a:rPr lang="zh-CN" altLang="en-US" smtClean="0"/>
              <a:t>12</a:t>
            </a:fld>
            <a:endParaRPr lang="zh-CN" altLang="en-US"/>
          </a:p>
        </p:txBody>
      </p:sp>
    </p:spTree>
    <p:extLst>
      <p:ext uri="{BB962C8B-B14F-4D97-AF65-F5344CB8AC3E}">
        <p14:creationId xmlns:p14="http://schemas.microsoft.com/office/powerpoint/2010/main" val="2280443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无服务器平台通常部署统一的消息总线系统，以提供可扩展和可靠的事件调度和负载平衡。但是，当多个函数相互作用时，它会导致不必要的延迟。例如，即使一个应用程序的两个函数要按顺序执行，并且它们驻留在同一个主机上，这两个函数之间的触发消息仍然必须发布到统一的消息总线上，然后</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再</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被送回到同一台主机。</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dirty="0">
              <a:solidFill>
                <a:srgbClr val="121212"/>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dirty="0">
                <a:solidFill>
                  <a:srgbClr val="121212"/>
                </a:solidFill>
                <a:effectLst/>
                <a:latin typeface="微软雅黑" panose="020B0503020204020204" pitchFamily="34" charset="-122"/>
                <a:ea typeface="微软雅黑" panose="020B0503020204020204" pitchFamily="34" charset="-122"/>
              </a:rPr>
              <a:t>为了解决这个问题，我们可以将一个应用中的函数在同一个地方执行。在每台机器中，为同一个应用中的函数的本地交互提供快捷方式，这样尽可能接近本地执行。</a:t>
            </a:r>
            <a:endParaRPr lang="en-US" altLang="zh-CN" sz="1100" dirty="0">
              <a:latin typeface="微软雅黑" panose="020B0503020204020204" pitchFamily="34" charset="-122"/>
              <a:ea typeface="微软雅黑" panose="020B0503020204020204" pitchFamily="34" charset="-122"/>
              <a:cs typeface="Arial"/>
            </a:endParaRPr>
          </a:p>
          <a:p>
            <a:endParaRPr lang="zh-CN" altLang="en-US" dirty="0"/>
          </a:p>
        </p:txBody>
      </p:sp>
      <p:sp>
        <p:nvSpPr>
          <p:cNvPr id="4" name="灯片编号占位符 3"/>
          <p:cNvSpPr>
            <a:spLocks noGrp="1"/>
          </p:cNvSpPr>
          <p:nvPr>
            <p:ph type="sldNum" sz="quarter" idx="5"/>
          </p:nvPr>
        </p:nvSpPr>
        <p:spPr/>
        <p:txBody>
          <a:bodyPr/>
          <a:lstStyle/>
          <a:p>
            <a:fld id="{B265AC80-3A0C-4DB2-B08B-8964521E38EC}" type="slidenum">
              <a:rPr lang="zh-CN" altLang="en-US" smtClean="0"/>
              <a:t>13</a:t>
            </a:fld>
            <a:endParaRPr lang="zh-CN" altLang="en-US"/>
          </a:p>
        </p:txBody>
      </p:sp>
    </p:spTree>
    <p:extLst>
      <p:ext uri="{BB962C8B-B14F-4D97-AF65-F5344CB8AC3E}">
        <p14:creationId xmlns:p14="http://schemas.microsoft.com/office/powerpoint/2010/main" val="3015477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21212"/>
                </a:solidFill>
                <a:effectLst/>
                <a:latin typeface="-apple-system"/>
              </a:rPr>
              <a:t>设计了一个层次化的消息队列以及存储机制来利用同一个应用内部的函数之间交互的局部性。</a:t>
            </a:r>
            <a:r>
              <a:rPr lang="zh-CN" altLang="en-US" spc="-90" dirty="0">
                <a:solidFill>
                  <a:srgbClr val="001135"/>
                </a:solidFill>
                <a:latin typeface="微软雅黑" panose="020B0503020204020204" pitchFamily="34" charset="-122"/>
                <a:ea typeface="微软雅黑" panose="020B0503020204020204" pitchFamily="34" charset="-122"/>
                <a:cs typeface="Arial"/>
              </a:rPr>
              <a:t>在每个宿主机上运行本地消息总线，函数之间的交互通过一个本地消息总线进行，为函数提供快捷方式，使得函数能在本地执行。</a:t>
            </a:r>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a:p>
            <a:r>
              <a:rPr lang="zh-CN" altLang="en-US" b="0" i="0" dirty="0">
                <a:solidFill>
                  <a:srgbClr val="121212"/>
                </a:solidFill>
                <a:effectLst/>
                <a:latin typeface="-apple-system"/>
              </a:rPr>
              <a:t>另外为了可靠性，一个全局的消息总线来作为本地产生以及消耗的消息的备份，通过该备份，可以得知该函数的执行进程，如果主机故障，那么可以再超时后换另一台主机接管处理。</a:t>
            </a:r>
            <a:endParaRPr lang="zh-CN" altLang="en-US" dirty="0"/>
          </a:p>
        </p:txBody>
      </p:sp>
      <p:sp>
        <p:nvSpPr>
          <p:cNvPr id="4" name="灯片编号占位符 3"/>
          <p:cNvSpPr>
            <a:spLocks noGrp="1"/>
          </p:cNvSpPr>
          <p:nvPr>
            <p:ph type="sldNum" sz="quarter" idx="5"/>
          </p:nvPr>
        </p:nvSpPr>
        <p:spPr/>
        <p:txBody>
          <a:bodyPr/>
          <a:lstStyle/>
          <a:p>
            <a:fld id="{B265AC80-3A0C-4DB2-B08B-8964521E38EC}" type="slidenum">
              <a:rPr lang="zh-CN" altLang="en-US" smtClean="0"/>
              <a:t>14</a:t>
            </a:fld>
            <a:endParaRPr lang="zh-CN" altLang="en-US"/>
          </a:p>
        </p:txBody>
      </p:sp>
    </p:spTree>
    <p:extLst>
      <p:ext uri="{BB962C8B-B14F-4D97-AF65-F5344CB8AC3E}">
        <p14:creationId xmlns:p14="http://schemas.microsoft.com/office/powerpoint/2010/main" val="34593200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最后作者通过以下三点评估</a:t>
            </a:r>
            <a:r>
              <a:rPr lang="en-US" altLang="zh-CN" dirty="0"/>
              <a:t>SAND</a:t>
            </a:r>
            <a:r>
              <a:rPr lang="zh-CN" altLang="en-US" dirty="0"/>
              <a:t>平台的优劣</a:t>
            </a:r>
          </a:p>
        </p:txBody>
      </p:sp>
      <p:sp>
        <p:nvSpPr>
          <p:cNvPr id="4" name="灯片编号占位符 3"/>
          <p:cNvSpPr>
            <a:spLocks noGrp="1"/>
          </p:cNvSpPr>
          <p:nvPr>
            <p:ph type="sldNum" sz="quarter" idx="5"/>
          </p:nvPr>
        </p:nvSpPr>
        <p:spPr/>
        <p:txBody>
          <a:bodyPr/>
          <a:lstStyle/>
          <a:p>
            <a:fld id="{B265AC80-3A0C-4DB2-B08B-8964521E38EC}" type="slidenum">
              <a:rPr lang="zh-CN" altLang="en-US" smtClean="0"/>
              <a:t>15</a:t>
            </a:fld>
            <a:endParaRPr lang="zh-CN" altLang="en-US"/>
          </a:p>
        </p:txBody>
      </p:sp>
    </p:spTree>
    <p:extLst>
      <p:ext uri="{BB962C8B-B14F-4D97-AF65-F5344CB8AC3E}">
        <p14:creationId xmlns:p14="http://schemas.microsoft.com/office/powerpoint/2010/main" val="1519455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同样在该图像处理应用中，在</a:t>
            </a:r>
            <a:r>
              <a:rPr lang="en-US" altLang="zh-CN" dirty="0"/>
              <a:t>SAND</a:t>
            </a:r>
            <a:r>
              <a:rPr lang="zh-CN" altLang="en-US" dirty="0"/>
              <a:t>平台上，我们可以看出程序的总的计算时间明显下降，并且总时间约等于函数的计算时间</a:t>
            </a:r>
          </a:p>
        </p:txBody>
      </p:sp>
      <p:sp>
        <p:nvSpPr>
          <p:cNvPr id="4" name="灯片编号占位符 3"/>
          <p:cNvSpPr>
            <a:spLocks noGrp="1"/>
          </p:cNvSpPr>
          <p:nvPr>
            <p:ph type="sldNum" sz="quarter" idx="5"/>
          </p:nvPr>
        </p:nvSpPr>
        <p:spPr/>
        <p:txBody>
          <a:bodyPr/>
          <a:lstStyle/>
          <a:p>
            <a:fld id="{B265AC80-3A0C-4DB2-B08B-8964521E38EC}" type="slidenum">
              <a:rPr lang="zh-CN" altLang="en-US" smtClean="0"/>
              <a:t>16</a:t>
            </a:fld>
            <a:endParaRPr lang="zh-CN" altLang="en-US"/>
          </a:p>
        </p:txBody>
      </p:sp>
    </p:spTree>
    <p:extLst>
      <p:ext uri="{BB962C8B-B14F-4D97-AF65-F5344CB8AC3E}">
        <p14:creationId xmlns:p14="http://schemas.microsoft.com/office/powerpoint/2010/main" val="10075931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同时实验结果显示，分层消息总线使得消息的传递速度显著增快</a:t>
            </a:r>
          </a:p>
        </p:txBody>
      </p:sp>
      <p:sp>
        <p:nvSpPr>
          <p:cNvPr id="4" name="灯片编号占位符 3"/>
          <p:cNvSpPr>
            <a:spLocks noGrp="1"/>
          </p:cNvSpPr>
          <p:nvPr>
            <p:ph type="sldNum" sz="quarter" idx="5"/>
          </p:nvPr>
        </p:nvSpPr>
        <p:spPr/>
        <p:txBody>
          <a:bodyPr/>
          <a:lstStyle/>
          <a:p>
            <a:fld id="{B265AC80-3A0C-4DB2-B08B-8964521E38EC}" type="slidenum">
              <a:rPr lang="zh-CN" altLang="en-US" smtClean="0"/>
              <a:t>17</a:t>
            </a:fld>
            <a:endParaRPr lang="zh-CN" altLang="en-US"/>
          </a:p>
        </p:txBody>
      </p:sp>
    </p:spTree>
    <p:extLst>
      <p:ext uri="{BB962C8B-B14F-4D97-AF65-F5344CB8AC3E}">
        <p14:creationId xmlns:p14="http://schemas.microsoft.com/office/powerpoint/2010/main" val="2678138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最后我们可以看出，</a:t>
            </a:r>
            <a:r>
              <a:rPr lang="en-US" altLang="zh-CN" dirty="0"/>
              <a:t>SAND</a:t>
            </a:r>
            <a:r>
              <a:rPr lang="zh-CN" altLang="en-US" dirty="0"/>
              <a:t>方法他的内存占用和启动延迟都具有很好的结果</a:t>
            </a:r>
          </a:p>
        </p:txBody>
      </p:sp>
      <p:sp>
        <p:nvSpPr>
          <p:cNvPr id="4" name="灯片编号占位符 3"/>
          <p:cNvSpPr>
            <a:spLocks noGrp="1"/>
          </p:cNvSpPr>
          <p:nvPr>
            <p:ph type="sldNum" sz="quarter" idx="5"/>
          </p:nvPr>
        </p:nvSpPr>
        <p:spPr/>
        <p:txBody>
          <a:bodyPr/>
          <a:lstStyle/>
          <a:p>
            <a:fld id="{B265AC80-3A0C-4DB2-B08B-8964521E38EC}" type="slidenum">
              <a:rPr lang="zh-CN" altLang="en-US" smtClean="0"/>
              <a:t>18</a:t>
            </a:fld>
            <a:endParaRPr lang="zh-CN" altLang="en-US"/>
          </a:p>
        </p:txBody>
      </p:sp>
    </p:spTree>
    <p:extLst>
      <p:ext uri="{BB962C8B-B14F-4D97-AF65-F5344CB8AC3E}">
        <p14:creationId xmlns:p14="http://schemas.microsoft.com/office/powerpoint/2010/main" val="2488866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总结一下，</a:t>
            </a:r>
            <a:r>
              <a:rPr lang="en-US" altLang="zh-CN" dirty="0"/>
              <a:t>SAND</a:t>
            </a:r>
            <a:r>
              <a:rPr lang="zh-CN" altLang="en-US" dirty="0"/>
              <a:t>方法通过提出应用级沙盒和分层消息队列的概念，降低了启动延迟，提高了资源效率，降低了函数间的交互带来的延迟</a:t>
            </a:r>
          </a:p>
        </p:txBody>
      </p:sp>
      <p:sp>
        <p:nvSpPr>
          <p:cNvPr id="4" name="灯片编号占位符 3"/>
          <p:cNvSpPr>
            <a:spLocks noGrp="1"/>
          </p:cNvSpPr>
          <p:nvPr>
            <p:ph type="sldNum" sz="quarter" idx="5"/>
          </p:nvPr>
        </p:nvSpPr>
        <p:spPr/>
        <p:txBody>
          <a:bodyPr/>
          <a:lstStyle/>
          <a:p>
            <a:fld id="{B265AC80-3A0C-4DB2-B08B-8964521E38EC}" type="slidenum">
              <a:rPr lang="zh-CN" altLang="en-US" smtClean="0"/>
              <a:t>19</a:t>
            </a:fld>
            <a:endParaRPr lang="zh-CN" altLang="en-US"/>
          </a:p>
        </p:txBody>
      </p:sp>
    </p:spTree>
    <p:extLst>
      <p:ext uri="{BB962C8B-B14F-4D97-AF65-F5344CB8AC3E}">
        <p14:creationId xmlns:p14="http://schemas.microsoft.com/office/powerpoint/2010/main" val="3418530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接下来给大家分享的第二个方法是</a:t>
            </a:r>
            <a:r>
              <a:rPr lang="en-US" altLang="zh-CN" dirty="0"/>
              <a:t>SOCK</a:t>
            </a:r>
            <a:r>
              <a:rPr lang="zh-CN" altLang="en-US" dirty="0"/>
              <a:t>方法，通过设计一个针对无服务器计算的精简容器以达到优化启动延迟的目的</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265AC80-3A0C-4DB2-B08B-8964521E38EC}" type="slidenum">
              <a:rPr lang="zh-CN" altLang="en-US" smtClean="0"/>
              <a:t>20</a:t>
            </a:fld>
            <a:endParaRPr lang="zh-CN" altLang="en-US"/>
          </a:p>
        </p:txBody>
      </p:sp>
    </p:spTree>
    <p:extLst>
      <p:ext uri="{BB962C8B-B14F-4D97-AF65-F5344CB8AC3E}">
        <p14:creationId xmlns:p14="http://schemas.microsoft.com/office/powerpoint/2010/main" val="12010777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这篇论文基于这样的一个观察：假设我们在</a:t>
            </a:r>
            <a:r>
              <a:rPr lang="en-US" altLang="zh-CN" dirty="0"/>
              <a:t>Docker</a:t>
            </a:r>
            <a:r>
              <a:rPr lang="zh-CN" altLang="en-US" dirty="0"/>
              <a:t>容器上运行</a:t>
            </a:r>
            <a:r>
              <a:rPr lang="en-US" altLang="zh-CN" dirty="0"/>
              <a:t>python</a:t>
            </a:r>
            <a:r>
              <a:rPr lang="zh-CN" altLang="en-US" dirty="0"/>
              <a:t>函数时，由于</a:t>
            </a:r>
            <a:r>
              <a:rPr lang="en-US" altLang="zh-CN" dirty="0"/>
              <a:t>Docker</a:t>
            </a:r>
            <a:r>
              <a:rPr lang="zh-CN" altLang="en-US" dirty="0"/>
              <a:t>容器本身的启动延迟和</a:t>
            </a:r>
            <a:r>
              <a:rPr lang="en-US" altLang="zh-CN" dirty="0"/>
              <a:t>Python</a:t>
            </a:r>
            <a:r>
              <a:rPr lang="zh-CN" altLang="en-US" dirty="0"/>
              <a:t>解释器的启动以及部署</a:t>
            </a:r>
            <a:r>
              <a:rPr lang="en-US" altLang="zh-CN" dirty="0"/>
              <a:t>python</a:t>
            </a:r>
            <a:r>
              <a:rPr lang="zh-CN" altLang="en-US" dirty="0"/>
              <a:t>相关包的时间开销，这样的计算延迟是很大的。</a:t>
            </a:r>
          </a:p>
        </p:txBody>
      </p:sp>
      <p:sp>
        <p:nvSpPr>
          <p:cNvPr id="4" name="灯片编号占位符 3"/>
          <p:cNvSpPr>
            <a:spLocks noGrp="1"/>
          </p:cNvSpPr>
          <p:nvPr>
            <p:ph type="sldNum" sz="quarter" idx="5"/>
          </p:nvPr>
        </p:nvSpPr>
        <p:spPr/>
        <p:txBody>
          <a:bodyPr/>
          <a:lstStyle/>
          <a:p>
            <a:fld id="{B265AC80-3A0C-4DB2-B08B-8964521E38EC}" type="slidenum">
              <a:rPr lang="zh-CN" altLang="en-US" smtClean="0"/>
              <a:t>21</a:t>
            </a:fld>
            <a:endParaRPr lang="zh-CN" altLang="en-US"/>
          </a:p>
        </p:txBody>
      </p:sp>
    </p:spTree>
    <p:extLst>
      <p:ext uri="{BB962C8B-B14F-4D97-AF65-F5344CB8AC3E}">
        <p14:creationId xmlns:p14="http://schemas.microsoft.com/office/powerpoint/2010/main" val="346512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44444"/>
                </a:solidFill>
                <a:effectLst/>
                <a:latin typeface="Microsoft YaHei" panose="020B0503020204020204" pitchFamily="34" charset="-122"/>
                <a:ea typeface="Microsoft YaHei" panose="020B0503020204020204" pitchFamily="34" charset="-122"/>
              </a:rPr>
              <a:t>这样的计算模式带来了几条好处。首先，由于用户不用管理后端的服务器，不用管理程序的依赖，不用管理操作系统等等。可以享受云平台提供的连续可扩展性的计算服务。此外，由于用户可以专注于代码逻辑，而不是运维，所以能提升生产效率。开发者可以更快地让自己的产品上线。因此，从开发者的角度来看，</a:t>
            </a:r>
            <a:r>
              <a:rPr lang="en-US" altLang="zh-CN" b="0" i="0" dirty="0">
                <a:solidFill>
                  <a:srgbClr val="444444"/>
                </a:solidFill>
                <a:effectLst/>
                <a:latin typeface="Microsoft YaHei" panose="020B0503020204020204" pitchFamily="34" charset="-122"/>
                <a:ea typeface="Microsoft YaHei" panose="020B0503020204020204" pitchFamily="34" charset="-122"/>
              </a:rPr>
              <a:t>Serverless Computing</a:t>
            </a:r>
            <a:r>
              <a:rPr lang="zh-CN" altLang="en-US" b="0" i="0" dirty="0">
                <a:solidFill>
                  <a:srgbClr val="444444"/>
                </a:solidFill>
                <a:effectLst/>
                <a:latin typeface="Microsoft YaHei" panose="020B0503020204020204" pitchFamily="34" charset="-122"/>
                <a:ea typeface="Microsoft YaHei" panose="020B0503020204020204" pitchFamily="34" charset="-122"/>
              </a:rPr>
              <a:t>是很好的。</a:t>
            </a:r>
            <a:endParaRPr lang="zh-CN" altLang="en-US" dirty="0"/>
          </a:p>
        </p:txBody>
      </p:sp>
      <p:sp>
        <p:nvSpPr>
          <p:cNvPr id="4" name="灯片编号占位符 3"/>
          <p:cNvSpPr>
            <a:spLocks noGrp="1"/>
          </p:cNvSpPr>
          <p:nvPr>
            <p:ph type="sldNum" sz="quarter" idx="5"/>
          </p:nvPr>
        </p:nvSpPr>
        <p:spPr/>
        <p:txBody>
          <a:bodyPr/>
          <a:lstStyle/>
          <a:p>
            <a:fld id="{B265AC80-3A0C-4DB2-B08B-8964521E38EC}" type="slidenum">
              <a:rPr lang="zh-CN" altLang="en-US" smtClean="0"/>
              <a:t>3</a:t>
            </a:fld>
            <a:endParaRPr lang="zh-CN" altLang="en-US"/>
          </a:p>
        </p:txBody>
      </p:sp>
    </p:spTree>
    <p:extLst>
      <p:ext uri="{BB962C8B-B14F-4D97-AF65-F5344CB8AC3E}">
        <p14:creationId xmlns:p14="http://schemas.microsoft.com/office/powerpoint/2010/main" val="276756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接着我们再来了解一下容器性能解析和</a:t>
            </a:r>
            <a:r>
              <a:rPr lang="en-US" altLang="zh-CN" dirty="0"/>
              <a:t>python</a:t>
            </a:r>
            <a:r>
              <a:rPr lang="zh-CN" altLang="en-US" dirty="0"/>
              <a:t>初始化的相关研究背景</a:t>
            </a:r>
          </a:p>
        </p:txBody>
      </p:sp>
      <p:sp>
        <p:nvSpPr>
          <p:cNvPr id="4" name="灯片编号占位符 3"/>
          <p:cNvSpPr>
            <a:spLocks noGrp="1"/>
          </p:cNvSpPr>
          <p:nvPr>
            <p:ph type="sldNum" sz="quarter" idx="5"/>
          </p:nvPr>
        </p:nvSpPr>
        <p:spPr/>
        <p:txBody>
          <a:bodyPr/>
          <a:lstStyle/>
          <a:p>
            <a:fld id="{B265AC80-3A0C-4DB2-B08B-8964521E38EC}" type="slidenum">
              <a:rPr lang="zh-CN" altLang="en-US" smtClean="0"/>
              <a:t>22</a:t>
            </a:fld>
            <a:endParaRPr lang="zh-CN" altLang="en-US"/>
          </a:p>
        </p:txBody>
      </p:sp>
    </p:spTree>
    <p:extLst>
      <p:ext uri="{BB962C8B-B14F-4D97-AF65-F5344CB8AC3E}">
        <p14:creationId xmlns:p14="http://schemas.microsoft.com/office/powerpoint/2010/main" val="19570590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作者通过</a:t>
            </a:r>
            <a:r>
              <a:rPr lang="en-US" altLang="zh-CN" dirty="0"/>
              <a:t>Linux</a:t>
            </a:r>
            <a:r>
              <a:rPr lang="zh-CN" altLang="en-US" dirty="0"/>
              <a:t>提供的各种操作原语对容器进行了性能剖析，主要是从容器存储，逻辑隔离和性能隔离三个方面展开：</a:t>
            </a:r>
            <a:endParaRPr lang="en-US" altLang="zh-CN" dirty="0"/>
          </a:p>
          <a:p>
            <a:endParaRPr lang="en-US" altLang="zh-CN" dirty="0"/>
          </a:p>
          <a:p>
            <a:r>
              <a:rPr lang="zh-CN" altLang="en-US" dirty="0"/>
              <a:t>由于相关的工作比较细，在这里总体给大家介绍一下。</a:t>
            </a:r>
            <a:endParaRPr lang="en-US" altLang="zh-CN" dirty="0"/>
          </a:p>
          <a:p>
            <a:endParaRPr lang="en-US" altLang="zh-CN" dirty="0"/>
          </a:p>
          <a:p>
            <a:r>
              <a:rPr lang="zh-CN" altLang="en-US" dirty="0"/>
              <a:t>在</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a:t>
            </a:r>
            <a:r>
              <a:rPr lang="en-US" altLang="zh-CN" sz="1800" kern="100" dirty="0">
                <a:effectLst/>
                <a:latin typeface="Times New Roman" panose="02020603050405020304" pitchFamily="18" charset="0"/>
                <a:ea typeface="宋体" panose="02010600030101010101" pitchFamily="2" charset="-122"/>
              </a:rPr>
              <a:t>serverless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场景下，</a:t>
            </a:r>
            <a:r>
              <a:rPr lang="en-US" altLang="zh-CN" sz="1800" kern="100" dirty="0">
                <a:effectLst/>
                <a:latin typeface="Times New Roman" panose="02020603050405020304" pitchFamily="18" charset="0"/>
                <a:ea typeface="宋体" panose="02010600030101010101" pitchFamily="2" charset="-122"/>
              </a:rPr>
              <a:t>handlers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可能仅依赖于一个或少量的基础镜像，所以</a:t>
            </a:r>
            <a:r>
              <a:rPr lang="en-US" altLang="zh-CN" sz="1800" kern="100" dirty="0">
                <a:effectLst/>
                <a:latin typeface="Times New Roman" panose="02020603050405020304" pitchFamily="18" charset="0"/>
                <a:ea typeface="宋体" panose="02010600030101010101" pitchFamily="2" charset="-122"/>
              </a:rPr>
              <a:t>union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文件系统的弹性叠加特性并不是必须的，倾向于使用开销更小的</a:t>
            </a:r>
            <a:r>
              <a:rPr lang="en-US" altLang="zh-CN" sz="1800" kern="100" dirty="0">
                <a:effectLst/>
                <a:latin typeface="Times New Roman" panose="02020603050405020304" pitchFamily="18" charset="0"/>
                <a:ea typeface="宋体" panose="02010600030101010101" pitchFamily="2" charset="-122"/>
              </a:rPr>
              <a:t>bind</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挂载方式。同样的，可以使用开销小的</a:t>
            </a:r>
            <a:r>
              <a:rPr lang="en-US" altLang="zh-CN" sz="1800" kern="100" dirty="0">
                <a:effectLst/>
                <a:latin typeface="Times New Roman" panose="02020603050405020304" pitchFamily="18" charset="0"/>
                <a:ea typeface="宋体" panose="02010600030101010101" pitchFamily="2" charset="-122"/>
              </a:rPr>
              <a:t>chroot</a:t>
            </a:r>
            <a:r>
              <a:rPr lang="zh-CN" altLang="en-US" sz="1800" kern="100" dirty="0">
                <a:effectLst/>
                <a:latin typeface="Times New Roman" panose="02020603050405020304" pitchFamily="18" charset="0"/>
                <a:ea typeface="宋体" panose="02010600030101010101" pitchFamily="2" charset="-122"/>
              </a:rPr>
              <a:t>进行根文件的切换</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kern="100" dirty="0">
                <a:effectLst/>
                <a:latin typeface="Times New Roman" panose="02020603050405020304" pitchFamily="18" charset="0"/>
                <a:ea typeface="宋体" panose="02010600030101010101" pitchFamily="2" charset="-122"/>
              </a:rPr>
              <a:t>serverless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平台跑的并非</a:t>
            </a:r>
            <a:r>
              <a:rPr lang="en-US" altLang="zh-CN" sz="1800" kern="100" dirty="0">
                <a:effectLst/>
                <a:latin typeface="Times New Roman" panose="02020603050405020304" pitchFamily="18" charset="0"/>
                <a:ea typeface="宋体" panose="02010600030101010101" pitchFamily="2" charset="-122"/>
              </a:rPr>
              <a:t>service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后台服务，端口静态绑定并非是必选项，所以</a:t>
            </a:r>
            <a:r>
              <a:rPr lang="en-US" altLang="zh-CN" sz="1800" kern="100" dirty="0">
                <a:effectLst/>
                <a:latin typeface="Times New Roman" panose="02020603050405020304" pitchFamily="18" charset="0"/>
                <a:ea typeface="宋体" panose="02010600030101010101" pitchFamily="2" charset="-122"/>
              </a:rPr>
              <a:t>network namespace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也可不使用。</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最后，</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采用复用</a:t>
            </a:r>
            <a:r>
              <a:rPr lang="en-US" altLang="zh-CN" sz="1800" kern="100" dirty="0" err="1">
                <a:effectLst/>
                <a:latin typeface="Times New Roman" panose="02020603050405020304" pitchFamily="18" charset="0"/>
                <a:ea typeface="宋体" panose="02010600030101010101" pitchFamily="2" charset="-122"/>
              </a:rPr>
              <a:t>cgroup</a:t>
            </a:r>
            <a:r>
              <a:rPr lang="zh-CN" altLang="en-US" sz="1800" kern="100" dirty="0">
                <a:effectLst/>
                <a:latin typeface="Times New Roman" panose="02020603050405020304" pitchFamily="18" charset="0"/>
                <a:ea typeface="宋体" panose="02010600030101010101" pitchFamily="2" charset="-122"/>
              </a:rPr>
              <a:t>来对不同资源进行隔离</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对降低延迟或者提升吞吐都很有意义。</a:t>
            </a:r>
            <a:endParaRPr lang="zh-CN" altLang="en-US" dirty="0"/>
          </a:p>
        </p:txBody>
      </p:sp>
      <p:sp>
        <p:nvSpPr>
          <p:cNvPr id="4" name="灯片编号占位符 3"/>
          <p:cNvSpPr>
            <a:spLocks noGrp="1"/>
          </p:cNvSpPr>
          <p:nvPr>
            <p:ph type="sldNum" sz="quarter" idx="5"/>
          </p:nvPr>
        </p:nvSpPr>
        <p:spPr/>
        <p:txBody>
          <a:bodyPr/>
          <a:lstStyle/>
          <a:p>
            <a:fld id="{B265AC80-3A0C-4DB2-B08B-8964521E38EC}" type="slidenum">
              <a:rPr lang="zh-CN" altLang="en-US" smtClean="0"/>
              <a:t>23</a:t>
            </a:fld>
            <a:endParaRPr lang="zh-CN" altLang="en-US"/>
          </a:p>
        </p:txBody>
      </p:sp>
    </p:spTree>
    <p:extLst>
      <p:ext uri="{BB962C8B-B14F-4D97-AF65-F5344CB8AC3E}">
        <p14:creationId xmlns:p14="http://schemas.microsoft.com/office/powerpoint/2010/main" val="40431303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作者对</a:t>
            </a:r>
            <a:r>
              <a:rPr lang="en-US" altLang="zh-CN" dirty="0"/>
              <a:t>Python</a:t>
            </a:r>
            <a:r>
              <a:rPr lang="zh-CN" altLang="en-US" dirty="0"/>
              <a:t>的初始化进行了分析，总结出了目前程序中</a:t>
            </a:r>
            <a:r>
              <a:rPr lang="en-US" altLang="zh-CN" dirty="0"/>
              <a:t>36%</a:t>
            </a:r>
            <a:r>
              <a:rPr lang="zh-CN" altLang="en-US" dirty="0"/>
              <a:t>的导入的包都来自这</a:t>
            </a:r>
            <a:r>
              <a:rPr lang="en-US" altLang="zh-CN" dirty="0"/>
              <a:t>20</a:t>
            </a:r>
            <a:r>
              <a:rPr lang="zh-CN" altLang="en-US" dirty="0"/>
              <a:t>个，</a:t>
            </a:r>
            <a:r>
              <a:rPr lang="en-US" altLang="zh-CN" dirty="0"/>
              <a:t>import</a:t>
            </a:r>
            <a:r>
              <a:rPr lang="zh-CN" altLang="en-US" dirty="0"/>
              <a:t>的时间开销远远小于</a:t>
            </a:r>
            <a:r>
              <a:rPr lang="en-US" altLang="zh-CN" dirty="0"/>
              <a:t>install</a:t>
            </a:r>
            <a:r>
              <a:rPr lang="zh-CN" altLang="en-US" dirty="0"/>
              <a:t>和</a:t>
            </a:r>
            <a:r>
              <a:rPr lang="en-US" altLang="zh-CN" dirty="0"/>
              <a:t>download</a:t>
            </a:r>
            <a:r>
              <a:rPr lang="zh-CN" altLang="en-US" dirty="0"/>
              <a:t>的开销</a:t>
            </a:r>
            <a:endParaRPr lang="en-US" altLang="zh-CN" dirty="0"/>
          </a:p>
          <a:p>
            <a:endParaRPr lang="en-US" altLang="zh-CN" dirty="0"/>
          </a:p>
          <a:p>
            <a:r>
              <a:rPr lang="zh-CN" altLang="en-US" dirty="0"/>
              <a:t>通过作者验证了将</a:t>
            </a:r>
            <a:r>
              <a:rPr lang="en-US" altLang="zh-CN" dirty="0" err="1"/>
              <a:t>pypi</a:t>
            </a:r>
            <a:r>
              <a:rPr lang="zh-CN" altLang="en-US" dirty="0"/>
              <a:t>仓库存储在本地的可能性，并且提出</a:t>
            </a:r>
            <a:r>
              <a:rPr lang="en-US" altLang="zh-CN" dirty="0"/>
              <a:t>97%</a:t>
            </a:r>
            <a:r>
              <a:rPr lang="zh-CN" altLang="en-US" dirty="0"/>
              <a:t>的包都是可以共存的</a:t>
            </a:r>
          </a:p>
        </p:txBody>
      </p:sp>
      <p:sp>
        <p:nvSpPr>
          <p:cNvPr id="4" name="灯片编号占位符 3"/>
          <p:cNvSpPr>
            <a:spLocks noGrp="1"/>
          </p:cNvSpPr>
          <p:nvPr>
            <p:ph type="sldNum" sz="quarter" idx="5"/>
          </p:nvPr>
        </p:nvSpPr>
        <p:spPr/>
        <p:txBody>
          <a:bodyPr/>
          <a:lstStyle/>
          <a:p>
            <a:fld id="{B265AC80-3A0C-4DB2-B08B-8964521E38EC}" type="slidenum">
              <a:rPr lang="zh-CN" altLang="en-US" smtClean="0"/>
              <a:t>24</a:t>
            </a:fld>
            <a:endParaRPr lang="zh-CN" altLang="en-US"/>
          </a:p>
        </p:txBody>
      </p:sp>
    </p:spTree>
    <p:extLst>
      <p:ext uri="{BB962C8B-B14F-4D97-AF65-F5344CB8AC3E}">
        <p14:creationId xmlns:p14="http://schemas.microsoft.com/office/powerpoint/2010/main" val="10856642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这篇文章中的方法主要为：针对</a:t>
            </a:r>
            <a:r>
              <a:rPr lang="en-US" altLang="zh-CN" dirty="0"/>
              <a:t>serverless</a:t>
            </a:r>
            <a:r>
              <a:rPr lang="zh-CN" altLang="en-US" dirty="0"/>
              <a:t>的精简容器，泛化的</a:t>
            </a:r>
            <a:r>
              <a:rPr lang="en-US" altLang="zh-CN" dirty="0"/>
              <a:t>Zygote</a:t>
            </a:r>
            <a:r>
              <a:rPr lang="zh-CN" altLang="en-US" dirty="0"/>
              <a:t>机制和三层缓存概念</a:t>
            </a:r>
            <a:endParaRPr lang="en-US" altLang="zh-CN" dirty="0"/>
          </a:p>
        </p:txBody>
      </p:sp>
      <p:sp>
        <p:nvSpPr>
          <p:cNvPr id="4" name="灯片编号占位符 3"/>
          <p:cNvSpPr>
            <a:spLocks noGrp="1"/>
          </p:cNvSpPr>
          <p:nvPr>
            <p:ph type="sldNum" sz="quarter" idx="5"/>
          </p:nvPr>
        </p:nvSpPr>
        <p:spPr/>
        <p:txBody>
          <a:bodyPr/>
          <a:lstStyle/>
          <a:p>
            <a:fld id="{B265AC80-3A0C-4DB2-B08B-8964521E38EC}" type="slidenum">
              <a:rPr lang="zh-CN" altLang="en-US" smtClean="0"/>
              <a:t>25</a:t>
            </a:fld>
            <a:endParaRPr lang="zh-CN" altLang="en-US"/>
          </a:p>
        </p:txBody>
      </p:sp>
    </p:spTree>
    <p:extLst>
      <p:ext uri="{BB962C8B-B14F-4D97-AF65-F5344CB8AC3E}">
        <p14:creationId xmlns:p14="http://schemas.microsoft.com/office/powerpoint/2010/main" val="36798099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fontAlgn="base"/>
            <a:r>
              <a:rPr lang="zh-CN" altLang="en-US" b="1" i="0" dirty="0">
                <a:effectLst/>
                <a:latin typeface="inherit"/>
              </a:rPr>
              <a:t>存储</a:t>
            </a:r>
            <a:r>
              <a:rPr lang="zh-CN" altLang="en-US" b="0" i="0" dirty="0">
                <a:effectLst/>
                <a:latin typeface="consolas" panose="020B0609020204030204" pitchFamily="49" charset="0"/>
              </a:rPr>
              <a:t>：</a:t>
            </a:r>
            <a:r>
              <a:rPr lang="en-US" altLang="zh-CN" b="0" i="0" dirty="0">
                <a:effectLst/>
                <a:latin typeface="consolas" panose="020B0609020204030204" pitchFamily="49" charset="0"/>
              </a:rPr>
              <a:t>SOCK</a:t>
            </a:r>
            <a:r>
              <a:rPr lang="zh-CN" altLang="en-US" b="0" i="0" dirty="0">
                <a:effectLst/>
                <a:latin typeface="consolas" panose="020B0609020204030204" pitchFamily="49" charset="0"/>
              </a:rPr>
              <a:t>使用</a:t>
            </a:r>
            <a:r>
              <a:rPr lang="en-US" altLang="zh-CN" b="0" i="0" dirty="0">
                <a:effectLst/>
                <a:latin typeface="consolas" panose="020B0609020204030204" pitchFamily="49" charset="0"/>
              </a:rPr>
              <a:t>bind mount </a:t>
            </a:r>
            <a:r>
              <a:rPr lang="zh-CN" altLang="en-US" b="0" i="0" dirty="0">
                <a:effectLst/>
                <a:latin typeface="consolas" panose="020B0609020204030204" pitchFamily="49" charset="0"/>
              </a:rPr>
              <a:t>将 </a:t>
            </a:r>
            <a:r>
              <a:rPr lang="en-US" altLang="zh-CN" b="0" i="0" dirty="0">
                <a:effectLst/>
                <a:latin typeface="consolas" panose="020B0609020204030204" pitchFamily="49" charset="0"/>
              </a:rPr>
              <a:t>host</a:t>
            </a:r>
            <a:r>
              <a:rPr lang="zh-CN" altLang="en-US" b="0" i="0" dirty="0">
                <a:effectLst/>
                <a:latin typeface="consolas" panose="020B0609020204030204" pitchFamily="49" charset="0"/>
              </a:rPr>
              <a:t>的四个目录合并成为容器的根目录，见</a:t>
            </a:r>
            <a:r>
              <a:rPr lang="en-US" altLang="zh-CN" b="0" i="0" dirty="0">
                <a:effectLst/>
                <a:latin typeface="consolas" panose="020B0609020204030204" pitchFamily="49" charset="0"/>
              </a:rPr>
              <a:t>Fig.10</a:t>
            </a:r>
            <a:r>
              <a:rPr lang="zh-CN" altLang="en-US" b="0" i="0" dirty="0">
                <a:effectLst/>
                <a:latin typeface="consolas" panose="020B0609020204030204" pitchFamily="49" charset="0"/>
              </a:rPr>
              <a:t>带’</a:t>
            </a:r>
            <a:r>
              <a:rPr lang="en-US" altLang="zh-CN" b="0" i="0" dirty="0">
                <a:effectLst/>
                <a:latin typeface="consolas" panose="020B0609020204030204" pitchFamily="49" charset="0"/>
              </a:rPr>
              <a:t>F’</a:t>
            </a:r>
            <a:r>
              <a:rPr lang="zh-CN" altLang="en-US" b="0" i="0" dirty="0">
                <a:effectLst/>
                <a:latin typeface="consolas" panose="020B0609020204030204" pitchFamily="49" charset="0"/>
              </a:rPr>
              <a:t>标志的目录。所有容器的基础镜像一样，都是</a:t>
            </a:r>
            <a:r>
              <a:rPr lang="en-US" altLang="zh-CN" b="0" i="0" dirty="0">
                <a:effectLst/>
                <a:latin typeface="consolas" panose="020B0609020204030204" pitchFamily="49" charset="0"/>
              </a:rPr>
              <a:t>ubuntu</a:t>
            </a:r>
            <a:r>
              <a:rPr lang="zh-CN" altLang="en-US" b="0" i="0" dirty="0">
                <a:effectLst/>
                <a:latin typeface="consolas" panose="020B0609020204030204" pitchFamily="49" charset="0"/>
              </a:rPr>
              <a:t>系统，将它放置在</a:t>
            </a:r>
            <a:r>
              <a:rPr lang="en-US" altLang="zh-CN" b="0" i="0" dirty="0">
                <a:effectLst/>
                <a:latin typeface="consolas" panose="020B0609020204030204" pitchFamily="49" charset="0"/>
              </a:rPr>
              <a:t>RAM</a:t>
            </a:r>
            <a:r>
              <a:rPr lang="zh-CN" altLang="en-US" b="0" i="0" dirty="0">
                <a:effectLst/>
                <a:latin typeface="consolas" panose="020B0609020204030204" pitchFamily="49" charset="0"/>
              </a:rPr>
              <a:t>中。</a:t>
            </a:r>
            <a:r>
              <a:rPr lang="en-US" altLang="zh-CN" b="0" i="0" dirty="0">
                <a:effectLst/>
                <a:latin typeface="consolas" panose="020B0609020204030204" pitchFamily="49" charset="0"/>
              </a:rPr>
              <a:t>packages</a:t>
            </a:r>
            <a:r>
              <a:rPr lang="zh-CN" altLang="en-US" b="0" i="0" dirty="0">
                <a:effectLst/>
                <a:latin typeface="consolas" panose="020B0609020204030204" pitchFamily="49" charset="0"/>
              </a:rPr>
              <a:t>目录用于加速，所有容器共享。</a:t>
            </a:r>
            <a:r>
              <a:rPr lang="en-US" altLang="zh-CN" b="0" i="0" dirty="0">
                <a:effectLst/>
                <a:latin typeface="consolas" panose="020B0609020204030204" pitchFamily="49" charset="0"/>
              </a:rPr>
              <a:t>lambda code</a:t>
            </a:r>
            <a:r>
              <a:rPr lang="zh-CN" altLang="en-US" b="0" i="0" dirty="0">
                <a:effectLst/>
                <a:latin typeface="consolas" panose="020B0609020204030204" pitchFamily="49" charset="0"/>
              </a:rPr>
              <a:t>目录</a:t>
            </a:r>
            <a:r>
              <a:rPr lang="en-US" altLang="zh-CN" b="0" i="0" dirty="0">
                <a:effectLst/>
                <a:latin typeface="consolas" panose="020B0609020204030204" pitchFamily="49" charset="0"/>
              </a:rPr>
              <a:t>(</a:t>
            </a:r>
            <a:r>
              <a:rPr lang="zh-CN" altLang="en-US" b="0" i="0" dirty="0">
                <a:effectLst/>
                <a:latin typeface="consolas" panose="020B0609020204030204" pitchFamily="49" charset="0"/>
              </a:rPr>
              <a:t>只读</a:t>
            </a:r>
            <a:r>
              <a:rPr lang="en-US" altLang="zh-CN" b="0" i="0" dirty="0">
                <a:effectLst/>
                <a:latin typeface="consolas" panose="020B0609020204030204" pitchFamily="49" charset="0"/>
              </a:rPr>
              <a:t>)</a:t>
            </a:r>
            <a:r>
              <a:rPr lang="zh-CN" altLang="en-US" b="0" i="0" dirty="0">
                <a:effectLst/>
                <a:latin typeface="consolas" panose="020B0609020204030204" pitchFamily="49" charset="0"/>
              </a:rPr>
              <a:t>与 </a:t>
            </a:r>
            <a:r>
              <a:rPr lang="en-US" altLang="zh-CN" b="0" i="0" dirty="0">
                <a:effectLst/>
                <a:latin typeface="consolas" panose="020B0609020204030204" pitchFamily="49" charset="0"/>
              </a:rPr>
              <a:t>scratch </a:t>
            </a:r>
            <a:r>
              <a:rPr lang="zh-CN" altLang="en-US" b="0" i="0" dirty="0">
                <a:effectLst/>
                <a:latin typeface="consolas" panose="020B0609020204030204" pitchFamily="49" charset="0"/>
              </a:rPr>
              <a:t>目录</a:t>
            </a:r>
            <a:r>
              <a:rPr lang="en-US" altLang="zh-CN" b="0" i="0" dirty="0">
                <a:effectLst/>
                <a:latin typeface="consolas" panose="020B0609020204030204" pitchFamily="49" charset="0"/>
              </a:rPr>
              <a:t>(</a:t>
            </a:r>
            <a:r>
              <a:rPr lang="zh-CN" altLang="en-US" b="0" i="0" dirty="0">
                <a:effectLst/>
                <a:latin typeface="consolas" panose="020B0609020204030204" pitchFamily="49" charset="0"/>
              </a:rPr>
              <a:t>可写</a:t>
            </a:r>
            <a:r>
              <a:rPr lang="en-US" altLang="zh-CN" b="0" i="0" dirty="0">
                <a:effectLst/>
                <a:latin typeface="consolas" panose="020B0609020204030204" pitchFamily="49" charset="0"/>
              </a:rPr>
              <a:t>)</a:t>
            </a:r>
            <a:r>
              <a:rPr lang="zh-CN" altLang="en-US" b="0" i="0" dirty="0">
                <a:effectLst/>
                <a:latin typeface="consolas" panose="020B0609020204030204" pitchFamily="49" charset="0"/>
              </a:rPr>
              <a:t>是私有权限。目录合成后，使用</a:t>
            </a:r>
            <a:r>
              <a:rPr lang="en-US" altLang="zh-CN" b="0" i="0" dirty="0">
                <a:effectLst/>
                <a:latin typeface="consolas" panose="020B0609020204030204" pitchFamily="49" charset="0"/>
              </a:rPr>
              <a:t>chroot</a:t>
            </a:r>
            <a:r>
              <a:rPr lang="zh-CN" altLang="en-US" b="0" i="0" dirty="0">
                <a:effectLst/>
                <a:latin typeface="consolas" panose="020B0609020204030204" pitchFamily="49" charset="0"/>
              </a:rPr>
              <a:t>进行根目录切换，并创建 </a:t>
            </a:r>
            <a:r>
              <a:rPr lang="en-US" altLang="zh-CN" b="0" i="0" dirty="0" err="1">
                <a:effectLst/>
                <a:latin typeface="consolas" panose="020B0609020204030204" pitchFamily="49" charset="0"/>
              </a:rPr>
              <a:t>init</a:t>
            </a:r>
            <a:r>
              <a:rPr lang="en-US" altLang="zh-CN" b="0" i="0" dirty="0">
                <a:effectLst/>
                <a:latin typeface="consolas" panose="020B0609020204030204" pitchFamily="49" charset="0"/>
              </a:rPr>
              <a:t> </a:t>
            </a:r>
            <a:r>
              <a:rPr lang="zh-CN" altLang="en-US" b="0" i="0" dirty="0">
                <a:effectLst/>
                <a:latin typeface="consolas" panose="020B0609020204030204" pitchFamily="49" charset="0"/>
              </a:rPr>
              <a:t>与 </a:t>
            </a:r>
            <a:r>
              <a:rPr lang="en-US" altLang="zh-CN" b="0" i="0" dirty="0">
                <a:effectLst/>
                <a:latin typeface="consolas" panose="020B0609020204030204" pitchFamily="49" charset="0"/>
              </a:rPr>
              <a:t>helper </a:t>
            </a:r>
            <a:r>
              <a:rPr lang="zh-CN" altLang="en-US" b="0" i="0" dirty="0">
                <a:effectLst/>
                <a:latin typeface="consolas" panose="020B0609020204030204" pitchFamily="49" charset="0"/>
              </a:rPr>
              <a:t>两个进程。</a:t>
            </a:r>
            <a:endParaRPr lang="en-US" altLang="zh-CN" b="0" i="0" dirty="0">
              <a:effectLst/>
              <a:latin typeface="consolas" panose="020B0609020204030204" pitchFamily="49" charset="0"/>
            </a:endParaRPr>
          </a:p>
          <a:p>
            <a:pPr algn="l" fontAlgn="base"/>
            <a:endParaRPr lang="zh-CN" altLang="en-US" b="0" i="0" dirty="0">
              <a:effectLst/>
              <a:latin typeface="consolas" panose="020B0609020204030204" pitchFamily="49" charset="0"/>
            </a:endParaRPr>
          </a:p>
          <a:p>
            <a:pPr algn="l" fontAlgn="base"/>
            <a:r>
              <a:rPr lang="zh-CN" altLang="en-US" b="1" i="0" dirty="0">
                <a:effectLst/>
                <a:latin typeface="inherit"/>
              </a:rPr>
              <a:t>通信</a:t>
            </a:r>
            <a:r>
              <a:rPr lang="zh-CN" altLang="en-US" b="0" i="0" dirty="0">
                <a:effectLst/>
                <a:latin typeface="consolas" panose="020B0609020204030204" pitchFamily="49" charset="0"/>
              </a:rPr>
              <a:t>： </a:t>
            </a:r>
            <a:r>
              <a:rPr lang="en-US" altLang="zh-CN" b="0" i="0" dirty="0">
                <a:effectLst/>
                <a:latin typeface="consolas" panose="020B0609020204030204" pitchFamily="49" charset="0"/>
              </a:rPr>
              <a:t>scratch</a:t>
            </a:r>
            <a:r>
              <a:rPr lang="zh-CN" altLang="en-US" b="0" i="0" dirty="0">
                <a:effectLst/>
                <a:latin typeface="consolas" panose="020B0609020204030204" pitchFamily="49" charset="0"/>
              </a:rPr>
              <a:t>目录包含了一个</a:t>
            </a:r>
            <a:r>
              <a:rPr lang="en-US" altLang="zh-CN" b="0" i="0" dirty="0">
                <a:effectLst/>
                <a:latin typeface="consolas" panose="020B0609020204030204" pitchFamily="49" charset="0"/>
              </a:rPr>
              <a:t>Unix domain socket</a:t>
            </a:r>
            <a:r>
              <a:rPr lang="zh-CN" altLang="en-US" b="0" i="0" dirty="0">
                <a:effectLst/>
                <a:latin typeface="consolas" panose="020B0609020204030204" pitchFamily="49" charset="0"/>
              </a:rPr>
              <a:t>，用于</a:t>
            </a:r>
            <a:r>
              <a:rPr lang="en-US" altLang="zh-CN" b="0" i="0" dirty="0" err="1">
                <a:effectLst/>
                <a:latin typeface="consolas" panose="020B0609020204030204" pitchFamily="49" charset="0"/>
              </a:rPr>
              <a:t>OpenLambada</a:t>
            </a:r>
            <a:r>
              <a:rPr lang="en-US" altLang="zh-CN" b="0" i="0" dirty="0">
                <a:effectLst/>
                <a:latin typeface="consolas" panose="020B0609020204030204" pitchFamily="49" charset="0"/>
              </a:rPr>
              <a:t> manager </a:t>
            </a:r>
            <a:r>
              <a:rPr lang="zh-CN" altLang="en-US" b="0" i="0" dirty="0">
                <a:effectLst/>
                <a:latin typeface="consolas" panose="020B0609020204030204" pitchFamily="49" charset="0"/>
              </a:rPr>
              <a:t>与 容器内的进程通信。该通道还被用于控制平面，如一些特权控制。</a:t>
            </a:r>
            <a:endParaRPr lang="en-US" altLang="zh-CN" b="0" i="0" dirty="0">
              <a:effectLst/>
              <a:latin typeface="consolas" panose="020B0609020204030204" pitchFamily="49" charset="0"/>
            </a:endParaRPr>
          </a:p>
          <a:p>
            <a:pPr algn="l" fontAlgn="base"/>
            <a:endParaRPr lang="zh-CN" altLang="en-US" b="0" i="0" dirty="0">
              <a:effectLst/>
              <a:latin typeface="consolas" panose="020B0609020204030204" pitchFamily="49" charset="0"/>
            </a:endParaRPr>
          </a:p>
          <a:p>
            <a:pPr algn="l" fontAlgn="base"/>
            <a:r>
              <a:rPr lang="zh-CN" altLang="en-US" b="1" i="0" dirty="0">
                <a:effectLst/>
                <a:latin typeface="inherit"/>
              </a:rPr>
              <a:t>隔离</a:t>
            </a:r>
            <a:r>
              <a:rPr lang="zh-CN" altLang="en-US" b="0" i="0" dirty="0">
                <a:effectLst/>
                <a:latin typeface="consolas" panose="020B0609020204030204" pitchFamily="49" charset="0"/>
              </a:rPr>
              <a:t>：</a:t>
            </a:r>
            <a:r>
              <a:rPr lang="en-US" altLang="zh-CN" b="0" i="0" dirty="0">
                <a:effectLst/>
                <a:latin typeface="consolas" panose="020B0609020204030204" pitchFamily="49" charset="0"/>
              </a:rPr>
              <a:t>Linux </a:t>
            </a:r>
            <a:r>
              <a:rPr lang="zh-CN" altLang="en-US" b="0" i="0" dirty="0">
                <a:effectLst/>
                <a:latin typeface="consolas" panose="020B0609020204030204" pitchFamily="49" charset="0"/>
              </a:rPr>
              <a:t>进程使用</a:t>
            </a:r>
            <a:r>
              <a:rPr lang="en-US" altLang="zh-CN" b="0" i="0" dirty="0" err="1">
                <a:effectLst/>
                <a:latin typeface="consolas" panose="020B0609020204030204" pitchFamily="49" charset="0"/>
              </a:rPr>
              <a:t>cgroup</a:t>
            </a:r>
            <a:r>
              <a:rPr lang="zh-CN" altLang="en-US" b="0" i="0" dirty="0">
                <a:effectLst/>
                <a:latin typeface="consolas" panose="020B0609020204030204" pitchFamily="49" charset="0"/>
              </a:rPr>
              <a:t>与</a:t>
            </a:r>
            <a:r>
              <a:rPr lang="en-US" altLang="zh-CN" b="0" i="0" dirty="0">
                <a:effectLst/>
                <a:latin typeface="consolas" panose="020B0609020204030204" pitchFamily="49" charset="0"/>
              </a:rPr>
              <a:t>namespace</a:t>
            </a:r>
            <a:r>
              <a:rPr lang="zh-CN" altLang="en-US" b="0" i="0" dirty="0">
                <a:effectLst/>
                <a:latin typeface="consolas" panose="020B0609020204030204" pitchFamily="49" charset="0"/>
              </a:rPr>
              <a:t>隔离。由于</a:t>
            </a:r>
            <a:r>
              <a:rPr lang="en-US" altLang="zh-CN" b="0" i="0" dirty="0" err="1">
                <a:effectLst/>
                <a:latin typeface="consolas" panose="020B0609020204030204" pitchFamily="49" charset="0"/>
              </a:rPr>
              <a:t>cgroup</a:t>
            </a:r>
            <a:r>
              <a:rPr lang="zh-CN" altLang="en-US" b="0" i="0" dirty="0">
                <a:effectLst/>
                <a:latin typeface="consolas" panose="020B0609020204030204" pitchFamily="49" charset="0"/>
              </a:rPr>
              <a:t>创建的开销较大，</a:t>
            </a:r>
            <a:r>
              <a:rPr lang="en-US" altLang="zh-CN" b="0" i="0" dirty="0">
                <a:effectLst/>
                <a:latin typeface="consolas" panose="020B0609020204030204" pitchFamily="49" charset="0"/>
              </a:rPr>
              <a:t>SOCK</a:t>
            </a:r>
            <a:r>
              <a:rPr lang="zh-CN" altLang="en-US" b="0" i="0" dirty="0">
                <a:effectLst/>
                <a:latin typeface="consolas" panose="020B0609020204030204" pitchFamily="49" charset="0"/>
              </a:rPr>
              <a:t>使用了</a:t>
            </a:r>
            <a:r>
              <a:rPr lang="en-US" altLang="zh-CN" b="0" i="0" dirty="0" err="1">
                <a:effectLst/>
                <a:latin typeface="consolas" panose="020B0609020204030204" pitchFamily="49" charset="0"/>
              </a:rPr>
              <a:t>cgroup</a:t>
            </a:r>
            <a:r>
              <a:rPr lang="en-US" altLang="zh-CN" b="0" i="0" dirty="0">
                <a:effectLst/>
                <a:latin typeface="consolas" panose="020B0609020204030204" pitchFamily="49" charset="0"/>
              </a:rPr>
              <a:t> pool </a:t>
            </a:r>
            <a:r>
              <a:rPr lang="zh-CN" altLang="en-US" b="0" i="0" dirty="0">
                <a:effectLst/>
                <a:latin typeface="consolas" panose="020B0609020204030204" pitchFamily="49" charset="0"/>
              </a:rPr>
              <a:t>进行优化，容器创建时直接从</a:t>
            </a:r>
            <a:r>
              <a:rPr lang="en-US" altLang="zh-CN" b="0" i="0" dirty="0">
                <a:effectLst/>
                <a:latin typeface="consolas" panose="020B0609020204030204" pitchFamily="49" charset="0"/>
              </a:rPr>
              <a:t>pool</a:t>
            </a:r>
            <a:r>
              <a:rPr lang="zh-CN" altLang="en-US" b="0" i="0" dirty="0">
                <a:effectLst/>
                <a:latin typeface="consolas" panose="020B0609020204030204" pitchFamily="49" charset="0"/>
              </a:rPr>
              <a:t>中申请，容器销毁后则将</a:t>
            </a:r>
            <a:r>
              <a:rPr lang="en-US" altLang="zh-CN" b="0" i="0" dirty="0" err="1">
                <a:effectLst/>
                <a:latin typeface="consolas" panose="020B0609020204030204" pitchFamily="49" charset="0"/>
              </a:rPr>
              <a:t>cgroup</a:t>
            </a:r>
            <a:r>
              <a:rPr lang="zh-CN" altLang="en-US" b="0" i="0" dirty="0">
                <a:effectLst/>
                <a:latin typeface="consolas" panose="020B0609020204030204" pitchFamily="49" charset="0"/>
              </a:rPr>
              <a:t>释放给</a:t>
            </a:r>
            <a:r>
              <a:rPr lang="en-US" altLang="zh-CN" b="0" i="0" dirty="0">
                <a:effectLst/>
                <a:latin typeface="consolas" panose="020B0609020204030204" pitchFamily="49" charset="0"/>
              </a:rPr>
              <a:t>pool</a:t>
            </a:r>
            <a:r>
              <a:rPr lang="zh-CN" altLang="en-US" b="0" i="0" dirty="0">
                <a:effectLst/>
                <a:latin typeface="consolas" panose="020B0609020204030204" pitchFamily="49" charset="0"/>
              </a:rPr>
              <a:t>。</a:t>
            </a:r>
            <a:r>
              <a:rPr lang="en-US" altLang="zh-CN" b="0" i="0" dirty="0" err="1">
                <a:effectLst/>
                <a:latin typeface="consolas" panose="020B0609020204030204" pitchFamily="49" charset="0"/>
              </a:rPr>
              <a:t>init</a:t>
            </a:r>
            <a:r>
              <a:rPr lang="zh-CN" altLang="en-US" b="0" i="0" dirty="0">
                <a:effectLst/>
                <a:latin typeface="consolas" panose="020B0609020204030204" pitchFamily="49" charset="0"/>
              </a:rPr>
              <a:t>进程使用</a:t>
            </a:r>
            <a:r>
              <a:rPr lang="en-US" altLang="zh-CN" b="0" i="0" dirty="0" err="1">
                <a:effectLst/>
                <a:latin typeface="consolas" panose="020B0609020204030204" pitchFamily="49" charset="0"/>
              </a:rPr>
              <a:t>unshare</a:t>
            </a:r>
            <a:r>
              <a:rPr lang="zh-CN" altLang="en-US" b="0" i="0" dirty="0">
                <a:effectLst/>
                <a:latin typeface="consolas" panose="020B0609020204030204" pitchFamily="49" charset="0"/>
              </a:rPr>
              <a:t>创建一系列新的</a:t>
            </a:r>
            <a:r>
              <a:rPr lang="en-US" altLang="zh-CN" b="0" i="0" dirty="0">
                <a:effectLst/>
                <a:latin typeface="consolas" panose="020B0609020204030204" pitchFamily="49" charset="0"/>
              </a:rPr>
              <a:t>namespace</a:t>
            </a:r>
            <a:r>
              <a:rPr lang="zh-CN" altLang="en-US" b="0" i="0" dirty="0">
                <a:effectLst/>
                <a:latin typeface="consolas" panose="020B0609020204030204" pitchFamily="49" charset="0"/>
              </a:rPr>
              <a:t>，其中</a:t>
            </a:r>
            <a:r>
              <a:rPr lang="en-US" altLang="zh-CN" b="0" i="0" dirty="0">
                <a:effectLst/>
                <a:latin typeface="consolas" panose="020B0609020204030204" pitchFamily="49" charset="0"/>
              </a:rPr>
              <a:t>mount</a:t>
            </a:r>
            <a:r>
              <a:rPr lang="zh-CN" altLang="en-US" b="0" i="0" dirty="0">
                <a:effectLst/>
                <a:latin typeface="consolas" panose="020B0609020204030204" pitchFamily="49" charset="0"/>
              </a:rPr>
              <a:t>与</a:t>
            </a:r>
            <a:r>
              <a:rPr lang="en-US" altLang="zh-CN" b="0" i="0" dirty="0">
                <a:effectLst/>
                <a:latin typeface="consolas" panose="020B0609020204030204" pitchFamily="49" charset="0"/>
              </a:rPr>
              <a:t>net namespace</a:t>
            </a:r>
            <a:r>
              <a:rPr lang="zh-CN" altLang="en-US" b="0" i="0" dirty="0">
                <a:effectLst/>
                <a:latin typeface="consolas" panose="020B0609020204030204" pitchFamily="49" charset="0"/>
              </a:rPr>
              <a:t>由于扩展性差，不会新创建。</a:t>
            </a:r>
          </a:p>
          <a:p>
            <a:endParaRPr lang="zh-CN" altLang="en-US" dirty="0"/>
          </a:p>
        </p:txBody>
      </p:sp>
      <p:sp>
        <p:nvSpPr>
          <p:cNvPr id="4" name="灯片编号占位符 3"/>
          <p:cNvSpPr>
            <a:spLocks noGrp="1"/>
          </p:cNvSpPr>
          <p:nvPr>
            <p:ph type="sldNum" sz="quarter" idx="5"/>
          </p:nvPr>
        </p:nvSpPr>
        <p:spPr/>
        <p:txBody>
          <a:bodyPr/>
          <a:lstStyle/>
          <a:p>
            <a:fld id="{B265AC80-3A0C-4DB2-B08B-8964521E38EC}" type="slidenum">
              <a:rPr lang="zh-CN" altLang="en-US" smtClean="0"/>
              <a:t>26</a:t>
            </a:fld>
            <a:endParaRPr lang="zh-CN" altLang="en-US"/>
          </a:p>
        </p:txBody>
      </p:sp>
    </p:spTree>
    <p:extLst>
      <p:ext uri="{BB962C8B-B14F-4D97-AF65-F5344CB8AC3E}">
        <p14:creationId xmlns:p14="http://schemas.microsoft.com/office/powerpoint/2010/main" val="33522651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effectLst/>
                <a:latin typeface="consolas" panose="020B0609020204030204" pitchFamily="49" charset="0"/>
              </a:rPr>
              <a:t>Zygotes</a:t>
            </a:r>
            <a:r>
              <a:rPr lang="zh-CN" altLang="en-US" b="0" i="0" dirty="0">
                <a:effectLst/>
                <a:latin typeface="consolas" panose="020B0609020204030204" pitchFamily="49" charset="0"/>
              </a:rPr>
              <a:t>机制最早用于安卓系统的</a:t>
            </a:r>
            <a:r>
              <a:rPr lang="en-US" altLang="zh-CN" b="0" i="0" dirty="0">
                <a:effectLst/>
                <a:latin typeface="consolas" panose="020B0609020204030204" pitchFamily="49" charset="0"/>
              </a:rPr>
              <a:t>Java</a:t>
            </a:r>
            <a:r>
              <a:rPr lang="zh-CN" altLang="en-US" b="0" i="0" dirty="0">
                <a:effectLst/>
                <a:latin typeface="consolas" panose="020B0609020204030204" pitchFamily="49" charset="0"/>
              </a:rPr>
              <a:t>应用。首先，启动一个</a:t>
            </a:r>
            <a:r>
              <a:rPr lang="en-US" altLang="zh-CN" b="0" i="0" dirty="0">
                <a:effectLst/>
                <a:latin typeface="consolas" panose="020B0609020204030204" pitchFamily="49" charset="0"/>
              </a:rPr>
              <a:t>Zygote</a:t>
            </a:r>
            <a:r>
              <a:rPr lang="zh-CN" altLang="en-US" b="0" i="0" dirty="0">
                <a:effectLst/>
                <a:latin typeface="consolas" panose="020B0609020204030204" pitchFamily="49" charset="0"/>
              </a:rPr>
              <a:t>进程，</a:t>
            </a:r>
            <a:r>
              <a:rPr lang="en-US" altLang="zh-CN" sz="1800" kern="100" dirty="0">
                <a:effectLst/>
                <a:latin typeface="Times New Roman" panose="02020603050405020304" pitchFamily="18" charset="0"/>
                <a:ea typeface="宋体" panose="02010600030101010101" pitchFamily="2" charset="-122"/>
              </a:rPr>
              <a:t>Zygote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已经预先导入了应用程序可能需要的各种库，从而避免了子进程重复执行相同的初始化工作，</a:t>
            </a:r>
            <a:r>
              <a:rPr lang="zh-CN" altLang="en-US" b="0" i="0" dirty="0">
                <a:effectLst/>
                <a:latin typeface="consolas" panose="020B0609020204030204" pitchFamily="49" charset="0"/>
              </a:rPr>
              <a:t>应用进程通过</a:t>
            </a:r>
            <a:r>
              <a:rPr lang="en-US" altLang="zh-CN" b="0" i="0" dirty="0">
                <a:effectLst/>
                <a:latin typeface="consolas" panose="020B0609020204030204" pitchFamily="49" charset="0"/>
              </a:rPr>
              <a:t>fork</a:t>
            </a:r>
            <a:r>
              <a:rPr lang="zh-CN" altLang="en-US" b="0" i="0" dirty="0">
                <a:effectLst/>
                <a:latin typeface="consolas" panose="020B0609020204030204" pitchFamily="49" charset="0"/>
              </a:rPr>
              <a:t>的方式从</a:t>
            </a:r>
            <a:r>
              <a:rPr lang="en-US" altLang="zh-CN" b="0" i="0" dirty="0">
                <a:effectLst/>
                <a:latin typeface="consolas" panose="020B0609020204030204" pitchFamily="49" charset="0"/>
              </a:rPr>
              <a:t>Zygote</a:t>
            </a:r>
            <a:r>
              <a:rPr lang="zh-CN" altLang="en-US" b="0" i="0" dirty="0">
                <a:effectLst/>
                <a:latin typeface="consolas" panose="020B0609020204030204" pitchFamily="49" charset="0"/>
              </a:rPr>
              <a:t>进程启动，避免了包的初始化开销</a:t>
            </a:r>
            <a:endParaRPr lang="en-US" altLang="zh-CN" b="0" i="0" dirty="0">
              <a:effectLst/>
              <a:latin typeface="consolas" panose="020B0609020204030204" pitchFamily="49" charset="0"/>
            </a:endParaRPr>
          </a:p>
          <a:p>
            <a:endParaRPr lang="en-US" altLang="zh-CN" b="0" i="0" dirty="0">
              <a:effectLst/>
              <a:latin typeface="consolas" panose="020B0609020204030204" pitchFamily="49" charset="0"/>
            </a:endParaRPr>
          </a:p>
          <a:p>
            <a:r>
              <a:rPr lang="en-US" altLang="zh-CN" b="0" i="0" dirty="0">
                <a:effectLst/>
                <a:latin typeface="consolas" panose="020B0609020204030204" pitchFamily="49" charset="0"/>
              </a:rPr>
              <a:t>SOCK</a:t>
            </a:r>
            <a:r>
              <a:rPr lang="zh-CN" altLang="en-US" b="0" i="0" dirty="0">
                <a:effectLst/>
                <a:latin typeface="consolas" panose="020B0609020204030204" pitchFamily="49" charset="0"/>
              </a:rPr>
              <a:t>在这个理念上又向前走了一步，主要的不同点如下：</a:t>
            </a:r>
            <a:r>
              <a:rPr lang="en-US" altLang="zh-CN" b="0" i="0" dirty="0">
                <a:effectLst/>
                <a:latin typeface="consolas" panose="020B0609020204030204" pitchFamily="49" charset="0"/>
              </a:rPr>
              <a:t>1. </a:t>
            </a:r>
            <a:r>
              <a:rPr lang="zh-CN" altLang="en-US" b="0" i="0" dirty="0">
                <a:effectLst/>
                <a:latin typeface="consolas" panose="020B0609020204030204" pitchFamily="49" charset="0"/>
              </a:rPr>
              <a:t>预导入的包类型是运行时根据使用情况决定的；</a:t>
            </a:r>
            <a:r>
              <a:rPr lang="en-US" altLang="zh-CN" b="0" i="0" dirty="0">
                <a:effectLst/>
                <a:latin typeface="consolas" panose="020B0609020204030204" pitchFamily="49" charset="0"/>
              </a:rPr>
              <a:t>2. </a:t>
            </a:r>
            <a:r>
              <a:rPr lang="zh-CN" altLang="en-US" b="0" i="0" dirty="0">
                <a:effectLst/>
                <a:latin typeface="consolas" panose="020B0609020204030204" pitchFamily="49" charset="0"/>
              </a:rPr>
              <a:t>创建多个</a:t>
            </a:r>
            <a:r>
              <a:rPr lang="en-US" altLang="zh-CN" b="0" i="0" dirty="0">
                <a:effectLst/>
                <a:latin typeface="consolas" panose="020B0609020204030204" pitchFamily="49" charset="0"/>
              </a:rPr>
              <a:t>Zygote</a:t>
            </a:r>
            <a:r>
              <a:rPr lang="zh-CN" altLang="en-US" b="0" i="0" dirty="0">
                <a:effectLst/>
                <a:latin typeface="consolas" panose="020B0609020204030204" pitchFamily="49" charset="0"/>
              </a:rPr>
              <a:t>进程，每个进程导入不同的包；</a:t>
            </a:r>
            <a:r>
              <a:rPr lang="en-US" altLang="zh-CN" b="0" i="0" dirty="0">
                <a:effectLst/>
                <a:latin typeface="consolas" panose="020B0609020204030204" pitchFamily="49" charset="0"/>
              </a:rPr>
              <a:t>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供应与容器完全集成</a:t>
            </a:r>
            <a:r>
              <a:rPr lang="zh-CN" altLang="en-US" b="0" i="0" dirty="0">
                <a:effectLst/>
                <a:latin typeface="consolas" panose="020B0609020204030204" pitchFamily="49" charset="0"/>
              </a:rPr>
              <a:t>；</a:t>
            </a:r>
            <a:r>
              <a:rPr lang="en-US" altLang="zh-CN" b="0" i="0" dirty="0">
                <a:effectLst/>
                <a:latin typeface="consolas" panose="020B0609020204030204" pitchFamily="49" charset="0"/>
              </a:rPr>
              <a:t>4. </a:t>
            </a:r>
            <a:r>
              <a:rPr lang="zh-CN" altLang="en-US" b="0" i="0" dirty="0">
                <a:effectLst/>
                <a:latin typeface="consolas" panose="020B0609020204030204" pitchFamily="49" charset="0"/>
              </a:rPr>
              <a:t>不导入恶意包，保证安全。</a:t>
            </a:r>
            <a:r>
              <a:rPr lang="en-US" altLang="zh-CN" b="0" i="0" dirty="0">
                <a:effectLst/>
                <a:latin typeface="consolas" panose="020B0609020204030204" pitchFamily="49" charset="0"/>
              </a:rPr>
              <a:t>SOCK</a:t>
            </a:r>
            <a:r>
              <a:rPr lang="zh-CN" altLang="en-US" b="0" i="0" dirty="0">
                <a:effectLst/>
                <a:latin typeface="consolas" panose="020B0609020204030204" pitchFamily="49" charset="0"/>
              </a:rPr>
              <a:t>的</a:t>
            </a:r>
            <a:r>
              <a:rPr lang="en-US" altLang="zh-CN" b="0" i="0" dirty="0">
                <a:effectLst/>
                <a:latin typeface="consolas" panose="020B0609020204030204" pitchFamily="49" charset="0"/>
              </a:rPr>
              <a:t>helper</a:t>
            </a:r>
            <a:r>
              <a:rPr lang="zh-CN" altLang="en-US" b="0" i="0" dirty="0">
                <a:effectLst/>
                <a:latin typeface="consolas" panose="020B0609020204030204" pitchFamily="49" charset="0"/>
              </a:rPr>
              <a:t>进程是一个</a:t>
            </a:r>
            <a:r>
              <a:rPr lang="en-US" altLang="zh-CN" b="0" i="0" dirty="0">
                <a:effectLst/>
                <a:latin typeface="consolas" panose="020B0609020204030204" pitchFamily="49" charset="0"/>
              </a:rPr>
              <a:t>python</a:t>
            </a:r>
            <a:r>
              <a:rPr lang="zh-CN" altLang="en-US" b="0" i="0" dirty="0">
                <a:effectLst/>
                <a:latin typeface="consolas" panose="020B0609020204030204" pitchFamily="49" charset="0"/>
              </a:rPr>
              <a:t>程序，它监听了</a:t>
            </a:r>
            <a:r>
              <a:rPr lang="en-US" altLang="zh-CN" b="0" i="0" dirty="0">
                <a:effectLst/>
                <a:latin typeface="consolas" panose="020B0609020204030204" pitchFamily="49" charset="0"/>
              </a:rPr>
              <a:t>SOCK</a:t>
            </a:r>
            <a:r>
              <a:rPr lang="zh-CN" altLang="en-US" b="0" i="0" dirty="0">
                <a:effectLst/>
                <a:latin typeface="consolas" panose="020B0609020204030204" pitchFamily="49" charset="0"/>
              </a:rPr>
              <a:t>的通信端口，有两个作用：</a:t>
            </a:r>
            <a:r>
              <a:rPr lang="en-US" altLang="zh-CN" b="0" i="0" dirty="0">
                <a:effectLst/>
                <a:latin typeface="consolas" panose="020B0609020204030204" pitchFamily="49" charset="0"/>
              </a:rPr>
              <a:t>1. </a:t>
            </a:r>
            <a:r>
              <a:rPr lang="zh-CN" altLang="en-US" b="0" i="0" dirty="0">
                <a:effectLst/>
                <a:latin typeface="consolas" panose="020B0609020204030204" pitchFamily="49" charset="0"/>
              </a:rPr>
              <a:t>预导入</a:t>
            </a:r>
            <a:r>
              <a:rPr lang="en-US" altLang="zh-CN" b="0" i="0" dirty="0">
                <a:effectLst/>
                <a:latin typeface="consolas" panose="020B0609020204030204" pitchFamily="49" charset="0"/>
              </a:rPr>
              <a:t>python modules</a:t>
            </a:r>
            <a:r>
              <a:rPr lang="zh-CN" altLang="en-US" b="0" i="0" dirty="0">
                <a:effectLst/>
                <a:latin typeface="consolas" panose="020B0609020204030204" pitchFamily="49" charset="0"/>
              </a:rPr>
              <a:t>；</a:t>
            </a:r>
            <a:r>
              <a:rPr lang="en-US" altLang="zh-CN" b="0" i="0" dirty="0">
                <a:effectLst/>
                <a:latin typeface="consolas" panose="020B0609020204030204" pitchFamily="49" charset="0"/>
              </a:rPr>
              <a:t>2. </a:t>
            </a:r>
            <a:r>
              <a:rPr lang="zh-CN" altLang="en-US" b="0" i="0" dirty="0">
                <a:effectLst/>
                <a:latin typeface="consolas" panose="020B0609020204030204" pitchFamily="49" charset="0"/>
              </a:rPr>
              <a:t>加载</a:t>
            </a:r>
            <a:r>
              <a:rPr lang="en-US" altLang="zh-CN" b="0" i="0" dirty="0">
                <a:effectLst/>
                <a:latin typeface="consolas" panose="020B0609020204030204" pitchFamily="49" charset="0"/>
              </a:rPr>
              <a:t>lambda</a:t>
            </a:r>
            <a:r>
              <a:rPr lang="zh-CN" altLang="en-US" b="0" i="0" dirty="0">
                <a:effectLst/>
                <a:latin typeface="consolas" panose="020B0609020204030204" pitchFamily="49" charset="0"/>
              </a:rPr>
              <a:t>程序。</a:t>
            </a:r>
            <a:endParaRPr lang="zh-CN" altLang="en-US" dirty="0"/>
          </a:p>
        </p:txBody>
      </p:sp>
      <p:sp>
        <p:nvSpPr>
          <p:cNvPr id="4" name="灯片编号占位符 3"/>
          <p:cNvSpPr>
            <a:spLocks noGrp="1"/>
          </p:cNvSpPr>
          <p:nvPr>
            <p:ph type="sldNum" sz="quarter" idx="5"/>
          </p:nvPr>
        </p:nvSpPr>
        <p:spPr/>
        <p:txBody>
          <a:bodyPr/>
          <a:lstStyle/>
          <a:p>
            <a:fld id="{B265AC80-3A0C-4DB2-B08B-8964521E38EC}" type="slidenum">
              <a:rPr lang="zh-CN" altLang="en-US" smtClean="0"/>
              <a:t>27</a:t>
            </a:fld>
            <a:endParaRPr lang="zh-CN" altLang="en-US"/>
          </a:p>
        </p:txBody>
      </p:sp>
    </p:spTree>
    <p:extLst>
      <p:ext uri="{BB962C8B-B14F-4D97-AF65-F5344CB8AC3E}">
        <p14:creationId xmlns:p14="http://schemas.microsoft.com/office/powerpoint/2010/main" val="32072628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effectLst/>
                <a:latin typeface="consolas" panose="020B0609020204030204" pitchFamily="49" charset="0"/>
              </a:rPr>
              <a:t>SOCK</a:t>
            </a:r>
            <a:r>
              <a:rPr lang="zh-CN" altLang="en-US" b="0" i="0" dirty="0">
                <a:effectLst/>
                <a:latin typeface="consolas" panose="020B0609020204030204" pitchFamily="49" charset="0"/>
              </a:rPr>
              <a:t>使用了三层缓存：</a:t>
            </a:r>
            <a:r>
              <a:rPr lang="en-US" altLang="zh-CN" b="0" i="0" dirty="0">
                <a:effectLst/>
                <a:latin typeface="consolas" panose="020B0609020204030204" pitchFamily="49" charset="0"/>
              </a:rPr>
              <a:t>handler &amp; install &amp; import</a:t>
            </a:r>
            <a:r>
              <a:rPr lang="zh-CN" altLang="en-US" b="0" i="0" dirty="0">
                <a:effectLst/>
                <a:latin typeface="consolas" panose="020B0609020204030204" pitchFamily="49" charset="0"/>
              </a:rPr>
              <a:t>缓存，如图所示。</a:t>
            </a:r>
            <a:r>
              <a:rPr lang="en-US" altLang="zh-CN" b="0" i="0" dirty="0">
                <a:effectLst/>
                <a:latin typeface="consolas" panose="020B0609020204030204" pitchFamily="49" charset="0"/>
              </a:rPr>
              <a:t>handler </a:t>
            </a:r>
            <a:r>
              <a:rPr lang="zh-CN" altLang="en-US" b="0" i="0" dirty="0">
                <a:effectLst/>
                <a:latin typeface="consolas" panose="020B0609020204030204" pitchFamily="49" charset="0"/>
              </a:rPr>
              <a:t>缓存包含了未使用的</a:t>
            </a:r>
            <a:r>
              <a:rPr lang="en-US" altLang="zh-CN" b="0" i="0" dirty="0">
                <a:effectLst/>
                <a:latin typeface="consolas" panose="020B0609020204030204" pitchFamily="49" charset="0"/>
              </a:rPr>
              <a:t>handler</a:t>
            </a:r>
            <a:r>
              <a:rPr lang="zh-CN" altLang="en-US" b="0" i="0" dirty="0">
                <a:effectLst/>
                <a:latin typeface="consolas" panose="020B0609020204030204" pitchFamily="49" charset="0"/>
              </a:rPr>
              <a:t>容器，这些容器均处于暂停状态。它们不消耗</a:t>
            </a:r>
            <a:r>
              <a:rPr lang="en-US" altLang="zh-CN" b="0" i="0" dirty="0">
                <a:effectLst/>
                <a:latin typeface="consolas" panose="020B0609020204030204" pitchFamily="49" charset="0"/>
              </a:rPr>
              <a:t>CPU</a:t>
            </a:r>
            <a:r>
              <a:rPr lang="zh-CN" altLang="en-US" b="0" i="0" dirty="0">
                <a:effectLst/>
                <a:latin typeface="consolas" panose="020B0609020204030204" pitchFamily="49" charset="0"/>
              </a:rPr>
              <a:t>，但消耗内存，使用</a:t>
            </a:r>
            <a:r>
              <a:rPr lang="en-US" altLang="zh-CN" b="0" i="0" dirty="0">
                <a:effectLst/>
                <a:latin typeface="consolas" panose="020B0609020204030204" pitchFamily="49" charset="0"/>
              </a:rPr>
              <a:t>LRU</a:t>
            </a:r>
            <a:r>
              <a:rPr lang="zh-CN" altLang="en-US" b="0" i="0" dirty="0">
                <a:effectLst/>
                <a:latin typeface="consolas" panose="020B0609020204030204" pitchFamily="49" charset="0"/>
              </a:rPr>
              <a:t>淘汰算法来限制内存开销。</a:t>
            </a:r>
            <a:r>
              <a:rPr lang="en-US" altLang="zh-CN" b="0" i="0" dirty="0">
                <a:effectLst/>
                <a:latin typeface="consolas" panose="020B0609020204030204" pitchFamily="49" charset="0"/>
              </a:rPr>
              <a:t>install </a:t>
            </a:r>
            <a:r>
              <a:rPr lang="zh-CN" altLang="en-US" b="0" i="0" dirty="0">
                <a:effectLst/>
                <a:latin typeface="consolas" panose="020B0609020204030204" pitchFamily="49" charset="0"/>
              </a:rPr>
              <a:t>缓存指预先在磁盘上安装的</a:t>
            </a:r>
            <a:r>
              <a:rPr lang="en-US" altLang="zh-CN" b="0" i="0" dirty="0">
                <a:effectLst/>
                <a:latin typeface="consolas" panose="020B0609020204030204" pitchFamily="49" charset="0"/>
              </a:rPr>
              <a:t>packages(</a:t>
            </a:r>
            <a:r>
              <a:rPr lang="zh-CN" altLang="en-US" b="0" i="0" dirty="0">
                <a:effectLst/>
                <a:latin typeface="consolas" panose="020B0609020204030204" pitchFamily="49" charset="0"/>
              </a:rPr>
              <a:t>占全量的</a:t>
            </a:r>
            <a:r>
              <a:rPr lang="en-US" altLang="zh-CN" b="0" i="0" dirty="0">
                <a:effectLst/>
                <a:latin typeface="consolas" panose="020B0609020204030204" pitchFamily="49" charset="0"/>
              </a:rPr>
              <a:t>97%)</a:t>
            </a:r>
            <a:r>
              <a:rPr lang="zh-CN" altLang="en-US" b="0" i="0" dirty="0">
                <a:effectLst/>
                <a:latin typeface="consolas" panose="020B0609020204030204" pitchFamily="49" charset="0"/>
              </a:rPr>
              <a:t>，已安装的包通过只读方式挂载至每一个容器。</a:t>
            </a:r>
            <a:r>
              <a:rPr lang="en-US" altLang="zh-CN" b="0" i="0" dirty="0">
                <a:effectLst/>
                <a:latin typeface="consolas" panose="020B0609020204030204" pitchFamily="49" charset="0"/>
              </a:rPr>
              <a:t>import</a:t>
            </a:r>
            <a:r>
              <a:rPr lang="zh-CN" altLang="en-US" b="0" i="0" dirty="0">
                <a:effectLst/>
                <a:latin typeface="consolas" panose="020B0609020204030204" pitchFamily="49" charset="0"/>
              </a:rPr>
              <a:t>缓存主要是用来管理</a:t>
            </a:r>
            <a:r>
              <a:rPr lang="en-US" altLang="zh-CN" b="0" i="0" dirty="0">
                <a:effectLst/>
                <a:latin typeface="consolas" panose="020B0609020204030204" pitchFamily="49" charset="0"/>
              </a:rPr>
              <a:t>Zygotes</a:t>
            </a:r>
            <a:r>
              <a:rPr lang="zh-CN" altLang="en-US" b="0" i="0" dirty="0">
                <a:effectLst/>
                <a:latin typeface="consolas" panose="020B0609020204030204" pitchFamily="49" charset="0"/>
              </a:rPr>
              <a:t>。</a:t>
            </a:r>
            <a:endParaRPr lang="zh-CN" altLang="en-US" dirty="0"/>
          </a:p>
        </p:txBody>
      </p:sp>
      <p:sp>
        <p:nvSpPr>
          <p:cNvPr id="4" name="灯片编号占位符 3"/>
          <p:cNvSpPr>
            <a:spLocks noGrp="1"/>
          </p:cNvSpPr>
          <p:nvPr>
            <p:ph type="sldNum" sz="quarter" idx="5"/>
          </p:nvPr>
        </p:nvSpPr>
        <p:spPr/>
        <p:txBody>
          <a:bodyPr/>
          <a:lstStyle/>
          <a:p>
            <a:fld id="{B265AC80-3A0C-4DB2-B08B-8964521E38EC}" type="slidenum">
              <a:rPr lang="zh-CN" altLang="en-US" smtClean="0"/>
              <a:t>28</a:t>
            </a:fld>
            <a:endParaRPr lang="zh-CN" altLang="en-US"/>
          </a:p>
        </p:txBody>
      </p:sp>
    </p:spTree>
    <p:extLst>
      <p:ext uri="{BB962C8B-B14F-4D97-AF65-F5344CB8AC3E}">
        <p14:creationId xmlns:p14="http://schemas.microsoft.com/office/powerpoint/2010/main" val="10148554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作者从容器优化和包优化两个方面对实验结果进行了评估</a:t>
            </a:r>
          </a:p>
        </p:txBody>
      </p:sp>
      <p:sp>
        <p:nvSpPr>
          <p:cNvPr id="4" name="灯片编号占位符 3"/>
          <p:cNvSpPr>
            <a:spLocks noGrp="1"/>
          </p:cNvSpPr>
          <p:nvPr>
            <p:ph type="sldNum" sz="quarter" idx="5"/>
          </p:nvPr>
        </p:nvSpPr>
        <p:spPr/>
        <p:txBody>
          <a:bodyPr/>
          <a:lstStyle/>
          <a:p>
            <a:fld id="{B265AC80-3A0C-4DB2-B08B-8964521E38EC}" type="slidenum">
              <a:rPr lang="zh-CN" altLang="en-US" smtClean="0"/>
              <a:t>29</a:t>
            </a:fld>
            <a:endParaRPr lang="zh-CN" altLang="en-US"/>
          </a:p>
        </p:txBody>
      </p:sp>
    </p:spTree>
    <p:extLst>
      <p:ext uri="{BB962C8B-B14F-4D97-AF65-F5344CB8AC3E}">
        <p14:creationId xmlns:p14="http://schemas.microsoft.com/office/powerpoint/2010/main" val="40275488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consolas" panose="020B0609020204030204" pitchFamily="49" charset="0"/>
              </a:rPr>
              <a:t>首先</a:t>
            </a:r>
            <a:r>
              <a:rPr lang="en-US" altLang="zh-CN" b="0" i="0" dirty="0">
                <a:effectLst/>
                <a:latin typeface="consolas" panose="020B0609020204030204" pitchFamily="49" charset="0"/>
              </a:rPr>
              <a:t>disable SOCK</a:t>
            </a:r>
            <a:r>
              <a:rPr lang="zh-CN" altLang="en-US" b="0" i="0" dirty="0">
                <a:effectLst/>
                <a:latin typeface="consolas" panose="020B0609020204030204" pitchFamily="49" charset="0"/>
              </a:rPr>
              <a:t>的各类缓存以及</a:t>
            </a:r>
            <a:r>
              <a:rPr lang="en-US" altLang="zh-CN" b="0" i="0" dirty="0">
                <a:effectLst/>
                <a:latin typeface="consolas" panose="020B0609020204030204" pitchFamily="49" charset="0"/>
              </a:rPr>
              <a:t>Zygotes</a:t>
            </a:r>
            <a:r>
              <a:rPr lang="zh-CN" altLang="en-US" b="0" i="0" dirty="0">
                <a:effectLst/>
                <a:latin typeface="consolas" panose="020B0609020204030204" pitchFamily="49" charset="0"/>
              </a:rPr>
              <a:t>，仅评测</a:t>
            </a:r>
            <a:r>
              <a:rPr lang="en-US" altLang="zh-CN" b="0" i="0" dirty="0">
                <a:effectLst/>
                <a:latin typeface="consolas" panose="020B0609020204030204" pitchFamily="49" charset="0"/>
              </a:rPr>
              <a:t>SOCK</a:t>
            </a:r>
            <a:r>
              <a:rPr lang="zh-CN" altLang="en-US" b="0" i="0" dirty="0">
                <a:effectLst/>
                <a:latin typeface="consolas" panose="020B0609020204030204" pitchFamily="49" charset="0"/>
              </a:rPr>
              <a:t>的精简容器的性能。途中从延迟与吞吐两个维度进行了测评，</a:t>
            </a:r>
            <a:r>
              <a:rPr lang="en-US" altLang="zh-CN" b="0" i="0" dirty="0">
                <a:effectLst/>
                <a:latin typeface="consolas" panose="020B0609020204030204" pitchFamily="49" charset="0"/>
              </a:rPr>
              <a:t>SOCK</a:t>
            </a:r>
            <a:r>
              <a:rPr lang="zh-CN" altLang="en-US" b="0" i="0" dirty="0">
                <a:effectLst/>
                <a:latin typeface="consolas" panose="020B0609020204030204" pitchFamily="49" charset="0"/>
              </a:rPr>
              <a:t>比</a:t>
            </a:r>
            <a:r>
              <a:rPr lang="en-US" altLang="zh-CN" b="0" i="0" dirty="0">
                <a:effectLst/>
                <a:latin typeface="consolas" panose="020B0609020204030204" pitchFamily="49" charset="0"/>
              </a:rPr>
              <a:t>Docker</a:t>
            </a:r>
            <a:r>
              <a:rPr lang="zh-CN" altLang="en-US" b="0" i="0" dirty="0">
                <a:effectLst/>
                <a:latin typeface="consolas" panose="020B0609020204030204" pitchFamily="49" charset="0"/>
              </a:rPr>
              <a:t>均占优。当</a:t>
            </a:r>
            <a:r>
              <a:rPr lang="en-US" altLang="zh-CN" b="0" i="0" dirty="0">
                <a:effectLst/>
                <a:latin typeface="consolas" panose="020B0609020204030204" pitchFamily="49" charset="0"/>
              </a:rPr>
              <a:t>enable Zygotes</a:t>
            </a:r>
            <a:r>
              <a:rPr lang="zh-CN" altLang="en-US" b="0" i="0" dirty="0">
                <a:effectLst/>
                <a:latin typeface="consolas" panose="020B0609020204030204" pitchFamily="49" charset="0"/>
              </a:rPr>
              <a:t>后，</a:t>
            </a:r>
            <a:r>
              <a:rPr lang="en-US" altLang="zh-CN" b="0" i="0" dirty="0">
                <a:effectLst/>
                <a:latin typeface="consolas" panose="020B0609020204030204" pitchFamily="49" charset="0"/>
              </a:rPr>
              <a:t>SOCK</a:t>
            </a:r>
            <a:r>
              <a:rPr lang="zh-CN" altLang="en-US" b="0" i="0" dirty="0">
                <a:effectLst/>
                <a:latin typeface="consolas" panose="020B0609020204030204" pitchFamily="49" charset="0"/>
              </a:rPr>
              <a:t>吞吐又提升了</a:t>
            </a:r>
            <a:r>
              <a:rPr lang="en-US" altLang="zh-CN" b="0" i="0" dirty="0">
                <a:effectLst/>
                <a:latin typeface="consolas" panose="020B0609020204030204" pitchFamily="49" charset="0"/>
              </a:rPr>
              <a:t>3</a:t>
            </a:r>
            <a:r>
              <a:rPr lang="zh-CN" altLang="en-US" b="0" i="0" dirty="0">
                <a:effectLst/>
                <a:latin typeface="consolas" panose="020B0609020204030204" pitchFamily="49" charset="0"/>
              </a:rPr>
              <a:t>倍。同时评测了</a:t>
            </a:r>
            <a:r>
              <a:rPr lang="en-US" altLang="zh-CN" b="0" i="0" dirty="0">
                <a:effectLst/>
                <a:latin typeface="consolas" panose="020B0609020204030204" pitchFamily="49" charset="0"/>
              </a:rPr>
              <a:t>SOCK</a:t>
            </a:r>
            <a:r>
              <a:rPr lang="zh-CN" altLang="en-US" b="0" i="0" dirty="0">
                <a:effectLst/>
                <a:latin typeface="consolas" panose="020B0609020204030204" pitchFamily="49" charset="0"/>
              </a:rPr>
              <a:t>使用</a:t>
            </a:r>
            <a:r>
              <a:rPr lang="en-US" altLang="zh-CN" b="0" i="0" dirty="0">
                <a:effectLst/>
                <a:latin typeface="consolas" panose="020B0609020204030204" pitchFamily="49" charset="0"/>
              </a:rPr>
              <a:t>freeze/unfreeze</a:t>
            </a:r>
            <a:r>
              <a:rPr lang="zh-CN" altLang="en-US" b="0" i="0" dirty="0">
                <a:effectLst/>
                <a:latin typeface="consolas" panose="020B0609020204030204" pitchFamily="49" charset="0"/>
              </a:rPr>
              <a:t>之后的延迟性能，相比于仅使用</a:t>
            </a:r>
            <a:r>
              <a:rPr lang="en-US" altLang="zh-CN" b="0" i="0" dirty="0">
                <a:effectLst/>
                <a:latin typeface="consolas" panose="020B0609020204030204" pitchFamily="49" charset="0"/>
              </a:rPr>
              <a:t>Zygotes</a:t>
            </a:r>
            <a:r>
              <a:rPr lang="zh-CN" altLang="en-US" b="0" i="0" dirty="0">
                <a:effectLst/>
                <a:latin typeface="consolas" panose="020B0609020204030204" pitchFamily="49" charset="0"/>
              </a:rPr>
              <a:t>，延迟从</a:t>
            </a:r>
            <a:r>
              <a:rPr lang="en-US" altLang="zh-CN" b="0" i="0" dirty="0">
                <a:effectLst/>
                <a:latin typeface="consolas" panose="020B0609020204030204" pitchFamily="49" charset="0"/>
              </a:rPr>
              <a:t>32ms</a:t>
            </a:r>
            <a:r>
              <a:rPr lang="zh-CN" altLang="en-US" b="0" i="0" dirty="0">
                <a:effectLst/>
                <a:latin typeface="consolas" panose="020B0609020204030204" pitchFamily="49" charset="0"/>
              </a:rPr>
              <a:t>下降到</a:t>
            </a:r>
            <a:r>
              <a:rPr lang="en-US" altLang="zh-CN" b="0" i="0" dirty="0">
                <a:effectLst/>
                <a:latin typeface="consolas" panose="020B0609020204030204" pitchFamily="49" charset="0"/>
              </a:rPr>
              <a:t>3ms</a:t>
            </a:r>
            <a:r>
              <a:rPr lang="zh-CN" altLang="en-US" b="0" i="0" dirty="0">
                <a:effectLst/>
                <a:latin typeface="consolas" panose="020B0609020204030204" pitchFamily="49" charset="0"/>
              </a:rPr>
              <a:t>，提升了一个数量级。</a:t>
            </a:r>
            <a:endParaRPr lang="zh-CN" altLang="en-US" dirty="0"/>
          </a:p>
        </p:txBody>
      </p:sp>
      <p:sp>
        <p:nvSpPr>
          <p:cNvPr id="4" name="灯片编号占位符 3"/>
          <p:cNvSpPr>
            <a:spLocks noGrp="1"/>
          </p:cNvSpPr>
          <p:nvPr>
            <p:ph type="sldNum" sz="quarter" idx="5"/>
          </p:nvPr>
        </p:nvSpPr>
        <p:spPr/>
        <p:txBody>
          <a:bodyPr/>
          <a:lstStyle/>
          <a:p>
            <a:fld id="{B265AC80-3A0C-4DB2-B08B-8964521E38EC}" type="slidenum">
              <a:rPr lang="zh-CN" altLang="en-US" smtClean="0"/>
              <a:t>30</a:t>
            </a:fld>
            <a:endParaRPr lang="zh-CN" altLang="en-US"/>
          </a:p>
        </p:txBody>
      </p:sp>
    </p:spTree>
    <p:extLst>
      <p:ext uri="{BB962C8B-B14F-4D97-AF65-F5344CB8AC3E}">
        <p14:creationId xmlns:p14="http://schemas.microsoft.com/office/powerpoint/2010/main" val="29229049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consolas" panose="020B0609020204030204" pitchFamily="49" charset="0"/>
              </a:rPr>
              <a:t>关于</a:t>
            </a:r>
            <a:r>
              <a:rPr lang="en-US" altLang="zh-CN" b="0" i="0" dirty="0">
                <a:effectLst/>
                <a:latin typeface="consolas" panose="020B0609020204030204" pitchFamily="49" charset="0"/>
              </a:rPr>
              <a:t>package</a:t>
            </a:r>
            <a:r>
              <a:rPr lang="zh-CN" altLang="en-US" b="0" i="0" dirty="0">
                <a:effectLst/>
                <a:latin typeface="consolas" panose="020B0609020204030204" pitchFamily="49" charset="0"/>
              </a:rPr>
              <a:t>，</a:t>
            </a:r>
            <a:r>
              <a:rPr lang="en-US" altLang="zh-CN" b="0" i="0" dirty="0">
                <a:effectLst/>
                <a:latin typeface="consolas" panose="020B0609020204030204" pitchFamily="49" charset="0"/>
              </a:rPr>
              <a:t>SOCK</a:t>
            </a:r>
            <a:r>
              <a:rPr lang="zh-CN" altLang="en-US" b="0" i="0" dirty="0">
                <a:effectLst/>
                <a:latin typeface="consolas" panose="020B0609020204030204" pitchFamily="49" charset="0"/>
              </a:rPr>
              <a:t>实现了两个优化：</a:t>
            </a:r>
            <a:r>
              <a:rPr lang="en-US" altLang="zh-CN" b="0" i="0" dirty="0">
                <a:effectLst/>
                <a:latin typeface="consolas" panose="020B0609020204030204" pitchFamily="49" charset="0"/>
              </a:rPr>
              <a:t>Zygotes</a:t>
            </a:r>
            <a:r>
              <a:rPr lang="zh-CN" altLang="en-US" b="0" i="0" dirty="0">
                <a:effectLst/>
                <a:latin typeface="consolas" panose="020B0609020204030204" pitchFamily="49" charset="0"/>
              </a:rPr>
              <a:t>预导入</a:t>
            </a:r>
            <a:r>
              <a:rPr lang="en-US" altLang="zh-CN" b="0" i="0" dirty="0">
                <a:effectLst/>
                <a:latin typeface="consolas" panose="020B0609020204030204" pitchFamily="49" charset="0"/>
              </a:rPr>
              <a:t>(import</a:t>
            </a:r>
            <a:r>
              <a:rPr lang="zh-CN" altLang="en-US" b="0" i="0" dirty="0">
                <a:effectLst/>
                <a:latin typeface="consolas" panose="020B0609020204030204" pitchFamily="49" charset="0"/>
              </a:rPr>
              <a:t>缓存</a:t>
            </a:r>
            <a:r>
              <a:rPr lang="en-US" altLang="zh-CN" b="0" i="0" dirty="0">
                <a:effectLst/>
                <a:latin typeface="consolas" panose="020B0609020204030204" pitchFamily="49" charset="0"/>
              </a:rPr>
              <a:t>)</a:t>
            </a:r>
            <a:r>
              <a:rPr lang="zh-CN" altLang="en-US" b="0" i="0" dirty="0">
                <a:effectLst/>
                <a:latin typeface="consolas" panose="020B0609020204030204" pitchFamily="49" charset="0"/>
              </a:rPr>
              <a:t>，以及预安装</a:t>
            </a:r>
            <a:r>
              <a:rPr lang="en-US" altLang="zh-CN" b="0" i="0" dirty="0">
                <a:effectLst/>
                <a:latin typeface="consolas" panose="020B0609020204030204" pitchFamily="49" charset="0"/>
              </a:rPr>
              <a:t>(install</a:t>
            </a:r>
            <a:r>
              <a:rPr lang="zh-CN" altLang="en-US" b="0" i="0" dirty="0">
                <a:effectLst/>
                <a:latin typeface="consolas" panose="020B0609020204030204" pitchFamily="49" charset="0"/>
              </a:rPr>
              <a:t>缓存</a:t>
            </a:r>
            <a:r>
              <a:rPr lang="en-US" altLang="zh-CN" b="0" i="0" dirty="0">
                <a:effectLst/>
                <a:latin typeface="consolas" panose="020B0609020204030204" pitchFamily="49" charset="0"/>
              </a:rPr>
              <a:t>)</a:t>
            </a:r>
            <a:r>
              <a:rPr lang="zh-CN" altLang="en-US" b="0" i="0" dirty="0">
                <a:effectLst/>
                <a:latin typeface="consolas" panose="020B0609020204030204" pitchFamily="49" charset="0"/>
              </a:rPr>
              <a:t>。优化前后对比如图所示，优化提升了</a:t>
            </a:r>
            <a:r>
              <a:rPr lang="en-US" altLang="zh-CN" b="0" i="0" dirty="0">
                <a:effectLst/>
                <a:latin typeface="consolas" panose="020B0609020204030204" pitchFamily="49" charset="0"/>
              </a:rPr>
              <a:t>45</a:t>
            </a:r>
            <a:r>
              <a:rPr lang="zh-CN" altLang="en-US" b="0" i="0" dirty="0">
                <a:effectLst/>
                <a:latin typeface="consolas" panose="020B0609020204030204" pitchFamily="49" charset="0"/>
              </a:rPr>
              <a:t>倍，延迟从秒级降低至</a:t>
            </a:r>
            <a:r>
              <a:rPr lang="en-US" altLang="zh-CN" b="0" i="0" dirty="0">
                <a:effectLst/>
                <a:latin typeface="consolas" panose="020B0609020204030204" pitchFamily="49" charset="0"/>
              </a:rPr>
              <a:t>20ms</a:t>
            </a:r>
            <a:r>
              <a:rPr lang="zh-CN" altLang="en-US" b="0" i="0" dirty="0">
                <a:effectLst/>
                <a:latin typeface="consolas" panose="020B0609020204030204" pitchFamily="49" charset="0"/>
              </a:rPr>
              <a:t>。右图评估了三层缓存的延迟</a:t>
            </a:r>
            <a:r>
              <a:rPr lang="en-US" altLang="zh-CN" b="0" i="0" dirty="0">
                <a:effectLst/>
                <a:latin typeface="consolas" panose="020B0609020204030204" pitchFamily="49" charset="0"/>
              </a:rPr>
              <a:t>CDF</a:t>
            </a:r>
            <a:r>
              <a:rPr lang="zh-CN" altLang="en-US" b="0" i="0" dirty="0">
                <a:effectLst/>
                <a:latin typeface="consolas" panose="020B0609020204030204" pitchFamily="49" charset="0"/>
              </a:rPr>
              <a:t>，三者叠加效果最好。</a:t>
            </a:r>
            <a:endParaRPr lang="zh-CN" altLang="en-US" dirty="0"/>
          </a:p>
        </p:txBody>
      </p:sp>
      <p:sp>
        <p:nvSpPr>
          <p:cNvPr id="4" name="灯片编号占位符 3"/>
          <p:cNvSpPr>
            <a:spLocks noGrp="1"/>
          </p:cNvSpPr>
          <p:nvPr>
            <p:ph type="sldNum" sz="quarter" idx="5"/>
          </p:nvPr>
        </p:nvSpPr>
        <p:spPr/>
        <p:txBody>
          <a:bodyPr/>
          <a:lstStyle/>
          <a:p>
            <a:fld id="{B265AC80-3A0C-4DB2-B08B-8964521E38EC}" type="slidenum">
              <a:rPr lang="zh-CN" altLang="en-US" smtClean="0"/>
              <a:t>31</a:t>
            </a:fld>
            <a:endParaRPr lang="zh-CN" altLang="en-US"/>
          </a:p>
        </p:txBody>
      </p:sp>
    </p:spTree>
    <p:extLst>
      <p:ext uri="{BB962C8B-B14F-4D97-AF65-F5344CB8AC3E}">
        <p14:creationId xmlns:p14="http://schemas.microsoft.com/office/powerpoint/2010/main" val="3106781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44444"/>
                </a:solidFill>
                <a:effectLst/>
                <a:latin typeface="Microsoft YaHei" panose="020B0503020204020204" pitchFamily="34" charset="-122"/>
                <a:ea typeface="Microsoft YaHei" panose="020B0503020204020204" pitchFamily="34" charset="-122"/>
              </a:rPr>
              <a:t>作为开发者，开发应用，就会利用这个</a:t>
            </a:r>
            <a:r>
              <a:rPr lang="en-US" altLang="zh-CN" b="0" i="0" dirty="0">
                <a:solidFill>
                  <a:srgbClr val="444444"/>
                </a:solidFill>
                <a:effectLst/>
                <a:latin typeface="Microsoft YaHei" panose="020B0503020204020204" pitchFamily="34" charset="-122"/>
                <a:ea typeface="Microsoft YaHei" panose="020B0503020204020204" pitchFamily="34" charset="-122"/>
              </a:rPr>
              <a:t>Serverless</a:t>
            </a:r>
            <a:r>
              <a:rPr lang="zh-CN" altLang="en-US" b="0" i="0" dirty="0">
                <a:solidFill>
                  <a:srgbClr val="444444"/>
                </a:solidFill>
                <a:effectLst/>
                <a:latin typeface="Microsoft YaHei" panose="020B0503020204020204" pitchFamily="34" charset="-122"/>
                <a:ea typeface="Microsoft YaHei" panose="020B0503020204020204" pitchFamily="34" charset="-122"/>
              </a:rPr>
              <a:t>平台，建立很多的应用的计算函数。这里以图像处理应用为例，开发者创建了四个函数，第一个是提取图片的元数据信息，第二个是信息处理，第三个是物体识别，第四个是</a:t>
            </a:r>
            <a:r>
              <a:rPr lang="en-US" altLang="zh-CN" b="0" i="0" dirty="0">
                <a:solidFill>
                  <a:srgbClr val="444444"/>
                </a:solidFill>
                <a:effectLst/>
                <a:latin typeface="Microsoft YaHei" panose="020B0503020204020204" pitchFamily="34" charset="-122"/>
                <a:ea typeface="Microsoft YaHei" panose="020B0503020204020204" pitchFamily="34" charset="-122"/>
              </a:rPr>
              <a:t>resize</a:t>
            </a:r>
            <a:r>
              <a:rPr lang="zh-CN" altLang="en-US" b="0" i="0" dirty="0">
                <a:solidFill>
                  <a:srgbClr val="444444"/>
                </a:solidFill>
                <a:effectLst/>
                <a:latin typeface="Microsoft YaHei" panose="020B0503020204020204" pitchFamily="34" charset="-122"/>
                <a:ea typeface="Microsoft YaHei" panose="020B0503020204020204" pitchFamily="34" charset="-122"/>
              </a:rPr>
              <a:t>图片大小。函数之间信息传递。形成一个</a:t>
            </a:r>
            <a:r>
              <a:rPr lang="en-US" altLang="zh-CN" b="0" i="0" dirty="0">
                <a:solidFill>
                  <a:srgbClr val="444444"/>
                </a:solidFill>
                <a:effectLst/>
                <a:latin typeface="Microsoft YaHei" panose="020B0503020204020204" pitchFamily="34" charset="-122"/>
                <a:ea typeface="Microsoft YaHei" panose="020B0503020204020204" pitchFamily="34" charset="-122"/>
              </a:rPr>
              <a:t>workflow</a:t>
            </a:r>
            <a:r>
              <a:rPr lang="zh-CN" altLang="en-US" b="0" i="0" dirty="0">
                <a:solidFill>
                  <a:srgbClr val="444444"/>
                </a:solidFill>
                <a:effectLst/>
                <a:latin typeface="Microsoft YaHei" panose="020B0503020204020204" pitchFamily="34" charset="-122"/>
                <a:ea typeface="Microsoft YaHei" panose="020B0503020204020204" pitchFamily="34" charset="-122"/>
              </a:rPr>
              <a:t>。</a:t>
            </a:r>
            <a:endParaRPr lang="zh-CN" altLang="en-US" dirty="0"/>
          </a:p>
        </p:txBody>
      </p:sp>
      <p:sp>
        <p:nvSpPr>
          <p:cNvPr id="4" name="灯片编号占位符 3"/>
          <p:cNvSpPr>
            <a:spLocks noGrp="1"/>
          </p:cNvSpPr>
          <p:nvPr>
            <p:ph type="sldNum" sz="quarter" idx="5"/>
          </p:nvPr>
        </p:nvSpPr>
        <p:spPr/>
        <p:txBody>
          <a:bodyPr/>
          <a:lstStyle/>
          <a:p>
            <a:fld id="{B265AC80-3A0C-4DB2-B08B-8964521E38EC}" type="slidenum">
              <a:rPr lang="zh-CN" altLang="en-US" smtClean="0"/>
              <a:t>4</a:t>
            </a:fld>
            <a:endParaRPr lang="zh-CN" altLang="en-US"/>
          </a:p>
        </p:txBody>
      </p:sp>
    </p:spTree>
    <p:extLst>
      <p:ext uri="{BB962C8B-B14F-4D97-AF65-F5344CB8AC3E}">
        <p14:creationId xmlns:p14="http://schemas.microsoft.com/office/powerpoint/2010/main" val="6454178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effectLst/>
                <a:latin typeface="consolas" panose="020B0609020204030204" pitchFamily="49" charset="0"/>
              </a:rPr>
              <a:t>SOCK</a:t>
            </a:r>
            <a:r>
              <a:rPr lang="zh-CN" altLang="en-US" b="0" i="0" dirty="0">
                <a:effectLst/>
                <a:latin typeface="consolas" panose="020B0609020204030204" pitchFamily="49" charset="0"/>
              </a:rPr>
              <a:t>是由若干优化手段叠加而成的一套容器优化方案，其中缓存加速本质是通过空间</a:t>
            </a:r>
            <a:r>
              <a:rPr lang="en-US" altLang="zh-CN" b="0" i="0" dirty="0">
                <a:effectLst/>
                <a:latin typeface="consolas" panose="020B0609020204030204" pitchFamily="49" charset="0"/>
              </a:rPr>
              <a:t>(</a:t>
            </a:r>
            <a:r>
              <a:rPr lang="zh-CN" altLang="en-US" b="0" i="0" dirty="0">
                <a:effectLst/>
                <a:latin typeface="consolas" panose="020B0609020204030204" pitchFamily="49" charset="0"/>
              </a:rPr>
              <a:t>本地磁盘或者内存</a:t>
            </a:r>
            <a:r>
              <a:rPr lang="en-US" altLang="zh-CN" b="0" i="0" dirty="0">
                <a:effectLst/>
                <a:latin typeface="consolas" panose="020B0609020204030204" pitchFamily="49" charset="0"/>
              </a:rPr>
              <a:t>)</a:t>
            </a:r>
            <a:r>
              <a:rPr lang="zh-CN" altLang="en-US" b="0" i="0" dirty="0">
                <a:effectLst/>
                <a:latin typeface="consolas" panose="020B0609020204030204" pitchFamily="49" charset="0"/>
              </a:rPr>
              <a:t>换时间</a:t>
            </a:r>
            <a:r>
              <a:rPr lang="en-US" altLang="zh-CN" b="0" i="0" dirty="0">
                <a:effectLst/>
                <a:latin typeface="consolas" panose="020B0609020204030204" pitchFamily="49" charset="0"/>
              </a:rPr>
              <a:t>(</a:t>
            </a:r>
            <a:r>
              <a:rPr lang="zh-CN" altLang="en-US" b="0" i="0" dirty="0">
                <a:effectLst/>
                <a:latin typeface="consolas" panose="020B0609020204030204" pitchFamily="49" charset="0"/>
              </a:rPr>
              <a:t>低延迟高吞吐</a:t>
            </a:r>
            <a:r>
              <a:rPr lang="en-US" altLang="zh-CN" b="0" i="0" dirty="0">
                <a:effectLst/>
                <a:latin typeface="consolas" panose="020B0609020204030204" pitchFamily="49" charset="0"/>
              </a:rPr>
              <a:t>)</a:t>
            </a:r>
            <a:r>
              <a:rPr lang="zh-CN" altLang="en-US" b="0" i="0" dirty="0">
                <a:effectLst/>
                <a:latin typeface="consolas" panose="020B0609020204030204" pitchFamily="49" charset="0"/>
              </a:rPr>
              <a:t>，优化理念也并非完全新鲜</a:t>
            </a:r>
            <a:r>
              <a:rPr lang="en-US" altLang="zh-CN" b="0" i="0" dirty="0">
                <a:effectLst/>
                <a:latin typeface="consolas" panose="020B0609020204030204" pitchFamily="49" charset="0"/>
              </a:rPr>
              <a:t>(</a:t>
            </a:r>
            <a:r>
              <a:rPr lang="zh-CN" altLang="en-US" b="0" i="0" dirty="0">
                <a:effectLst/>
                <a:latin typeface="consolas" panose="020B0609020204030204" pitchFamily="49" charset="0"/>
              </a:rPr>
              <a:t>安卓的</a:t>
            </a:r>
            <a:r>
              <a:rPr lang="en-US" altLang="zh-CN" b="0" i="0" dirty="0">
                <a:effectLst/>
                <a:latin typeface="consolas" panose="020B0609020204030204" pitchFamily="49" charset="0"/>
              </a:rPr>
              <a:t>Zygote</a:t>
            </a:r>
            <a:r>
              <a:rPr lang="zh-CN" altLang="en-US" b="0" i="0" dirty="0">
                <a:effectLst/>
                <a:latin typeface="consolas" panose="020B0609020204030204" pitchFamily="49" charset="0"/>
              </a:rPr>
              <a:t>，</a:t>
            </a:r>
            <a:r>
              <a:rPr lang="en-US" altLang="zh-CN" b="0" i="0" dirty="0">
                <a:effectLst/>
                <a:latin typeface="consolas" panose="020B0609020204030204" pitchFamily="49" charset="0"/>
              </a:rPr>
              <a:t>AWS</a:t>
            </a:r>
            <a:r>
              <a:rPr lang="zh-CN" altLang="en-US" b="0" i="0" dirty="0">
                <a:effectLst/>
                <a:latin typeface="consolas" panose="020B0609020204030204" pitchFamily="49" charset="0"/>
              </a:rPr>
              <a:t>的</a:t>
            </a:r>
            <a:r>
              <a:rPr lang="en-US" altLang="zh-CN" b="0" i="0" dirty="0">
                <a:effectLst/>
                <a:latin typeface="consolas" panose="020B0609020204030204" pitchFamily="49" charset="0"/>
              </a:rPr>
              <a:t>container reuse</a:t>
            </a:r>
            <a:r>
              <a:rPr lang="zh-CN" altLang="en-US" b="0" i="0" dirty="0">
                <a:effectLst/>
                <a:latin typeface="consolas" panose="020B0609020204030204" pitchFamily="49" charset="0"/>
              </a:rPr>
              <a:t>，</a:t>
            </a:r>
            <a:r>
              <a:rPr lang="en-US" altLang="zh-CN" b="0" i="0" dirty="0">
                <a:effectLst/>
                <a:latin typeface="consolas" panose="020B0609020204030204" pitchFamily="49" charset="0"/>
              </a:rPr>
              <a:t>kata</a:t>
            </a:r>
            <a:r>
              <a:rPr lang="zh-CN" altLang="en-US" b="0" i="0" dirty="0">
                <a:effectLst/>
                <a:latin typeface="consolas" panose="020B0609020204030204" pitchFamily="49" charset="0"/>
              </a:rPr>
              <a:t>的</a:t>
            </a:r>
            <a:r>
              <a:rPr lang="en-US" altLang="zh-CN" b="0" i="0" dirty="0" err="1">
                <a:effectLst/>
                <a:latin typeface="consolas" panose="020B0609020204030204" pitchFamily="49" charset="0"/>
              </a:rPr>
              <a:t>vmtemplate</a:t>
            </a:r>
            <a:r>
              <a:rPr lang="zh-CN" altLang="en-US" b="0" i="0" dirty="0">
                <a:effectLst/>
                <a:latin typeface="consolas" panose="020B0609020204030204" pitchFamily="49" charset="0"/>
              </a:rPr>
              <a:t>等</a:t>
            </a:r>
            <a:r>
              <a:rPr lang="en-US" altLang="zh-CN" b="0" i="0" dirty="0">
                <a:effectLst/>
                <a:latin typeface="consolas" panose="020B0609020204030204" pitchFamily="49" charset="0"/>
              </a:rPr>
              <a:t>)</a:t>
            </a:r>
            <a:r>
              <a:rPr lang="zh-CN" altLang="en-US" b="0" i="0" dirty="0">
                <a:effectLst/>
                <a:latin typeface="consolas" panose="020B0609020204030204" pitchFamily="49" charset="0"/>
              </a:rPr>
              <a:t>。</a:t>
            </a:r>
            <a:r>
              <a:rPr lang="en-US" altLang="zh-CN" b="0" i="0" dirty="0">
                <a:effectLst/>
                <a:latin typeface="consolas" panose="020B0609020204030204" pitchFamily="49" charset="0"/>
              </a:rPr>
              <a:t>SOCK</a:t>
            </a:r>
            <a:r>
              <a:rPr lang="zh-CN" altLang="en-US" b="0" i="0" dirty="0">
                <a:effectLst/>
                <a:latin typeface="consolas" panose="020B0609020204030204" pitchFamily="49" charset="0"/>
              </a:rPr>
              <a:t>的价值在于对这些优化理念进行了加工，整合形成一套适用于</a:t>
            </a:r>
            <a:r>
              <a:rPr lang="en-US" altLang="zh-CN" b="0" i="0" dirty="0" err="1">
                <a:effectLst/>
                <a:latin typeface="consolas" panose="020B0609020204030204" pitchFamily="49" charset="0"/>
              </a:rPr>
              <a:t>runc</a:t>
            </a:r>
            <a:r>
              <a:rPr lang="zh-CN" altLang="en-US" b="0" i="0" dirty="0">
                <a:effectLst/>
                <a:latin typeface="consolas" panose="020B0609020204030204" pitchFamily="49" charset="0"/>
              </a:rPr>
              <a:t>平台下，为</a:t>
            </a:r>
            <a:r>
              <a:rPr lang="en-US" altLang="zh-CN" b="0" i="0" dirty="0">
                <a:effectLst/>
                <a:latin typeface="consolas" panose="020B0609020204030204" pitchFamily="49" charset="0"/>
              </a:rPr>
              <a:t>Serverless</a:t>
            </a:r>
            <a:r>
              <a:rPr lang="zh-CN" altLang="en-US" b="0" i="0" dirty="0">
                <a:effectLst/>
                <a:latin typeface="consolas" panose="020B0609020204030204" pitchFamily="49" charset="0"/>
              </a:rPr>
              <a:t>服务的容器解决方案。</a:t>
            </a:r>
            <a:endParaRPr lang="zh-CN" altLang="en-US" dirty="0"/>
          </a:p>
        </p:txBody>
      </p:sp>
      <p:sp>
        <p:nvSpPr>
          <p:cNvPr id="4" name="灯片编号占位符 3"/>
          <p:cNvSpPr>
            <a:spLocks noGrp="1"/>
          </p:cNvSpPr>
          <p:nvPr>
            <p:ph type="sldNum" sz="quarter" idx="5"/>
          </p:nvPr>
        </p:nvSpPr>
        <p:spPr/>
        <p:txBody>
          <a:bodyPr/>
          <a:lstStyle/>
          <a:p>
            <a:fld id="{B265AC80-3A0C-4DB2-B08B-8964521E38EC}" type="slidenum">
              <a:rPr lang="zh-CN" altLang="en-US" smtClean="0"/>
              <a:t>32</a:t>
            </a:fld>
            <a:endParaRPr lang="zh-CN" altLang="en-US"/>
          </a:p>
        </p:txBody>
      </p:sp>
    </p:spTree>
    <p:extLst>
      <p:ext uri="{BB962C8B-B14F-4D97-AF65-F5344CB8AC3E}">
        <p14:creationId xmlns:p14="http://schemas.microsoft.com/office/powerpoint/2010/main" val="39200204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回顾一下：</a:t>
            </a:r>
            <a:r>
              <a:rPr lang="en-US" altLang="zh-CN" dirty="0"/>
              <a:t>SOCK </a:t>
            </a:r>
            <a:r>
              <a:rPr lang="zh-CN" altLang="en-US" dirty="0"/>
              <a:t>中，作者想到利用无服务器的优势，在</a:t>
            </a:r>
            <a:r>
              <a:rPr lang="en-US" altLang="zh-CN" dirty="0"/>
              <a:t>Python</a:t>
            </a:r>
            <a:r>
              <a:rPr lang="zh-CN" altLang="en-US" dirty="0"/>
              <a:t>解释器创建之前创建了一个缓存。通过使用已经加载了所需库的解释器，可以实现较高的启动性能。</a:t>
            </a:r>
          </a:p>
          <a:p>
            <a:endParaRPr lang="en-US" altLang="zh-CN" dirty="0"/>
          </a:p>
          <a:p>
            <a:r>
              <a:rPr lang="en-US" altLang="zh-CN" dirty="0"/>
              <a:t>SAND </a:t>
            </a:r>
            <a:r>
              <a:rPr lang="zh-CN" altLang="en-US" dirty="0"/>
              <a:t>中，相同应用程序功能的实例共享一个沙箱。</a:t>
            </a:r>
            <a:endParaRPr lang="en-US" altLang="zh-CN" dirty="0"/>
          </a:p>
          <a:p>
            <a:endParaRPr lang="en-US" altLang="zh-CN" dirty="0"/>
          </a:p>
          <a:p>
            <a:r>
              <a:rPr lang="zh-CN" altLang="en-US" b="0" i="0" dirty="0">
                <a:solidFill>
                  <a:srgbClr val="757575"/>
                </a:solidFill>
                <a:effectLst/>
                <a:latin typeface="Roboto"/>
              </a:rPr>
              <a:t>但是，在本文中，缓存并不是最佳的，因为在单台计算机上缓存所有功能会产生较大的开销，这使得难以确定缓存策略并减少尾部延迟。</a:t>
            </a:r>
            <a:endParaRPr lang="zh-CN" altLang="en-US" dirty="0"/>
          </a:p>
        </p:txBody>
      </p:sp>
      <p:sp>
        <p:nvSpPr>
          <p:cNvPr id="4" name="灯片编号占位符 3"/>
          <p:cNvSpPr>
            <a:spLocks noGrp="1"/>
          </p:cNvSpPr>
          <p:nvPr>
            <p:ph type="sldNum" sz="quarter" idx="5"/>
          </p:nvPr>
        </p:nvSpPr>
        <p:spPr/>
        <p:txBody>
          <a:bodyPr/>
          <a:lstStyle/>
          <a:p>
            <a:fld id="{B265AC80-3A0C-4DB2-B08B-8964521E38EC}" type="slidenum">
              <a:rPr lang="zh-CN" altLang="en-US" smtClean="0"/>
              <a:t>33</a:t>
            </a:fld>
            <a:endParaRPr lang="zh-CN" altLang="en-US"/>
          </a:p>
        </p:txBody>
      </p:sp>
    </p:spTree>
    <p:extLst>
      <p:ext uri="{BB962C8B-B14F-4D97-AF65-F5344CB8AC3E}">
        <p14:creationId xmlns:p14="http://schemas.microsoft.com/office/powerpoint/2010/main" val="20066425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44444"/>
                </a:solidFill>
                <a:effectLst/>
                <a:latin typeface="Microsoft YaHei" panose="020B0503020204020204" pitchFamily="34" charset="-122"/>
                <a:ea typeface="Microsoft YaHei" panose="020B0503020204020204" pitchFamily="34" charset="-122"/>
              </a:rPr>
              <a:t>这里先介绍一下背景，主要是现有沙盒的启动以及应用程序延迟</a:t>
            </a:r>
            <a:endParaRPr lang="zh-CN" altLang="en-US" dirty="0"/>
          </a:p>
        </p:txBody>
      </p:sp>
      <p:sp>
        <p:nvSpPr>
          <p:cNvPr id="4" name="灯片编号占位符 3"/>
          <p:cNvSpPr>
            <a:spLocks noGrp="1"/>
          </p:cNvSpPr>
          <p:nvPr>
            <p:ph type="sldNum" sz="quarter" idx="5"/>
          </p:nvPr>
        </p:nvSpPr>
        <p:spPr/>
        <p:txBody>
          <a:bodyPr/>
          <a:lstStyle/>
          <a:p>
            <a:fld id="{B265AC80-3A0C-4DB2-B08B-8964521E38EC}" type="slidenum">
              <a:rPr lang="zh-CN" altLang="en-US" smtClean="0"/>
              <a:t>34</a:t>
            </a:fld>
            <a:endParaRPr lang="zh-CN" altLang="en-US"/>
          </a:p>
        </p:txBody>
      </p:sp>
    </p:spTree>
    <p:extLst>
      <p:ext uri="{BB962C8B-B14F-4D97-AF65-F5344CB8AC3E}">
        <p14:creationId xmlns:p14="http://schemas.microsoft.com/office/powerpoint/2010/main" val="40330712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有多种方法可以优化引导延迟，例如宿主机内核定制和虚拟机管理程序定制。例如，</a:t>
            </a:r>
            <a:r>
              <a:rPr lang="en-US" altLang="zh-CN" dirty="0" err="1"/>
              <a:t>FireCracker</a:t>
            </a:r>
            <a:r>
              <a:rPr lang="zh-CN" altLang="en-US" dirty="0"/>
              <a:t>可以在大约</a:t>
            </a:r>
            <a:r>
              <a:rPr lang="en-US" altLang="zh-CN" dirty="0"/>
              <a:t>100</a:t>
            </a:r>
            <a:r>
              <a:rPr lang="zh-CN" altLang="en-US" dirty="0"/>
              <a:t>毫秒内启动虚拟机（</a:t>
            </a:r>
            <a:r>
              <a:rPr lang="en-US" altLang="zh-CN" dirty="0"/>
              <a:t>micro VM</a:t>
            </a:r>
            <a:r>
              <a:rPr lang="zh-CN" altLang="en-US" dirty="0"/>
              <a:t>）和最小化的</a:t>
            </a:r>
            <a:r>
              <a:rPr lang="en-US" altLang="zh-CN" dirty="0"/>
              <a:t>Linux</a:t>
            </a:r>
            <a:r>
              <a:rPr lang="zh-CN" altLang="en-US" dirty="0"/>
              <a:t>内核。</a:t>
            </a:r>
            <a:endParaRPr lang="en-US" altLang="zh-CN" dirty="0"/>
          </a:p>
          <a:p>
            <a:pPr algn="l"/>
            <a:endParaRPr lang="en-US" altLang="zh-CN" dirty="0"/>
          </a:p>
          <a:p>
            <a:pPr algn="l"/>
            <a:r>
              <a:rPr lang="zh-CN" altLang="en-US" dirty="0"/>
              <a:t>但是，存在一个问题，该方法不能减轻</a:t>
            </a:r>
            <a:r>
              <a:rPr lang="en-US" altLang="zh-CN" dirty="0"/>
              <a:t>JVM</a:t>
            </a:r>
            <a:r>
              <a:rPr lang="zh-CN" altLang="en-US" dirty="0"/>
              <a:t>和</a:t>
            </a:r>
            <a:r>
              <a:rPr lang="en-US" altLang="zh-CN" dirty="0"/>
              <a:t>Python</a:t>
            </a:r>
            <a:r>
              <a:rPr lang="zh-CN" altLang="en-US" dirty="0"/>
              <a:t>解释器之类的应用程序初始化的延迟。许多开销是由于应用程序的初始化而造成的，其中大部分是延迟开销。 由于需要在加载应用程序之前初始化语言运行时（例如</a:t>
            </a:r>
            <a:r>
              <a:rPr lang="en-US" altLang="zh-CN" dirty="0"/>
              <a:t>JVM</a:t>
            </a:r>
            <a:r>
              <a:rPr lang="zh-CN" altLang="en-US" dirty="0"/>
              <a:t>），因此</a:t>
            </a:r>
            <a:r>
              <a:rPr lang="en-US" altLang="zh-CN" dirty="0"/>
              <a:t>Java</a:t>
            </a:r>
            <a:r>
              <a:rPr lang="zh-CN" altLang="en-US" dirty="0"/>
              <a:t>和</a:t>
            </a:r>
            <a:r>
              <a:rPr lang="en-US" altLang="zh-CN" dirty="0"/>
              <a:t>Python</a:t>
            </a:r>
            <a:r>
              <a:rPr lang="zh-CN" altLang="en-US" dirty="0"/>
              <a:t>等高级语言需要非常长的启动延迟。</a:t>
            </a:r>
            <a:br>
              <a:rPr lang="zh-CN" altLang="en-US" dirty="0"/>
            </a:br>
            <a:endParaRPr lang="zh-CN" altLang="en-US" dirty="0"/>
          </a:p>
          <a:p>
            <a:pPr algn="l"/>
            <a:endParaRPr lang="zh-CN" altLang="en-US" dirty="0"/>
          </a:p>
        </p:txBody>
      </p:sp>
      <p:sp>
        <p:nvSpPr>
          <p:cNvPr id="4" name="灯片编号占位符 3"/>
          <p:cNvSpPr>
            <a:spLocks noGrp="1"/>
          </p:cNvSpPr>
          <p:nvPr>
            <p:ph type="sldNum" sz="quarter" idx="5"/>
          </p:nvPr>
        </p:nvSpPr>
        <p:spPr/>
        <p:txBody>
          <a:bodyPr/>
          <a:lstStyle/>
          <a:p>
            <a:fld id="{B265AC80-3A0C-4DB2-B08B-8964521E38EC}" type="slidenum">
              <a:rPr lang="zh-CN" altLang="en-US" smtClean="0"/>
              <a:t>35</a:t>
            </a:fld>
            <a:endParaRPr lang="zh-CN" altLang="en-US"/>
          </a:p>
        </p:txBody>
      </p:sp>
    </p:spTree>
    <p:extLst>
      <p:ext uri="{BB962C8B-B14F-4D97-AF65-F5344CB8AC3E}">
        <p14:creationId xmlns:p14="http://schemas.microsoft.com/office/powerpoint/2010/main" val="31094791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此外，沙箱初始化对于各种工作负载都是稳定的，而对于像</a:t>
            </a:r>
            <a:r>
              <a:rPr lang="en-US" altLang="zh-CN" dirty="0"/>
              <a:t>Python Hello</a:t>
            </a:r>
            <a:r>
              <a:rPr lang="zh-CN" altLang="en-US" dirty="0"/>
              <a:t>这样的简单功能，初始化就会支配开销。现有的基于虚拟化的沙箱，</a:t>
            </a:r>
            <a:r>
              <a:rPr lang="en-US" altLang="zh-CN" dirty="0"/>
              <a:t>JVM</a:t>
            </a:r>
            <a:r>
              <a:rPr lang="zh-CN" altLang="en-US" dirty="0"/>
              <a:t>或</a:t>
            </a:r>
            <a:r>
              <a:rPr lang="en-US" altLang="zh-CN" dirty="0"/>
              <a:t>Python</a:t>
            </a:r>
            <a:r>
              <a:rPr lang="zh-CN" altLang="en-US" dirty="0"/>
              <a:t>解释器无法减少由此引起的应用程序初始化的等待时间。</a:t>
            </a:r>
          </a:p>
          <a:p>
            <a:endParaRPr lang="zh-CN" altLang="en-US" dirty="0"/>
          </a:p>
        </p:txBody>
      </p:sp>
      <p:sp>
        <p:nvSpPr>
          <p:cNvPr id="4" name="灯片编号占位符 3"/>
          <p:cNvSpPr>
            <a:spLocks noGrp="1"/>
          </p:cNvSpPr>
          <p:nvPr>
            <p:ph type="sldNum" sz="quarter" idx="5"/>
          </p:nvPr>
        </p:nvSpPr>
        <p:spPr/>
        <p:txBody>
          <a:bodyPr/>
          <a:lstStyle/>
          <a:p>
            <a:fld id="{B265AC80-3A0C-4DB2-B08B-8964521E38EC}" type="slidenum">
              <a:rPr lang="zh-CN" altLang="en-US" smtClean="0"/>
              <a:t>36</a:t>
            </a:fld>
            <a:endParaRPr lang="zh-CN" altLang="en-US"/>
          </a:p>
        </p:txBody>
      </p:sp>
    </p:spTree>
    <p:extLst>
      <p:ext uri="{BB962C8B-B14F-4D97-AF65-F5344CB8AC3E}">
        <p14:creationId xmlns:p14="http://schemas.microsoft.com/office/powerpoint/2010/main" val="849936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757575"/>
                </a:solidFill>
                <a:effectLst/>
                <a:latin typeface="Roboto"/>
              </a:rPr>
              <a:t>检查点恢复技术将沙盒状态保存到一个检查点镜像中，通过镜像还原系统状态来启动函数。</a:t>
            </a:r>
            <a:r>
              <a:rPr lang="en-US" altLang="zh-CN" b="0" i="0" dirty="0">
                <a:solidFill>
                  <a:srgbClr val="757575"/>
                </a:solidFill>
                <a:effectLst/>
                <a:latin typeface="Roboto"/>
              </a:rPr>
              <a:t>C / R</a:t>
            </a:r>
            <a:r>
              <a:rPr lang="zh-CN" altLang="en-US" b="0" i="0" dirty="0">
                <a:solidFill>
                  <a:srgbClr val="757575"/>
                </a:solidFill>
                <a:effectLst/>
                <a:latin typeface="Roboto"/>
              </a:rPr>
              <a:t>的优点是可以将应用程序的初始化成本转换为沙箱的恢复成本。但是，它依赖于重做操作来还原系统状态（内核中的状态，例如打开的文件）。重做操作将还原已检查实例的状态，这对于准确性和兼容性是必需的。例如，重新执行</a:t>
            </a:r>
            <a:r>
              <a:rPr lang="en-US" altLang="zh-CN" b="0" i="0" dirty="0">
                <a:solidFill>
                  <a:srgbClr val="757575"/>
                </a:solidFill>
                <a:effectLst/>
                <a:latin typeface="Roboto"/>
              </a:rPr>
              <a:t>open</a:t>
            </a:r>
            <a:r>
              <a:rPr lang="zh-CN" altLang="en-US" b="0" i="0" dirty="0">
                <a:solidFill>
                  <a:srgbClr val="757575"/>
                </a:solidFill>
                <a:effectLst/>
                <a:latin typeface="Roboto"/>
              </a:rPr>
              <a:t>（）以重新打开打开的文件。但是，基于虚拟化的沙箱会产生性能开销。</a:t>
            </a:r>
          </a:p>
        </p:txBody>
      </p:sp>
      <p:sp>
        <p:nvSpPr>
          <p:cNvPr id="4" name="灯片编号占位符 3"/>
          <p:cNvSpPr>
            <a:spLocks noGrp="1"/>
          </p:cNvSpPr>
          <p:nvPr>
            <p:ph type="sldNum" sz="quarter" idx="5"/>
          </p:nvPr>
        </p:nvSpPr>
        <p:spPr/>
        <p:txBody>
          <a:bodyPr/>
          <a:lstStyle/>
          <a:p>
            <a:fld id="{B265AC80-3A0C-4DB2-B08B-8964521E38EC}" type="slidenum">
              <a:rPr lang="zh-CN" altLang="en-US" smtClean="0"/>
              <a:t>37</a:t>
            </a:fld>
            <a:endParaRPr lang="zh-CN" altLang="en-US"/>
          </a:p>
        </p:txBody>
      </p:sp>
    </p:spTree>
    <p:extLst>
      <p:ext uri="{BB962C8B-B14F-4D97-AF65-F5344CB8AC3E}">
        <p14:creationId xmlns:p14="http://schemas.microsoft.com/office/powerpoint/2010/main" val="25335867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65AC80-3A0C-4DB2-B08B-8964521E38EC}" type="slidenum">
              <a:rPr lang="zh-CN" altLang="en-US" smtClean="0"/>
              <a:t>38</a:t>
            </a:fld>
            <a:endParaRPr lang="zh-CN" altLang="en-US"/>
          </a:p>
        </p:txBody>
      </p:sp>
    </p:spTree>
    <p:extLst>
      <p:ext uri="{BB962C8B-B14F-4D97-AF65-F5344CB8AC3E}">
        <p14:creationId xmlns:p14="http://schemas.microsoft.com/office/powerpoint/2010/main" val="10160079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Catalyzer</a:t>
            </a:r>
            <a:r>
              <a:rPr lang="zh-CN" altLang="en-US" dirty="0"/>
              <a:t>的方法主要为按需恢复以及设计了一个</a:t>
            </a:r>
            <a:r>
              <a:rPr lang="en-US" altLang="zh-CN" dirty="0"/>
              <a:t>sandbox fork</a:t>
            </a:r>
            <a:endParaRPr lang="zh-CN" altLang="en-US" dirty="0"/>
          </a:p>
        </p:txBody>
      </p:sp>
      <p:sp>
        <p:nvSpPr>
          <p:cNvPr id="4" name="灯片编号占位符 3"/>
          <p:cNvSpPr>
            <a:spLocks noGrp="1"/>
          </p:cNvSpPr>
          <p:nvPr>
            <p:ph type="sldNum" sz="quarter" idx="5"/>
          </p:nvPr>
        </p:nvSpPr>
        <p:spPr/>
        <p:txBody>
          <a:bodyPr/>
          <a:lstStyle/>
          <a:p>
            <a:fld id="{B265AC80-3A0C-4DB2-B08B-8964521E38EC}" type="slidenum">
              <a:rPr lang="zh-CN" altLang="en-US" smtClean="0"/>
              <a:t>39</a:t>
            </a:fld>
            <a:endParaRPr lang="zh-CN" altLang="en-US"/>
          </a:p>
        </p:txBody>
      </p:sp>
    </p:spTree>
    <p:extLst>
      <p:ext uri="{BB962C8B-B14F-4D97-AF65-F5344CB8AC3E}">
        <p14:creationId xmlns:p14="http://schemas.microsoft.com/office/powerpoint/2010/main" val="16866445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恢复的性能开销来自两个方面。首先，应用程序和系统状态需要解压缩，反序列化</a:t>
            </a:r>
            <a:r>
              <a:rPr lang="en-US" altLang="zh-CN" dirty="0"/>
              <a:t>(</a:t>
            </a:r>
            <a:r>
              <a:rPr lang="zh-CN" altLang="en-US" dirty="0"/>
              <a:t>只有元数据</a:t>
            </a:r>
            <a:r>
              <a:rPr lang="en-US" altLang="zh-CN" dirty="0"/>
              <a:t>)</a:t>
            </a:r>
            <a:r>
              <a:rPr lang="zh-CN" altLang="en-US" dirty="0"/>
              <a:t>并加载到内存中。 其次，重做操作是恢复系统状态所必需的，包括多线程上下文、虚拟化沙盒和 </a:t>
            </a:r>
            <a:r>
              <a:rPr lang="en-US" altLang="zh-CN" dirty="0"/>
              <a:t>I/O </a:t>
            </a:r>
            <a:r>
              <a:rPr lang="zh-CN" altLang="en-US" dirty="0"/>
              <a:t>连接。 </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265AC80-3A0C-4DB2-B08B-8964521E38EC}" type="slidenum">
              <a:rPr lang="zh-CN" altLang="en-US" smtClean="0"/>
              <a:t>40</a:t>
            </a:fld>
            <a:endParaRPr lang="zh-CN" altLang="en-US"/>
          </a:p>
        </p:txBody>
      </p:sp>
    </p:spTree>
    <p:extLst>
      <p:ext uri="{BB962C8B-B14F-4D97-AF65-F5344CB8AC3E}">
        <p14:creationId xmlns:p14="http://schemas.microsoft.com/office/powerpoint/2010/main" val="9250667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叠加内存通过</a:t>
            </a:r>
            <a:r>
              <a:rPr lang="en-US" altLang="zh-CN" dirty="0"/>
              <a:t>Catalyzer</a:t>
            </a:r>
            <a:r>
              <a:rPr lang="zh-CN" altLang="en-US" dirty="0"/>
              <a:t>将</a:t>
            </a:r>
            <a:r>
              <a:rPr lang="en-US" altLang="zh-CN" dirty="0" err="1"/>
              <a:t>func</a:t>
            </a:r>
            <a:r>
              <a:rPr lang="zh-CN" altLang="en-US" dirty="0"/>
              <a:t>映像直接映射到内存来加载应用程序状态。此外，执行相同函数的沙箱共享“基本内存映射”，以减少文件映射的成本（用于热启动）。</a:t>
            </a:r>
          </a:p>
          <a:p>
            <a:endParaRPr lang="zh-CN" altLang="en-US" dirty="0"/>
          </a:p>
          <a:p>
            <a:r>
              <a:rPr lang="zh-CN" altLang="en-US" dirty="0"/>
              <a:t>状态恢复分离在关键路径上将反序列化与系统状态恢复分开。在离线制备，</a:t>
            </a:r>
            <a:r>
              <a:rPr lang="en-US" altLang="zh-CN" dirty="0"/>
              <a:t>Catalyzer</a:t>
            </a:r>
            <a:r>
              <a:rPr lang="zh-CN" altLang="en-US" dirty="0"/>
              <a:t>部分地脱序列由元数据保存镜像的功能。然后，通过将所有参考关系记录在存储从指针偏移量到指针值偏移量的映射的关系表中，元数据对象和关系表均形成部分反序列化的对象。去做。</a:t>
            </a:r>
          </a:p>
          <a:p>
            <a:endParaRPr lang="zh-CN" altLang="en-US" dirty="0"/>
          </a:p>
          <a:p>
            <a:r>
              <a:rPr lang="zh-CN" altLang="en-US" dirty="0"/>
              <a:t>按需</a:t>
            </a:r>
            <a:r>
              <a:rPr lang="en-US" altLang="zh-CN" dirty="0"/>
              <a:t>I / O</a:t>
            </a:r>
            <a:r>
              <a:rPr lang="zh-CN" altLang="en-US" dirty="0"/>
              <a:t>重新连接：在恢复中执行的大量 </a:t>
            </a:r>
            <a:r>
              <a:rPr lang="en-US" altLang="zh-CN" dirty="0"/>
              <a:t>I/O </a:t>
            </a:r>
            <a:r>
              <a:rPr lang="zh-CN" altLang="en-US" dirty="0"/>
              <a:t>操作</a:t>
            </a:r>
            <a:r>
              <a:rPr lang="en-US" altLang="zh-CN" dirty="0"/>
              <a:t>(</a:t>
            </a:r>
            <a:r>
              <a:rPr lang="zh-CN" altLang="en-US" dirty="0"/>
              <a:t>例如，打开文件</a:t>
            </a:r>
            <a:r>
              <a:rPr lang="en-US" altLang="zh-CN" dirty="0"/>
              <a:t>)</a:t>
            </a:r>
            <a:r>
              <a:rPr lang="zh-CN" altLang="en-US" dirty="0"/>
              <a:t>在关键路径上增加了高延迟，按需</a:t>
            </a:r>
            <a:r>
              <a:rPr lang="en-US" altLang="zh-CN" dirty="0"/>
              <a:t>I / O</a:t>
            </a:r>
            <a:r>
              <a:rPr lang="zh-CN" altLang="en-US" dirty="0"/>
              <a:t>重新连接会延迟</a:t>
            </a:r>
            <a:r>
              <a:rPr lang="en-US" altLang="zh-CN" dirty="0"/>
              <a:t>I / O</a:t>
            </a:r>
            <a:r>
              <a:rPr lang="zh-CN" altLang="en-US" dirty="0"/>
              <a:t>状态的恢复。连接的重建会延迟，将在使用时执行。为此，在还原关键路径上异步执行</a:t>
            </a:r>
            <a:r>
              <a:rPr lang="en-US" altLang="zh-CN" dirty="0"/>
              <a:t>I / O</a:t>
            </a:r>
            <a:r>
              <a:rPr lang="zh-CN" altLang="en-US" dirty="0"/>
              <a:t>重新连接，沙箱中的内核保持其</a:t>
            </a:r>
            <a:r>
              <a:rPr lang="en-US" altLang="zh-CN" dirty="0"/>
              <a:t>I / O</a:t>
            </a:r>
            <a:r>
              <a:rPr lang="zh-CN" altLang="en-US" dirty="0"/>
              <a:t>连接状态。也就是说，文件描述符传递给函数，但在内核中被标记为尚未重新打开。</a:t>
            </a:r>
          </a:p>
          <a:p>
            <a:endParaRPr lang="zh-CN" altLang="en-US" dirty="0"/>
          </a:p>
          <a:p>
            <a:r>
              <a:rPr lang="en-US" altLang="zh-CN" dirty="0"/>
              <a:t>Zygote</a:t>
            </a:r>
            <a:r>
              <a:rPr lang="zh-CN" altLang="en-US" dirty="0"/>
              <a:t>是一种通用的虚拟化沙箱，用于生成特定于函数的沙箱。另外，缓存用于减少沙箱构建的开销。 沙箱由配置文件和</a:t>
            </a:r>
            <a:r>
              <a:rPr lang="en-US" altLang="zh-CN" dirty="0" err="1"/>
              <a:t>rootfs</a:t>
            </a:r>
            <a:r>
              <a:rPr lang="zh-CN" altLang="en-US" dirty="0"/>
              <a:t>组成，后者解析配置文件，分配虚拟资源（例如</a:t>
            </a:r>
            <a:r>
              <a:rPr lang="en-US" altLang="zh-CN" dirty="0"/>
              <a:t>vCPU</a:t>
            </a:r>
            <a:r>
              <a:rPr lang="zh-CN" altLang="en-US" dirty="0"/>
              <a:t>）并安装基本的</a:t>
            </a:r>
            <a:r>
              <a:rPr lang="en-US" altLang="zh-CN" dirty="0" err="1"/>
              <a:t>rootfs</a:t>
            </a:r>
            <a:r>
              <a:rPr lang="zh-CN" altLang="en-US" dirty="0"/>
              <a:t>。然后，在调用该函数时，导入特定于函数的二进制文件</a:t>
            </a:r>
            <a:r>
              <a:rPr lang="en-US" altLang="zh-CN" dirty="0"/>
              <a:t>/</a:t>
            </a:r>
            <a:r>
              <a:rPr lang="zh-CN" altLang="en-US" dirty="0"/>
              <a:t>库，并将特定于函数的设置添加到</a:t>
            </a:r>
            <a:r>
              <a:rPr lang="en-US" altLang="zh-CN" dirty="0"/>
              <a:t>Zygote</a:t>
            </a:r>
            <a:r>
              <a:rPr lang="zh-CN" altLang="en-US" dirty="0"/>
              <a:t>。</a:t>
            </a:r>
          </a:p>
        </p:txBody>
      </p:sp>
      <p:sp>
        <p:nvSpPr>
          <p:cNvPr id="4" name="灯片编号占位符 3"/>
          <p:cNvSpPr>
            <a:spLocks noGrp="1"/>
          </p:cNvSpPr>
          <p:nvPr>
            <p:ph type="sldNum" sz="quarter" idx="5"/>
          </p:nvPr>
        </p:nvSpPr>
        <p:spPr/>
        <p:txBody>
          <a:bodyPr/>
          <a:lstStyle/>
          <a:p>
            <a:fld id="{B265AC80-3A0C-4DB2-B08B-8964521E38EC}" type="slidenum">
              <a:rPr lang="zh-CN" altLang="en-US" smtClean="0"/>
              <a:t>41</a:t>
            </a:fld>
            <a:endParaRPr lang="zh-CN" altLang="en-US"/>
          </a:p>
        </p:txBody>
      </p:sp>
    </p:spTree>
    <p:extLst>
      <p:ext uri="{BB962C8B-B14F-4D97-AF65-F5344CB8AC3E}">
        <p14:creationId xmlns:p14="http://schemas.microsoft.com/office/powerpoint/2010/main" val="1936444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44444"/>
                </a:solidFill>
                <a:effectLst/>
                <a:latin typeface="Microsoft YaHei" panose="020B0503020204020204" pitchFamily="34" charset="-122"/>
                <a:ea typeface="Microsoft YaHei" panose="020B0503020204020204" pitchFamily="34" charset="-122"/>
              </a:rPr>
              <a:t>这里作者，将这个图像处理的应用，部署在了现有的三大</a:t>
            </a:r>
            <a:r>
              <a:rPr lang="en-US" altLang="zh-CN" b="0" i="0" dirty="0">
                <a:solidFill>
                  <a:srgbClr val="444444"/>
                </a:solidFill>
                <a:effectLst/>
                <a:latin typeface="Microsoft YaHei" panose="020B0503020204020204" pitchFamily="34" charset="-122"/>
                <a:ea typeface="Microsoft YaHei" panose="020B0503020204020204" pitchFamily="34" charset="-122"/>
              </a:rPr>
              <a:t>Serverless</a:t>
            </a:r>
            <a:r>
              <a:rPr lang="zh-CN" altLang="en-US" b="0" i="0" dirty="0">
                <a:solidFill>
                  <a:srgbClr val="444444"/>
                </a:solidFill>
                <a:effectLst/>
                <a:latin typeface="Microsoft YaHei" panose="020B0503020204020204" pitchFamily="34" charset="-122"/>
                <a:ea typeface="Microsoft YaHei" panose="020B0503020204020204" pitchFamily="34" charset="-122"/>
              </a:rPr>
              <a:t>平台上。通过对比总运行时间，以及任务计算时间，我们不难发现，真正处理计算任务的时间，占比总运行时间的大小，只有一半左右。这就说明，由于</a:t>
            </a:r>
            <a:r>
              <a:rPr lang="en-US" altLang="zh-CN" b="0" i="0" dirty="0">
                <a:solidFill>
                  <a:srgbClr val="444444"/>
                </a:solidFill>
                <a:effectLst/>
                <a:latin typeface="Microsoft YaHei" panose="020B0503020204020204" pitchFamily="34" charset="-122"/>
                <a:ea typeface="Microsoft YaHei" panose="020B0503020204020204" pitchFamily="34" charset="-122"/>
              </a:rPr>
              <a:t>Serverless</a:t>
            </a:r>
            <a:r>
              <a:rPr lang="zh-CN" altLang="en-US" b="0" i="0" dirty="0">
                <a:solidFill>
                  <a:srgbClr val="444444"/>
                </a:solidFill>
                <a:effectLst/>
                <a:latin typeface="Microsoft YaHei" panose="020B0503020204020204" pitchFamily="34" charset="-122"/>
                <a:ea typeface="Microsoft YaHei" panose="020B0503020204020204" pitchFamily="34" charset="-122"/>
              </a:rPr>
              <a:t>带来中间传递信息，以及函数启动时间等等开销，也就是平台带来的开销时间比较大。这样的结果，不利于应用进行频繁调用计算。会拖累应用的性能表现。</a:t>
            </a:r>
            <a:endParaRPr lang="zh-CN" altLang="en-US" dirty="0"/>
          </a:p>
        </p:txBody>
      </p:sp>
      <p:sp>
        <p:nvSpPr>
          <p:cNvPr id="4" name="灯片编号占位符 3"/>
          <p:cNvSpPr>
            <a:spLocks noGrp="1"/>
          </p:cNvSpPr>
          <p:nvPr>
            <p:ph type="sldNum" sz="quarter" idx="5"/>
          </p:nvPr>
        </p:nvSpPr>
        <p:spPr/>
        <p:txBody>
          <a:bodyPr/>
          <a:lstStyle/>
          <a:p>
            <a:fld id="{B265AC80-3A0C-4DB2-B08B-8964521E38EC}" type="slidenum">
              <a:rPr lang="zh-CN" altLang="en-US" smtClean="0"/>
              <a:t>5</a:t>
            </a:fld>
            <a:endParaRPr lang="zh-CN" altLang="en-US"/>
          </a:p>
        </p:txBody>
      </p:sp>
    </p:spTree>
    <p:extLst>
      <p:ext uri="{BB962C8B-B14F-4D97-AF65-F5344CB8AC3E}">
        <p14:creationId xmlns:p14="http://schemas.microsoft.com/office/powerpoint/2010/main" val="41726454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65AC80-3A0C-4DB2-B08B-8964521E38EC}" type="slidenum">
              <a:rPr lang="zh-CN" altLang="en-US" smtClean="0"/>
              <a:t>43</a:t>
            </a:fld>
            <a:endParaRPr lang="zh-CN" altLang="en-US"/>
          </a:p>
        </p:txBody>
      </p:sp>
    </p:spTree>
    <p:extLst>
      <p:ext uri="{BB962C8B-B14F-4D97-AF65-F5344CB8AC3E}">
        <p14:creationId xmlns:p14="http://schemas.microsoft.com/office/powerpoint/2010/main" val="17893785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65AC80-3A0C-4DB2-B08B-8964521E38EC}" type="slidenum">
              <a:rPr lang="zh-CN" altLang="en-US" smtClean="0"/>
              <a:t>44</a:t>
            </a:fld>
            <a:endParaRPr lang="zh-CN" altLang="en-US"/>
          </a:p>
        </p:txBody>
      </p:sp>
    </p:spTree>
    <p:extLst>
      <p:ext uri="{BB962C8B-B14F-4D97-AF65-F5344CB8AC3E}">
        <p14:creationId xmlns:p14="http://schemas.microsoft.com/office/powerpoint/2010/main" val="22410178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65AC80-3A0C-4DB2-B08B-8964521E38EC}" type="slidenum">
              <a:rPr lang="zh-CN" altLang="en-US" smtClean="0"/>
              <a:t>45</a:t>
            </a:fld>
            <a:endParaRPr lang="zh-CN" altLang="en-US"/>
          </a:p>
        </p:txBody>
      </p:sp>
    </p:spTree>
    <p:extLst>
      <p:ext uri="{BB962C8B-B14F-4D97-AF65-F5344CB8AC3E}">
        <p14:creationId xmlns:p14="http://schemas.microsoft.com/office/powerpoint/2010/main" val="3911357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44444"/>
                </a:solidFill>
                <a:effectLst/>
                <a:latin typeface="Microsoft YaHei" panose="020B0503020204020204" pitchFamily="34" charset="-122"/>
                <a:ea typeface="Microsoft YaHei" panose="020B0503020204020204" pitchFamily="34" charset="-122"/>
              </a:rPr>
              <a:t>为了解决无服务器计算的启动延迟，首先我向大家分享一下</a:t>
            </a:r>
            <a:r>
              <a:rPr lang="en-US" altLang="zh-CN" b="0" i="0" dirty="0">
                <a:solidFill>
                  <a:srgbClr val="444444"/>
                </a:solidFill>
                <a:effectLst/>
                <a:latin typeface="Microsoft YaHei" panose="020B0503020204020204" pitchFamily="34" charset="-122"/>
                <a:ea typeface="Microsoft YaHei" panose="020B0503020204020204" pitchFamily="34" charset="-122"/>
              </a:rPr>
              <a:t>SAND</a:t>
            </a:r>
            <a:r>
              <a:rPr lang="zh-CN" altLang="en-US" b="0" i="0" dirty="0">
                <a:solidFill>
                  <a:srgbClr val="444444"/>
                </a:solidFill>
                <a:effectLst/>
                <a:latin typeface="Microsoft YaHei" panose="020B0503020204020204" pitchFamily="34" charset="-122"/>
                <a:ea typeface="Microsoft YaHei" panose="020B0503020204020204" pitchFamily="34" charset="-122"/>
              </a:rPr>
              <a:t>，一个高性能无服务计算平台。主要实现的目标是，达到减少应用延迟的效果，同时高效利用资源。</a:t>
            </a:r>
            <a:endParaRPr lang="zh-CN" altLang="en-US" dirty="0"/>
          </a:p>
        </p:txBody>
      </p:sp>
      <p:sp>
        <p:nvSpPr>
          <p:cNvPr id="4" name="灯片编号占位符 3"/>
          <p:cNvSpPr>
            <a:spLocks noGrp="1"/>
          </p:cNvSpPr>
          <p:nvPr>
            <p:ph type="sldNum" sz="quarter" idx="5"/>
          </p:nvPr>
        </p:nvSpPr>
        <p:spPr/>
        <p:txBody>
          <a:bodyPr/>
          <a:lstStyle/>
          <a:p>
            <a:fld id="{B265AC80-3A0C-4DB2-B08B-8964521E38EC}" type="slidenum">
              <a:rPr lang="zh-CN" altLang="en-US" smtClean="0"/>
              <a:t>6</a:t>
            </a:fld>
            <a:endParaRPr lang="zh-CN" altLang="en-US"/>
          </a:p>
        </p:txBody>
      </p:sp>
    </p:spTree>
    <p:extLst>
      <p:ext uri="{BB962C8B-B14F-4D97-AF65-F5344CB8AC3E}">
        <p14:creationId xmlns:p14="http://schemas.microsoft.com/office/powerpoint/2010/main" val="2257493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44444"/>
                </a:solidFill>
                <a:effectLst/>
                <a:latin typeface="Microsoft YaHei" panose="020B0503020204020204" pitchFamily="34" charset="-122"/>
                <a:ea typeface="Microsoft YaHei" panose="020B0503020204020204" pitchFamily="34" charset="-122"/>
              </a:rPr>
              <a:t>这里先介绍一下背景，主要是现有的一些平台的情况，以及一些普遍的做法。</a:t>
            </a:r>
            <a:endParaRPr lang="zh-CN" altLang="en-US" dirty="0"/>
          </a:p>
        </p:txBody>
      </p:sp>
      <p:sp>
        <p:nvSpPr>
          <p:cNvPr id="4" name="灯片编号占位符 3"/>
          <p:cNvSpPr>
            <a:spLocks noGrp="1"/>
          </p:cNvSpPr>
          <p:nvPr>
            <p:ph type="sldNum" sz="quarter" idx="5"/>
          </p:nvPr>
        </p:nvSpPr>
        <p:spPr/>
        <p:txBody>
          <a:bodyPr/>
          <a:lstStyle/>
          <a:p>
            <a:fld id="{B265AC80-3A0C-4DB2-B08B-8964521E38EC}" type="slidenum">
              <a:rPr lang="zh-CN" altLang="en-US" smtClean="0"/>
              <a:t>7</a:t>
            </a:fld>
            <a:endParaRPr lang="zh-CN" altLang="en-US"/>
          </a:p>
        </p:txBody>
      </p:sp>
    </p:spTree>
    <p:extLst>
      <p:ext uri="{BB962C8B-B14F-4D97-AF65-F5344CB8AC3E}">
        <p14:creationId xmlns:p14="http://schemas.microsoft.com/office/powerpoint/2010/main" val="3479114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44444"/>
                </a:solidFill>
                <a:effectLst/>
                <a:latin typeface="Microsoft YaHei" panose="020B0503020204020204" pitchFamily="34" charset="-122"/>
                <a:ea typeface="Microsoft YaHei" panose="020B0503020204020204" pitchFamily="34" charset="-122"/>
              </a:rPr>
              <a:t>现有的一些平台，通常是使用容器来进行函数的运算和隔离；</a:t>
            </a:r>
            <a:endParaRPr lang="en-US" altLang="zh-CN" b="0" i="0" dirty="0">
              <a:solidFill>
                <a:srgbClr val="444444"/>
              </a:solidFill>
              <a:effectLst/>
              <a:latin typeface="Microsoft YaHei" panose="020B0503020204020204" pitchFamily="34" charset="-122"/>
              <a:ea typeface="Microsoft YaHei" panose="020B0503020204020204" pitchFamily="34" charset="-122"/>
            </a:endParaRPr>
          </a:p>
          <a:p>
            <a:r>
              <a:rPr lang="zh-CN" altLang="en-US" b="0" i="0" dirty="0">
                <a:solidFill>
                  <a:srgbClr val="444444"/>
                </a:solidFill>
                <a:effectLst/>
                <a:latin typeface="Microsoft YaHei" panose="020B0503020204020204" pitchFamily="34" charset="-122"/>
                <a:ea typeface="Microsoft YaHei" panose="020B0503020204020204" pitchFamily="34" charset="-122"/>
              </a:rPr>
              <a:t>容器被安排在具有可用资源的宿主机上；</a:t>
            </a:r>
            <a:endParaRPr lang="en-US" altLang="zh-CN" b="0" i="0" dirty="0">
              <a:solidFill>
                <a:srgbClr val="444444"/>
              </a:solidFill>
              <a:effectLst/>
              <a:latin typeface="Microsoft YaHei" panose="020B0503020204020204" pitchFamily="34" charset="-122"/>
              <a:ea typeface="Microsoft YaHei" panose="020B0503020204020204" pitchFamily="34" charset="-122"/>
            </a:endParaRPr>
          </a:p>
          <a:p>
            <a:r>
              <a:rPr lang="zh-CN" altLang="en-US" b="0" i="0" dirty="0">
                <a:solidFill>
                  <a:srgbClr val="444444"/>
                </a:solidFill>
                <a:effectLst/>
                <a:latin typeface="Microsoft YaHei" panose="020B0503020204020204" pitchFamily="34" charset="-122"/>
                <a:ea typeface="Microsoft YaHei" panose="020B0503020204020204" pitchFamily="34" charset="-122"/>
              </a:rPr>
              <a:t>容器处理完成任务之后，经过了一段时间之后，就会回收资源；</a:t>
            </a:r>
            <a:endParaRPr lang="en-US" altLang="zh-CN" b="0" i="0" dirty="0">
              <a:solidFill>
                <a:srgbClr val="444444"/>
              </a:solidFill>
              <a:effectLst/>
              <a:latin typeface="Microsoft YaHei" panose="020B0503020204020204" pitchFamily="34" charset="-122"/>
              <a:ea typeface="Microsoft YaHei" panose="020B0503020204020204" pitchFamily="34" charset="-122"/>
            </a:endParaRPr>
          </a:p>
          <a:p>
            <a:r>
              <a:rPr lang="zh-CN" altLang="en-US" b="0" i="0" dirty="0">
                <a:solidFill>
                  <a:srgbClr val="444444"/>
                </a:solidFill>
                <a:effectLst/>
                <a:latin typeface="Microsoft YaHei" panose="020B0503020204020204" pitchFamily="34" charset="-122"/>
                <a:ea typeface="Microsoft YaHei" panose="020B0503020204020204" pitchFamily="34" charset="-122"/>
              </a:rPr>
              <a:t>容器与容器之间是通过一个消息总线来进行通讯。消息总线，可以是分布式的消息传递，或者是通过存储服务来实现消息传递。</a:t>
            </a:r>
            <a:endParaRPr lang="zh-CN" altLang="en-US" dirty="0"/>
          </a:p>
        </p:txBody>
      </p:sp>
      <p:sp>
        <p:nvSpPr>
          <p:cNvPr id="4" name="灯片编号占位符 3"/>
          <p:cNvSpPr>
            <a:spLocks noGrp="1"/>
          </p:cNvSpPr>
          <p:nvPr>
            <p:ph type="sldNum" sz="quarter" idx="5"/>
          </p:nvPr>
        </p:nvSpPr>
        <p:spPr/>
        <p:txBody>
          <a:bodyPr/>
          <a:lstStyle/>
          <a:p>
            <a:fld id="{B265AC80-3A0C-4DB2-B08B-8964521E38EC}" type="slidenum">
              <a:rPr lang="zh-CN" altLang="en-US" smtClean="0"/>
              <a:t>8</a:t>
            </a:fld>
            <a:endParaRPr lang="zh-CN" altLang="en-US"/>
          </a:p>
        </p:txBody>
      </p:sp>
    </p:spTree>
    <p:extLst>
      <p:ext uri="{BB962C8B-B14F-4D97-AF65-F5344CB8AC3E}">
        <p14:creationId xmlns:p14="http://schemas.microsoft.com/office/powerpoint/2010/main" val="2563551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44444"/>
                </a:solidFill>
                <a:effectLst/>
                <a:latin typeface="Microsoft YaHei" panose="020B0503020204020204" pitchFamily="34" charset="-122"/>
                <a:ea typeface="Microsoft YaHei" panose="020B0503020204020204" pitchFamily="34" charset="-122"/>
              </a:rPr>
              <a:t>这些是我们发现的常见做法。其中大多数功能，大多数服务都利用容器来隔离功能，这对功能执行以及这些系统实际处理并发性有一些影响。每当有新请求时，必须从头开始初始化容器，都可以从头开始创建新容器，这就是冷启动问题。这不可避免地会导致较长的启动延迟。 </a:t>
            </a:r>
            <a:endParaRPr lang="en-US" altLang="zh-CN" b="0" i="0" dirty="0">
              <a:solidFill>
                <a:srgbClr val="444444"/>
              </a:solidFill>
              <a:effectLst/>
              <a:latin typeface="Microsoft YaHei" panose="020B0503020204020204" pitchFamily="34" charset="-122"/>
              <a:ea typeface="Microsoft YaHei" panose="020B0503020204020204" pitchFamily="34" charset="-122"/>
            </a:endParaRPr>
          </a:p>
          <a:p>
            <a:r>
              <a:rPr lang="zh-CN" altLang="en-US" b="0" i="0" dirty="0">
                <a:solidFill>
                  <a:srgbClr val="444444"/>
                </a:solidFill>
                <a:effectLst/>
                <a:latin typeface="Microsoft YaHei" panose="020B0503020204020204" pitchFamily="34" charset="-122"/>
                <a:ea typeface="Microsoft YaHei" panose="020B0503020204020204" pitchFamily="34" charset="-122"/>
              </a:rPr>
              <a:t>当然这样不是最好的做法，我们可以实现热启动，启动了容器之后，继续运行它。这样我们就可以重复利用那些空闲的容器。这是热启动的做法。只要收到请求，我们可以将它们导向已经启动好的容器上运行。</a:t>
            </a:r>
            <a:endParaRPr lang="en-US" altLang="zh-CN" b="0" i="0" dirty="0">
              <a:solidFill>
                <a:srgbClr val="444444"/>
              </a:solidFill>
              <a:effectLst/>
              <a:latin typeface="Microsoft YaHei" panose="020B0503020204020204" pitchFamily="34" charset="-122"/>
              <a:ea typeface="Microsoft YaHei" panose="020B0503020204020204" pitchFamily="34" charset="-122"/>
            </a:endParaRPr>
          </a:p>
          <a:p>
            <a:pPr algn="just" fontAlgn="base" latinLnBrk="1"/>
            <a:r>
              <a:rPr lang="zh-CN" altLang="en-US" b="0" i="0" dirty="0">
                <a:solidFill>
                  <a:srgbClr val="444444"/>
                </a:solidFill>
                <a:effectLst/>
                <a:latin typeface="Microsoft YaHei" panose="020B0503020204020204" pitchFamily="34" charset="-122"/>
                <a:ea typeface="Microsoft YaHei" panose="020B0503020204020204" pitchFamily="34" charset="-122"/>
              </a:rPr>
              <a:t>但是，这种方式，不适合处理并发的请求。因为如果我为每一个并发的请求，都实现容器的热启动，那么我们提前保留的资源就会很多，这样不能达到资源的充分利用。如果不能保留热启动的容器，则会带来很长的应用响应延迟。这两点都是我们不希望看到的。</a:t>
            </a:r>
          </a:p>
          <a:p>
            <a:pPr algn="just" fontAlgn="base" latinLnBrk="1"/>
            <a:r>
              <a:rPr lang="zh-CN" altLang="en-US" b="0" i="0" dirty="0">
                <a:solidFill>
                  <a:srgbClr val="444444"/>
                </a:solidFill>
                <a:effectLst/>
                <a:latin typeface="Microsoft YaHei" panose="020B0503020204020204" pitchFamily="34" charset="-122"/>
                <a:ea typeface="Microsoft YaHei" panose="020B0503020204020204" pitchFamily="34" charset="-122"/>
              </a:rPr>
              <a:t>此外，我还发现，</a:t>
            </a:r>
            <a:r>
              <a:rPr lang="en-US" altLang="zh-CN" b="0" i="0" dirty="0">
                <a:solidFill>
                  <a:srgbClr val="444444"/>
                </a:solidFill>
                <a:effectLst/>
                <a:latin typeface="Microsoft YaHei" panose="020B0503020204020204" pitchFamily="34" charset="-122"/>
                <a:ea typeface="Microsoft YaHei" panose="020B0503020204020204" pitchFamily="34" charset="-122"/>
              </a:rPr>
              <a:t>Function</a:t>
            </a:r>
            <a:r>
              <a:rPr lang="zh-CN" altLang="en-US" b="0" i="0" dirty="0">
                <a:solidFill>
                  <a:srgbClr val="444444"/>
                </a:solidFill>
                <a:effectLst/>
                <a:latin typeface="Microsoft YaHei" panose="020B0503020204020204" pitchFamily="34" charset="-122"/>
                <a:ea typeface="Microsoft YaHei" panose="020B0503020204020204" pitchFamily="34" charset="-122"/>
              </a:rPr>
              <a:t>与</a:t>
            </a:r>
            <a:r>
              <a:rPr lang="en-US" altLang="zh-CN" b="0" i="0" dirty="0">
                <a:solidFill>
                  <a:srgbClr val="444444"/>
                </a:solidFill>
                <a:effectLst/>
                <a:latin typeface="Microsoft YaHei" panose="020B0503020204020204" pitchFamily="34" charset="-122"/>
                <a:ea typeface="Microsoft YaHei" panose="020B0503020204020204" pitchFamily="34" charset="-122"/>
              </a:rPr>
              <a:t>Function</a:t>
            </a:r>
            <a:r>
              <a:rPr lang="zh-CN" altLang="en-US" b="0" i="0" dirty="0">
                <a:solidFill>
                  <a:srgbClr val="444444"/>
                </a:solidFill>
                <a:effectLst/>
                <a:latin typeface="Microsoft YaHei" panose="020B0503020204020204" pitchFamily="34" charset="-122"/>
                <a:ea typeface="Microsoft YaHei" panose="020B0503020204020204" pitchFamily="34" charset="-122"/>
              </a:rPr>
              <a:t>之间的消息传递，以及数据交换，是通过相同的一个</a:t>
            </a:r>
            <a:r>
              <a:rPr lang="en-US" altLang="zh-CN" b="0" i="0" dirty="0">
                <a:solidFill>
                  <a:srgbClr val="444444"/>
                </a:solidFill>
                <a:effectLst/>
                <a:latin typeface="Microsoft YaHei" panose="020B0503020204020204" pitchFamily="34" charset="-122"/>
                <a:ea typeface="Microsoft YaHei" panose="020B0503020204020204" pitchFamily="34" charset="-122"/>
              </a:rPr>
              <a:t>message bus</a:t>
            </a:r>
            <a:r>
              <a:rPr lang="zh-CN" altLang="en-US" b="0" i="0" dirty="0">
                <a:solidFill>
                  <a:srgbClr val="444444"/>
                </a:solidFill>
                <a:effectLst/>
                <a:latin typeface="Microsoft YaHei" panose="020B0503020204020204" pitchFamily="34" charset="-122"/>
                <a:ea typeface="Microsoft YaHei" panose="020B0503020204020204" pitchFamily="34" charset="-122"/>
              </a:rPr>
              <a:t>的。总线效率的低下，也导致了系统性能表现的不佳。</a:t>
            </a:r>
          </a:p>
          <a:p>
            <a:endParaRPr lang="zh-CN" altLang="en-US" dirty="0"/>
          </a:p>
        </p:txBody>
      </p:sp>
      <p:sp>
        <p:nvSpPr>
          <p:cNvPr id="4" name="灯片编号占位符 3"/>
          <p:cNvSpPr>
            <a:spLocks noGrp="1"/>
          </p:cNvSpPr>
          <p:nvPr>
            <p:ph type="sldNum" sz="quarter" idx="5"/>
          </p:nvPr>
        </p:nvSpPr>
        <p:spPr/>
        <p:txBody>
          <a:bodyPr/>
          <a:lstStyle/>
          <a:p>
            <a:fld id="{B265AC80-3A0C-4DB2-B08B-8964521E38EC}" type="slidenum">
              <a:rPr lang="zh-CN" altLang="en-US" smtClean="0"/>
              <a:t>9</a:t>
            </a:fld>
            <a:endParaRPr lang="zh-CN" altLang="en-US"/>
          </a:p>
        </p:txBody>
      </p:sp>
    </p:spTree>
    <p:extLst>
      <p:ext uri="{BB962C8B-B14F-4D97-AF65-F5344CB8AC3E}">
        <p14:creationId xmlns:p14="http://schemas.microsoft.com/office/powerpoint/2010/main" val="471704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首先，我们应该提前知道不同的内容应该具有不同的隔离级别，应用间应该具有强隔离性，相同应用下的函数应该有弱隔离性</a:t>
            </a:r>
          </a:p>
        </p:txBody>
      </p:sp>
      <p:sp>
        <p:nvSpPr>
          <p:cNvPr id="4" name="灯片编号占位符 3"/>
          <p:cNvSpPr>
            <a:spLocks noGrp="1"/>
          </p:cNvSpPr>
          <p:nvPr>
            <p:ph type="sldNum" sz="quarter" idx="5"/>
          </p:nvPr>
        </p:nvSpPr>
        <p:spPr/>
        <p:txBody>
          <a:bodyPr/>
          <a:lstStyle/>
          <a:p>
            <a:fld id="{B265AC80-3A0C-4DB2-B08B-8964521E38EC}" type="slidenum">
              <a:rPr lang="zh-CN" altLang="en-US" smtClean="0"/>
              <a:t>11</a:t>
            </a:fld>
            <a:endParaRPr lang="zh-CN" altLang="en-US"/>
          </a:p>
        </p:txBody>
      </p:sp>
    </p:spTree>
    <p:extLst>
      <p:ext uri="{BB962C8B-B14F-4D97-AF65-F5344CB8AC3E}">
        <p14:creationId xmlns:p14="http://schemas.microsoft.com/office/powerpoint/2010/main" val="1674748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124191"/>
          </a:solidFill>
        </p:spPr>
        <p:txBody>
          <a:bodyPr wrap="square" lIns="0" tIns="0" rIns="0" bIns="0" rtlCol="0"/>
          <a:lstStyle/>
          <a:p>
            <a:endParaRPr/>
          </a:p>
        </p:txBody>
      </p:sp>
      <p:sp>
        <p:nvSpPr>
          <p:cNvPr id="2" name="Holder 2"/>
          <p:cNvSpPr>
            <a:spLocks noGrp="1"/>
          </p:cNvSpPr>
          <p:nvPr>
            <p:ph type="ctrTitle"/>
          </p:nvPr>
        </p:nvSpPr>
        <p:spPr>
          <a:xfrm>
            <a:off x="354584" y="841705"/>
            <a:ext cx="8434831" cy="1367789"/>
          </a:xfrm>
          <a:prstGeom prst="rect">
            <a:avLst/>
          </a:prstGeom>
        </p:spPr>
        <p:txBody>
          <a:bodyPr wrap="square" lIns="0" tIns="0" rIns="0" bIns="0">
            <a:spAutoFit/>
          </a:bodyPr>
          <a:lstStyle>
            <a:lvl1pPr>
              <a:defRPr sz="4400" b="0" i="0">
                <a:solidFill>
                  <a:schemeClr val="bg1"/>
                </a:solidFill>
                <a:latin typeface="Arial Black"/>
                <a:cs typeface="Arial Black"/>
              </a:defRPr>
            </a:lvl1pPr>
          </a:lstStyle>
          <a:p>
            <a:endParaRPr/>
          </a:p>
        </p:txBody>
      </p:sp>
      <p:sp>
        <p:nvSpPr>
          <p:cNvPr id="3" name="Holder 3"/>
          <p:cNvSpPr>
            <a:spLocks noGrp="1"/>
          </p:cNvSpPr>
          <p:nvPr>
            <p:ph type="subTitle" idx="4"/>
          </p:nvPr>
        </p:nvSpPr>
        <p:spPr>
          <a:xfrm>
            <a:off x="1684019" y="2956331"/>
            <a:ext cx="5775960" cy="665479"/>
          </a:xfrm>
          <a:prstGeom prst="rect">
            <a:avLst/>
          </a:prstGeom>
        </p:spPr>
        <p:txBody>
          <a:bodyPr wrap="square" lIns="0" tIns="0" rIns="0" bIns="0">
            <a:spAutoFit/>
          </a:bodyPr>
          <a:lstStyle>
            <a:lvl1pPr>
              <a:defRPr sz="1600" b="0" i="0">
                <a:solidFill>
                  <a:schemeClr val="bg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001135"/>
                </a:solidFill>
                <a:latin typeface="Arial"/>
                <a:cs typeface="Arial"/>
              </a:defRPr>
            </a:lvl1pPr>
          </a:lstStyle>
          <a:p>
            <a:pPr marL="12700">
              <a:lnSpc>
                <a:spcPct val="100000"/>
              </a:lnSpc>
              <a:spcBef>
                <a:spcPts val="100"/>
              </a:spcBef>
            </a:pPr>
            <a:r>
              <a:rPr spc="70" dirty="0"/>
              <a:t>©</a:t>
            </a:r>
            <a:r>
              <a:rPr spc="-150" dirty="0"/>
              <a:t> </a:t>
            </a:r>
            <a:r>
              <a:rPr spc="30" dirty="0"/>
              <a:t>2017 </a:t>
            </a:r>
            <a:r>
              <a:rPr spc="-20" dirty="0"/>
              <a:t>Nokia</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EB2F2F5C-44AA-4884-A04E-CDDF56FC2980}" type="datetime1">
              <a:rPr lang="en-US" altLang="zh-CN" smtClean="0"/>
              <a:t>12/21/2020</a:t>
            </a:fld>
            <a:endParaRPr lang="en-US"/>
          </a:p>
        </p:txBody>
      </p:sp>
      <p:sp>
        <p:nvSpPr>
          <p:cNvPr id="6" name="Holder 6"/>
          <p:cNvSpPr>
            <a:spLocks noGrp="1"/>
          </p:cNvSpPr>
          <p:nvPr>
            <p:ph type="sldNum" sz="quarter" idx="7"/>
          </p:nvPr>
        </p:nvSpPr>
        <p:spPr/>
        <p:txBody>
          <a:bodyPr lIns="0" tIns="0" rIns="0" bIns="0"/>
          <a:lstStyle>
            <a:lvl1pPr>
              <a:defRPr sz="800" b="0" i="0">
                <a:solidFill>
                  <a:srgbClr val="001135"/>
                </a:solidFill>
                <a:latin typeface="Arial"/>
                <a:cs typeface="Arial"/>
              </a:defRPr>
            </a:lvl1pPr>
          </a:lstStyle>
          <a:p>
            <a:pPr marL="38100">
              <a:lnSpc>
                <a:spcPct val="100000"/>
              </a:lnSpc>
              <a:spcBef>
                <a:spcPts val="100"/>
              </a:spcBef>
            </a:pPr>
            <a:fld id="{81D60167-4931-47E6-BA6A-407CBD079E47}" type="slidenum">
              <a:rPr spc="30" dirty="0"/>
              <a:t>‹#›</a:t>
            </a:fld>
            <a:endParaRPr spc="3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rgbClr val="124191"/>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001135"/>
                </a:solidFill>
                <a:latin typeface="Arial"/>
                <a:cs typeface="Arial"/>
              </a:defRPr>
            </a:lvl1pPr>
          </a:lstStyle>
          <a:p>
            <a:pPr marL="12700">
              <a:lnSpc>
                <a:spcPct val="100000"/>
              </a:lnSpc>
              <a:spcBef>
                <a:spcPts val="100"/>
              </a:spcBef>
            </a:pPr>
            <a:r>
              <a:rPr spc="70" dirty="0"/>
              <a:t>©</a:t>
            </a:r>
            <a:r>
              <a:rPr spc="-150" dirty="0"/>
              <a:t> </a:t>
            </a:r>
            <a:r>
              <a:rPr spc="30" dirty="0"/>
              <a:t>2017 </a:t>
            </a:r>
            <a:r>
              <a:rPr spc="-20" dirty="0"/>
              <a:t>Nokia</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3F4D0CD-1574-4A07-AD35-881100D0A135}" type="datetime1">
              <a:rPr lang="en-US" altLang="zh-CN" smtClean="0"/>
              <a:t>12/21/2020</a:t>
            </a:fld>
            <a:endParaRPr lang="en-US"/>
          </a:p>
        </p:txBody>
      </p:sp>
      <p:sp>
        <p:nvSpPr>
          <p:cNvPr id="6" name="Holder 6"/>
          <p:cNvSpPr>
            <a:spLocks noGrp="1"/>
          </p:cNvSpPr>
          <p:nvPr>
            <p:ph type="sldNum" sz="quarter" idx="7"/>
          </p:nvPr>
        </p:nvSpPr>
        <p:spPr/>
        <p:txBody>
          <a:bodyPr lIns="0" tIns="0" rIns="0" bIns="0"/>
          <a:lstStyle>
            <a:lvl1pPr>
              <a:defRPr sz="800" b="0" i="0">
                <a:solidFill>
                  <a:srgbClr val="001135"/>
                </a:solidFill>
                <a:latin typeface="Arial"/>
                <a:cs typeface="Arial"/>
              </a:defRPr>
            </a:lvl1pPr>
          </a:lstStyle>
          <a:p>
            <a:pPr marL="38100">
              <a:lnSpc>
                <a:spcPct val="100000"/>
              </a:lnSpc>
              <a:spcBef>
                <a:spcPts val="100"/>
              </a:spcBef>
            </a:pPr>
            <a:fld id="{81D60167-4931-47E6-BA6A-407CBD079E47}" type="slidenum">
              <a:rPr spc="30" dirty="0"/>
              <a:t>‹#›</a:t>
            </a:fld>
            <a:endParaRPr spc="3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rgbClr val="124191"/>
                </a:solidFill>
                <a:latin typeface="Arial Black"/>
                <a:cs typeface="Arial Black"/>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001135"/>
                </a:solidFill>
                <a:latin typeface="Arial"/>
                <a:cs typeface="Arial"/>
              </a:defRPr>
            </a:lvl1pPr>
          </a:lstStyle>
          <a:p>
            <a:pPr marL="12700">
              <a:lnSpc>
                <a:spcPct val="100000"/>
              </a:lnSpc>
              <a:spcBef>
                <a:spcPts val="100"/>
              </a:spcBef>
            </a:pPr>
            <a:r>
              <a:rPr spc="70" dirty="0"/>
              <a:t>©</a:t>
            </a:r>
            <a:r>
              <a:rPr spc="-150" dirty="0"/>
              <a:t> </a:t>
            </a:r>
            <a:r>
              <a:rPr spc="30" dirty="0"/>
              <a:t>2017 </a:t>
            </a:r>
            <a:r>
              <a:rPr spc="-20" dirty="0"/>
              <a:t>Nokia</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24EE60D3-7C11-43D5-A932-99C934B0E047}" type="datetime1">
              <a:rPr lang="en-US" altLang="zh-CN" smtClean="0"/>
              <a:t>12/21/2020</a:t>
            </a:fld>
            <a:endParaRPr lang="en-US"/>
          </a:p>
        </p:txBody>
      </p:sp>
      <p:sp>
        <p:nvSpPr>
          <p:cNvPr id="7" name="Holder 7"/>
          <p:cNvSpPr>
            <a:spLocks noGrp="1"/>
          </p:cNvSpPr>
          <p:nvPr>
            <p:ph type="sldNum" sz="quarter" idx="7"/>
          </p:nvPr>
        </p:nvSpPr>
        <p:spPr/>
        <p:txBody>
          <a:bodyPr lIns="0" tIns="0" rIns="0" bIns="0"/>
          <a:lstStyle>
            <a:lvl1pPr>
              <a:defRPr sz="800" b="0" i="0">
                <a:solidFill>
                  <a:srgbClr val="001135"/>
                </a:solidFill>
                <a:latin typeface="Arial"/>
                <a:cs typeface="Arial"/>
              </a:defRPr>
            </a:lvl1pPr>
          </a:lstStyle>
          <a:p>
            <a:pPr marL="38100">
              <a:lnSpc>
                <a:spcPct val="100000"/>
              </a:lnSpc>
              <a:spcBef>
                <a:spcPts val="100"/>
              </a:spcBef>
            </a:pPr>
            <a:fld id="{81D60167-4931-47E6-BA6A-407CBD079E47}" type="slidenum">
              <a:rPr spc="30" dirty="0"/>
              <a:t>‹#›</a:t>
            </a:fld>
            <a:endParaRPr spc="3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rgbClr val="124191"/>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001135"/>
                </a:solidFill>
                <a:latin typeface="Arial"/>
                <a:cs typeface="Arial"/>
              </a:defRPr>
            </a:lvl1pPr>
          </a:lstStyle>
          <a:p>
            <a:pPr marL="12700">
              <a:lnSpc>
                <a:spcPct val="100000"/>
              </a:lnSpc>
              <a:spcBef>
                <a:spcPts val="100"/>
              </a:spcBef>
            </a:pPr>
            <a:r>
              <a:rPr spc="70" dirty="0"/>
              <a:t>©</a:t>
            </a:r>
            <a:r>
              <a:rPr spc="-150" dirty="0"/>
              <a:t> </a:t>
            </a:r>
            <a:r>
              <a:rPr spc="30" dirty="0"/>
              <a:t>2017 </a:t>
            </a:r>
            <a:r>
              <a:rPr spc="-20" dirty="0"/>
              <a:t>Nokia</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C370A8CF-2C59-449B-9F48-8DD7F965ED4D}" type="datetime1">
              <a:rPr lang="en-US" altLang="zh-CN" smtClean="0"/>
              <a:t>12/21/2020</a:t>
            </a:fld>
            <a:endParaRPr lang="en-US"/>
          </a:p>
        </p:txBody>
      </p:sp>
      <p:sp>
        <p:nvSpPr>
          <p:cNvPr id="5" name="Holder 5"/>
          <p:cNvSpPr>
            <a:spLocks noGrp="1"/>
          </p:cNvSpPr>
          <p:nvPr>
            <p:ph type="sldNum" sz="quarter" idx="7"/>
          </p:nvPr>
        </p:nvSpPr>
        <p:spPr/>
        <p:txBody>
          <a:bodyPr lIns="0" tIns="0" rIns="0" bIns="0"/>
          <a:lstStyle>
            <a:lvl1pPr>
              <a:defRPr sz="800" b="0" i="0">
                <a:solidFill>
                  <a:srgbClr val="001135"/>
                </a:solidFill>
                <a:latin typeface="Arial"/>
                <a:cs typeface="Arial"/>
              </a:defRPr>
            </a:lvl1pPr>
          </a:lstStyle>
          <a:p>
            <a:pPr marL="38100">
              <a:lnSpc>
                <a:spcPct val="100000"/>
              </a:lnSpc>
              <a:spcBef>
                <a:spcPts val="100"/>
              </a:spcBef>
            </a:pPr>
            <a:fld id="{81D60167-4931-47E6-BA6A-407CBD079E47}" type="slidenum">
              <a:rPr spc="30" dirty="0"/>
              <a:t>‹#›</a:t>
            </a:fld>
            <a:endParaRPr spc="3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001135"/>
                </a:solidFill>
                <a:latin typeface="Arial"/>
                <a:cs typeface="Arial"/>
              </a:defRPr>
            </a:lvl1pPr>
          </a:lstStyle>
          <a:p>
            <a:pPr marL="12700">
              <a:lnSpc>
                <a:spcPct val="100000"/>
              </a:lnSpc>
              <a:spcBef>
                <a:spcPts val="100"/>
              </a:spcBef>
            </a:pPr>
            <a:r>
              <a:rPr spc="70" dirty="0"/>
              <a:t>©</a:t>
            </a:r>
            <a:r>
              <a:rPr spc="-150" dirty="0"/>
              <a:t> </a:t>
            </a:r>
            <a:r>
              <a:rPr spc="30" dirty="0"/>
              <a:t>2017 </a:t>
            </a:r>
            <a:r>
              <a:rPr spc="-20" dirty="0"/>
              <a:t>Nokia</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DB8D760F-AA72-464E-807B-5CEB0811E623}" type="datetime1">
              <a:rPr lang="en-US" altLang="zh-CN" smtClean="0"/>
              <a:t>12/21/2020</a:t>
            </a:fld>
            <a:endParaRPr lang="en-US"/>
          </a:p>
        </p:txBody>
      </p:sp>
      <p:sp>
        <p:nvSpPr>
          <p:cNvPr id="4" name="Holder 4"/>
          <p:cNvSpPr>
            <a:spLocks noGrp="1"/>
          </p:cNvSpPr>
          <p:nvPr>
            <p:ph type="sldNum" sz="quarter" idx="7"/>
          </p:nvPr>
        </p:nvSpPr>
        <p:spPr/>
        <p:txBody>
          <a:bodyPr lIns="0" tIns="0" rIns="0" bIns="0"/>
          <a:lstStyle>
            <a:lvl1pPr>
              <a:defRPr sz="800" b="0" i="0">
                <a:solidFill>
                  <a:srgbClr val="001135"/>
                </a:solidFill>
                <a:latin typeface="Arial"/>
                <a:cs typeface="Arial"/>
              </a:defRPr>
            </a:lvl1pPr>
          </a:lstStyle>
          <a:p>
            <a:pPr marL="38100">
              <a:lnSpc>
                <a:spcPct val="100000"/>
              </a:lnSpc>
              <a:spcBef>
                <a:spcPts val="100"/>
              </a:spcBef>
            </a:pPr>
            <a:fld id="{81D60167-4931-47E6-BA6A-407CBD079E47}" type="slidenum">
              <a:rPr spc="30" dirty="0"/>
              <a:t>‹#›</a:t>
            </a:fld>
            <a:endParaRPr spc="3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66224" y="4804743"/>
            <a:ext cx="1253956" cy="115156"/>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404875" y="247014"/>
            <a:ext cx="7036434" cy="640715"/>
          </a:xfrm>
          <a:prstGeom prst="rect">
            <a:avLst/>
          </a:prstGeom>
        </p:spPr>
        <p:txBody>
          <a:bodyPr wrap="square" lIns="0" tIns="0" rIns="0" bIns="0">
            <a:spAutoFit/>
          </a:bodyPr>
          <a:lstStyle>
            <a:lvl1pPr>
              <a:defRPr sz="2000" b="0" i="0">
                <a:solidFill>
                  <a:srgbClr val="124191"/>
                </a:solidFill>
                <a:latin typeface="Arial Black"/>
                <a:cs typeface="Arial Black"/>
              </a:defRPr>
            </a:lvl1pPr>
          </a:lstStyle>
          <a:p>
            <a:endParaRPr/>
          </a:p>
        </p:txBody>
      </p:sp>
      <p:sp>
        <p:nvSpPr>
          <p:cNvPr id="3" name="Holder 3"/>
          <p:cNvSpPr>
            <a:spLocks noGrp="1"/>
          </p:cNvSpPr>
          <p:nvPr>
            <p:ph type="body" idx="1"/>
          </p:nvPr>
        </p:nvSpPr>
        <p:spPr>
          <a:xfrm>
            <a:off x="404875" y="2501645"/>
            <a:ext cx="8334248" cy="228981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743204" y="4798773"/>
            <a:ext cx="651510" cy="157479"/>
          </a:xfrm>
          <a:prstGeom prst="rect">
            <a:avLst/>
          </a:prstGeom>
        </p:spPr>
        <p:txBody>
          <a:bodyPr wrap="square" lIns="0" tIns="0" rIns="0" bIns="0">
            <a:spAutoFit/>
          </a:bodyPr>
          <a:lstStyle>
            <a:lvl1pPr>
              <a:defRPr sz="800" b="0" i="0">
                <a:solidFill>
                  <a:srgbClr val="001135"/>
                </a:solidFill>
                <a:latin typeface="Arial"/>
                <a:cs typeface="Arial"/>
              </a:defRPr>
            </a:lvl1pPr>
          </a:lstStyle>
          <a:p>
            <a:pPr marL="12700">
              <a:lnSpc>
                <a:spcPct val="100000"/>
              </a:lnSpc>
              <a:spcBef>
                <a:spcPts val="100"/>
              </a:spcBef>
            </a:pPr>
            <a:r>
              <a:rPr spc="70" dirty="0"/>
              <a:t>©</a:t>
            </a:r>
            <a:r>
              <a:rPr spc="-150" dirty="0"/>
              <a:t> </a:t>
            </a:r>
            <a:r>
              <a:rPr spc="30" dirty="0"/>
              <a:t>2017 </a:t>
            </a:r>
            <a:r>
              <a:rPr spc="-20" dirty="0"/>
              <a:t>Nokia</a:t>
            </a: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38D82553-B346-4E5F-8624-99C52197D390}" type="datetime1">
              <a:rPr lang="en-US" altLang="zh-CN" smtClean="0"/>
              <a:t>12/21/2020</a:t>
            </a:fld>
            <a:endParaRPr lang="en-US"/>
          </a:p>
        </p:txBody>
      </p:sp>
      <p:sp>
        <p:nvSpPr>
          <p:cNvPr id="6" name="Holder 6"/>
          <p:cNvSpPr>
            <a:spLocks noGrp="1"/>
          </p:cNvSpPr>
          <p:nvPr>
            <p:ph type="sldNum" sz="quarter" idx="7"/>
          </p:nvPr>
        </p:nvSpPr>
        <p:spPr>
          <a:xfrm>
            <a:off x="381000" y="4799078"/>
            <a:ext cx="198120" cy="157479"/>
          </a:xfrm>
          <a:prstGeom prst="rect">
            <a:avLst/>
          </a:prstGeom>
        </p:spPr>
        <p:txBody>
          <a:bodyPr wrap="square" lIns="0" tIns="0" rIns="0" bIns="0">
            <a:spAutoFit/>
          </a:bodyPr>
          <a:lstStyle>
            <a:lvl1pPr>
              <a:defRPr sz="800" b="0" i="0">
                <a:solidFill>
                  <a:srgbClr val="001135"/>
                </a:solidFill>
                <a:latin typeface="Arial"/>
                <a:cs typeface="Arial"/>
              </a:defRPr>
            </a:lvl1pPr>
          </a:lstStyle>
          <a:p>
            <a:pPr marL="38100">
              <a:lnSpc>
                <a:spcPct val="100000"/>
              </a:lnSpc>
              <a:spcBef>
                <a:spcPts val="100"/>
              </a:spcBef>
            </a:pPr>
            <a:fld id="{81D60167-4931-47E6-BA6A-407CBD079E47}" type="slidenum">
              <a:rPr spc="30" dirty="0"/>
              <a:t>‹#›</a:t>
            </a:fld>
            <a:endParaRPr spc="3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31.png"/><Relationship Id="rId4" Type="http://schemas.openxmlformats.org/officeDocument/2006/relationships/image" Target="../media/image34.png"/><Relationship Id="rId9"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18" Type="http://schemas.openxmlformats.org/officeDocument/2006/relationships/image" Target="../media/image57.png"/><Relationship Id="rId26" Type="http://schemas.openxmlformats.org/officeDocument/2006/relationships/image" Target="../media/image22.jpg"/><Relationship Id="rId3" Type="http://schemas.openxmlformats.org/officeDocument/2006/relationships/image" Target="../media/image42.png"/><Relationship Id="rId21" Type="http://schemas.openxmlformats.org/officeDocument/2006/relationships/image" Target="../media/image60.png"/><Relationship Id="rId7" Type="http://schemas.openxmlformats.org/officeDocument/2006/relationships/image" Target="../media/image46.png"/><Relationship Id="rId12" Type="http://schemas.openxmlformats.org/officeDocument/2006/relationships/image" Target="../media/image51.png"/><Relationship Id="rId17" Type="http://schemas.openxmlformats.org/officeDocument/2006/relationships/image" Target="../media/image56.png"/><Relationship Id="rId25" Type="http://schemas.openxmlformats.org/officeDocument/2006/relationships/image" Target="../media/image21.png"/><Relationship Id="rId2" Type="http://schemas.openxmlformats.org/officeDocument/2006/relationships/notesSlide" Target="../notesSlides/notesSlide14.xml"/><Relationship Id="rId16" Type="http://schemas.openxmlformats.org/officeDocument/2006/relationships/image" Target="../media/image55.png"/><Relationship Id="rId20"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24" Type="http://schemas.openxmlformats.org/officeDocument/2006/relationships/image" Target="../media/image63.png"/><Relationship Id="rId5" Type="http://schemas.openxmlformats.org/officeDocument/2006/relationships/image" Target="../media/image44.png"/><Relationship Id="rId15" Type="http://schemas.openxmlformats.org/officeDocument/2006/relationships/image" Target="../media/image54.png"/><Relationship Id="rId23" Type="http://schemas.openxmlformats.org/officeDocument/2006/relationships/image" Target="../media/image62.png"/><Relationship Id="rId28" Type="http://schemas.openxmlformats.org/officeDocument/2006/relationships/image" Target="../media/image24.png"/><Relationship Id="rId10" Type="http://schemas.openxmlformats.org/officeDocument/2006/relationships/image" Target="../media/image49.png"/><Relationship Id="rId19" Type="http://schemas.openxmlformats.org/officeDocument/2006/relationships/image" Target="../media/image58.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53.png"/><Relationship Id="rId22" Type="http://schemas.openxmlformats.org/officeDocument/2006/relationships/image" Target="../media/image61.png"/><Relationship Id="rId27"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6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66.png"/><Relationship Id="rId4" Type="http://schemas.openxmlformats.org/officeDocument/2006/relationships/image" Target="../media/image65.png"/></Relationships>
</file>

<file path=ppt/slides/_rels/slide18.xml.rels><?xml version="1.0" encoding="UTF-8" standalone="yes"?>
<Relationships xmlns="http://schemas.openxmlformats.org/package/2006/relationships"><Relationship Id="rId3" Type="http://schemas.openxmlformats.org/officeDocument/2006/relationships/image" Target="../media/image68.png"/><Relationship Id="rId7"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70.jpg"/><Relationship Id="rId4" Type="http://schemas.openxmlformats.org/officeDocument/2006/relationships/image" Target="../media/image69.jpg"/></Relationships>
</file>

<file path=ppt/slides/_rels/slide19.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71.png"/><Relationship Id="rId7" Type="http://schemas.openxmlformats.org/officeDocument/2006/relationships/image" Target="../media/image75.pn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74.png"/><Relationship Id="rId11" Type="http://schemas.openxmlformats.org/officeDocument/2006/relationships/image" Target="../media/image30.png"/><Relationship Id="rId5" Type="http://schemas.openxmlformats.org/officeDocument/2006/relationships/image" Target="../media/image73.png"/><Relationship Id="rId10" Type="http://schemas.openxmlformats.org/officeDocument/2006/relationships/image" Target="../media/image41.png"/><Relationship Id="rId4" Type="http://schemas.openxmlformats.org/officeDocument/2006/relationships/image" Target="../media/image72.png"/><Relationship Id="rId9" Type="http://schemas.openxmlformats.org/officeDocument/2006/relationships/image" Target="../media/image77.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2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24.xml"/><Relationship Id="rId1" Type="http://schemas.openxmlformats.org/officeDocument/2006/relationships/slideLayout" Target="../slideLayouts/slideLayout5.xml"/><Relationship Id="rId5" Type="http://schemas.openxmlformats.org/officeDocument/2006/relationships/image" Target="../media/image30.png"/><Relationship Id="rId4" Type="http://schemas.openxmlformats.org/officeDocument/2006/relationships/image" Target="../media/image77.png"/></Relationships>
</file>

<file path=ppt/slides/_rels/slide2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image" Target="../media/image30.png"/><Relationship Id="rId5" Type="http://schemas.openxmlformats.org/officeDocument/2006/relationships/image" Target="../media/image90.svg"/><Relationship Id="rId4" Type="http://schemas.openxmlformats.org/officeDocument/2006/relationships/image" Target="../media/image89.png"/></Relationships>
</file>

<file path=ppt/slides/_rels/slide28.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95.png"/><Relationship Id="rId2" Type="http://schemas.openxmlformats.org/officeDocument/2006/relationships/notesSlide" Target="../notesSlides/notesSlide28.xml"/><Relationship Id="rId1" Type="http://schemas.openxmlformats.org/officeDocument/2006/relationships/slideLayout" Target="../slideLayouts/slideLayout5.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s>
</file>

<file path=ppt/slides/_rels/slide3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9.xml"/><Relationship Id="rId1" Type="http://schemas.openxmlformats.org/officeDocument/2006/relationships/slideLayout" Target="../slideLayouts/slideLayout5.xml"/><Relationship Id="rId5" Type="http://schemas.openxmlformats.org/officeDocument/2006/relationships/image" Target="../media/image97.png"/><Relationship Id="rId4" Type="http://schemas.openxmlformats.org/officeDocument/2006/relationships/image" Target="../media/image9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11.png"/><Relationship Id="rId7" Type="http://schemas.openxmlformats.org/officeDocument/2006/relationships/image" Target="../media/image15.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0.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42.xml"/><Relationship Id="rId1" Type="http://schemas.openxmlformats.org/officeDocument/2006/relationships/slideLayout" Target="../slideLayouts/slideLayout5.xml"/><Relationship Id="rId4" Type="http://schemas.openxmlformats.org/officeDocument/2006/relationships/image" Target="../media/image10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1.png"/><Relationship Id="rId7" Type="http://schemas.openxmlformats.org/officeDocument/2006/relationships/image" Target="../media/image17.png"/><Relationship Id="rId12" Type="http://schemas.openxmlformats.org/officeDocument/2006/relationships/image" Target="../media/image22.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21.png"/><Relationship Id="rId5" Type="http://schemas.openxmlformats.org/officeDocument/2006/relationships/image" Target="../media/image13.png"/><Relationship Id="rId10" Type="http://schemas.openxmlformats.org/officeDocument/2006/relationships/image" Target="../media/image20.png"/><Relationship Id="rId4" Type="http://schemas.openxmlformats.org/officeDocument/2006/relationships/image" Target="../media/image12.png"/><Relationship Id="rId9" Type="http://schemas.openxmlformats.org/officeDocument/2006/relationships/image" Target="../media/image19.png"/><Relationship Id="rId14" Type="http://schemas.openxmlformats.org/officeDocument/2006/relationships/image" Target="../media/image2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ctrTitle"/>
          </p:nvPr>
        </p:nvSpPr>
        <p:spPr>
          <a:xfrm>
            <a:off x="868172" y="1728776"/>
            <a:ext cx="7407656" cy="690574"/>
          </a:xfrm>
          <a:prstGeom prst="rect">
            <a:avLst/>
          </a:prstGeom>
        </p:spPr>
        <p:txBody>
          <a:bodyPr vert="horz" wrap="square" lIns="0" tIns="13335" rIns="0" bIns="0" rtlCol="0">
            <a:spAutoFit/>
          </a:bodyPr>
          <a:lstStyle/>
          <a:p>
            <a:pPr marL="12700" marR="5080" algn="l">
              <a:lnSpc>
                <a:spcPct val="100000"/>
              </a:lnSpc>
              <a:spcBef>
                <a:spcPts val="105"/>
              </a:spcBef>
            </a:pPr>
            <a:r>
              <a:rPr lang="zh-CN" altLang="en-US" dirty="0">
                <a:latin typeface="微软雅黑" panose="020B0503020204020204" pitchFamily="34" charset="-122"/>
                <a:ea typeface="微软雅黑" panose="020B0503020204020204" pitchFamily="34" charset="-122"/>
              </a:rPr>
              <a:t>无服务器计算的启动延迟优化</a:t>
            </a:r>
          </a:p>
        </p:txBody>
      </p:sp>
      <p:sp>
        <p:nvSpPr>
          <p:cNvPr id="6" name="object 6"/>
          <p:cNvSpPr txBox="1">
            <a:spLocks noGrp="1"/>
          </p:cNvSpPr>
          <p:nvPr>
            <p:ph type="subTitle" idx="4"/>
          </p:nvPr>
        </p:nvSpPr>
        <p:spPr>
          <a:xfrm>
            <a:off x="5715000" y="3181350"/>
            <a:ext cx="1828800" cy="301429"/>
          </a:xfrm>
          <a:prstGeom prst="rect">
            <a:avLst/>
          </a:prstGeom>
        </p:spPr>
        <p:txBody>
          <a:bodyPr vert="horz" wrap="square" lIns="0" tIns="12700" rIns="0" bIns="0" rtlCol="0">
            <a:spAutoFit/>
          </a:bodyPr>
          <a:lstStyle/>
          <a:p>
            <a:pPr marL="643890" marR="5080" indent="-368935">
              <a:lnSpc>
                <a:spcPct val="131300"/>
              </a:lnSpc>
              <a:spcBef>
                <a:spcPts val="100"/>
              </a:spcBef>
            </a:pPr>
            <a:r>
              <a:rPr lang="zh-CN" altLang="en-US" spc="25" dirty="0">
                <a:ea typeface="微软雅黑" panose="020B0503020204020204" pitchFamily="34" charset="-122"/>
              </a:rPr>
              <a:t>报告人：陈建君</a:t>
            </a:r>
          </a:p>
        </p:txBody>
      </p:sp>
      <p:sp>
        <p:nvSpPr>
          <p:cNvPr id="9" name="灯片编号占位符 8">
            <a:extLst>
              <a:ext uri="{FF2B5EF4-FFF2-40B4-BE49-F238E27FC236}">
                <a16:creationId xmlns:a16="http://schemas.microsoft.com/office/drawing/2014/main" id="{BAC474A6-FB37-4986-9DDC-67E51C828723}"/>
              </a:ext>
            </a:extLst>
          </p:cNvPr>
          <p:cNvSpPr>
            <a:spLocks noGrp="1"/>
          </p:cNvSpPr>
          <p:nvPr>
            <p:ph type="sldNum" sz="quarter" idx="7"/>
          </p:nvPr>
        </p:nvSpPr>
        <p:spPr/>
        <p:txBody>
          <a:bodyPr/>
          <a:lstStyle/>
          <a:p>
            <a:pPr marL="38100">
              <a:lnSpc>
                <a:spcPct val="100000"/>
              </a:lnSpc>
              <a:spcBef>
                <a:spcPts val="100"/>
              </a:spcBef>
            </a:pPr>
            <a:fld id="{81D60167-4931-47E6-BA6A-407CBD079E47}" type="slidenum">
              <a:rPr lang="en-US" altLang="zh-CN" spc="30" smtClean="0"/>
              <a:t>1</a:t>
            </a:fld>
            <a:endParaRPr lang="en-US" altLang="zh-CN" spc="3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4874" y="247014"/>
            <a:ext cx="1576325" cy="321242"/>
          </a:xfrm>
          <a:prstGeom prst="rect">
            <a:avLst/>
          </a:prstGeom>
        </p:spPr>
        <p:txBody>
          <a:bodyPr vert="horz" wrap="square" lIns="0" tIns="13335" rIns="0" bIns="0" rtlCol="0">
            <a:spAutoFit/>
          </a:bodyPr>
          <a:lstStyle/>
          <a:p>
            <a:pPr marL="12700">
              <a:lnSpc>
                <a:spcPct val="100000"/>
              </a:lnSpc>
              <a:spcBef>
                <a:spcPts val="105"/>
              </a:spcBef>
            </a:pPr>
            <a:r>
              <a:rPr dirty="0">
                <a:latin typeface="Arial" panose="020B0604020202020204" pitchFamily="34" charset="0"/>
                <a:cs typeface="Arial" panose="020B0604020202020204" pitchFamily="34" charset="0"/>
              </a:rPr>
              <a:t>Outline</a:t>
            </a:r>
          </a:p>
        </p:txBody>
      </p:sp>
      <p:sp>
        <p:nvSpPr>
          <p:cNvPr id="3" name="object 3"/>
          <p:cNvSpPr txBox="1"/>
          <p:nvPr/>
        </p:nvSpPr>
        <p:spPr>
          <a:xfrm>
            <a:off x="404875" y="1051052"/>
            <a:ext cx="3216275" cy="3013710"/>
          </a:xfrm>
          <a:prstGeom prst="rect">
            <a:avLst/>
          </a:prstGeom>
        </p:spPr>
        <p:txBody>
          <a:bodyPr vert="horz" wrap="square" lIns="0" tIns="12700" rIns="0" bIns="0" rtlCol="0">
            <a:spAutoFit/>
          </a:bodyPr>
          <a:lstStyle/>
          <a:p>
            <a:pPr marL="299085" indent="-287020">
              <a:lnSpc>
                <a:spcPct val="100000"/>
              </a:lnSpc>
              <a:spcBef>
                <a:spcPts val="100"/>
              </a:spcBef>
              <a:buChar char="•"/>
              <a:tabLst>
                <a:tab pos="299085" algn="l"/>
                <a:tab pos="299720" algn="l"/>
              </a:tabLst>
            </a:pPr>
            <a:r>
              <a:rPr sz="1800" spc="30" dirty="0">
                <a:solidFill>
                  <a:srgbClr val="7E7E7E"/>
                </a:solidFill>
                <a:latin typeface="Arial"/>
                <a:cs typeface="Arial"/>
              </a:rPr>
              <a:t>Motivation </a:t>
            </a:r>
            <a:r>
              <a:rPr sz="1800" spc="35" dirty="0">
                <a:solidFill>
                  <a:srgbClr val="7E7E7E"/>
                </a:solidFill>
                <a:latin typeface="Arial"/>
                <a:cs typeface="Arial"/>
              </a:rPr>
              <a:t>&amp;</a:t>
            </a:r>
            <a:r>
              <a:rPr sz="1800" spc="-100" dirty="0">
                <a:solidFill>
                  <a:srgbClr val="7E7E7E"/>
                </a:solidFill>
                <a:latin typeface="Arial"/>
                <a:cs typeface="Arial"/>
              </a:rPr>
              <a:t> </a:t>
            </a:r>
            <a:r>
              <a:rPr sz="1800" spc="-65" dirty="0">
                <a:solidFill>
                  <a:srgbClr val="7E7E7E"/>
                </a:solidFill>
                <a:latin typeface="Arial"/>
                <a:cs typeface="Arial"/>
              </a:rPr>
              <a:t>Goal</a:t>
            </a:r>
            <a:endParaRPr sz="1800" dirty="0">
              <a:latin typeface="Arial"/>
              <a:cs typeface="Arial"/>
            </a:endParaRPr>
          </a:p>
          <a:p>
            <a:pPr>
              <a:lnSpc>
                <a:spcPct val="100000"/>
              </a:lnSpc>
              <a:spcBef>
                <a:spcPts val="25"/>
              </a:spcBef>
              <a:buChar char="•"/>
            </a:pPr>
            <a:endParaRPr sz="2900" dirty="0">
              <a:latin typeface="Arial"/>
              <a:cs typeface="Arial"/>
            </a:endParaRPr>
          </a:p>
          <a:p>
            <a:pPr marL="299085" indent="-287020">
              <a:lnSpc>
                <a:spcPct val="100000"/>
              </a:lnSpc>
              <a:buChar char="•"/>
              <a:tabLst>
                <a:tab pos="299085" algn="l"/>
                <a:tab pos="299720" algn="l"/>
              </a:tabLst>
            </a:pPr>
            <a:r>
              <a:rPr sz="1800" spc="-15" dirty="0">
                <a:solidFill>
                  <a:srgbClr val="7E7E7E"/>
                </a:solidFill>
                <a:latin typeface="Arial"/>
                <a:cs typeface="Arial"/>
              </a:rPr>
              <a:t>Background</a:t>
            </a:r>
            <a:endParaRPr sz="1800" dirty="0">
              <a:latin typeface="Arial"/>
              <a:cs typeface="Arial"/>
            </a:endParaRPr>
          </a:p>
          <a:p>
            <a:pPr>
              <a:lnSpc>
                <a:spcPct val="100000"/>
              </a:lnSpc>
              <a:spcBef>
                <a:spcPts val="15"/>
              </a:spcBef>
              <a:buChar char="•"/>
            </a:pPr>
            <a:endParaRPr sz="2700" dirty="0">
              <a:latin typeface="Arial"/>
              <a:cs typeface="Arial"/>
            </a:endParaRPr>
          </a:p>
          <a:p>
            <a:pPr marL="299085" indent="-287020">
              <a:lnSpc>
                <a:spcPct val="100000"/>
              </a:lnSpc>
              <a:buChar char="•"/>
              <a:tabLst>
                <a:tab pos="299085" algn="l"/>
                <a:tab pos="299720" algn="l"/>
              </a:tabLst>
            </a:pPr>
            <a:r>
              <a:rPr sz="1800" spc="-135" dirty="0">
                <a:solidFill>
                  <a:srgbClr val="124191"/>
                </a:solidFill>
                <a:latin typeface="Arial"/>
                <a:cs typeface="Arial"/>
              </a:rPr>
              <a:t>SAND </a:t>
            </a:r>
            <a:r>
              <a:rPr sz="1800" spc="-85" dirty="0">
                <a:solidFill>
                  <a:srgbClr val="124191"/>
                </a:solidFill>
                <a:latin typeface="Arial"/>
                <a:cs typeface="Arial"/>
              </a:rPr>
              <a:t>Key</a:t>
            </a:r>
            <a:r>
              <a:rPr sz="1800" dirty="0">
                <a:solidFill>
                  <a:srgbClr val="124191"/>
                </a:solidFill>
                <a:latin typeface="Arial"/>
                <a:cs typeface="Arial"/>
              </a:rPr>
              <a:t> </a:t>
            </a:r>
            <a:r>
              <a:rPr sz="1800" spc="-35" dirty="0">
                <a:solidFill>
                  <a:srgbClr val="124191"/>
                </a:solidFill>
                <a:latin typeface="Arial"/>
                <a:cs typeface="Arial"/>
              </a:rPr>
              <a:t>Ideas</a:t>
            </a:r>
            <a:endParaRPr sz="1800" dirty="0">
              <a:latin typeface="Arial"/>
              <a:cs typeface="Arial"/>
            </a:endParaRPr>
          </a:p>
          <a:p>
            <a:pPr marL="529590" lvl="1" indent="-287655">
              <a:lnSpc>
                <a:spcPct val="100000"/>
              </a:lnSpc>
              <a:spcBef>
                <a:spcPts val="610"/>
              </a:spcBef>
              <a:buChar char="•"/>
              <a:tabLst>
                <a:tab pos="528955" algn="l"/>
                <a:tab pos="530225" algn="l"/>
              </a:tabLst>
            </a:pPr>
            <a:r>
              <a:rPr sz="1600" spc="5" dirty="0">
                <a:solidFill>
                  <a:srgbClr val="124191"/>
                </a:solidFill>
                <a:latin typeface="Arial"/>
                <a:cs typeface="Arial"/>
              </a:rPr>
              <a:t>Application-level</a:t>
            </a:r>
            <a:r>
              <a:rPr sz="1600" spc="-60" dirty="0">
                <a:solidFill>
                  <a:srgbClr val="124191"/>
                </a:solidFill>
                <a:latin typeface="Arial"/>
                <a:cs typeface="Arial"/>
              </a:rPr>
              <a:t> </a:t>
            </a:r>
            <a:r>
              <a:rPr sz="1600" spc="-10" dirty="0">
                <a:solidFill>
                  <a:srgbClr val="124191"/>
                </a:solidFill>
                <a:latin typeface="Arial"/>
                <a:cs typeface="Arial"/>
              </a:rPr>
              <a:t>sandboxing</a:t>
            </a:r>
            <a:endParaRPr sz="1600" dirty="0">
              <a:latin typeface="Arial"/>
              <a:cs typeface="Arial"/>
            </a:endParaRPr>
          </a:p>
          <a:p>
            <a:pPr marL="529590" lvl="1" indent="-287655">
              <a:lnSpc>
                <a:spcPct val="100000"/>
              </a:lnSpc>
              <a:spcBef>
                <a:spcPts val="600"/>
              </a:spcBef>
              <a:buChar char="•"/>
              <a:tabLst>
                <a:tab pos="528955" algn="l"/>
                <a:tab pos="530225" algn="l"/>
              </a:tabLst>
            </a:pPr>
            <a:r>
              <a:rPr sz="1600" spc="-20" dirty="0">
                <a:solidFill>
                  <a:srgbClr val="124191"/>
                </a:solidFill>
                <a:latin typeface="Arial"/>
                <a:cs typeface="Arial"/>
              </a:rPr>
              <a:t>Hierarchical </a:t>
            </a:r>
            <a:r>
              <a:rPr sz="1600" spc="-35" dirty="0">
                <a:solidFill>
                  <a:srgbClr val="124191"/>
                </a:solidFill>
                <a:latin typeface="Arial"/>
                <a:cs typeface="Arial"/>
              </a:rPr>
              <a:t>message</a:t>
            </a:r>
            <a:r>
              <a:rPr sz="1600" spc="-100" dirty="0">
                <a:solidFill>
                  <a:srgbClr val="124191"/>
                </a:solidFill>
                <a:latin typeface="Arial"/>
                <a:cs typeface="Arial"/>
              </a:rPr>
              <a:t> </a:t>
            </a:r>
            <a:r>
              <a:rPr sz="1600" dirty="0">
                <a:solidFill>
                  <a:srgbClr val="124191"/>
                </a:solidFill>
                <a:latin typeface="Arial"/>
                <a:cs typeface="Arial"/>
              </a:rPr>
              <a:t>queuing</a:t>
            </a:r>
            <a:endParaRPr sz="1600" dirty="0">
              <a:latin typeface="Arial"/>
              <a:cs typeface="Arial"/>
            </a:endParaRPr>
          </a:p>
          <a:p>
            <a:pPr lvl="1">
              <a:lnSpc>
                <a:spcPct val="100000"/>
              </a:lnSpc>
              <a:spcBef>
                <a:spcPts val="20"/>
              </a:spcBef>
              <a:buClr>
                <a:srgbClr val="124191"/>
              </a:buClr>
              <a:buFont typeface="Arial"/>
              <a:buChar char="•"/>
            </a:pPr>
            <a:endParaRPr sz="2900" dirty="0">
              <a:latin typeface="Arial"/>
              <a:cs typeface="Arial"/>
            </a:endParaRPr>
          </a:p>
          <a:p>
            <a:pPr marL="299085" indent="-287020">
              <a:lnSpc>
                <a:spcPct val="100000"/>
              </a:lnSpc>
              <a:buChar char="•"/>
              <a:tabLst>
                <a:tab pos="299085" algn="l"/>
                <a:tab pos="299720" algn="l"/>
              </a:tabLst>
            </a:pPr>
            <a:r>
              <a:rPr sz="1800" spc="-15" dirty="0">
                <a:solidFill>
                  <a:srgbClr val="7E7E7E"/>
                </a:solidFill>
                <a:latin typeface="Arial"/>
                <a:cs typeface="Arial"/>
              </a:rPr>
              <a:t>Evaluation</a:t>
            </a:r>
            <a:endParaRPr sz="1800" dirty="0">
              <a:latin typeface="Arial"/>
              <a:cs typeface="Arial"/>
            </a:endParaRPr>
          </a:p>
        </p:txBody>
      </p:sp>
      <p:sp>
        <p:nvSpPr>
          <p:cNvPr id="7" name="灯片编号占位符 6">
            <a:extLst>
              <a:ext uri="{FF2B5EF4-FFF2-40B4-BE49-F238E27FC236}">
                <a16:creationId xmlns:a16="http://schemas.microsoft.com/office/drawing/2014/main" id="{59B189CE-A543-4468-A997-A642F3344145}"/>
              </a:ext>
            </a:extLst>
          </p:cNvPr>
          <p:cNvSpPr>
            <a:spLocks noGrp="1"/>
          </p:cNvSpPr>
          <p:nvPr>
            <p:ph type="sldNum" sz="quarter" idx="7"/>
          </p:nvPr>
        </p:nvSpPr>
        <p:spPr/>
        <p:txBody>
          <a:bodyPr/>
          <a:lstStyle/>
          <a:p>
            <a:pPr marL="38100">
              <a:lnSpc>
                <a:spcPct val="100000"/>
              </a:lnSpc>
              <a:spcBef>
                <a:spcPts val="100"/>
              </a:spcBef>
            </a:pPr>
            <a:fld id="{81D60167-4931-47E6-BA6A-407CBD079E47}" type="slidenum">
              <a:rPr lang="en-US" altLang="zh-CN" spc="30" smtClean="0"/>
              <a:t>10</a:t>
            </a:fld>
            <a:endParaRPr lang="en-US" altLang="zh-CN" spc="3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04875" y="247014"/>
            <a:ext cx="5081525" cy="321242"/>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124191"/>
                </a:solidFill>
                <a:latin typeface="Arial" panose="020B0604020202020204" pitchFamily="34" charset="0"/>
                <a:cs typeface="Arial" panose="020B0604020202020204" pitchFamily="34" charset="0"/>
              </a:rPr>
              <a:t>SAND Application-level Sandboxing</a:t>
            </a:r>
            <a:endParaRPr sz="2000" dirty="0">
              <a:latin typeface="Arial" panose="020B0604020202020204" pitchFamily="34" charset="0"/>
              <a:cs typeface="Arial" panose="020B0604020202020204" pitchFamily="34" charset="0"/>
            </a:endParaRPr>
          </a:p>
        </p:txBody>
      </p:sp>
      <p:sp>
        <p:nvSpPr>
          <p:cNvPr id="3" name="object 3"/>
          <p:cNvSpPr txBox="1"/>
          <p:nvPr/>
        </p:nvSpPr>
        <p:spPr>
          <a:xfrm>
            <a:off x="376237" y="1530096"/>
            <a:ext cx="4379405" cy="932948"/>
          </a:xfrm>
          <a:prstGeom prst="rect">
            <a:avLst/>
          </a:prstGeom>
        </p:spPr>
        <p:txBody>
          <a:bodyPr vert="horz" wrap="square" lIns="0" tIns="12065" rIns="0" bIns="0" rtlCol="0">
            <a:spAutoFit/>
          </a:bodyPr>
          <a:lstStyle/>
          <a:p>
            <a:pPr marL="12700">
              <a:lnSpc>
                <a:spcPct val="100000"/>
              </a:lnSpc>
              <a:spcBef>
                <a:spcPts val="95"/>
              </a:spcBef>
            </a:pPr>
            <a:r>
              <a:rPr spc="5" dirty="0">
                <a:solidFill>
                  <a:srgbClr val="001135"/>
                </a:solidFill>
                <a:latin typeface="Arial"/>
                <a:cs typeface="Arial"/>
              </a:rPr>
              <a:t>Insight: </a:t>
            </a:r>
            <a:r>
              <a:rPr lang="zh-CN" altLang="en-US" spc="5" dirty="0">
                <a:solidFill>
                  <a:srgbClr val="001135"/>
                </a:solidFill>
                <a:latin typeface="微软雅黑" panose="020B0503020204020204" pitchFamily="34" charset="-122"/>
                <a:ea typeface="微软雅黑" panose="020B0503020204020204" pitchFamily="34" charset="-122"/>
                <a:cs typeface="Arial"/>
              </a:rPr>
              <a:t>不同的内容应该有不同的隔离级别</a:t>
            </a:r>
            <a:endParaRPr lang="en-US" spc="5" dirty="0">
              <a:solidFill>
                <a:srgbClr val="001135"/>
              </a:solidFill>
              <a:latin typeface="微软雅黑" panose="020B0503020204020204" pitchFamily="34" charset="-122"/>
              <a:ea typeface="微软雅黑" panose="020B0503020204020204" pitchFamily="34" charset="-122"/>
              <a:cs typeface="Arial"/>
            </a:endParaRPr>
          </a:p>
          <a:p>
            <a:pPr marL="355600" indent="-342900">
              <a:lnSpc>
                <a:spcPct val="100000"/>
              </a:lnSpc>
              <a:spcBef>
                <a:spcPts val="95"/>
              </a:spcBef>
              <a:buFont typeface="Arial" panose="020B0604020202020204" pitchFamily="34" charset="0"/>
              <a:buChar char="•"/>
            </a:pPr>
            <a:r>
              <a:rPr lang="zh-CN" altLang="en-US" spc="25" dirty="0">
                <a:solidFill>
                  <a:srgbClr val="001135"/>
                </a:solidFill>
                <a:latin typeface="微软雅黑" panose="020B0503020204020204" pitchFamily="34" charset="-122"/>
                <a:ea typeface="微软雅黑" panose="020B0503020204020204" pitchFamily="34" charset="-122"/>
                <a:cs typeface="Arial"/>
              </a:rPr>
              <a:t>应用间应具有强隔离性</a:t>
            </a:r>
            <a:endParaRPr lang="en-US" dirty="0">
              <a:latin typeface="微软雅黑" panose="020B0503020204020204" pitchFamily="34" charset="-122"/>
              <a:ea typeface="微软雅黑" panose="020B0503020204020204" pitchFamily="34" charset="-122"/>
              <a:cs typeface="Arial"/>
            </a:endParaRPr>
          </a:p>
          <a:p>
            <a:pPr marL="355600" marR="88265" indent="-342900">
              <a:lnSpc>
                <a:spcPct val="100000"/>
              </a:lnSpc>
              <a:spcBef>
                <a:spcPts val="600"/>
              </a:spcBef>
              <a:buChar char="•"/>
              <a:tabLst>
                <a:tab pos="354965" algn="l"/>
                <a:tab pos="355600" algn="l"/>
              </a:tabLst>
            </a:pPr>
            <a:r>
              <a:rPr lang="zh-CN" altLang="en-US" spc="-80" dirty="0">
                <a:solidFill>
                  <a:srgbClr val="001135"/>
                </a:solidFill>
                <a:latin typeface="微软雅黑" panose="020B0503020204020204" pitchFamily="34" charset="-122"/>
                <a:ea typeface="微软雅黑" panose="020B0503020204020204" pitchFamily="34" charset="-122"/>
                <a:cs typeface="Arial"/>
              </a:rPr>
              <a:t>相同应用下的函数应该具有弱隔离</a:t>
            </a:r>
            <a:r>
              <a:rPr lang="zh-CN" altLang="en-US" spc="25" dirty="0">
                <a:solidFill>
                  <a:srgbClr val="001135"/>
                </a:solidFill>
                <a:latin typeface="微软雅黑" panose="020B0503020204020204" pitchFamily="34" charset="-122"/>
                <a:ea typeface="微软雅黑" panose="020B0503020204020204" pitchFamily="34" charset="-122"/>
                <a:cs typeface="Arial"/>
              </a:rPr>
              <a:t>性</a:t>
            </a:r>
            <a:endParaRPr lang="en-US" dirty="0">
              <a:latin typeface="微软雅黑" panose="020B0503020204020204" pitchFamily="34" charset="-122"/>
              <a:ea typeface="微软雅黑" panose="020B0503020204020204" pitchFamily="34" charset="-122"/>
              <a:cs typeface="Arial"/>
            </a:endParaRPr>
          </a:p>
        </p:txBody>
      </p:sp>
      <p:sp>
        <p:nvSpPr>
          <p:cNvPr id="4" name="object 4"/>
          <p:cNvSpPr/>
          <p:nvPr/>
        </p:nvSpPr>
        <p:spPr>
          <a:xfrm>
            <a:off x="4966715" y="1530096"/>
            <a:ext cx="3759835" cy="2176780"/>
          </a:xfrm>
          <a:custGeom>
            <a:avLst/>
            <a:gdLst/>
            <a:ahLst/>
            <a:cxnLst/>
            <a:rect l="l" t="t" r="r" b="b"/>
            <a:pathLst>
              <a:path w="3759834" h="2176779">
                <a:moveTo>
                  <a:pt x="0" y="362711"/>
                </a:moveTo>
                <a:lnTo>
                  <a:pt x="3311" y="313502"/>
                </a:lnTo>
                <a:lnTo>
                  <a:pt x="12959" y="266303"/>
                </a:lnTo>
                <a:lnTo>
                  <a:pt x="28509" y="221545"/>
                </a:lnTo>
                <a:lnTo>
                  <a:pt x="49529" y="179662"/>
                </a:lnTo>
                <a:lnTo>
                  <a:pt x="75588" y="141087"/>
                </a:lnTo>
                <a:lnTo>
                  <a:pt x="106251" y="106251"/>
                </a:lnTo>
                <a:lnTo>
                  <a:pt x="141087" y="75588"/>
                </a:lnTo>
                <a:lnTo>
                  <a:pt x="179662" y="49530"/>
                </a:lnTo>
                <a:lnTo>
                  <a:pt x="221545" y="28509"/>
                </a:lnTo>
                <a:lnTo>
                  <a:pt x="266303" y="12959"/>
                </a:lnTo>
                <a:lnTo>
                  <a:pt x="313502" y="3311"/>
                </a:lnTo>
                <a:lnTo>
                  <a:pt x="362712" y="0"/>
                </a:lnTo>
                <a:lnTo>
                  <a:pt x="3396995" y="0"/>
                </a:lnTo>
                <a:lnTo>
                  <a:pt x="3446205" y="3311"/>
                </a:lnTo>
                <a:lnTo>
                  <a:pt x="3493404" y="12959"/>
                </a:lnTo>
                <a:lnTo>
                  <a:pt x="3538162" y="28509"/>
                </a:lnTo>
                <a:lnTo>
                  <a:pt x="3580045" y="49529"/>
                </a:lnTo>
                <a:lnTo>
                  <a:pt x="3618620" y="75588"/>
                </a:lnTo>
                <a:lnTo>
                  <a:pt x="3653456" y="106251"/>
                </a:lnTo>
                <a:lnTo>
                  <a:pt x="3684119" y="141087"/>
                </a:lnTo>
                <a:lnTo>
                  <a:pt x="3710178" y="179662"/>
                </a:lnTo>
                <a:lnTo>
                  <a:pt x="3731198" y="221545"/>
                </a:lnTo>
                <a:lnTo>
                  <a:pt x="3746748" y="266303"/>
                </a:lnTo>
                <a:lnTo>
                  <a:pt x="3756396" y="313502"/>
                </a:lnTo>
                <a:lnTo>
                  <a:pt x="3759708" y="362711"/>
                </a:lnTo>
                <a:lnTo>
                  <a:pt x="3759708" y="1813559"/>
                </a:lnTo>
                <a:lnTo>
                  <a:pt x="3756396" y="1862769"/>
                </a:lnTo>
                <a:lnTo>
                  <a:pt x="3746748" y="1909968"/>
                </a:lnTo>
                <a:lnTo>
                  <a:pt x="3731198" y="1954726"/>
                </a:lnTo>
                <a:lnTo>
                  <a:pt x="3710177" y="1996609"/>
                </a:lnTo>
                <a:lnTo>
                  <a:pt x="3684119" y="2035184"/>
                </a:lnTo>
                <a:lnTo>
                  <a:pt x="3653456" y="2070020"/>
                </a:lnTo>
                <a:lnTo>
                  <a:pt x="3618620" y="2100683"/>
                </a:lnTo>
                <a:lnTo>
                  <a:pt x="3580045" y="2126741"/>
                </a:lnTo>
                <a:lnTo>
                  <a:pt x="3538162" y="2147762"/>
                </a:lnTo>
                <a:lnTo>
                  <a:pt x="3493404" y="2163312"/>
                </a:lnTo>
                <a:lnTo>
                  <a:pt x="3446205" y="2172960"/>
                </a:lnTo>
                <a:lnTo>
                  <a:pt x="3396995" y="2176272"/>
                </a:lnTo>
                <a:lnTo>
                  <a:pt x="362712" y="2176272"/>
                </a:lnTo>
                <a:lnTo>
                  <a:pt x="313502" y="2172960"/>
                </a:lnTo>
                <a:lnTo>
                  <a:pt x="266303" y="2163312"/>
                </a:lnTo>
                <a:lnTo>
                  <a:pt x="221545" y="2147762"/>
                </a:lnTo>
                <a:lnTo>
                  <a:pt x="179662" y="2126741"/>
                </a:lnTo>
                <a:lnTo>
                  <a:pt x="141087" y="2100683"/>
                </a:lnTo>
                <a:lnTo>
                  <a:pt x="106251" y="2070020"/>
                </a:lnTo>
                <a:lnTo>
                  <a:pt x="75588" y="2035184"/>
                </a:lnTo>
                <a:lnTo>
                  <a:pt x="49530" y="1996609"/>
                </a:lnTo>
                <a:lnTo>
                  <a:pt x="28509" y="1954726"/>
                </a:lnTo>
                <a:lnTo>
                  <a:pt x="12959" y="1909968"/>
                </a:lnTo>
                <a:lnTo>
                  <a:pt x="3311" y="1862769"/>
                </a:lnTo>
                <a:lnTo>
                  <a:pt x="0" y="1813559"/>
                </a:lnTo>
                <a:lnTo>
                  <a:pt x="0" y="362711"/>
                </a:lnTo>
                <a:close/>
              </a:path>
            </a:pathLst>
          </a:custGeom>
          <a:ln w="57912">
            <a:solidFill>
              <a:srgbClr val="4682E8"/>
            </a:solidFill>
          </a:ln>
        </p:spPr>
        <p:txBody>
          <a:bodyPr wrap="square" lIns="0" tIns="0" rIns="0" bIns="0" rtlCol="0"/>
          <a:lstStyle/>
          <a:p>
            <a:endParaRPr/>
          </a:p>
        </p:txBody>
      </p:sp>
      <p:sp>
        <p:nvSpPr>
          <p:cNvPr id="5" name="object 5"/>
          <p:cNvSpPr txBox="1"/>
          <p:nvPr/>
        </p:nvSpPr>
        <p:spPr>
          <a:xfrm>
            <a:off x="5221351" y="3294126"/>
            <a:ext cx="579755" cy="330835"/>
          </a:xfrm>
          <a:prstGeom prst="rect">
            <a:avLst/>
          </a:prstGeom>
        </p:spPr>
        <p:txBody>
          <a:bodyPr vert="horz" wrap="square" lIns="0" tIns="12700" rIns="0" bIns="0" rtlCol="0">
            <a:spAutoFit/>
          </a:bodyPr>
          <a:lstStyle/>
          <a:p>
            <a:pPr marL="12700">
              <a:lnSpc>
                <a:spcPct val="100000"/>
              </a:lnSpc>
              <a:spcBef>
                <a:spcPts val="100"/>
              </a:spcBef>
            </a:pPr>
            <a:r>
              <a:rPr sz="2000" b="1" spc="-85" dirty="0">
                <a:solidFill>
                  <a:srgbClr val="001135"/>
                </a:solidFill>
                <a:latin typeface="Arial"/>
                <a:cs typeface="Arial"/>
              </a:rPr>
              <a:t>Hos</a:t>
            </a:r>
            <a:r>
              <a:rPr sz="2000" b="1" spc="155" dirty="0">
                <a:solidFill>
                  <a:srgbClr val="001135"/>
                </a:solidFill>
                <a:latin typeface="Arial"/>
                <a:cs typeface="Arial"/>
              </a:rPr>
              <a:t>t</a:t>
            </a:r>
            <a:endParaRPr sz="2000">
              <a:latin typeface="Arial"/>
              <a:cs typeface="Arial"/>
            </a:endParaRPr>
          </a:p>
        </p:txBody>
      </p:sp>
      <p:grpSp>
        <p:nvGrpSpPr>
          <p:cNvPr id="6" name="object 6"/>
          <p:cNvGrpSpPr/>
          <p:nvPr/>
        </p:nvGrpSpPr>
        <p:grpSpPr>
          <a:xfrm>
            <a:off x="4704588" y="1371600"/>
            <a:ext cx="4389120" cy="1411605"/>
            <a:chOff x="4704588" y="1371600"/>
            <a:chExt cx="4389120" cy="1411605"/>
          </a:xfrm>
        </p:grpSpPr>
        <p:sp>
          <p:nvSpPr>
            <p:cNvPr id="7" name="object 7"/>
            <p:cNvSpPr/>
            <p:nvPr/>
          </p:nvSpPr>
          <p:spPr>
            <a:xfrm>
              <a:off x="5093970" y="1698497"/>
              <a:ext cx="561340" cy="745490"/>
            </a:xfrm>
            <a:custGeom>
              <a:avLst/>
              <a:gdLst/>
              <a:ahLst/>
              <a:cxnLst/>
              <a:rect l="l" t="t" r="r" b="b"/>
              <a:pathLst>
                <a:path w="561339" h="745489">
                  <a:moveTo>
                    <a:pt x="560831" y="0"/>
                  </a:moveTo>
                  <a:lnTo>
                    <a:pt x="0" y="0"/>
                  </a:lnTo>
                  <a:lnTo>
                    <a:pt x="0" y="745235"/>
                  </a:lnTo>
                  <a:lnTo>
                    <a:pt x="560831" y="745235"/>
                  </a:lnTo>
                  <a:lnTo>
                    <a:pt x="560831" y="0"/>
                  </a:lnTo>
                  <a:close/>
                </a:path>
              </a:pathLst>
            </a:custGeom>
            <a:solidFill>
              <a:srgbClr val="31AE1D"/>
            </a:solidFill>
          </p:spPr>
          <p:txBody>
            <a:bodyPr wrap="square" lIns="0" tIns="0" rIns="0" bIns="0" rtlCol="0"/>
            <a:lstStyle/>
            <a:p>
              <a:endParaRPr/>
            </a:p>
          </p:txBody>
        </p:sp>
        <p:sp>
          <p:nvSpPr>
            <p:cNvPr id="8" name="object 8"/>
            <p:cNvSpPr/>
            <p:nvPr/>
          </p:nvSpPr>
          <p:spPr>
            <a:xfrm>
              <a:off x="5093970" y="1698497"/>
              <a:ext cx="561340" cy="745490"/>
            </a:xfrm>
            <a:custGeom>
              <a:avLst/>
              <a:gdLst/>
              <a:ahLst/>
              <a:cxnLst/>
              <a:rect l="l" t="t" r="r" b="b"/>
              <a:pathLst>
                <a:path w="561339" h="745489">
                  <a:moveTo>
                    <a:pt x="0" y="745235"/>
                  </a:moveTo>
                  <a:lnTo>
                    <a:pt x="560831" y="745235"/>
                  </a:lnTo>
                  <a:lnTo>
                    <a:pt x="560831" y="0"/>
                  </a:lnTo>
                  <a:lnTo>
                    <a:pt x="0" y="0"/>
                  </a:lnTo>
                  <a:lnTo>
                    <a:pt x="0" y="745235"/>
                  </a:lnTo>
                  <a:close/>
                </a:path>
              </a:pathLst>
            </a:custGeom>
            <a:ln w="28955">
              <a:solidFill>
                <a:srgbClr val="000000"/>
              </a:solidFill>
              <a:prstDash val="lgDash"/>
            </a:ln>
          </p:spPr>
          <p:txBody>
            <a:bodyPr wrap="square" lIns="0" tIns="0" rIns="0" bIns="0" rtlCol="0"/>
            <a:lstStyle/>
            <a:p>
              <a:endParaRPr/>
            </a:p>
          </p:txBody>
        </p:sp>
        <p:sp>
          <p:nvSpPr>
            <p:cNvPr id="9" name="object 9"/>
            <p:cNvSpPr/>
            <p:nvPr/>
          </p:nvSpPr>
          <p:spPr>
            <a:xfrm>
              <a:off x="5193792" y="1889759"/>
              <a:ext cx="359663" cy="359663"/>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6049518" y="1710690"/>
              <a:ext cx="561340" cy="745490"/>
            </a:xfrm>
            <a:custGeom>
              <a:avLst/>
              <a:gdLst/>
              <a:ahLst/>
              <a:cxnLst/>
              <a:rect l="l" t="t" r="r" b="b"/>
              <a:pathLst>
                <a:path w="561340" h="745489">
                  <a:moveTo>
                    <a:pt x="560832" y="0"/>
                  </a:moveTo>
                  <a:lnTo>
                    <a:pt x="0" y="0"/>
                  </a:lnTo>
                  <a:lnTo>
                    <a:pt x="0" y="745236"/>
                  </a:lnTo>
                  <a:lnTo>
                    <a:pt x="560832" y="745236"/>
                  </a:lnTo>
                  <a:lnTo>
                    <a:pt x="560832" y="0"/>
                  </a:lnTo>
                  <a:close/>
                </a:path>
              </a:pathLst>
            </a:custGeom>
            <a:solidFill>
              <a:srgbClr val="4682E8"/>
            </a:solidFill>
          </p:spPr>
          <p:txBody>
            <a:bodyPr wrap="square" lIns="0" tIns="0" rIns="0" bIns="0" rtlCol="0"/>
            <a:lstStyle/>
            <a:p>
              <a:endParaRPr/>
            </a:p>
          </p:txBody>
        </p:sp>
        <p:sp>
          <p:nvSpPr>
            <p:cNvPr id="11" name="object 11"/>
            <p:cNvSpPr/>
            <p:nvPr/>
          </p:nvSpPr>
          <p:spPr>
            <a:xfrm>
              <a:off x="6049518" y="1710690"/>
              <a:ext cx="561340" cy="745490"/>
            </a:xfrm>
            <a:custGeom>
              <a:avLst/>
              <a:gdLst/>
              <a:ahLst/>
              <a:cxnLst/>
              <a:rect l="l" t="t" r="r" b="b"/>
              <a:pathLst>
                <a:path w="561340" h="745489">
                  <a:moveTo>
                    <a:pt x="0" y="745236"/>
                  </a:moveTo>
                  <a:lnTo>
                    <a:pt x="560832" y="745236"/>
                  </a:lnTo>
                  <a:lnTo>
                    <a:pt x="560832" y="0"/>
                  </a:lnTo>
                  <a:lnTo>
                    <a:pt x="0" y="0"/>
                  </a:lnTo>
                  <a:lnTo>
                    <a:pt x="0" y="745236"/>
                  </a:lnTo>
                  <a:close/>
                </a:path>
              </a:pathLst>
            </a:custGeom>
            <a:ln w="28956">
              <a:solidFill>
                <a:srgbClr val="000000"/>
              </a:solidFill>
              <a:prstDash val="lgDash"/>
            </a:ln>
          </p:spPr>
          <p:txBody>
            <a:bodyPr wrap="square" lIns="0" tIns="0" rIns="0" bIns="0" rtlCol="0"/>
            <a:lstStyle/>
            <a:p>
              <a:endParaRPr/>
            </a:p>
          </p:txBody>
        </p:sp>
        <p:sp>
          <p:nvSpPr>
            <p:cNvPr id="12" name="object 12"/>
            <p:cNvSpPr/>
            <p:nvPr/>
          </p:nvSpPr>
          <p:spPr>
            <a:xfrm>
              <a:off x="6149340" y="1901951"/>
              <a:ext cx="359663" cy="361188"/>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7203186" y="1710690"/>
              <a:ext cx="561340" cy="745490"/>
            </a:xfrm>
            <a:custGeom>
              <a:avLst/>
              <a:gdLst/>
              <a:ahLst/>
              <a:cxnLst/>
              <a:rect l="l" t="t" r="r" b="b"/>
              <a:pathLst>
                <a:path w="561340" h="745489">
                  <a:moveTo>
                    <a:pt x="560831" y="0"/>
                  </a:moveTo>
                  <a:lnTo>
                    <a:pt x="0" y="0"/>
                  </a:lnTo>
                  <a:lnTo>
                    <a:pt x="0" y="745236"/>
                  </a:lnTo>
                  <a:lnTo>
                    <a:pt x="560831" y="745236"/>
                  </a:lnTo>
                  <a:lnTo>
                    <a:pt x="560831" y="0"/>
                  </a:lnTo>
                  <a:close/>
                </a:path>
              </a:pathLst>
            </a:custGeom>
            <a:solidFill>
              <a:srgbClr val="E30027"/>
            </a:solidFill>
          </p:spPr>
          <p:txBody>
            <a:bodyPr wrap="square" lIns="0" tIns="0" rIns="0" bIns="0" rtlCol="0"/>
            <a:lstStyle/>
            <a:p>
              <a:endParaRPr/>
            </a:p>
          </p:txBody>
        </p:sp>
        <p:sp>
          <p:nvSpPr>
            <p:cNvPr id="14" name="object 14"/>
            <p:cNvSpPr/>
            <p:nvPr/>
          </p:nvSpPr>
          <p:spPr>
            <a:xfrm>
              <a:off x="7203186" y="1710690"/>
              <a:ext cx="561340" cy="745490"/>
            </a:xfrm>
            <a:custGeom>
              <a:avLst/>
              <a:gdLst/>
              <a:ahLst/>
              <a:cxnLst/>
              <a:rect l="l" t="t" r="r" b="b"/>
              <a:pathLst>
                <a:path w="561340" h="745489">
                  <a:moveTo>
                    <a:pt x="0" y="745236"/>
                  </a:moveTo>
                  <a:lnTo>
                    <a:pt x="560831" y="745236"/>
                  </a:lnTo>
                  <a:lnTo>
                    <a:pt x="560831" y="0"/>
                  </a:lnTo>
                  <a:lnTo>
                    <a:pt x="0" y="0"/>
                  </a:lnTo>
                  <a:lnTo>
                    <a:pt x="0" y="745236"/>
                  </a:lnTo>
                  <a:close/>
                </a:path>
              </a:pathLst>
            </a:custGeom>
            <a:ln w="28955">
              <a:solidFill>
                <a:srgbClr val="000000"/>
              </a:solidFill>
              <a:prstDash val="lgDash"/>
            </a:ln>
          </p:spPr>
          <p:txBody>
            <a:bodyPr wrap="square" lIns="0" tIns="0" rIns="0" bIns="0" rtlCol="0"/>
            <a:lstStyle/>
            <a:p>
              <a:endParaRPr/>
            </a:p>
          </p:txBody>
        </p:sp>
        <p:sp>
          <p:nvSpPr>
            <p:cNvPr id="15" name="object 15"/>
            <p:cNvSpPr/>
            <p:nvPr/>
          </p:nvSpPr>
          <p:spPr>
            <a:xfrm>
              <a:off x="7303008" y="1901951"/>
              <a:ext cx="359664" cy="361188"/>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8076438" y="1698497"/>
              <a:ext cx="561340" cy="745490"/>
            </a:xfrm>
            <a:custGeom>
              <a:avLst/>
              <a:gdLst/>
              <a:ahLst/>
              <a:cxnLst/>
              <a:rect l="l" t="t" r="r" b="b"/>
              <a:pathLst>
                <a:path w="561340" h="745489">
                  <a:moveTo>
                    <a:pt x="560831" y="0"/>
                  </a:moveTo>
                  <a:lnTo>
                    <a:pt x="0" y="0"/>
                  </a:lnTo>
                  <a:lnTo>
                    <a:pt x="0" y="745235"/>
                  </a:lnTo>
                  <a:lnTo>
                    <a:pt x="560831" y="745235"/>
                  </a:lnTo>
                  <a:lnTo>
                    <a:pt x="560831" y="0"/>
                  </a:lnTo>
                  <a:close/>
                </a:path>
              </a:pathLst>
            </a:custGeom>
            <a:solidFill>
              <a:srgbClr val="FF9900"/>
            </a:solidFill>
          </p:spPr>
          <p:txBody>
            <a:bodyPr wrap="square" lIns="0" tIns="0" rIns="0" bIns="0" rtlCol="0"/>
            <a:lstStyle/>
            <a:p>
              <a:endParaRPr/>
            </a:p>
          </p:txBody>
        </p:sp>
        <p:sp>
          <p:nvSpPr>
            <p:cNvPr id="17" name="object 17"/>
            <p:cNvSpPr/>
            <p:nvPr/>
          </p:nvSpPr>
          <p:spPr>
            <a:xfrm>
              <a:off x="8076438" y="1698497"/>
              <a:ext cx="561340" cy="745490"/>
            </a:xfrm>
            <a:custGeom>
              <a:avLst/>
              <a:gdLst/>
              <a:ahLst/>
              <a:cxnLst/>
              <a:rect l="l" t="t" r="r" b="b"/>
              <a:pathLst>
                <a:path w="561340" h="745489">
                  <a:moveTo>
                    <a:pt x="0" y="745235"/>
                  </a:moveTo>
                  <a:lnTo>
                    <a:pt x="560831" y="745235"/>
                  </a:lnTo>
                  <a:lnTo>
                    <a:pt x="560831" y="0"/>
                  </a:lnTo>
                  <a:lnTo>
                    <a:pt x="0" y="0"/>
                  </a:lnTo>
                  <a:lnTo>
                    <a:pt x="0" y="745235"/>
                  </a:lnTo>
                  <a:close/>
                </a:path>
              </a:pathLst>
            </a:custGeom>
            <a:ln w="28955">
              <a:solidFill>
                <a:srgbClr val="000000"/>
              </a:solidFill>
              <a:prstDash val="lgDash"/>
            </a:ln>
          </p:spPr>
          <p:txBody>
            <a:bodyPr wrap="square" lIns="0" tIns="0" rIns="0" bIns="0" rtlCol="0"/>
            <a:lstStyle/>
            <a:p>
              <a:endParaRPr/>
            </a:p>
          </p:txBody>
        </p:sp>
        <p:sp>
          <p:nvSpPr>
            <p:cNvPr id="18" name="object 18"/>
            <p:cNvSpPr/>
            <p:nvPr/>
          </p:nvSpPr>
          <p:spPr>
            <a:xfrm>
              <a:off x="8176259" y="1889759"/>
              <a:ext cx="359664" cy="359663"/>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4717542" y="1384553"/>
              <a:ext cx="2171700" cy="1371600"/>
            </a:xfrm>
            <a:custGeom>
              <a:avLst/>
              <a:gdLst/>
              <a:ahLst/>
              <a:cxnLst/>
              <a:rect l="l" t="t" r="r" b="b"/>
              <a:pathLst>
                <a:path w="2171700" h="1371600">
                  <a:moveTo>
                    <a:pt x="1085850" y="0"/>
                  </a:moveTo>
                  <a:lnTo>
                    <a:pt x="1028182" y="950"/>
                  </a:lnTo>
                  <a:lnTo>
                    <a:pt x="971298" y="3771"/>
                  </a:lnTo>
                  <a:lnTo>
                    <a:pt x="915272" y="8414"/>
                  </a:lnTo>
                  <a:lnTo>
                    <a:pt x="860181" y="14832"/>
                  </a:lnTo>
                  <a:lnTo>
                    <a:pt x="806099" y="22978"/>
                  </a:lnTo>
                  <a:lnTo>
                    <a:pt x="753101" y="32804"/>
                  </a:lnTo>
                  <a:lnTo>
                    <a:pt x="701263" y="44262"/>
                  </a:lnTo>
                  <a:lnTo>
                    <a:pt x="650658" y="57306"/>
                  </a:lnTo>
                  <a:lnTo>
                    <a:pt x="601363" y="71888"/>
                  </a:lnTo>
                  <a:lnTo>
                    <a:pt x="553452" y="87960"/>
                  </a:lnTo>
                  <a:lnTo>
                    <a:pt x="507000" y="105476"/>
                  </a:lnTo>
                  <a:lnTo>
                    <a:pt x="462083" y="124387"/>
                  </a:lnTo>
                  <a:lnTo>
                    <a:pt x="418775" y="144646"/>
                  </a:lnTo>
                  <a:lnTo>
                    <a:pt x="377152" y="166206"/>
                  </a:lnTo>
                  <a:lnTo>
                    <a:pt x="337288" y="189020"/>
                  </a:lnTo>
                  <a:lnTo>
                    <a:pt x="299259" y="213039"/>
                  </a:lnTo>
                  <a:lnTo>
                    <a:pt x="263139" y="238217"/>
                  </a:lnTo>
                  <a:lnTo>
                    <a:pt x="229004" y="264506"/>
                  </a:lnTo>
                  <a:lnTo>
                    <a:pt x="196929" y="291859"/>
                  </a:lnTo>
                  <a:lnTo>
                    <a:pt x="166988" y="320228"/>
                  </a:lnTo>
                  <a:lnTo>
                    <a:pt x="139257" y="349566"/>
                  </a:lnTo>
                  <a:lnTo>
                    <a:pt x="113812" y="379826"/>
                  </a:lnTo>
                  <a:lnTo>
                    <a:pt x="90726" y="410959"/>
                  </a:lnTo>
                  <a:lnTo>
                    <a:pt x="51933" y="475658"/>
                  </a:lnTo>
                  <a:lnTo>
                    <a:pt x="23482" y="543284"/>
                  </a:lnTo>
                  <a:lnTo>
                    <a:pt x="5970" y="613458"/>
                  </a:lnTo>
                  <a:lnTo>
                    <a:pt x="0" y="685800"/>
                  </a:lnTo>
                  <a:lnTo>
                    <a:pt x="1505" y="722218"/>
                  </a:lnTo>
                  <a:lnTo>
                    <a:pt x="13321" y="793523"/>
                  </a:lnTo>
                  <a:lnTo>
                    <a:pt x="36377" y="862470"/>
                  </a:lnTo>
                  <a:lnTo>
                    <a:pt x="70075" y="928680"/>
                  </a:lnTo>
                  <a:lnTo>
                    <a:pt x="113812" y="991773"/>
                  </a:lnTo>
                  <a:lnTo>
                    <a:pt x="139257" y="1022033"/>
                  </a:lnTo>
                  <a:lnTo>
                    <a:pt x="166988" y="1051371"/>
                  </a:lnTo>
                  <a:lnTo>
                    <a:pt x="196929" y="1079740"/>
                  </a:lnTo>
                  <a:lnTo>
                    <a:pt x="229004" y="1107093"/>
                  </a:lnTo>
                  <a:lnTo>
                    <a:pt x="263139" y="1133382"/>
                  </a:lnTo>
                  <a:lnTo>
                    <a:pt x="299259" y="1158560"/>
                  </a:lnTo>
                  <a:lnTo>
                    <a:pt x="337288" y="1182579"/>
                  </a:lnTo>
                  <a:lnTo>
                    <a:pt x="377152" y="1205393"/>
                  </a:lnTo>
                  <a:lnTo>
                    <a:pt x="418775" y="1226953"/>
                  </a:lnTo>
                  <a:lnTo>
                    <a:pt x="462083" y="1247212"/>
                  </a:lnTo>
                  <a:lnTo>
                    <a:pt x="507000" y="1266123"/>
                  </a:lnTo>
                  <a:lnTo>
                    <a:pt x="553452" y="1283639"/>
                  </a:lnTo>
                  <a:lnTo>
                    <a:pt x="601363" y="1299711"/>
                  </a:lnTo>
                  <a:lnTo>
                    <a:pt x="650658" y="1314293"/>
                  </a:lnTo>
                  <a:lnTo>
                    <a:pt x="701263" y="1327337"/>
                  </a:lnTo>
                  <a:lnTo>
                    <a:pt x="753101" y="1338795"/>
                  </a:lnTo>
                  <a:lnTo>
                    <a:pt x="806099" y="1348621"/>
                  </a:lnTo>
                  <a:lnTo>
                    <a:pt x="860181" y="1356767"/>
                  </a:lnTo>
                  <a:lnTo>
                    <a:pt x="915272" y="1363185"/>
                  </a:lnTo>
                  <a:lnTo>
                    <a:pt x="971298" y="1367828"/>
                  </a:lnTo>
                  <a:lnTo>
                    <a:pt x="1028182" y="1370649"/>
                  </a:lnTo>
                  <a:lnTo>
                    <a:pt x="1085850" y="1371600"/>
                  </a:lnTo>
                  <a:lnTo>
                    <a:pt x="1143517" y="1370649"/>
                  </a:lnTo>
                  <a:lnTo>
                    <a:pt x="1200401" y="1367828"/>
                  </a:lnTo>
                  <a:lnTo>
                    <a:pt x="1256427" y="1363185"/>
                  </a:lnTo>
                  <a:lnTo>
                    <a:pt x="1311518" y="1356767"/>
                  </a:lnTo>
                  <a:lnTo>
                    <a:pt x="1365600" y="1348621"/>
                  </a:lnTo>
                  <a:lnTo>
                    <a:pt x="1418598" y="1338795"/>
                  </a:lnTo>
                  <a:lnTo>
                    <a:pt x="1470436" y="1327337"/>
                  </a:lnTo>
                  <a:lnTo>
                    <a:pt x="1521041" y="1314293"/>
                  </a:lnTo>
                  <a:lnTo>
                    <a:pt x="1570336" y="1299711"/>
                  </a:lnTo>
                  <a:lnTo>
                    <a:pt x="1618247" y="1283639"/>
                  </a:lnTo>
                  <a:lnTo>
                    <a:pt x="1664699" y="1266123"/>
                  </a:lnTo>
                  <a:lnTo>
                    <a:pt x="1709616" y="1247212"/>
                  </a:lnTo>
                  <a:lnTo>
                    <a:pt x="1752924" y="1226953"/>
                  </a:lnTo>
                  <a:lnTo>
                    <a:pt x="1794547" y="1205393"/>
                  </a:lnTo>
                  <a:lnTo>
                    <a:pt x="1834411" y="1182579"/>
                  </a:lnTo>
                  <a:lnTo>
                    <a:pt x="1872440" y="1158560"/>
                  </a:lnTo>
                  <a:lnTo>
                    <a:pt x="1908560" y="1133382"/>
                  </a:lnTo>
                  <a:lnTo>
                    <a:pt x="1942695" y="1107093"/>
                  </a:lnTo>
                  <a:lnTo>
                    <a:pt x="1974770" y="1079740"/>
                  </a:lnTo>
                  <a:lnTo>
                    <a:pt x="2004711" y="1051371"/>
                  </a:lnTo>
                  <a:lnTo>
                    <a:pt x="2032442" y="1022033"/>
                  </a:lnTo>
                  <a:lnTo>
                    <a:pt x="2057887" y="991773"/>
                  </a:lnTo>
                  <a:lnTo>
                    <a:pt x="2080973" y="960640"/>
                  </a:lnTo>
                  <a:lnTo>
                    <a:pt x="2119766" y="895941"/>
                  </a:lnTo>
                  <a:lnTo>
                    <a:pt x="2148217" y="828315"/>
                  </a:lnTo>
                  <a:lnTo>
                    <a:pt x="2165729" y="758141"/>
                  </a:lnTo>
                  <a:lnTo>
                    <a:pt x="2171700" y="685800"/>
                  </a:lnTo>
                  <a:lnTo>
                    <a:pt x="2170194" y="649381"/>
                  </a:lnTo>
                  <a:lnTo>
                    <a:pt x="2158378" y="578076"/>
                  </a:lnTo>
                  <a:lnTo>
                    <a:pt x="2135322" y="509129"/>
                  </a:lnTo>
                  <a:lnTo>
                    <a:pt x="2101624" y="442919"/>
                  </a:lnTo>
                  <a:lnTo>
                    <a:pt x="2057887" y="379826"/>
                  </a:lnTo>
                  <a:lnTo>
                    <a:pt x="2032442" y="349566"/>
                  </a:lnTo>
                  <a:lnTo>
                    <a:pt x="2004711" y="320228"/>
                  </a:lnTo>
                  <a:lnTo>
                    <a:pt x="1974770" y="291859"/>
                  </a:lnTo>
                  <a:lnTo>
                    <a:pt x="1942695" y="264506"/>
                  </a:lnTo>
                  <a:lnTo>
                    <a:pt x="1908560" y="238217"/>
                  </a:lnTo>
                  <a:lnTo>
                    <a:pt x="1872440" y="213039"/>
                  </a:lnTo>
                  <a:lnTo>
                    <a:pt x="1834411" y="189020"/>
                  </a:lnTo>
                  <a:lnTo>
                    <a:pt x="1794547" y="166206"/>
                  </a:lnTo>
                  <a:lnTo>
                    <a:pt x="1752924" y="144646"/>
                  </a:lnTo>
                  <a:lnTo>
                    <a:pt x="1709616" y="124387"/>
                  </a:lnTo>
                  <a:lnTo>
                    <a:pt x="1664699" y="105476"/>
                  </a:lnTo>
                  <a:lnTo>
                    <a:pt x="1618247" y="87960"/>
                  </a:lnTo>
                  <a:lnTo>
                    <a:pt x="1570336" y="71888"/>
                  </a:lnTo>
                  <a:lnTo>
                    <a:pt x="1521041" y="57306"/>
                  </a:lnTo>
                  <a:lnTo>
                    <a:pt x="1470436" y="44262"/>
                  </a:lnTo>
                  <a:lnTo>
                    <a:pt x="1418598" y="32804"/>
                  </a:lnTo>
                  <a:lnTo>
                    <a:pt x="1365600" y="22978"/>
                  </a:lnTo>
                  <a:lnTo>
                    <a:pt x="1311518" y="14832"/>
                  </a:lnTo>
                  <a:lnTo>
                    <a:pt x="1256427" y="8414"/>
                  </a:lnTo>
                  <a:lnTo>
                    <a:pt x="1200401" y="3771"/>
                  </a:lnTo>
                  <a:lnTo>
                    <a:pt x="1143517" y="950"/>
                  </a:lnTo>
                  <a:lnTo>
                    <a:pt x="1085850" y="0"/>
                  </a:lnTo>
                  <a:close/>
                </a:path>
              </a:pathLst>
            </a:custGeom>
            <a:solidFill>
              <a:srgbClr val="EAEBEE">
                <a:alpha val="34901"/>
              </a:srgbClr>
            </a:solidFill>
          </p:spPr>
          <p:txBody>
            <a:bodyPr wrap="square" lIns="0" tIns="0" rIns="0" bIns="0" rtlCol="0"/>
            <a:lstStyle/>
            <a:p>
              <a:endParaRPr/>
            </a:p>
          </p:txBody>
        </p:sp>
        <p:sp>
          <p:nvSpPr>
            <p:cNvPr id="20" name="object 20"/>
            <p:cNvSpPr/>
            <p:nvPr/>
          </p:nvSpPr>
          <p:spPr>
            <a:xfrm>
              <a:off x="4717542" y="1384553"/>
              <a:ext cx="2171700" cy="1371600"/>
            </a:xfrm>
            <a:custGeom>
              <a:avLst/>
              <a:gdLst/>
              <a:ahLst/>
              <a:cxnLst/>
              <a:rect l="l" t="t" r="r" b="b"/>
              <a:pathLst>
                <a:path w="2171700" h="1371600">
                  <a:moveTo>
                    <a:pt x="0" y="685800"/>
                  </a:moveTo>
                  <a:lnTo>
                    <a:pt x="5970" y="613458"/>
                  </a:lnTo>
                  <a:lnTo>
                    <a:pt x="23482" y="543284"/>
                  </a:lnTo>
                  <a:lnTo>
                    <a:pt x="51933" y="475658"/>
                  </a:lnTo>
                  <a:lnTo>
                    <a:pt x="90726" y="410959"/>
                  </a:lnTo>
                  <a:lnTo>
                    <a:pt x="113812" y="379826"/>
                  </a:lnTo>
                  <a:lnTo>
                    <a:pt x="139257" y="349566"/>
                  </a:lnTo>
                  <a:lnTo>
                    <a:pt x="166988" y="320228"/>
                  </a:lnTo>
                  <a:lnTo>
                    <a:pt x="196929" y="291859"/>
                  </a:lnTo>
                  <a:lnTo>
                    <a:pt x="229004" y="264506"/>
                  </a:lnTo>
                  <a:lnTo>
                    <a:pt x="263139" y="238217"/>
                  </a:lnTo>
                  <a:lnTo>
                    <a:pt x="299259" y="213039"/>
                  </a:lnTo>
                  <a:lnTo>
                    <a:pt x="337288" y="189020"/>
                  </a:lnTo>
                  <a:lnTo>
                    <a:pt x="377152" y="166206"/>
                  </a:lnTo>
                  <a:lnTo>
                    <a:pt x="418775" y="144646"/>
                  </a:lnTo>
                  <a:lnTo>
                    <a:pt x="462083" y="124387"/>
                  </a:lnTo>
                  <a:lnTo>
                    <a:pt x="507000" y="105476"/>
                  </a:lnTo>
                  <a:lnTo>
                    <a:pt x="553452" y="87960"/>
                  </a:lnTo>
                  <a:lnTo>
                    <a:pt x="601363" y="71888"/>
                  </a:lnTo>
                  <a:lnTo>
                    <a:pt x="650658" y="57306"/>
                  </a:lnTo>
                  <a:lnTo>
                    <a:pt x="701263" y="44262"/>
                  </a:lnTo>
                  <a:lnTo>
                    <a:pt x="753101" y="32804"/>
                  </a:lnTo>
                  <a:lnTo>
                    <a:pt x="806099" y="22978"/>
                  </a:lnTo>
                  <a:lnTo>
                    <a:pt x="860181" y="14832"/>
                  </a:lnTo>
                  <a:lnTo>
                    <a:pt x="915272" y="8414"/>
                  </a:lnTo>
                  <a:lnTo>
                    <a:pt x="971298" y="3771"/>
                  </a:lnTo>
                  <a:lnTo>
                    <a:pt x="1028182" y="950"/>
                  </a:lnTo>
                  <a:lnTo>
                    <a:pt x="1085850" y="0"/>
                  </a:lnTo>
                  <a:lnTo>
                    <a:pt x="1143517" y="950"/>
                  </a:lnTo>
                  <a:lnTo>
                    <a:pt x="1200401" y="3771"/>
                  </a:lnTo>
                  <a:lnTo>
                    <a:pt x="1256427" y="8414"/>
                  </a:lnTo>
                  <a:lnTo>
                    <a:pt x="1311518" y="14832"/>
                  </a:lnTo>
                  <a:lnTo>
                    <a:pt x="1365600" y="22978"/>
                  </a:lnTo>
                  <a:lnTo>
                    <a:pt x="1418598" y="32804"/>
                  </a:lnTo>
                  <a:lnTo>
                    <a:pt x="1470436" y="44262"/>
                  </a:lnTo>
                  <a:lnTo>
                    <a:pt x="1521041" y="57306"/>
                  </a:lnTo>
                  <a:lnTo>
                    <a:pt x="1570336" y="71888"/>
                  </a:lnTo>
                  <a:lnTo>
                    <a:pt x="1618247" y="87960"/>
                  </a:lnTo>
                  <a:lnTo>
                    <a:pt x="1664699" y="105476"/>
                  </a:lnTo>
                  <a:lnTo>
                    <a:pt x="1709616" y="124387"/>
                  </a:lnTo>
                  <a:lnTo>
                    <a:pt x="1752924" y="144646"/>
                  </a:lnTo>
                  <a:lnTo>
                    <a:pt x="1794547" y="166206"/>
                  </a:lnTo>
                  <a:lnTo>
                    <a:pt x="1834411" y="189020"/>
                  </a:lnTo>
                  <a:lnTo>
                    <a:pt x="1872440" y="213039"/>
                  </a:lnTo>
                  <a:lnTo>
                    <a:pt x="1908560" y="238217"/>
                  </a:lnTo>
                  <a:lnTo>
                    <a:pt x="1942695" y="264506"/>
                  </a:lnTo>
                  <a:lnTo>
                    <a:pt x="1974770" y="291859"/>
                  </a:lnTo>
                  <a:lnTo>
                    <a:pt x="2004711" y="320228"/>
                  </a:lnTo>
                  <a:lnTo>
                    <a:pt x="2032442" y="349566"/>
                  </a:lnTo>
                  <a:lnTo>
                    <a:pt x="2057887" y="379826"/>
                  </a:lnTo>
                  <a:lnTo>
                    <a:pt x="2080973" y="410959"/>
                  </a:lnTo>
                  <a:lnTo>
                    <a:pt x="2119766" y="475658"/>
                  </a:lnTo>
                  <a:lnTo>
                    <a:pt x="2148217" y="543284"/>
                  </a:lnTo>
                  <a:lnTo>
                    <a:pt x="2165729" y="613458"/>
                  </a:lnTo>
                  <a:lnTo>
                    <a:pt x="2171700" y="685800"/>
                  </a:lnTo>
                  <a:lnTo>
                    <a:pt x="2170194" y="722218"/>
                  </a:lnTo>
                  <a:lnTo>
                    <a:pt x="2158378" y="793523"/>
                  </a:lnTo>
                  <a:lnTo>
                    <a:pt x="2135322" y="862470"/>
                  </a:lnTo>
                  <a:lnTo>
                    <a:pt x="2101624" y="928680"/>
                  </a:lnTo>
                  <a:lnTo>
                    <a:pt x="2057887" y="991773"/>
                  </a:lnTo>
                  <a:lnTo>
                    <a:pt x="2032442" y="1022033"/>
                  </a:lnTo>
                  <a:lnTo>
                    <a:pt x="2004711" y="1051371"/>
                  </a:lnTo>
                  <a:lnTo>
                    <a:pt x="1974770" y="1079740"/>
                  </a:lnTo>
                  <a:lnTo>
                    <a:pt x="1942695" y="1107093"/>
                  </a:lnTo>
                  <a:lnTo>
                    <a:pt x="1908560" y="1133382"/>
                  </a:lnTo>
                  <a:lnTo>
                    <a:pt x="1872440" y="1158560"/>
                  </a:lnTo>
                  <a:lnTo>
                    <a:pt x="1834411" y="1182579"/>
                  </a:lnTo>
                  <a:lnTo>
                    <a:pt x="1794547" y="1205393"/>
                  </a:lnTo>
                  <a:lnTo>
                    <a:pt x="1752924" y="1226953"/>
                  </a:lnTo>
                  <a:lnTo>
                    <a:pt x="1709616" y="1247212"/>
                  </a:lnTo>
                  <a:lnTo>
                    <a:pt x="1664699" y="1266123"/>
                  </a:lnTo>
                  <a:lnTo>
                    <a:pt x="1618247" y="1283639"/>
                  </a:lnTo>
                  <a:lnTo>
                    <a:pt x="1570336" y="1299711"/>
                  </a:lnTo>
                  <a:lnTo>
                    <a:pt x="1521041" y="1314293"/>
                  </a:lnTo>
                  <a:lnTo>
                    <a:pt x="1470436" y="1327337"/>
                  </a:lnTo>
                  <a:lnTo>
                    <a:pt x="1418598" y="1338795"/>
                  </a:lnTo>
                  <a:lnTo>
                    <a:pt x="1365600" y="1348621"/>
                  </a:lnTo>
                  <a:lnTo>
                    <a:pt x="1311518" y="1356767"/>
                  </a:lnTo>
                  <a:lnTo>
                    <a:pt x="1256427" y="1363185"/>
                  </a:lnTo>
                  <a:lnTo>
                    <a:pt x="1200401" y="1367828"/>
                  </a:lnTo>
                  <a:lnTo>
                    <a:pt x="1143517" y="1370649"/>
                  </a:lnTo>
                  <a:lnTo>
                    <a:pt x="1085850" y="1371600"/>
                  </a:lnTo>
                  <a:lnTo>
                    <a:pt x="1028182" y="1370649"/>
                  </a:lnTo>
                  <a:lnTo>
                    <a:pt x="971298" y="1367828"/>
                  </a:lnTo>
                  <a:lnTo>
                    <a:pt x="915272" y="1363185"/>
                  </a:lnTo>
                  <a:lnTo>
                    <a:pt x="860181" y="1356767"/>
                  </a:lnTo>
                  <a:lnTo>
                    <a:pt x="806099" y="1348621"/>
                  </a:lnTo>
                  <a:lnTo>
                    <a:pt x="753101" y="1338795"/>
                  </a:lnTo>
                  <a:lnTo>
                    <a:pt x="701263" y="1327337"/>
                  </a:lnTo>
                  <a:lnTo>
                    <a:pt x="650658" y="1314293"/>
                  </a:lnTo>
                  <a:lnTo>
                    <a:pt x="601363" y="1299711"/>
                  </a:lnTo>
                  <a:lnTo>
                    <a:pt x="553452" y="1283639"/>
                  </a:lnTo>
                  <a:lnTo>
                    <a:pt x="507000" y="1266123"/>
                  </a:lnTo>
                  <a:lnTo>
                    <a:pt x="462083" y="1247212"/>
                  </a:lnTo>
                  <a:lnTo>
                    <a:pt x="418775" y="1226953"/>
                  </a:lnTo>
                  <a:lnTo>
                    <a:pt x="377152" y="1205393"/>
                  </a:lnTo>
                  <a:lnTo>
                    <a:pt x="337288" y="1182579"/>
                  </a:lnTo>
                  <a:lnTo>
                    <a:pt x="299259" y="1158560"/>
                  </a:lnTo>
                  <a:lnTo>
                    <a:pt x="263139" y="1133382"/>
                  </a:lnTo>
                  <a:lnTo>
                    <a:pt x="229004" y="1107093"/>
                  </a:lnTo>
                  <a:lnTo>
                    <a:pt x="196929" y="1079740"/>
                  </a:lnTo>
                  <a:lnTo>
                    <a:pt x="166988" y="1051371"/>
                  </a:lnTo>
                  <a:lnTo>
                    <a:pt x="139257" y="1022033"/>
                  </a:lnTo>
                  <a:lnTo>
                    <a:pt x="113812" y="991773"/>
                  </a:lnTo>
                  <a:lnTo>
                    <a:pt x="90726" y="960640"/>
                  </a:lnTo>
                  <a:lnTo>
                    <a:pt x="51933" y="895941"/>
                  </a:lnTo>
                  <a:lnTo>
                    <a:pt x="23482" y="828315"/>
                  </a:lnTo>
                  <a:lnTo>
                    <a:pt x="5970" y="758141"/>
                  </a:lnTo>
                  <a:lnTo>
                    <a:pt x="0" y="685800"/>
                  </a:lnTo>
                  <a:close/>
                </a:path>
              </a:pathLst>
            </a:custGeom>
            <a:ln w="25908">
              <a:solidFill>
                <a:srgbClr val="000000"/>
              </a:solidFill>
              <a:prstDash val="dash"/>
            </a:ln>
          </p:spPr>
          <p:txBody>
            <a:bodyPr wrap="square" lIns="0" tIns="0" rIns="0" bIns="0" rtlCol="0"/>
            <a:lstStyle/>
            <a:p>
              <a:endParaRPr/>
            </a:p>
          </p:txBody>
        </p:sp>
        <p:sp>
          <p:nvSpPr>
            <p:cNvPr id="21" name="object 21"/>
            <p:cNvSpPr/>
            <p:nvPr/>
          </p:nvSpPr>
          <p:spPr>
            <a:xfrm>
              <a:off x="6907530" y="1398269"/>
              <a:ext cx="2173605" cy="1371600"/>
            </a:xfrm>
            <a:custGeom>
              <a:avLst/>
              <a:gdLst/>
              <a:ahLst/>
              <a:cxnLst/>
              <a:rect l="l" t="t" r="r" b="b"/>
              <a:pathLst>
                <a:path w="2173604" h="1371600">
                  <a:moveTo>
                    <a:pt x="1086612" y="0"/>
                  </a:moveTo>
                  <a:lnTo>
                    <a:pt x="1028907" y="950"/>
                  </a:lnTo>
                  <a:lnTo>
                    <a:pt x="971986" y="3771"/>
                  </a:lnTo>
                  <a:lnTo>
                    <a:pt x="915924" y="8414"/>
                  </a:lnTo>
                  <a:lnTo>
                    <a:pt x="860797" y="14832"/>
                  </a:lnTo>
                  <a:lnTo>
                    <a:pt x="806679" y="22978"/>
                  </a:lnTo>
                  <a:lnTo>
                    <a:pt x="753645" y="32804"/>
                  </a:lnTo>
                  <a:lnTo>
                    <a:pt x="701771" y="44262"/>
                  </a:lnTo>
                  <a:lnTo>
                    <a:pt x="651132" y="57306"/>
                  </a:lnTo>
                  <a:lnTo>
                    <a:pt x="601802" y="71888"/>
                  </a:lnTo>
                  <a:lnTo>
                    <a:pt x="553858" y="87960"/>
                  </a:lnTo>
                  <a:lnTo>
                    <a:pt x="507374" y="105476"/>
                  </a:lnTo>
                  <a:lnTo>
                    <a:pt x="462425" y="124387"/>
                  </a:lnTo>
                  <a:lnTo>
                    <a:pt x="419086" y="144646"/>
                  </a:lnTo>
                  <a:lnTo>
                    <a:pt x="377433" y="166206"/>
                  </a:lnTo>
                  <a:lnTo>
                    <a:pt x="337540" y="189020"/>
                  </a:lnTo>
                  <a:lnTo>
                    <a:pt x="299483" y="213039"/>
                  </a:lnTo>
                  <a:lnTo>
                    <a:pt x="263337" y="238217"/>
                  </a:lnTo>
                  <a:lnTo>
                    <a:pt x="229177" y="264506"/>
                  </a:lnTo>
                  <a:lnTo>
                    <a:pt x="197078" y="291859"/>
                  </a:lnTo>
                  <a:lnTo>
                    <a:pt x="167115" y="320228"/>
                  </a:lnTo>
                  <a:lnTo>
                    <a:pt x="139364" y="349566"/>
                  </a:lnTo>
                  <a:lnTo>
                    <a:pt x="113899" y="379826"/>
                  </a:lnTo>
                  <a:lnTo>
                    <a:pt x="90795" y="410959"/>
                  </a:lnTo>
                  <a:lnTo>
                    <a:pt x="51974" y="475658"/>
                  </a:lnTo>
                  <a:lnTo>
                    <a:pt x="23500" y="543284"/>
                  </a:lnTo>
                  <a:lnTo>
                    <a:pt x="5975" y="613458"/>
                  </a:lnTo>
                  <a:lnTo>
                    <a:pt x="0" y="685799"/>
                  </a:lnTo>
                  <a:lnTo>
                    <a:pt x="1506" y="722218"/>
                  </a:lnTo>
                  <a:lnTo>
                    <a:pt x="13331" y="793523"/>
                  </a:lnTo>
                  <a:lnTo>
                    <a:pt x="36406" y="862470"/>
                  </a:lnTo>
                  <a:lnTo>
                    <a:pt x="70128" y="928680"/>
                  </a:lnTo>
                  <a:lnTo>
                    <a:pt x="113899" y="991773"/>
                  </a:lnTo>
                  <a:lnTo>
                    <a:pt x="139364" y="1022033"/>
                  </a:lnTo>
                  <a:lnTo>
                    <a:pt x="167115" y="1051371"/>
                  </a:lnTo>
                  <a:lnTo>
                    <a:pt x="197078" y="1079740"/>
                  </a:lnTo>
                  <a:lnTo>
                    <a:pt x="229177" y="1107093"/>
                  </a:lnTo>
                  <a:lnTo>
                    <a:pt x="263337" y="1133382"/>
                  </a:lnTo>
                  <a:lnTo>
                    <a:pt x="299483" y="1158560"/>
                  </a:lnTo>
                  <a:lnTo>
                    <a:pt x="337540" y="1182579"/>
                  </a:lnTo>
                  <a:lnTo>
                    <a:pt x="377433" y="1205393"/>
                  </a:lnTo>
                  <a:lnTo>
                    <a:pt x="419086" y="1226953"/>
                  </a:lnTo>
                  <a:lnTo>
                    <a:pt x="462425" y="1247212"/>
                  </a:lnTo>
                  <a:lnTo>
                    <a:pt x="507374" y="1266123"/>
                  </a:lnTo>
                  <a:lnTo>
                    <a:pt x="553858" y="1283639"/>
                  </a:lnTo>
                  <a:lnTo>
                    <a:pt x="601802" y="1299711"/>
                  </a:lnTo>
                  <a:lnTo>
                    <a:pt x="651132" y="1314293"/>
                  </a:lnTo>
                  <a:lnTo>
                    <a:pt x="701771" y="1327337"/>
                  </a:lnTo>
                  <a:lnTo>
                    <a:pt x="753645" y="1338795"/>
                  </a:lnTo>
                  <a:lnTo>
                    <a:pt x="806679" y="1348621"/>
                  </a:lnTo>
                  <a:lnTo>
                    <a:pt x="860797" y="1356767"/>
                  </a:lnTo>
                  <a:lnTo>
                    <a:pt x="915924" y="1363185"/>
                  </a:lnTo>
                  <a:lnTo>
                    <a:pt x="971986" y="1367828"/>
                  </a:lnTo>
                  <a:lnTo>
                    <a:pt x="1028907" y="1370649"/>
                  </a:lnTo>
                  <a:lnTo>
                    <a:pt x="1086612" y="1371599"/>
                  </a:lnTo>
                  <a:lnTo>
                    <a:pt x="1144316" y="1370649"/>
                  </a:lnTo>
                  <a:lnTo>
                    <a:pt x="1201237" y="1367828"/>
                  </a:lnTo>
                  <a:lnTo>
                    <a:pt x="1257299" y="1363185"/>
                  </a:lnTo>
                  <a:lnTo>
                    <a:pt x="1312426" y="1356767"/>
                  </a:lnTo>
                  <a:lnTo>
                    <a:pt x="1366544" y="1348621"/>
                  </a:lnTo>
                  <a:lnTo>
                    <a:pt x="1419578" y="1338795"/>
                  </a:lnTo>
                  <a:lnTo>
                    <a:pt x="1471452" y="1327337"/>
                  </a:lnTo>
                  <a:lnTo>
                    <a:pt x="1522091" y="1314293"/>
                  </a:lnTo>
                  <a:lnTo>
                    <a:pt x="1571421" y="1299711"/>
                  </a:lnTo>
                  <a:lnTo>
                    <a:pt x="1619365" y="1283639"/>
                  </a:lnTo>
                  <a:lnTo>
                    <a:pt x="1665849" y="1266123"/>
                  </a:lnTo>
                  <a:lnTo>
                    <a:pt x="1710798" y="1247212"/>
                  </a:lnTo>
                  <a:lnTo>
                    <a:pt x="1754137" y="1226953"/>
                  </a:lnTo>
                  <a:lnTo>
                    <a:pt x="1795790" y="1205393"/>
                  </a:lnTo>
                  <a:lnTo>
                    <a:pt x="1835683" y="1182579"/>
                  </a:lnTo>
                  <a:lnTo>
                    <a:pt x="1873740" y="1158560"/>
                  </a:lnTo>
                  <a:lnTo>
                    <a:pt x="1909886" y="1133382"/>
                  </a:lnTo>
                  <a:lnTo>
                    <a:pt x="1944046" y="1107093"/>
                  </a:lnTo>
                  <a:lnTo>
                    <a:pt x="1976145" y="1079740"/>
                  </a:lnTo>
                  <a:lnTo>
                    <a:pt x="2006108" y="1051371"/>
                  </a:lnTo>
                  <a:lnTo>
                    <a:pt x="2033859" y="1022033"/>
                  </a:lnTo>
                  <a:lnTo>
                    <a:pt x="2059324" y="991773"/>
                  </a:lnTo>
                  <a:lnTo>
                    <a:pt x="2082428" y="960640"/>
                  </a:lnTo>
                  <a:lnTo>
                    <a:pt x="2121249" y="895941"/>
                  </a:lnTo>
                  <a:lnTo>
                    <a:pt x="2149723" y="828315"/>
                  </a:lnTo>
                  <a:lnTo>
                    <a:pt x="2167248" y="758141"/>
                  </a:lnTo>
                  <a:lnTo>
                    <a:pt x="2173224" y="685799"/>
                  </a:lnTo>
                  <a:lnTo>
                    <a:pt x="2171717" y="649381"/>
                  </a:lnTo>
                  <a:lnTo>
                    <a:pt x="2159892" y="578076"/>
                  </a:lnTo>
                  <a:lnTo>
                    <a:pt x="2136817" y="509129"/>
                  </a:lnTo>
                  <a:lnTo>
                    <a:pt x="2103095" y="442919"/>
                  </a:lnTo>
                  <a:lnTo>
                    <a:pt x="2059324" y="379826"/>
                  </a:lnTo>
                  <a:lnTo>
                    <a:pt x="2033859" y="349566"/>
                  </a:lnTo>
                  <a:lnTo>
                    <a:pt x="2006108" y="320228"/>
                  </a:lnTo>
                  <a:lnTo>
                    <a:pt x="1976145" y="291859"/>
                  </a:lnTo>
                  <a:lnTo>
                    <a:pt x="1944046" y="264506"/>
                  </a:lnTo>
                  <a:lnTo>
                    <a:pt x="1909886" y="238217"/>
                  </a:lnTo>
                  <a:lnTo>
                    <a:pt x="1873740" y="213039"/>
                  </a:lnTo>
                  <a:lnTo>
                    <a:pt x="1835683" y="189020"/>
                  </a:lnTo>
                  <a:lnTo>
                    <a:pt x="1795790" y="166206"/>
                  </a:lnTo>
                  <a:lnTo>
                    <a:pt x="1754137" y="144646"/>
                  </a:lnTo>
                  <a:lnTo>
                    <a:pt x="1710798" y="124387"/>
                  </a:lnTo>
                  <a:lnTo>
                    <a:pt x="1665849" y="105476"/>
                  </a:lnTo>
                  <a:lnTo>
                    <a:pt x="1619365" y="87960"/>
                  </a:lnTo>
                  <a:lnTo>
                    <a:pt x="1571421" y="71888"/>
                  </a:lnTo>
                  <a:lnTo>
                    <a:pt x="1522091" y="57306"/>
                  </a:lnTo>
                  <a:lnTo>
                    <a:pt x="1471452" y="44262"/>
                  </a:lnTo>
                  <a:lnTo>
                    <a:pt x="1419578" y="32804"/>
                  </a:lnTo>
                  <a:lnTo>
                    <a:pt x="1366544" y="22978"/>
                  </a:lnTo>
                  <a:lnTo>
                    <a:pt x="1312426" y="14832"/>
                  </a:lnTo>
                  <a:lnTo>
                    <a:pt x="1257299" y="8414"/>
                  </a:lnTo>
                  <a:lnTo>
                    <a:pt x="1201237" y="3771"/>
                  </a:lnTo>
                  <a:lnTo>
                    <a:pt x="1144316" y="950"/>
                  </a:lnTo>
                  <a:lnTo>
                    <a:pt x="1086612" y="0"/>
                  </a:lnTo>
                  <a:close/>
                </a:path>
              </a:pathLst>
            </a:custGeom>
            <a:solidFill>
              <a:srgbClr val="99E9FF">
                <a:alpha val="34901"/>
              </a:srgbClr>
            </a:solidFill>
          </p:spPr>
          <p:txBody>
            <a:bodyPr wrap="square" lIns="0" tIns="0" rIns="0" bIns="0" rtlCol="0"/>
            <a:lstStyle/>
            <a:p>
              <a:endParaRPr/>
            </a:p>
          </p:txBody>
        </p:sp>
        <p:sp>
          <p:nvSpPr>
            <p:cNvPr id="22" name="object 22"/>
            <p:cNvSpPr/>
            <p:nvPr/>
          </p:nvSpPr>
          <p:spPr>
            <a:xfrm>
              <a:off x="6907530" y="1398269"/>
              <a:ext cx="2173605" cy="1371600"/>
            </a:xfrm>
            <a:custGeom>
              <a:avLst/>
              <a:gdLst/>
              <a:ahLst/>
              <a:cxnLst/>
              <a:rect l="l" t="t" r="r" b="b"/>
              <a:pathLst>
                <a:path w="2173604" h="1371600">
                  <a:moveTo>
                    <a:pt x="0" y="685799"/>
                  </a:moveTo>
                  <a:lnTo>
                    <a:pt x="5975" y="613458"/>
                  </a:lnTo>
                  <a:lnTo>
                    <a:pt x="23500" y="543284"/>
                  </a:lnTo>
                  <a:lnTo>
                    <a:pt x="51974" y="475658"/>
                  </a:lnTo>
                  <a:lnTo>
                    <a:pt x="90795" y="410959"/>
                  </a:lnTo>
                  <a:lnTo>
                    <a:pt x="113899" y="379826"/>
                  </a:lnTo>
                  <a:lnTo>
                    <a:pt x="139364" y="349566"/>
                  </a:lnTo>
                  <a:lnTo>
                    <a:pt x="167115" y="320228"/>
                  </a:lnTo>
                  <a:lnTo>
                    <a:pt x="197078" y="291859"/>
                  </a:lnTo>
                  <a:lnTo>
                    <a:pt x="229177" y="264506"/>
                  </a:lnTo>
                  <a:lnTo>
                    <a:pt x="263337" y="238217"/>
                  </a:lnTo>
                  <a:lnTo>
                    <a:pt x="299483" y="213039"/>
                  </a:lnTo>
                  <a:lnTo>
                    <a:pt x="337540" y="189020"/>
                  </a:lnTo>
                  <a:lnTo>
                    <a:pt x="377433" y="166206"/>
                  </a:lnTo>
                  <a:lnTo>
                    <a:pt x="419086" y="144646"/>
                  </a:lnTo>
                  <a:lnTo>
                    <a:pt x="462425" y="124387"/>
                  </a:lnTo>
                  <a:lnTo>
                    <a:pt x="507374" y="105476"/>
                  </a:lnTo>
                  <a:lnTo>
                    <a:pt x="553858" y="87960"/>
                  </a:lnTo>
                  <a:lnTo>
                    <a:pt x="601802" y="71888"/>
                  </a:lnTo>
                  <a:lnTo>
                    <a:pt x="651132" y="57306"/>
                  </a:lnTo>
                  <a:lnTo>
                    <a:pt x="701771" y="44262"/>
                  </a:lnTo>
                  <a:lnTo>
                    <a:pt x="753645" y="32804"/>
                  </a:lnTo>
                  <a:lnTo>
                    <a:pt x="806679" y="22978"/>
                  </a:lnTo>
                  <a:lnTo>
                    <a:pt x="860797" y="14832"/>
                  </a:lnTo>
                  <a:lnTo>
                    <a:pt x="915924" y="8414"/>
                  </a:lnTo>
                  <a:lnTo>
                    <a:pt x="971986" y="3771"/>
                  </a:lnTo>
                  <a:lnTo>
                    <a:pt x="1028907" y="950"/>
                  </a:lnTo>
                  <a:lnTo>
                    <a:pt x="1086612" y="0"/>
                  </a:lnTo>
                  <a:lnTo>
                    <a:pt x="1144316" y="950"/>
                  </a:lnTo>
                  <a:lnTo>
                    <a:pt x="1201237" y="3771"/>
                  </a:lnTo>
                  <a:lnTo>
                    <a:pt x="1257299" y="8414"/>
                  </a:lnTo>
                  <a:lnTo>
                    <a:pt x="1312426" y="14832"/>
                  </a:lnTo>
                  <a:lnTo>
                    <a:pt x="1366544" y="22978"/>
                  </a:lnTo>
                  <a:lnTo>
                    <a:pt x="1419578" y="32804"/>
                  </a:lnTo>
                  <a:lnTo>
                    <a:pt x="1471452" y="44262"/>
                  </a:lnTo>
                  <a:lnTo>
                    <a:pt x="1522091" y="57306"/>
                  </a:lnTo>
                  <a:lnTo>
                    <a:pt x="1571421" y="71888"/>
                  </a:lnTo>
                  <a:lnTo>
                    <a:pt x="1619365" y="87960"/>
                  </a:lnTo>
                  <a:lnTo>
                    <a:pt x="1665849" y="105476"/>
                  </a:lnTo>
                  <a:lnTo>
                    <a:pt x="1710798" y="124387"/>
                  </a:lnTo>
                  <a:lnTo>
                    <a:pt x="1754137" y="144646"/>
                  </a:lnTo>
                  <a:lnTo>
                    <a:pt x="1795790" y="166206"/>
                  </a:lnTo>
                  <a:lnTo>
                    <a:pt x="1835683" y="189020"/>
                  </a:lnTo>
                  <a:lnTo>
                    <a:pt x="1873740" y="213039"/>
                  </a:lnTo>
                  <a:lnTo>
                    <a:pt x="1909886" y="238217"/>
                  </a:lnTo>
                  <a:lnTo>
                    <a:pt x="1944046" y="264506"/>
                  </a:lnTo>
                  <a:lnTo>
                    <a:pt x="1976145" y="291859"/>
                  </a:lnTo>
                  <a:lnTo>
                    <a:pt x="2006108" y="320228"/>
                  </a:lnTo>
                  <a:lnTo>
                    <a:pt x="2033859" y="349566"/>
                  </a:lnTo>
                  <a:lnTo>
                    <a:pt x="2059324" y="379826"/>
                  </a:lnTo>
                  <a:lnTo>
                    <a:pt x="2082428" y="410959"/>
                  </a:lnTo>
                  <a:lnTo>
                    <a:pt x="2121249" y="475658"/>
                  </a:lnTo>
                  <a:lnTo>
                    <a:pt x="2149723" y="543284"/>
                  </a:lnTo>
                  <a:lnTo>
                    <a:pt x="2167248" y="613458"/>
                  </a:lnTo>
                  <a:lnTo>
                    <a:pt x="2173224" y="685799"/>
                  </a:lnTo>
                  <a:lnTo>
                    <a:pt x="2171717" y="722218"/>
                  </a:lnTo>
                  <a:lnTo>
                    <a:pt x="2159892" y="793523"/>
                  </a:lnTo>
                  <a:lnTo>
                    <a:pt x="2136817" y="862470"/>
                  </a:lnTo>
                  <a:lnTo>
                    <a:pt x="2103095" y="928680"/>
                  </a:lnTo>
                  <a:lnTo>
                    <a:pt x="2059324" y="991773"/>
                  </a:lnTo>
                  <a:lnTo>
                    <a:pt x="2033859" y="1022033"/>
                  </a:lnTo>
                  <a:lnTo>
                    <a:pt x="2006108" y="1051371"/>
                  </a:lnTo>
                  <a:lnTo>
                    <a:pt x="1976145" y="1079740"/>
                  </a:lnTo>
                  <a:lnTo>
                    <a:pt x="1944046" y="1107093"/>
                  </a:lnTo>
                  <a:lnTo>
                    <a:pt x="1909886" y="1133382"/>
                  </a:lnTo>
                  <a:lnTo>
                    <a:pt x="1873740" y="1158560"/>
                  </a:lnTo>
                  <a:lnTo>
                    <a:pt x="1835683" y="1182579"/>
                  </a:lnTo>
                  <a:lnTo>
                    <a:pt x="1795790" y="1205393"/>
                  </a:lnTo>
                  <a:lnTo>
                    <a:pt x="1754137" y="1226953"/>
                  </a:lnTo>
                  <a:lnTo>
                    <a:pt x="1710798" y="1247212"/>
                  </a:lnTo>
                  <a:lnTo>
                    <a:pt x="1665849" y="1266123"/>
                  </a:lnTo>
                  <a:lnTo>
                    <a:pt x="1619365" y="1283639"/>
                  </a:lnTo>
                  <a:lnTo>
                    <a:pt x="1571421" y="1299711"/>
                  </a:lnTo>
                  <a:lnTo>
                    <a:pt x="1522091" y="1314293"/>
                  </a:lnTo>
                  <a:lnTo>
                    <a:pt x="1471452" y="1327337"/>
                  </a:lnTo>
                  <a:lnTo>
                    <a:pt x="1419578" y="1338795"/>
                  </a:lnTo>
                  <a:lnTo>
                    <a:pt x="1366544" y="1348621"/>
                  </a:lnTo>
                  <a:lnTo>
                    <a:pt x="1312426" y="1356767"/>
                  </a:lnTo>
                  <a:lnTo>
                    <a:pt x="1257299" y="1363185"/>
                  </a:lnTo>
                  <a:lnTo>
                    <a:pt x="1201237" y="1367828"/>
                  </a:lnTo>
                  <a:lnTo>
                    <a:pt x="1144316" y="1370649"/>
                  </a:lnTo>
                  <a:lnTo>
                    <a:pt x="1086612" y="1371599"/>
                  </a:lnTo>
                  <a:lnTo>
                    <a:pt x="1028907" y="1370649"/>
                  </a:lnTo>
                  <a:lnTo>
                    <a:pt x="971986" y="1367828"/>
                  </a:lnTo>
                  <a:lnTo>
                    <a:pt x="915924" y="1363185"/>
                  </a:lnTo>
                  <a:lnTo>
                    <a:pt x="860797" y="1356767"/>
                  </a:lnTo>
                  <a:lnTo>
                    <a:pt x="806679" y="1348621"/>
                  </a:lnTo>
                  <a:lnTo>
                    <a:pt x="753645" y="1338795"/>
                  </a:lnTo>
                  <a:lnTo>
                    <a:pt x="701771" y="1327337"/>
                  </a:lnTo>
                  <a:lnTo>
                    <a:pt x="651132" y="1314293"/>
                  </a:lnTo>
                  <a:lnTo>
                    <a:pt x="601802" y="1299711"/>
                  </a:lnTo>
                  <a:lnTo>
                    <a:pt x="553858" y="1283639"/>
                  </a:lnTo>
                  <a:lnTo>
                    <a:pt x="507374" y="1266123"/>
                  </a:lnTo>
                  <a:lnTo>
                    <a:pt x="462425" y="1247212"/>
                  </a:lnTo>
                  <a:lnTo>
                    <a:pt x="419086" y="1226953"/>
                  </a:lnTo>
                  <a:lnTo>
                    <a:pt x="377433" y="1205393"/>
                  </a:lnTo>
                  <a:lnTo>
                    <a:pt x="337540" y="1182579"/>
                  </a:lnTo>
                  <a:lnTo>
                    <a:pt x="299483" y="1158560"/>
                  </a:lnTo>
                  <a:lnTo>
                    <a:pt x="263337" y="1133382"/>
                  </a:lnTo>
                  <a:lnTo>
                    <a:pt x="229177" y="1107093"/>
                  </a:lnTo>
                  <a:lnTo>
                    <a:pt x="197078" y="1079740"/>
                  </a:lnTo>
                  <a:lnTo>
                    <a:pt x="167115" y="1051371"/>
                  </a:lnTo>
                  <a:lnTo>
                    <a:pt x="139364" y="1022033"/>
                  </a:lnTo>
                  <a:lnTo>
                    <a:pt x="113899" y="991773"/>
                  </a:lnTo>
                  <a:lnTo>
                    <a:pt x="90795" y="960640"/>
                  </a:lnTo>
                  <a:lnTo>
                    <a:pt x="51974" y="895941"/>
                  </a:lnTo>
                  <a:lnTo>
                    <a:pt x="23500" y="828315"/>
                  </a:lnTo>
                  <a:lnTo>
                    <a:pt x="5975" y="758141"/>
                  </a:lnTo>
                  <a:lnTo>
                    <a:pt x="0" y="685799"/>
                  </a:lnTo>
                  <a:close/>
                </a:path>
              </a:pathLst>
            </a:custGeom>
            <a:ln w="25908">
              <a:solidFill>
                <a:srgbClr val="000000"/>
              </a:solidFill>
              <a:prstDash val="dash"/>
            </a:ln>
          </p:spPr>
          <p:txBody>
            <a:bodyPr wrap="square" lIns="0" tIns="0" rIns="0" bIns="0" rtlCol="0"/>
            <a:lstStyle/>
            <a:p>
              <a:endParaRPr/>
            </a:p>
          </p:txBody>
        </p:sp>
      </p:grpSp>
      <p:sp>
        <p:nvSpPr>
          <p:cNvPr id="23" name="object 23"/>
          <p:cNvSpPr txBox="1"/>
          <p:nvPr/>
        </p:nvSpPr>
        <p:spPr>
          <a:xfrm>
            <a:off x="5198745" y="988898"/>
            <a:ext cx="1348740" cy="30035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1135"/>
                </a:solidFill>
                <a:latin typeface="Arial"/>
                <a:cs typeface="Arial"/>
              </a:rPr>
              <a:t>Application</a:t>
            </a:r>
            <a:r>
              <a:rPr sz="1800" spc="-105" dirty="0">
                <a:solidFill>
                  <a:srgbClr val="001135"/>
                </a:solidFill>
                <a:latin typeface="Arial"/>
                <a:cs typeface="Arial"/>
              </a:rPr>
              <a:t> </a:t>
            </a:r>
            <a:r>
              <a:rPr sz="1800" spc="65" dirty="0">
                <a:solidFill>
                  <a:srgbClr val="001135"/>
                </a:solidFill>
                <a:latin typeface="Arial"/>
                <a:cs typeface="Arial"/>
              </a:rPr>
              <a:t>1</a:t>
            </a:r>
            <a:endParaRPr sz="1800">
              <a:latin typeface="Arial"/>
              <a:cs typeface="Arial"/>
            </a:endParaRPr>
          </a:p>
        </p:txBody>
      </p:sp>
      <p:sp>
        <p:nvSpPr>
          <p:cNvPr id="25" name="object 25"/>
          <p:cNvSpPr txBox="1">
            <a:spLocks noGrp="1"/>
          </p:cNvSpPr>
          <p:nvPr>
            <p:ph type="sldNum" sz="quarter" idx="7"/>
          </p:nvPr>
        </p:nvSpPr>
        <p:spPr>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spc="30" dirty="0"/>
              <a:t>11</a:t>
            </a:fld>
            <a:endParaRPr spc="30" dirty="0"/>
          </a:p>
        </p:txBody>
      </p:sp>
      <p:sp>
        <p:nvSpPr>
          <p:cNvPr id="24" name="object 24"/>
          <p:cNvSpPr txBox="1"/>
          <p:nvPr/>
        </p:nvSpPr>
        <p:spPr>
          <a:xfrm>
            <a:off x="7312914" y="988898"/>
            <a:ext cx="1348740" cy="30035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1135"/>
                </a:solidFill>
                <a:latin typeface="Arial"/>
                <a:cs typeface="Arial"/>
              </a:rPr>
              <a:t>Application</a:t>
            </a:r>
            <a:r>
              <a:rPr sz="1800" spc="-105" dirty="0">
                <a:solidFill>
                  <a:srgbClr val="001135"/>
                </a:solidFill>
                <a:latin typeface="Arial"/>
                <a:cs typeface="Arial"/>
              </a:rPr>
              <a:t> </a:t>
            </a:r>
            <a:r>
              <a:rPr sz="1800" spc="65" dirty="0">
                <a:solidFill>
                  <a:srgbClr val="001135"/>
                </a:solidFill>
                <a:latin typeface="Arial"/>
                <a:cs typeface="Arial"/>
              </a:rPr>
              <a:t>2</a:t>
            </a:r>
            <a:endParaRPr sz="18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811773" y="2148077"/>
            <a:ext cx="2908935" cy="2772410"/>
            <a:chOff x="5811773" y="2148077"/>
            <a:chExt cx="2908935" cy="2772410"/>
          </a:xfrm>
        </p:grpSpPr>
        <p:sp>
          <p:nvSpPr>
            <p:cNvPr id="3" name="object 3"/>
            <p:cNvSpPr/>
            <p:nvPr/>
          </p:nvSpPr>
          <p:spPr>
            <a:xfrm>
              <a:off x="5811773" y="2148077"/>
              <a:ext cx="2764790" cy="2613660"/>
            </a:xfrm>
            <a:custGeom>
              <a:avLst/>
              <a:gdLst/>
              <a:ahLst/>
              <a:cxnLst/>
              <a:rect l="l" t="t" r="r" b="b"/>
              <a:pathLst>
                <a:path w="2764790" h="2613660">
                  <a:moveTo>
                    <a:pt x="2764535" y="0"/>
                  </a:moveTo>
                  <a:lnTo>
                    <a:pt x="0" y="0"/>
                  </a:lnTo>
                  <a:lnTo>
                    <a:pt x="0" y="2613660"/>
                  </a:lnTo>
                  <a:lnTo>
                    <a:pt x="2764535" y="2613660"/>
                  </a:lnTo>
                  <a:lnTo>
                    <a:pt x="2764535" y="0"/>
                  </a:lnTo>
                  <a:close/>
                </a:path>
              </a:pathLst>
            </a:custGeom>
            <a:solidFill>
              <a:srgbClr val="D9DDE2"/>
            </a:solidFill>
          </p:spPr>
          <p:txBody>
            <a:bodyPr wrap="square" lIns="0" tIns="0" rIns="0" bIns="0" rtlCol="0"/>
            <a:lstStyle/>
            <a:p>
              <a:endParaRPr/>
            </a:p>
          </p:txBody>
        </p:sp>
        <p:sp>
          <p:nvSpPr>
            <p:cNvPr id="4" name="object 4"/>
            <p:cNvSpPr/>
            <p:nvPr/>
          </p:nvSpPr>
          <p:spPr>
            <a:xfrm>
              <a:off x="7709916" y="3543300"/>
              <a:ext cx="352044" cy="33832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704200" y="2711576"/>
              <a:ext cx="214629" cy="831850"/>
            </a:xfrm>
            <a:custGeom>
              <a:avLst/>
              <a:gdLst/>
              <a:ahLst/>
              <a:cxnLst/>
              <a:rect l="l" t="t" r="r" b="b"/>
              <a:pathLst>
                <a:path w="214629" h="831850">
                  <a:moveTo>
                    <a:pt x="145396" y="731853"/>
                  </a:moveTo>
                  <a:lnTo>
                    <a:pt x="110998" y="738759"/>
                  </a:lnTo>
                  <a:lnTo>
                    <a:pt x="183260" y="831596"/>
                  </a:lnTo>
                  <a:lnTo>
                    <a:pt x="205699" y="749046"/>
                  </a:lnTo>
                  <a:lnTo>
                    <a:pt x="148844" y="749046"/>
                  </a:lnTo>
                  <a:lnTo>
                    <a:pt x="145396" y="731853"/>
                  </a:lnTo>
                  <a:close/>
                </a:path>
                <a:path w="214629" h="831850">
                  <a:moveTo>
                    <a:pt x="179681" y="724971"/>
                  </a:moveTo>
                  <a:lnTo>
                    <a:pt x="145396" y="731853"/>
                  </a:lnTo>
                  <a:lnTo>
                    <a:pt x="148844" y="749046"/>
                  </a:lnTo>
                  <a:lnTo>
                    <a:pt x="183133" y="742188"/>
                  </a:lnTo>
                  <a:lnTo>
                    <a:pt x="179681" y="724971"/>
                  </a:lnTo>
                  <a:close/>
                </a:path>
                <a:path w="214629" h="831850">
                  <a:moveTo>
                    <a:pt x="214122" y="718058"/>
                  </a:moveTo>
                  <a:lnTo>
                    <a:pt x="179681" y="724971"/>
                  </a:lnTo>
                  <a:lnTo>
                    <a:pt x="183133" y="742188"/>
                  </a:lnTo>
                  <a:lnTo>
                    <a:pt x="148844" y="749046"/>
                  </a:lnTo>
                  <a:lnTo>
                    <a:pt x="205699" y="749046"/>
                  </a:lnTo>
                  <a:lnTo>
                    <a:pt x="214122" y="718058"/>
                  </a:lnTo>
                  <a:close/>
                </a:path>
                <a:path w="214629" h="831850">
                  <a:moveTo>
                    <a:pt x="34290" y="0"/>
                  </a:moveTo>
                  <a:lnTo>
                    <a:pt x="0" y="6858"/>
                  </a:lnTo>
                  <a:lnTo>
                    <a:pt x="145396" y="731853"/>
                  </a:lnTo>
                  <a:lnTo>
                    <a:pt x="179681" y="724971"/>
                  </a:lnTo>
                  <a:lnTo>
                    <a:pt x="34290" y="0"/>
                  </a:lnTo>
                  <a:close/>
                </a:path>
              </a:pathLst>
            </a:custGeom>
            <a:solidFill>
              <a:srgbClr val="000000"/>
            </a:solidFill>
          </p:spPr>
          <p:txBody>
            <a:bodyPr wrap="square" lIns="0" tIns="0" rIns="0" bIns="0" rtlCol="0"/>
            <a:lstStyle/>
            <a:p>
              <a:endParaRPr/>
            </a:p>
          </p:txBody>
        </p:sp>
        <p:sp>
          <p:nvSpPr>
            <p:cNvPr id="6" name="object 6"/>
            <p:cNvSpPr/>
            <p:nvPr/>
          </p:nvSpPr>
          <p:spPr>
            <a:xfrm>
              <a:off x="6551675" y="3550919"/>
              <a:ext cx="352044" cy="339852"/>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6145200" y="2375395"/>
              <a:ext cx="841375" cy="1257300"/>
            </a:xfrm>
            <a:custGeom>
              <a:avLst/>
              <a:gdLst/>
              <a:ahLst/>
              <a:cxnLst/>
              <a:rect l="l" t="t" r="r" b="b"/>
              <a:pathLst>
                <a:path w="841375" h="1257300">
                  <a:moveTo>
                    <a:pt x="463765" y="70827"/>
                  </a:moveTo>
                  <a:lnTo>
                    <a:pt x="414235" y="52527"/>
                  </a:lnTo>
                  <a:lnTo>
                    <a:pt x="414235" y="91528"/>
                  </a:lnTo>
                  <a:lnTo>
                    <a:pt x="414235" y="138379"/>
                  </a:lnTo>
                  <a:lnTo>
                    <a:pt x="413689" y="138607"/>
                  </a:lnTo>
                  <a:lnTo>
                    <a:pt x="413689" y="258216"/>
                  </a:lnTo>
                  <a:lnTo>
                    <a:pt x="413143" y="307784"/>
                  </a:lnTo>
                  <a:lnTo>
                    <a:pt x="195961" y="397662"/>
                  </a:lnTo>
                  <a:lnTo>
                    <a:pt x="44094" y="337743"/>
                  </a:lnTo>
                  <a:lnTo>
                    <a:pt x="44094" y="295249"/>
                  </a:lnTo>
                  <a:lnTo>
                    <a:pt x="179628" y="350812"/>
                  </a:lnTo>
                  <a:lnTo>
                    <a:pt x="267741" y="315950"/>
                  </a:lnTo>
                  <a:lnTo>
                    <a:pt x="413689" y="258216"/>
                  </a:lnTo>
                  <a:lnTo>
                    <a:pt x="413689" y="138607"/>
                  </a:lnTo>
                  <a:lnTo>
                    <a:pt x="398449" y="144957"/>
                  </a:lnTo>
                  <a:lnTo>
                    <a:pt x="398449" y="179768"/>
                  </a:lnTo>
                  <a:lnTo>
                    <a:pt x="398449" y="226072"/>
                  </a:lnTo>
                  <a:lnTo>
                    <a:pt x="397903" y="226072"/>
                  </a:lnTo>
                  <a:lnTo>
                    <a:pt x="180721" y="315950"/>
                  </a:lnTo>
                  <a:lnTo>
                    <a:pt x="128447" y="295249"/>
                  </a:lnTo>
                  <a:lnTo>
                    <a:pt x="29387" y="256032"/>
                  </a:lnTo>
                  <a:lnTo>
                    <a:pt x="29387" y="207010"/>
                  </a:lnTo>
                  <a:lnTo>
                    <a:pt x="185077" y="269113"/>
                  </a:lnTo>
                  <a:lnTo>
                    <a:pt x="281355" y="228803"/>
                  </a:lnTo>
                  <a:lnTo>
                    <a:pt x="398449" y="179768"/>
                  </a:lnTo>
                  <a:lnTo>
                    <a:pt x="398449" y="144957"/>
                  </a:lnTo>
                  <a:lnTo>
                    <a:pt x="197053" y="228803"/>
                  </a:lnTo>
                  <a:lnTo>
                    <a:pt x="142024" y="207010"/>
                  </a:lnTo>
                  <a:lnTo>
                    <a:pt x="45720" y="168884"/>
                  </a:lnTo>
                  <a:lnTo>
                    <a:pt x="45720" y="119849"/>
                  </a:lnTo>
                  <a:lnTo>
                    <a:pt x="197053" y="179235"/>
                  </a:lnTo>
                  <a:lnTo>
                    <a:pt x="344093" y="119849"/>
                  </a:lnTo>
                  <a:lnTo>
                    <a:pt x="414235" y="91528"/>
                  </a:lnTo>
                  <a:lnTo>
                    <a:pt x="414235" y="52527"/>
                  </a:lnTo>
                  <a:lnTo>
                    <a:pt x="272161" y="0"/>
                  </a:lnTo>
                  <a:lnTo>
                    <a:pt x="39192" y="81724"/>
                  </a:lnTo>
                  <a:lnTo>
                    <a:pt x="16764" y="128066"/>
                  </a:lnTo>
                  <a:lnTo>
                    <a:pt x="16332" y="155257"/>
                  </a:lnTo>
                  <a:lnTo>
                    <a:pt x="17424" y="163436"/>
                  </a:lnTo>
                  <a:lnTo>
                    <a:pt x="19050" y="171056"/>
                  </a:lnTo>
                  <a:lnTo>
                    <a:pt x="8267" y="182689"/>
                  </a:lnTo>
                  <a:lnTo>
                    <a:pt x="2590" y="198361"/>
                  </a:lnTo>
                  <a:lnTo>
                    <a:pt x="368" y="216179"/>
                  </a:lnTo>
                  <a:lnTo>
                    <a:pt x="0" y="234251"/>
                  </a:lnTo>
                  <a:lnTo>
                    <a:pt x="863" y="248158"/>
                  </a:lnTo>
                  <a:lnTo>
                    <a:pt x="3670" y="261010"/>
                  </a:lnTo>
                  <a:lnTo>
                    <a:pt x="8724" y="272313"/>
                  </a:lnTo>
                  <a:lnTo>
                    <a:pt x="16332" y="281635"/>
                  </a:lnTo>
                  <a:lnTo>
                    <a:pt x="15011" y="288988"/>
                  </a:lnTo>
                  <a:lnTo>
                    <a:pt x="14770" y="297154"/>
                  </a:lnTo>
                  <a:lnTo>
                    <a:pt x="15024" y="306146"/>
                  </a:lnTo>
                  <a:lnTo>
                    <a:pt x="15240" y="315950"/>
                  </a:lnTo>
                  <a:lnTo>
                    <a:pt x="29933" y="362140"/>
                  </a:lnTo>
                  <a:lnTo>
                    <a:pt x="194868" y="433070"/>
                  </a:lnTo>
                  <a:lnTo>
                    <a:pt x="280200" y="397662"/>
                  </a:lnTo>
                  <a:lnTo>
                    <a:pt x="462686" y="321945"/>
                  </a:lnTo>
                  <a:lnTo>
                    <a:pt x="434378" y="311594"/>
                  </a:lnTo>
                  <a:lnTo>
                    <a:pt x="434378" y="258216"/>
                  </a:lnTo>
                  <a:lnTo>
                    <a:pt x="434378" y="251675"/>
                  </a:lnTo>
                  <a:lnTo>
                    <a:pt x="462686" y="239687"/>
                  </a:lnTo>
                  <a:lnTo>
                    <a:pt x="419138" y="223354"/>
                  </a:lnTo>
                  <a:lnTo>
                    <a:pt x="419138" y="179768"/>
                  </a:lnTo>
                  <a:lnTo>
                    <a:pt x="419138" y="171056"/>
                  </a:lnTo>
                  <a:lnTo>
                    <a:pt x="463765" y="152539"/>
                  </a:lnTo>
                  <a:lnTo>
                    <a:pt x="435470" y="142189"/>
                  </a:lnTo>
                  <a:lnTo>
                    <a:pt x="435470" y="91528"/>
                  </a:lnTo>
                  <a:lnTo>
                    <a:pt x="435470" y="82816"/>
                  </a:lnTo>
                  <a:lnTo>
                    <a:pt x="463765" y="70827"/>
                  </a:lnTo>
                  <a:close/>
                </a:path>
                <a:path w="841375" h="1257300">
                  <a:moveTo>
                    <a:pt x="840816" y="1140358"/>
                  </a:moveTo>
                  <a:lnTo>
                    <a:pt x="807897" y="1152321"/>
                  </a:lnTo>
                  <a:lnTo>
                    <a:pt x="518236" y="354977"/>
                  </a:lnTo>
                  <a:lnTo>
                    <a:pt x="501726" y="360946"/>
                  </a:lnTo>
                  <a:lnTo>
                    <a:pt x="484327" y="362724"/>
                  </a:lnTo>
                  <a:lnTo>
                    <a:pt x="555713" y="1072819"/>
                  </a:lnTo>
                  <a:lnTo>
                    <a:pt x="520776" y="1076337"/>
                  </a:lnTo>
                  <a:lnTo>
                    <a:pt x="583641" y="1175651"/>
                  </a:lnTo>
                  <a:lnTo>
                    <a:pt x="616089" y="1090307"/>
                  </a:lnTo>
                  <a:lnTo>
                    <a:pt x="625424" y="1065796"/>
                  </a:lnTo>
                  <a:lnTo>
                    <a:pt x="590511" y="1069314"/>
                  </a:lnTo>
                  <a:lnTo>
                    <a:pt x="533158" y="498856"/>
                  </a:lnTo>
                  <a:lnTo>
                    <a:pt x="775017" y="1164285"/>
                  </a:lnTo>
                  <a:lnTo>
                    <a:pt x="742010" y="1176286"/>
                  </a:lnTo>
                  <a:lnTo>
                    <a:pt x="827354" y="1257185"/>
                  </a:lnTo>
                  <a:lnTo>
                    <a:pt x="836155" y="1180731"/>
                  </a:lnTo>
                  <a:lnTo>
                    <a:pt x="840816" y="1140358"/>
                  </a:lnTo>
                  <a:close/>
                </a:path>
              </a:pathLst>
            </a:custGeom>
            <a:solidFill>
              <a:srgbClr val="000000"/>
            </a:solidFill>
          </p:spPr>
          <p:txBody>
            <a:bodyPr wrap="square" lIns="0" tIns="0" rIns="0" bIns="0" rtlCol="0"/>
            <a:lstStyle/>
            <a:p>
              <a:endParaRPr/>
            </a:p>
          </p:txBody>
        </p:sp>
        <p:sp>
          <p:nvSpPr>
            <p:cNvPr id="8" name="object 8"/>
            <p:cNvSpPr/>
            <p:nvPr/>
          </p:nvSpPr>
          <p:spPr>
            <a:xfrm>
              <a:off x="6469379" y="2395727"/>
              <a:ext cx="352044" cy="339851"/>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6795515" y="3631691"/>
              <a:ext cx="352044" cy="339852"/>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7219711" y="2372482"/>
              <a:ext cx="465455" cy="434340"/>
            </a:xfrm>
            <a:custGeom>
              <a:avLst/>
              <a:gdLst/>
              <a:ahLst/>
              <a:cxnLst/>
              <a:rect l="l" t="t" r="r" b="b"/>
              <a:pathLst>
                <a:path w="465454" h="434339">
                  <a:moveTo>
                    <a:pt x="272956" y="0"/>
                  </a:moveTo>
                  <a:lnTo>
                    <a:pt x="39305" y="81958"/>
                  </a:lnTo>
                  <a:lnTo>
                    <a:pt x="16812" y="128436"/>
                  </a:lnTo>
                  <a:lnTo>
                    <a:pt x="16377" y="155708"/>
                  </a:lnTo>
                  <a:lnTo>
                    <a:pt x="17469" y="163902"/>
                  </a:lnTo>
                  <a:lnTo>
                    <a:pt x="19106" y="171551"/>
                  </a:lnTo>
                  <a:lnTo>
                    <a:pt x="8291" y="183219"/>
                  </a:lnTo>
                  <a:lnTo>
                    <a:pt x="2593" y="198934"/>
                  </a:lnTo>
                  <a:lnTo>
                    <a:pt x="375" y="216799"/>
                  </a:lnTo>
                  <a:lnTo>
                    <a:pt x="0" y="234921"/>
                  </a:lnTo>
                  <a:lnTo>
                    <a:pt x="870" y="248877"/>
                  </a:lnTo>
                  <a:lnTo>
                    <a:pt x="3684" y="261758"/>
                  </a:lnTo>
                  <a:lnTo>
                    <a:pt x="8751" y="273102"/>
                  </a:lnTo>
                  <a:lnTo>
                    <a:pt x="16377" y="282449"/>
                  </a:lnTo>
                  <a:lnTo>
                    <a:pt x="15055" y="289824"/>
                  </a:lnTo>
                  <a:lnTo>
                    <a:pt x="14807" y="298019"/>
                  </a:lnTo>
                  <a:lnTo>
                    <a:pt x="15072" y="307033"/>
                  </a:lnTo>
                  <a:lnTo>
                    <a:pt x="15285" y="316866"/>
                  </a:lnTo>
                  <a:lnTo>
                    <a:pt x="30025" y="363190"/>
                  </a:lnTo>
                  <a:lnTo>
                    <a:pt x="195436" y="434319"/>
                  </a:lnTo>
                  <a:lnTo>
                    <a:pt x="281015" y="398811"/>
                  </a:lnTo>
                  <a:lnTo>
                    <a:pt x="196528" y="398811"/>
                  </a:lnTo>
                  <a:lnTo>
                    <a:pt x="44218" y="338718"/>
                  </a:lnTo>
                  <a:lnTo>
                    <a:pt x="44218" y="296107"/>
                  </a:lnTo>
                  <a:lnTo>
                    <a:pt x="128815" y="296107"/>
                  </a:lnTo>
                  <a:lnTo>
                    <a:pt x="29479" y="256773"/>
                  </a:lnTo>
                  <a:lnTo>
                    <a:pt x="29479" y="207606"/>
                  </a:lnTo>
                  <a:lnTo>
                    <a:pt x="142433" y="207606"/>
                  </a:lnTo>
                  <a:lnTo>
                    <a:pt x="45856" y="169365"/>
                  </a:lnTo>
                  <a:lnTo>
                    <a:pt x="45856" y="120199"/>
                  </a:lnTo>
                  <a:lnTo>
                    <a:pt x="345088" y="120199"/>
                  </a:lnTo>
                  <a:lnTo>
                    <a:pt x="415440" y="91791"/>
                  </a:lnTo>
                  <a:lnTo>
                    <a:pt x="436730" y="91791"/>
                  </a:lnTo>
                  <a:lnTo>
                    <a:pt x="436730" y="83050"/>
                  </a:lnTo>
                  <a:lnTo>
                    <a:pt x="465118" y="71032"/>
                  </a:lnTo>
                  <a:lnTo>
                    <a:pt x="272956" y="0"/>
                  </a:lnTo>
                  <a:close/>
                </a:path>
                <a:path w="465454" h="434339">
                  <a:moveTo>
                    <a:pt x="435638" y="258958"/>
                  </a:moveTo>
                  <a:lnTo>
                    <a:pt x="414894" y="258958"/>
                  </a:lnTo>
                  <a:lnTo>
                    <a:pt x="414348" y="308671"/>
                  </a:lnTo>
                  <a:lnTo>
                    <a:pt x="196528" y="398811"/>
                  </a:lnTo>
                  <a:lnTo>
                    <a:pt x="281015" y="398811"/>
                  </a:lnTo>
                  <a:lnTo>
                    <a:pt x="464026" y="322875"/>
                  </a:lnTo>
                  <a:lnTo>
                    <a:pt x="435638" y="312495"/>
                  </a:lnTo>
                  <a:lnTo>
                    <a:pt x="435638" y="258958"/>
                  </a:lnTo>
                  <a:close/>
                </a:path>
                <a:path w="465454" h="434339">
                  <a:moveTo>
                    <a:pt x="128815" y="296107"/>
                  </a:moveTo>
                  <a:lnTo>
                    <a:pt x="44218" y="296107"/>
                  </a:lnTo>
                  <a:lnTo>
                    <a:pt x="180151" y="351829"/>
                  </a:lnTo>
                  <a:lnTo>
                    <a:pt x="268525" y="316866"/>
                  </a:lnTo>
                  <a:lnTo>
                    <a:pt x="181243" y="316866"/>
                  </a:lnTo>
                  <a:lnTo>
                    <a:pt x="128815" y="296107"/>
                  </a:lnTo>
                  <a:close/>
                </a:path>
                <a:path w="465454" h="434339">
                  <a:moveTo>
                    <a:pt x="420353" y="180291"/>
                  </a:moveTo>
                  <a:lnTo>
                    <a:pt x="399608" y="180291"/>
                  </a:lnTo>
                  <a:lnTo>
                    <a:pt x="399608" y="226727"/>
                  </a:lnTo>
                  <a:lnTo>
                    <a:pt x="399062" y="226727"/>
                  </a:lnTo>
                  <a:lnTo>
                    <a:pt x="181243" y="316866"/>
                  </a:lnTo>
                  <a:lnTo>
                    <a:pt x="268525" y="316866"/>
                  </a:lnTo>
                  <a:lnTo>
                    <a:pt x="414894" y="258958"/>
                  </a:lnTo>
                  <a:lnTo>
                    <a:pt x="435638" y="258958"/>
                  </a:lnTo>
                  <a:lnTo>
                    <a:pt x="435638" y="252403"/>
                  </a:lnTo>
                  <a:lnTo>
                    <a:pt x="464026" y="240384"/>
                  </a:lnTo>
                  <a:lnTo>
                    <a:pt x="420353" y="223995"/>
                  </a:lnTo>
                  <a:lnTo>
                    <a:pt x="420353" y="180291"/>
                  </a:lnTo>
                  <a:close/>
                </a:path>
                <a:path w="465454" h="434339">
                  <a:moveTo>
                    <a:pt x="142433" y="207606"/>
                  </a:moveTo>
                  <a:lnTo>
                    <a:pt x="29479" y="207606"/>
                  </a:lnTo>
                  <a:lnTo>
                    <a:pt x="185610" y="269884"/>
                  </a:lnTo>
                  <a:lnTo>
                    <a:pt x="282170" y="229458"/>
                  </a:lnTo>
                  <a:lnTo>
                    <a:pt x="197620" y="229458"/>
                  </a:lnTo>
                  <a:lnTo>
                    <a:pt x="142433" y="207606"/>
                  </a:lnTo>
                  <a:close/>
                </a:path>
                <a:path w="465454" h="434339">
                  <a:moveTo>
                    <a:pt x="436730" y="91791"/>
                  </a:moveTo>
                  <a:lnTo>
                    <a:pt x="415440" y="91791"/>
                  </a:lnTo>
                  <a:lnTo>
                    <a:pt x="415440" y="138773"/>
                  </a:lnTo>
                  <a:lnTo>
                    <a:pt x="197620" y="229458"/>
                  </a:lnTo>
                  <a:lnTo>
                    <a:pt x="282170" y="229458"/>
                  </a:lnTo>
                  <a:lnTo>
                    <a:pt x="399608" y="180291"/>
                  </a:lnTo>
                  <a:lnTo>
                    <a:pt x="420353" y="180291"/>
                  </a:lnTo>
                  <a:lnTo>
                    <a:pt x="420353" y="171551"/>
                  </a:lnTo>
                  <a:lnTo>
                    <a:pt x="465118" y="152977"/>
                  </a:lnTo>
                  <a:lnTo>
                    <a:pt x="436730" y="142597"/>
                  </a:lnTo>
                  <a:lnTo>
                    <a:pt x="436730" y="91791"/>
                  </a:lnTo>
                  <a:close/>
                </a:path>
                <a:path w="465454" h="434339">
                  <a:moveTo>
                    <a:pt x="345088" y="120199"/>
                  </a:moveTo>
                  <a:lnTo>
                    <a:pt x="45856" y="120199"/>
                  </a:lnTo>
                  <a:lnTo>
                    <a:pt x="197620" y="179745"/>
                  </a:lnTo>
                  <a:lnTo>
                    <a:pt x="345088" y="120199"/>
                  </a:lnTo>
                  <a:close/>
                </a:path>
              </a:pathLst>
            </a:custGeom>
            <a:solidFill>
              <a:srgbClr val="000000"/>
            </a:solidFill>
          </p:spPr>
          <p:txBody>
            <a:bodyPr wrap="square" lIns="0" tIns="0" rIns="0" bIns="0" rtlCol="0"/>
            <a:lstStyle/>
            <a:p>
              <a:endParaRPr/>
            </a:p>
          </p:txBody>
        </p:sp>
        <p:sp>
          <p:nvSpPr>
            <p:cNvPr id="11" name="object 11"/>
            <p:cNvSpPr/>
            <p:nvPr/>
          </p:nvSpPr>
          <p:spPr>
            <a:xfrm>
              <a:off x="7543800" y="2374391"/>
              <a:ext cx="352044" cy="339851"/>
            </a:xfrm>
            <a:prstGeom prst="rect">
              <a:avLst/>
            </a:prstGeom>
            <a:blipFill>
              <a:blip r:embed="rId3" cstate="print"/>
              <a:stretch>
                <a:fillRect/>
              </a:stretch>
            </a:blipFill>
          </p:spPr>
          <p:txBody>
            <a:bodyPr wrap="square" lIns="0" tIns="0" rIns="0" bIns="0" rtlCol="0"/>
            <a:lstStyle/>
            <a:p>
              <a:endParaRPr/>
            </a:p>
          </p:txBody>
        </p:sp>
      </p:grpSp>
      <p:sp>
        <p:nvSpPr>
          <p:cNvPr id="12" name="object 12"/>
          <p:cNvSpPr txBox="1">
            <a:spLocks noGrp="1"/>
          </p:cNvSpPr>
          <p:nvPr>
            <p:ph type="title"/>
          </p:nvPr>
        </p:nvSpPr>
        <p:spPr>
          <a:xfrm>
            <a:off x="404875" y="247014"/>
            <a:ext cx="6498844" cy="321242"/>
          </a:xfrm>
          <a:prstGeom prst="rect">
            <a:avLst/>
          </a:prstGeom>
        </p:spPr>
        <p:txBody>
          <a:bodyPr vert="horz" wrap="square" lIns="0" tIns="13335" rIns="0" bIns="0" rtlCol="0">
            <a:spAutoFit/>
          </a:bodyPr>
          <a:lstStyle/>
          <a:p>
            <a:pPr marL="12700">
              <a:lnSpc>
                <a:spcPct val="100000"/>
              </a:lnSpc>
              <a:spcBef>
                <a:spcPts val="105"/>
              </a:spcBef>
            </a:pPr>
            <a:r>
              <a:rPr dirty="0">
                <a:latin typeface="Arial" panose="020B0604020202020204" pitchFamily="34" charset="0"/>
                <a:cs typeface="Arial" panose="020B0604020202020204" pitchFamily="34" charset="0"/>
              </a:rPr>
              <a:t>SAND Application-level Sandboxing Operation</a:t>
            </a:r>
          </a:p>
        </p:txBody>
      </p:sp>
      <p:sp>
        <p:nvSpPr>
          <p:cNvPr id="13" name="object 13"/>
          <p:cNvSpPr txBox="1"/>
          <p:nvPr/>
        </p:nvSpPr>
        <p:spPr>
          <a:xfrm>
            <a:off x="5811773" y="2148077"/>
            <a:ext cx="2764790" cy="2613660"/>
          </a:xfrm>
          <a:prstGeom prst="rect">
            <a:avLst/>
          </a:prstGeom>
          <a:ln w="28955">
            <a:solidFill>
              <a:srgbClr val="000000"/>
            </a:solidFill>
          </a:ln>
        </p:spPr>
        <p:txBody>
          <a:bodyPr vert="horz" wrap="square" lIns="0" tIns="0" rIns="0" bIns="0" rtlCol="0">
            <a:spAutoFit/>
          </a:bodyPr>
          <a:lstStyle/>
          <a:p>
            <a:pPr>
              <a:lnSpc>
                <a:spcPct val="100000"/>
              </a:lnSpc>
            </a:pPr>
            <a:endParaRPr sz="2400">
              <a:latin typeface="Times New Roman"/>
              <a:cs typeface="Times New Roman"/>
            </a:endParaRPr>
          </a:p>
          <a:p>
            <a:pPr>
              <a:lnSpc>
                <a:spcPct val="100000"/>
              </a:lnSpc>
              <a:spcBef>
                <a:spcPts val="5"/>
              </a:spcBef>
            </a:pPr>
            <a:endParaRPr sz="3550">
              <a:latin typeface="Times New Roman"/>
              <a:cs typeface="Times New Roman"/>
            </a:endParaRPr>
          </a:p>
          <a:p>
            <a:pPr marL="92710">
              <a:lnSpc>
                <a:spcPct val="100000"/>
              </a:lnSpc>
            </a:pPr>
            <a:r>
              <a:rPr sz="2000" dirty="0">
                <a:solidFill>
                  <a:srgbClr val="001135"/>
                </a:solidFill>
                <a:latin typeface="Verdana"/>
                <a:cs typeface="Verdana"/>
              </a:rPr>
              <a:t>fork()</a:t>
            </a:r>
            <a:endParaRPr sz="2000">
              <a:latin typeface="Verdana"/>
              <a:cs typeface="Verdana"/>
            </a:endParaRPr>
          </a:p>
          <a:p>
            <a:pPr>
              <a:lnSpc>
                <a:spcPct val="100000"/>
              </a:lnSpc>
            </a:pPr>
            <a:endParaRPr sz="2400">
              <a:latin typeface="Verdana"/>
              <a:cs typeface="Verdana"/>
            </a:endParaRPr>
          </a:p>
          <a:p>
            <a:pPr marL="1418590">
              <a:lnSpc>
                <a:spcPct val="100000"/>
              </a:lnSpc>
              <a:spcBef>
                <a:spcPts val="1885"/>
              </a:spcBef>
            </a:pPr>
            <a:r>
              <a:rPr sz="1600" spc="-20" dirty="0">
                <a:solidFill>
                  <a:srgbClr val="001135"/>
                </a:solidFill>
                <a:latin typeface="Arial"/>
                <a:cs typeface="Arial"/>
              </a:rPr>
              <a:t>Forked</a:t>
            </a:r>
            <a:endParaRPr sz="1600">
              <a:latin typeface="Arial"/>
              <a:cs typeface="Arial"/>
            </a:endParaRPr>
          </a:p>
          <a:p>
            <a:pPr marL="1299845">
              <a:lnSpc>
                <a:spcPct val="100000"/>
              </a:lnSpc>
            </a:pPr>
            <a:r>
              <a:rPr sz="1600" spc="-15" dirty="0">
                <a:solidFill>
                  <a:srgbClr val="001135"/>
                </a:solidFill>
                <a:latin typeface="Arial"/>
                <a:cs typeface="Arial"/>
              </a:rPr>
              <a:t>Instances</a:t>
            </a:r>
            <a:endParaRPr sz="1600">
              <a:latin typeface="Arial"/>
              <a:cs typeface="Arial"/>
            </a:endParaRPr>
          </a:p>
          <a:p>
            <a:pPr marL="145415">
              <a:lnSpc>
                <a:spcPct val="100000"/>
              </a:lnSpc>
              <a:spcBef>
                <a:spcPts val="15"/>
              </a:spcBef>
            </a:pPr>
            <a:r>
              <a:rPr sz="1800" b="1" spc="-45" dirty="0">
                <a:solidFill>
                  <a:srgbClr val="001135"/>
                </a:solidFill>
                <a:latin typeface="Arial"/>
                <a:cs typeface="Arial"/>
              </a:rPr>
              <a:t>Application</a:t>
            </a:r>
            <a:r>
              <a:rPr sz="1800" b="1" spc="-100" dirty="0">
                <a:solidFill>
                  <a:srgbClr val="001135"/>
                </a:solidFill>
                <a:latin typeface="Arial"/>
                <a:cs typeface="Arial"/>
              </a:rPr>
              <a:t> </a:t>
            </a:r>
            <a:r>
              <a:rPr sz="1800" b="1" spc="60" dirty="0">
                <a:solidFill>
                  <a:srgbClr val="001135"/>
                </a:solidFill>
                <a:latin typeface="Arial"/>
                <a:cs typeface="Arial"/>
              </a:rPr>
              <a:t>1</a:t>
            </a:r>
            <a:endParaRPr sz="1800">
              <a:latin typeface="Arial"/>
              <a:cs typeface="Arial"/>
            </a:endParaRPr>
          </a:p>
        </p:txBody>
      </p:sp>
      <p:sp>
        <p:nvSpPr>
          <p:cNvPr id="14" name="object 14"/>
          <p:cNvSpPr/>
          <p:nvPr/>
        </p:nvSpPr>
        <p:spPr>
          <a:xfrm>
            <a:off x="5818632" y="280415"/>
            <a:ext cx="2783205" cy="1720850"/>
          </a:xfrm>
          <a:custGeom>
            <a:avLst/>
            <a:gdLst/>
            <a:ahLst/>
            <a:cxnLst/>
            <a:rect l="l" t="t" r="r" b="b"/>
            <a:pathLst>
              <a:path w="2783204" h="1720850">
                <a:moveTo>
                  <a:pt x="0" y="286766"/>
                </a:moveTo>
                <a:lnTo>
                  <a:pt x="3753" y="240252"/>
                </a:lnTo>
                <a:lnTo>
                  <a:pt x="14620" y="196128"/>
                </a:lnTo>
                <a:lnTo>
                  <a:pt x="32009" y="154983"/>
                </a:lnTo>
                <a:lnTo>
                  <a:pt x="55331" y="117408"/>
                </a:lnTo>
                <a:lnTo>
                  <a:pt x="83994" y="83994"/>
                </a:lnTo>
                <a:lnTo>
                  <a:pt x="117408" y="55331"/>
                </a:lnTo>
                <a:lnTo>
                  <a:pt x="154983" y="32009"/>
                </a:lnTo>
                <a:lnTo>
                  <a:pt x="196128" y="14620"/>
                </a:lnTo>
                <a:lnTo>
                  <a:pt x="240252" y="3753"/>
                </a:lnTo>
                <a:lnTo>
                  <a:pt x="286765" y="0"/>
                </a:lnTo>
                <a:lnTo>
                  <a:pt x="2496058" y="0"/>
                </a:lnTo>
                <a:lnTo>
                  <a:pt x="2542571" y="3753"/>
                </a:lnTo>
                <a:lnTo>
                  <a:pt x="2586695" y="14620"/>
                </a:lnTo>
                <a:lnTo>
                  <a:pt x="2627840" y="32009"/>
                </a:lnTo>
                <a:lnTo>
                  <a:pt x="2665415" y="55331"/>
                </a:lnTo>
                <a:lnTo>
                  <a:pt x="2698829" y="83994"/>
                </a:lnTo>
                <a:lnTo>
                  <a:pt x="2727492" y="117408"/>
                </a:lnTo>
                <a:lnTo>
                  <a:pt x="2750814" y="154983"/>
                </a:lnTo>
                <a:lnTo>
                  <a:pt x="2768203" y="196128"/>
                </a:lnTo>
                <a:lnTo>
                  <a:pt x="2779070" y="240252"/>
                </a:lnTo>
                <a:lnTo>
                  <a:pt x="2782823" y="286766"/>
                </a:lnTo>
                <a:lnTo>
                  <a:pt x="2782823" y="1433830"/>
                </a:lnTo>
                <a:lnTo>
                  <a:pt x="2779070" y="1480343"/>
                </a:lnTo>
                <a:lnTo>
                  <a:pt x="2768203" y="1524467"/>
                </a:lnTo>
                <a:lnTo>
                  <a:pt x="2750814" y="1565612"/>
                </a:lnTo>
                <a:lnTo>
                  <a:pt x="2727492" y="1603187"/>
                </a:lnTo>
                <a:lnTo>
                  <a:pt x="2698829" y="1636601"/>
                </a:lnTo>
                <a:lnTo>
                  <a:pt x="2665415" y="1665264"/>
                </a:lnTo>
                <a:lnTo>
                  <a:pt x="2627840" y="1688586"/>
                </a:lnTo>
                <a:lnTo>
                  <a:pt x="2586695" y="1705975"/>
                </a:lnTo>
                <a:lnTo>
                  <a:pt x="2542571" y="1716842"/>
                </a:lnTo>
                <a:lnTo>
                  <a:pt x="2496058" y="1720596"/>
                </a:lnTo>
                <a:lnTo>
                  <a:pt x="286765" y="1720596"/>
                </a:lnTo>
                <a:lnTo>
                  <a:pt x="240252" y="1716842"/>
                </a:lnTo>
                <a:lnTo>
                  <a:pt x="196128" y="1705975"/>
                </a:lnTo>
                <a:lnTo>
                  <a:pt x="154983" y="1688586"/>
                </a:lnTo>
                <a:lnTo>
                  <a:pt x="117408" y="1665264"/>
                </a:lnTo>
                <a:lnTo>
                  <a:pt x="83994" y="1636601"/>
                </a:lnTo>
                <a:lnTo>
                  <a:pt x="55331" y="1603187"/>
                </a:lnTo>
                <a:lnTo>
                  <a:pt x="32009" y="1565612"/>
                </a:lnTo>
                <a:lnTo>
                  <a:pt x="14620" y="1524467"/>
                </a:lnTo>
                <a:lnTo>
                  <a:pt x="3753" y="1480343"/>
                </a:lnTo>
                <a:lnTo>
                  <a:pt x="0" y="1433830"/>
                </a:lnTo>
                <a:lnTo>
                  <a:pt x="0" y="286766"/>
                </a:lnTo>
                <a:close/>
              </a:path>
            </a:pathLst>
          </a:custGeom>
          <a:ln w="57911">
            <a:solidFill>
              <a:srgbClr val="4682E8"/>
            </a:solidFill>
          </a:ln>
        </p:spPr>
        <p:txBody>
          <a:bodyPr wrap="square" lIns="0" tIns="0" rIns="0" bIns="0" rtlCol="0"/>
          <a:lstStyle/>
          <a:p>
            <a:endParaRPr/>
          </a:p>
        </p:txBody>
      </p:sp>
      <p:sp>
        <p:nvSpPr>
          <p:cNvPr id="15" name="object 15"/>
          <p:cNvSpPr txBox="1"/>
          <p:nvPr/>
        </p:nvSpPr>
        <p:spPr>
          <a:xfrm>
            <a:off x="5926582" y="1587500"/>
            <a:ext cx="579755" cy="330835"/>
          </a:xfrm>
          <a:prstGeom prst="rect">
            <a:avLst/>
          </a:prstGeom>
        </p:spPr>
        <p:txBody>
          <a:bodyPr vert="horz" wrap="square" lIns="0" tIns="13335" rIns="0" bIns="0" rtlCol="0">
            <a:spAutoFit/>
          </a:bodyPr>
          <a:lstStyle/>
          <a:p>
            <a:pPr marL="12700">
              <a:lnSpc>
                <a:spcPct val="100000"/>
              </a:lnSpc>
              <a:spcBef>
                <a:spcPts val="105"/>
              </a:spcBef>
            </a:pPr>
            <a:r>
              <a:rPr sz="2000" b="1" spc="-85" dirty="0">
                <a:solidFill>
                  <a:srgbClr val="001135"/>
                </a:solidFill>
                <a:latin typeface="Arial"/>
                <a:cs typeface="Arial"/>
              </a:rPr>
              <a:t>Hos</a:t>
            </a:r>
            <a:r>
              <a:rPr sz="2000" b="1" spc="155" dirty="0">
                <a:solidFill>
                  <a:srgbClr val="001135"/>
                </a:solidFill>
                <a:latin typeface="Arial"/>
                <a:cs typeface="Arial"/>
              </a:rPr>
              <a:t>t</a:t>
            </a:r>
            <a:endParaRPr sz="2000">
              <a:latin typeface="Arial"/>
              <a:cs typeface="Arial"/>
            </a:endParaRPr>
          </a:p>
        </p:txBody>
      </p:sp>
      <p:grpSp>
        <p:nvGrpSpPr>
          <p:cNvPr id="16" name="object 16"/>
          <p:cNvGrpSpPr/>
          <p:nvPr/>
        </p:nvGrpSpPr>
        <p:grpSpPr>
          <a:xfrm>
            <a:off x="5980938" y="521969"/>
            <a:ext cx="1080770" cy="899160"/>
            <a:chOff x="5980938" y="521969"/>
            <a:chExt cx="1080770" cy="899160"/>
          </a:xfrm>
        </p:grpSpPr>
        <p:sp>
          <p:nvSpPr>
            <p:cNvPr id="17" name="object 17"/>
            <p:cNvSpPr/>
            <p:nvPr/>
          </p:nvSpPr>
          <p:spPr>
            <a:xfrm>
              <a:off x="5980938" y="521969"/>
              <a:ext cx="1080770" cy="899160"/>
            </a:xfrm>
            <a:custGeom>
              <a:avLst/>
              <a:gdLst/>
              <a:ahLst/>
              <a:cxnLst/>
              <a:rect l="l" t="t" r="r" b="b"/>
              <a:pathLst>
                <a:path w="1080770" h="899160">
                  <a:moveTo>
                    <a:pt x="1080515" y="0"/>
                  </a:moveTo>
                  <a:lnTo>
                    <a:pt x="0" y="0"/>
                  </a:lnTo>
                  <a:lnTo>
                    <a:pt x="0" y="899160"/>
                  </a:lnTo>
                  <a:lnTo>
                    <a:pt x="1080515" y="899160"/>
                  </a:lnTo>
                  <a:lnTo>
                    <a:pt x="1080515" y="0"/>
                  </a:lnTo>
                  <a:close/>
                </a:path>
              </a:pathLst>
            </a:custGeom>
            <a:solidFill>
              <a:srgbClr val="D9DDE2"/>
            </a:solidFill>
          </p:spPr>
          <p:txBody>
            <a:bodyPr wrap="square" lIns="0" tIns="0" rIns="0" bIns="0" rtlCol="0"/>
            <a:lstStyle/>
            <a:p>
              <a:endParaRPr/>
            </a:p>
          </p:txBody>
        </p:sp>
        <p:sp>
          <p:nvSpPr>
            <p:cNvPr id="18" name="object 18"/>
            <p:cNvSpPr/>
            <p:nvPr/>
          </p:nvSpPr>
          <p:spPr>
            <a:xfrm>
              <a:off x="6105144" y="608075"/>
              <a:ext cx="359663" cy="359663"/>
            </a:xfrm>
            <a:prstGeom prst="rect">
              <a:avLst/>
            </a:prstGeom>
            <a:blipFill>
              <a:blip r:embed="rId5" cstate="print"/>
              <a:stretch>
                <a:fillRect/>
              </a:stretch>
            </a:blipFill>
          </p:spPr>
          <p:txBody>
            <a:bodyPr wrap="square" lIns="0" tIns="0" rIns="0" bIns="0" rtlCol="0"/>
            <a:lstStyle/>
            <a:p>
              <a:endParaRPr/>
            </a:p>
          </p:txBody>
        </p:sp>
        <p:sp>
          <p:nvSpPr>
            <p:cNvPr id="19" name="object 19"/>
            <p:cNvSpPr/>
            <p:nvPr/>
          </p:nvSpPr>
          <p:spPr>
            <a:xfrm>
              <a:off x="6614160" y="591311"/>
              <a:ext cx="361188" cy="359663"/>
            </a:xfrm>
            <a:prstGeom prst="rect">
              <a:avLst/>
            </a:prstGeom>
            <a:blipFill>
              <a:blip r:embed="rId6" cstate="print"/>
              <a:stretch>
                <a:fillRect/>
              </a:stretch>
            </a:blipFill>
          </p:spPr>
          <p:txBody>
            <a:bodyPr wrap="square" lIns="0" tIns="0" rIns="0" bIns="0" rtlCol="0"/>
            <a:lstStyle/>
            <a:p>
              <a:endParaRPr/>
            </a:p>
          </p:txBody>
        </p:sp>
      </p:grpSp>
      <p:sp>
        <p:nvSpPr>
          <p:cNvPr id="20" name="object 20"/>
          <p:cNvSpPr txBox="1"/>
          <p:nvPr/>
        </p:nvSpPr>
        <p:spPr>
          <a:xfrm>
            <a:off x="5980938" y="521969"/>
            <a:ext cx="1080770" cy="899160"/>
          </a:xfrm>
          <a:prstGeom prst="rect">
            <a:avLst/>
          </a:prstGeom>
          <a:ln w="28955">
            <a:solidFill>
              <a:srgbClr val="000000"/>
            </a:solidFill>
          </a:ln>
        </p:spPr>
        <p:txBody>
          <a:bodyPr vert="horz" wrap="square" lIns="0" tIns="0" rIns="0" bIns="0" rtlCol="0">
            <a:spAutoFit/>
          </a:bodyPr>
          <a:lstStyle/>
          <a:p>
            <a:pPr>
              <a:lnSpc>
                <a:spcPct val="100000"/>
              </a:lnSpc>
            </a:pPr>
            <a:endParaRPr sz="1500">
              <a:latin typeface="Times New Roman"/>
              <a:cs typeface="Times New Roman"/>
            </a:endParaRPr>
          </a:p>
          <a:p>
            <a:pPr>
              <a:lnSpc>
                <a:spcPct val="100000"/>
              </a:lnSpc>
            </a:pPr>
            <a:endParaRPr sz="1500">
              <a:latin typeface="Times New Roman"/>
              <a:cs typeface="Times New Roman"/>
            </a:endParaRPr>
          </a:p>
          <a:p>
            <a:pPr>
              <a:lnSpc>
                <a:spcPct val="100000"/>
              </a:lnSpc>
              <a:spcBef>
                <a:spcPts val="30"/>
              </a:spcBef>
            </a:pPr>
            <a:endParaRPr sz="1400">
              <a:latin typeface="Times New Roman"/>
              <a:cs typeface="Times New Roman"/>
            </a:endParaRPr>
          </a:p>
          <a:p>
            <a:pPr marL="80645">
              <a:lnSpc>
                <a:spcPct val="100000"/>
              </a:lnSpc>
            </a:pPr>
            <a:r>
              <a:rPr sz="1200" b="1" spc="-40" dirty="0">
                <a:solidFill>
                  <a:srgbClr val="001135"/>
                </a:solidFill>
                <a:latin typeface="Arial"/>
                <a:cs typeface="Arial"/>
              </a:rPr>
              <a:t>Application</a:t>
            </a:r>
            <a:r>
              <a:rPr sz="1200" b="1" dirty="0">
                <a:solidFill>
                  <a:srgbClr val="001135"/>
                </a:solidFill>
                <a:latin typeface="Arial"/>
                <a:cs typeface="Arial"/>
              </a:rPr>
              <a:t> </a:t>
            </a:r>
            <a:r>
              <a:rPr sz="1200" b="1" spc="40" dirty="0">
                <a:solidFill>
                  <a:srgbClr val="001135"/>
                </a:solidFill>
                <a:latin typeface="Arial"/>
                <a:cs typeface="Arial"/>
              </a:rPr>
              <a:t>1</a:t>
            </a:r>
            <a:endParaRPr sz="1200">
              <a:latin typeface="Arial"/>
              <a:cs typeface="Arial"/>
            </a:endParaRPr>
          </a:p>
        </p:txBody>
      </p:sp>
      <p:grpSp>
        <p:nvGrpSpPr>
          <p:cNvPr id="21" name="object 21"/>
          <p:cNvGrpSpPr/>
          <p:nvPr/>
        </p:nvGrpSpPr>
        <p:grpSpPr>
          <a:xfrm>
            <a:off x="7382129" y="507365"/>
            <a:ext cx="1109980" cy="928369"/>
            <a:chOff x="7382129" y="507365"/>
            <a:chExt cx="1109980" cy="928369"/>
          </a:xfrm>
        </p:grpSpPr>
        <p:sp>
          <p:nvSpPr>
            <p:cNvPr id="22" name="object 22"/>
            <p:cNvSpPr/>
            <p:nvPr/>
          </p:nvSpPr>
          <p:spPr>
            <a:xfrm>
              <a:off x="7396734" y="521970"/>
              <a:ext cx="1080770" cy="899160"/>
            </a:xfrm>
            <a:custGeom>
              <a:avLst/>
              <a:gdLst/>
              <a:ahLst/>
              <a:cxnLst/>
              <a:rect l="l" t="t" r="r" b="b"/>
              <a:pathLst>
                <a:path w="1080770" h="899160">
                  <a:moveTo>
                    <a:pt x="1080516" y="0"/>
                  </a:moveTo>
                  <a:lnTo>
                    <a:pt x="0" y="0"/>
                  </a:lnTo>
                  <a:lnTo>
                    <a:pt x="0" y="899160"/>
                  </a:lnTo>
                  <a:lnTo>
                    <a:pt x="1080516" y="899160"/>
                  </a:lnTo>
                  <a:lnTo>
                    <a:pt x="1080516" y="0"/>
                  </a:lnTo>
                  <a:close/>
                </a:path>
              </a:pathLst>
            </a:custGeom>
            <a:solidFill>
              <a:srgbClr val="99E9FF"/>
            </a:solidFill>
          </p:spPr>
          <p:txBody>
            <a:bodyPr wrap="square" lIns="0" tIns="0" rIns="0" bIns="0" rtlCol="0"/>
            <a:lstStyle/>
            <a:p>
              <a:endParaRPr/>
            </a:p>
          </p:txBody>
        </p:sp>
        <p:sp>
          <p:nvSpPr>
            <p:cNvPr id="23" name="object 23"/>
            <p:cNvSpPr/>
            <p:nvPr/>
          </p:nvSpPr>
          <p:spPr>
            <a:xfrm>
              <a:off x="7396734" y="521970"/>
              <a:ext cx="1080770" cy="899160"/>
            </a:xfrm>
            <a:custGeom>
              <a:avLst/>
              <a:gdLst/>
              <a:ahLst/>
              <a:cxnLst/>
              <a:rect l="l" t="t" r="r" b="b"/>
              <a:pathLst>
                <a:path w="1080770" h="899160">
                  <a:moveTo>
                    <a:pt x="0" y="899160"/>
                  </a:moveTo>
                  <a:lnTo>
                    <a:pt x="1080516" y="899160"/>
                  </a:lnTo>
                  <a:lnTo>
                    <a:pt x="1080516" y="0"/>
                  </a:lnTo>
                  <a:lnTo>
                    <a:pt x="0" y="0"/>
                  </a:lnTo>
                  <a:lnTo>
                    <a:pt x="0" y="899160"/>
                  </a:lnTo>
                  <a:close/>
                </a:path>
              </a:pathLst>
            </a:custGeom>
            <a:ln w="28956">
              <a:solidFill>
                <a:srgbClr val="000000"/>
              </a:solidFill>
              <a:prstDash val="lgDash"/>
            </a:ln>
          </p:spPr>
          <p:txBody>
            <a:bodyPr wrap="square" lIns="0" tIns="0" rIns="0" bIns="0" rtlCol="0"/>
            <a:lstStyle/>
            <a:p>
              <a:endParaRPr/>
            </a:p>
          </p:txBody>
        </p:sp>
        <p:sp>
          <p:nvSpPr>
            <p:cNvPr id="24" name="object 24"/>
            <p:cNvSpPr/>
            <p:nvPr/>
          </p:nvSpPr>
          <p:spPr>
            <a:xfrm>
              <a:off x="7490460" y="591312"/>
              <a:ext cx="359664" cy="359663"/>
            </a:xfrm>
            <a:prstGeom prst="rect">
              <a:avLst/>
            </a:prstGeom>
            <a:blipFill>
              <a:blip r:embed="rId7" cstate="print"/>
              <a:stretch>
                <a:fillRect/>
              </a:stretch>
            </a:blipFill>
          </p:spPr>
          <p:txBody>
            <a:bodyPr wrap="square" lIns="0" tIns="0" rIns="0" bIns="0" rtlCol="0"/>
            <a:lstStyle/>
            <a:p>
              <a:endParaRPr/>
            </a:p>
          </p:txBody>
        </p:sp>
        <p:sp>
          <p:nvSpPr>
            <p:cNvPr id="25" name="object 25"/>
            <p:cNvSpPr/>
            <p:nvPr/>
          </p:nvSpPr>
          <p:spPr>
            <a:xfrm>
              <a:off x="7999476" y="591312"/>
              <a:ext cx="359664" cy="359663"/>
            </a:xfrm>
            <a:prstGeom prst="rect">
              <a:avLst/>
            </a:prstGeom>
            <a:blipFill>
              <a:blip r:embed="rId8" cstate="print"/>
              <a:stretch>
                <a:fillRect/>
              </a:stretch>
            </a:blipFill>
          </p:spPr>
          <p:txBody>
            <a:bodyPr wrap="square" lIns="0" tIns="0" rIns="0" bIns="0" rtlCol="0"/>
            <a:lstStyle/>
            <a:p>
              <a:endParaRPr/>
            </a:p>
          </p:txBody>
        </p:sp>
      </p:grpSp>
      <p:sp>
        <p:nvSpPr>
          <p:cNvPr id="26" name="object 26"/>
          <p:cNvSpPr txBox="1"/>
          <p:nvPr/>
        </p:nvSpPr>
        <p:spPr>
          <a:xfrm>
            <a:off x="7476235" y="1153414"/>
            <a:ext cx="942975" cy="208279"/>
          </a:xfrm>
          <a:prstGeom prst="rect">
            <a:avLst/>
          </a:prstGeom>
        </p:spPr>
        <p:txBody>
          <a:bodyPr vert="horz" wrap="square" lIns="0" tIns="12700" rIns="0" bIns="0" rtlCol="0">
            <a:spAutoFit/>
          </a:bodyPr>
          <a:lstStyle/>
          <a:p>
            <a:pPr marL="12700">
              <a:lnSpc>
                <a:spcPct val="100000"/>
              </a:lnSpc>
              <a:spcBef>
                <a:spcPts val="100"/>
              </a:spcBef>
            </a:pPr>
            <a:r>
              <a:rPr sz="1200" b="1" spc="-40" dirty="0">
                <a:solidFill>
                  <a:srgbClr val="001135"/>
                </a:solidFill>
                <a:latin typeface="Arial"/>
                <a:cs typeface="Arial"/>
              </a:rPr>
              <a:t>Application</a:t>
            </a:r>
            <a:r>
              <a:rPr sz="1200" b="1" spc="-20" dirty="0">
                <a:solidFill>
                  <a:srgbClr val="001135"/>
                </a:solidFill>
                <a:latin typeface="Arial"/>
                <a:cs typeface="Arial"/>
              </a:rPr>
              <a:t> </a:t>
            </a:r>
            <a:r>
              <a:rPr sz="1200" b="1" spc="40" dirty="0">
                <a:solidFill>
                  <a:srgbClr val="001135"/>
                </a:solidFill>
                <a:latin typeface="Arial"/>
                <a:cs typeface="Arial"/>
              </a:rPr>
              <a:t>2</a:t>
            </a:r>
            <a:endParaRPr sz="1200">
              <a:latin typeface="Arial"/>
              <a:cs typeface="Arial"/>
            </a:endParaRPr>
          </a:p>
        </p:txBody>
      </p:sp>
      <p:grpSp>
        <p:nvGrpSpPr>
          <p:cNvPr id="27" name="object 27"/>
          <p:cNvGrpSpPr/>
          <p:nvPr/>
        </p:nvGrpSpPr>
        <p:grpSpPr>
          <a:xfrm>
            <a:off x="4922895" y="1382267"/>
            <a:ext cx="3564890" cy="3325495"/>
            <a:chOff x="4922895" y="1382267"/>
            <a:chExt cx="3564890" cy="3325495"/>
          </a:xfrm>
        </p:grpSpPr>
        <p:sp>
          <p:nvSpPr>
            <p:cNvPr id="28" name="object 28"/>
            <p:cNvSpPr/>
            <p:nvPr/>
          </p:nvSpPr>
          <p:spPr>
            <a:xfrm>
              <a:off x="5822441" y="1395221"/>
              <a:ext cx="2652395" cy="729615"/>
            </a:xfrm>
            <a:custGeom>
              <a:avLst/>
              <a:gdLst/>
              <a:ahLst/>
              <a:cxnLst/>
              <a:rect l="l" t="t" r="r" b="b"/>
              <a:pathLst>
                <a:path w="2652395" h="729614">
                  <a:moveTo>
                    <a:pt x="146050" y="21336"/>
                  </a:moveTo>
                  <a:lnTo>
                    <a:pt x="0" y="729488"/>
                  </a:lnTo>
                </a:path>
                <a:path w="2652395" h="729614">
                  <a:moveTo>
                    <a:pt x="1235964" y="0"/>
                  </a:moveTo>
                  <a:lnTo>
                    <a:pt x="2652014" y="708151"/>
                  </a:lnTo>
                </a:path>
              </a:pathLst>
            </a:custGeom>
            <a:ln w="25908">
              <a:solidFill>
                <a:srgbClr val="000000"/>
              </a:solidFill>
              <a:prstDash val="dash"/>
            </a:ln>
          </p:spPr>
          <p:txBody>
            <a:bodyPr wrap="square" lIns="0" tIns="0" rIns="0" bIns="0" rtlCol="0"/>
            <a:lstStyle/>
            <a:p>
              <a:endParaRPr/>
            </a:p>
          </p:txBody>
        </p:sp>
        <p:sp>
          <p:nvSpPr>
            <p:cNvPr id="29" name="object 29"/>
            <p:cNvSpPr/>
            <p:nvPr/>
          </p:nvSpPr>
          <p:spPr>
            <a:xfrm>
              <a:off x="4984326" y="3063239"/>
              <a:ext cx="757258" cy="794004"/>
            </a:xfrm>
            <a:prstGeom prst="rect">
              <a:avLst/>
            </a:prstGeom>
            <a:blipFill>
              <a:blip r:embed="rId9" cstate="print"/>
              <a:stretch>
                <a:fillRect/>
              </a:stretch>
            </a:blipFill>
          </p:spPr>
          <p:txBody>
            <a:bodyPr wrap="square" lIns="0" tIns="0" rIns="0" bIns="0" rtlCol="0"/>
            <a:lstStyle/>
            <a:p>
              <a:endParaRPr/>
            </a:p>
          </p:txBody>
        </p:sp>
        <p:sp>
          <p:nvSpPr>
            <p:cNvPr id="30" name="object 30"/>
            <p:cNvSpPr/>
            <p:nvPr/>
          </p:nvSpPr>
          <p:spPr>
            <a:xfrm>
              <a:off x="4935087" y="3033963"/>
              <a:ext cx="880110" cy="618490"/>
            </a:xfrm>
            <a:custGeom>
              <a:avLst/>
              <a:gdLst/>
              <a:ahLst/>
              <a:cxnLst/>
              <a:rect l="l" t="t" r="r" b="b"/>
              <a:pathLst>
                <a:path w="880110" h="618489">
                  <a:moveTo>
                    <a:pt x="802687" y="0"/>
                  </a:moveTo>
                  <a:lnTo>
                    <a:pt x="315171" y="461179"/>
                  </a:lnTo>
                  <a:lnTo>
                    <a:pt x="80935" y="221061"/>
                  </a:lnTo>
                  <a:lnTo>
                    <a:pt x="0" y="298242"/>
                  </a:lnTo>
                  <a:lnTo>
                    <a:pt x="311362" y="618399"/>
                  </a:lnTo>
                  <a:lnTo>
                    <a:pt x="393250" y="542171"/>
                  </a:lnTo>
                  <a:lnTo>
                    <a:pt x="879814" y="80039"/>
                  </a:lnTo>
                  <a:lnTo>
                    <a:pt x="802687" y="0"/>
                  </a:lnTo>
                  <a:close/>
                </a:path>
              </a:pathLst>
            </a:custGeom>
            <a:solidFill>
              <a:srgbClr val="92EB85"/>
            </a:solidFill>
          </p:spPr>
          <p:txBody>
            <a:bodyPr wrap="square" lIns="0" tIns="0" rIns="0" bIns="0" rtlCol="0"/>
            <a:lstStyle/>
            <a:p>
              <a:endParaRPr/>
            </a:p>
          </p:txBody>
        </p:sp>
        <p:sp>
          <p:nvSpPr>
            <p:cNvPr id="31" name="object 31"/>
            <p:cNvSpPr/>
            <p:nvPr/>
          </p:nvSpPr>
          <p:spPr>
            <a:xfrm>
              <a:off x="4966716" y="3915155"/>
              <a:ext cx="792479" cy="792480"/>
            </a:xfrm>
            <a:prstGeom prst="rect">
              <a:avLst/>
            </a:prstGeom>
            <a:blipFill>
              <a:blip r:embed="rId10" cstate="print"/>
              <a:stretch>
                <a:fillRect/>
              </a:stretch>
            </a:blipFill>
          </p:spPr>
          <p:txBody>
            <a:bodyPr wrap="square" lIns="0" tIns="0" rIns="0" bIns="0" rtlCol="0"/>
            <a:lstStyle/>
            <a:p>
              <a:endParaRPr/>
            </a:p>
          </p:txBody>
        </p:sp>
        <p:sp>
          <p:nvSpPr>
            <p:cNvPr id="32" name="object 32"/>
            <p:cNvSpPr/>
            <p:nvPr/>
          </p:nvSpPr>
          <p:spPr>
            <a:xfrm>
              <a:off x="4922895" y="3858447"/>
              <a:ext cx="880110" cy="618490"/>
            </a:xfrm>
            <a:custGeom>
              <a:avLst/>
              <a:gdLst/>
              <a:ahLst/>
              <a:cxnLst/>
              <a:rect l="l" t="t" r="r" b="b"/>
              <a:pathLst>
                <a:path w="880110" h="618489">
                  <a:moveTo>
                    <a:pt x="802687" y="0"/>
                  </a:moveTo>
                  <a:lnTo>
                    <a:pt x="315171" y="461179"/>
                  </a:lnTo>
                  <a:lnTo>
                    <a:pt x="80935" y="221061"/>
                  </a:lnTo>
                  <a:lnTo>
                    <a:pt x="0" y="298242"/>
                  </a:lnTo>
                  <a:lnTo>
                    <a:pt x="311362" y="618399"/>
                  </a:lnTo>
                  <a:lnTo>
                    <a:pt x="393250" y="542171"/>
                  </a:lnTo>
                  <a:lnTo>
                    <a:pt x="879814" y="80039"/>
                  </a:lnTo>
                  <a:lnTo>
                    <a:pt x="802687" y="0"/>
                  </a:lnTo>
                  <a:close/>
                </a:path>
              </a:pathLst>
            </a:custGeom>
            <a:solidFill>
              <a:srgbClr val="92EB85"/>
            </a:solidFill>
          </p:spPr>
          <p:txBody>
            <a:bodyPr wrap="square" lIns="0" tIns="0" rIns="0" bIns="0" rtlCol="0"/>
            <a:lstStyle/>
            <a:p>
              <a:endParaRPr/>
            </a:p>
          </p:txBody>
        </p:sp>
      </p:grpSp>
      <p:sp>
        <p:nvSpPr>
          <p:cNvPr id="33" name="object 33"/>
          <p:cNvSpPr txBox="1"/>
          <p:nvPr/>
        </p:nvSpPr>
        <p:spPr>
          <a:xfrm>
            <a:off x="375201" y="867471"/>
            <a:ext cx="4659984" cy="1588127"/>
          </a:xfrm>
          <a:prstGeom prst="rect">
            <a:avLst/>
          </a:prstGeom>
        </p:spPr>
        <p:txBody>
          <a:bodyPr vert="horz" wrap="square" lIns="0" tIns="149860" rIns="0" bIns="0" rtlCol="0">
            <a:spAutoFit/>
          </a:bodyPr>
          <a:lstStyle/>
          <a:p>
            <a:pPr marL="355600" indent="-342900">
              <a:lnSpc>
                <a:spcPct val="100000"/>
              </a:lnSpc>
              <a:spcBef>
                <a:spcPts val="1180"/>
              </a:spcBef>
              <a:buAutoNum type="arabicParenR"/>
              <a:tabLst>
                <a:tab pos="355600" algn="l"/>
              </a:tabLst>
            </a:pPr>
            <a:r>
              <a:rPr lang="zh-CN" altLang="en-US" spc="15" dirty="0">
                <a:solidFill>
                  <a:srgbClr val="001135"/>
                </a:solidFill>
                <a:latin typeface="微软雅黑" panose="020B0503020204020204" pitchFamily="34" charset="-122"/>
                <a:ea typeface="微软雅黑" panose="020B0503020204020204" pitchFamily="34" charset="-122"/>
                <a:cs typeface="Arial"/>
              </a:rPr>
              <a:t>将应用隔离在不同容器中</a:t>
            </a:r>
            <a:endParaRPr lang="en-US" dirty="0">
              <a:latin typeface="微软雅黑" panose="020B0503020204020204" pitchFamily="34" charset="-122"/>
              <a:ea typeface="微软雅黑" panose="020B0503020204020204" pitchFamily="34" charset="-122"/>
              <a:cs typeface="Arial"/>
            </a:endParaRPr>
          </a:p>
          <a:p>
            <a:pPr marL="355600" marR="294640" indent="-342900">
              <a:lnSpc>
                <a:spcPct val="120000"/>
              </a:lnSpc>
              <a:spcBef>
                <a:spcPts val="600"/>
              </a:spcBef>
              <a:buAutoNum type="arabicParenR"/>
              <a:tabLst>
                <a:tab pos="355600" algn="l"/>
              </a:tabLst>
            </a:pPr>
            <a:r>
              <a:rPr lang="zh-CN" altLang="en-US" spc="-85" dirty="0">
                <a:solidFill>
                  <a:srgbClr val="001135"/>
                </a:solidFill>
                <a:latin typeface="微软雅黑" panose="020B0503020204020204" pitchFamily="34" charset="-122"/>
                <a:ea typeface="微软雅黑" panose="020B0503020204020204" pitchFamily="34" charset="-122"/>
                <a:cs typeface="Arial"/>
              </a:rPr>
              <a:t>将相同容器下的函数作为分离的进程来执行</a:t>
            </a:r>
            <a:endParaRPr lang="en-US" dirty="0">
              <a:latin typeface="微软雅黑" panose="020B0503020204020204" pitchFamily="34" charset="-122"/>
              <a:ea typeface="微软雅黑" panose="020B0503020204020204" pitchFamily="34" charset="-122"/>
              <a:cs typeface="Arial"/>
            </a:endParaRPr>
          </a:p>
          <a:p>
            <a:pPr marL="355600" indent="-342900">
              <a:lnSpc>
                <a:spcPct val="100000"/>
              </a:lnSpc>
              <a:spcBef>
                <a:spcPts val="1080"/>
              </a:spcBef>
              <a:buAutoNum type="arabicParenR"/>
              <a:tabLst>
                <a:tab pos="355600" algn="l"/>
              </a:tabLst>
            </a:pPr>
            <a:r>
              <a:rPr lang="zh-CN" altLang="en-US" spc="-30" dirty="0">
                <a:solidFill>
                  <a:srgbClr val="001135"/>
                </a:solidFill>
                <a:latin typeface="微软雅黑" panose="020B0503020204020204" pitchFamily="34" charset="-122"/>
                <a:ea typeface="微软雅黑" panose="020B0503020204020204" pitchFamily="34" charset="-122"/>
                <a:cs typeface="Arial"/>
              </a:rPr>
              <a:t>通过</a:t>
            </a:r>
            <a:r>
              <a:rPr lang="en-US" altLang="zh-CN" spc="-30" dirty="0">
                <a:solidFill>
                  <a:srgbClr val="001135"/>
                </a:solidFill>
                <a:latin typeface="微软雅黑" panose="020B0503020204020204" pitchFamily="34" charset="-122"/>
                <a:ea typeface="微软雅黑" panose="020B0503020204020204" pitchFamily="34" charset="-122"/>
                <a:cs typeface="Arial"/>
              </a:rPr>
              <a:t>Fork</a:t>
            </a:r>
            <a:r>
              <a:rPr lang="zh-CN" altLang="en-US" spc="-30" dirty="0">
                <a:solidFill>
                  <a:srgbClr val="001135"/>
                </a:solidFill>
                <a:latin typeface="微软雅黑" panose="020B0503020204020204" pitchFamily="34" charset="-122"/>
                <a:ea typeface="微软雅黑" panose="020B0503020204020204" pitchFamily="34" charset="-122"/>
                <a:cs typeface="Arial"/>
              </a:rPr>
              <a:t>该函数新的进程来处理新事件</a:t>
            </a:r>
            <a:endParaRPr dirty="0">
              <a:latin typeface="微软雅黑" panose="020B0503020204020204" pitchFamily="34" charset="-122"/>
              <a:ea typeface="微软雅黑" panose="020B0503020204020204" pitchFamily="34" charset="-122"/>
              <a:cs typeface="Arial"/>
            </a:endParaRPr>
          </a:p>
        </p:txBody>
      </p:sp>
      <p:sp>
        <p:nvSpPr>
          <p:cNvPr id="34" name="object 34"/>
          <p:cNvSpPr txBox="1"/>
          <p:nvPr/>
        </p:nvSpPr>
        <p:spPr>
          <a:xfrm>
            <a:off x="404875" y="2724150"/>
            <a:ext cx="4566285" cy="1682512"/>
          </a:xfrm>
          <a:prstGeom prst="rect">
            <a:avLst/>
          </a:prstGeom>
        </p:spPr>
        <p:txBody>
          <a:bodyPr vert="horz" wrap="square" lIns="0" tIns="149860" rIns="0" bIns="0" rtlCol="0">
            <a:spAutoFit/>
          </a:bodyPr>
          <a:lstStyle/>
          <a:p>
            <a:pPr marL="12700">
              <a:lnSpc>
                <a:spcPct val="100000"/>
              </a:lnSpc>
              <a:spcBef>
                <a:spcPts val="1180"/>
              </a:spcBef>
            </a:pPr>
            <a:r>
              <a:rPr b="1" spc="-60" dirty="0">
                <a:solidFill>
                  <a:srgbClr val="001135"/>
                </a:solidFill>
                <a:latin typeface="Arial"/>
                <a:cs typeface="Arial"/>
              </a:rPr>
              <a:t>Advantages:</a:t>
            </a:r>
            <a:endParaRPr dirty="0">
              <a:latin typeface="Arial"/>
              <a:cs typeface="Arial"/>
            </a:endParaRPr>
          </a:p>
          <a:p>
            <a:pPr marL="355600" indent="-342900">
              <a:lnSpc>
                <a:spcPct val="100000"/>
              </a:lnSpc>
              <a:spcBef>
                <a:spcPts val="1080"/>
              </a:spcBef>
              <a:buAutoNum type="arabicParenR"/>
              <a:tabLst>
                <a:tab pos="355600" algn="l"/>
              </a:tabLst>
            </a:pPr>
            <a:r>
              <a:rPr lang="zh-CN" altLang="en-US" spc="-35" dirty="0">
                <a:solidFill>
                  <a:srgbClr val="001135"/>
                </a:solidFill>
                <a:latin typeface="微软雅黑" panose="020B0503020204020204" pitchFamily="34" charset="-122"/>
                <a:ea typeface="微软雅黑" panose="020B0503020204020204" pitchFamily="34" charset="-122"/>
                <a:cs typeface="Arial"/>
              </a:rPr>
              <a:t>函数执行启动快</a:t>
            </a:r>
            <a:endParaRPr lang="en-US" altLang="zh-CN" spc="-35" dirty="0">
              <a:solidFill>
                <a:srgbClr val="001135"/>
              </a:solidFill>
              <a:latin typeface="微软雅黑" panose="020B0503020204020204" pitchFamily="34" charset="-122"/>
              <a:ea typeface="微软雅黑" panose="020B0503020204020204" pitchFamily="34" charset="-122"/>
              <a:cs typeface="Arial"/>
            </a:endParaRPr>
          </a:p>
          <a:p>
            <a:pPr marL="355600" indent="-342900">
              <a:lnSpc>
                <a:spcPct val="100000"/>
              </a:lnSpc>
              <a:spcBef>
                <a:spcPts val="1080"/>
              </a:spcBef>
              <a:buAutoNum type="arabicParenR"/>
              <a:tabLst>
                <a:tab pos="355600" algn="l"/>
              </a:tabLst>
            </a:pPr>
            <a:r>
              <a:rPr lang="zh-CN" altLang="en-US" spc="-35" dirty="0">
                <a:solidFill>
                  <a:srgbClr val="001135"/>
                </a:solidFill>
                <a:latin typeface="微软雅黑" panose="020B0503020204020204" pitchFamily="34" charset="-122"/>
                <a:ea typeface="微软雅黑" panose="020B0503020204020204" pitchFamily="34" charset="-122"/>
                <a:cs typeface="Arial"/>
              </a:rPr>
              <a:t>函数执行的内存占用量低</a:t>
            </a:r>
            <a:endParaRPr lang="en-US" altLang="zh-CN" spc="-35" dirty="0">
              <a:solidFill>
                <a:srgbClr val="001135"/>
              </a:solidFill>
              <a:latin typeface="微软雅黑" panose="020B0503020204020204" pitchFamily="34" charset="-122"/>
              <a:ea typeface="微软雅黑" panose="020B0503020204020204" pitchFamily="34" charset="-122"/>
              <a:cs typeface="Arial"/>
            </a:endParaRPr>
          </a:p>
          <a:p>
            <a:pPr marL="355600" indent="-342900">
              <a:lnSpc>
                <a:spcPct val="100000"/>
              </a:lnSpc>
              <a:spcBef>
                <a:spcPts val="1085"/>
              </a:spcBef>
              <a:buAutoNum type="arabicParenR"/>
              <a:tabLst>
                <a:tab pos="355600" algn="l"/>
              </a:tabLst>
            </a:pPr>
            <a:r>
              <a:rPr lang="zh-CN" altLang="en-US" spc="30" dirty="0">
                <a:solidFill>
                  <a:srgbClr val="001135"/>
                </a:solidFill>
                <a:latin typeface="微软雅黑" panose="020B0503020204020204" pitchFamily="34" charset="-122"/>
                <a:ea typeface="微软雅黑" panose="020B0503020204020204" pitchFamily="34" charset="-122"/>
                <a:cs typeface="Arial"/>
              </a:rPr>
              <a:t>自动的重新分配资源</a:t>
            </a:r>
            <a:endParaRPr dirty="0">
              <a:latin typeface="微软雅黑" panose="020B0503020204020204" pitchFamily="34" charset="-122"/>
              <a:ea typeface="微软雅黑" panose="020B0503020204020204" pitchFamily="34" charset="-122"/>
              <a:cs typeface="Arial"/>
            </a:endParaRPr>
          </a:p>
        </p:txBody>
      </p:sp>
      <p:sp>
        <p:nvSpPr>
          <p:cNvPr id="38" name="灯片编号占位符 37">
            <a:extLst>
              <a:ext uri="{FF2B5EF4-FFF2-40B4-BE49-F238E27FC236}">
                <a16:creationId xmlns:a16="http://schemas.microsoft.com/office/drawing/2014/main" id="{468CD743-3F88-488C-9557-1FEAC2736840}"/>
              </a:ext>
            </a:extLst>
          </p:cNvPr>
          <p:cNvSpPr>
            <a:spLocks noGrp="1"/>
          </p:cNvSpPr>
          <p:nvPr>
            <p:ph type="sldNum" sz="quarter" idx="7"/>
          </p:nvPr>
        </p:nvSpPr>
        <p:spPr/>
        <p:txBody>
          <a:bodyPr/>
          <a:lstStyle/>
          <a:p>
            <a:pPr marL="38100">
              <a:lnSpc>
                <a:spcPct val="100000"/>
              </a:lnSpc>
              <a:spcBef>
                <a:spcPts val="100"/>
              </a:spcBef>
            </a:pPr>
            <a:fld id="{81D60167-4931-47E6-BA6A-407CBD079E47}" type="slidenum">
              <a:rPr lang="en-US" altLang="zh-CN" spc="30" smtClean="0"/>
              <a:t>12</a:t>
            </a:fld>
            <a:endParaRPr lang="en-US" altLang="zh-CN" spc="3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04874" y="247014"/>
            <a:ext cx="5081525" cy="321242"/>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124191"/>
                </a:solidFill>
                <a:latin typeface="Arial" panose="020B0604020202020204" pitchFamily="34" charset="0"/>
                <a:cs typeface="Arial" panose="020B0604020202020204" pitchFamily="34" charset="0"/>
              </a:rPr>
              <a:t>SAND Hierarchical Message Queuing</a:t>
            </a:r>
            <a:endParaRPr sz="2000" dirty="0">
              <a:latin typeface="Arial" panose="020B0604020202020204" pitchFamily="34" charset="0"/>
              <a:cs typeface="Arial" panose="020B0604020202020204" pitchFamily="34" charset="0"/>
            </a:endParaRPr>
          </a:p>
        </p:txBody>
      </p:sp>
      <p:sp>
        <p:nvSpPr>
          <p:cNvPr id="3" name="object 3"/>
          <p:cNvSpPr txBox="1"/>
          <p:nvPr/>
        </p:nvSpPr>
        <p:spPr>
          <a:xfrm>
            <a:off x="369932" y="1837690"/>
            <a:ext cx="4316277" cy="856004"/>
          </a:xfrm>
          <a:prstGeom prst="rect">
            <a:avLst/>
          </a:prstGeom>
        </p:spPr>
        <p:txBody>
          <a:bodyPr vert="horz" wrap="square" lIns="0" tIns="12065" rIns="0" bIns="0" rtlCol="0">
            <a:spAutoFit/>
          </a:bodyPr>
          <a:lstStyle/>
          <a:p>
            <a:pPr marL="12700">
              <a:lnSpc>
                <a:spcPct val="100000"/>
              </a:lnSpc>
              <a:spcBef>
                <a:spcPts val="95"/>
              </a:spcBef>
            </a:pPr>
            <a:r>
              <a:rPr b="1" spc="5" dirty="0">
                <a:solidFill>
                  <a:srgbClr val="001135"/>
                </a:solidFill>
                <a:latin typeface="Arial"/>
                <a:cs typeface="Arial"/>
              </a:rPr>
              <a:t>Insight</a:t>
            </a:r>
            <a:r>
              <a:rPr spc="5" dirty="0">
                <a:solidFill>
                  <a:srgbClr val="001135"/>
                </a:solidFill>
                <a:latin typeface="Arial"/>
                <a:cs typeface="Arial"/>
              </a:rPr>
              <a:t>: </a:t>
            </a:r>
            <a:r>
              <a:rPr lang="zh-CN" altLang="en-US" spc="5" dirty="0">
                <a:solidFill>
                  <a:srgbClr val="001135"/>
                </a:solidFill>
                <a:latin typeface="微软雅黑" panose="020B0503020204020204" pitchFamily="34" charset="-122"/>
                <a:ea typeface="微软雅黑" panose="020B0503020204020204" pitchFamily="34" charset="-122"/>
                <a:cs typeface="Arial"/>
              </a:rPr>
              <a:t>利用同一个应用内函数的局部性</a:t>
            </a:r>
            <a:endParaRPr lang="en-US" altLang="zh-CN" spc="5" dirty="0">
              <a:solidFill>
                <a:srgbClr val="001135"/>
              </a:solidFill>
              <a:latin typeface="微软雅黑" panose="020B0503020204020204" pitchFamily="34" charset="-122"/>
              <a:ea typeface="微软雅黑" panose="020B0503020204020204" pitchFamily="34" charset="-122"/>
              <a:cs typeface="Arial"/>
            </a:endParaRPr>
          </a:p>
          <a:p>
            <a:pPr marL="12700">
              <a:lnSpc>
                <a:spcPct val="100000"/>
              </a:lnSpc>
              <a:spcBef>
                <a:spcPts val="95"/>
              </a:spcBef>
            </a:pPr>
            <a:r>
              <a:rPr lang="zh-CN" altLang="en-US" b="0" i="0" dirty="0">
                <a:solidFill>
                  <a:srgbClr val="121212"/>
                </a:solidFill>
                <a:effectLst/>
                <a:latin typeface="微软雅黑" panose="020B0503020204020204" pitchFamily="34" charset="-122"/>
                <a:ea typeface="微软雅黑" panose="020B0503020204020204" pitchFamily="34" charset="-122"/>
              </a:rPr>
              <a:t>为同一个应用中的函数的本地交互提供快捷方式</a:t>
            </a:r>
            <a:endParaRPr lang="en-US" sz="1600" dirty="0">
              <a:latin typeface="微软雅黑" panose="020B0503020204020204" pitchFamily="34" charset="-122"/>
              <a:ea typeface="微软雅黑" panose="020B0503020204020204" pitchFamily="34" charset="-122"/>
              <a:cs typeface="Arial"/>
            </a:endParaRPr>
          </a:p>
        </p:txBody>
      </p:sp>
      <p:sp>
        <p:nvSpPr>
          <p:cNvPr id="4" name="object 4"/>
          <p:cNvSpPr/>
          <p:nvPr/>
        </p:nvSpPr>
        <p:spPr>
          <a:xfrm>
            <a:off x="4758690" y="1192530"/>
            <a:ext cx="3968750" cy="645160"/>
          </a:xfrm>
          <a:custGeom>
            <a:avLst/>
            <a:gdLst/>
            <a:ahLst/>
            <a:cxnLst/>
            <a:rect l="l" t="t" r="r" b="b"/>
            <a:pathLst>
              <a:path w="3968750" h="645160">
                <a:moveTo>
                  <a:pt x="3968495" y="107442"/>
                </a:moveTo>
                <a:lnTo>
                  <a:pt x="3960048" y="65633"/>
                </a:lnTo>
                <a:lnTo>
                  <a:pt x="3937015" y="31480"/>
                </a:lnTo>
                <a:lnTo>
                  <a:pt x="3902862" y="8447"/>
                </a:lnTo>
                <a:lnTo>
                  <a:pt x="3861054" y="0"/>
                </a:lnTo>
                <a:lnTo>
                  <a:pt x="107442" y="0"/>
                </a:lnTo>
                <a:lnTo>
                  <a:pt x="65633" y="8447"/>
                </a:lnTo>
                <a:lnTo>
                  <a:pt x="31480" y="31480"/>
                </a:lnTo>
                <a:lnTo>
                  <a:pt x="8447" y="65633"/>
                </a:lnTo>
                <a:lnTo>
                  <a:pt x="0" y="107442"/>
                </a:lnTo>
                <a:lnTo>
                  <a:pt x="0" y="537210"/>
                </a:lnTo>
                <a:lnTo>
                  <a:pt x="8447" y="579018"/>
                </a:lnTo>
                <a:lnTo>
                  <a:pt x="31480" y="613171"/>
                </a:lnTo>
                <a:lnTo>
                  <a:pt x="65633" y="636204"/>
                </a:lnTo>
                <a:lnTo>
                  <a:pt x="107442" y="644652"/>
                </a:lnTo>
                <a:lnTo>
                  <a:pt x="3861054" y="644652"/>
                </a:lnTo>
                <a:lnTo>
                  <a:pt x="3902862" y="636204"/>
                </a:lnTo>
                <a:lnTo>
                  <a:pt x="3937015" y="613171"/>
                </a:lnTo>
                <a:lnTo>
                  <a:pt x="3960048" y="579018"/>
                </a:lnTo>
                <a:lnTo>
                  <a:pt x="3968495" y="537210"/>
                </a:lnTo>
                <a:lnTo>
                  <a:pt x="3968495" y="107442"/>
                </a:lnTo>
                <a:close/>
              </a:path>
            </a:pathLst>
          </a:custGeom>
          <a:ln w="38100">
            <a:solidFill>
              <a:srgbClr val="4682E8"/>
            </a:solidFill>
          </a:ln>
        </p:spPr>
        <p:txBody>
          <a:bodyPr wrap="square" lIns="0" tIns="0" rIns="0" bIns="0" rtlCol="0"/>
          <a:lstStyle/>
          <a:p>
            <a:endParaRPr/>
          </a:p>
        </p:txBody>
      </p:sp>
      <p:sp>
        <p:nvSpPr>
          <p:cNvPr id="5" name="object 5"/>
          <p:cNvSpPr txBox="1">
            <a:spLocks noGrp="1"/>
          </p:cNvSpPr>
          <p:nvPr>
            <p:ph type="title"/>
          </p:nvPr>
        </p:nvSpPr>
        <p:spPr>
          <a:xfrm>
            <a:off x="5828157" y="1296670"/>
            <a:ext cx="1831339" cy="391160"/>
          </a:xfrm>
          <a:prstGeom prst="rect">
            <a:avLst/>
          </a:prstGeom>
        </p:spPr>
        <p:txBody>
          <a:bodyPr vert="horz" wrap="square" lIns="0" tIns="12700" rIns="0" bIns="0" rtlCol="0">
            <a:spAutoFit/>
          </a:bodyPr>
          <a:lstStyle/>
          <a:p>
            <a:pPr marL="12700">
              <a:lnSpc>
                <a:spcPct val="100000"/>
              </a:lnSpc>
              <a:spcBef>
                <a:spcPts val="100"/>
              </a:spcBef>
            </a:pPr>
            <a:r>
              <a:rPr sz="2400" b="1" spc="-85" dirty="0">
                <a:solidFill>
                  <a:srgbClr val="001135"/>
                </a:solidFill>
                <a:latin typeface="Arial"/>
                <a:cs typeface="Arial"/>
              </a:rPr>
              <a:t>Message</a:t>
            </a:r>
            <a:r>
              <a:rPr sz="2400" b="1" spc="-140" dirty="0">
                <a:solidFill>
                  <a:srgbClr val="001135"/>
                </a:solidFill>
                <a:latin typeface="Arial"/>
                <a:cs typeface="Arial"/>
              </a:rPr>
              <a:t> </a:t>
            </a:r>
            <a:r>
              <a:rPr sz="2400" b="1" spc="-165" dirty="0">
                <a:solidFill>
                  <a:srgbClr val="001135"/>
                </a:solidFill>
                <a:latin typeface="Arial"/>
                <a:cs typeface="Arial"/>
              </a:rPr>
              <a:t>Bus</a:t>
            </a:r>
            <a:endParaRPr sz="2400" dirty="0">
              <a:latin typeface="Arial"/>
              <a:cs typeface="Arial"/>
            </a:endParaRPr>
          </a:p>
        </p:txBody>
      </p:sp>
      <p:sp>
        <p:nvSpPr>
          <p:cNvPr id="6" name="object 6"/>
          <p:cNvSpPr txBox="1"/>
          <p:nvPr/>
        </p:nvSpPr>
        <p:spPr>
          <a:xfrm>
            <a:off x="6532244" y="2849372"/>
            <a:ext cx="420370" cy="513715"/>
          </a:xfrm>
          <a:prstGeom prst="rect">
            <a:avLst/>
          </a:prstGeom>
        </p:spPr>
        <p:txBody>
          <a:bodyPr vert="horz" wrap="square" lIns="0" tIns="12700" rIns="0" bIns="0" rtlCol="0">
            <a:spAutoFit/>
          </a:bodyPr>
          <a:lstStyle/>
          <a:p>
            <a:pPr marL="12700">
              <a:lnSpc>
                <a:spcPct val="100000"/>
              </a:lnSpc>
              <a:spcBef>
                <a:spcPts val="100"/>
              </a:spcBef>
            </a:pPr>
            <a:r>
              <a:rPr sz="3200" b="1" spc="-95" dirty="0">
                <a:solidFill>
                  <a:srgbClr val="001135"/>
                </a:solidFill>
                <a:latin typeface="Arial"/>
                <a:cs typeface="Arial"/>
              </a:rPr>
              <a:t>…</a:t>
            </a:r>
            <a:endParaRPr sz="3200">
              <a:latin typeface="Arial"/>
              <a:cs typeface="Arial"/>
            </a:endParaRPr>
          </a:p>
        </p:txBody>
      </p:sp>
      <p:sp>
        <p:nvSpPr>
          <p:cNvPr id="7" name="object 7"/>
          <p:cNvSpPr/>
          <p:nvPr/>
        </p:nvSpPr>
        <p:spPr>
          <a:xfrm>
            <a:off x="4757928" y="2176272"/>
            <a:ext cx="1621790" cy="1586865"/>
          </a:xfrm>
          <a:custGeom>
            <a:avLst/>
            <a:gdLst/>
            <a:ahLst/>
            <a:cxnLst/>
            <a:rect l="l" t="t" r="r" b="b"/>
            <a:pathLst>
              <a:path w="1621789" h="1586864">
                <a:moveTo>
                  <a:pt x="0" y="264413"/>
                </a:moveTo>
                <a:lnTo>
                  <a:pt x="4259" y="216880"/>
                </a:lnTo>
                <a:lnTo>
                  <a:pt x="16540" y="172144"/>
                </a:lnTo>
                <a:lnTo>
                  <a:pt x="36096" y="130951"/>
                </a:lnTo>
                <a:lnTo>
                  <a:pt x="62180" y="94047"/>
                </a:lnTo>
                <a:lnTo>
                  <a:pt x="94047" y="62180"/>
                </a:lnTo>
                <a:lnTo>
                  <a:pt x="130951" y="36096"/>
                </a:lnTo>
                <a:lnTo>
                  <a:pt x="172144" y="16540"/>
                </a:lnTo>
                <a:lnTo>
                  <a:pt x="216880" y="4259"/>
                </a:lnTo>
                <a:lnTo>
                  <a:pt x="264413" y="0"/>
                </a:lnTo>
                <a:lnTo>
                  <a:pt x="1357122" y="0"/>
                </a:lnTo>
                <a:lnTo>
                  <a:pt x="1404655" y="4259"/>
                </a:lnTo>
                <a:lnTo>
                  <a:pt x="1449391" y="16540"/>
                </a:lnTo>
                <a:lnTo>
                  <a:pt x="1490584" y="36096"/>
                </a:lnTo>
                <a:lnTo>
                  <a:pt x="1527488" y="62180"/>
                </a:lnTo>
                <a:lnTo>
                  <a:pt x="1559355" y="94047"/>
                </a:lnTo>
                <a:lnTo>
                  <a:pt x="1585439" y="130951"/>
                </a:lnTo>
                <a:lnTo>
                  <a:pt x="1604995" y="172144"/>
                </a:lnTo>
                <a:lnTo>
                  <a:pt x="1617276" y="216880"/>
                </a:lnTo>
                <a:lnTo>
                  <a:pt x="1621536" y="264413"/>
                </a:lnTo>
                <a:lnTo>
                  <a:pt x="1621536" y="1322070"/>
                </a:lnTo>
                <a:lnTo>
                  <a:pt x="1617276" y="1369603"/>
                </a:lnTo>
                <a:lnTo>
                  <a:pt x="1604995" y="1414339"/>
                </a:lnTo>
                <a:lnTo>
                  <a:pt x="1585439" y="1455532"/>
                </a:lnTo>
                <a:lnTo>
                  <a:pt x="1559355" y="1492436"/>
                </a:lnTo>
                <a:lnTo>
                  <a:pt x="1527488" y="1524303"/>
                </a:lnTo>
                <a:lnTo>
                  <a:pt x="1490584" y="1550387"/>
                </a:lnTo>
                <a:lnTo>
                  <a:pt x="1449391" y="1569943"/>
                </a:lnTo>
                <a:lnTo>
                  <a:pt x="1404655" y="1582224"/>
                </a:lnTo>
                <a:lnTo>
                  <a:pt x="1357122" y="1586483"/>
                </a:lnTo>
                <a:lnTo>
                  <a:pt x="264413" y="1586483"/>
                </a:lnTo>
                <a:lnTo>
                  <a:pt x="216880" y="1582224"/>
                </a:lnTo>
                <a:lnTo>
                  <a:pt x="172144" y="1569943"/>
                </a:lnTo>
                <a:lnTo>
                  <a:pt x="130951" y="1550387"/>
                </a:lnTo>
                <a:lnTo>
                  <a:pt x="94047" y="1524303"/>
                </a:lnTo>
                <a:lnTo>
                  <a:pt x="62180" y="1492436"/>
                </a:lnTo>
                <a:lnTo>
                  <a:pt x="36096" y="1455532"/>
                </a:lnTo>
                <a:lnTo>
                  <a:pt x="16540" y="1414339"/>
                </a:lnTo>
                <a:lnTo>
                  <a:pt x="4259" y="1369603"/>
                </a:lnTo>
                <a:lnTo>
                  <a:pt x="0" y="1322070"/>
                </a:lnTo>
                <a:lnTo>
                  <a:pt x="0" y="264413"/>
                </a:lnTo>
                <a:close/>
              </a:path>
            </a:pathLst>
          </a:custGeom>
          <a:ln w="57912">
            <a:solidFill>
              <a:srgbClr val="4682E8"/>
            </a:solidFill>
          </a:ln>
        </p:spPr>
        <p:txBody>
          <a:bodyPr wrap="square" lIns="0" tIns="0" rIns="0" bIns="0" rtlCol="0"/>
          <a:lstStyle/>
          <a:p>
            <a:endParaRPr/>
          </a:p>
        </p:txBody>
      </p:sp>
      <p:sp>
        <p:nvSpPr>
          <p:cNvPr id="8" name="object 8"/>
          <p:cNvSpPr txBox="1"/>
          <p:nvPr/>
        </p:nvSpPr>
        <p:spPr>
          <a:xfrm>
            <a:off x="4849495" y="3313938"/>
            <a:ext cx="730250" cy="330835"/>
          </a:xfrm>
          <a:prstGeom prst="rect">
            <a:avLst/>
          </a:prstGeom>
        </p:spPr>
        <p:txBody>
          <a:bodyPr vert="horz" wrap="square" lIns="0" tIns="12700" rIns="0" bIns="0" rtlCol="0">
            <a:spAutoFit/>
          </a:bodyPr>
          <a:lstStyle/>
          <a:p>
            <a:pPr marL="12700">
              <a:lnSpc>
                <a:spcPct val="100000"/>
              </a:lnSpc>
              <a:spcBef>
                <a:spcPts val="100"/>
              </a:spcBef>
            </a:pPr>
            <a:r>
              <a:rPr sz="2000" b="1" spc="-85" dirty="0">
                <a:solidFill>
                  <a:srgbClr val="001135"/>
                </a:solidFill>
                <a:latin typeface="Arial"/>
                <a:cs typeface="Arial"/>
              </a:rPr>
              <a:t>Hos</a:t>
            </a:r>
            <a:r>
              <a:rPr sz="2000" b="1" spc="114" dirty="0">
                <a:solidFill>
                  <a:srgbClr val="001135"/>
                </a:solidFill>
                <a:latin typeface="Arial"/>
                <a:cs typeface="Arial"/>
              </a:rPr>
              <a:t>t1</a:t>
            </a:r>
            <a:endParaRPr sz="2000">
              <a:latin typeface="Arial"/>
              <a:cs typeface="Arial"/>
            </a:endParaRPr>
          </a:p>
        </p:txBody>
      </p:sp>
      <p:sp>
        <p:nvSpPr>
          <p:cNvPr id="9" name="object 9"/>
          <p:cNvSpPr/>
          <p:nvPr/>
        </p:nvSpPr>
        <p:spPr>
          <a:xfrm>
            <a:off x="7109459" y="2176272"/>
            <a:ext cx="1617345" cy="1595755"/>
          </a:xfrm>
          <a:custGeom>
            <a:avLst/>
            <a:gdLst/>
            <a:ahLst/>
            <a:cxnLst/>
            <a:rect l="l" t="t" r="r" b="b"/>
            <a:pathLst>
              <a:path w="1617345" h="1595754">
                <a:moveTo>
                  <a:pt x="0" y="265938"/>
                </a:moveTo>
                <a:lnTo>
                  <a:pt x="4286" y="218151"/>
                </a:lnTo>
                <a:lnTo>
                  <a:pt x="16644" y="173168"/>
                </a:lnTo>
                <a:lnTo>
                  <a:pt x="36322" y="131741"/>
                </a:lnTo>
                <a:lnTo>
                  <a:pt x="62565" y="94622"/>
                </a:lnTo>
                <a:lnTo>
                  <a:pt x="94622" y="62565"/>
                </a:lnTo>
                <a:lnTo>
                  <a:pt x="131741" y="36321"/>
                </a:lnTo>
                <a:lnTo>
                  <a:pt x="173168" y="16644"/>
                </a:lnTo>
                <a:lnTo>
                  <a:pt x="218151" y="4286"/>
                </a:lnTo>
                <a:lnTo>
                  <a:pt x="265938" y="0"/>
                </a:lnTo>
                <a:lnTo>
                  <a:pt x="1351026" y="0"/>
                </a:lnTo>
                <a:lnTo>
                  <a:pt x="1398812" y="4286"/>
                </a:lnTo>
                <a:lnTo>
                  <a:pt x="1443795" y="16644"/>
                </a:lnTo>
                <a:lnTo>
                  <a:pt x="1485222" y="36322"/>
                </a:lnTo>
                <a:lnTo>
                  <a:pt x="1522341" y="62565"/>
                </a:lnTo>
                <a:lnTo>
                  <a:pt x="1554398" y="94622"/>
                </a:lnTo>
                <a:lnTo>
                  <a:pt x="1580642" y="131741"/>
                </a:lnTo>
                <a:lnTo>
                  <a:pt x="1600319" y="173168"/>
                </a:lnTo>
                <a:lnTo>
                  <a:pt x="1612677" y="218151"/>
                </a:lnTo>
                <a:lnTo>
                  <a:pt x="1616964" y="265938"/>
                </a:lnTo>
                <a:lnTo>
                  <a:pt x="1616964" y="1329689"/>
                </a:lnTo>
                <a:lnTo>
                  <a:pt x="1612677" y="1377476"/>
                </a:lnTo>
                <a:lnTo>
                  <a:pt x="1600319" y="1422459"/>
                </a:lnTo>
                <a:lnTo>
                  <a:pt x="1580642" y="1463886"/>
                </a:lnTo>
                <a:lnTo>
                  <a:pt x="1554398" y="1501005"/>
                </a:lnTo>
                <a:lnTo>
                  <a:pt x="1522341" y="1533062"/>
                </a:lnTo>
                <a:lnTo>
                  <a:pt x="1485222" y="1559306"/>
                </a:lnTo>
                <a:lnTo>
                  <a:pt x="1443795" y="1578983"/>
                </a:lnTo>
                <a:lnTo>
                  <a:pt x="1398812" y="1591341"/>
                </a:lnTo>
                <a:lnTo>
                  <a:pt x="1351026" y="1595627"/>
                </a:lnTo>
                <a:lnTo>
                  <a:pt x="265938" y="1595627"/>
                </a:lnTo>
                <a:lnTo>
                  <a:pt x="218151" y="1591341"/>
                </a:lnTo>
                <a:lnTo>
                  <a:pt x="173168" y="1578983"/>
                </a:lnTo>
                <a:lnTo>
                  <a:pt x="131741" y="1559305"/>
                </a:lnTo>
                <a:lnTo>
                  <a:pt x="94622" y="1533062"/>
                </a:lnTo>
                <a:lnTo>
                  <a:pt x="62565" y="1501005"/>
                </a:lnTo>
                <a:lnTo>
                  <a:pt x="36321" y="1463886"/>
                </a:lnTo>
                <a:lnTo>
                  <a:pt x="16644" y="1422459"/>
                </a:lnTo>
                <a:lnTo>
                  <a:pt x="4286" y="1377476"/>
                </a:lnTo>
                <a:lnTo>
                  <a:pt x="0" y="1329689"/>
                </a:lnTo>
                <a:lnTo>
                  <a:pt x="0" y="265938"/>
                </a:lnTo>
                <a:close/>
              </a:path>
            </a:pathLst>
          </a:custGeom>
          <a:ln w="57912">
            <a:solidFill>
              <a:srgbClr val="4682E8"/>
            </a:solidFill>
          </a:ln>
        </p:spPr>
        <p:txBody>
          <a:bodyPr wrap="square" lIns="0" tIns="0" rIns="0" bIns="0" rtlCol="0"/>
          <a:lstStyle/>
          <a:p>
            <a:endParaRPr/>
          </a:p>
        </p:txBody>
      </p:sp>
      <p:sp>
        <p:nvSpPr>
          <p:cNvPr id="10" name="object 10"/>
          <p:cNvSpPr txBox="1"/>
          <p:nvPr/>
        </p:nvSpPr>
        <p:spPr>
          <a:xfrm>
            <a:off x="7251572" y="3310509"/>
            <a:ext cx="756920" cy="330835"/>
          </a:xfrm>
          <a:prstGeom prst="rect">
            <a:avLst/>
          </a:prstGeom>
        </p:spPr>
        <p:txBody>
          <a:bodyPr vert="horz" wrap="square" lIns="0" tIns="12700" rIns="0" bIns="0" rtlCol="0">
            <a:spAutoFit/>
          </a:bodyPr>
          <a:lstStyle/>
          <a:p>
            <a:pPr marL="12700">
              <a:lnSpc>
                <a:spcPct val="100000"/>
              </a:lnSpc>
              <a:spcBef>
                <a:spcPts val="100"/>
              </a:spcBef>
            </a:pPr>
            <a:r>
              <a:rPr sz="2000" b="1" spc="-85" dirty="0">
                <a:solidFill>
                  <a:srgbClr val="001135"/>
                </a:solidFill>
                <a:latin typeface="Arial"/>
                <a:cs typeface="Arial"/>
              </a:rPr>
              <a:t>Hos</a:t>
            </a:r>
            <a:r>
              <a:rPr sz="2000" b="1" spc="55" dirty="0">
                <a:solidFill>
                  <a:srgbClr val="001135"/>
                </a:solidFill>
                <a:latin typeface="Arial"/>
                <a:cs typeface="Arial"/>
              </a:rPr>
              <a:t>tN</a:t>
            </a:r>
            <a:endParaRPr sz="2000">
              <a:latin typeface="Arial"/>
              <a:cs typeface="Arial"/>
            </a:endParaRPr>
          </a:p>
        </p:txBody>
      </p:sp>
      <p:grpSp>
        <p:nvGrpSpPr>
          <p:cNvPr id="11" name="object 11"/>
          <p:cNvGrpSpPr/>
          <p:nvPr/>
        </p:nvGrpSpPr>
        <p:grpSpPr>
          <a:xfrm>
            <a:off x="4846320" y="1509013"/>
            <a:ext cx="1430020" cy="1662430"/>
            <a:chOff x="4846320" y="1509013"/>
            <a:chExt cx="1430020" cy="1662430"/>
          </a:xfrm>
        </p:grpSpPr>
        <p:sp>
          <p:nvSpPr>
            <p:cNvPr id="12" name="object 12"/>
            <p:cNvSpPr/>
            <p:nvPr/>
          </p:nvSpPr>
          <p:spPr>
            <a:xfrm>
              <a:off x="5123688" y="1509013"/>
              <a:ext cx="905510" cy="902335"/>
            </a:xfrm>
            <a:custGeom>
              <a:avLst/>
              <a:gdLst/>
              <a:ahLst/>
              <a:cxnLst/>
              <a:rect l="l" t="t" r="r" b="b"/>
              <a:pathLst>
                <a:path w="905510" h="902335">
                  <a:moveTo>
                    <a:pt x="437007" y="0"/>
                  </a:moveTo>
                  <a:lnTo>
                    <a:pt x="393191" y="5841"/>
                  </a:lnTo>
                  <a:lnTo>
                    <a:pt x="350647" y="22098"/>
                  </a:lnTo>
                  <a:lnTo>
                    <a:pt x="309879" y="47625"/>
                  </a:lnTo>
                  <a:lnTo>
                    <a:pt x="270637" y="81407"/>
                  </a:lnTo>
                  <a:lnTo>
                    <a:pt x="233172" y="122809"/>
                  </a:lnTo>
                  <a:lnTo>
                    <a:pt x="197612" y="171323"/>
                  </a:lnTo>
                  <a:lnTo>
                    <a:pt x="163957" y="226187"/>
                  </a:lnTo>
                  <a:lnTo>
                    <a:pt x="132841" y="286638"/>
                  </a:lnTo>
                  <a:lnTo>
                    <a:pt x="104139" y="352298"/>
                  </a:lnTo>
                  <a:lnTo>
                    <a:pt x="78359" y="422402"/>
                  </a:lnTo>
                  <a:lnTo>
                    <a:pt x="66548" y="458978"/>
                  </a:lnTo>
                  <a:lnTo>
                    <a:pt x="55752" y="496316"/>
                  </a:lnTo>
                  <a:lnTo>
                    <a:pt x="45592" y="534669"/>
                  </a:lnTo>
                  <a:lnTo>
                    <a:pt x="36449" y="573532"/>
                  </a:lnTo>
                  <a:lnTo>
                    <a:pt x="28194" y="613156"/>
                  </a:lnTo>
                  <a:lnTo>
                    <a:pt x="20954" y="653415"/>
                  </a:lnTo>
                  <a:lnTo>
                    <a:pt x="14732" y="694055"/>
                  </a:lnTo>
                  <a:lnTo>
                    <a:pt x="9525" y="735203"/>
                  </a:lnTo>
                  <a:lnTo>
                    <a:pt x="5334" y="776605"/>
                  </a:lnTo>
                  <a:lnTo>
                    <a:pt x="2412" y="818261"/>
                  </a:lnTo>
                  <a:lnTo>
                    <a:pt x="635" y="860171"/>
                  </a:lnTo>
                  <a:lnTo>
                    <a:pt x="0" y="901573"/>
                  </a:lnTo>
                  <a:lnTo>
                    <a:pt x="35051" y="902081"/>
                  </a:lnTo>
                  <a:lnTo>
                    <a:pt x="35560" y="860679"/>
                  </a:lnTo>
                  <a:lnTo>
                    <a:pt x="37464" y="819912"/>
                  </a:lnTo>
                  <a:lnTo>
                    <a:pt x="40386" y="779144"/>
                  </a:lnTo>
                  <a:lnTo>
                    <a:pt x="44450" y="738632"/>
                  </a:lnTo>
                  <a:lnTo>
                    <a:pt x="49529" y="698500"/>
                  </a:lnTo>
                  <a:lnTo>
                    <a:pt x="55625" y="658622"/>
                  </a:lnTo>
                  <a:lnTo>
                    <a:pt x="62737" y="619379"/>
                  </a:lnTo>
                  <a:lnTo>
                    <a:pt x="70738" y="580771"/>
                  </a:lnTo>
                  <a:lnTo>
                    <a:pt x="79756" y="542671"/>
                  </a:lnTo>
                  <a:lnTo>
                    <a:pt x="89662" y="505333"/>
                  </a:lnTo>
                  <a:lnTo>
                    <a:pt x="100329" y="468630"/>
                  </a:lnTo>
                  <a:lnTo>
                    <a:pt x="123951" y="398525"/>
                  </a:lnTo>
                  <a:lnTo>
                    <a:pt x="150495" y="332359"/>
                  </a:lnTo>
                  <a:lnTo>
                    <a:pt x="179577" y="271272"/>
                  </a:lnTo>
                  <a:lnTo>
                    <a:pt x="210820" y="215646"/>
                  </a:lnTo>
                  <a:lnTo>
                    <a:pt x="243839" y="166370"/>
                  </a:lnTo>
                  <a:lnTo>
                    <a:pt x="278257" y="123951"/>
                  </a:lnTo>
                  <a:lnTo>
                    <a:pt x="313816" y="89281"/>
                  </a:lnTo>
                  <a:lnTo>
                    <a:pt x="349758" y="62737"/>
                  </a:lnTo>
                  <a:lnTo>
                    <a:pt x="385317" y="45085"/>
                  </a:lnTo>
                  <a:lnTo>
                    <a:pt x="429387" y="35306"/>
                  </a:lnTo>
                  <a:lnTo>
                    <a:pt x="438023" y="35051"/>
                  </a:lnTo>
                  <a:lnTo>
                    <a:pt x="547535" y="35051"/>
                  </a:lnTo>
                  <a:lnTo>
                    <a:pt x="543560" y="32385"/>
                  </a:lnTo>
                  <a:lnTo>
                    <a:pt x="502158" y="12191"/>
                  </a:lnTo>
                  <a:lnTo>
                    <a:pt x="458850" y="1397"/>
                  </a:lnTo>
                  <a:lnTo>
                    <a:pt x="447801" y="381"/>
                  </a:lnTo>
                  <a:lnTo>
                    <a:pt x="437007" y="0"/>
                  </a:lnTo>
                  <a:close/>
                </a:path>
                <a:path w="905510" h="902335">
                  <a:moveTo>
                    <a:pt x="835094" y="782753"/>
                  </a:moveTo>
                  <a:lnTo>
                    <a:pt x="800353" y="784098"/>
                  </a:lnTo>
                  <a:lnTo>
                    <a:pt x="856996" y="887222"/>
                  </a:lnTo>
                  <a:lnTo>
                    <a:pt x="896095" y="800608"/>
                  </a:lnTo>
                  <a:lnTo>
                    <a:pt x="836040" y="800608"/>
                  </a:lnTo>
                  <a:lnTo>
                    <a:pt x="835094" y="782753"/>
                  </a:lnTo>
                  <a:close/>
                </a:path>
                <a:path w="905510" h="902335">
                  <a:moveTo>
                    <a:pt x="870152" y="781397"/>
                  </a:moveTo>
                  <a:lnTo>
                    <a:pt x="835094" y="782753"/>
                  </a:lnTo>
                  <a:lnTo>
                    <a:pt x="836040" y="800608"/>
                  </a:lnTo>
                  <a:lnTo>
                    <a:pt x="871092" y="798703"/>
                  </a:lnTo>
                  <a:lnTo>
                    <a:pt x="870152" y="781397"/>
                  </a:lnTo>
                  <a:close/>
                </a:path>
                <a:path w="905510" h="902335">
                  <a:moveTo>
                    <a:pt x="905383" y="780034"/>
                  </a:moveTo>
                  <a:lnTo>
                    <a:pt x="870152" y="781397"/>
                  </a:lnTo>
                  <a:lnTo>
                    <a:pt x="871092" y="798703"/>
                  </a:lnTo>
                  <a:lnTo>
                    <a:pt x="836040" y="800608"/>
                  </a:lnTo>
                  <a:lnTo>
                    <a:pt x="896095" y="800608"/>
                  </a:lnTo>
                  <a:lnTo>
                    <a:pt x="905383" y="780034"/>
                  </a:lnTo>
                  <a:close/>
                </a:path>
                <a:path w="905510" h="902335">
                  <a:moveTo>
                    <a:pt x="547535" y="35051"/>
                  </a:moveTo>
                  <a:lnTo>
                    <a:pt x="438023" y="35051"/>
                  </a:lnTo>
                  <a:lnTo>
                    <a:pt x="446786" y="35306"/>
                  </a:lnTo>
                  <a:lnTo>
                    <a:pt x="455549" y="36195"/>
                  </a:lnTo>
                  <a:lnTo>
                    <a:pt x="499490" y="48895"/>
                  </a:lnTo>
                  <a:lnTo>
                    <a:pt x="544322" y="75184"/>
                  </a:lnTo>
                  <a:lnTo>
                    <a:pt x="579754" y="105283"/>
                  </a:lnTo>
                  <a:lnTo>
                    <a:pt x="614679" y="143256"/>
                  </a:lnTo>
                  <a:lnTo>
                    <a:pt x="648335" y="188340"/>
                  </a:lnTo>
                  <a:lnTo>
                    <a:pt x="680338" y="239902"/>
                  </a:lnTo>
                  <a:lnTo>
                    <a:pt x="710438" y="297307"/>
                  </a:lnTo>
                  <a:lnTo>
                    <a:pt x="738124" y="359790"/>
                  </a:lnTo>
                  <a:lnTo>
                    <a:pt x="763142" y="426847"/>
                  </a:lnTo>
                  <a:lnTo>
                    <a:pt x="785240" y="497967"/>
                  </a:lnTo>
                  <a:lnTo>
                    <a:pt x="804037" y="572008"/>
                  </a:lnTo>
                  <a:lnTo>
                    <a:pt x="812164" y="610108"/>
                  </a:lnTo>
                  <a:lnTo>
                    <a:pt x="819150" y="648716"/>
                  </a:lnTo>
                  <a:lnTo>
                    <a:pt x="825246" y="687832"/>
                  </a:lnTo>
                  <a:lnTo>
                    <a:pt x="830199" y="727329"/>
                  </a:lnTo>
                  <a:lnTo>
                    <a:pt x="834263" y="767080"/>
                  </a:lnTo>
                  <a:lnTo>
                    <a:pt x="835094" y="782753"/>
                  </a:lnTo>
                  <a:lnTo>
                    <a:pt x="870152" y="781397"/>
                  </a:lnTo>
                  <a:lnTo>
                    <a:pt x="864997" y="722884"/>
                  </a:lnTo>
                  <a:lnTo>
                    <a:pt x="859916" y="682371"/>
                  </a:lnTo>
                  <a:lnTo>
                    <a:pt x="853566" y="642366"/>
                  </a:lnTo>
                  <a:lnTo>
                    <a:pt x="846327" y="602869"/>
                  </a:lnTo>
                  <a:lnTo>
                    <a:pt x="838073" y="564007"/>
                  </a:lnTo>
                  <a:lnTo>
                    <a:pt x="829056" y="525526"/>
                  </a:lnTo>
                  <a:lnTo>
                    <a:pt x="818896" y="487934"/>
                  </a:lnTo>
                  <a:lnTo>
                    <a:pt x="807974" y="451104"/>
                  </a:lnTo>
                  <a:lnTo>
                    <a:pt x="783716" y="380111"/>
                  </a:lnTo>
                  <a:lnTo>
                    <a:pt x="756412" y="313182"/>
                  </a:lnTo>
                  <a:lnTo>
                    <a:pt x="726439" y="251078"/>
                  </a:lnTo>
                  <a:lnTo>
                    <a:pt x="693927" y="194183"/>
                  </a:lnTo>
                  <a:lnTo>
                    <a:pt x="659257" y="143256"/>
                  </a:lnTo>
                  <a:lnTo>
                    <a:pt x="622426" y="98806"/>
                  </a:lnTo>
                  <a:lnTo>
                    <a:pt x="583819" y="61722"/>
                  </a:lnTo>
                  <a:lnTo>
                    <a:pt x="564007" y="46100"/>
                  </a:lnTo>
                  <a:lnTo>
                    <a:pt x="547535" y="35051"/>
                  </a:lnTo>
                  <a:close/>
                </a:path>
              </a:pathLst>
            </a:custGeom>
            <a:solidFill>
              <a:srgbClr val="000000"/>
            </a:solidFill>
          </p:spPr>
          <p:txBody>
            <a:bodyPr wrap="square" lIns="0" tIns="0" rIns="0" bIns="0" rtlCol="0"/>
            <a:lstStyle/>
            <a:p>
              <a:endParaRPr/>
            </a:p>
          </p:txBody>
        </p:sp>
        <p:sp>
          <p:nvSpPr>
            <p:cNvPr id="13" name="object 13"/>
            <p:cNvSpPr/>
            <p:nvPr/>
          </p:nvSpPr>
          <p:spPr>
            <a:xfrm>
              <a:off x="4860798" y="2411730"/>
              <a:ext cx="561340" cy="745490"/>
            </a:xfrm>
            <a:custGeom>
              <a:avLst/>
              <a:gdLst/>
              <a:ahLst/>
              <a:cxnLst/>
              <a:rect l="l" t="t" r="r" b="b"/>
              <a:pathLst>
                <a:path w="561339" h="745489">
                  <a:moveTo>
                    <a:pt x="560831" y="0"/>
                  </a:moveTo>
                  <a:lnTo>
                    <a:pt x="0" y="0"/>
                  </a:lnTo>
                  <a:lnTo>
                    <a:pt x="0" y="745236"/>
                  </a:lnTo>
                  <a:lnTo>
                    <a:pt x="560831" y="745236"/>
                  </a:lnTo>
                  <a:lnTo>
                    <a:pt x="560831" y="0"/>
                  </a:lnTo>
                  <a:close/>
                </a:path>
              </a:pathLst>
            </a:custGeom>
            <a:solidFill>
              <a:srgbClr val="31AE1D"/>
            </a:solidFill>
          </p:spPr>
          <p:txBody>
            <a:bodyPr wrap="square" lIns="0" tIns="0" rIns="0" bIns="0" rtlCol="0"/>
            <a:lstStyle/>
            <a:p>
              <a:endParaRPr/>
            </a:p>
          </p:txBody>
        </p:sp>
        <p:sp>
          <p:nvSpPr>
            <p:cNvPr id="14" name="object 14"/>
            <p:cNvSpPr/>
            <p:nvPr/>
          </p:nvSpPr>
          <p:spPr>
            <a:xfrm>
              <a:off x="4860798" y="2411730"/>
              <a:ext cx="561340" cy="745490"/>
            </a:xfrm>
            <a:custGeom>
              <a:avLst/>
              <a:gdLst/>
              <a:ahLst/>
              <a:cxnLst/>
              <a:rect l="l" t="t" r="r" b="b"/>
              <a:pathLst>
                <a:path w="561339" h="745489">
                  <a:moveTo>
                    <a:pt x="0" y="745236"/>
                  </a:moveTo>
                  <a:lnTo>
                    <a:pt x="560831" y="745236"/>
                  </a:lnTo>
                  <a:lnTo>
                    <a:pt x="560831" y="0"/>
                  </a:lnTo>
                  <a:lnTo>
                    <a:pt x="0" y="0"/>
                  </a:lnTo>
                  <a:lnTo>
                    <a:pt x="0" y="745236"/>
                  </a:lnTo>
                  <a:close/>
                </a:path>
              </a:pathLst>
            </a:custGeom>
            <a:ln w="28955">
              <a:solidFill>
                <a:srgbClr val="000000"/>
              </a:solidFill>
              <a:prstDash val="lgDash"/>
            </a:ln>
          </p:spPr>
          <p:txBody>
            <a:bodyPr wrap="square" lIns="0" tIns="0" rIns="0" bIns="0" rtlCol="0"/>
            <a:lstStyle/>
            <a:p>
              <a:endParaRPr/>
            </a:p>
          </p:txBody>
        </p:sp>
        <p:sp>
          <p:nvSpPr>
            <p:cNvPr id="15" name="object 15"/>
            <p:cNvSpPr/>
            <p:nvPr/>
          </p:nvSpPr>
          <p:spPr>
            <a:xfrm>
              <a:off x="4960620" y="2602991"/>
              <a:ext cx="359663" cy="361188"/>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5700522" y="2396489"/>
              <a:ext cx="561340" cy="746760"/>
            </a:xfrm>
            <a:custGeom>
              <a:avLst/>
              <a:gdLst/>
              <a:ahLst/>
              <a:cxnLst/>
              <a:rect l="l" t="t" r="r" b="b"/>
              <a:pathLst>
                <a:path w="561339" h="746760">
                  <a:moveTo>
                    <a:pt x="560831" y="0"/>
                  </a:moveTo>
                  <a:lnTo>
                    <a:pt x="0" y="0"/>
                  </a:lnTo>
                  <a:lnTo>
                    <a:pt x="0" y="746760"/>
                  </a:lnTo>
                  <a:lnTo>
                    <a:pt x="560831" y="746760"/>
                  </a:lnTo>
                  <a:lnTo>
                    <a:pt x="560831" y="0"/>
                  </a:lnTo>
                  <a:close/>
                </a:path>
              </a:pathLst>
            </a:custGeom>
            <a:solidFill>
              <a:srgbClr val="4682E8"/>
            </a:solidFill>
          </p:spPr>
          <p:txBody>
            <a:bodyPr wrap="square" lIns="0" tIns="0" rIns="0" bIns="0" rtlCol="0"/>
            <a:lstStyle/>
            <a:p>
              <a:endParaRPr/>
            </a:p>
          </p:txBody>
        </p:sp>
        <p:sp>
          <p:nvSpPr>
            <p:cNvPr id="17" name="object 17"/>
            <p:cNvSpPr/>
            <p:nvPr/>
          </p:nvSpPr>
          <p:spPr>
            <a:xfrm>
              <a:off x="5700522" y="2396489"/>
              <a:ext cx="561340" cy="746760"/>
            </a:xfrm>
            <a:custGeom>
              <a:avLst/>
              <a:gdLst/>
              <a:ahLst/>
              <a:cxnLst/>
              <a:rect l="l" t="t" r="r" b="b"/>
              <a:pathLst>
                <a:path w="561339" h="746760">
                  <a:moveTo>
                    <a:pt x="0" y="746760"/>
                  </a:moveTo>
                  <a:lnTo>
                    <a:pt x="560831" y="746760"/>
                  </a:lnTo>
                  <a:lnTo>
                    <a:pt x="560831" y="0"/>
                  </a:lnTo>
                  <a:lnTo>
                    <a:pt x="0" y="0"/>
                  </a:lnTo>
                  <a:lnTo>
                    <a:pt x="0" y="746760"/>
                  </a:lnTo>
                  <a:close/>
                </a:path>
              </a:pathLst>
            </a:custGeom>
            <a:ln w="28956">
              <a:solidFill>
                <a:srgbClr val="000000"/>
              </a:solidFill>
              <a:prstDash val="lgDash"/>
            </a:ln>
          </p:spPr>
          <p:txBody>
            <a:bodyPr wrap="square" lIns="0" tIns="0" rIns="0" bIns="0" rtlCol="0"/>
            <a:lstStyle/>
            <a:p>
              <a:endParaRPr/>
            </a:p>
          </p:txBody>
        </p:sp>
        <p:sp>
          <p:nvSpPr>
            <p:cNvPr id="18" name="object 18"/>
            <p:cNvSpPr/>
            <p:nvPr/>
          </p:nvSpPr>
          <p:spPr>
            <a:xfrm>
              <a:off x="5800344" y="2589275"/>
              <a:ext cx="359663" cy="359663"/>
            </a:xfrm>
            <a:prstGeom prst="rect">
              <a:avLst/>
            </a:prstGeom>
            <a:blipFill>
              <a:blip r:embed="rId3" cstate="print"/>
              <a:stretch>
                <a:fillRect/>
              </a:stretch>
            </a:blipFill>
          </p:spPr>
          <p:txBody>
            <a:bodyPr wrap="square" lIns="0" tIns="0" rIns="0" bIns="0" rtlCol="0"/>
            <a:lstStyle/>
            <a:p>
              <a:endParaRPr/>
            </a:p>
          </p:txBody>
        </p:sp>
      </p:grpSp>
      <p:sp>
        <p:nvSpPr>
          <p:cNvPr id="22" name="灯片编号占位符 21">
            <a:extLst>
              <a:ext uri="{FF2B5EF4-FFF2-40B4-BE49-F238E27FC236}">
                <a16:creationId xmlns:a16="http://schemas.microsoft.com/office/drawing/2014/main" id="{D9D40C38-A9E7-4ED7-93FC-E1E9A46B7370}"/>
              </a:ext>
            </a:extLst>
          </p:cNvPr>
          <p:cNvSpPr>
            <a:spLocks noGrp="1"/>
          </p:cNvSpPr>
          <p:nvPr>
            <p:ph type="sldNum" sz="quarter" idx="7"/>
          </p:nvPr>
        </p:nvSpPr>
        <p:spPr/>
        <p:txBody>
          <a:bodyPr/>
          <a:lstStyle/>
          <a:p>
            <a:pPr marL="38100">
              <a:lnSpc>
                <a:spcPct val="100000"/>
              </a:lnSpc>
              <a:spcBef>
                <a:spcPts val="100"/>
              </a:spcBef>
            </a:pPr>
            <a:fld id="{81D60167-4931-47E6-BA6A-407CBD079E47}" type="slidenum">
              <a:rPr lang="en-US" altLang="zh-CN" spc="30" smtClean="0"/>
              <a:t>13</a:t>
            </a:fld>
            <a:endParaRPr lang="en-US" altLang="zh-CN" spc="3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4874" y="247014"/>
            <a:ext cx="5748275" cy="321242"/>
          </a:xfrm>
          <a:prstGeom prst="rect">
            <a:avLst/>
          </a:prstGeom>
        </p:spPr>
        <p:txBody>
          <a:bodyPr vert="horz" wrap="square" lIns="0" tIns="13335" rIns="0" bIns="0" rtlCol="0">
            <a:spAutoFit/>
          </a:bodyPr>
          <a:lstStyle/>
          <a:p>
            <a:pPr marL="12700">
              <a:lnSpc>
                <a:spcPct val="100000"/>
              </a:lnSpc>
              <a:spcBef>
                <a:spcPts val="105"/>
              </a:spcBef>
            </a:pPr>
            <a:r>
              <a:rPr dirty="0">
                <a:latin typeface="Arial" panose="020B0604020202020204" pitchFamily="34" charset="0"/>
                <a:cs typeface="Arial" panose="020B0604020202020204" pitchFamily="34" charset="0"/>
              </a:rPr>
              <a:t>SAND Hierarchical Message Queuing Operation</a:t>
            </a:r>
          </a:p>
        </p:txBody>
      </p:sp>
      <p:sp>
        <p:nvSpPr>
          <p:cNvPr id="3" name="object 3"/>
          <p:cNvSpPr txBox="1"/>
          <p:nvPr/>
        </p:nvSpPr>
        <p:spPr>
          <a:xfrm>
            <a:off x="404875" y="970355"/>
            <a:ext cx="4887595" cy="1277914"/>
          </a:xfrm>
          <a:prstGeom prst="rect">
            <a:avLst/>
          </a:prstGeom>
        </p:spPr>
        <p:txBody>
          <a:bodyPr vert="horz" wrap="square" lIns="0" tIns="150495" rIns="0" bIns="0" rtlCol="0">
            <a:spAutoFit/>
          </a:bodyPr>
          <a:lstStyle/>
          <a:p>
            <a:pPr marL="355600" indent="-342900">
              <a:lnSpc>
                <a:spcPct val="100000"/>
              </a:lnSpc>
              <a:spcBef>
                <a:spcPts val="1185"/>
              </a:spcBef>
              <a:buAutoNum type="arabicParenR"/>
              <a:tabLst>
                <a:tab pos="355600" algn="l"/>
              </a:tabLst>
            </a:pPr>
            <a:r>
              <a:rPr lang="zh-CN" altLang="en-US" spc="-90" dirty="0">
                <a:solidFill>
                  <a:srgbClr val="001135"/>
                </a:solidFill>
                <a:latin typeface="微软雅黑" panose="020B0503020204020204" pitchFamily="34" charset="-122"/>
                <a:ea typeface="微软雅黑" panose="020B0503020204020204" pitchFamily="34" charset="-122"/>
                <a:cs typeface="Arial"/>
              </a:rPr>
              <a:t>在每个</a:t>
            </a:r>
            <a:r>
              <a:rPr lang="en-US" altLang="zh-CN" spc="-90" dirty="0">
                <a:solidFill>
                  <a:srgbClr val="001135"/>
                </a:solidFill>
                <a:latin typeface="微软雅黑" panose="020B0503020204020204" pitchFamily="34" charset="-122"/>
                <a:ea typeface="微软雅黑" panose="020B0503020204020204" pitchFamily="34" charset="-122"/>
                <a:cs typeface="Arial"/>
              </a:rPr>
              <a:t>Host</a:t>
            </a:r>
            <a:r>
              <a:rPr lang="zh-CN" altLang="en-US" spc="-90" dirty="0">
                <a:solidFill>
                  <a:srgbClr val="001135"/>
                </a:solidFill>
                <a:latin typeface="微软雅黑" panose="020B0503020204020204" pitchFamily="34" charset="-122"/>
                <a:ea typeface="微软雅黑" panose="020B0503020204020204" pitchFamily="34" charset="-122"/>
                <a:cs typeface="Arial"/>
              </a:rPr>
              <a:t>上运行本地消息总线</a:t>
            </a:r>
            <a:endParaRPr lang="en-US" altLang="zh-CN" spc="-90" dirty="0">
              <a:solidFill>
                <a:srgbClr val="001135"/>
              </a:solidFill>
              <a:latin typeface="微软雅黑" panose="020B0503020204020204" pitchFamily="34" charset="-122"/>
              <a:ea typeface="微软雅黑" panose="020B0503020204020204" pitchFamily="34" charset="-122"/>
              <a:cs typeface="Arial"/>
            </a:endParaRPr>
          </a:p>
          <a:p>
            <a:pPr marL="355600" indent="-342900">
              <a:lnSpc>
                <a:spcPct val="100000"/>
              </a:lnSpc>
              <a:spcBef>
                <a:spcPts val="1185"/>
              </a:spcBef>
              <a:buAutoNum type="arabicParenR"/>
              <a:tabLst>
                <a:tab pos="355600" algn="l"/>
              </a:tabLst>
            </a:pPr>
            <a:r>
              <a:rPr lang="zh-CN" altLang="en-US" spc="-20" dirty="0">
                <a:solidFill>
                  <a:srgbClr val="001135"/>
                </a:solidFill>
                <a:latin typeface="微软雅黑" panose="020B0503020204020204" pitchFamily="34" charset="-122"/>
                <a:ea typeface="微软雅黑" panose="020B0503020204020204" pitchFamily="34" charset="-122"/>
                <a:cs typeface="Arial"/>
              </a:rPr>
              <a:t>函数间的交互通过一个本地消息总线</a:t>
            </a:r>
            <a:r>
              <a:rPr lang="zh-CN" altLang="en-US" dirty="0">
                <a:solidFill>
                  <a:srgbClr val="001135"/>
                </a:solidFill>
                <a:latin typeface="微软雅黑" panose="020B0503020204020204" pitchFamily="34" charset="-122"/>
                <a:ea typeface="微软雅黑" panose="020B0503020204020204" pitchFamily="34" charset="-122"/>
                <a:cs typeface="Arial"/>
              </a:rPr>
              <a:t>进行</a:t>
            </a:r>
            <a:endParaRPr lang="en-US" dirty="0">
              <a:latin typeface="微软雅黑" panose="020B0503020204020204" pitchFamily="34" charset="-122"/>
              <a:ea typeface="微软雅黑" panose="020B0503020204020204" pitchFamily="34" charset="-122"/>
              <a:cs typeface="Arial"/>
            </a:endParaRPr>
          </a:p>
          <a:p>
            <a:pPr marL="355600" indent="-342900">
              <a:lnSpc>
                <a:spcPct val="100000"/>
              </a:lnSpc>
              <a:spcBef>
                <a:spcPts val="1085"/>
              </a:spcBef>
              <a:buAutoNum type="arabicParenR" startAt="3"/>
              <a:tabLst>
                <a:tab pos="355600" algn="l"/>
              </a:tabLst>
            </a:pPr>
            <a:r>
              <a:rPr lang="zh-CN" altLang="en-US" spc="20" dirty="0">
                <a:solidFill>
                  <a:srgbClr val="001135"/>
                </a:solidFill>
                <a:latin typeface="微软雅黑" panose="020B0503020204020204" pitchFamily="34" charset="-122"/>
                <a:ea typeface="微软雅黑" panose="020B0503020204020204" pitchFamily="34" charset="-122"/>
                <a:cs typeface="Arial"/>
              </a:rPr>
              <a:t>协调本地消息总线和全局消息总线</a:t>
            </a:r>
            <a:endParaRPr dirty="0">
              <a:latin typeface="微软雅黑" panose="020B0503020204020204" pitchFamily="34" charset="-122"/>
              <a:ea typeface="微软雅黑" panose="020B0503020204020204" pitchFamily="34" charset="-122"/>
              <a:cs typeface="Arial"/>
            </a:endParaRPr>
          </a:p>
        </p:txBody>
      </p:sp>
      <p:sp>
        <p:nvSpPr>
          <p:cNvPr id="4" name="object 4"/>
          <p:cNvSpPr txBox="1"/>
          <p:nvPr/>
        </p:nvSpPr>
        <p:spPr>
          <a:xfrm>
            <a:off x="404875" y="2884231"/>
            <a:ext cx="4718050" cy="1263808"/>
          </a:xfrm>
          <a:prstGeom prst="rect">
            <a:avLst/>
          </a:prstGeom>
        </p:spPr>
        <p:txBody>
          <a:bodyPr vert="horz" wrap="square" lIns="0" tIns="149225" rIns="0" bIns="0" rtlCol="0">
            <a:spAutoFit/>
          </a:bodyPr>
          <a:lstStyle/>
          <a:p>
            <a:pPr marL="12700">
              <a:lnSpc>
                <a:spcPct val="100000"/>
              </a:lnSpc>
              <a:spcBef>
                <a:spcPts val="1175"/>
              </a:spcBef>
            </a:pPr>
            <a:r>
              <a:rPr b="1" spc="-60" dirty="0">
                <a:solidFill>
                  <a:srgbClr val="001135"/>
                </a:solidFill>
                <a:latin typeface="Arial"/>
                <a:cs typeface="Arial"/>
              </a:rPr>
              <a:t>Advantages:</a:t>
            </a:r>
            <a:endParaRPr dirty="0">
              <a:latin typeface="Arial"/>
              <a:cs typeface="Arial"/>
            </a:endParaRPr>
          </a:p>
          <a:p>
            <a:pPr marL="355600" indent="-342900">
              <a:lnSpc>
                <a:spcPct val="100000"/>
              </a:lnSpc>
              <a:spcBef>
                <a:spcPts val="1080"/>
              </a:spcBef>
              <a:buAutoNum type="arabicParenR"/>
              <a:tabLst>
                <a:tab pos="355600" algn="l"/>
              </a:tabLst>
            </a:pPr>
            <a:r>
              <a:rPr lang="zh-CN" altLang="en-US" dirty="0">
                <a:solidFill>
                  <a:srgbClr val="001135"/>
                </a:solidFill>
                <a:latin typeface="微软雅黑" panose="020B0503020204020204" pitchFamily="34" charset="-122"/>
                <a:ea typeface="微软雅黑" panose="020B0503020204020204" pitchFamily="34" charset="-122"/>
                <a:cs typeface="Arial"/>
              </a:rPr>
              <a:t>降低函数间交互延迟</a:t>
            </a:r>
            <a:endParaRPr lang="en-US" altLang="zh-CN" dirty="0">
              <a:solidFill>
                <a:srgbClr val="001135"/>
              </a:solidFill>
              <a:latin typeface="微软雅黑" panose="020B0503020204020204" pitchFamily="34" charset="-122"/>
              <a:ea typeface="微软雅黑" panose="020B0503020204020204" pitchFamily="34" charset="-122"/>
              <a:cs typeface="Arial"/>
            </a:endParaRPr>
          </a:p>
          <a:p>
            <a:pPr marL="355600" indent="-342900">
              <a:lnSpc>
                <a:spcPct val="100000"/>
              </a:lnSpc>
              <a:spcBef>
                <a:spcPts val="1080"/>
              </a:spcBef>
              <a:buAutoNum type="arabicParenR"/>
              <a:tabLst>
                <a:tab pos="355600" algn="l"/>
              </a:tabLst>
            </a:pPr>
            <a:r>
              <a:rPr lang="zh-CN" altLang="en-US" dirty="0">
                <a:solidFill>
                  <a:srgbClr val="001135"/>
                </a:solidFill>
                <a:latin typeface="微软雅黑" panose="020B0503020204020204" pitchFamily="34" charset="-122"/>
                <a:ea typeface="微软雅黑" panose="020B0503020204020204" pitchFamily="34" charset="-122"/>
                <a:cs typeface="Arial"/>
              </a:rPr>
              <a:t>提高了容错性和并行性</a:t>
            </a:r>
            <a:endParaRPr dirty="0">
              <a:latin typeface="微软雅黑" panose="020B0503020204020204" pitchFamily="34" charset="-122"/>
              <a:ea typeface="微软雅黑" panose="020B0503020204020204" pitchFamily="34" charset="-122"/>
              <a:cs typeface="Arial"/>
            </a:endParaRPr>
          </a:p>
        </p:txBody>
      </p:sp>
      <p:grpSp>
        <p:nvGrpSpPr>
          <p:cNvPr id="5" name="object 5"/>
          <p:cNvGrpSpPr/>
          <p:nvPr/>
        </p:nvGrpSpPr>
        <p:grpSpPr>
          <a:xfrm>
            <a:off x="5597397" y="1400302"/>
            <a:ext cx="3435985" cy="3357879"/>
            <a:chOff x="5597397" y="1400302"/>
            <a:chExt cx="3435985" cy="3357879"/>
          </a:xfrm>
        </p:grpSpPr>
        <p:sp>
          <p:nvSpPr>
            <p:cNvPr id="6" name="object 6"/>
            <p:cNvSpPr/>
            <p:nvPr/>
          </p:nvSpPr>
          <p:spPr>
            <a:xfrm>
              <a:off x="5626607" y="1429512"/>
              <a:ext cx="3377565" cy="3299460"/>
            </a:xfrm>
            <a:custGeom>
              <a:avLst/>
              <a:gdLst/>
              <a:ahLst/>
              <a:cxnLst/>
              <a:rect l="l" t="t" r="r" b="b"/>
              <a:pathLst>
                <a:path w="3377565" h="3299460">
                  <a:moveTo>
                    <a:pt x="3103244" y="0"/>
                  </a:moveTo>
                  <a:lnTo>
                    <a:pt x="273938" y="0"/>
                  </a:lnTo>
                  <a:lnTo>
                    <a:pt x="224707" y="4414"/>
                  </a:lnTo>
                  <a:lnTo>
                    <a:pt x="178367" y="17142"/>
                  </a:lnTo>
                  <a:lnTo>
                    <a:pt x="135692" y="37408"/>
                  </a:lnTo>
                  <a:lnTo>
                    <a:pt x="97458" y="64438"/>
                  </a:lnTo>
                  <a:lnTo>
                    <a:pt x="64438" y="97458"/>
                  </a:lnTo>
                  <a:lnTo>
                    <a:pt x="37408" y="135692"/>
                  </a:lnTo>
                  <a:lnTo>
                    <a:pt x="17142" y="178367"/>
                  </a:lnTo>
                  <a:lnTo>
                    <a:pt x="4414" y="224707"/>
                  </a:lnTo>
                  <a:lnTo>
                    <a:pt x="0" y="273938"/>
                  </a:lnTo>
                  <a:lnTo>
                    <a:pt x="0" y="3025508"/>
                  </a:lnTo>
                  <a:lnTo>
                    <a:pt x="4414" y="3074750"/>
                  </a:lnTo>
                  <a:lnTo>
                    <a:pt x="17142" y="3121097"/>
                  </a:lnTo>
                  <a:lnTo>
                    <a:pt x="37408" y="3163775"/>
                  </a:lnTo>
                  <a:lnTo>
                    <a:pt x="64438" y="3202010"/>
                  </a:lnTo>
                  <a:lnTo>
                    <a:pt x="97458" y="3235028"/>
                  </a:lnTo>
                  <a:lnTo>
                    <a:pt x="135692" y="3262056"/>
                  </a:lnTo>
                  <a:lnTo>
                    <a:pt x="178367" y="3282320"/>
                  </a:lnTo>
                  <a:lnTo>
                    <a:pt x="224707" y="3295046"/>
                  </a:lnTo>
                  <a:lnTo>
                    <a:pt x="273938" y="3299460"/>
                  </a:lnTo>
                  <a:lnTo>
                    <a:pt x="3103244" y="3299460"/>
                  </a:lnTo>
                  <a:lnTo>
                    <a:pt x="3152476" y="3295046"/>
                  </a:lnTo>
                  <a:lnTo>
                    <a:pt x="3198816" y="3282320"/>
                  </a:lnTo>
                  <a:lnTo>
                    <a:pt x="3241491" y="3262056"/>
                  </a:lnTo>
                  <a:lnTo>
                    <a:pt x="3279725" y="3235028"/>
                  </a:lnTo>
                  <a:lnTo>
                    <a:pt x="3312745" y="3202010"/>
                  </a:lnTo>
                  <a:lnTo>
                    <a:pt x="3339775" y="3163775"/>
                  </a:lnTo>
                  <a:lnTo>
                    <a:pt x="3360041" y="3121097"/>
                  </a:lnTo>
                  <a:lnTo>
                    <a:pt x="3372769" y="3074750"/>
                  </a:lnTo>
                  <a:lnTo>
                    <a:pt x="3377184" y="3025508"/>
                  </a:lnTo>
                  <a:lnTo>
                    <a:pt x="3377184" y="273938"/>
                  </a:lnTo>
                  <a:lnTo>
                    <a:pt x="3372769" y="224707"/>
                  </a:lnTo>
                  <a:lnTo>
                    <a:pt x="3360041" y="178367"/>
                  </a:lnTo>
                  <a:lnTo>
                    <a:pt x="3339775" y="135692"/>
                  </a:lnTo>
                  <a:lnTo>
                    <a:pt x="3312745" y="97458"/>
                  </a:lnTo>
                  <a:lnTo>
                    <a:pt x="3279725" y="64438"/>
                  </a:lnTo>
                  <a:lnTo>
                    <a:pt x="3241491" y="37408"/>
                  </a:lnTo>
                  <a:lnTo>
                    <a:pt x="3198816" y="17142"/>
                  </a:lnTo>
                  <a:lnTo>
                    <a:pt x="3152476" y="4414"/>
                  </a:lnTo>
                  <a:lnTo>
                    <a:pt x="3103244" y="0"/>
                  </a:lnTo>
                  <a:close/>
                </a:path>
              </a:pathLst>
            </a:custGeom>
            <a:solidFill>
              <a:srgbClr val="FFFFFF"/>
            </a:solidFill>
          </p:spPr>
          <p:txBody>
            <a:bodyPr wrap="square" lIns="0" tIns="0" rIns="0" bIns="0" rtlCol="0"/>
            <a:lstStyle/>
            <a:p>
              <a:endParaRPr/>
            </a:p>
          </p:txBody>
        </p:sp>
        <p:sp>
          <p:nvSpPr>
            <p:cNvPr id="7" name="object 7"/>
            <p:cNvSpPr/>
            <p:nvPr/>
          </p:nvSpPr>
          <p:spPr>
            <a:xfrm>
              <a:off x="5626607" y="1429512"/>
              <a:ext cx="3377565" cy="3299460"/>
            </a:xfrm>
            <a:custGeom>
              <a:avLst/>
              <a:gdLst/>
              <a:ahLst/>
              <a:cxnLst/>
              <a:rect l="l" t="t" r="r" b="b"/>
              <a:pathLst>
                <a:path w="3377565" h="3299460">
                  <a:moveTo>
                    <a:pt x="0" y="273938"/>
                  </a:moveTo>
                  <a:lnTo>
                    <a:pt x="4414" y="224707"/>
                  </a:lnTo>
                  <a:lnTo>
                    <a:pt x="17142" y="178367"/>
                  </a:lnTo>
                  <a:lnTo>
                    <a:pt x="37408" y="135692"/>
                  </a:lnTo>
                  <a:lnTo>
                    <a:pt x="64438" y="97458"/>
                  </a:lnTo>
                  <a:lnTo>
                    <a:pt x="97458" y="64438"/>
                  </a:lnTo>
                  <a:lnTo>
                    <a:pt x="135692" y="37408"/>
                  </a:lnTo>
                  <a:lnTo>
                    <a:pt x="178367" y="17142"/>
                  </a:lnTo>
                  <a:lnTo>
                    <a:pt x="224707" y="4414"/>
                  </a:lnTo>
                  <a:lnTo>
                    <a:pt x="273938" y="0"/>
                  </a:lnTo>
                  <a:lnTo>
                    <a:pt x="3103244" y="0"/>
                  </a:lnTo>
                  <a:lnTo>
                    <a:pt x="3152476" y="4414"/>
                  </a:lnTo>
                  <a:lnTo>
                    <a:pt x="3198816" y="17142"/>
                  </a:lnTo>
                  <a:lnTo>
                    <a:pt x="3241491" y="37408"/>
                  </a:lnTo>
                  <a:lnTo>
                    <a:pt x="3279725" y="64438"/>
                  </a:lnTo>
                  <a:lnTo>
                    <a:pt x="3312745" y="97458"/>
                  </a:lnTo>
                  <a:lnTo>
                    <a:pt x="3339775" y="135692"/>
                  </a:lnTo>
                  <a:lnTo>
                    <a:pt x="3360041" y="178367"/>
                  </a:lnTo>
                  <a:lnTo>
                    <a:pt x="3372769" y="224707"/>
                  </a:lnTo>
                  <a:lnTo>
                    <a:pt x="3377184" y="273938"/>
                  </a:lnTo>
                  <a:lnTo>
                    <a:pt x="3377184" y="3025508"/>
                  </a:lnTo>
                  <a:lnTo>
                    <a:pt x="3372769" y="3074750"/>
                  </a:lnTo>
                  <a:lnTo>
                    <a:pt x="3360041" y="3121097"/>
                  </a:lnTo>
                  <a:lnTo>
                    <a:pt x="3339775" y="3163775"/>
                  </a:lnTo>
                  <a:lnTo>
                    <a:pt x="3312745" y="3202010"/>
                  </a:lnTo>
                  <a:lnTo>
                    <a:pt x="3279725" y="3235028"/>
                  </a:lnTo>
                  <a:lnTo>
                    <a:pt x="3241491" y="3262056"/>
                  </a:lnTo>
                  <a:lnTo>
                    <a:pt x="3198816" y="3282320"/>
                  </a:lnTo>
                  <a:lnTo>
                    <a:pt x="3152476" y="3295046"/>
                  </a:lnTo>
                  <a:lnTo>
                    <a:pt x="3103244" y="3299460"/>
                  </a:lnTo>
                  <a:lnTo>
                    <a:pt x="273938" y="3299460"/>
                  </a:lnTo>
                  <a:lnTo>
                    <a:pt x="224707" y="3295046"/>
                  </a:lnTo>
                  <a:lnTo>
                    <a:pt x="178367" y="3282320"/>
                  </a:lnTo>
                  <a:lnTo>
                    <a:pt x="135692" y="3262056"/>
                  </a:lnTo>
                  <a:lnTo>
                    <a:pt x="97458" y="3235028"/>
                  </a:lnTo>
                  <a:lnTo>
                    <a:pt x="64438" y="3202010"/>
                  </a:lnTo>
                  <a:lnTo>
                    <a:pt x="37408" y="3163775"/>
                  </a:lnTo>
                  <a:lnTo>
                    <a:pt x="17142" y="3121097"/>
                  </a:lnTo>
                  <a:lnTo>
                    <a:pt x="4414" y="3074750"/>
                  </a:lnTo>
                  <a:lnTo>
                    <a:pt x="0" y="3025508"/>
                  </a:lnTo>
                  <a:lnTo>
                    <a:pt x="0" y="273938"/>
                  </a:lnTo>
                  <a:close/>
                </a:path>
              </a:pathLst>
            </a:custGeom>
            <a:ln w="57912">
              <a:solidFill>
                <a:srgbClr val="4682E8"/>
              </a:solidFill>
            </a:ln>
          </p:spPr>
          <p:txBody>
            <a:bodyPr wrap="square" lIns="0" tIns="0" rIns="0" bIns="0" rtlCol="0"/>
            <a:lstStyle/>
            <a:p>
              <a:endParaRPr/>
            </a:p>
          </p:txBody>
        </p:sp>
      </p:grpSp>
      <p:sp>
        <p:nvSpPr>
          <p:cNvPr id="8" name="object 8"/>
          <p:cNvSpPr txBox="1"/>
          <p:nvPr/>
        </p:nvSpPr>
        <p:spPr>
          <a:xfrm>
            <a:off x="5749290" y="4313631"/>
            <a:ext cx="579755" cy="330835"/>
          </a:xfrm>
          <a:prstGeom prst="rect">
            <a:avLst/>
          </a:prstGeom>
        </p:spPr>
        <p:txBody>
          <a:bodyPr vert="horz" wrap="square" lIns="0" tIns="12700" rIns="0" bIns="0" rtlCol="0">
            <a:spAutoFit/>
          </a:bodyPr>
          <a:lstStyle/>
          <a:p>
            <a:pPr marL="12700">
              <a:lnSpc>
                <a:spcPct val="100000"/>
              </a:lnSpc>
              <a:spcBef>
                <a:spcPts val="100"/>
              </a:spcBef>
            </a:pPr>
            <a:r>
              <a:rPr sz="2000" b="1" spc="-85" dirty="0">
                <a:solidFill>
                  <a:srgbClr val="001135"/>
                </a:solidFill>
                <a:latin typeface="Arial"/>
                <a:cs typeface="Arial"/>
              </a:rPr>
              <a:t>Hos</a:t>
            </a:r>
            <a:r>
              <a:rPr sz="2000" b="1" spc="155" dirty="0">
                <a:solidFill>
                  <a:srgbClr val="001135"/>
                </a:solidFill>
                <a:latin typeface="Arial"/>
                <a:cs typeface="Arial"/>
              </a:rPr>
              <a:t>t</a:t>
            </a:r>
            <a:endParaRPr sz="2000">
              <a:latin typeface="Arial"/>
              <a:cs typeface="Arial"/>
            </a:endParaRPr>
          </a:p>
        </p:txBody>
      </p:sp>
      <p:sp>
        <p:nvSpPr>
          <p:cNvPr id="9" name="object 9"/>
          <p:cNvSpPr/>
          <p:nvPr/>
        </p:nvSpPr>
        <p:spPr>
          <a:xfrm>
            <a:off x="5627370" y="689609"/>
            <a:ext cx="3377565" cy="528955"/>
          </a:xfrm>
          <a:custGeom>
            <a:avLst/>
            <a:gdLst/>
            <a:ahLst/>
            <a:cxnLst/>
            <a:rect l="l" t="t" r="r" b="b"/>
            <a:pathLst>
              <a:path w="3377565" h="528955">
                <a:moveTo>
                  <a:pt x="3377183" y="88137"/>
                </a:moveTo>
                <a:lnTo>
                  <a:pt x="3370252" y="53846"/>
                </a:lnTo>
                <a:lnTo>
                  <a:pt x="3351355" y="25828"/>
                </a:lnTo>
                <a:lnTo>
                  <a:pt x="3323337" y="6931"/>
                </a:lnTo>
                <a:lnTo>
                  <a:pt x="3289046" y="0"/>
                </a:lnTo>
                <a:lnTo>
                  <a:pt x="88137" y="0"/>
                </a:lnTo>
                <a:lnTo>
                  <a:pt x="53846" y="6931"/>
                </a:lnTo>
                <a:lnTo>
                  <a:pt x="25828" y="25828"/>
                </a:lnTo>
                <a:lnTo>
                  <a:pt x="6931" y="53846"/>
                </a:lnTo>
                <a:lnTo>
                  <a:pt x="0" y="88137"/>
                </a:lnTo>
                <a:lnTo>
                  <a:pt x="0" y="440689"/>
                </a:lnTo>
                <a:lnTo>
                  <a:pt x="6931" y="474981"/>
                </a:lnTo>
                <a:lnTo>
                  <a:pt x="25828" y="502999"/>
                </a:lnTo>
                <a:lnTo>
                  <a:pt x="53846" y="521896"/>
                </a:lnTo>
                <a:lnTo>
                  <a:pt x="88137" y="528827"/>
                </a:lnTo>
                <a:lnTo>
                  <a:pt x="3289046" y="528827"/>
                </a:lnTo>
                <a:lnTo>
                  <a:pt x="3323337" y="521896"/>
                </a:lnTo>
                <a:lnTo>
                  <a:pt x="3351355" y="502999"/>
                </a:lnTo>
                <a:lnTo>
                  <a:pt x="3370252" y="474981"/>
                </a:lnTo>
                <a:lnTo>
                  <a:pt x="3377183" y="440689"/>
                </a:lnTo>
                <a:lnTo>
                  <a:pt x="3377183" y="88137"/>
                </a:lnTo>
                <a:close/>
              </a:path>
            </a:pathLst>
          </a:custGeom>
          <a:ln w="38100">
            <a:solidFill>
              <a:srgbClr val="4682E8"/>
            </a:solidFill>
          </a:ln>
        </p:spPr>
        <p:txBody>
          <a:bodyPr wrap="square" lIns="0" tIns="0" rIns="0" bIns="0" rtlCol="0"/>
          <a:lstStyle/>
          <a:p>
            <a:endParaRPr/>
          </a:p>
        </p:txBody>
      </p:sp>
      <p:sp>
        <p:nvSpPr>
          <p:cNvPr id="10" name="object 10"/>
          <p:cNvSpPr txBox="1"/>
          <p:nvPr/>
        </p:nvSpPr>
        <p:spPr>
          <a:xfrm>
            <a:off x="6153150" y="769365"/>
            <a:ext cx="2326640" cy="330835"/>
          </a:xfrm>
          <a:prstGeom prst="rect">
            <a:avLst/>
          </a:prstGeom>
        </p:spPr>
        <p:txBody>
          <a:bodyPr vert="horz" wrap="square" lIns="0" tIns="13335" rIns="0" bIns="0" rtlCol="0">
            <a:spAutoFit/>
          </a:bodyPr>
          <a:lstStyle/>
          <a:p>
            <a:pPr marL="12700">
              <a:lnSpc>
                <a:spcPct val="100000"/>
              </a:lnSpc>
              <a:spcBef>
                <a:spcPts val="105"/>
              </a:spcBef>
            </a:pPr>
            <a:r>
              <a:rPr sz="2000" b="1" spc="-70" dirty="0">
                <a:solidFill>
                  <a:srgbClr val="001135"/>
                </a:solidFill>
                <a:latin typeface="Arial"/>
                <a:cs typeface="Arial"/>
              </a:rPr>
              <a:t>Global Message</a:t>
            </a:r>
            <a:r>
              <a:rPr sz="2000" b="1" spc="-165" dirty="0">
                <a:solidFill>
                  <a:srgbClr val="001135"/>
                </a:solidFill>
                <a:latin typeface="Arial"/>
                <a:cs typeface="Arial"/>
              </a:rPr>
              <a:t> </a:t>
            </a:r>
            <a:r>
              <a:rPr sz="2000" b="1" spc="-135" dirty="0">
                <a:solidFill>
                  <a:srgbClr val="001135"/>
                </a:solidFill>
                <a:latin typeface="Arial"/>
                <a:cs typeface="Arial"/>
              </a:rPr>
              <a:t>Bus</a:t>
            </a:r>
            <a:endParaRPr sz="2000" dirty="0">
              <a:latin typeface="Arial"/>
              <a:cs typeface="Arial"/>
            </a:endParaRPr>
          </a:p>
        </p:txBody>
      </p:sp>
      <p:grpSp>
        <p:nvGrpSpPr>
          <p:cNvPr id="11" name="object 11"/>
          <p:cNvGrpSpPr/>
          <p:nvPr/>
        </p:nvGrpSpPr>
        <p:grpSpPr>
          <a:xfrm>
            <a:off x="5708903" y="1769364"/>
            <a:ext cx="3190240" cy="581025"/>
            <a:chOff x="5708903" y="1769364"/>
            <a:chExt cx="3190240" cy="581025"/>
          </a:xfrm>
        </p:grpSpPr>
        <p:sp>
          <p:nvSpPr>
            <p:cNvPr id="12" name="object 12"/>
            <p:cNvSpPr/>
            <p:nvPr/>
          </p:nvSpPr>
          <p:spPr>
            <a:xfrm>
              <a:off x="5727953" y="1788414"/>
              <a:ext cx="3152140" cy="542925"/>
            </a:xfrm>
            <a:custGeom>
              <a:avLst/>
              <a:gdLst/>
              <a:ahLst/>
              <a:cxnLst/>
              <a:rect l="l" t="t" r="r" b="b"/>
              <a:pathLst>
                <a:path w="3152140" h="542925">
                  <a:moveTo>
                    <a:pt x="3061207" y="0"/>
                  </a:moveTo>
                  <a:lnTo>
                    <a:pt x="90424" y="0"/>
                  </a:lnTo>
                  <a:lnTo>
                    <a:pt x="55239" y="7110"/>
                  </a:lnTo>
                  <a:lnTo>
                    <a:pt x="26495" y="26495"/>
                  </a:lnTo>
                  <a:lnTo>
                    <a:pt x="7110" y="55239"/>
                  </a:lnTo>
                  <a:lnTo>
                    <a:pt x="0" y="90424"/>
                  </a:lnTo>
                  <a:lnTo>
                    <a:pt x="0" y="452119"/>
                  </a:lnTo>
                  <a:lnTo>
                    <a:pt x="7110" y="487304"/>
                  </a:lnTo>
                  <a:lnTo>
                    <a:pt x="26495" y="516048"/>
                  </a:lnTo>
                  <a:lnTo>
                    <a:pt x="55239" y="535433"/>
                  </a:lnTo>
                  <a:lnTo>
                    <a:pt x="90424" y="542544"/>
                  </a:lnTo>
                  <a:lnTo>
                    <a:pt x="3061207" y="542544"/>
                  </a:lnTo>
                  <a:lnTo>
                    <a:pt x="3096392" y="535433"/>
                  </a:lnTo>
                  <a:lnTo>
                    <a:pt x="3125136" y="516048"/>
                  </a:lnTo>
                  <a:lnTo>
                    <a:pt x="3144521" y="487304"/>
                  </a:lnTo>
                  <a:lnTo>
                    <a:pt x="3151631" y="452119"/>
                  </a:lnTo>
                  <a:lnTo>
                    <a:pt x="3151631" y="90424"/>
                  </a:lnTo>
                  <a:lnTo>
                    <a:pt x="3144521" y="55239"/>
                  </a:lnTo>
                  <a:lnTo>
                    <a:pt x="3125136" y="26495"/>
                  </a:lnTo>
                  <a:lnTo>
                    <a:pt x="3096392" y="7110"/>
                  </a:lnTo>
                  <a:lnTo>
                    <a:pt x="3061207" y="0"/>
                  </a:lnTo>
                  <a:close/>
                </a:path>
              </a:pathLst>
            </a:custGeom>
            <a:solidFill>
              <a:srgbClr val="FFFFFF"/>
            </a:solidFill>
          </p:spPr>
          <p:txBody>
            <a:bodyPr wrap="square" lIns="0" tIns="0" rIns="0" bIns="0" rtlCol="0"/>
            <a:lstStyle/>
            <a:p>
              <a:endParaRPr/>
            </a:p>
          </p:txBody>
        </p:sp>
        <p:sp>
          <p:nvSpPr>
            <p:cNvPr id="13" name="object 13"/>
            <p:cNvSpPr/>
            <p:nvPr/>
          </p:nvSpPr>
          <p:spPr>
            <a:xfrm>
              <a:off x="5727953" y="1788414"/>
              <a:ext cx="3152140" cy="542925"/>
            </a:xfrm>
            <a:custGeom>
              <a:avLst/>
              <a:gdLst/>
              <a:ahLst/>
              <a:cxnLst/>
              <a:rect l="l" t="t" r="r" b="b"/>
              <a:pathLst>
                <a:path w="3152140" h="542925">
                  <a:moveTo>
                    <a:pt x="3151631" y="90424"/>
                  </a:moveTo>
                  <a:lnTo>
                    <a:pt x="3144521" y="55239"/>
                  </a:lnTo>
                  <a:lnTo>
                    <a:pt x="3125136" y="26495"/>
                  </a:lnTo>
                  <a:lnTo>
                    <a:pt x="3096392" y="7110"/>
                  </a:lnTo>
                  <a:lnTo>
                    <a:pt x="3061207" y="0"/>
                  </a:lnTo>
                  <a:lnTo>
                    <a:pt x="90424" y="0"/>
                  </a:lnTo>
                  <a:lnTo>
                    <a:pt x="55239" y="7110"/>
                  </a:lnTo>
                  <a:lnTo>
                    <a:pt x="26495" y="26495"/>
                  </a:lnTo>
                  <a:lnTo>
                    <a:pt x="7110" y="55239"/>
                  </a:lnTo>
                  <a:lnTo>
                    <a:pt x="0" y="90424"/>
                  </a:lnTo>
                  <a:lnTo>
                    <a:pt x="0" y="452119"/>
                  </a:lnTo>
                  <a:lnTo>
                    <a:pt x="7110" y="487304"/>
                  </a:lnTo>
                  <a:lnTo>
                    <a:pt x="26495" y="516048"/>
                  </a:lnTo>
                  <a:lnTo>
                    <a:pt x="55239" y="535433"/>
                  </a:lnTo>
                  <a:lnTo>
                    <a:pt x="90424" y="542544"/>
                  </a:lnTo>
                  <a:lnTo>
                    <a:pt x="3061207" y="542544"/>
                  </a:lnTo>
                  <a:lnTo>
                    <a:pt x="3096392" y="535433"/>
                  </a:lnTo>
                  <a:lnTo>
                    <a:pt x="3125136" y="516048"/>
                  </a:lnTo>
                  <a:lnTo>
                    <a:pt x="3144521" y="487304"/>
                  </a:lnTo>
                  <a:lnTo>
                    <a:pt x="3151631" y="452119"/>
                  </a:lnTo>
                  <a:lnTo>
                    <a:pt x="3151631" y="90424"/>
                  </a:lnTo>
                  <a:close/>
                </a:path>
              </a:pathLst>
            </a:custGeom>
            <a:ln w="38100">
              <a:solidFill>
                <a:srgbClr val="4682E8"/>
              </a:solidFill>
            </a:ln>
          </p:spPr>
          <p:txBody>
            <a:bodyPr wrap="square" lIns="0" tIns="0" rIns="0" bIns="0" rtlCol="0"/>
            <a:lstStyle/>
            <a:p>
              <a:endParaRPr/>
            </a:p>
          </p:txBody>
        </p:sp>
      </p:grpSp>
      <p:sp>
        <p:nvSpPr>
          <p:cNvPr id="14" name="object 14"/>
          <p:cNvSpPr txBox="1"/>
          <p:nvPr/>
        </p:nvSpPr>
        <p:spPr>
          <a:xfrm>
            <a:off x="6202171" y="1875282"/>
            <a:ext cx="2204720" cy="330835"/>
          </a:xfrm>
          <a:prstGeom prst="rect">
            <a:avLst/>
          </a:prstGeom>
        </p:spPr>
        <p:txBody>
          <a:bodyPr vert="horz" wrap="square" lIns="0" tIns="13335" rIns="0" bIns="0" rtlCol="0">
            <a:spAutoFit/>
          </a:bodyPr>
          <a:lstStyle/>
          <a:p>
            <a:pPr marL="12700">
              <a:lnSpc>
                <a:spcPct val="100000"/>
              </a:lnSpc>
              <a:spcBef>
                <a:spcPts val="105"/>
              </a:spcBef>
            </a:pPr>
            <a:r>
              <a:rPr sz="2000" b="1" spc="-75" dirty="0">
                <a:solidFill>
                  <a:srgbClr val="001135"/>
                </a:solidFill>
                <a:latin typeface="Arial"/>
                <a:cs typeface="Arial"/>
              </a:rPr>
              <a:t>Local </a:t>
            </a:r>
            <a:r>
              <a:rPr sz="2000" b="1" spc="-70" dirty="0">
                <a:solidFill>
                  <a:srgbClr val="001135"/>
                </a:solidFill>
                <a:latin typeface="Arial"/>
                <a:cs typeface="Arial"/>
              </a:rPr>
              <a:t>Message</a:t>
            </a:r>
            <a:r>
              <a:rPr sz="2000" b="1" spc="-160" dirty="0">
                <a:solidFill>
                  <a:srgbClr val="001135"/>
                </a:solidFill>
                <a:latin typeface="Arial"/>
                <a:cs typeface="Arial"/>
              </a:rPr>
              <a:t> </a:t>
            </a:r>
            <a:r>
              <a:rPr sz="2000" b="1" spc="-135" dirty="0">
                <a:solidFill>
                  <a:srgbClr val="001135"/>
                </a:solidFill>
                <a:latin typeface="Arial"/>
                <a:cs typeface="Arial"/>
              </a:rPr>
              <a:t>Bus</a:t>
            </a:r>
            <a:endParaRPr sz="2000" dirty="0">
              <a:latin typeface="Arial"/>
              <a:cs typeface="Arial"/>
            </a:endParaRPr>
          </a:p>
        </p:txBody>
      </p:sp>
      <p:grpSp>
        <p:nvGrpSpPr>
          <p:cNvPr id="15" name="object 15"/>
          <p:cNvGrpSpPr/>
          <p:nvPr/>
        </p:nvGrpSpPr>
        <p:grpSpPr>
          <a:xfrm>
            <a:off x="5713348" y="2404745"/>
            <a:ext cx="3181350" cy="1888489"/>
            <a:chOff x="5713348" y="2404745"/>
            <a:chExt cx="3181350" cy="1888489"/>
          </a:xfrm>
        </p:grpSpPr>
        <p:sp>
          <p:nvSpPr>
            <p:cNvPr id="16" name="object 16"/>
            <p:cNvSpPr/>
            <p:nvPr/>
          </p:nvSpPr>
          <p:spPr>
            <a:xfrm>
              <a:off x="5727953" y="2419350"/>
              <a:ext cx="3152140" cy="1859280"/>
            </a:xfrm>
            <a:custGeom>
              <a:avLst/>
              <a:gdLst/>
              <a:ahLst/>
              <a:cxnLst/>
              <a:rect l="l" t="t" r="r" b="b"/>
              <a:pathLst>
                <a:path w="3152140" h="1859279">
                  <a:moveTo>
                    <a:pt x="3151631" y="0"/>
                  </a:moveTo>
                  <a:lnTo>
                    <a:pt x="0" y="0"/>
                  </a:lnTo>
                  <a:lnTo>
                    <a:pt x="0" y="1859280"/>
                  </a:lnTo>
                  <a:lnTo>
                    <a:pt x="3151631" y="1859280"/>
                  </a:lnTo>
                  <a:lnTo>
                    <a:pt x="3151631" y="0"/>
                  </a:lnTo>
                  <a:close/>
                </a:path>
              </a:pathLst>
            </a:custGeom>
            <a:solidFill>
              <a:srgbClr val="D9DDE2"/>
            </a:solidFill>
          </p:spPr>
          <p:txBody>
            <a:bodyPr wrap="square" lIns="0" tIns="0" rIns="0" bIns="0" rtlCol="0"/>
            <a:lstStyle/>
            <a:p>
              <a:endParaRPr/>
            </a:p>
          </p:txBody>
        </p:sp>
        <p:sp>
          <p:nvSpPr>
            <p:cNvPr id="17" name="object 17"/>
            <p:cNvSpPr/>
            <p:nvPr/>
          </p:nvSpPr>
          <p:spPr>
            <a:xfrm>
              <a:off x="5727953" y="2419350"/>
              <a:ext cx="3152140" cy="1859280"/>
            </a:xfrm>
            <a:custGeom>
              <a:avLst/>
              <a:gdLst/>
              <a:ahLst/>
              <a:cxnLst/>
              <a:rect l="l" t="t" r="r" b="b"/>
              <a:pathLst>
                <a:path w="3152140" h="1859279">
                  <a:moveTo>
                    <a:pt x="0" y="1859280"/>
                  </a:moveTo>
                  <a:lnTo>
                    <a:pt x="3151631" y="1859280"/>
                  </a:lnTo>
                  <a:lnTo>
                    <a:pt x="3151631" y="0"/>
                  </a:lnTo>
                  <a:lnTo>
                    <a:pt x="0" y="0"/>
                  </a:lnTo>
                  <a:lnTo>
                    <a:pt x="0" y="1859280"/>
                  </a:lnTo>
                  <a:close/>
                </a:path>
              </a:pathLst>
            </a:custGeom>
            <a:ln w="28956">
              <a:solidFill>
                <a:srgbClr val="000000"/>
              </a:solidFill>
              <a:prstDash val="lgDash"/>
            </a:ln>
          </p:spPr>
          <p:txBody>
            <a:bodyPr wrap="square" lIns="0" tIns="0" rIns="0" bIns="0" rtlCol="0"/>
            <a:lstStyle/>
            <a:p>
              <a:endParaRPr/>
            </a:p>
          </p:txBody>
        </p:sp>
        <p:sp>
          <p:nvSpPr>
            <p:cNvPr id="18" name="object 18"/>
            <p:cNvSpPr/>
            <p:nvPr/>
          </p:nvSpPr>
          <p:spPr>
            <a:xfrm>
              <a:off x="7796783" y="3515868"/>
              <a:ext cx="352044" cy="339851"/>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7848980" y="2957068"/>
              <a:ext cx="156845" cy="559435"/>
            </a:xfrm>
            <a:custGeom>
              <a:avLst/>
              <a:gdLst/>
              <a:ahLst/>
              <a:cxnLst/>
              <a:rect l="l" t="t" r="r" b="b"/>
              <a:pathLst>
                <a:path w="156845" h="559435">
                  <a:moveTo>
                    <a:pt x="87724" y="459298"/>
                  </a:moveTo>
                  <a:lnTo>
                    <a:pt x="53213" y="465963"/>
                  </a:lnTo>
                  <a:lnTo>
                    <a:pt x="124841" y="559181"/>
                  </a:lnTo>
                  <a:lnTo>
                    <a:pt x="147946" y="476504"/>
                  </a:lnTo>
                  <a:lnTo>
                    <a:pt x="91059" y="476504"/>
                  </a:lnTo>
                  <a:lnTo>
                    <a:pt x="87724" y="459298"/>
                  </a:lnTo>
                  <a:close/>
                </a:path>
                <a:path w="156845" h="559435">
                  <a:moveTo>
                    <a:pt x="122129" y="452654"/>
                  </a:moveTo>
                  <a:lnTo>
                    <a:pt x="87724" y="459298"/>
                  </a:lnTo>
                  <a:lnTo>
                    <a:pt x="91059" y="476504"/>
                  </a:lnTo>
                  <a:lnTo>
                    <a:pt x="125475" y="469900"/>
                  </a:lnTo>
                  <a:lnTo>
                    <a:pt x="122129" y="452654"/>
                  </a:lnTo>
                  <a:close/>
                </a:path>
                <a:path w="156845" h="559435">
                  <a:moveTo>
                    <a:pt x="156464" y="446024"/>
                  </a:moveTo>
                  <a:lnTo>
                    <a:pt x="122129" y="452654"/>
                  </a:lnTo>
                  <a:lnTo>
                    <a:pt x="125475" y="469900"/>
                  </a:lnTo>
                  <a:lnTo>
                    <a:pt x="91059" y="476504"/>
                  </a:lnTo>
                  <a:lnTo>
                    <a:pt x="147946" y="476504"/>
                  </a:lnTo>
                  <a:lnTo>
                    <a:pt x="156464" y="446024"/>
                  </a:lnTo>
                  <a:close/>
                </a:path>
                <a:path w="156845" h="559435">
                  <a:moveTo>
                    <a:pt x="34290" y="0"/>
                  </a:moveTo>
                  <a:lnTo>
                    <a:pt x="0" y="6604"/>
                  </a:lnTo>
                  <a:lnTo>
                    <a:pt x="87724" y="459298"/>
                  </a:lnTo>
                  <a:lnTo>
                    <a:pt x="122129" y="452654"/>
                  </a:lnTo>
                  <a:lnTo>
                    <a:pt x="34290" y="0"/>
                  </a:lnTo>
                  <a:close/>
                </a:path>
              </a:pathLst>
            </a:custGeom>
            <a:solidFill>
              <a:srgbClr val="000000"/>
            </a:solidFill>
          </p:spPr>
          <p:txBody>
            <a:bodyPr wrap="square" lIns="0" tIns="0" rIns="0" bIns="0" rtlCol="0"/>
            <a:lstStyle/>
            <a:p>
              <a:endParaRPr/>
            </a:p>
          </p:txBody>
        </p:sp>
        <p:sp>
          <p:nvSpPr>
            <p:cNvPr id="20" name="object 20"/>
            <p:cNvSpPr/>
            <p:nvPr/>
          </p:nvSpPr>
          <p:spPr>
            <a:xfrm>
              <a:off x="6629399" y="3438144"/>
              <a:ext cx="350520" cy="339852"/>
            </a:xfrm>
            <a:prstGeom prst="rect">
              <a:avLst/>
            </a:prstGeom>
            <a:blipFill>
              <a:blip r:embed="rId4" cstate="print"/>
              <a:stretch>
                <a:fillRect/>
              </a:stretch>
            </a:blipFill>
          </p:spPr>
          <p:txBody>
            <a:bodyPr wrap="square" lIns="0" tIns="0" rIns="0" bIns="0" rtlCol="0"/>
            <a:lstStyle/>
            <a:p>
              <a:endParaRPr/>
            </a:p>
          </p:txBody>
        </p:sp>
        <p:sp>
          <p:nvSpPr>
            <p:cNvPr id="21" name="object 21"/>
            <p:cNvSpPr/>
            <p:nvPr/>
          </p:nvSpPr>
          <p:spPr>
            <a:xfrm>
              <a:off x="6076620" y="2599423"/>
              <a:ext cx="731520" cy="840105"/>
            </a:xfrm>
            <a:custGeom>
              <a:avLst/>
              <a:gdLst/>
              <a:ahLst/>
              <a:cxnLst/>
              <a:rect l="l" t="t" r="r" b="b"/>
              <a:pathLst>
                <a:path w="731520" h="840104">
                  <a:moveTo>
                    <a:pt x="463765" y="70827"/>
                  </a:moveTo>
                  <a:lnTo>
                    <a:pt x="414235" y="52527"/>
                  </a:lnTo>
                  <a:lnTo>
                    <a:pt x="414235" y="91528"/>
                  </a:lnTo>
                  <a:lnTo>
                    <a:pt x="414235" y="138379"/>
                  </a:lnTo>
                  <a:lnTo>
                    <a:pt x="413689" y="138607"/>
                  </a:lnTo>
                  <a:lnTo>
                    <a:pt x="413689" y="258216"/>
                  </a:lnTo>
                  <a:lnTo>
                    <a:pt x="413143" y="307784"/>
                  </a:lnTo>
                  <a:lnTo>
                    <a:pt x="195961" y="397662"/>
                  </a:lnTo>
                  <a:lnTo>
                    <a:pt x="44094" y="337743"/>
                  </a:lnTo>
                  <a:lnTo>
                    <a:pt x="44094" y="295249"/>
                  </a:lnTo>
                  <a:lnTo>
                    <a:pt x="179628" y="350812"/>
                  </a:lnTo>
                  <a:lnTo>
                    <a:pt x="267741" y="315950"/>
                  </a:lnTo>
                  <a:lnTo>
                    <a:pt x="413689" y="258216"/>
                  </a:lnTo>
                  <a:lnTo>
                    <a:pt x="413689" y="138607"/>
                  </a:lnTo>
                  <a:lnTo>
                    <a:pt x="398449" y="144957"/>
                  </a:lnTo>
                  <a:lnTo>
                    <a:pt x="398449" y="179768"/>
                  </a:lnTo>
                  <a:lnTo>
                    <a:pt x="398449" y="226072"/>
                  </a:lnTo>
                  <a:lnTo>
                    <a:pt x="397903" y="226072"/>
                  </a:lnTo>
                  <a:lnTo>
                    <a:pt x="180721" y="315950"/>
                  </a:lnTo>
                  <a:lnTo>
                    <a:pt x="128447" y="295249"/>
                  </a:lnTo>
                  <a:lnTo>
                    <a:pt x="29387" y="256032"/>
                  </a:lnTo>
                  <a:lnTo>
                    <a:pt x="29387" y="207010"/>
                  </a:lnTo>
                  <a:lnTo>
                    <a:pt x="185077" y="269113"/>
                  </a:lnTo>
                  <a:lnTo>
                    <a:pt x="281355" y="228803"/>
                  </a:lnTo>
                  <a:lnTo>
                    <a:pt x="398449" y="179768"/>
                  </a:lnTo>
                  <a:lnTo>
                    <a:pt x="398449" y="144957"/>
                  </a:lnTo>
                  <a:lnTo>
                    <a:pt x="197053" y="228803"/>
                  </a:lnTo>
                  <a:lnTo>
                    <a:pt x="142024" y="207010"/>
                  </a:lnTo>
                  <a:lnTo>
                    <a:pt x="45720" y="168884"/>
                  </a:lnTo>
                  <a:lnTo>
                    <a:pt x="45720" y="119849"/>
                  </a:lnTo>
                  <a:lnTo>
                    <a:pt x="197053" y="179235"/>
                  </a:lnTo>
                  <a:lnTo>
                    <a:pt x="344093" y="119849"/>
                  </a:lnTo>
                  <a:lnTo>
                    <a:pt x="414235" y="91528"/>
                  </a:lnTo>
                  <a:lnTo>
                    <a:pt x="414235" y="52527"/>
                  </a:lnTo>
                  <a:lnTo>
                    <a:pt x="272161" y="0"/>
                  </a:lnTo>
                  <a:lnTo>
                    <a:pt x="39192" y="81724"/>
                  </a:lnTo>
                  <a:lnTo>
                    <a:pt x="16764" y="128066"/>
                  </a:lnTo>
                  <a:lnTo>
                    <a:pt x="16332" y="155257"/>
                  </a:lnTo>
                  <a:lnTo>
                    <a:pt x="17424" y="163436"/>
                  </a:lnTo>
                  <a:lnTo>
                    <a:pt x="19050" y="171056"/>
                  </a:lnTo>
                  <a:lnTo>
                    <a:pt x="8267" y="182689"/>
                  </a:lnTo>
                  <a:lnTo>
                    <a:pt x="2590" y="198361"/>
                  </a:lnTo>
                  <a:lnTo>
                    <a:pt x="368" y="216179"/>
                  </a:lnTo>
                  <a:lnTo>
                    <a:pt x="0" y="234251"/>
                  </a:lnTo>
                  <a:lnTo>
                    <a:pt x="863" y="248158"/>
                  </a:lnTo>
                  <a:lnTo>
                    <a:pt x="3670" y="261010"/>
                  </a:lnTo>
                  <a:lnTo>
                    <a:pt x="8724" y="272313"/>
                  </a:lnTo>
                  <a:lnTo>
                    <a:pt x="16332" y="281635"/>
                  </a:lnTo>
                  <a:lnTo>
                    <a:pt x="15011" y="288988"/>
                  </a:lnTo>
                  <a:lnTo>
                    <a:pt x="14770" y="297154"/>
                  </a:lnTo>
                  <a:lnTo>
                    <a:pt x="15024" y="306146"/>
                  </a:lnTo>
                  <a:lnTo>
                    <a:pt x="15240" y="315950"/>
                  </a:lnTo>
                  <a:lnTo>
                    <a:pt x="29933" y="362140"/>
                  </a:lnTo>
                  <a:lnTo>
                    <a:pt x="194868" y="433070"/>
                  </a:lnTo>
                  <a:lnTo>
                    <a:pt x="280200" y="397662"/>
                  </a:lnTo>
                  <a:lnTo>
                    <a:pt x="462686" y="321945"/>
                  </a:lnTo>
                  <a:lnTo>
                    <a:pt x="434378" y="311594"/>
                  </a:lnTo>
                  <a:lnTo>
                    <a:pt x="434378" y="258216"/>
                  </a:lnTo>
                  <a:lnTo>
                    <a:pt x="434378" y="251675"/>
                  </a:lnTo>
                  <a:lnTo>
                    <a:pt x="462686" y="239687"/>
                  </a:lnTo>
                  <a:lnTo>
                    <a:pt x="419138" y="223354"/>
                  </a:lnTo>
                  <a:lnTo>
                    <a:pt x="419138" y="179768"/>
                  </a:lnTo>
                  <a:lnTo>
                    <a:pt x="419138" y="171056"/>
                  </a:lnTo>
                  <a:lnTo>
                    <a:pt x="463765" y="152539"/>
                  </a:lnTo>
                  <a:lnTo>
                    <a:pt x="435470" y="142189"/>
                  </a:lnTo>
                  <a:lnTo>
                    <a:pt x="435470" y="91528"/>
                  </a:lnTo>
                  <a:lnTo>
                    <a:pt x="435470" y="82816"/>
                  </a:lnTo>
                  <a:lnTo>
                    <a:pt x="463765" y="70827"/>
                  </a:lnTo>
                  <a:close/>
                </a:path>
                <a:path w="731520" h="840104">
                  <a:moveTo>
                    <a:pt x="731342" y="722007"/>
                  </a:moveTo>
                  <a:lnTo>
                    <a:pt x="699681" y="737031"/>
                  </a:lnTo>
                  <a:lnTo>
                    <a:pt x="517601" y="353453"/>
                  </a:lnTo>
                  <a:lnTo>
                    <a:pt x="485851" y="368439"/>
                  </a:lnTo>
                  <a:lnTo>
                    <a:pt x="668020" y="752068"/>
                  </a:lnTo>
                  <a:lnTo>
                    <a:pt x="636346" y="767092"/>
                  </a:lnTo>
                  <a:lnTo>
                    <a:pt x="728929" y="839609"/>
                  </a:lnTo>
                  <a:lnTo>
                    <a:pt x="730389" y="767981"/>
                  </a:lnTo>
                  <a:lnTo>
                    <a:pt x="731342" y="722007"/>
                  </a:lnTo>
                  <a:close/>
                </a:path>
              </a:pathLst>
            </a:custGeom>
            <a:solidFill>
              <a:srgbClr val="000000"/>
            </a:solidFill>
          </p:spPr>
          <p:txBody>
            <a:bodyPr wrap="square" lIns="0" tIns="0" rIns="0" bIns="0" rtlCol="0"/>
            <a:lstStyle/>
            <a:p>
              <a:endParaRPr/>
            </a:p>
          </p:txBody>
        </p:sp>
      </p:grpSp>
      <p:sp>
        <p:nvSpPr>
          <p:cNvPr id="22" name="object 22"/>
          <p:cNvSpPr txBox="1"/>
          <p:nvPr/>
        </p:nvSpPr>
        <p:spPr>
          <a:xfrm>
            <a:off x="5819647" y="3935679"/>
            <a:ext cx="1398270" cy="299720"/>
          </a:xfrm>
          <a:prstGeom prst="rect">
            <a:avLst/>
          </a:prstGeom>
        </p:spPr>
        <p:txBody>
          <a:bodyPr vert="horz" wrap="square" lIns="0" tIns="12700" rIns="0" bIns="0" rtlCol="0">
            <a:spAutoFit/>
          </a:bodyPr>
          <a:lstStyle/>
          <a:p>
            <a:pPr marL="12700">
              <a:lnSpc>
                <a:spcPct val="100000"/>
              </a:lnSpc>
              <a:spcBef>
                <a:spcPts val="100"/>
              </a:spcBef>
            </a:pPr>
            <a:r>
              <a:rPr sz="1800" b="1" spc="-45" dirty="0">
                <a:solidFill>
                  <a:srgbClr val="001135"/>
                </a:solidFill>
                <a:latin typeface="Arial"/>
                <a:cs typeface="Arial"/>
              </a:rPr>
              <a:t>Application</a:t>
            </a:r>
            <a:r>
              <a:rPr sz="1800" b="1" spc="-160" dirty="0">
                <a:solidFill>
                  <a:srgbClr val="001135"/>
                </a:solidFill>
                <a:latin typeface="Arial"/>
                <a:cs typeface="Arial"/>
              </a:rPr>
              <a:t> </a:t>
            </a:r>
            <a:r>
              <a:rPr sz="1800" b="1" spc="60" dirty="0">
                <a:latin typeface="Arial"/>
                <a:cs typeface="Arial"/>
              </a:rPr>
              <a:t>1</a:t>
            </a:r>
            <a:endParaRPr sz="1800">
              <a:latin typeface="Arial"/>
              <a:cs typeface="Arial"/>
            </a:endParaRPr>
          </a:p>
        </p:txBody>
      </p:sp>
      <p:grpSp>
        <p:nvGrpSpPr>
          <p:cNvPr id="23" name="object 23"/>
          <p:cNvGrpSpPr/>
          <p:nvPr/>
        </p:nvGrpSpPr>
        <p:grpSpPr>
          <a:xfrm>
            <a:off x="6402323" y="1220739"/>
            <a:ext cx="1894205" cy="2218690"/>
            <a:chOff x="6402323" y="1220739"/>
            <a:chExt cx="1894205" cy="2218690"/>
          </a:xfrm>
        </p:grpSpPr>
        <p:sp>
          <p:nvSpPr>
            <p:cNvPr id="24" name="object 24"/>
            <p:cNvSpPr/>
            <p:nvPr/>
          </p:nvSpPr>
          <p:spPr>
            <a:xfrm>
              <a:off x="6402323" y="2619756"/>
              <a:ext cx="350520" cy="339851"/>
            </a:xfrm>
            <a:prstGeom prst="rect">
              <a:avLst/>
            </a:prstGeom>
            <a:blipFill>
              <a:blip r:embed="rId4" cstate="print"/>
              <a:stretch>
                <a:fillRect/>
              </a:stretch>
            </a:blipFill>
          </p:spPr>
          <p:txBody>
            <a:bodyPr wrap="square" lIns="0" tIns="0" rIns="0" bIns="0" rtlCol="0"/>
            <a:lstStyle/>
            <a:p>
              <a:endParaRPr/>
            </a:p>
          </p:txBody>
        </p:sp>
        <p:sp>
          <p:nvSpPr>
            <p:cNvPr id="25" name="object 25"/>
            <p:cNvSpPr/>
            <p:nvPr/>
          </p:nvSpPr>
          <p:spPr>
            <a:xfrm>
              <a:off x="7364491" y="2617846"/>
              <a:ext cx="465455" cy="434340"/>
            </a:xfrm>
            <a:custGeom>
              <a:avLst/>
              <a:gdLst/>
              <a:ahLst/>
              <a:cxnLst/>
              <a:rect l="l" t="t" r="r" b="b"/>
              <a:pathLst>
                <a:path w="465454" h="434339">
                  <a:moveTo>
                    <a:pt x="272956" y="0"/>
                  </a:moveTo>
                  <a:lnTo>
                    <a:pt x="39305" y="81958"/>
                  </a:lnTo>
                  <a:lnTo>
                    <a:pt x="16812" y="128436"/>
                  </a:lnTo>
                  <a:lnTo>
                    <a:pt x="16377" y="155708"/>
                  </a:lnTo>
                  <a:lnTo>
                    <a:pt x="17469" y="163902"/>
                  </a:lnTo>
                  <a:lnTo>
                    <a:pt x="19106" y="171551"/>
                  </a:lnTo>
                  <a:lnTo>
                    <a:pt x="8291" y="183219"/>
                  </a:lnTo>
                  <a:lnTo>
                    <a:pt x="2593" y="198934"/>
                  </a:lnTo>
                  <a:lnTo>
                    <a:pt x="375" y="216799"/>
                  </a:lnTo>
                  <a:lnTo>
                    <a:pt x="0" y="234921"/>
                  </a:lnTo>
                  <a:lnTo>
                    <a:pt x="870" y="248877"/>
                  </a:lnTo>
                  <a:lnTo>
                    <a:pt x="3684" y="261758"/>
                  </a:lnTo>
                  <a:lnTo>
                    <a:pt x="8751" y="273102"/>
                  </a:lnTo>
                  <a:lnTo>
                    <a:pt x="16377" y="282449"/>
                  </a:lnTo>
                  <a:lnTo>
                    <a:pt x="15055" y="289824"/>
                  </a:lnTo>
                  <a:lnTo>
                    <a:pt x="14807" y="298019"/>
                  </a:lnTo>
                  <a:lnTo>
                    <a:pt x="15072" y="307033"/>
                  </a:lnTo>
                  <a:lnTo>
                    <a:pt x="15285" y="316866"/>
                  </a:lnTo>
                  <a:lnTo>
                    <a:pt x="30025" y="363190"/>
                  </a:lnTo>
                  <a:lnTo>
                    <a:pt x="195436" y="434319"/>
                  </a:lnTo>
                  <a:lnTo>
                    <a:pt x="281015" y="398811"/>
                  </a:lnTo>
                  <a:lnTo>
                    <a:pt x="196528" y="398811"/>
                  </a:lnTo>
                  <a:lnTo>
                    <a:pt x="44218" y="338718"/>
                  </a:lnTo>
                  <a:lnTo>
                    <a:pt x="44218" y="296107"/>
                  </a:lnTo>
                  <a:lnTo>
                    <a:pt x="128815" y="296107"/>
                  </a:lnTo>
                  <a:lnTo>
                    <a:pt x="29479" y="256773"/>
                  </a:lnTo>
                  <a:lnTo>
                    <a:pt x="29479" y="207606"/>
                  </a:lnTo>
                  <a:lnTo>
                    <a:pt x="142433" y="207606"/>
                  </a:lnTo>
                  <a:lnTo>
                    <a:pt x="45856" y="169365"/>
                  </a:lnTo>
                  <a:lnTo>
                    <a:pt x="45856" y="120199"/>
                  </a:lnTo>
                  <a:lnTo>
                    <a:pt x="345088" y="120199"/>
                  </a:lnTo>
                  <a:lnTo>
                    <a:pt x="415440" y="91791"/>
                  </a:lnTo>
                  <a:lnTo>
                    <a:pt x="436730" y="91791"/>
                  </a:lnTo>
                  <a:lnTo>
                    <a:pt x="436730" y="83050"/>
                  </a:lnTo>
                  <a:lnTo>
                    <a:pt x="465118" y="71032"/>
                  </a:lnTo>
                  <a:lnTo>
                    <a:pt x="272956" y="0"/>
                  </a:lnTo>
                  <a:close/>
                </a:path>
                <a:path w="465454" h="434339">
                  <a:moveTo>
                    <a:pt x="435638" y="258958"/>
                  </a:moveTo>
                  <a:lnTo>
                    <a:pt x="414894" y="258958"/>
                  </a:lnTo>
                  <a:lnTo>
                    <a:pt x="414348" y="308671"/>
                  </a:lnTo>
                  <a:lnTo>
                    <a:pt x="196528" y="398811"/>
                  </a:lnTo>
                  <a:lnTo>
                    <a:pt x="281015" y="398811"/>
                  </a:lnTo>
                  <a:lnTo>
                    <a:pt x="464026" y="322875"/>
                  </a:lnTo>
                  <a:lnTo>
                    <a:pt x="435638" y="312495"/>
                  </a:lnTo>
                  <a:lnTo>
                    <a:pt x="435638" y="258958"/>
                  </a:lnTo>
                  <a:close/>
                </a:path>
                <a:path w="465454" h="434339">
                  <a:moveTo>
                    <a:pt x="128815" y="296107"/>
                  </a:moveTo>
                  <a:lnTo>
                    <a:pt x="44218" y="296107"/>
                  </a:lnTo>
                  <a:lnTo>
                    <a:pt x="180151" y="351829"/>
                  </a:lnTo>
                  <a:lnTo>
                    <a:pt x="268525" y="316866"/>
                  </a:lnTo>
                  <a:lnTo>
                    <a:pt x="181243" y="316866"/>
                  </a:lnTo>
                  <a:lnTo>
                    <a:pt x="128815" y="296107"/>
                  </a:lnTo>
                  <a:close/>
                </a:path>
                <a:path w="465454" h="434339">
                  <a:moveTo>
                    <a:pt x="420353" y="180291"/>
                  </a:moveTo>
                  <a:lnTo>
                    <a:pt x="399608" y="180291"/>
                  </a:lnTo>
                  <a:lnTo>
                    <a:pt x="399608" y="226727"/>
                  </a:lnTo>
                  <a:lnTo>
                    <a:pt x="399062" y="226727"/>
                  </a:lnTo>
                  <a:lnTo>
                    <a:pt x="181243" y="316866"/>
                  </a:lnTo>
                  <a:lnTo>
                    <a:pt x="268525" y="316866"/>
                  </a:lnTo>
                  <a:lnTo>
                    <a:pt x="414894" y="258958"/>
                  </a:lnTo>
                  <a:lnTo>
                    <a:pt x="435638" y="258958"/>
                  </a:lnTo>
                  <a:lnTo>
                    <a:pt x="435638" y="252403"/>
                  </a:lnTo>
                  <a:lnTo>
                    <a:pt x="464026" y="240384"/>
                  </a:lnTo>
                  <a:lnTo>
                    <a:pt x="420353" y="223995"/>
                  </a:lnTo>
                  <a:lnTo>
                    <a:pt x="420353" y="180291"/>
                  </a:lnTo>
                  <a:close/>
                </a:path>
                <a:path w="465454" h="434339">
                  <a:moveTo>
                    <a:pt x="142433" y="207606"/>
                  </a:moveTo>
                  <a:lnTo>
                    <a:pt x="29479" y="207606"/>
                  </a:lnTo>
                  <a:lnTo>
                    <a:pt x="185610" y="269884"/>
                  </a:lnTo>
                  <a:lnTo>
                    <a:pt x="282170" y="229458"/>
                  </a:lnTo>
                  <a:lnTo>
                    <a:pt x="197620" y="229458"/>
                  </a:lnTo>
                  <a:lnTo>
                    <a:pt x="142433" y="207606"/>
                  </a:lnTo>
                  <a:close/>
                </a:path>
                <a:path w="465454" h="434339">
                  <a:moveTo>
                    <a:pt x="436730" y="91791"/>
                  </a:moveTo>
                  <a:lnTo>
                    <a:pt x="415440" y="91791"/>
                  </a:lnTo>
                  <a:lnTo>
                    <a:pt x="415440" y="138773"/>
                  </a:lnTo>
                  <a:lnTo>
                    <a:pt x="197620" y="229458"/>
                  </a:lnTo>
                  <a:lnTo>
                    <a:pt x="282170" y="229458"/>
                  </a:lnTo>
                  <a:lnTo>
                    <a:pt x="399608" y="180291"/>
                  </a:lnTo>
                  <a:lnTo>
                    <a:pt x="420353" y="180291"/>
                  </a:lnTo>
                  <a:lnTo>
                    <a:pt x="420353" y="171551"/>
                  </a:lnTo>
                  <a:lnTo>
                    <a:pt x="465118" y="152977"/>
                  </a:lnTo>
                  <a:lnTo>
                    <a:pt x="436730" y="142597"/>
                  </a:lnTo>
                  <a:lnTo>
                    <a:pt x="436730" y="91791"/>
                  </a:lnTo>
                  <a:close/>
                </a:path>
                <a:path w="465454" h="434339">
                  <a:moveTo>
                    <a:pt x="345088" y="120199"/>
                  </a:moveTo>
                  <a:lnTo>
                    <a:pt x="45856" y="120199"/>
                  </a:lnTo>
                  <a:lnTo>
                    <a:pt x="197620" y="179745"/>
                  </a:lnTo>
                  <a:lnTo>
                    <a:pt x="345088" y="120199"/>
                  </a:lnTo>
                  <a:close/>
                </a:path>
              </a:pathLst>
            </a:custGeom>
            <a:solidFill>
              <a:srgbClr val="000000"/>
            </a:solidFill>
          </p:spPr>
          <p:txBody>
            <a:bodyPr wrap="square" lIns="0" tIns="0" rIns="0" bIns="0" rtlCol="0"/>
            <a:lstStyle/>
            <a:p>
              <a:endParaRPr/>
            </a:p>
          </p:txBody>
        </p:sp>
        <p:sp>
          <p:nvSpPr>
            <p:cNvPr id="26" name="object 26"/>
            <p:cNvSpPr/>
            <p:nvPr/>
          </p:nvSpPr>
          <p:spPr>
            <a:xfrm>
              <a:off x="7690103" y="2619756"/>
              <a:ext cx="350520" cy="339851"/>
            </a:xfrm>
            <a:prstGeom prst="rect">
              <a:avLst/>
            </a:prstGeom>
            <a:blipFill>
              <a:blip r:embed="rId5" cstate="print"/>
              <a:stretch>
                <a:fillRect/>
              </a:stretch>
            </a:blipFill>
          </p:spPr>
          <p:txBody>
            <a:bodyPr wrap="square" lIns="0" tIns="0" rIns="0" bIns="0" rtlCol="0"/>
            <a:lstStyle/>
            <a:p>
              <a:endParaRPr/>
            </a:p>
          </p:txBody>
        </p:sp>
        <p:sp>
          <p:nvSpPr>
            <p:cNvPr id="27" name="object 27"/>
            <p:cNvSpPr/>
            <p:nvPr/>
          </p:nvSpPr>
          <p:spPr>
            <a:xfrm>
              <a:off x="6787896" y="1220749"/>
              <a:ext cx="1508760" cy="2218690"/>
            </a:xfrm>
            <a:custGeom>
              <a:avLst/>
              <a:gdLst/>
              <a:ahLst/>
              <a:cxnLst/>
              <a:rect l="l" t="t" r="r" b="b"/>
              <a:pathLst>
                <a:path w="1508759" h="2218690">
                  <a:moveTo>
                    <a:pt x="808037" y="1245958"/>
                  </a:moveTo>
                  <a:lnTo>
                    <a:pt x="807847" y="1244955"/>
                  </a:lnTo>
                  <a:lnTo>
                    <a:pt x="807720" y="1243939"/>
                  </a:lnTo>
                  <a:lnTo>
                    <a:pt x="807339" y="1242796"/>
                  </a:lnTo>
                  <a:lnTo>
                    <a:pt x="791718" y="1206855"/>
                  </a:lnTo>
                  <a:lnTo>
                    <a:pt x="772922" y="1173073"/>
                  </a:lnTo>
                  <a:lnTo>
                    <a:pt x="750951" y="1140815"/>
                  </a:lnTo>
                  <a:lnTo>
                    <a:pt x="725805" y="1110335"/>
                  </a:lnTo>
                  <a:lnTo>
                    <a:pt x="698246" y="1081887"/>
                  </a:lnTo>
                  <a:lnTo>
                    <a:pt x="668020" y="1055852"/>
                  </a:lnTo>
                  <a:lnTo>
                    <a:pt x="635889" y="1032357"/>
                  </a:lnTo>
                  <a:lnTo>
                    <a:pt x="601853" y="1011529"/>
                  </a:lnTo>
                  <a:lnTo>
                    <a:pt x="569391" y="995400"/>
                  </a:lnTo>
                  <a:lnTo>
                    <a:pt x="566166" y="993876"/>
                  </a:lnTo>
                  <a:lnTo>
                    <a:pt x="529209" y="979652"/>
                  </a:lnTo>
                  <a:lnTo>
                    <a:pt x="491236" y="969111"/>
                  </a:lnTo>
                  <a:lnTo>
                    <a:pt x="452628" y="962634"/>
                  </a:lnTo>
                  <a:lnTo>
                    <a:pt x="413004" y="960348"/>
                  </a:lnTo>
                  <a:lnTo>
                    <a:pt x="402082" y="960983"/>
                  </a:lnTo>
                  <a:lnTo>
                    <a:pt x="359537" y="973429"/>
                  </a:lnTo>
                  <a:lnTo>
                    <a:pt x="319405" y="999718"/>
                  </a:lnTo>
                  <a:lnTo>
                    <a:pt x="290576" y="1027658"/>
                  </a:lnTo>
                  <a:lnTo>
                    <a:pt x="262763" y="1062075"/>
                  </a:lnTo>
                  <a:lnTo>
                    <a:pt x="235966" y="1102334"/>
                  </a:lnTo>
                  <a:lnTo>
                    <a:pt x="210185" y="1148308"/>
                  </a:lnTo>
                  <a:lnTo>
                    <a:pt x="185420" y="1199870"/>
                  </a:lnTo>
                  <a:lnTo>
                    <a:pt x="169291" y="1236954"/>
                  </a:lnTo>
                  <a:lnTo>
                    <a:pt x="153924" y="1276197"/>
                  </a:lnTo>
                  <a:lnTo>
                    <a:pt x="139065" y="1317218"/>
                  </a:lnTo>
                  <a:lnTo>
                    <a:pt x="124714" y="1360271"/>
                  </a:lnTo>
                  <a:lnTo>
                    <a:pt x="110871" y="1405356"/>
                  </a:lnTo>
                  <a:lnTo>
                    <a:pt x="97790" y="1451838"/>
                  </a:lnTo>
                  <a:lnTo>
                    <a:pt x="85344" y="1499971"/>
                  </a:lnTo>
                  <a:lnTo>
                    <a:pt x="73533" y="1549628"/>
                  </a:lnTo>
                  <a:lnTo>
                    <a:pt x="62484" y="1600555"/>
                  </a:lnTo>
                  <a:lnTo>
                    <a:pt x="52324" y="1652752"/>
                  </a:lnTo>
                  <a:lnTo>
                    <a:pt x="42926" y="1706092"/>
                  </a:lnTo>
                  <a:lnTo>
                    <a:pt x="34290" y="1760448"/>
                  </a:lnTo>
                  <a:lnTo>
                    <a:pt x="26543" y="1815693"/>
                  </a:lnTo>
                  <a:lnTo>
                    <a:pt x="19685" y="1871700"/>
                  </a:lnTo>
                  <a:lnTo>
                    <a:pt x="13716" y="1928469"/>
                  </a:lnTo>
                  <a:lnTo>
                    <a:pt x="8890" y="1985873"/>
                  </a:lnTo>
                  <a:lnTo>
                    <a:pt x="5080" y="2043531"/>
                  </a:lnTo>
                  <a:lnTo>
                    <a:pt x="2286" y="2101697"/>
                  </a:lnTo>
                  <a:lnTo>
                    <a:pt x="622" y="2160371"/>
                  </a:lnTo>
                  <a:lnTo>
                    <a:pt x="0" y="2218156"/>
                  </a:lnTo>
                  <a:lnTo>
                    <a:pt x="35052" y="2218537"/>
                  </a:lnTo>
                  <a:lnTo>
                    <a:pt x="35560" y="2160117"/>
                  </a:lnTo>
                  <a:lnTo>
                    <a:pt x="37338" y="2102713"/>
                  </a:lnTo>
                  <a:lnTo>
                    <a:pt x="40132" y="2045309"/>
                  </a:lnTo>
                  <a:lnTo>
                    <a:pt x="43815" y="1988159"/>
                  </a:lnTo>
                  <a:lnTo>
                    <a:pt x="48768" y="1931390"/>
                  </a:lnTo>
                  <a:lnTo>
                    <a:pt x="54610" y="1875383"/>
                  </a:lnTo>
                  <a:lnTo>
                    <a:pt x="61341" y="1819884"/>
                  </a:lnTo>
                  <a:lnTo>
                    <a:pt x="68961" y="1765274"/>
                  </a:lnTo>
                  <a:lnTo>
                    <a:pt x="77470" y="1711553"/>
                  </a:lnTo>
                  <a:lnTo>
                    <a:pt x="86741" y="1658848"/>
                  </a:lnTo>
                  <a:lnTo>
                    <a:pt x="96901" y="1607286"/>
                  </a:lnTo>
                  <a:lnTo>
                    <a:pt x="107823" y="1556994"/>
                  </a:lnTo>
                  <a:lnTo>
                    <a:pt x="119507" y="1507972"/>
                  </a:lnTo>
                  <a:lnTo>
                    <a:pt x="131699" y="1460601"/>
                  </a:lnTo>
                  <a:lnTo>
                    <a:pt x="144653" y="1414754"/>
                  </a:lnTo>
                  <a:lnTo>
                    <a:pt x="158242" y="1370685"/>
                  </a:lnTo>
                  <a:lnTo>
                    <a:pt x="172212" y="1328394"/>
                  </a:lnTo>
                  <a:lnTo>
                    <a:pt x="186817" y="1288135"/>
                  </a:lnTo>
                  <a:lnTo>
                    <a:pt x="201930" y="1249781"/>
                  </a:lnTo>
                  <a:lnTo>
                    <a:pt x="217551" y="1213840"/>
                  </a:lnTo>
                  <a:lnTo>
                    <a:pt x="241427" y="1164310"/>
                  </a:lnTo>
                  <a:lnTo>
                    <a:pt x="266192" y="1120114"/>
                  </a:lnTo>
                  <a:lnTo>
                    <a:pt x="291465" y="1082141"/>
                  </a:lnTo>
                  <a:lnTo>
                    <a:pt x="316865" y="1050772"/>
                  </a:lnTo>
                  <a:lnTo>
                    <a:pt x="350901" y="1019403"/>
                  </a:lnTo>
                  <a:lnTo>
                    <a:pt x="391668" y="998448"/>
                  </a:lnTo>
                  <a:lnTo>
                    <a:pt x="414782" y="995400"/>
                  </a:lnTo>
                  <a:lnTo>
                    <a:pt x="432054" y="996035"/>
                  </a:lnTo>
                  <a:lnTo>
                    <a:pt x="484505" y="1003528"/>
                  </a:lnTo>
                  <a:lnTo>
                    <a:pt x="535940" y="1019276"/>
                  </a:lnTo>
                  <a:lnTo>
                    <a:pt x="585597" y="1042644"/>
                  </a:lnTo>
                  <a:lnTo>
                    <a:pt x="632079" y="1072489"/>
                  </a:lnTo>
                  <a:lnTo>
                    <a:pt x="674751" y="1108049"/>
                  </a:lnTo>
                  <a:lnTo>
                    <a:pt x="712177" y="1148308"/>
                  </a:lnTo>
                  <a:lnTo>
                    <a:pt x="743585" y="1192123"/>
                  </a:lnTo>
                  <a:lnTo>
                    <a:pt x="767969" y="1238986"/>
                  </a:lnTo>
                  <a:lnTo>
                    <a:pt x="773442" y="1252423"/>
                  </a:lnTo>
                  <a:lnTo>
                    <a:pt x="773645" y="1252385"/>
                  </a:lnTo>
                  <a:lnTo>
                    <a:pt x="777341" y="1251686"/>
                  </a:lnTo>
                  <a:lnTo>
                    <a:pt x="808037" y="1245958"/>
                  </a:lnTo>
                  <a:close/>
                </a:path>
                <a:path w="1508759" h="2218690">
                  <a:moveTo>
                    <a:pt x="842645" y="1239494"/>
                  </a:moveTo>
                  <a:lnTo>
                    <a:pt x="808037" y="1245958"/>
                  </a:lnTo>
                  <a:lnTo>
                    <a:pt x="773645" y="1252385"/>
                  </a:lnTo>
                  <a:lnTo>
                    <a:pt x="773684" y="1253020"/>
                  </a:lnTo>
                  <a:lnTo>
                    <a:pt x="773557" y="1252397"/>
                  </a:lnTo>
                  <a:lnTo>
                    <a:pt x="739267" y="1258798"/>
                  </a:lnTo>
                  <a:lnTo>
                    <a:pt x="810260" y="1352524"/>
                  </a:lnTo>
                  <a:lnTo>
                    <a:pt x="833983" y="1269720"/>
                  </a:lnTo>
                  <a:lnTo>
                    <a:pt x="842645" y="1239494"/>
                  </a:lnTo>
                  <a:close/>
                </a:path>
                <a:path w="1508759" h="2218690">
                  <a:moveTo>
                    <a:pt x="1409484" y="161620"/>
                  </a:moveTo>
                  <a:lnTo>
                    <a:pt x="1387119" y="122428"/>
                  </a:lnTo>
                  <a:lnTo>
                    <a:pt x="1358976" y="87579"/>
                  </a:lnTo>
                  <a:lnTo>
                    <a:pt x="1325740" y="57683"/>
                  </a:lnTo>
                  <a:lnTo>
                    <a:pt x="1288059" y="33362"/>
                  </a:lnTo>
                  <a:lnTo>
                    <a:pt x="1246606" y="15240"/>
                  </a:lnTo>
                  <a:lnTo>
                    <a:pt x="1202055" y="3911"/>
                  </a:lnTo>
                  <a:lnTo>
                    <a:pt x="1155065" y="0"/>
                  </a:lnTo>
                  <a:lnTo>
                    <a:pt x="1107287" y="4038"/>
                  </a:lnTo>
                  <a:lnTo>
                    <a:pt x="1062113" y="15697"/>
                  </a:lnTo>
                  <a:lnTo>
                    <a:pt x="1020216" y="34328"/>
                  </a:lnTo>
                  <a:lnTo>
                    <a:pt x="982243" y="59270"/>
                  </a:lnTo>
                  <a:lnTo>
                    <a:pt x="948880" y="89865"/>
                  </a:lnTo>
                  <a:lnTo>
                    <a:pt x="920788" y="125437"/>
                  </a:lnTo>
                  <a:lnTo>
                    <a:pt x="898652" y="165328"/>
                  </a:lnTo>
                  <a:lnTo>
                    <a:pt x="883119" y="208876"/>
                  </a:lnTo>
                  <a:lnTo>
                    <a:pt x="800849" y="208876"/>
                  </a:lnTo>
                  <a:lnTo>
                    <a:pt x="947102" y="355244"/>
                  </a:lnTo>
                  <a:lnTo>
                    <a:pt x="1093355" y="208876"/>
                  </a:lnTo>
                  <a:lnTo>
                    <a:pt x="1011859" y="208876"/>
                  </a:lnTo>
                  <a:lnTo>
                    <a:pt x="1036688" y="173316"/>
                  </a:lnTo>
                  <a:lnTo>
                    <a:pt x="1070038" y="145605"/>
                  </a:lnTo>
                  <a:lnTo>
                    <a:pt x="1110081" y="127622"/>
                  </a:lnTo>
                  <a:lnTo>
                    <a:pt x="1155065" y="121221"/>
                  </a:lnTo>
                  <a:lnTo>
                    <a:pt x="1184668" y="123990"/>
                  </a:lnTo>
                  <a:lnTo>
                    <a:pt x="1212570" y="131991"/>
                  </a:lnTo>
                  <a:lnTo>
                    <a:pt x="1238186" y="144691"/>
                  </a:lnTo>
                  <a:lnTo>
                    <a:pt x="1260944" y="161620"/>
                  </a:lnTo>
                  <a:lnTo>
                    <a:pt x="1409484" y="161620"/>
                  </a:lnTo>
                  <a:close/>
                </a:path>
                <a:path w="1508759" h="2218690">
                  <a:moveTo>
                    <a:pt x="1508506" y="355244"/>
                  </a:moveTo>
                  <a:lnTo>
                    <a:pt x="1362252" y="208876"/>
                  </a:lnTo>
                  <a:lnTo>
                    <a:pt x="1215999" y="355244"/>
                  </a:lnTo>
                  <a:lnTo>
                    <a:pt x="1298270" y="355244"/>
                  </a:lnTo>
                  <a:lnTo>
                    <a:pt x="1273429" y="390804"/>
                  </a:lnTo>
                  <a:lnTo>
                    <a:pt x="1240091" y="418503"/>
                  </a:lnTo>
                  <a:lnTo>
                    <a:pt x="1200035" y="436499"/>
                  </a:lnTo>
                  <a:lnTo>
                    <a:pt x="1155065" y="442899"/>
                  </a:lnTo>
                  <a:lnTo>
                    <a:pt x="1125448" y="440131"/>
                  </a:lnTo>
                  <a:lnTo>
                    <a:pt x="1097546" y="432130"/>
                  </a:lnTo>
                  <a:lnTo>
                    <a:pt x="1071930" y="419430"/>
                  </a:lnTo>
                  <a:lnTo>
                    <a:pt x="1049185" y="402501"/>
                  </a:lnTo>
                  <a:lnTo>
                    <a:pt x="899883" y="402501"/>
                  </a:lnTo>
                  <a:lnTo>
                    <a:pt x="922489" y="441693"/>
                  </a:lnTo>
                  <a:lnTo>
                    <a:pt x="950734" y="476542"/>
                  </a:lnTo>
                  <a:lnTo>
                    <a:pt x="984008" y="506425"/>
                  </a:lnTo>
                  <a:lnTo>
                    <a:pt x="1021689" y="530745"/>
                  </a:lnTo>
                  <a:lnTo>
                    <a:pt x="1063167" y="548868"/>
                  </a:lnTo>
                  <a:lnTo>
                    <a:pt x="1107833" y="560197"/>
                  </a:lnTo>
                  <a:lnTo>
                    <a:pt x="1155065" y="564108"/>
                  </a:lnTo>
                  <a:lnTo>
                    <a:pt x="1202829" y="560070"/>
                  </a:lnTo>
                  <a:lnTo>
                    <a:pt x="1248003" y="548398"/>
                  </a:lnTo>
                  <a:lnTo>
                    <a:pt x="1289913" y="529767"/>
                  </a:lnTo>
                  <a:lnTo>
                    <a:pt x="1327886" y="504837"/>
                  </a:lnTo>
                  <a:lnTo>
                    <a:pt x="1361249" y="474256"/>
                  </a:lnTo>
                  <a:lnTo>
                    <a:pt x="1389329" y="438683"/>
                  </a:lnTo>
                  <a:lnTo>
                    <a:pt x="1411478" y="398792"/>
                  </a:lnTo>
                  <a:lnTo>
                    <a:pt x="1427010" y="355244"/>
                  </a:lnTo>
                  <a:lnTo>
                    <a:pt x="1508506" y="355244"/>
                  </a:lnTo>
                  <a:close/>
                </a:path>
              </a:pathLst>
            </a:custGeom>
            <a:solidFill>
              <a:srgbClr val="000000"/>
            </a:solidFill>
          </p:spPr>
          <p:txBody>
            <a:bodyPr wrap="square" lIns="0" tIns="0" rIns="0" bIns="0" rtlCol="0"/>
            <a:lstStyle/>
            <a:p>
              <a:endParaRPr/>
            </a:p>
          </p:txBody>
        </p:sp>
      </p:grpSp>
      <p:grpSp>
        <p:nvGrpSpPr>
          <p:cNvPr id="28" name="object 28"/>
          <p:cNvGrpSpPr/>
          <p:nvPr/>
        </p:nvGrpSpPr>
        <p:grpSpPr>
          <a:xfrm>
            <a:off x="4639431" y="3090981"/>
            <a:ext cx="880110" cy="786130"/>
            <a:chOff x="4639431" y="3090981"/>
            <a:chExt cx="880110" cy="786130"/>
          </a:xfrm>
        </p:grpSpPr>
        <p:sp>
          <p:nvSpPr>
            <p:cNvPr id="29" name="object 29"/>
            <p:cNvSpPr/>
            <p:nvPr/>
          </p:nvSpPr>
          <p:spPr>
            <a:xfrm>
              <a:off x="4700113" y="3090981"/>
              <a:ext cx="758757" cy="785764"/>
            </a:xfrm>
            <a:prstGeom prst="rect">
              <a:avLst/>
            </a:prstGeom>
            <a:blipFill>
              <a:blip r:embed="rId6" cstate="print"/>
              <a:stretch>
                <a:fillRect/>
              </a:stretch>
            </a:blipFill>
          </p:spPr>
          <p:txBody>
            <a:bodyPr wrap="square" lIns="0" tIns="0" rIns="0" bIns="0" rtlCol="0"/>
            <a:lstStyle/>
            <a:p>
              <a:endParaRPr/>
            </a:p>
          </p:txBody>
        </p:sp>
        <p:sp>
          <p:nvSpPr>
            <p:cNvPr id="30" name="object 30"/>
            <p:cNvSpPr/>
            <p:nvPr/>
          </p:nvSpPr>
          <p:spPr>
            <a:xfrm>
              <a:off x="4639431" y="3210747"/>
              <a:ext cx="880110" cy="618490"/>
            </a:xfrm>
            <a:custGeom>
              <a:avLst/>
              <a:gdLst/>
              <a:ahLst/>
              <a:cxnLst/>
              <a:rect l="l" t="t" r="r" b="b"/>
              <a:pathLst>
                <a:path w="880110" h="618489">
                  <a:moveTo>
                    <a:pt x="802687" y="0"/>
                  </a:moveTo>
                  <a:lnTo>
                    <a:pt x="315171" y="461179"/>
                  </a:lnTo>
                  <a:lnTo>
                    <a:pt x="80935" y="221061"/>
                  </a:lnTo>
                  <a:lnTo>
                    <a:pt x="0" y="298242"/>
                  </a:lnTo>
                  <a:lnTo>
                    <a:pt x="311362" y="618399"/>
                  </a:lnTo>
                  <a:lnTo>
                    <a:pt x="393250" y="542171"/>
                  </a:lnTo>
                  <a:lnTo>
                    <a:pt x="879814" y="80039"/>
                  </a:lnTo>
                  <a:lnTo>
                    <a:pt x="802687" y="0"/>
                  </a:lnTo>
                  <a:close/>
                </a:path>
              </a:pathLst>
            </a:custGeom>
            <a:solidFill>
              <a:srgbClr val="92EB85"/>
            </a:solidFill>
          </p:spPr>
          <p:txBody>
            <a:bodyPr wrap="square" lIns="0" tIns="0" rIns="0" bIns="0" rtlCol="0"/>
            <a:lstStyle/>
            <a:p>
              <a:endParaRPr/>
            </a:p>
          </p:txBody>
        </p:sp>
      </p:grpSp>
      <p:sp>
        <p:nvSpPr>
          <p:cNvPr id="34" name="灯片编号占位符 33">
            <a:extLst>
              <a:ext uri="{FF2B5EF4-FFF2-40B4-BE49-F238E27FC236}">
                <a16:creationId xmlns:a16="http://schemas.microsoft.com/office/drawing/2014/main" id="{784AB033-E284-45DF-989A-D117D736FE38}"/>
              </a:ext>
            </a:extLst>
          </p:cNvPr>
          <p:cNvSpPr>
            <a:spLocks noGrp="1"/>
          </p:cNvSpPr>
          <p:nvPr>
            <p:ph type="sldNum" sz="quarter" idx="7"/>
          </p:nvPr>
        </p:nvSpPr>
        <p:spPr/>
        <p:txBody>
          <a:bodyPr/>
          <a:lstStyle/>
          <a:p>
            <a:pPr marL="38100">
              <a:lnSpc>
                <a:spcPct val="100000"/>
              </a:lnSpc>
              <a:spcBef>
                <a:spcPts val="100"/>
              </a:spcBef>
            </a:pPr>
            <a:fld id="{81D60167-4931-47E6-BA6A-407CBD079E47}" type="slidenum">
              <a:rPr lang="en-US" altLang="zh-CN" spc="30" smtClean="0"/>
              <a:t>14</a:t>
            </a:fld>
            <a:endParaRPr lang="en-US" altLang="zh-CN" spc="3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4874" y="247014"/>
            <a:ext cx="1119125" cy="321242"/>
          </a:xfrm>
          <a:prstGeom prst="rect">
            <a:avLst/>
          </a:prstGeom>
        </p:spPr>
        <p:txBody>
          <a:bodyPr vert="horz" wrap="square" lIns="0" tIns="13335" rIns="0" bIns="0" rtlCol="0">
            <a:spAutoFit/>
          </a:bodyPr>
          <a:lstStyle/>
          <a:p>
            <a:pPr marL="12700">
              <a:lnSpc>
                <a:spcPct val="100000"/>
              </a:lnSpc>
              <a:spcBef>
                <a:spcPts val="105"/>
              </a:spcBef>
            </a:pPr>
            <a:r>
              <a:rPr dirty="0">
                <a:latin typeface="Arial" panose="020B0604020202020204" pitchFamily="34" charset="0"/>
                <a:cs typeface="Arial" panose="020B0604020202020204" pitchFamily="34" charset="0"/>
              </a:rPr>
              <a:t>Outline</a:t>
            </a:r>
          </a:p>
        </p:txBody>
      </p:sp>
      <p:sp>
        <p:nvSpPr>
          <p:cNvPr id="3" name="object 3"/>
          <p:cNvSpPr txBox="1"/>
          <p:nvPr/>
        </p:nvSpPr>
        <p:spPr>
          <a:xfrm>
            <a:off x="404875" y="1051052"/>
            <a:ext cx="5314950" cy="3398366"/>
          </a:xfrm>
          <a:prstGeom prst="rect">
            <a:avLst/>
          </a:prstGeom>
        </p:spPr>
        <p:txBody>
          <a:bodyPr vert="horz" wrap="square" lIns="0" tIns="12700" rIns="0" bIns="0" rtlCol="0">
            <a:spAutoFit/>
          </a:bodyPr>
          <a:lstStyle/>
          <a:p>
            <a:pPr marL="299085" indent="-287020">
              <a:lnSpc>
                <a:spcPct val="100000"/>
              </a:lnSpc>
              <a:spcBef>
                <a:spcPts val="100"/>
              </a:spcBef>
              <a:buChar char="•"/>
              <a:tabLst>
                <a:tab pos="299085" algn="l"/>
                <a:tab pos="299720" algn="l"/>
              </a:tabLst>
            </a:pPr>
            <a:r>
              <a:rPr sz="1800" dirty="0">
                <a:solidFill>
                  <a:srgbClr val="7E7E7E"/>
                </a:solidFill>
                <a:latin typeface="Arial"/>
                <a:cs typeface="Arial"/>
              </a:rPr>
              <a:t>Motivation &amp; Goal</a:t>
            </a:r>
            <a:endParaRPr sz="1800" dirty="0">
              <a:latin typeface="Arial"/>
              <a:cs typeface="Arial"/>
            </a:endParaRPr>
          </a:p>
          <a:p>
            <a:pPr>
              <a:lnSpc>
                <a:spcPct val="100000"/>
              </a:lnSpc>
              <a:spcBef>
                <a:spcPts val="25"/>
              </a:spcBef>
              <a:buChar char="•"/>
            </a:pPr>
            <a:endParaRPr sz="2900" dirty="0">
              <a:latin typeface="Arial"/>
              <a:cs typeface="Arial"/>
            </a:endParaRPr>
          </a:p>
          <a:p>
            <a:pPr marL="299085" indent="-287020">
              <a:lnSpc>
                <a:spcPct val="100000"/>
              </a:lnSpc>
              <a:buChar char="•"/>
              <a:tabLst>
                <a:tab pos="299085" algn="l"/>
                <a:tab pos="299720" algn="l"/>
              </a:tabLst>
            </a:pPr>
            <a:r>
              <a:rPr sz="1800" dirty="0">
                <a:solidFill>
                  <a:srgbClr val="7E7E7E"/>
                </a:solidFill>
                <a:latin typeface="Arial"/>
                <a:cs typeface="Arial"/>
              </a:rPr>
              <a:t>Background</a:t>
            </a:r>
            <a:endParaRPr sz="1800" dirty="0">
              <a:latin typeface="Arial"/>
              <a:cs typeface="Arial"/>
            </a:endParaRPr>
          </a:p>
          <a:p>
            <a:pPr>
              <a:lnSpc>
                <a:spcPct val="100000"/>
              </a:lnSpc>
              <a:spcBef>
                <a:spcPts val="15"/>
              </a:spcBef>
              <a:buChar char="•"/>
            </a:pPr>
            <a:endParaRPr sz="2700" dirty="0">
              <a:latin typeface="Arial"/>
              <a:cs typeface="Arial"/>
            </a:endParaRPr>
          </a:p>
          <a:p>
            <a:pPr marL="299085" indent="-287020">
              <a:lnSpc>
                <a:spcPct val="100000"/>
              </a:lnSpc>
              <a:buChar char="•"/>
              <a:tabLst>
                <a:tab pos="299085" algn="l"/>
                <a:tab pos="299720" algn="l"/>
              </a:tabLst>
            </a:pPr>
            <a:r>
              <a:rPr sz="1800" dirty="0">
                <a:solidFill>
                  <a:srgbClr val="7E7E7E"/>
                </a:solidFill>
                <a:latin typeface="Arial"/>
                <a:cs typeface="Arial"/>
              </a:rPr>
              <a:t>SAND Key Ideas</a:t>
            </a:r>
            <a:endParaRPr sz="1800" dirty="0">
              <a:latin typeface="Arial"/>
              <a:cs typeface="Arial"/>
            </a:endParaRPr>
          </a:p>
          <a:p>
            <a:pPr>
              <a:lnSpc>
                <a:spcPct val="100000"/>
              </a:lnSpc>
              <a:spcBef>
                <a:spcPts val="30"/>
              </a:spcBef>
              <a:buChar char="•"/>
            </a:pPr>
            <a:endParaRPr sz="2900" dirty="0">
              <a:latin typeface="Arial"/>
              <a:cs typeface="Arial"/>
            </a:endParaRPr>
          </a:p>
          <a:p>
            <a:pPr marL="299085" indent="-287020">
              <a:lnSpc>
                <a:spcPct val="100000"/>
              </a:lnSpc>
              <a:buChar char="•"/>
              <a:tabLst>
                <a:tab pos="299085" algn="l"/>
                <a:tab pos="299720" algn="l"/>
              </a:tabLst>
            </a:pPr>
            <a:r>
              <a:rPr sz="1800" dirty="0">
                <a:solidFill>
                  <a:srgbClr val="124191"/>
                </a:solidFill>
                <a:latin typeface="Arial"/>
                <a:cs typeface="Arial"/>
              </a:rPr>
              <a:t>Evaluation</a:t>
            </a:r>
            <a:endParaRPr sz="1800" dirty="0">
              <a:latin typeface="Arial"/>
              <a:cs typeface="Arial"/>
            </a:endParaRPr>
          </a:p>
          <a:p>
            <a:pPr marL="529590" lvl="1" indent="-287655">
              <a:lnSpc>
                <a:spcPct val="100000"/>
              </a:lnSpc>
              <a:spcBef>
                <a:spcPts val="605"/>
              </a:spcBef>
              <a:buChar char="•"/>
              <a:tabLst>
                <a:tab pos="528955" algn="l"/>
                <a:tab pos="530225" algn="l"/>
              </a:tabLst>
            </a:pPr>
            <a:r>
              <a:rPr sz="1600" dirty="0">
                <a:solidFill>
                  <a:srgbClr val="124191"/>
                </a:solidFill>
                <a:latin typeface="Arial"/>
                <a:cs typeface="Arial"/>
              </a:rPr>
              <a:t>Revisiting the image processing application</a:t>
            </a:r>
            <a:endParaRPr sz="1600" dirty="0">
              <a:latin typeface="Arial"/>
              <a:cs typeface="Arial"/>
            </a:endParaRPr>
          </a:p>
          <a:p>
            <a:pPr marL="529590" lvl="1" indent="-287655">
              <a:lnSpc>
                <a:spcPct val="100000"/>
              </a:lnSpc>
              <a:spcBef>
                <a:spcPts val="600"/>
              </a:spcBef>
              <a:buChar char="•"/>
              <a:tabLst>
                <a:tab pos="528955" algn="l"/>
                <a:tab pos="530225" algn="l"/>
              </a:tabLst>
            </a:pPr>
            <a:r>
              <a:rPr sz="1600" dirty="0">
                <a:solidFill>
                  <a:srgbClr val="124191"/>
                </a:solidFill>
                <a:latin typeface="Arial"/>
                <a:cs typeface="Arial"/>
              </a:rPr>
              <a:t>Local message bus and function interaction latencies</a:t>
            </a:r>
            <a:endParaRPr sz="1600" dirty="0">
              <a:latin typeface="Arial"/>
              <a:cs typeface="Arial"/>
            </a:endParaRPr>
          </a:p>
          <a:p>
            <a:pPr marL="529590" lvl="1" indent="-287655">
              <a:lnSpc>
                <a:spcPct val="100000"/>
              </a:lnSpc>
              <a:spcBef>
                <a:spcPts val="605"/>
              </a:spcBef>
              <a:buChar char="•"/>
              <a:tabLst>
                <a:tab pos="528955" algn="l"/>
                <a:tab pos="530225" algn="l"/>
              </a:tabLst>
            </a:pPr>
            <a:r>
              <a:rPr sz="1600" dirty="0">
                <a:solidFill>
                  <a:srgbClr val="124191"/>
                </a:solidFill>
                <a:latin typeface="Arial"/>
                <a:cs typeface="Arial"/>
              </a:rPr>
              <a:t>Trade-off between idle memory cost and latency</a:t>
            </a:r>
            <a:endParaRPr sz="1600" dirty="0">
              <a:latin typeface="Arial"/>
              <a:cs typeface="Arial"/>
            </a:endParaRPr>
          </a:p>
        </p:txBody>
      </p:sp>
      <p:sp>
        <p:nvSpPr>
          <p:cNvPr id="7" name="灯片编号占位符 6">
            <a:extLst>
              <a:ext uri="{FF2B5EF4-FFF2-40B4-BE49-F238E27FC236}">
                <a16:creationId xmlns:a16="http://schemas.microsoft.com/office/drawing/2014/main" id="{D78528A8-6F1F-4633-98CA-C0F68B69525F}"/>
              </a:ext>
            </a:extLst>
          </p:cNvPr>
          <p:cNvSpPr>
            <a:spLocks noGrp="1"/>
          </p:cNvSpPr>
          <p:nvPr>
            <p:ph type="sldNum" sz="quarter" idx="7"/>
          </p:nvPr>
        </p:nvSpPr>
        <p:spPr/>
        <p:txBody>
          <a:bodyPr/>
          <a:lstStyle/>
          <a:p>
            <a:pPr marL="38100">
              <a:lnSpc>
                <a:spcPct val="100000"/>
              </a:lnSpc>
              <a:spcBef>
                <a:spcPts val="100"/>
              </a:spcBef>
            </a:pPr>
            <a:fld id="{81D60167-4931-47E6-BA6A-407CBD079E47}" type="slidenum">
              <a:rPr lang="en-US" altLang="zh-CN" spc="30" smtClean="0"/>
              <a:t>15</a:t>
            </a:fld>
            <a:endParaRPr lang="en-US" altLang="zh-CN" spc="3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4874" y="247014"/>
            <a:ext cx="4925427" cy="616131"/>
          </a:xfrm>
          <a:prstGeom prst="rect">
            <a:avLst/>
          </a:prstGeom>
        </p:spPr>
        <p:txBody>
          <a:bodyPr vert="horz" wrap="square" lIns="0" tIns="8255" rIns="0" bIns="0" rtlCol="0">
            <a:spAutoFit/>
          </a:bodyPr>
          <a:lstStyle/>
          <a:p>
            <a:pPr marL="12700" marR="5080">
              <a:lnSpc>
                <a:spcPct val="101600"/>
              </a:lnSpc>
              <a:spcBef>
                <a:spcPts val="65"/>
              </a:spcBef>
            </a:pPr>
            <a:r>
              <a:rPr dirty="0">
                <a:latin typeface="Arial" panose="020B0604020202020204" pitchFamily="34" charset="0"/>
                <a:cs typeface="Arial" panose="020B0604020202020204" pitchFamily="34" charset="0"/>
              </a:rPr>
              <a:t>SAND Overhead Comparison  </a:t>
            </a:r>
            <a:br>
              <a:rPr lang="en-US" dirty="0">
                <a:latin typeface="Arial" panose="020B0604020202020204" pitchFamily="34" charset="0"/>
                <a:cs typeface="Arial" panose="020B0604020202020204" pitchFamily="34" charset="0"/>
              </a:rPr>
            </a:br>
            <a:r>
              <a:rPr dirty="0">
                <a:solidFill>
                  <a:srgbClr val="4D5666"/>
                </a:solidFill>
                <a:latin typeface="Arial" panose="020B0604020202020204" pitchFamily="34" charset="0"/>
                <a:cs typeface="Arial" panose="020B0604020202020204" pitchFamily="34" charset="0"/>
              </a:rPr>
              <a:t>Image processing pipeline</a:t>
            </a:r>
          </a:p>
        </p:txBody>
      </p:sp>
      <p:sp>
        <p:nvSpPr>
          <p:cNvPr id="3" name="object 3"/>
          <p:cNvSpPr/>
          <p:nvPr/>
        </p:nvSpPr>
        <p:spPr>
          <a:xfrm>
            <a:off x="836675" y="1616963"/>
            <a:ext cx="1550035" cy="368935"/>
          </a:xfrm>
          <a:custGeom>
            <a:avLst/>
            <a:gdLst/>
            <a:ahLst/>
            <a:cxnLst/>
            <a:rect l="l" t="t" r="r" b="b"/>
            <a:pathLst>
              <a:path w="1550035" h="368935">
                <a:moveTo>
                  <a:pt x="1488440" y="0"/>
                </a:moveTo>
                <a:lnTo>
                  <a:pt x="61468" y="0"/>
                </a:lnTo>
                <a:lnTo>
                  <a:pt x="37542" y="4835"/>
                </a:lnTo>
                <a:lnTo>
                  <a:pt x="18003" y="18018"/>
                </a:lnTo>
                <a:lnTo>
                  <a:pt x="4830" y="37558"/>
                </a:lnTo>
                <a:lnTo>
                  <a:pt x="0" y="61468"/>
                </a:lnTo>
                <a:lnTo>
                  <a:pt x="0" y="307340"/>
                </a:lnTo>
                <a:lnTo>
                  <a:pt x="4830" y="331249"/>
                </a:lnTo>
                <a:lnTo>
                  <a:pt x="18003" y="350789"/>
                </a:lnTo>
                <a:lnTo>
                  <a:pt x="37542" y="363972"/>
                </a:lnTo>
                <a:lnTo>
                  <a:pt x="61468" y="368808"/>
                </a:lnTo>
                <a:lnTo>
                  <a:pt x="1488440" y="368808"/>
                </a:lnTo>
                <a:lnTo>
                  <a:pt x="1512349" y="363972"/>
                </a:lnTo>
                <a:lnTo>
                  <a:pt x="1531889" y="350789"/>
                </a:lnTo>
                <a:lnTo>
                  <a:pt x="1545072" y="331249"/>
                </a:lnTo>
                <a:lnTo>
                  <a:pt x="1549908" y="307340"/>
                </a:lnTo>
                <a:lnTo>
                  <a:pt x="1549908" y="61468"/>
                </a:lnTo>
                <a:lnTo>
                  <a:pt x="1545072" y="37558"/>
                </a:lnTo>
                <a:lnTo>
                  <a:pt x="1531889" y="18018"/>
                </a:lnTo>
                <a:lnTo>
                  <a:pt x="1512349" y="4835"/>
                </a:lnTo>
                <a:lnTo>
                  <a:pt x="1488440" y="0"/>
                </a:lnTo>
                <a:close/>
              </a:path>
            </a:pathLst>
          </a:custGeom>
          <a:solidFill>
            <a:srgbClr val="124191"/>
          </a:solidFill>
        </p:spPr>
        <p:txBody>
          <a:bodyPr wrap="square" lIns="0" tIns="0" rIns="0" bIns="0" rtlCol="0"/>
          <a:lstStyle/>
          <a:p>
            <a:endParaRPr/>
          </a:p>
        </p:txBody>
      </p:sp>
      <p:sp>
        <p:nvSpPr>
          <p:cNvPr id="4" name="object 4"/>
          <p:cNvSpPr txBox="1"/>
          <p:nvPr/>
        </p:nvSpPr>
        <p:spPr>
          <a:xfrm>
            <a:off x="1016304" y="1687195"/>
            <a:ext cx="119062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Arial"/>
                <a:cs typeface="Arial"/>
              </a:rPr>
              <a:t>Extract</a:t>
            </a:r>
            <a:r>
              <a:rPr sz="1200" spc="-45" dirty="0">
                <a:solidFill>
                  <a:srgbClr val="FFFFFF"/>
                </a:solidFill>
                <a:latin typeface="Arial"/>
                <a:cs typeface="Arial"/>
              </a:rPr>
              <a:t> </a:t>
            </a:r>
            <a:r>
              <a:rPr sz="1200" spc="5" dirty="0">
                <a:solidFill>
                  <a:srgbClr val="FFFFFF"/>
                </a:solidFill>
                <a:latin typeface="Arial"/>
                <a:cs typeface="Arial"/>
              </a:rPr>
              <a:t>Metadata</a:t>
            </a:r>
            <a:endParaRPr sz="1200" dirty="0">
              <a:latin typeface="Arial"/>
              <a:cs typeface="Arial"/>
            </a:endParaRPr>
          </a:p>
        </p:txBody>
      </p:sp>
      <p:sp>
        <p:nvSpPr>
          <p:cNvPr id="5" name="object 5"/>
          <p:cNvSpPr/>
          <p:nvPr/>
        </p:nvSpPr>
        <p:spPr>
          <a:xfrm>
            <a:off x="836675" y="2168651"/>
            <a:ext cx="1550035" cy="368935"/>
          </a:xfrm>
          <a:custGeom>
            <a:avLst/>
            <a:gdLst/>
            <a:ahLst/>
            <a:cxnLst/>
            <a:rect l="l" t="t" r="r" b="b"/>
            <a:pathLst>
              <a:path w="1550035" h="368935">
                <a:moveTo>
                  <a:pt x="1488440" y="0"/>
                </a:moveTo>
                <a:lnTo>
                  <a:pt x="61468" y="0"/>
                </a:lnTo>
                <a:lnTo>
                  <a:pt x="37542" y="4835"/>
                </a:lnTo>
                <a:lnTo>
                  <a:pt x="18003" y="18018"/>
                </a:lnTo>
                <a:lnTo>
                  <a:pt x="4830" y="37558"/>
                </a:lnTo>
                <a:lnTo>
                  <a:pt x="0" y="61468"/>
                </a:lnTo>
                <a:lnTo>
                  <a:pt x="0" y="307340"/>
                </a:lnTo>
                <a:lnTo>
                  <a:pt x="4830" y="331249"/>
                </a:lnTo>
                <a:lnTo>
                  <a:pt x="18003" y="350789"/>
                </a:lnTo>
                <a:lnTo>
                  <a:pt x="37542" y="363972"/>
                </a:lnTo>
                <a:lnTo>
                  <a:pt x="61468" y="368808"/>
                </a:lnTo>
                <a:lnTo>
                  <a:pt x="1488440" y="368808"/>
                </a:lnTo>
                <a:lnTo>
                  <a:pt x="1512349" y="363972"/>
                </a:lnTo>
                <a:lnTo>
                  <a:pt x="1531889" y="350789"/>
                </a:lnTo>
                <a:lnTo>
                  <a:pt x="1545072" y="331249"/>
                </a:lnTo>
                <a:lnTo>
                  <a:pt x="1549908" y="307340"/>
                </a:lnTo>
                <a:lnTo>
                  <a:pt x="1549908" y="61468"/>
                </a:lnTo>
                <a:lnTo>
                  <a:pt x="1545072" y="37558"/>
                </a:lnTo>
                <a:lnTo>
                  <a:pt x="1531889" y="18018"/>
                </a:lnTo>
                <a:lnTo>
                  <a:pt x="1512349" y="4835"/>
                </a:lnTo>
                <a:lnTo>
                  <a:pt x="1488440" y="0"/>
                </a:lnTo>
                <a:close/>
              </a:path>
            </a:pathLst>
          </a:custGeom>
          <a:solidFill>
            <a:srgbClr val="124191"/>
          </a:solidFill>
        </p:spPr>
        <p:txBody>
          <a:bodyPr wrap="square" lIns="0" tIns="0" rIns="0" bIns="0" rtlCol="0"/>
          <a:lstStyle/>
          <a:p>
            <a:endParaRPr/>
          </a:p>
        </p:txBody>
      </p:sp>
      <p:sp>
        <p:nvSpPr>
          <p:cNvPr id="6" name="object 6"/>
          <p:cNvSpPr txBox="1"/>
          <p:nvPr/>
        </p:nvSpPr>
        <p:spPr>
          <a:xfrm>
            <a:off x="991920" y="2239772"/>
            <a:ext cx="1237615" cy="208279"/>
          </a:xfrm>
          <a:prstGeom prst="rect">
            <a:avLst/>
          </a:prstGeom>
        </p:spPr>
        <p:txBody>
          <a:bodyPr vert="horz" wrap="square" lIns="0" tIns="12700" rIns="0" bIns="0" rtlCol="0">
            <a:spAutoFit/>
          </a:bodyPr>
          <a:lstStyle/>
          <a:p>
            <a:pPr marL="12700">
              <a:lnSpc>
                <a:spcPct val="100000"/>
              </a:lnSpc>
              <a:spcBef>
                <a:spcPts val="100"/>
              </a:spcBef>
            </a:pPr>
            <a:r>
              <a:rPr sz="1200" spc="-30" dirty="0">
                <a:solidFill>
                  <a:srgbClr val="FFFFFF"/>
                </a:solidFill>
                <a:latin typeface="Arial"/>
                <a:cs typeface="Arial"/>
              </a:rPr>
              <a:t>Process</a:t>
            </a:r>
            <a:r>
              <a:rPr sz="1200" spc="-65" dirty="0">
                <a:solidFill>
                  <a:srgbClr val="FFFFFF"/>
                </a:solidFill>
                <a:latin typeface="Arial"/>
                <a:cs typeface="Arial"/>
              </a:rPr>
              <a:t> </a:t>
            </a:r>
            <a:r>
              <a:rPr sz="1200" spc="5" dirty="0">
                <a:solidFill>
                  <a:srgbClr val="FFFFFF"/>
                </a:solidFill>
                <a:latin typeface="Arial"/>
                <a:cs typeface="Arial"/>
              </a:rPr>
              <a:t>Metadata</a:t>
            </a:r>
            <a:endParaRPr sz="1200">
              <a:latin typeface="Arial"/>
              <a:cs typeface="Arial"/>
            </a:endParaRPr>
          </a:p>
        </p:txBody>
      </p:sp>
      <p:sp>
        <p:nvSpPr>
          <p:cNvPr id="7" name="object 7"/>
          <p:cNvSpPr/>
          <p:nvPr/>
        </p:nvSpPr>
        <p:spPr>
          <a:xfrm>
            <a:off x="836676" y="2723387"/>
            <a:ext cx="1550035" cy="923925"/>
          </a:xfrm>
          <a:custGeom>
            <a:avLst/>
            <a:gdLst/>
            <a:ahLst/>
            <a:cxnLst/>
            <a:rect l="l" t="t" r="r" b="b"/>
            <a:pathLst>
              <a:path w="1550035" h="923925">
                <a:moveTo>
                  <a:pt x="1549908" y="616204"/>
                </a:moveTo>
                <a:lnTo>
                  <a:pt x="1545069" y="592302"/>
                </a:lnTo>
                <a:lnTo>
                  <a:pt x="1531886" y="572757"/>
                </a:lnTo>
                <a:lnTo>
                  <a:pt x="1512341" y="559574"/>
                </a:lnTo>
                <a:lnTo>
                  <a:pt x="1488440" y="554736"/>
                </a:lnTo>
                <a:lnTo>
                  <a:pt x="61468" y="554736"/>
                </a:lnTo>
                <a:lnTo>
                  <a:pt x="37541" y="559574"/>
                </a:lnTo>
                <a:lnTo>
                  <a:pt x="17995" y="572757"/>
                </a:lnTo>
                <a:lnTo>
                  <a:pt x="4826" y="592302"/>
                </a:lnTo>
                <a:lnTo>
                  <a:pt x="0" y="616204"/>
                </a:lnTo>
                <a:lnTo>
                  <a:pt x="0" y="862076"/>
                </a:lnTo>
                <a:lnTo>
                  <a:pt x="4826" y="885990"/>
                </a:lnTo>
                <a:lnTo>
                  <a:pt x="17995" y="905535"/>
                </a:lnTo>
                <a:lnTo>
                  <a:pt x="37541" y="918718"/>
                </a:lnTo>
                <a:lnTo>
                  <a:pt x="61468" y="923544"/>
                </a:lnTo>
                <a:lnTo>
                  <a:pt x="1488440" y="923544"/>
                </a:lnTo>
                <a:lnTo>
                  <a:pt x="1512341" y="918718"/>
                </a:lnTo>
                <a:lnTo>
                  <a:pt x="1531886" y="905535"/>
                </a:lnTo>
                <a:lnTo>
                  <a:pt x="1545069" y="885990"/>
                </a:lnTo>
                <a:lnTo>
                  <a:pt x="1549908" y="862076"/>
                </a:lnTo>
                <a:lnTo>
                  <a:pt x="1549908" y="616204"/>
                </a:lnTo>
                <a:close/>
              </a:path>
              <a:path w="1550035" h="923925">
                <a:moveTo>
                  <a:pt x="1549908" y="61468"/>
                </a:moveTo>
                <a:lnTo>
                  <a:pt x="1545069" y="37566"/>
                </a:lnTo>
                <a:lnTo>
                  <a:pt x="1531886" y="18021"/>
                </a:lnTo>
                <a:lnTo>
                  <a:pt x="1512341" y="4838"/>
                </a:lnTo>
                <a:lnTo>
                  <a:pt x="1488440" y="0"/>
                </a:lnTo>
                <a:lnTo>
                  <a:pt x="61468" y="0"/>
                </a:lnTo>
                <a:lnTo>
                  <a:pt x="37541" y="4838"/>
                </a:lnTo>
                <a:lnTo>
                  <a:pt x="17995" y="18021"/>
                </a:lnTo>
                <a:lnTo>
                  <a:pt x="4826" y="37566"/>
                </a:lnTo>
                <a:lnTo>
                  <a:pt x="0" y="61468"/>
                </a:lnTo>
                <a:lnTo>
                  <a:pt x="0" y="307340"/>
                </a:lnTo>
                <a:lnTo>
                  <a:pt x="4826" y="331254"/>
                </a:lnTo>
                <a:lnTo>
                  <a:pt x="17995" y="350799"/>
                </a:lnTo>
                <a:lnTo>
                  <a:pt x="37541" y="363982"/>
                </a:lnTo>
                <a:lnTo>
                  <a:pt x="61468" y="368808"/>
                </a:lnTo>
                <a:lnTo>
                  <a:pt x="1488440" y="368808"/>
                </a:lnTo>
                <a:lnTo>
                  <a:pt x="1512341" y="363982"/>
                </a:lnTo>
                <a:lnTo>
                  <a:pt x="1531886" y="350799"/>
                </a:lnTo>
                <a:lnTo>
                  <a:pt x="1545069" y="331254"/>
                </a:lnTo>
                <a:lnTo>
                  <a:pt x="1549908" y="307340"/>
                </a:lnTo>
                <a:lnTo>
                  <a:pt x="1549908" y="61468"/>
                </a:lnTo>
                <a:close/>
              </a:path>
            </a:pathLst>
          </a:custGeom>
          <a:solidFill>
            <a:srgbClr val="124191"/>
          </a:solidFill>
        </p:spPr>
        <p:txBody>
          <a:bodyPr wrap="square" lIns="0" tIns="0" rIns="0" bIns="0" rtlCol="0"/>
          <a:lstStyle/>
          <a:p>
            <a:endParaRPr/>
          </a:p>
        </p:txBody>
      </p:sp>
      <p:sp>
        <p:nvSpPr>
          <p:cNvPr id="8" name="object 8"/>
          <p:cNvSpPr txBox="1"/>
          <p:nvPr/>
        </p:nvSpPr>
        <p:spPr>
          <a:xfrm>
            <a:off x="975156" y="2793238"/>
            <a:ext cx="1272540" cy="764540"/>
          </a:xfrm>
          <a:prstGeom prst="rect">
            <a:avLst/>
          </a:prstGeom>
        </p:spPr>
        <p:txBody>
          <a:bodyPr vert="horz" wrap="square" lIns="0" tIns="12700" rIns="0" bIns="0" rtlCol="0">
            <a:spAutoFit/>
          </a:bodyPr>
          <a:lstStyle/>
          <a:p>
            <a:pPr algn="ctr">
              <a:lnSpc>
                <a:spcPct val="100000"/>
              </a:lnSpc>
              <a:spcBef>
                <a:spcPts val="100"/>
              </a:spcBef>
            </a:pPr>
            <a:r>
              <a:rPr sz="1200" spc="-30" dirty="0">
                <a:solidFill>
                  <a:srgbClr val="FFFFFF"/>
                </a:solidFill>
                <a:latin typeface="Arial"/>
                <a:cs typeface="Arial"/>
              </a:rPr>
              <a:t>Recognize</a:t>
            </a:r>
            <a:r>
              <a:rPr sz="1200" spc="-90" dirty="0">
                <a:solidFill>
                  <a:srgbClr val="FFFFFF"/>
                </a:solidFill>
                <a:latin typeface="Arial"/>
                <a:cs typeface="Arial"/>
              </a:rPr>
              <a:t> </a:t>
            </a:r>
            <a:r>
              <a:rPr sz="1200" dirty="0">
                <a:solidFill>
                  <a:srgbClr val="FFFFFF"/>
                </a:solidFill>
                <a:latin typeface="Arial"/>
                <a:cs typeface="Arial"/>
              </a:rPr>
              <a:t>Objects</a:t>
            </a:r>
            <a:endParaRPr sz="1200">
              <a:latin typeface="Arial"/>
              <a:cs typeface="Arial"/>
            </a:endParaRPr>
          </a:p>
          <a:p>
            <a:pPr>
              <a:lnSpc>
                <a:spcPct val="100000"/>
              </a:lnSpc>
            </a:pPr>
            <a:endParaRPr sz="1500">
              <a:latin typeface="Arial"/>
              <a:cs typeface="Arial"/>
            </a:endParaRPr>
          </a:p>
          <a:p>
            <a:pPr algn="ctr">
              <a:lnSpc>
                <a:spcPct val="100000"/>
              </a:lnSpc>
              <a:spcBef>
                <a:spcPts val="1210"/>
              </a:spcBef>
            </a:pPr>
            <a:r>
              <a:rPr sz="1200" spc="-45" dirty="0">
                <a:solidFill>
                  <a:srgbClr val="FFFFFF"/>
                </a:solidFill>
                <a:latin typeface="Arial"/>
                <a:cs typeface="Arial"/>
              </a:rPr>
              <a:t>Resize</a:t>
            </a:r>
            <a:r>
              <a:rPr sz="1200" spc="-75" dirty="0">
                <a:solidFill>
                  <a:srgbClr val="FFFFFF"/>
                </a:solidFill>
                <a:latin typeface="Arial"/>
                <a:cs typeface="Arial"/>
              </a:rPr>
              <a:t> </a:t>
            </a:r>
            <a:r>
              <a:rPr sz="1200" spc="-15" dirty="0">
                <a:solidFill>
                  <a:srgbClr val="FFFFFF"/>
                </a:solidFill>
                <a:latin typeface="Arial"/>
                <a:cs typeface="Arial"/>
              </a:rPr>
              <a:t>Image</a:t>
            </a:r>
            <a:endParaRPr sz="1200">
              <a:latin typeface="Arial"/>
              <a:cs typeface="Arial"/>
            </a:endParaRPr>
          </a:p>
        </p:txBody>
      </p:sp>
      <p:grpSp>
        <p:nvGrpSpPr>
          <p:cNvPr id="9" name="object 9"/>
          <p:cNvGrpSpPr/>
          <p:nvPr/>
        </p:nvGrpSpPr>
        <p:grpSpPr>
          <a:xfrm>
            <a:off x="1522475" y="1432560"/>
            <a:ext cx="158750" cy="2395855"/>
            <a:chOff x="1522475" y="1432560"/>
            <a:chExt cx="158750" cy="2395855"/>
          </a:xfrm>
        </p:grpSpPr>
        <p:sp>
          <p:nvSpPr>
            <p:cNvPr id="10" name="object 10"/>
            <p:cNvSpPr/>
            <p:nvPr/>
          </p:nvSpPr>
          <p:spPr>
            <a:xfrm>
              <a:off x="1522475" y="1985772"/>
              <a:ext cx="158496" cy="182879"/>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1522475" y="2537460"/>
              <a:ext cx="158496" cy="184403"/>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1522475" y="3092195"/>
              <a:ext cx="158496" cy="182880"/>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1522475" y="3643883"/>
              <a:ext cx="158496" cy="184403"/>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1522475" y="1432560"/>
              <a:ext cx="158496" cy="182879"/>
            </a:xfrm>
            <a:prstGeom prst="rect">
              <a:avLst/>
            </a:prstGeom>
            <a:blipFill>
              <a:blip r:embed="rId3" cstate="print"/>
              <a:stretch>
                <a:fillRect/>
              </a:stretch>
            </a:blipFill>
          </p:spPr>
          <p:txBody>
            <a:bodyPr wrap="square" lIns="0" tIns="0" rIns="0" bIns="0" rtlCol="0"/>
            <a:lstStyle/>
            <a:p>
              <a:endParaRPr/>
            </a:p>
          </p:txBody>
        </p:sp>
      </p:grpSp>
      <p:sp>
        <p:nvSpPr>
          <p:cNvPr id="15" name="object 15"/>
          <p:cNvSpPr txBox="1"/>
          <p:nvPr/>
        </p:nvSpPr>
        <p:spPr>
          <a:xfrm>
            <a:off x="1018438" y="3883863"/>
            <a:ext cx="1177925" cy="574040"/>
          </a:xfrm>
          <a:prstGeom prst="rect">
            <a:avLst/>
          </a:prstGeom>
        </p:spPr>
        <p:txBody>
          <a:bodyPr vert="horz" wrap="square" lIns="0" tIns="12700" rIns="0" bIns="0" rtlCol="0">
            <a:spAutoFit/>
          </a:bodyPr>
          <a:lstStyle/>
          <a:p>
            <a:pPr marL="12065" marR="5080" algn="ctr">
              <a:lnSpc>
                <a:spcPct val="100000"/>
              </a:lnSpc>
              <a:spcBef>
                <a:spcPts val="100"/>
              </a:spcBef>
            </a:pPr>
            <a:r>
              <a:rPr sz="1200" b="1" spc="-40" dirty="0">
                <a:solidFill>
                  <a:srgbClr val="001135"/>
                </a:solidFill>
                <a:latin typeface="Arial"/>
                <a:cs typeface="Arial"/>
              </a:rPr>
              <a:t>Resized </a:t>
            </a:r>
            <a:r>
              <a:rPr sz="1200" b="1" spc="-35" dirty="0">
                <a:solidFill>
                  <a:srgbClr val="001135"/>
                </a:solidFill>
                <a:latin typeface="Arial"/>
                <a:cs typeface="Arial"/>
              </a:rPr>
              <a:t>image</a:t>
            </a:r>
            <a:r>
              <a:rPr sz="1200" b="1" spc="-80" dirty="0">
                <a:solidFill>
                  <a:srgbClr val="001135"/>
                </a:solidFill>
                <a:latin typeface="Arial"/>
                <a:cs typeface="Arial"/>
              </a:rPr>
              <a:t> </a:t>
            </a:r>
            <a:r>
              <a:rPr sz="1200" b="1" spc="-10" dirty="0">
                <a:solidFill>
                  <a:srgbClr val="001135"/>
                </a:solidFill>
                <a:latin typeface="Arial"/>
                <a:cs typeface="Arial"/>
              </a:rPr>
              <a:t>&amp;  </a:t>
            </a:r>
            <a:r>
              <a:rPr sz="1200" b="1" dirty="0">
                <a:solidFill>
                  <a:srgbClr val="001135"/>
                </a:solidFill>
                <a:latin typeface="Arial"/>
                <a:cs typeface="Arial"/>
              </a:rPr>
              <a:t>metadata </a:t>
            </a:r>
            <a:r>
              <a:rPr sz="1200" b="1" spc="-10" dirty="0">
                <a:solidFill>
                  <a:srgbClr val="001135"/>
                </a:solidFill>
                <a:latin typeface="Arial"/>
                <a:cs typeface="Arial"/>
              </a:rPr>
              <a:t>&amp;  </a:t>
            </a:r>
            <a:r>
              <a:rPr sz="1200" b="1" spc="-25" dirty="0">
                <a:solidFill>
                  <a:srgbClr val="001135"/>
                </a:solidFill>
                <a:latin typeface="Arial"/>
                <a:cs typeface="Arial"/>
              </a:rPr>
              <a:t>found</a:t>
            </a:r>
            <a:r>
              <a:rPr sz="1200" b="1" spc="-50" dirty="0">
                <a:solidFill>
                  <a:srgbClr val="001135"/>
                </a:solidFill>
                <a:latin typeface="Arial"/>
                <a:cs typeface="Arial"/>
              </a:rPr>
              <a:t> </a:t>
            </a:r>
            <a:r>
              <a:rPr sz="1200" b="1" spc="-30" dirty="0">
                <a:solidFill>
                  <a:srgbClr val="001135"/>
                </a:solidFill>
                <a:latin typeface="Arial"/>
                <a:cs typeface="Arial"/>
              </a:rPr>
              <a:t>objects</a:t>
            </a:r>
            <a:endParaRPr sz="1200">
              <a:latin typeface="Arial"/>
              <a:cs typeface="Arial"/>
            </a:endParaRPr>
          </a:p>
        </p:txBody>
      </p:sp>
      <p:sp>
        <p:nvSpPr>
          <p:cNvPr id="16" name="object 16"/>
          <p:cNvSpPr txBox="1"/>
          <p:nvPr/>
        </p:nvSpPr>
        <p:spPr>
          <a:xfrm>
            <a:off x="1382649" y="1191895"/>
            <a:ext cx="450215"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001135"/>
                </a:solidFill>
                <a:latin typeface="Arial"/>
                <a:cs typeface="Arial"/>
              </a:rPr>
              <a:t>I</a:t>
            </a:r>
            <a:r>
              <a:rPr sz="1200" b="1" spc="-30" dirty="0">
                <a:solidFill>
                  <a:srgbClr val="001135"/>
                </a:solidFill>
                <a:latin typeface="Arial"/>
                <a:cs typeface="Arial"/>
              </a:rPr>
              <a:t>m</a:t>
            </a:r>
            <a:r>
              <a:rPr sz="1200" b="1" spc="-35" dirty="0">
                <a:solidFill>
                  <a:srgbClr val="001135"/>
                </a:solidFill>
                <a:latin typeface="Arial"/>
                <a:cs typeface="Arial"/>
              </a:rPr>
              <a:t>a</a:t>
            </a:r>
            <a:r>
              <a:rPr sz="1200" b="1" spc="-70" dirty="0">
                <a:solidFill>
                  <a:srgbClr val="001135"/>
                </a:solidFill>
                <a:latin typeface="Arial"/>
                <a:cs typeface="Arial"/>
              </a:rPr>
              <a:t>g</a:t>
            </a:r>
            <a:r>
              <a:rPr sz="1200" b="1" spc="-10" dirty="0">
                <a:solidFill>
                  <a:srgbClr val="001135"/>
                </a:solidFill>
                <a:latin typeface="Arial"/>
                <a:cs typeface="Arial"/>
              </a:rPr>
              <a:t>e</a:t>
            </a:r>
            <a:endParaRPr sz="1200">
              <a:latin typeface="Arial"/>
              <a:cs typeface="Arial"/>
            </a:endParaRPr>
          </a:p>
        </p:txBody>
      </p:sp>
      <p:grpSp>
        <p:nvGrpSpPr>
          <p:cNvPr id="17" name="object 17"/>
          <p:cNvGrpSpPr/>
          <p:nvPr/>
        </p:nvGrpSpPr>
        <p:grpSpPr>
          <a:xfrm>
            <a:off x="2764533" y="1021038"/>
            <a:ext cx="5951220" cy="3630295"/>
            <a:chOff x="2764533" y="1021038"/>
            <a:chExt cx="5951220" cy="3630295"/>
          </a:xfrm>
        </p:grpSpPr>
        <p:sp>
          <p:nvSpPr>
            <p:cNvPr id="18" name="object 18"/>
            <p:cNvSpPr/>
            <p:nvPr/>
          </p:nvSpPr>
          <p:spPr>
            <a:xfrm>
              <a:off x="2764533" y="1021038"/>
              <a:ext cx="5951224" cy="3339145"/>
            </a:xfrm>
            <a:prstGeom prst="rect">
              <a:avLst/>
            </a:prstGeom>
            <a:blipFill>
              <a:blip r:embed="rId6" cstate="print"/>
              <a:stretch>
                <a:fillRect/>
              </a:stretch>
            </a:blipFill>
          </p:spPr>
          <p:txBody>
            <a:bodyPr wrap="square" lIns="0" tIns="0" rIns="0" bIns="0" rtlCol="0"/>
            <a:lstStyle/>
            <a:p>
              <a:endParaRPr/>
            </a:p>
          </p:txBody>
        </p:sp>
        <p:sp>
          <p:nvSpPr>
            <p:cNvPr id="19" name="object 19"/>
            <p:cNvSpPr/>
            <p:nvPr/>
          </p:nvSpPr>
          <p:spPr>
            <a:xfrm>
              <a:off x="2781299" y="1028700"/>
              <a:ext cx="5867400" cy="3264535"/>
            </a:xfrm>
            <a:custGeom>
              <a:avLst/>
              <a:gdLst/>
              <a:ahLst/>
              <a:cxnLst/>
              <a:rect l="l" t="t" r="r" b="b"/>
              <a:pathLst>
                <a:path w="5867400" h="3264535">
                  <a:moveTo>
                    <a:pt x="5867400" y="0"/>
                  </a:moveTo>
                  <a:lnTo>
                    <a:pt x="0" y="0"/>
                  </a:lnTo>
                  <a:lnTo>
                    <a:pt x="0" y="3264408"/>
                  </a:lnTo>
                  <a:lnTo>
                    <a:pt x="5867400" y="3264408"/>
                  </a:lnTo>
                  <a:lnTo>
                    <a:pt x="5867400" y="0"/>
                  </a:lnTo>
                  <a:close/>
                </a:path>
              </a:pathLst>
            </a:custGeom>
            <a:solidFill>
              <a:srgbClr val="FFFFFF"/>
            </a:solidFill>
          </p:spPr>
          <p:txBody>
            <a:bodyPr wrap="square" lIns="0" tIns="0" rIns="0" bIns="0" rtlCol="0"/>
            <a:lstStyle/>
            <a:p>
              <a:endParaRPr/>
            </a:p>
          </p:txBody>
        </p:sp>
        <p:sp>
          <p:nvSpPr>
            <p:cNvPr id="20" name="object 20"/>
            <p:cNvSpPr/>
            <p:nvPr/>
          </p:nvSpPr>
          <p:spPr>
            <a:xfrm>
              <a:off x="3661536" y="3689690"/>
              <a:ext cx="4655185" cy="0"/>
            </a:xfrm>
            <a:custGeom>
              <a:avLst/>
              <a:gdLst/>
              <a:ahLst/>
              <a:cxnLst/>
              <a:rect l="l" t="t" r="r" b="b"/>
              <a:pathLst>
                <a:path w="4655184">
                  <a:moveTo>
                    <a:pt x="0" y="0"/>
                  </a:moveTo>
                  <a:lnTo>
                    <a:pt x="4655119" y="0"/>
                  </a:lnTo>
                </a:path>
              </a:pathLst>
            </a:custGeom>
            <a:ln w="3243">
              <a:solidFill>
                <a:srgbClr val="000000"/>
              </a:solidFill>
              <a:prstDash val="sysDot"/>
            </a:ln>
          </p:spPr>
          <p:txBody>
            <a:bodyPr wrap="square" lIns="0" tIns="0" rIns="0" bIns="0" rtlCol="0"/>
            <a:lstStyle/>
            <a:p>
              <a:endParaRPr/>
            </a:p>
          </p:txBody>
        </p:sp>
        <p:sp>
          <p:nvSpPr>
            <p:cNvPr id="21" name="object 21"/>
            <p:cNvSpPr/>
            <p:nvPr/>
          </p:nvSpPr>
          <p:spPr>
            <a:xfrm>
              <a:off x="4356853" y="3688879"/>
              <a:ext cx="3824604" cy="0"/>
            </a:xfrm>
            <a:custGeom>
              <a:avLst/>
              <a:gdLst/>
              <a:ahLst/>
              <a:cxnLst/>
              <a:rect l="l" t="t" r="r" b="b"/>
              <a:pathLst>
                <a:path w="3824604">
                  <a:moveTo>
                    <a:pt x="0" y="0"/>
                  </a:moveTo>
                  <a:lnTo>
                    <a:pt x="22611" y="0"/>
                  </a:lnTo>
                </a:path>
                <a:path w="3824604">
                  <a:moveTo>
                    <a:pt x="1065657" y="0"/>
                  </a:moveTo>
                  <a:lnTo>
                    <a:pt x="1074229" y="0"/>
                  </a:lnTo>
                </a:path>
                <a:path w="3824604">
                  <a:moveTo>
                    <a:pt x="2131153" y="0"/>
                  </a:moveTo>
                  <a:lnTo>
                    <a:pt x="2155479" y="0"/>
                  </a:lnTo>
                </a:path>
                <a:path w="3824604">
                  <a:moveTo>
                    <a:pt x="3382687" y="0"/>
                  </a:moveTo>
                  <a:lnTo>
                    <a:pt x="3407013" y="0"/>
                  </a:lnTo>
                </a:path>
                <a:path w="3824604">
                  <a:moveTo>
                    <a:pt x="3799942" y="0"/>
                  </a:moveTo>
                  <a:lnTo>
                    <a:pt x="3824269" y="0"/>
                  </a:lnTo>
                </a:path>
              </a:pathLst>
            </a:custGeom>
            <a:ln w="3175">
              <a:solidFill>
                <a:srgbClr val="000000"/>
              </a:solidFill>
            </a:ln>
          </p:spPr>
          <p:txBody>
            <a:bodyPr wrap="square" lIns="0" tIns="0" rIns="0" bIns="0" rtlCol="0"/>
            <a:lstStyle/>
            <a:p>
              <a:endParaRPr/>
            </a:p>
          </p:txBody>
        </p:sp>
        <p:sp>
          <p:nvSpPr>
            <p:cNvPr id="22" name="object 22"/>
            <p:cNvSpPr/>
            <p:nvPr/>
          </p:nvSpPr>
          <p:spPr>
            <a:xfrm>
              <a:off x="3661536" y="3689690"/>
              <a:ext cx="73025" cy="0"/>
            </a:xfrm>
            <a:custGeom>
              <a:avLst/>
              <a:gdLst/>
              <a:ahLst/>
              <a:cxnLst/>
              <a:rect l="l" t="t" r="r" b="b"/>
              <a:pathLst>
                <a:path w="73025">
                  <a:moveTo>
                    <a:pt x="0" y="0"/>
                  </a:moveTo>
                  <a:lnTo>
                    <a:pt x="0" y="0"/>
                  </a:lnTo>
                  <a:lnTo>
                    <a:pt x="73002" y="0"/>
                  </a:lnTo>
                </a:path>
              </a:pathLst>
            </a:custGeom>
            <a:ln w="5215">
              <a:solidFill>
                <a:srgbClr val="000000"/>
              </a:solidFill>
            </a:ln>
          </p:spPr>
          <p:txBody>
            <a:bodyPr wrap="square" lIns="0" tIns="0" rIns="0" bIns="0" rtlCol="0"/>
            <a:lstStyle/>
            <a:p>
              <a:endParaRPr/>
            </a:p>
          </p:txBody>
        </p:sp>
        <p:sp>
          <p:nvSpPr>
            <p:cNvPr id="23" name="object 23"/>
            <p:cNvSpPr/>
            <p:nvPr/>
          </p:nvSpPr>
          <p:spPr>
            <a:xfrm>
              <a:off x="3479018" y="3630590"/>
              <a:ext cx="85165" cy="116485"/>
            </a:xfrm>
            <a:prstGeom prst="rect">
              <a:avLst/>
            </a:prstGeom>
            <a:blipFill>
              <a:blip r:embed="rId7" cstate="print"/>
              <a:stretch>
                <a:fillRect/>
              </a:stretch>
            </a:blipFill>
          </p:spPr>
          <p:txBody>
            <a:bodyPr wrap="square" lIns="0" tIns="0" rIns="0" bIns="0" rtlCol="0"/>
            <a:lstStyle/>
            <a:p>
              <a:endParaRPr/>
            </a:p>
          </p:txBody>
        </p:sp>
        <p:sp>
          <p:nvSpPr>
            <p:cNvPr id="24" name="object 24"/>
            <p:cNvSpPr/>
            <p:nvPr/>
          </p:nvSpPr>
          <p:spPr>
            <a:xfrm>
              <a:off x="3661536" y="3343732"/>
              <a:ext cx="22860" cy="0"/>
            </a:xfrm>
            <a:custGeom>
              <a:avLst/>
              <a:gdLst/>
              <a:ahLst/>
              <a:cxnLst/>
              <a:rect l="l" t="t" r="r" b="b"/>
              <a:pathLst>
                <a:path w="22860">
                  <a:moveTo>
                    <a:pt x="0" y="0"/>
                  </a:moveTo>
                  <a:lnTo>
                    <a:pt x="0" y="0"/>
                  </a:lnTo>
                  <a:lnTo>
                    <a:pt x="22588" y="0"/>
                  </a:lnTo>
                </a:path>
              </a:pathLst>
            </a:custGeom>
            <a:ln w="3243">
              <a:solidFill>
                <a:srgbClr val="000000"/>
              </a:solidFill>
            </a:ln>
          </p:spPr>
          <p:txBody>
            <a:bodyPr wrap="square" lIns="0" tIns="0" rIns="0" bIns="0" rtlCol="0"/>
            <a:lstStyle/>
            <a:p>
              <a:endParaRPr/>
            </a:p>
          </p:txBody>
        </p:sp>
        <p:sp>
          <p:nvSpPr>
            <p:cNvPr id="25" name="object 25"/>
            <p:cNvSpPr/>
            <p:nvPr/>
          </p:nvSpPr>
          <p:spPr>
            <a:xfrm>
              <a:off x="3706737" y="3343732"/>
              <a:ext cx="4610100" cy="0"/>
            </a:xfrm>
            <a:custGeom>
              <a:avLst/>
              <a:gdLst/>
              <a:ahLst/>
              <a:cxnLst/>
              <a:rect l="l" t="t" r="r" b="b"/>
              <a:pathLst>
                <a:path w="4610100">
                  <a:moveTo>
                    <a:pt x="0" y="0"/>
                  </a:moveTo>
                  <a:lnTo>
                    <a:pt x="4609918" y="0"/>
                  </a:lnTo>
                </a:path>
              </a:pathLst>
            </a:custGeom>
            <a:ln w="3243">
              <a:solidFill>
                <a:srgbClr val="000000"/>
              </a:solidFill>
              <a:prstDash val="sysDot"/>
            </a:ln>
          </p:spPr>
          <p:txBody>
            <a:bodyPr wrap="square" lIns="0" tIns="0" rIns="0" bIns="0" rtlCol="0"/>
            <a:lstStyle/>
            <a:p>
              <a:endParaRPr/>
            </a:p>
          </p:txBody>
        </p:sp>
        <p:sp>
          <p:nvSpPr>
            <p:cNvPr id="26" name="object 26"/>
            <p:cNvSpPr/>
            <p:nvPr/>
          </p:nvSpPr>
          <p:spPr>
            <a:xfrm>
              <a:off x="3661536" y="3343732"/>
              <a:ext cx="73025" cy="0"/>
            </a:xfrm>
            <a:custGeom>
              <a:avLst/>
              <a:gdLst/>
              <a:ahLst/>
              <a:cxnLst/>
              <a:rect l="l" t="t" r="r" b="b"/>
              <a:pathLst>
                <a:path w="73025">
                  <a:moveTo>
                    <a:pt x="0" y="0"/>
                  </a:moveTo>
                  <a:lnTo>
                    <a:pt x="0" y="0"/>
                  </a:lnTo>
                  <a:lnTo>
                    <a:pt x="73002" y="0"/>
                  </a:lnTo>
                </a:path>
              </a:pathLst>
            </a:custGeom>
            <a:ln w="5215">
              <a:solidFill>
                <a:srgbClr val="000000"/>
              </a:solidFill>
            </a:ln>
          </p:spPr>
          <p:txBody>
            <a:bodyPr wrap="square" lIns="0" tIns="0" rIns="0" bIns="0" rtlCol="0"/>
            <a:lstStyle/>
            <a:p>
              <a:endParaRPr/>
            </a:p>
          </p:txBody>
        </p:sp>
        <p:sp>
          <p:nvSpPr>
            <p:cNvPr id="27" name="object 27"/>
            <p:cNvSpPr/>
            <p:nvPr/>
          </p:nvSpPr>
          <p:spPr>
            <a:xfrm>
              <a:off x="3298215" y="3284609"/>
              <a:ext cx="265968" cy="116485"/>
            </a:xfrm>
            <a:prstGeom prst="rect">
              <a:avLst/>
            </a:prstGeom>
            <a:blipFill>
              <a:blip r:embed="rId8" cstate="print"/>
              <a:stretch>
                <a:fillRect/>
              </a:stretch>
            </a:blipFill>
          </p:spPr>
          <p:txBody>
            <a:bodyPr wrap="square" lIns="0" tIns="0" rIns="0" bIns="0" rtlCol="0"/>
            <a:lstStyle/>
            <a:p>
              <a:endParaRPr/>
            </a:p>
          </p:txBody>
        </p:sp>
        <p:sp>
          <p:nvSpPr>
            <p:cNvPr id="28" name="object 28"/>
            <p:cNvSpPr/>
            <p:nvPr/>
          </p:nvSpPr>
          <p:spPr>
            <a:xfrm>
              <a:off x="3661536" y="2997751"/>
              <a:ext cx="22860" cy="0"/>
            </a:xfrm>
            <a:custGeom>
              <a:avLst/>
              <a:gdLst/>
              <a:ahLst/>
              <a:cxnLst/>
              <a:rect l="l" t="t" r="r" b="b"/>
              <a:pathLst>
                <a:path w="22860">
                  <a:moveTo>
                    <a:pt x="0" y="0"/>
                  </a:moveTo>
                  <a:lnTo>
                    <a:pt x="0" y="0"/>
                  </a:lnTo>
                  <a:lnTo>
                    <a:pt x="22588" y="0"/>
                  </a:lnTo>
                </a:path>
              </a:pathLst>
            </a:custGeom>
            <a:ln w="3243">
              <a:solidFill>
                <a:srgbClr val="000000"/>
              </a:solidFill>
            </a:ln>
          </p:spPr>
          <p:txBody>
            <a:bodyPr wrap="square" lIns="0" tIns="0" rIns="0" bIns="0" rtlCol="0"/>
            <a:lstStyle/>
            <a:p>
              <a:endParaRPr/>
            </a:p>
          </p:txBody>
        </p:sp>
        <p:sp>
          <p:nvSpPr>
            <p:cNvPr id="29" name="object 29"/>
            <p:cNvSpPr/>
            <p:nvPr/>
          </p:nvSpPr>
          <p:spPr>
            <a:xfrm>
              <a:off x="3706737" y="2997751"/>
              <a:ext cx="4610100" cy="0"/>
            </a:xfrm>
            <a:custGeom>
              <a:avLst/>
              <a:gdLst/>
              <a:ahLst/>
              <a:cxnLst/>
              <a:rect l="l" t="t" r="r" b="b"/>
              <a:pathLst>
                <a:path w="4610100">
                  <a:moveTo>
                    <a:pt x="0" y="0"/>
                  </a:moveTo>
                  <a:lnTo>
                    <a:pt x="4609918" y="0"/>
                  </a:lnTo>
                </a:path>
              </a:pathLst>
            </a:custGeom>
            <a:ln w="3243">
              <a:solidFill>
                <a:srgbClr val="000000"/>
              </a:solidFill>
              <a:prstDash val="sysDot"/>
            </a:ln>
          </p:spPr>
          <p:txBody>
            <a:bodyPr wrap="square" lIns="0" tIns="0" rIns="0" bIns="0" rtlCol="0"/>
            <a:lstStyle/>
            <a:p>
              <a:endParaRPr/>
            </a:p>
          </p:txBody>
        </p:sp>
        <p:sp>
          <p:nvSpPr>
            <p:cNvPr id="30" name="object 30"/>
            <p:cNvSpPr/>
            <p:nvPr/>
          </p:nvSpPr>
          <p:spPr>
            <a:xfrm>
              <a:off x="3661536" y="2997751"/>
              <a:ext cx="73025" cy="0"/>
            </a:xfrm>
            <a:custGeom>
              <a:avLst/>
              <a:gdLst/>
              <a:ahLst/>
              <a:cxnLst/>
              <a:rect l="l" t="t" r="r" b="b"/>
              <a:pathLst>
                <a:path w="73025">
                  <a:moveTo>
                    <a:pt x="0" y="0"/>
                  </a:moveTo>
                  <a:lnTo>
                    <a:pt x="0" y="0"/>
                  </a:lnTo>
                  <a:lnTo>
                    <a:pt x="73002" y="0"/>
                  </a:lnTo>
                </a:path>
              </a:pathLst>
            </a:custGeom>
            <a:ln w="5215">
              <a:solidFill>
                <a:srgbClr val="000000"/>
              </a:solidFill>
            </a:ln>
          </p:spPr>
          <p:txBody>
            <a:bodyPr wrap="square" lIns="0" tIns="0" rIns="0" bIns="0" rtlCol="0"/>
            <a:lstStyle/>
            <a:p>
              <a:endParaRPr/>
            </a:p>
          </p:txBody>
        </p:sp>
        <p:sp>
          <p:nvSpPr>
            <p:cNvPr id="31" name="object 31"/>
            <p:cNvSpPr/>
            <p:nvPr/>
          </p:nvSpPr>
          <p:spPr>
            <a:xfrm>
              <a:off x="3296478" y="2938651"/>
              <a:ext cx="267706" cy="116485"/>
            </a:xfrm>
            <a:prstGeom prst="rect">
              <a:avLst/>
            </a:prstGeom>
            <a:blipFill>
              <a:blip r:embed="rId9" cstate="print"/>
              <a:stretch>
                <a:fillRect/>
              </a:stretch>
            </a:blipFill>
          </p:spPr>
          <p:txBody>
            <a:bodyPr wrap="square" lIns="0" tIns="0" rIns="0" bIns="0" rtlCol="0"/>
            <a:lstStyle/>
            <a:p>
              <a:endParaRPr/>
            </a:p>
          </p:txBody>
        </p:sp>
        <p:sp>
          <p:nvSpPr>
            <p:cNvPr id="32" name="object 32"/>
            <p:cNvSpPr/>
            <p:nvPr/>
          </p:nvSpPr>
          <p:spPr>
            <a:xfrm>
              <a:off x="3661536" y="2651769"/>
              <a:ext cx="22860" cy="0"/>
            </a:xfrm>
            <a:custGeom>
              <a:avLst/>
              <a:gdLst/>
              <a:ahLst/>
              <a:cxnLst/>
              <a:rect l="l" t="t" r="r" b="b"/>
              <a:pathLst>
                <a:path w="22860">
                  <a:moveTo>
                    <a:pt x="0" y="0"/>
                  </a:moveTo>
                  <a:lnTo>
                    <a:pt x="0" y="0"/>
                  </a:lnTo>
                  <a:lnTo>
                    <a:pt x="22588" y="0"/>
                  </a:lnTo>
                </a:path>
              </a:pathLst>
            </a:custGeom>
            <a:ln w="3243">
              <a:solidFill>
                <a:srgbClr val="000000"/>
              </a:solidFill>
            </a:ln>
          </p:spPr>
          <p:txBody>
            <a:bodyPr wrap="square" lIns="0" tIns="0" rIns="0" bIns="0" rtlCol="0"/>
            <a:lstStyle/>
            <a:p>
              <a:endParaRPr/>
            </a:p>
          </p:txBody>
        </p:sp>
        <p:sp>
          <p:nvSpPr>
            <p:cNvPr id="33" name="object 33"/>
            <p:cNvSpPr/>
            <p:nvPr/>
          </p:nvSpPr>
          <p:spPr>
            <a:xfrm>
              <a:off x="3706737" y="2651769"/>
              <a:ext cx="4610100" cy="0"/>
            </a:xfrm>
            <a:custGeom>
              <a:avLst/>
              <a:gdLst/>
              <a:ahLst/>
              <a:cxnLst/>
              <a:rect l="l" t="t" r="r" b="b"/>
              <a:pathLst>
                <a:path w="4610100">
                  <a:moveTo>
                    <a:pt x="0" y="0"/>
                  </a:moveTo>
                  <a:lnTo>
                    <a:pt x="4609918" y="0"/>
                  </a:lnTo>
                </a:path>
              </a:pathLst>
            </a:custGeom>
            <a:ln w="3243">
              <a:solidFill>
                <a:srgbClr val="000000"/>
              </a:solidFill>
              <a:prstDash val="sysDot"/>
            </a:ln>
          </p:spPr>
          <p:txBody>
            <a:bodyPr wrap="square" lIns="0" tIns="0" rIns="0" bIns="0" rtlCol="0"/>
            <a:lstStyle/>
            <a:p>
              <a:endParaRPr/>
            </a:p>
          </p:txBody>
        </p:sp>
        <p:sp>
          <p:nvSpPr>
            <p:cNvPr id="34" name="object 34"/>
            <p:cNvSpPr/>
            <p:nvPr/>
          </p:nvSpPr>
          <p:spPr>
            <a:xfrm>
              <a:off x="3661536" y="2651769"/>
              <a:ext cx="73025" cy="0"/>
            </a:xfrm>
            <a:custGeom>
              <a:avLst/>
              <a:gdLst/>
              <a:ahLst/>
              <a:cxnLst/>
              <a:rect l="l" t="t" r="r" b="b"/>
              <a:pathLst>
                <a:path w="73025">
                  <a:moveTo>
                    <a:pt x="0" y="0"/>
                  </a:moveTo>
                  <a:lnTo>
                    <a:pt x="0" y="0"/>
                  </a:lnTo>
                  <a:lnTo>
                    <a:pt x="73002" y="0"/>
                  </a:lnTo>
                </a:path>
              </a:pathLst>
            </a:custGeom>
            <a:ln w="5215">
              <a:solidFill>
                <a:srgbClr val="000000"/>
              </a:solidFill>
            </a:ln>
          </p:spPr>
          <p:txBody>
            <a:bodyPr wrap="square" lIns="0" tIns="0" rIns="0" bIns="0" rtlCol="0"/>
            <a:lstStyle/>
            <a:p>
              <a:endParaRPr/>
            </a:p>
          </p:txBody>
        </p:sp>
        <p:sp>
          <p:nvSpPr>
            <p:cNvPr id="35" name="object 35"/>
            <p:cNvSpPr/>
            <p:nvPr/>
          </p:nvSpPr>
          <p:spPr>
            <a:xfrm>
              <a:off x="3298215" y="2592669"/>
              <a:ext cx="265968" cy="116485"/>
            </a:xfrm>
            <a:prstGeom prst="rect">
              <a:avLst/>
            </a:prstGeom>
            <a:blipFill>
              <a:blip r:embed="rId10" cstate="print"/>
              <a:stretch>
                <a:fillRect/>
              </a:stretch>
            </a:blipFill>
          </p:spPr>
          <p:txBody>
            <a:bodyPr wrap="square" lIns="0" tIns="0" rIns="0" bIns="0" rtlCol="0"/>
            <a:lstStyle/>
            <a:p>
              <a:endParaRPr/>
            </a:p>
          </p:txBody>
        </p:sp>
        <p:sp>
          <p:nvSpPr>
            <p:cNvPr id="36" name="object 36"/>
            <p:cNvSpPr/>
            <p:nvPr/>
          </p:nvSpPr>
          <p:spPr>
            <a:xfrm>
              <a:off x="3661536" y="2307549"/>
              <a:ext cx="22860" cy="0"/>
            </a:xfrm>
            <a:custGeom>
              <a:avLst/>
              <a:gdLst/>
              <a:ahLst/>
              <a:cxnLst/>
              <a:rect l="l" t="t" r="r" b="b"/>
              <a:pathLst>
                <a:path w="22860">
                  <a:moveTo>
                    <a:pt x="0" y="0"/>
                  </a:moveTo>
                  <a:lnTo>
                    <a:pt x="0" y="0"/>
                  </a:lnTo>
                  <a:lnTo>
                    <a:pt x="22588" y="0"/>
                  </a:lnTo>
                </a:path>
              </a:pathLst>
            </a:custGeom>
            <a:ln w="3243">
              <a:solidFill>
                <a:srgbClr val="000000"/>
              </a:solidFill>
            </a:ln>
          </p:spPr>
          <p:txBody>
            <a:bodyPr wrap="square" lIns="0" tIns="0" rIns="0" bIns="0" rtlCol="0"/>
            <a:lstStyle/>
            <a:p>
              <a:endParaRPr/>
            </a:p>
          </p:txBody>
        </p:sp>
        <p:sp>
          <p:nvSpPr>
            <p:cNvPr id="37" name="object 37"/>
            <p:cNvSpPr/>
            <p:nvPr/>
          </p:nvSpPr>
          <p:spPr>
            <a:xfrm>
              <a:off x="3706737" y="2307549"/>
              <a:ext cx="4610100" cy="0"/>
            </a:xfrm>
            <a:custGeom>
              <a:avLst/>
              <a:gdLst/>
              <a:ahLst/>
              <a:cxnLst/>
              <a:rect l="l" t="t" r="r" b="b"/>
              <a:pathLst>
                <a:path w="4610100">
                  <a:moveTo>
                    <a:pt x="0" y="0"/>
                  </a:moveTo>
                  <a:lnTo>
                    <a:pt x="4609918" y="0"/>
                  </a:lnTo>
                </a:path>
              </a:pathLst>
            </a:custGeom>
            <a:ln w="3243">
              <a:solidFill>
                <a:srgbClr val="000000"/>
              </a:solidFill>
              <a:prstDash val="sysDot"/>
            </a:ln>
          </p:spPr>
          <p:txBody>
            <a:bodyPr wrap="square" lIns="0" tIns="0" rIns="0" bIns="0" rtlCol="0"/>
            <a:lstStyle/>
            <a:p>
              <a:endParaRPr/>
            </a:p>
          </p:txBody>
        </p:sp>
        <p:sp>
          <p:nvSpPr>
            <p:cNvPr id="38" name="object 38"/>
            <p:cNvSpPr/>
            <p:nvPr/>
          </p:nvSpPr>
          <p:spPr>
            <a:xfrm>
              <a:off x="3661536" y="2307549"/>
              <a:ext cx="73025" cy="0"/>
            </a:xfrm>
            <a:custGeom>
              <a:avLst/>
              <a:gdLst/>
              <a:ahLst/>
              <a:cxnLst/>
              <a:rect l="l" t="t" r="r" b="b"/>
              <a:pathLst>
                <a:path w="73025">
                  <a:moveTo>
                    <a:pt x="0" y="0"/>
                  </a:moveTo>
                  <a:lnTo>
                    <a:pt x="0" y="0"/>
                  </a:lnTo>
                  <a:lnTo>
                    <a:pt x="73002" y="0"/>
                  </a:lnTo>
                </a:path>
              </a:pathLst>
            </a:custGeom>
            <a:ln w="5215">
              <a:solidFill>
                <a:srgbClr val="000000"/>
              </a:solidFill>
            </a:ln>
          </p:spPr>
          <p:txBody>
            <a:bodyPr wrap="square" lIns="0" tIns="0" rIns="0" bIns="0" rtlCol="0"/>
            <a:lstStyle/>
            <a:p>
              <a:endParaRPr/>
            </a:p>
          </p:txBody>
        </p:sp>
        <p:sp>
          <p:nvSpPr>
            <p:cNvPr id="39" name="object 39"/>
            <p:cNvSpPr/>
            <p:nvPr/>
          </p:nvSpPr>
          <p:spPr>
            <a:xfrm>
              <a:off x="3298215" y="2246688"/>
              <a:ext cx="265968" cy="117355"/>
            </a:xfrm>
            <a:prstGeom prst="rect">
              <a:avLst/>
            </a:prstGeom>
            <a:blipFill>
              <a:blip r:embed="rId11" cstate="print"/>
              <a:stretch>
                <a:fillRect/>
              </a:stretch>
            </a:blipFill>
          </p:spPr>
          <p:txBody>
            <a:bodyPr wrap="square" lIns="0" tIns="0" rIns="0" bIns="0" rtlCol="0"/>
            <a:lstStyle/>
            <a:p>
              <a:endParaRPr/>
            </a:p>
          </p:txBody>
        </p:sp>
        <p:sp>
          <p:nvSpPr>
            <p:cNvPr id="40" name="object 40"/>
            <p:cNvSpPr/>
            <p:nvPr/>
          </p:nvSpPr>
          <p:spPr>
            <a:xfrm>
              <a:off x="3661536" y="1961567"/>
              <a:ext cx="22860" cy="0"/>
            </a:xfrm>
            <a:custGeom>
              <a:avLst/>
              <a:gdLst/>
              <a:ahLst/>
              <a:cxnLst/>
              <a:rect l="l" t="t" r="r" b="b"/>
              <a:pathLst>
                <a:path w="22860">
                  <a:moveTo>
                    <a:pt x="0" y="0"/>
                  </a:moveTo>
                  <a:lnTo>
                    <a:pt x="0" y="0"/>
                  </a:lnTo>
                  <a:lnTo>
                    <a:pt x="22588" y="0"/>
                  </a:lnTo>
                </a:path>
              </a:pathLst>
            </a:custGeom>
            <a:ln w="3243">
              <a:solidFill>
                <a:srgbClr val="000000"/>
              </a:solidFill>
            </a:ln>
          </p:spPr>
          <p:txBody>
            <a:bodyPr wrap="square" lIns="0" tIns="0" rIns="0" bIns="0" rtlCol="0"/>
            <a:lstStyle/>
            <a:p>
              <a:endParaRPr/>
            </a:p>
          </p:txBody>
        </p:sp>
        <p:sp>
          <p:nvSpPr>
            <p:cNvPr id="41" name="object 41"/>
            <p:cNvSpPr/>
            <p:nvPr/>
          </p:nvSpPr>
          <p:spPr>
            <a:xfrm>
              <a:off x="3706737" y="1961567"/>
              <a:ext cx="4610100" cy="0"/>
            </a:xfrm>
            <a:custGeom>
              <a:avLst/>
              <a:gdLst/>
              <a:ahLst/>
              <a:cxnLst/>
              <a:rect l="l" t="t" r="r" b="b"/>
              <a:pathLst>
                <a:path w="4610100">
                  <a:moveTo>
                    <a:pt x="0" y="0"/>
                  </a:moveTo>
                  <a:lnTo>
                    <a:pt x="4609918" y="0"/>
                  </a:lnTo>
                </a:path>
              </a:pathLst>
            </a:custGeom>
            <a:ln w="3243">
              <a:solidFill>
                <a:srgbClr val="000000"/>
              </a:solidFill>
              <a:prstDash val="sysDot"/>
            </a:ln>
          </p:spPr>
          <p:txBody>
            <a:bodyPr wrap="square" lIns="0" tIns="0" rIns="0" bIns="0" rtlCol="0"/>
            <a:lstStyle/>
            <a:p>
              <a:endParaRPr/>
            </a:p>
          </p:txBody>
        </p:sp>
        <p:sp>
          <p:nvSpPr>
            <p:cNvPr id="42" name="object 42"/>
            <p:cNvSpPr/>
            <p:nvPr/>
          </p:nvSpPr>
          <p:spPr>
            <a:xfrm>
              <a:off x="3564184" y="1961567"/>
              <a:ext cx="170815" cy="0"/>
            </a:xfrm>
            <a:custGeom>
              <a:avLst/>
              <a:gdLst/>
              <a:ahLst/>
              <a:cxnLst/>
              <a:rect l="l" t="t" r="r" b="b"/>
              <a:pathLst>
                <a:path w="170814">
                  <a:moveTo>
                    <a:pt x="97351" y="0"/>
                  </a:moveTo>
                  <a:lnTo>
                    <a:pt x="97351" y="0"/>
                  </a:lnTo>
                  <a:lnTo>
                    <a:pt x="170354" y="0"/>
                  </a:lnTo>
                </a:path>
                <a:path w="170814">
                  <a:moveTo>
                    <a:pt x="0" y="0"/>
                  </a:moveTo>
                  <a:lnTo>
                    <a:pt x="0" y="0"/>
                  </a:lnTo>
                </a:path>
              </a:pathLst>
            </a:custGeom>
            <a:ln w="5215">
              <a:solidFill>
                <a:srgbClr val="000000"/>
              </a:solidFill>
            </a:ln>
          </p:spPr>
          <p:txBody>
            <a:bodyPr wrap="square" lIns="0" tIns="0" rIns="0" bIns="0" rtlCol="0"/>
            <a:lstStyle/>
            <a:p>
              <a:endParaRPr/>
            </a:p>
          </p:txBody>
        </p:sp>
        <p:sp>
          <p:nvSpPr>
            <p:cNvPr id="43" name="object 43"/>
            <p:cNvSpPr/>
            <p:nvPr/>
          </p:nvSpPr>
          <p:spPr>
            <a:xfrm>
              <a:off x="3218256" y="1902472"/>
              <a:ext cx="337820" cy="116839"/>
            </a:xfrm>
            <a:custGeom>
              <a:avLst/>
              <a:gdLst/>
              <a:ahLst/>
              <a:cxnLst/>
              <a:rect l="l" t="t" r="r" b="b"/>
              <a:pathLst>
                <a:path w="337820" h="116839">
                  <a:moveTo>
                    <a:pt x="41732" y="0"/>
                  </a:moveTo>
                  <a:lnTo>
                    <a:pt x="29540" y="0"/>
                  </a:lnTo>
                  <a:lnTo>
                    <a:pt x="27800" y="8686"/>
                  </a:lnTo>
                  <a:lnTo>
                    <a:pt x="26060" y="13906"/>
                  </a:lnTo>
                  <a:lnTo>
                    <a:pt x="20853" y="17373"/>
                  </a:lnTo>
                  <a:lnTo>
                    <a:pt x="17373" y="19113"/>
                  </a:lnTo>
                  <a:lnTo>
                    <a:pt x="10426" y="20853"/>
                  </a:lnTo>
                  <a:lnTo>
                    <a:pt x="0" y="22593"/>
                  </a:lnTo>
                  <a:lnTo>
                    <a:pt x="0" y="33032"/>
                  </a:lnTo>
                  <a:lnTo>
                    <a:pt x="26060" y="33032"/>
                  </a:lnTo>
                  <a:lnTo>
                    <a:pt x="26060" y="113017"/>
                  </a:lnTo>
                  <a:lnTo>
                    <a:pt x="41732" y="113017"/>
                  </a:lnTo>
                  <a:lnTo>
                    <a:pt x="41732" y="0"/>
                  </a:lnTo>
                  <a:close/>
                </a:path>
                <a:path w="337820" h="116839">
                  <a:moveTo>
                    <a:pt x="158191" y="55626"/>
                  </a:moveTo>
                  <a:lnTo>
                    <a:pt x="149504" y="17373"/>
                  </a:lnTo>
                  <a:lnTo>
                    <a:pt x="146088" y="12166"/>
                  </a:lnTo>
                  <a:lnTo>
                    <a:pt x="144373" y="9525"/>
                  </a:lnTo>
                  <a:lnTo>
                    <a:pt x="142506" y="8140"/>
                  </a:lnTo>
                  <a:lnTo>
                    <a:pt x="142506" y="59105"/>
                  </a:lnTo>
                  <a:lnTo>
                    <a:pt x="142201" y="69430"/>
                  </a:lnTo>
                  <a:lnTo>
                    <a:pt x="125158" y="102565"/>
                  </a:lnTo>
                  <a:lnTo>
                    <a:pt x="109512" y="102565"/>
                  </a:lnTo>
                  <a:lnTo>
                    <a:pt x="102565" y="97345"/>
                  </a:lnTo>
                  <a:lnTo>
                    <a:pt x="99085" y="86931"/>
                  </a:lnTo>
                  <a:lnTo>
                    <a:pt x="97078" y="81356"/>
                  </a:lnTo>
                  <a:lnTo>
                    <a:pt x="96050" y="74980"/>
                  </a:lnTo>
                  <a:lnTo>
                    <a:pt x="95758" y="69430"/>
                  </a:lnTo>
                  <a:lnTo>
                    <a:pt x="95669" y="66992"/>
                  </a:lnTo>
                  <a:lnTo>
                    <a:pt x="95719" y="55626"/>
                  </a:lnTo>
                  <a:lnTo>
                    <a:pt x="104305" y="17373"/>
                  </a:lnTo>
                  <a:lnTo>
                    <a:pt x="111252" y="12166"/>
                  </a:lnTo>
                  <a:lnTo>
                    <a:pt x="128625" y="12166"/>
                  </a:lnTo>
                  <a:lnTo>
                    <a:pt x="142494" y="55626"/>
                  </a:lnTo>
                  <a:lnTo>
                    <a:pt x="142506" y="59105"/>
                  </a:lnTo>
                  <a:lnTo>
                    <a:pt x="142506" y="8140"/>
                  </a:lnTo>
                  <a:lnTo>
                    <a:pt x="137109" y="4127"/>
                  </a:lnTo>
                  <a:lnTo>
                    <a:pt x="128231" y="1003"/>
                  </a:lnTo>
                  <a:lnTo>
                    <a:pt x="118198" y="0"/>
                  </a:lnTo>
                  <a:lnTo>
                    <a:pt x="107175" y="1625"/>
                  </a:lnTo>
                  <a:lnTo>
                    <a:pt x="82880" y="32943"/>
                  </a:lnTo>
                  <a:lnTo>
                    <a:pt x="79959" y="59105"/>
                  </a:lnTo>
                  <a:lnTo>
                    <a:pt x="80340" y="70485"/>
                  </a:lnTo>
                  <a:lnTo>
                    <a:pt x="100177" y="111696"/>
                  </a:lnTo>
                  <a:lnTo>
                    <a:pt x="118198" y="116484"/>
                  </a:lnTo>
                  <a:lnTo>
                    <a:pt x="128981" y="115150"/>
                  </a:lnTo>
                  <a:lnTo>
                    <a:pt x="156019" y="77368"/>
                  </a:lnTo>
                  <a:lnTo>
                    <a:pt x="157594" y="66992"/>
                  </a:lnTo>
                  <a:lnTo>
                    <a:pt x="158191" y="55626"/>
                  </a:lnTo>
                  <a:close/>
                </a:path>
                <a:path w="337820" h="116839">
                  <a:moveTo>
                    <a:pt x="248564" y="55626"/>
                  </a:moveTo>
                  <a:lnTo>
                    <a:pt x="239877" y="17373"/>
                  </a:lnTo>
                  <a:lnTo>
                    <a:pt x="235991" y="12166"/>
                  </a:lnTo>
                  <a:lnTo>
                    <a:pt x="234022" y="9525"/>
                  </a:lnTo>
                  <a:lnTo>
                    <a:pt x="232879" y="8674"/>
                  </a:lnTo>
                  <a:lnTo>
                    <a:pt x="232879" y="55626"/>
                  </a:lnTo>
                  <a:lnTo>
                    <a:pt x="232841" y="59105"/>
                  </a:lnTo>
                  <a:lnTo>
                    <a:pt x="220764" y="99085"/>
                  </a:lnTo>
                  <a:lnTo>
                    <a:pt x="215557" y="102565"/>
                  </a:lnTo>
                  <a:lnTo>
                    <a:pt x="199923" y="102565"/>
                  </a:lnTo>
                  <a:lnTo>
                    <a:pt x="192938" y="97345"/>
                  </a:lnTo>
                  <a:lnTo>
                    <a:pt x="189471" y="86931"/>
                  </a:lnTo>
                  <a:lnTo>
                    <a:pt x="187464" y="81356"/>
                  </a:lnTo>
                  <a:lnTo>
                    <a:pt x="186423" y="74980"/>
                  </a:lnTo>
                  <a:lnTo>
                    <a:pt x="186143" y="69430"/>
                  </a:lnTo>
                  <a:lnTo>
                    <a:pt x="186042" y="66992"/>
                  </a:lnTo>
                  <a:lnTo>
                    <a:pt x="186093" y="55626"/>
                  </a:lnTo>
                  <a:lnTo>
                    <a:pt x="194678" y="17373"/>
                  </a:lnTo>
                  <a:lnTo>
                    <a:pt x="201650" y="12166"/>
                  </a:lnTo>
                  <a:lnTo>
                    <a:pt x="219036" y="12166"/>
                  </a:lnTo>
                  <a:lnTo>
                    <a:pt x="232879" y="55626"/>
                  </a:lnTo>
                  <a:lnTo>
                    <a:pt x="232879" y="8674"/>
                  </a:lnTo>
                  <a:lnTo>
                    <a:pt x="226847" y="4127"/>
                  </a:lnTo>
                  <a:lnTo>
                    <a:pt x="218376" y="1003"/>
                  </a:lnTo>
                  <a:lnTo>
                    <a:pt x="208610" y="0"/>
                  </a:lnTo>
                  <a:lnTo>
                    <a:pt x="197573" y="1625"/>
                  </a:lnTo>
                  <a:lnTo>
                    <a:pt x="173291" y="32943"/>
                  </a:lnTo>
                  <a:lnTo>
                    <a:pt x="170357" y="59105"/>
                  </a:lnTo>
                  <a:lnTo>
                    <a:pt x="170713" y="70485"/>
                  </a:lnTo>
                  <a:lnTo>
                    <a:pt x="190334" y="111696"/>
                  </a:lnTo>
                  <a:lnTo>
                    <a:pt x="208610" y="116484"/>
                  </a:lnTo>
                  <a:lnTo>
                    <a:pt x="219379" y="115150"/>
                  </a:lnTo>
                  <a:lnTo>
                    <a:pt x="246392" y="77368"/>
                  </a:lnTo>
                  <a:lnTo>
                    <a:pt x="247967" y="66992"/>
                  </a:lnTo>
                  <a:lnTo>
                    <a:pt x="248564" y="55626"/>
                  </a:lnTo>
                  <a:close/>
                </a:path>
                <a:path w="337820" h="116839">
                  <a:moveTo>
                    <a:pt x="337235" y="55626"/>
                  </a:moveTo>
                  <a:lnTo>
                    <a:pt x="330288" y="17373"/>
                  </a:lnTo>
                  <a:lnTo>
                    <a:pt x="326390" y="12166"/>
                  </a:lnTo>
                  <a:lnTo>
                    <a:pt x="324421" y="9525"/>
                  </a:lnTo>
                  <a:lnTo>
                    <a:pt x="323278" y="8674"/>
                  </a:lnTo>
                  <a:lnTo>
                    <a:pt x="323278" y="55626"/>
                  </a:lnTo>
                  <a:lnTo>
                    <a:pt x="323253" y="59105"/>
                  </a:lnTo>
                  <a:lnTo>
                    <a:pt x="311175" y="99085"/>
                  </a:lnTo>
                  <a:lnTo>
                    <a:pt x="305930" y="102565"/>
                  </a:lnTo>
                  <a:lnTo>
                    <a:pt x="288556" y="102565"/>
                  </a:lnTo>
                  <a:lnTo>
                    <a:pt x="283349" y="97345"/>
                  </a:lnTo>
                  <a:lnTo>
                    <a:pt x="279869" y="86931"/>
                  </a:lnTo>
                  <a:lnTo>
                    <a:pt x="277583" y="81356"/>
                  </a:lnTo>
                  <a:lnTo>
                    <a:pt x="275958" y="74980"/>
                  </a:lnTo>
                  <a:lnTo>
                    <a:pt x="274980" y="67614"/>
                  </a:lnTo>
                  <a:lnTo>
                    <a:pt x="274662" y="59105"/>
                  </a:lnTo>
                  <a:lnTo>
                    <a:pt x="275259" y="48298"/>
                  </a:lnTo>
                  <a:lnTo>
                    <a:pt x="292036" y="12166"/>
                  </a:lnTo>
                  <a:lnTo>
                    <a:pt x="309435" y="12166"/>
                  </a:lnTo>
                  <a:lnTo>
                    <a:pt x="323278" y="55626"/>
                  </a:lnTo>
                  <a:lnTo>
                    <a:pt x="323278" y="8674"/>
                  </a:lnTo>
                  <a:lnTo>
                    <a:pt x="317246" y="4127"/>
                  </a:lnTo>
                  <a:lnTo>
                    <a:pt x="308775" y="1003"/>
                  </a:lnTo>
                  <a:lnTo>
                    <a:pt x="298983" y="0"/>
                  </a:lnTo>
                  <a:lnTo>
                    <a:pt x="287197" y="1625"/>
                  </a:lnTo>
                  <a:lnTo>
                    <a:pt x="262953" y="32943"/>
                  </a:lnTo>
                  <a:lnTo>
                    <a:pt x="260756" y="59105"/>
                  </a:lnTo>
                  <a:lnTo>
                    <a:pt x="261112" y="70485"/>
                  </a:lnTo>
                  <a:lnTo>
                    <a:pt x="280733" y="111696"/>
                  </a:lnTo>
                  <a:lnTo>
                    <a:pt x="298983" y="116484"/>
                  </a:lnTo>
                  <a:lnTo>
                    <a:pt x="309016" y="115150"/>
                  </a:lnTo>
                  <a:lnTo>
                    <a:pt x="317906" y="111048"/>
                  </a:lnTo>
                  <a:lnTo>
                    <a:pt x="325158" y="104000"/>
                  </a:lnTo>
                  <a:lnTo>
                    <a:pt x="325882" y="102565"/>
                  </a:lnTo>
                  <a:lnTo>
                    <a:pt x="330288" y="93878"/>
                  </a:lnTo>
                  <a:lnTo>
                    <a:pt x="333565" y="86436"/>
                  </a:lnTo>
                  <a:lnTo>
                    <a:pt x="335711" y="77368"/>
                  </a:lnTo>
                  <a:lnTo>
                    <a:pt x="336880" y="66992"/>
                  </a:lnTo>
                  <a:lnTo>
                    <a:pt x="337235" y="55626"/>
                  </a:lnTo>
                  <a:close/>
                </a:path>
              </a:pathLst>
            </a:custGeom>
            <a:solidFill>
              <a:srgbClr val="000000"/>
            </a:solidFill>
          </p:spPr>
          <p:txBody>
            <a:bodyPr wrap="square" lIns="0" tIns="0" rIns="0" bIns="0" rtlCol="0"/>
            <a:lstStyle/>
            <a:p>
              <a:endParaRPr/>
            </a:p>
          </p:txBody>
        </p:sp>
        <p:sp>
          <p:nvSpPr>
            <p:cNvPr id="44" name="object 44"/>
            <p:cNvSpPr/>
            <p:nvPr/>
          </p:nvSpPr>
          <p:spPr>
            <a:xfrm>
              <a:off x="3564184" y="2015478"/>
              <a:ext cx="0" cy="0"/>
            </a:xfrm>
            <a:custGeom>
              <a:avLst/>
              <a:gdLst/>
              <a:ahLst/>
              <a:cxnLst/>
              <a:rect l="l" t="t" r="r" b="b"/>
              <a:pathLst>
                <a:path>
                  <a:moveTo>
                    <a:pt x="0" y="0"/>
                  </a:moveTo>
                  <a:lnTo>
                    <a:pt x="0" y="0"/>
                  </a:lnTo>
                </a:path>
              </a:pathLst>
            </a:custGeom>
            <a:ln w="5215">
              <a:solidFill>
                <a:srgbClr val="000000"/>
              </a:solidFill>
            </a:ln>
          </p:spPr>
          <p:txBody>
            <a:bodyPr wrap="square" lIns="0" tIns="0" rIns="0" bIns="0" rtlCol="0"/>
            <a:lstStyle/>
            <a:p>
              <a:endParaRPr/>
            </a:p>
          </p:txBody>
        </p:sp>
        <p:sp>
          <p:nvSpPr>
            <p:cNvPr id="45" name="object 45"/>
            <p:cNvSpPr/>
            <p:nvPr/>
          </p:nvSpPr>
          <p:spPr>
            <a:xfrm>
              <a:off x="3661536" y="1615702"/>
              <a:ext cx="22860" cy="0"/>
            </a:xfrm>
            <a:custGeom>
              <a:avLst/>
              <a:gdLst/>
              <a:ahLst/>
              <a:cxnLst/>
              <a:rect l="l" t="t" r="r" b="b"/>
              <a:pathLst>
                <a:path w="22860">
                  <a:moveTo>
                    <a:pt x="0" y="0"/>
                  </a:moveTo>
                  <a:lnTo>
                    <a:pt x="0" y="0"/>
                  </a:lnTo>
                  <a:lnTo>
                    <a:pt x="22588" y="0"/>
                  </a:lnTo>
                </a:path>
              </a:pathLst>
            </a:custGeom>
            <a:ln w="3243">
              <a:solidFill>
                <a:srgbClr val="000000"/>
              </a:solidFill>
            </a:ln>
          </p:spPr>
          <p:txBody>
            <a:bodyPr wrap="square" lIns="0" tIns="0" rIns="0" bIns="0" rtlCol="0"/>
            <a:lstStyle/>
            <a:p>
              <a:endParaRPr/>
            </a:p>
          </p:txBody>
        </p:sp>
        <p:sp>
          <p:nvSpPr>
            <p:cNvPr id="46" name="object 46"/>
            <p:cNvSpPr/>
            <p:nvPr/>
          </p:nvSpPr>
          <p:spPr>
            <a:xfrm>
              <a:off x="3706737" y="1615702"/>
              <a:ext cx="2573020" cy="0"/>
            </a:xfrm>
            <a:custGeom>
              <a:avLst/>
              <a:gdLst/>
              <a:ahLst/>
              <a:cxnLst/>
              <a:rect l="l" t="t" r="r" b="b"/>
              <a:pathLst>
                <a:path w="2573020">
                  <a:moveTo>
                    <a:pt x="0" y="0"/>
                  </a:moveTo>
                  <a:lnTo>
                    <a:pt x="2572757" y="0"/>
                  </a:lnTo>
                </a:path>
              </a:pathLst>
            </a:custGeom>
            <a:ln w="3243">
              <a:solidFill>
                <a:srgbClr val="000000"/>
              </a:solidFill>
              <a:prstDash val="sysDot"/>
            </a:ln>
          </p:spPr>
          <p:txBody>
            <a:bodyPr wrap="square" lIns="0" tIns="0" rIns="0" bIns="0" rtlCol="0"/>
            <a:lstStyle/>
            <a:p>
              <a:endParaRPr/>
            </a:p>
          </p:txBody>
        </p:sp>
        <p:sp>
          <p:nvSpPr>
            <p:cNvPr id="47" name="object 47"/>
            <p:cNvSpPr/>
            <p:nvPr/>
          </p:nvSpPr>
          <p:spPr>
            <a:xfrm>
              <a:off x="8219349" y="1615702"/>
              <a:ext cx="97790" cy="0"/>
            </a:xfrm>
            <a:custGeom>
              <a:avLst/>
              <a:gdLst/>
              <a:ahLst/>
              <a:cxnLst/>
              <a:rect l="l" t="t" r="r" b="b"/>
              <a:pathLst>
                <a:path w="97790">
                  <a:moveTo>
                    <a:pt x="0" y="0"/>
                  </a:moveTo>
                  <a:lnTo>
                    <a:pt x="0" y="0"/>
                  </a:lnTo>
                  <a:lnTo>
                    <a:pt x="22704" y="0"/>
                  </a:lnTo>
                </a:path>
                <a:path w="97790">
                  <a:moveTo>
                    <a:pt x="45177" y="0"/>
                  </a:moveTo>
                  <a:lnTo>
                    <a:pt x="45177" y="0"/>
                  </a:lnTo>
                  <a:lnTo>
                    <a:pt x="69503" y="0"/>
                  </a:lnTo>
                </a:path>
                <a:path w="97790">
                  <a:moveTo>
                    <a:pt x="92208" y="0"/>
                  </a:moveTo>
                  <a:lnTo>
                    <a:pt x="92208" y="0"/>
                  </a:lnTo>
                  <a:lnTo>
                    <a:pt x="97305" y="0"/>
                  </a:lnTo>
                </a:path>
              </a:pathLst>
            </a:custGeom>
            <a:ln w="3243">
              <a:solidFill>
                <a:srgbClr val="000000"/>
              </a:solidFill>
            </a:ln>
          </p:spPr>
          <p:txBody>
            <a:bodyPr wrap="square" lIns="0" tIns="0" rIns="0" bIns="0" rtlCol="0"/>
            <a:lstStyle/>
            <a:p>
              <a:endParaRPr/>
            </a:p>
          </p:txBody>
        </p:sp>
        <p:sp>
          <p:nvSpPr>
            <p:cNvPr id="48" name="object 48"/>
            <p:cNvSpPr/>
            <p:nvPr/>
          </p:nvSpPr>
          <p:spPr>
            <a:xfrm>
              <a:off x="3564184" y="1615702"/>
              <a:ext cx="170815" cy="0"/>
            </a:xfrm>
            <a:custGeom>
              <a:avLst/>
              <a:gdLst/>
              <a:ahLst/>
              <a:cxnLst/>
              <a:rect l="l" t="t" r="r" b="b"/>
              <a:pathLst>
                <a:path w="170814">
                  <a:moveTo>
                    <a:pt x="97351" y="0"/>
                  </a:moveTo>
                  <a:lnTo>
                    <a:pt x="97351" y="0"/>
                  </a:lnTo>
                  <a:lnTo>
                    <a:pt x="170354" y="0"/>
                  </a:lnTo>
                </a:path>
                <a:path w="170814">
                  <a:moveTo>
                    <a:pt x="0" y="0"/>
                  </a:moveTo>
                  <a:lnTo>
                    <a:pt x="0" y="0"/>
                  </a:lnTo>
                </a:path>
              </a:pathLst>
            </a:custGeom>
            <a:ln w="5215">
              <a:solidFill>
                <a:srgbClr val="000000"/>
              </a:solidFill>
            </a:ln>
          </p:spPr>
          <p:txBody>
            <a:bodyPr wrap="square" lIns="0" tIns="0" rIns="0" bIns="0" rtlCol="0"/>
            <a:lstStyle/>
            <a:p>
              <a:endParaRPr/>
            </a:p>
          </p:txBody>
        </p:sp>
        <p:sp>
          <p:nvSpPr>
            <p:cNvPr id="49" name="object 49"/>
            <p:cNvSpPr/>
            <p:nvPr/>
          </p:nvSpPr>
          <p:spPr>
            <a:xfrm>
              <a:off x="3218256" y="1554784"/>
              <a:ext cx="337820" cy="116839"/>
            </a:xfrm>
            <a:custGeom>
              <a:avLst/>
              <a:gdLst/>
              <a:ahLst/>
              <a:cxnLst/>
              <a:rect l="l" t="t" r="r" b="b"/>
              <a:pathLst>
                <a:path w="337820" h="116839">
                  <a:moveTo>
                    <a:pt x="41732" y="1612"/>
                  </a:moveTo>
                  <a:lnTo>
                    <a:pt x="29540" y="1612"/>
                  </a:lnTo>
                  <a:lnTo>
                    <a:pt x="27800" y="10414"/>
                  </a:lnTo>
                  <a:lnTo>
                    <a:pt x="26060" y="15519"/>
                  </a:lnTo>
                  <a:lnTo>
                    <a:pt x="20853" y="17373"/>
                  </a:lnTo>
                  <a:lnTo>
                    <a:pt x="17373" y="20840"/>
                  </a:lnTo>
                  <a:lnTo>
                    <a:pt x="10426" y="22466"/>
                  </a:lnTo>
                  <a:lnTo>
                    <a:pt x="0" y="22466"/>
                  </a:lnTo>
                  <a:lnTo>
                    <a:pt x="0" y="34747"/>
                  </a:lnTo>
                  <a:lnTo>
                    <a:pt x="26060" y="34747"/>
                  </a:lnTo>
                  <a:lnTo>
                    <a:pt x="26060" y="114668"/>
                  </a:lnTo>
                  <a:lnTo>
                    <a:pt x="41732" y="114668"/>
                  </a:lnTo>
                  <a:lnTo>
                    <a:pt x="41732" y="1612"/>
                  </a:lnTo>
                  <a:close/>
                </a:path>
                <a:path w="337820" h="116839">
                  <a:moveTo>
                    <a:pt x="158191" y="34747"/>
                  </a:moveTo>
                  <a:lnTo>
                    <a:pt x="137325" y="2603"/>
                  </a:lnTo>
                  <a:lnTo>
                    <a:pt x="119938" y="0"/>
                  </a:lnTo>
                  <a:lnTo>
                    <a:pt x="109169" y="1244"/>
                  </a:lnTo>
                  <a:lnTo>
                    <a:pt x="81686" y="31267"/>
                  </a:lnTo>
                  <a:lnTo>
                    <a:pt x="81686" y="41694"/>
                  </a:lnTo>
                  <a:lnTo>
                    <a:pt x="97358" y="41694"/>
                  </a:lnTo>
                  <a:lnTo>
                    <a:pt x="97358" y="29413"/>
                  </a:lnTo>
                  <a:lnTo>
                    <a:pt x="100825" y="24320"/>
                  </a:lnTo>
                  <a:lnTo>
                    <a:pt x="104305" y="17373"/>
                  </a:lnTo>
                  <a:lnTo>
                    <a:pt x="111252" y="13893"/>
                  </a:lnTo>
                  <a:lnTo>
                    <a:pt x="126885" y="13893"/>
                  </a:lnTo>
                  <a:lnTo>
                    <a:pt x="132105" y="15519"/>
                  </a:lnTo>
                  <a:lnTo>
                    <a:pt x="135585" y="18986"/>
                  </a:lnTo>
                  <a:lnTo>
                    <a:pt x="140792" y="22466"/>
                  </a:lnTo>
                  <a:lnTo>
                    <a:pt x="142557" y="27800"/>
                  </a:lnTo>
                  <a:lnTo>
                    <a:pt x="142557" y="40068"/>
                  </a:lnTo>
                  <a:lnTo>
                    <a:pt x="135585" y="50495"/>
                  </a:lnTo>
                  <a:lnTo>
                    <a:pt x="132105" y="52120"/>
                  </a:lnTo>
                  <a:lnTo>
                    <a:pt x="128625" y="55600"/>
                  </a:lnTo>
                  <a:lnTo>
                    <a:pt x="121678" y="60921"/>
                  </a:lnTo>
                  <a:lnTo>
                    <a:pt x="98869" y="73774"/>
                  </a:lnTo>
                  <a:lnTo>
                    <a:pt x="93002" y="78498"/>
                  </a:lnTo>
                  <a:lnTo>
                    <a:pt x="79959" y="114668"/>
                  </a:lnTo>
                  <a:lnTo>
                    <a:pt x="156451" y="114668"/>
                  </a:lnTo>
                  <a:lnTo>
                    <a:pt x="156451" y="100774"/>
                  </a:lnTo>
                  <a:lnTo>
                    <a:pt x="95618" y="100774"/>
                  </a:lnTo>
                  <a:lnTo>
                    <a:pt x="97358" y="95669"/>
                  </a:lnTo>
                  <a:lnTo>
                    <a:pt x="100825" y="90347"/>
                  </a:lnTo>
                  <a:lnTo>
                    <a:pt x="107772" y="83400"/>
                  </a:lnTo>
                  <a:lnTo>
                    <a:pt x="118198" y="76441"/>
                  </a:lnTo>
                  <a:lnTo>
                    <a:pt x="128625" y="71348"/>
                  </a:lnTo>
                  <a:lnTo>
                    <a:pt x="137312" y="66014"/>
                  </a:lnTo>
                  <a:lnTo>
                    <a:pt x="144284" y="60921"/>
                  </a:lnTo>
                  <a:lnTo>
                    <a:pt x="147764" y="57454"/>
                  </a:lnTo>
                  <a:lnTo>
                    <a:pt x="154711" y="52120"/>
                  </a:lnTo>
                  <a:lnTo>
                    <a:pt x="158191" y="43548"/>
                  </a:lnTo>
                  <a:lnTo>
                    <a:pt x="158191" y="34747"/>
                  </a:lnTo>
                  <a:close/>
                </a:path>
                <a:path w="337820" h="116839">
                  <a:moveTo>
                    <a:pt x="248564" y="57454"/>
                  </a:moveTo>
                  <a:lnTo>
                    <a:pt x="239877" y="18986"/>
                  </a:lnTo>
                  <a:lnTo>
                    <a:pt x="232930" y="10375"/>
                  </a:lnTo>
                  <a:lnTo>
                    <a:pt x="232930" y="57454"/>
                  </a:lnTo>
                  <a:lnTo>
                    <a:pt x="232333" y="70434"/>
                  </a:lnTo>
                  <a:lnTo>
                    <a:pt x="215557" y="104241"/>
                  </a:lnTo>
                  <a:lnTo>
                    <a:pt x="199923" y="104241"/>
                  </a:lnTo>
                  <a:lnTo>
                    <a:pt x="192938" y="99148"/>
                  </a:lnTo>
                  <a:lnTo>
                    <a:pt x="189445" y="88658"/>
                  </a:lnTo>
                  <a:lnTo>
                    <a:pt x="187464" y="82918"/>
                  </a:lnTo>
                  <a:lnTo>
                    <a:pt x="186423" y="76123"/>
                  </a:lnTo>
                  <a:lnTo>
                    <a:pt x="186042" y="68503"/>
                  </a:lnTo>
                  <a:lnTo>
                    <a:pt x="186093" y="57454"/>
                  </a:lnTo>
                  <a:lnTo>
                    <a:pt x="194678" y="17373"/>
                  </a:lnTo>
                  <a:lnTo>
                    <a:pt x="201650" y="13893"/>
                  </a:lnTo>
                  <a:lnTo>
                    <a:pt x="219036" y="13893"/>
                  </a:lnTo>
                  <a:lnTo>
                    <a:pt x="232930" y="57454"/>
                  </a:lnTo>
                  <a:lnTo>
                    <a:pt x="232930" y="10375"/>
                  </a:lnTo>
                  <a:lnTo>
                    <a:pt x="226847" y="5791"/>
                  </a:lnTo>
                  <a:lnTo>
                    <a:pt x="218376" y="2641"/>
                  </a:lnTo>
                  <a:lnTo>
                    <a:pt x="208610" y="1612"/>
                  </a:lnTo>
                  <a:lnTo>
                    <a:pt x="197573" y="3238"/>
                  </a:lnTo>
                  <a:lnTo>
                    <a:pt x="173291" y="33820"/>
                  </a:lnTo>
                  <a:lnTo>
                    <a:pt x="170408" y="60921"/>
                  </a:lnTo>
                  <a:lnTo>
                    <a:pt x="170713" y="71424"/>
                  </a:lnTo>
                  <a:lnTo>
                    <a:pt x="190334" y="112356"/>
                  </a:lnTo>
                  <a:lnTo>
                    <a:pt x="208610" y="116522"/>
                  </a:lnTo>
                  <a:lnTo>
                    <a:pt x="219379" y="115227"/>
                  </a:lnTo>
                  <a:lnTo>
                    <a:pt x="228371" y="111315"/>
                  </a:lnTo>
                  <a:lnTo>
                    <a:pt x="235724" y="104800"/>
                  </a:lnTo>
                  <a:lnTo>
                    <a:pt x="236080" y="104241"/>
                  </a:lnTo>
                  <a:lnTo>
                    <a:pt x="241617" y="95669"/>
                  </a:lnTo>
                  <a:lnTo>
                    <a:pt x="244170" y="87490"/>
                  </a:lnTo>
                  <a:lnTo>
                    <a:pt x="246392" y="78473"/>
                  </a:lnTo>
                  <a:lnTo>
                    <a:pt x="247967" y="68503"/>
                  </a:lnTo>
                  <a:lnTo>
                    <a:pt x="248564" y="57454"/>
                  </a:lnTo>
                  <a:close/>
                </a:path>
                <a:path w="337820" h="116839">
                  <a:moveTo>
                    <a:pt x="337235" y="57454"/>
                  </a:moveTo>
                  <a:lnTo>
                    <a:pt x="330288" y="18986"/>
                  </a:lnTo>
                  <a:lnTo>
                    <a:pt x="326453" y="13893"/>
                  </a:lnTo>
                  <a:lnTo>
                    <a:pt x="324421" y="11188"/>
                  </a:lnTo>
                  <a:lnTo>
                    <a:pt x="323329" y="10375"/>
                  </a:lnTo>
                  <a:lnTo>
                    <a:pt x="323329" y="57454"/>
                  </a:lnTo>
                  <a:lnTo>
                    <a:pt x="322732" y="70434"/>
                  </a:lnTo>
                  <a:lnTo>
                    <a:pt x="305930" y="104241"/>
                  </a:lnTo>
                  <a:lnTo>
                    <a:pt x="288556" y="104241"/>
                  </a:lnTo>
                  <a:lnTo>
                    <a:pt x="283349" y="99148"/>
                  </a:lnTo>
                  <a:lnTo>
                    <a:pt x="279844" y="88658"/>
                  </a:lnTo>
                  <a:lnTo>
                    <a:pt x="277583" y="82918"/>
                  </a:lnTo>
                  <a:lnTo>
                    <a:pt x="275958" y="76123"/>
                  </a:lnTo>
                  <a:lnTo>
                    <a:pt x="274980" y="68694"/>
                  </a:lnTo>
                  <a:lnTo>
                    <a:pt x="274662" y="60921"/>
                  </a:lnTo>
                  <a:lnTo>
                    <a:pt x="275259" y="49784"/>
                  </a:lnTo>
                  <a:lnTo>
                    <a:pt x="276834" y="40132"/>
                  </a:lnTo>
                  <a:lnTo>
                    <a:pt x="279057" y="32118"/>
                  </a:lnTo>
                  <a:lnTo>
                    <a:pt x="281609" y="25946"/>
                  </a:lnTo>
                  <a:lnTo>
                    <a:pt x="285076" y="17373"/>
                  </a:lnTo>
                  <a:lnTo>
                    <a:pt x="292036" y="13893"/>
                  </a:lnTo>
                  <a:lnTo>
                    <a:pt x="309435" y="13893"/>
                  </a:lnTo>
                  <a:lnTo>
                    <a:pt x="323329" y="57454"/>
                  </a:lnTo>
                  <a:lnTo>
                    <a:pt x="323329" y="10375"/>
                  </a:lnTo>
                  <a:lnTo>
                    <a:pt x="317246" y="5791"/>
                  </a:lnTo>
                  <a:lnTo>
                    <a:pt x="308775" y="2641"/>
                  </a:lnTo>
                  <a:lnTo>
                    <a:pt x="298983" y="1612"/>
                  </a:lnTo>
                  <a:lnTo>
                    <a:pt x="287197" y="3238"/>
                  </a:lnTo>
                  <a:lnTo>
                    <a:pt x="262953" y="33820"/>
                  </a:lnTo>
                  <a:lnTo>
                    <a:pt x="260807" y="57454"/>
                  </a:lnTo>
                  <a:lnTo>
                    <a:pt x="260807" y="60921"/>
                  </a:lnTo>
                  <a:lnTo>
                    <a:pt x="267703" y="99148"/>
                  </a:lnTo>
                  <a:lnTo>
                    <a:pt x="298983" y="116522"/>
                  </a:lnTo>
                  <a:lnTo>
                    <a:pt x="309016" y="115227"/>
                  </a:lnTo>
                  <a:lnTo>
                    <a:pt x="317906" y="111315"/>
                  </a:lnTo>
                  <a:lnTo>
                    <a:pt x="325158" y="104800"/>
                  </a:lnTo>
                  <a:lnTo>
                    <a:pt x="325462" y="104241"/>
                  </a:lnTo>
                  <a:lnTo>
                    <a:pt x="330288" y="95669"/>
                  </a:lnTo>
                  <a:lnTo>
                    <a:pt x="333565" y="87490"/>
                  </a:lnTo>
                  <a:lnTo>
                    <a:pt x="335711" y="78473"/>
                  </a:lnTo>
                  <a:lnTo>
                    <a:pt x="336880" y="68503"/>
                  </a:lnTo>
                  <a:lnTo>
                    <a:pt x="337235" y="57454"/>
                  </a:lnTo>
                  <a:close/>
                </a:path>
              </a:pathLst>
            </a:custGeom>
            <a:solidFill>
              <a:srgbClr val="000000"/>
            </a:solidFill>
          </p:spPr>
          <p:txBody>
            <a:bodyPr wrap="square" lIns="0" tIns="0" rIns="0" bIns="0" rtlCol="0"/>
            <a:lstStyle/>
            <a:p>
              <a:endParaRPr/>
            </a:p>
          </p:txBody>
        </p:sp>
        <p:sp>
          <p:nvSpPr>
            <p:cNvPr id="50" name="object 50"/>
            <p:cNvSpPr/>
            <p:nvPr/>
          </p:nvSpPr>
          <p:spPr>
            <a:xfrm>
              <a:off x="3564184" y="1669450"/>
              <a:ext cx="0" cy="0"/>
            </a:xfrm>
            <a:custGeom>
              <a:avLst/>
              <a:gdLst/>
              <a:ahLst/>
              <a:cxnLst/>
              <a:rect l="l" t="t" r="r" b="b"/>
              <a:pathLst>
                <a:path>
                  <a:moveTo>
                    <a:pt x="0" y="0"/>
                  </a:moveTo>
                  <a:lnTo>
                    <a:pt x="0" y="0"/>
                  </a:lnTo>
                </a:path>
              </a:pathLst>
            </a:custGeom>
            <a:ln w="5215">
              <a:solidFill>
                <a:srgbClr val="000000"/>
              </a:solidFill>
            </a:ln>
          </p:spPr>
          <p:txBody>
            <a:bodyPr wrap="square" lIns="0" tIns="0" rIns="0" bIns="0" rtlCol="0"/>
            <a:lstStyle/>
            <a:p>
              <a:endParaRPr/>
            </a:p>
          </p:txBody>
        </p:sp>
        <p:sp>
          <p:nvSpPr>
            <p:cNvPr id="51" name="object 51"/>
            <p:cNvSpPr/>
            <p:nvPr/>
          </p:nvSpPr>
          <p:spPr>
            <a:xfrm>
              <a:off x="3661536" y="1269581"/>
              <a:ext cx="22860" cy="0"/>
            </a:xfrm>
            <a:custGeom>
              <a:avLst/>
              <a:gdLst/>
              <a:ahLst/>
              <a:cxnLst/>
              <a:rect l="l" t="t" r="r" b="b"/>
              <a:pathLst>
                <a:path w="22860">
                  <a:moveTo>
                    <a:pt x="0" y="0"/>
                  </a:moveTo>
                  <a:lnTo>
                    <a:pt x="0" y="0"/>
                  </a:lnTo>
                  <a:lnTo>
                    <a:pt x="22588" y="0"/>
                  </a:lnTo>
                </a:path>
              </a:pathLst>
            </a:custGeom>
            <a:ln w="3243">
              <a:solidFill>
                <a:srgbClr val="000000"/>
              </a:solidFill>
            </a:ln>
          </p:spPr>
          <p:txBody>
            <a:bodyPr wrap="square" lIns="0" tIns="0" rIns="0" bIns="0" rtlCol="0"/>
            <a:lstStyle/>
            <a:p>
              <a:endParaRPr/>
            </a:p>
          </p:txBody>
        </p:sp>
        <p:sp>
          <p:nvSpPr>
            <p:cNvPr id="52" name="object 52"/>
            <p:cNvSpPr/>
            <p:nvPr/>
          </p:nvSpPr>
          <p:spPr>
            <a:xfrm>
              <a:off x="3706737" y="1269581"/>
              <a:ext cx="4610100" cy="0"/>
            </a:xfrm>
            <a:custGeom>
              <a:avLst/>
              <a:gdLst/>
              <a:ahLst/>
              <a:cxnLst/>
              <a:rect l="l" t="t" r="r" b="b"/>
              <a:pathLst>
                <a:path w="4610100">
                  <a:moveTo>
                    <a:pt x="0" y="0"/>
                  </a:moveTo>
                  <a:lnTo>
                    <a:pt x="4609918" y="0"/>
                  </a:lnTo>
                </a:path>
              </a:pathLst>
            </a:custGeom>
            <a:ln w="3243">
              <a:solidFill>
                <a:srgbClr val="000000"/>
              </a:solidFill>
              <a:prstDash val="sysDot"/>
            </a:ln>
          </p:spPr>
          <p:txBody>
            <a:bodyPr wrap="square" lIns="0" tIns="0" rIns="0" bIns="0" rtlCol="0"/>
            <a:lstStyle/>
            <a:p>
              <a:endParaRPr/>
            </a:p>
          </p:txBody>
        </p:sp>
        <p:sp>
          <p:nvSpPr>
            <p:cNvPr id="53" name="object 53"/>
            <p:cNvSpPr/>
            <p:nvPr/>
          </p:nvSpPr>
          <p:spPr>
            <a:xfrm>
              <a:off x="3564184" y="1269581"/>
              <a:ext cx="170815" cy="0"/>
            </a:xfrm>
            <a:custGeom>
              <a:avLst/>
              <a:gdLst/>
              <a:ahLst/>
              <a:cxnLst/>
              <a:rect l="l" t="t" r="r" b="b"/>
              <a:pathLst>
                <a:path w="170814">
                  <a:moveTo>
                    <a:pt x="97351" y="0"/>
                  </a:moveTo>
                  <a:lnTo>
                    <a:pt x="97351" y="0"/>
                  </a:lnTo>
                  <a:lnTo>
                    <a:pt x="170354" y="0"/>
                  </a:lnTo>
                </a:path>
                <a:path w="170814">
                  <a:moveTo>
                    <a:pt x="0" y="0"/>
                  </a:moveTo>
                  <a:lnTo>
                    <a:pt x="0" y="0"/>
                  </a:lnTo>
                </a:path>
              </a:pathLst>
            </a:custGeom>
            <a:ln w="5215">
              <a:solidFill>
                <a:srgbClr val="000000"/>
              </a:solidFill>
            </a:ln>
          </p:spPr>
          <p:txBody>
            <a:bodyPr wrap="square" lIns="0" tIns="0" rIns="0" bIns="0" rtlCol="0"/>
            <a:lstStyle/>
            <a:p>
              <a:endParaRPr/>
            </a:p>
          </p:txBody>
        </p:sp>
        <p:sp>
          <p:nvSpPr>
            <p:cNvPr id="54" name="object 54"/>
            <p:cNvSpPr/>
            <p:nvPr/>
          </p:nvSpPr>
          <p:spPr>
            <a:xfrm>
              <a:off x="3218256" y="1210513"/>
              <a:ext cx="337820" cy="116839"/>
            </a:xfrm>
            <a:custGeom>
              <a:avLst/>
              <a:gdLst/>
              <a:ahLst/>
              <a:cxnLst/>
              <a:rect l="l" t="t" r="r" b="b"/>
              <a:pathLst>
                <a:path w="337820" h="116840">
                  <a:moveTo>
                    <a:pt x="41732" y="0"/>
                  </a:moveTo>
                  <a:lnTo>
                    <a:pt x="29540" y="0"/>
                  </a:lnTo>
                  <a:lnTo>
                    <a:pt x="27800" y="8801"/>
                  </a:lnTo>
                  <a:lnTo>
                    <a:pt x="26060" y="13893"/>
                  </a:lnTo>
                  <a:lnTo>
                    <a:pt x="20853" y="17373"/>
                  </a:lnTo>
                  <a:lnTo>
                    <a:pt x="17373" y="19227"/>
                  </a:lnTo>
                  <a:lnTo>
                    <a:pt x="0" y="22707"/>
                  </a:lnTo>
                  <a:lnTo>
                    <a:pt x="0" y="33121"/>
                  </a:lnTo>
                  <a:lnTo>
                    <a:pt x="26060" y="33121"/>
                  </a:lnTo>
                  <a:lnTo>
                    <a:pt x="26060" y="113055"/>
                  </a:lnTo>
                  <a:lnTo>
                    <a:pt x="41732" y="113055"/>
                  </a:lnTo>
                  <a:lnTo>
                    <a:pt x="41732" y="0"/>
                  </a:lnTo>
                  <a:close/>
                </a:path>
                <a:path w="337820" h="116840">
                  <a:moveTo>
                    <a:pt x="159931" y="72974"/>
                  </a:moveTo>
                  <a:lnTo>
                    <a:pt x="142557" y="72974"/>
                  </a:lnTo>
                  <a:lnTo>
                    <a:pt x="142557" y="20853"/>
                  </a:lnTo>
                  <a:lnTo>
                    <a:pt x="142557" y="0"/>
                  </a:lnTo>
                  <a:lnTo>
                    <a:pt x="130365" y="0"/>
                  </a:lnTo>
                  <a:lnTo>
                    <a:pt x="128625" y="2387"/>
                  </a:lnTo>
                  <a:lnTo>
                    <a:pt x="128625" y="20853"/>
                  </a:lnTo>
                  <a:lnTo>
                    <a:pt x="128625" y="72974"/>
                  </a:lnTo>
                  <a:lnTo>
                    <a:pt x="92138" y="72974"/>
                  </a:lnTo>
                  <a:lnTo>
                    <a:pt x="128625" y="20853"/>
                  </a:lnTo>
                  <a:lnTo>
                    <a:pt x="128625" y="2387"/>
                  </a:lnTo>
                  <a:lnTo>
                    <a:pt x="78219" y="71348"/>
                  </a:lnTo>
                  <a:lnTo>
                    <a:pt x="78219" y="85255"/>
                  </a:lnTo>
                  <a:lnTo>
                    <a:pt x="128625" y="85255"/>
                  </a:lnTo>
                  <a:lnTo>
                    <a:pt x="128625" y="113055"/>
                  </a:lnTo>
                  <a:lnTo>
                    <a:pt x="142557" y="113055"/>
                  </a:lnTo>
                  <a:lnTo>
                    <a:pt x="142557" y="85255"/>
                  </a:lnTo>
                  <a:lnTo>
                    <a:pt x="159931" y="85255"/>
                  </a:lnTo>
                  <a:lnTo>
                    <a:pt x="159931" y="72974"/>
                  </a:lnTo>
                  <a:close/>
                </a:path>
                <a:path w="337820" h="116840">
                  <a:moveTo>
                    <a:pt x="248564" y="55600"/>
                  </a:moveTo>
                  <a:lnTo>
                    <a:pt x="239877" y="17373"/>
                  </a:lnTo>
                  <a:lnTo>
                    <a:pt x="232867" y="8712"/>
                  </a:lnTo>
                  <a:lnTo>
                    <a:pt x="232867" y="55600"/>
                  </a:lnTo>
                  <a:lnTo>
                    <a:pt x="232854" y="59080"/>
                  </a:lnTo>
                  <a:lnTo>
                    <a:pt x="220764" y="99148"/>
                  </a:lnTo>
                  <a:lnTo>
                    <a:pt x="215557" y="102628"/>
                  </a:lnTo>
                  <a:lnTo>
                    <a:pt x="199923" y="102628"/>
                  </a:lnTo>
                  <a:lnTo>
                    <a:pt x="192938" y="97307"/>
                  </a:lnTo>
                  <a:lnTo>
                    <a:pt x="189471" y="86880"/>
                  </a:lnTo>
                  <a:lnTo>
                    <a:pt x="187464" y="81330"/>
                  </a:lnTo>
                  <a:lnTo>
                    <a:pt x="186423" y="74968"/>
                  </a:lnTo>
                  <a:lnTo>
                    <a:pt x="186143" y="69494"/>
                  </a:lnTo>
                  <a:lnTo>
                    <a:pt x="186042" y="67017"/>
                  </a:lnTo>
                  <a:lnTo>
                    <a:pt x="186093" y="55600"/>
                  </a:lnTo>
                  <a:lnTo>
                    <a:pt x="194678" y="17373"/>
                  </a:lnTo>
                  <a:lnTo>
                    <a:pt x="201650" y="12280"/>
                  </a:lnTo>
                  <a:lnTo>
                    <a:pt x="219036" y="12280"/>
                  </a:lnTo>
                  <a:lnTo>
                    <a:pt x="232867" y="55600"/>
                  </a:lnTo>
                  <a:lnTo>
                    <a:pt x="232867" y="8712"/>
                  </a:lnTo>
                  <a:lnTo>
                    <a:pt x="226847" y="4165"/>
                  </a:lnTo>
                  <a:lnTo>
                    <a:pt x="218376" y="1016"/>
                  </a:lnTo>
                  <a:lnTo>
                    <a:pt x="208610" y="0"/>
                  </a:lnTo>
                  <a:lnTo>
                    <a:pt x="197573" y="1651"/>
                  </a:lnTo>
                  <a:lnTo>
                    <a:pt x="173291" y="32981"/>
                  </a:lnTo>
                  <a:lnTo>
                    <a:pt x="170357" y="59080"/>
                  </a:lnTo>
                  <a:lnTo>
                    <a:pt x="170713" y="70523"/>
                  </a:lnTo>
                  <a:lnTo>
                    <a:pt x="190334" y="111747"/>
                  </a:lnTo>
                  <a:lnTo>
                    <a:pt x="208610" y="116535"/>
                  </a:lnTo>
                  <a:lnTo>
                    <a:pt x="219379" y="115201"/>
                  </a:lnTo>
                  <a:lnTo>
                    <a:pt x="246392" y="77406"/>
                  </a:lnTo>
                  <a:lnTo>
                    <a:pt x="247967" y="67017"/>
                  </a:lnTo>
                  <a:lnTo>
                    <a:pt x="248564" y="55600"/>
                  </a:lnTo>
                  <a:close/>
                </a:path>
                <a:path w="337820" h="116840">
                  <a:moveTo>
                    <a:pt x="337235" y="55600"/>
                  </a:moveTo>
                  <a:lnTo>
                    <a:pt x="330288" y="17373"/>
                  </a:lnTo>
                  <a:lnTo>
                    <a:pt x="326453" y="12280"/>
                  </a:lnTo>
                  <a:lnTo>
                    <a:pt x="324421" y="9575"/>
                  </a:lnTo>
                  <a:lnTo>
                    <a:pt x="323265" y="8712"/>
                  </a:lnTo>
                  <a:lnTo>
                    <a:pt x="323265" y="55600"/>
                  </a:lnTo>
                  <a:lnTo>
                    <a:pt x="323253" y="59080"/>
                  </a:lnTo>
                  <a:lnTo>
                    <a:pt x="311175" y="99148"/>
                  </a:lnTo>
                  <a:lnTo>
                    <a:pt x="305930" y="102628"/>
                  </a:lnTo>
                  <a:lnTo>
                    <a:pt x="288556" y="102628"/>
                  </a:lnTo>
                  <a:lnTo>
                    <a:pt x="283349" y="97307"/>
                  </a:lnTo>
                  <a:lnTo>
                    <a:pt x="279869" y="86880"/>
                  </a:lnTo>
                  <a:lnTo>
                    <a:pt x="277583" y="81330"/>
                  </a:lnTo>
                  <a:lnTo>
                    <a:pt x="275958" y="74968"/>
                  </a:lnTo>
                  <a:lnTo>
                    <a:pt x="274980" y="67627"/>
                  </a:lnTo>
                  <a:lnTo>
                    <a:pt x="274662" y="59080"/>
                  </a:lnTo>
                  <a:lnTo>
                    <a:pt x="275259" y="48336"/>
                  </a:lnTo>
                  <a:lnTo>
                    <a:pt x="292036" y="12280"/>
                  </a:lnTo>
                  <a:lnTo>
                    <a:pt x="309435" y="12280"/>
                  </a:lnTo>
                  <a:lnTo>
                    <a:pt x="323265" y="55600"/>
                  </a:lnTo>
                  <a:lnTo>
                    <a:pt x="323265" y="8712"/>
                  </a:lnTo>
                  <a:lnTo>
                    <a:pt x="317246" y="4165"/>
                  </a:lnTo>
                  <a:lnTo>
                    <a:pt x="308775" y="1016"/>
                  </a:lnTo>
                  <a:lnTo>
                    <a:pt x="298983" y="0"/>
                  </a:lnTo>
                  <a:lnTo>
                    <a:pt x="287197" y="1651"/>
                  </a:lnTo>
                  <a:lnTo>
                    <a:pt x="262953" y="32981"/>
                  </a:lnTo>
                  <a:lnTo>
                    <a:pt x="260756" y="59080"/>
                  </a:lnTo>
                  <a:lnTo>
                    <a:pt x="261112" y="70523"/>
                  </a:lnTo>
                  <a:lnTo>
                    <a:pt x="280733" y="111747"/>
                  </a:lnTo>
                  <a:lnTo>
                    <a:pt x="298983" y="116535"/>
                  </a:lnTo>
                  <a:lnTo>
                    <a:pt x="309016" y="115201"/>
                  </a:lnTo>
                  <a:lnTo>
                    <a:pt x="317906" y="111086"/>
                  </a:lnTo>
                  <a:lnTo>
                    <a:pt x="325158" y="104025"/>
                  </a:lnTo>
                  <a:lnTo>
                    <a:pt x="325856" y="102628"/>
                  </a:lnTo>
                  <a:lnTo>
                    <a:pt x="330288" y="93827"/>
                  </a:lnTo>
                  <a:lnTo>
                    <a:pt x="333565" y="86448"/>
                  </a:lnTo>
                  <a:lnTo>
                    <a:pt x="335711" y="77406"/>
                  </a:lnTo>
                  <a:lnTo>
                    <a:pt x="336880" y="67017"/>
                  </a:lnTo>
                  <a:lnTo>
                    <a:pt x="337235" y="55600"/>
                  </a:lnTo>
                  <a:close/>
                </a:path>
              </a:pathLst>
            </a:custGeom>
            <a:solidFill>
              <a:srgbClr val="000000"/>
            </a:solidFill>
          </p:spPr>
          <p:txBody>
            <a:bodyPr wrap="square" lIns="0" tIns="0" rIns="0" bIns="0" rtlCol="0"/>
            <a:lstStyle/>
            <a:p>
              <a:endParaRPr/>
            </a:p>
          </p:txBody>
        </p:sp>
        <p:sp>
          <p:nvSpPr>
            <p:cNvPr id="55" name="object 55"/>
            <p:cNvSpPr/>
            <p:nvPr/>
          </p:nvSpPr>
          <p:spPr>
            <a:xfrm>
              <a:off x="3984868" y="3787062"/>
              <a:ext cx="359821" cy="121698"/>
            </a:xfrm>
            <a:prstGeom prst="rect">
              <a:avLst/>
            </a:prstGeom>
            <a:blipFill>
              <a:blip r:embed="rId12" cstate="print"/>
              <a:stretch>
                <a:fillRect/>
              </a:stretch>
            </a:blipFill>
          </p:spPr>
          <p:txBody>
            <a:bodyPr wrap="square" lIns="0" tIns="0" rIns="0" bIns="0" rtlCol="0"/>
            <a:lstStyle/>
            <a:p>
              <a:endParaRPr/>
            </a:p>
          </p:txBody>
        </p:sp>
        <p:sp>
          <p:nvSpPr>
            <p:cNvPr id="56" name="object 56"/>
            <p:cNvSpPr/>
            <p:nvPr/>
          </p:nvSpPr>
          <p:spPr>
            <a:xfrm>
              <a:off x="4167385" y="4014809"/>
              <a:ext cx="0" cy="0"/>
            </a:xfrm>
            <a:custGeom>
              <a:avLst/>
              <a:gdLst/>
              <a:ahLst/>
              <a:cxnLst/>
              <a:rect l="l" t="t" r="r" b="b"/>
              <a:pathLst>
                <a:path>
                  <a:moveTo>
                    <a:pt x="0" y="0"/>
                  </a:moveTo>
                  <a:lnTo>
                    <a:pt x="0" y="0"/>
                  </a:lnTo>
                </a:path>
              </a:pathLst>
            </a:custGeom>
            <a:ln w="5215">
              <a:solidFill>
                <a:srgbClr val="000000"/>
              </a:solidFill>
            </a:ln>
          </p:spPr>
          <p:txBody>
            <a:bodyPr wrap="square" lIns="0" tIns="0" rIns="0" bIns="0" rtlCol="0"/>
            <a:lstStyle/>
            <a:p>
              <a:endParaRPr/>
            </a:p>
          </p:txBody>
        </p:sp>
        <p:sp>
          <p:nvSpPr>
            <p:cNvPr id="57" name="object 57"/>
            <p:cNvSpPr/>
            <p:nvPr/>
          </p:nvSpPr>
          <p:spPr>
            <a:xfrm>
              <a:off x="3633711" y="3948748"/>
              <a:ext cx="319857" cy="152990"/>
            </a:xfrm>
            <a:prstGeom prst="rect">
              <a:avLst/>
            </a:prstGeom>
            <a:blipFill>
              <a:blip r:embed="rId13" cstate="print"/>
              <a:stretch>
                <a:fillRect/>
              </a:stretch>
            </a:blipFill>
          </p:spPr>
          <p:txBody>
            <a:bodyPr wrap="square" lIns="0" tIns="0" rIns="0" bIns="0" rtlCol="0"/>
            <a:lstStyle/>
            <a:p>
              <a:endParaRPr/>
            </a:p>
          </p:txBody>
        </p:sp>
        <p:sp>
          <p:nvSpPr>
            <p:cNvPr id="58" name="object 58"/>
            <p:cNvSpPr/>
            <p:nvPr/>
          </p:nvSpPr>
          <p:spPr>
            <a:xfrm>
              <a:off x="4019613" y="3952227"/>
              <a:ext cx="163830" cy="118745"/>
            </a:xfrm>
            <a:custGeom>
              <a:avLst/>
              <a:gdLst/>
              <a:ahLst/>
              <a:cxnLst/>
              <a:rect l="l" t="t" r="r" b="b"/>
              <a:pathLst>
                <a:path w="163829" h="118745">
                  <a:moveTo>
                    <a:pt x="79971" y="0"/>
                  </a:moveTo>
                  <a:lnTo>
                    <a:pt x="0" y="0"/>
                  </a:lnTo>
                  <a:lnTo>
                    <a:pt x="0" y="116484"/>
                  </a:lnTo>
                  <a:lnTo>
                    <a:pt x="15659" y="116484"/>
                  </a:lnTo>
                  <a:lnTo>
                    <a:pt x="15659" y="62585"/>
                  </a:lnTo>
                  <a:lnTo>
                    <a:pt x="71285" y="62585"/>
                  </a:lnTo>
                  <a:lnTo>
                    <a:pt x="71285" y="48679"/>
                  </a:lnTo>
                  <a:lnTo>
                    <a:pt x="15659" y="48679"/>
                  </a:lnTo>
                  <a:lnTo>
                    <a:pt x="15659" y="13906"/>
                  </a:lnTo>
                  <a:lnTo>
                    <a:pt x="79971" y="13906"/>
                  </a:lnTo>
                  <a:lnTo>
                    <a:pt x="79971" y="0"/>
                  </a:lnTo>
                  <a:close/>
                </a:path>
                <a:path w="163829" h="118745">
                  <a:moveTo>
                    <a:pt x="163410" y="31292"/>
                  </a:moveTo>
                  <a:lnTo>
                    <a:pt x="147764" y="31292"/>
                  </a:lnTo>
                  <a:lnTo>
                    <a:pt x="147764" y="86931"/>
                  </a:lnTo>
                  <a:lnTo>
                    <a:pt x="146024" y="92138"/>
                  </a:lnTo>
                  <a:lnTo>
                    <a:pt x="142557" y="100838"/>
                  </a:lnTo>
                  <a:lnTo>
                    <a:pt x="135597" y="106057"/>
                  </a:lnTo>
                  <a:lnTo>
                    <a:pt x="118224" y="106057"/>
                  </a:lnTo>
                  <a:lnTo>
                    <a:pt x="112991" y="102577"/>
                  </a:lnTo>
                  <a:lnTo>
                    <a:pt x="111252" y="97358"/>
                  </a:lnTo>
                  <a:lnTo>
                    <a:pt x="109512" y="95618"/>
                  </a:lnTo>
                  <a:lnTo>
                    <a:pt x="109512" y="31292"/>
                  </a:lnTo>
                  <a:lnTo>
                    <a:pt x="93878" y="31292"/>
                  </a:lnTo>
                  <a:lnTo>
                    <a:pt x="93878" y="95618"/>
                  </a:lnTo>
                  <a:lnTo>
                    <a:pt x="95618" y="102577"/>
                  </a:lnTo>
                  <a:lnTo>
                    <a:pt x="123444" y="118224"/>
                  </a:lnTo>
                  <a:lnTo>
                    <a:pt x="130390" y="118224"/>
                  </a:lnTo>
                  <a:lnTo>
                    <a:pt x="137337" y="116484"/>
                  </a:lnTo>
                  <a:lnTo>
                    <a:pt x="142557" y="111264"/>
                  </a:lnTo>
                  <a:lnTo>
                    <a:pt x="146024" y="109524"/>
                  </a:lnTo>
                  <a:lnTo>
                    <a:pt x="147764" y="106057"/>
                  </a:lnTo>
                  <a:lnTo>
                    <a:pt x="149504" y="102577"/>
                  </a:lnTo>
                  <a:lnTo>
                    <a:pt x="149504" y="116484"/>
                  </a:lnTo>
                  <a:lnTo>
                    <a:pt x="163410" y="116484"/>
                  </a:lnTo>
                  <a:lnTo>
                    <a:pt x="163410" y="102577"/>
                  </a:lnTo>
                  <a:lnTo>
                    <a:pt x="163410" y="31292"/>
                  </a:lnTo>
                  <a:close/>
                </a:path>
              </a:pathLst>
            </a:custGeom>
            <a:solidFill>
              <a:srgbClr val="000000"/>
            </a:solidFill>
          </p:spPr>
          <p:txBody>
            <a:bodyPr wrap="square" lIns="0" tIns="0" rIns="0" bIns="0" rtlCol="0"/>
            <a:lstStyle/>
            <a:p>
              <a:endParaRPr/>
            </a:p>
          </p:txBody>
        </p:sp>
        <p:sp>
          <p:nvSpPr>
            <p:cNvPr id="59" name="object 59"/>
            <p:cNvSpPr/>
            <p:nvPr/>
          </p:nvSpPr>
          <p:spPr>
            <a:xfrm>
              <a:off x="4203898" y="3952223"/>
              <a:ext cx="498899" cy="118220"/>
            </a:xfrm>
            <a:prstGeom prst="rect">
              <a:avLst/>
            </a:prstGeom>
            <a:blipFill>
              <a:blip r:embed="rId14" cstate="print"/>
              <a:stretch>
                <a:fillRect/>
              </a:stretch>
            </a:blipFill>
          </p:spPr>
          <p:txBody>
            <a:bodyPr wrap="square" lIns="0" tIns="0" rIns="0" bIns="0" rtlCol="0"/>
            <a:lstStyle/>
            <a:p>
              <a:endParaRPr/>
            </a:p>
          </p:txBody>
        </p:sp>
        <p:sp>
          <p:nvSpPr>
            <p:cNvPr id="60" name="object 60"/>
            <p:cNvSpPr/>
            <p:nvPr/>
          </p:nvSpPr>
          <p:spPr>
            <a:xfrm>
              <a:off x="4852277" y="3790538"/>
              <a:ext cx="1159395" cy="279905"/>
            </a:xfrm>
            <a:prstGeom prst="rect">
              <a:avLst/>
            </a:prstGeom>
            <a:blipFill>
              <a:blip r:embed="rId15" cstate="print"/>
              <a:stretch>
                <a:fillRect/>
              </a:stretch>
            </a:blipFill>
          </p:spPr>
          <p:txBody>
            <a:bodyPr wrap="square" lIns="0" tIns="0" rIns="0" bIns="0" rtlCol="0"/>
            <a:lstStyle/>
            <a:p>
              <a:endParaRPr/>
            </a:p>
          </p:txBody>
        </p:sp>
        <p:sp>
          <p:nvSpPr>
            <p:cNvPr id="61" name="object 61"/>
            <p:cNvSpPr/>
            <p:nvPr/>
          </p:nvSpPr>
          <p:spPr>
            <a:xfrm>
              <a:off x="6284591" y="3788800"/>
              <a:ext cx="831035" cy="312937"/>
            </a:xfrm>
            <a:prstGeom prst="rect">
              <a:avLst/>
            </a:prstGeom>
            <a:blipFill>
              <a:blip r:embed="rId16" cstate="print"/>
              <a:stretch>
                <a:fillRect/>
              </a:stretch>
            </a:blipFill>
          </p:spPr>
          <p:txBody>
            <a:bodyPr wrap="square" lIns="0" tIns="0" rIns="0" bIns="0" rtlCol="0"/>
            <a:lstStyle/>
            <a:p>
              <a:endParaRPr/>
            </a:p>
          </p:txBody>
        </p:sp>
        <p:sp>
          <p:nvSpPr>
            <p:cNvPr id="62" name="object 62"/>
            <p:cNvSpPr/>
            <p:nvPr/>
          </p:nvSpPr>
          <p:spPr>
            <a:xfrm>
              <a:off x="7743016" y="3787062"/>
              <a:ext cx="312999" cy="121698"/>
            </a:xfrm>
            <a:prstGeom prst="rect">
              <a:avLst/>
            </a:prstGeom>
            <a:blipFill>
              <a:blip r:embed="rId17" cstate="print"/>
              <a:stretch>
                <a:fillRect/>
              </a:stretch>
            </a:blipFill>
          </p:spPr>
          <p:txBody>
            <a:bodyPr wrap="square" lIns="0" tIns="0" rIns="0" bIns="0" rtlCol="0"/>
            <a:lstStyle/>
            <a:p>
              <a:endParaRPr/>
            </a:p>
          </p:txBody>
        </p:sp>
        <p:sp>
          <p:nvSpPr>
            <p:cNvPr id="63" name="object 63"/>
            <p:cNvSpPr/>
            <p:nvPr/>
          </p:nvSpPr>
          <p:spPr>
            <a:xfrm>
              <a:off x="8082195" y="3790538"/>
              <a:ext cx="95885" cy="114935"/>
            </a:xfrm>
            <a:custGeom>
              <a:avLst/>
              <a:gdLst/>
              <a:ahLst/>
              <a:cxnLst/>
              <a:rect l="l" t="t" r="r" b="b"/>
              <a:pathLst>
                <a:path w="95884" h="114935">
                  <a:moveTo>
                    <a:pt x="46799" y="0"/>
                  </a:moveTo>
                  <a:lnTo>
                    <a:pt x="0" y="0"/>
                  </a:lnTo>
                  <a:lnTo>
                    <a:pt x="0" y="114747"/>
                  </a:lnTo>
                  <a:lnTo>
                    <a:pt x="46799" y="114747"/>
                  </a:lnTo>
                  <a:lnTo>
                    <a:pt x="61134" y="113118"/>
                  </a:lnTo>
                  <a:lnTo>
                    <a:pt x="72863" y="108229"/>
                  </a:lnTo>
                  <a:lnTo>
                    <a:pt x="79205" y="102561"/>
                  </a:lnTo>
                  <a:lnTo>
                    <a:pt x="15522" y="102561"/>
                  </a:lnTo>
                  <a:lnTo>
                    <a:pt x="15522" y="12162"/>
                  </a:lnTo>
                  <a:lnTo>
                    <a:pt x="81396" y="12162"/>
                  </a:lnTo>
                  <a:lnTo>
                    <a:pt x="77880" y="8796"/>
                  </a:lnTo>
                  <a:lnTo>
                    <a:pt x="69214" y="3909"/>
                  </a:lnTo>
                  <a:lnTo>
                    <a:pt x="58897" y="977"/>
                  </a:lnTo>
                  <a:lnTo>
                    <a:pt x="46799" y="0"/>
                  </a:lnTo>
                  <a:close/>
                </a:path>
                <a:path w="95884" h="114935">
                  <a:moveTo>
                    <a:pt x="81396" y="12162"/>
                  </a:moveTo>
                  <a:lnTo>
                    <a:pt x="43324" y="12162"/>
                  </a:lnTo>
                  <a:lnTo>
                    <a:pt x="52815" y="13086"/>
                  </a:lnTo>
                  <a:lnTo>
                    <a:pt x="60526" y="15640"/>
                  </a:lnTo>
                  <a:lnTo>
                    <a:pt x="79858" y="55624"/>
                  </a:lnTo>
                  <a:lnTo>
                    <a:pt x="79929" y="69548"/>
                  </a:lnTo>
                  <a:lnTo>
                    <a:pt x="78076" y="78236"/>
                  </a:lnTo>
                  <a:lnTo>
                    <a:pt x="74600" y="83448"/>
                  </a:lnTo>
                  <a:lnTo>
                    <a:pt x="72979" y="88661"/>
                  </a:lnTo>
                  <a:lnTo>
                    <a:pt x="67650" y="93874"/>
                  </a:lnTo>
                  <a:lnTo>
                    <a:pt x="64175" y="97349"/>
                  </a:lnTo>
                  <a:lnTo>
                    <a:pt x="57224" y="100824"/>
                  </a:lnTo>
                  <a:lnTo>
                    <a:pt x="53749" y="100824"/>
                  </a:lnTo>
                  <a:lnTo>
                    <a:pt x="50274" y="102561"/>
                  </a:lnTo>
                  <a:lnTo>
                    <a:pt x="79205" y="102561"/>
                  </a:lnTo>
                  <a:lnTo>
                    <a:pt x="95115" y="64461"/>
                  </a:lnTo>
                  <a:lnTo>
                    <a:pt x="95452" y="55624"/>
                  </a:lnTo>
                  <a:lnTo>
                    <a:pt x="94800" y="44248"/>
                  </a:lnTo>
                  <a:lnTo>
                    <a:pt x="92845" y="33685"/>
                  </a:lnTo>
                  <a:lnTo>
                    <a:pt x="89587" y="24094"/>
                  </a:lnTo>
                  <a:lnTo>
                    <a:pt x="85026" y="15637"/>
                  </a:lnTo>
                  <a:lnTo>
                    <a:pt x="81396" y="12162"/>
                  </a:lnTo>
                  <a:close/>
                </a:path>
              </a:pathLst>
            </a:custGeom>
            <a:solidFill>
              <a:srgbClr val="000000"/>
            </a:solidFill>
          </p:spPr>
          <p:txBody>
            <a:bodyPr wrap="square" lIns="0" tIns="0" rIns="0" bIns="0" rtlCol="0"/>
            <a:lstStyle/>
            <a:p>
              <a:endParaRPr/>
            </a:p>
          </p:txBody>
        </p:sp>
        <p:sp>
          <p:nvSpPr>
            <p:cNvPr id="64" name="object 64"/>
            <p:cNvSpPr/>
            <p:nvPr/>
          </p:nvSpPr>
          <p:spPr>
            <a:xfrm>
              <a:off x="8186451" y="3905285"/>
              <a:ext cx="0" cy="0"/>
            </a:xfrm>
            <a:custGeom>
              <a:avLst/>
              <a:gdLst/>
              <a:ahLst/>
              <a:cxnLst/>
              <a:rect l="l" t="t" r="r" b="b"/>
              <a:pathLst>
                <a:path>
                  <a:moveTo>
                    <a:pt x="0" y="0"/>
                  </a:moveTo>
                  <a:lnTo>
                    <a:pt x="0" y="0"/>
                  </a:lnTo>
                </a:path>
              </a:pathLst>
            </a:custGeom>
            <a:ln w="5215">
              <a:solidFill>
                <a:srgbClr val="000000"/>
              </a:solidFill>
            </a:ln>
          </p:spPr>
          <p:txBody>
            <a:bodyPr wrap="square" lIns="0" tIns="0" rIns="0" bIns="0" rtlCol="0"/>
            <a:lstStyle/>
            <a:p>
              <a:endParaRPr/>
            </a:p>
          </p:txBody>
        </p:sp>
        <p:sp>
          <p:nvSpPr>
            <p:cNvPr id="65" name="object 65"/>
            <p:cNvSpPr/>
            <p:nvPr/>
          </p:nvSpPr>
          <p:spPr>
            <a:xfrm>
              <a:off x="3661536" y="1269581"/>
              <a:ext cx="4655185" cy="2420620"/>
            </a:xfrm>
            <a:custGeom>
              <a:avLst/>
              <a:gdLst/>
              <a:ahLst/>
              <a:cxnLst/>
              <a:rect l="l" t="t" r="r" b="b"/>
              <a:pathLst>
                <a:path w="4655184" h="2420620">
                  <a:moveTo>
                    <a:pt x="0" y="2420108"/>
                  </a:moveTo>
                  <a:lnTo>
                    <a:pt x="4655119" y="2420108"/>
                  </a:lnTo>
                  <a:lnTo>
                    <a:pt x="4655119" y="0"/>
                  </a:lnTo>
                  <a:lnTo>
                    <a:pt x="0" y="0"/>
                  </a:lnTo>
                  <a:lnTo>
                    <a:pt x="0" y="2420108"/>
                  </a:lnTo>
                  <a:close/>
                </a:path>
              </a:pathLst>
            </a:custGeom>
            <a:ln w="10431">
              <a:solidFill>
                <a:srgbClr val="000000"/>
              </a:solidFill>
            </a:ln>
          </p:spPr>
          <p:txBody>
            <a:bodyPr wrap="square" lIns="0" tIns="0" rIns="0" bIns="0" rtlCol="0"/>
            <a:lstStyle/>
            <a:p>
              <a:endParaRPr/>
            </a:p>
          </p:txBody>
        </p:sp>
        <p:sp>
          <p:nvSpPr>
            <p:cNvPr id="66" name="object 66"/>
            <p:cNvSpPr/>
            <p:nvPr/>
          </p:nvSpPr>
          <p:spPr>
            <a:xfrm>
              <a:off x="2898410" y="2479659"/>
              <a:ext cx="0" cy="0"/>
            </a:xfrm>
            <a:custGeom>
              <a:avLst/>
              <a:gdLst/>
              <a:ahLst/>
              <a:cxnLst/>
              <a:rect l="l" t="t" r="r" b="b"/>
              <a:pathLst>
                <a:path>
                  <a:moveTo>
                    <a:pt x="0" y="0"/>
                  </a:moveTo>
                  <a:lnTo>
                    <a:pt x="0" y="0"/>
                  </a:lnTo>
                </a:path>
              </a:pathLst>
            </a:custGeom>
            <a:ln w="5215">
              <a:solidFill>
                <a:srgbClr val="000000"/>
              </a:solidFill>
            </a:ln>
          </p:spPr>
          <p:txBody>
            <a:bodyPr wrap="square" lIns="0" tIns="0" rIns="0" bIns="0" rtlCol="0"/>
            <a:lstStyle/>
            <a:p>
              <a:endParaRPr/>
            </a:p>
          </p:txBody>
        </p:sp>
        <p:sp>
          <p:nvSpPr>
            <p:cNvPr id="67" name="object 67"/>
            <p:cNvSpPr/>
            <p:nvPr/>
          </p:nvSpPr>
          <p:spPr>
            <a:xfrm>
              <a:off x="2820186" y="2789129"/>
              <a:ext cx="147756" cy="156472"/>
            </a:xfrm>
            <a:prstGeom prst="rect">
              <a:avLst/>
            </a:prstGeom>
            <a:blipFill>
              <a:blip r:embed="rId18" cstate="print"/>
              <a:stretch>
                <a:fillRect/>
              </a:stretch>
            </a:blipFill>
          </p:spPr>
          <p:txBody>
            <a:bodyPr wrap="square" lIns="0" tIns="0" rIns="0" bIns="0" rtlCol="0"/>
            <a:lstStyle/>
            <a:p>
              <a:endParaRPr/>
            </a:p>
          </p:txBody>
        </p:sp>
        <p:sp>
          <p:nvSpPr>
            <p:cNvPr id="68" name="object 68"/>
            <p:cNvSpPr/>
            <p:nvPr/>
          </p:nvSpPr>
          <p:spPr>
            <a:xfrm>
              <a:off x="2856689" y="2615281"/>
              <a:ext cx="111252" cy="146023"/>
            </a:xfrm>
            <a:prstGeom prst="rect">
              <a:avLst/>
            </a:prstGeom>
            <a:blipFill>
              <a:blip r:embed="rId19" cstate="print"/>
              <a:stretch>
                <a:fillRect/>
              </a:stretch>
            </a:blipFill>
          </p:spPr>
          <p:txBody>
            <a:bodyPr wrap="square" lIns="0" tIns="0" rIns="0" bIns="0" rtlCol="0"/>
            <a:lstStyle/>
            <a:p>
              <a:endParaRPr/>
            </a:p>
          </p:txBody>
        </p:sp>
        <p:sp>
          <p:nvSpPr>
            <p:cNvPr id="69" name="object 69"/>
            <p:cNvSpPr/>
            <p:nvPr/>
          </p:nvSpPr>
          <p:spPr>
            <a:xfrm>
              <a:off x="2816707" y="2364917"/>
              <a:ext cx="193040" cy="229870"/>
            </a:xfrm>
            <a:custGeom>
              <a:avLst/>
              <a:gdLst/>
              <a:ahLst/>
              <a:cxnLst/>
              <a:rect l="l" t="t" r="r" b="b"/>
              <a:pathLst>
                <a:path w="193039" h="229869">
                  <a:moveTo>
                    <a:pt x="154711" y="170395"/>
                  </a:moveTo>
                  <a:lnTo>
                    <a:pt x="152971" y="165163"/>
                  </a:lnTo>
                  <a:lnTo>
                    <a:pt x="151231" y="158203"/>
                  </a:lnTo>
                  <a:lnTo>
                    <a:pt x="147751" y="151257"/>
                  </a:lnTo>
                  <a:lnTo>
                    <a:pt x="135585" y="139103"/>
                  </a:lnTo>
                  <a:lnTo>
                    <a:pt x="130365" y="135623"/>
                  </a:lnTo>
                  <a:lnTo>
                    <a:pt x="125158" y="133883"/>
                  </a:lnTo>
                  <a:lnTo>
                    <a:pt x="121678" y="132143"/>
                  </a:lnTo>
                  <a:lnTo>
                    <a:pt x="116459" y="132143"/>
                  </a:lnTo>
                  <a:lnTo>
                    <a:pt x="116459" y="149517"/>
                  </a:lnTo>
                  <a:lnTo>
                    <a:pt x="126898" y="152996"/>
                  </a:lnTo>
                  <a:lnTo>
                    <a:pt x="135585" y="161683"/>
                  </a:lnTo>
                  <a:lnTo>
                    <a:pt x="139065" y="170395"/>
                  </a:lnTo>
                  <a:lnTo>
                    <a:pt x="139065" y="189509"/>
                  </a:lnTo>
                  <a:lnTo>
                    <a:pt x="102552" y="208648"/>
                  </a:lnTo>
                  <a:lnTo>
                    <a:pt x="102552" y="149517"/>
                  </a:lnTo>
                  <a:lnTo>
                    <a:pt x="102552" y="130403"/>
                  </a:lnTo>
                  <a:lnTo>
                    <a:pt x="88646" y="130403"/>
                  </a:lnTo>
                  <a:lnTo>
                    <a:pt x="88646" y="149517"/>
                  </a:lnTo>
                  <a:lnTo>
                    <a:pt x="88646" y="208648"/>
                  </a:lnTo>
                  <a:lnTo>
                    <a:pt x="79959" y="208648"/>
                  </a:lnTo>
                  <a:lnTo>
                    <a:pt x="71272" y="205143"/>
                  </a:lnTo>
                  <a:lnTo>
                    <a:pt x="66052" y="199936"/>
                  </a:lnTo>
                  <a:lnTo>
                    <a:pt x="59093" y="194716"/>
                  </a:lnTo>
                  <a:lnTo>
                    <a:pt x="55626" y="187769"/>
                  </a:lnTo>
                  <a:lnTo>
                    <a:pt x="55626" y="179082"/>
                  </a:lnTo>
                  <a:lnTo>
                    <a:pt x="56565" y="170624"/>
                  </a:lnTo>
                  <a:lnTo>
                    <a:pt x="59321" y="163639"/>
                  </a:lnTo>
                  <a:lnTo>
                    <a:pt x="63690" y="158292"/>
                  </a:lnTo>
                  <a:lnTo>
                    <a:pt x="69532" y="154736"/>
                  </a:lnTo>
                  <a:lnTo>
                    <a:pt x="74739" y="151257"/>
                  </a:lnTo>
                  <a:lnTo>
                    <a:pt x="79959" y="149517"/>
                  </a:lnTo>
                  <a:lnTo>
                    <a:pt x="88646" y="149517"/>
                  </a:lnTo>
                  <a:lnTo>
                    <a:pt x="88646" y="130403"/>
                  </a:lnTo>
                  <a:lnTo>
                    <a:pt x="83439" y="130403"/>
                  </a:lnTo>
                  <a:lnTo>
                    <a:pt x="78219" y="132143"/>
                  </a:lnTo>
                  <a:lnTo>
                    <a:pt x="71272" y="132143"/>
                  </a:lnTo>
                  <a:lnTo>
                    <a:pt x="66052" y="135623"/>
                  </a:lnTo>
                  <a:lnTo>
                    <a:pt x="59093" y="139103"/>
                  </a:lnTo>
                  <a:lnTo>
                    <a:pt x="53886" y="142570"/>
                  </a:lnTo>
                  <a:lnTo>
                    <a:pt x="48666" y="147789"/>
                  </a:lnTo>
                  <a:lnTo>
                    <a:pt x="45186" y="154736"/>
                  </a:lnTo>
                  <a:lnTo>
                    <a:pt x="41719" y="163423"/>
                  </a:lnTo>
                  <a:lnTo>
                    <a:pt x="39979" y="170395"/>
                  </a:lnTo>
                  <a:lnTo>
                    <a:pt x="39979" y="177342"/>
                  </a:lnTo>
                  <a:lnTo>
                    <a:pt x="57365" y="215595"/>
                  </a:lnTo>
                  <a:lnTo>
                    <a:pt x="99085" y="229501"/>
                  </a:lnTo>
                  <a:lnTo>
                    <a:pt x="111467" y="228549"/>
                  </a:lnTo>
                  <a:lnTo>
                    <a:pt x="145948" y="208648"/>
                  </a:lnTo>
                  <a:lnTo>
                    <a:pt x="154711" y="180822"/>
                  </a:lnTo>
                  <a:lnTo>
                    <a:pt x="154711" y="170395"/>
                  </a:lnTo>
                  <a:close/>
                </a:path>
                <a:path w="193039" h="229869">
                  <a:moveTo>
                    <a:pt x="192951" y="0"/>
                  </a:moveTo>
                  <a:lnTo>
                    <a:pt x="157988" y="17614"/>
                  </a:lnTo>
                  <a:lnTo>
                    <a:pt x="111353" y="28943"/>
                  </a:lnTo>
                  <a:lnTo>
                    <a:pt x="97345" y="29565"/>
                  </a:lnTo>
                  <a:lnTo>
                    <a:pt x="83324" y="28943"/>
                  </a:lnTo>
                  <a:lnTo>
                    <a:pt x="37401" y="18618"/>
                  </a:lnTo>
                  <a:lnTo>
                    <a:pt x="0" y="1739"/>
                  </a:lnTo>
                  <a:lnTo>
                    <a:pt x="0" y="13919"/>
                  </a:lnTo>
                  <a:lnTo>
                    <a:pt x="36664" y="34696"/>
                  </a:lnTo>
                  <a:lnTo>
                    <a:pt x="83324" y="48044"/>
                  </a:lnTo>
                  <a:lnTo>
                    <a:pt x="102552" y="48691"/>
                  </a:lnTo>
                  <a:lnTo>
                    <a:pt x="109512" y="46939"/>
                  </a:lnTo>
                  <a:lnTo>
                    <a:pt x="114719" y="46939"/>
                  </a:lnTo>
                  <a:lnTo>
                    <a:pt x="131673" y="43891"/>
                  </a:lnTo>
                  <a:lnTo>
                    <a:pt x="139166" y="41567"/>
                  </a:lnTo>
                  <a:lnTo>
                    <a:pt x="146011" y="38252"/>
                  </a:lnTo>
                  <a:lnTo>
                    <a:pt x="154711" y="36512"/>
                  </a:lnTo>
                  <a:lnTo>
                    <a:pt x="159918" y="33032"/>
                  </a:lnTo>
                  <a:lnTo>
                    <a:pt x="168021" y="29044"/>
                  </a:lnTo>
                  <a:lnTo>
                    <a:pt x="192951" y="12192"/>
                  </a:lnTo>
                  <a:lnTo>
                    <a:pt x="192951" y="0"/>
                  </a:lnTo>
                  <a:close/>
                </a:path>
              </a:pathLst>
            </a:custGeom>
            <a:solidFill>
              <a:srgbClr val="000000"/>
            </a:solidFill>
          </p:spPr>
          <p:txBody>
            <a:bodyPr wrap="square" lIns="0" tIns="0" rIns="0" bIns="0" rtlCol="0"/>
            <a:lstStyle/>
            <a:p>
              <a:endParaRPr/>
            </a:p>
          </p:txBody>
        </p:sp>
        <p:sp>
          <p:nvSpPr>
            <p:cNvPr id="70" name="object 70"/>
            <p:cNvSpPr/>
            <p:nvPr/>
          </p:nvSpPr>
          <p:spPr>
            <a:xfrm>
              <a:off x="2856689" y="2198013"/>
              <a:ext cx="111252" cy="146047"/>
            </a:xfrm>
            <a:prstGeom prst="rect">
              <a:avLst/>
            </a:prstGeom>
            <a:blipFill>
              <a:blip r:embed="rId20" cstate="print"/>
              <a:stretch>
                <a:fillRect/>
              </a:stretch>
            </a:blipFill>
          </p:spPr>
          <p:txBody>
            <a:bodyPr wrap="square" lIns="0" tIns="0" rIns="0" bIns="0" rtlCol="0"/>
            <a:lstStyle/>
            <a:p>
              <a:endParaRPr/>
            </a:p>
          </p:txBody>
        </p:sp>
        <p:sp>
          <p:nvSpPr>
            <p:cNvPr id="71" name="object 71"/>
            <p:cNvSpPr/>
            <p:nvPr/>
          </p:nvSpPr>
          <p:spPr>
            <a:xfrm>
              <a:off x="2816708" y="2025903"/>
              <a:ext cx="192949" cy="151259"/>
            </a:xfrm>
            <a:prstGeom prst="rect">
              <a:avLst/>
            </a:prstGeom>
            <a:blipFill>
              <a:blip r:embed="rId21" cstate="print"/>
              <a:stretch>
                <a:fillRect/>
              </a:stretch>
            </a:blipFill>
          </p:spPr>
          <p:txBody>
            <a:bodyPr wrap="square" lIns="0" tIns="0" rIns="0" bIns="0" rtlCol="0"/>
            <a:lstStyle/>
            <a:p>
              <a:endParaRPr/>
            </a:p>
          </p:txBody>
        </p:sp>
        <p:sp>
          <p:nvSpPr>
            <p:cNvPr id="72" name="object 72"/>
            <p:cNvSpPr/>
            <p:nvPr/>
          </p:nvSpPr>
          <p:spPr>
            <a:xfrm>
              <a:off x="6950439" y="1361788"/>
              <a:ext cx="13970" cy="116839"/>
            </a:xfrm>
            <a:custGeom>
              <a:avLst/>
              <a:gdLst/>
              <a:ahLst/>
              <a:cxnLst/>
              <a:rect l="l" t="t" r="r" b="b"/>
              <a:pathLst>
                <a:path w="13970" h="116840">
                  <a:moveTo>
                    <a:pt x="13900" y="0"/>
                  </a:moveTo>
                  <a:lnTo>
                    <a:pt x="0" y="0"/>
                  </a:lnTo>
                  <a:lnTo>
                    <a:pt x="0" y="116531"/>
                  </a:lnTo>
                  <a:lnTo>
                    <a:pt x="13900" y="116531"/>
                  </a:lnTo>
                  <a:lnTo>
                    <a:pt x="13900" y="0"/>
                  </a:lnTo>
                  <a:close/>
                </a:path>
              </a:pathLst>
            </a:custGeom>
            <a:solidFill>
              <a:srgbClr val="000000"/>
            </a:solidFill>
          </p:spPr>
          <p:txBody>
            <a:bodyPr wrap="square" lIns="0" tIns="0" rIns="0" bIns="0" rtlCol="0"/>
            <a:lstStyle/>
            <a:p>
              <a:endParaRPr/>
            </a:p>
          </p:txBody>
        </p:sp>
        <p:sp>
          <p:nvSpPr>
            <p:cNvPr id="73" name="object 73"/>
            <p:cNvSpPr/>
            <p:nvPr/>
          </p:nvSpPr>
          <p:spPr>
            <a:xfrm>
              <a:off x="7659611" y="1382638"/>
              <a:ext cx="462915" cy="81915"/>
            </a:xfrm>
            <a:custGeom>
              <a:avLst/>
              <a:gdLst/>
              <a:ahLst/>
              <a:cxnLst/>
              <a:rect l="l" t="t" r="r" b="b"/>
              <a:pathLst>
                <a:path w="462915" h="81915">
                  <a:moveTo>
                    <a:pt x="462432" y="0"/>
                  </a:moveTo>
                  <a:lnTo>
                    <a:pt x="0" y="0"/>
                  </a:lnTo>
                  <a:lnTo>
                    <a:pt x="0" y="81780"/>
                  </a:lnTo>
                  <a:lnTo>
                    <a:pt x="462432" y="81780"/>
                  </a:lnTo>
                  <a:lnTo>
                    <a:pt x="462432" y="0"/>
                  </a:lnTo>
                  <a:close/>
                </a:path>
              </a:pathLst>
            </a:custGeom>
            <a:solidFill>
              <a:srgbClr val="86BCFF"/>
            </a:solidFill>
          </p:spPr>
          <p:txBody>
            <a:bodyPr wrap="square" lIns="0" tIns="0" rIns="0" bIns="0" rtlCol="0"/>
            <a:lstStyle/>
            <a:p>
              <a:endParaRPr/>
            </a:p>
          </p:txBody>
        </p:sp>
        <p:sp>
          <p:nvSpPr>
            <p:cNvPr id="74" name="object 74"/>
            <p:cNvSpPr/>
            <p:nvPr/>
          </p:nvSpPr>
          <p:spPr>
            <a:xfrm>
              <a:off x="7659611" y="1382638"/>
              <a:ext cx="462915" cy="81915"/>
            </a:xfrm>
            <a:custGeom>
              <a:avLst/>
              <a:gdLst/>
              <a:ahLst/>
              <a:cxnLst/>
              <a:rect l="l" t="t" r="r" b="b"/>
              <a:pathLst>
                <a:path w="462915" h="81915">
                  <a:moveTo>
                    <a:pt x="0" y="81780"/>
                  </a:moveTo>
                  <a:lnTo>
                    <a:pt x="462432" y="81780"/>
                  </a:lnTo>
                  <a:lnTo>
                    <a:pt x="462432" y="0"/>
                  </a:lnTo>
                  <a:lnTo>
                    <a:pt x="0" y="0"/>
                  </a:lnTo>
                  <a:lnTo>
                    <a:pt x="0" y="81780"/>
                  </a:lnTo>
                  <a:close/>
                </a:path>
              </a:pathLst>
            </a:custGeom>
            <a:ln w="5215">
              <a:solidFill>
                <a:srgbClr val="000000"/>
              </a:solidFill>
            </a:ln>
          </p:spPr>
          <p:txBody>
            <a:bodyPr wrap="square" lIns="0" tIns="0" rIns="0" bIns="0" rtlCol="0"/>
            <a:lstStyle/>
            <a:p>
              <a:endParaRPr/>
            </a:p>
          </p:txBody>
        </p:sp>
        <p:sp>
          <p:nvSpPr>
            <p:cNvPr id="75" name="object 75"/>
            <p:cNvSpPr/>
            <p:nvPr/>
          </p:nvSpPr>
          <p:spPr>
            <a:xfrm>
              <a:off x="6559363" y="1361788"/>
              <a:ext cx="1002941" cy="311137"/>
            </a:xfrm>
            <a:prstGeom prst="rect">
              <a:avLst/>
            </a:prstGeom>
            <a:blipFill>
              <a:blip r:embed="rId22" cstate="print"/>
              <a:stretch>
                <a:fillRect/>
              </a:stretch>
            </a:blipFill>
          </p:spPr>
          <p:txBody>
            <a:bodyPr wrap="square" lIns="0" tIns="0" rIns="0" bIns="0" rtlCol="0"/>
            <a:lstStyle/>
            <a:p>
              <a:endParaRPr/>
            </a:p>
          </p:txBody>
        </p:sp>
        <p:sp>
          <p:nvSpPr>
            <p:cNvPr id="76" name="object 76"/>
            <p:cNvSpPr/>
            <p:nvPr/>
          </p:nvSpPr>
          <p:spPr>
            <a:xfrm>
              <a:off x="7760392" y="2702205"/>
              <a:ext cx="201930" cy="988060"/>
            </a:xfrm>
            <a:custGeom>
              <a:avLst/>
              <a:gdLst/>
              <a:ahLst/>
              <a:cxnLst/>
              <a:rect l="l" t="t" r="r" b="b"/>
              <a:pathLst>
                <a:path w="201929" h="988060">
                  <a:moveTo>
                    <a:pt x="201793" y="0"/>
                  </a:moveTo>
                  <a:lnTo>
                    <a:pt x="0" y="0"/>
                  </a:lnTo>
                  <a:lnTo>
                    <a:pt x="0" y="987485"/>
                  </a:lnTo>
                  <a:lnTo>
                    <a:pt x="201793" y="987485"/>
                  </a:lnTo>
                  <a:lnTo>
                    <a:pt x="201793" y="0"/>
                  </a:lnTo>
                  <a:close/>
                </a:path>
              </a:pathLst>
            </a:custGeom>
            <a:solidFill>
              <a:srgbClr val="86BCFF"/>
            </a:solidFill>
          </p:spPr>
          <p:txBody>
            <a:bodyPr wrap="square" lIns="0" tIns="0" rIns="0" bIns="0" rtlCol="0"/>
            <a:lstStyle/>
            <a:p>
              <a:endParaRPr/>
            </a:p>
          </p:txBody>
        </p:sp>
        <p:sp>
          <p:nvSpPr>
            <p:cNvPr id="77" name="object 77"/>
            <p:cNvSpPr/>
            <p:nvPr/>
          </p:nvSpPr>
          <p:spPr>
            <a:xfrm>
              <a:off x="7760392" y="2703942"/>
              <a:ext cx="201930" cy="986155"/>
            </a:xfrm>
            <a:custGeom>
              <a:avLst/>
              <a:gdLst/>
              <a:ahLst/>
              <a:cxnLst/>
              <a:rect l="l" t="t" r="r" b="b"/>
              <a:pathLst>
                <a:path w="201929" h="986154">
                  <a:moveTo>
                    <a:pt x="0" y="0"/>
                  </a:moveTo>
                  <a:lnTo>
                    <a:pt x="201793" y="0"/>
                  </a:lnTo>
                  <a:lnTo>
                    <a:pt x="201793" y="985747"/>
                  </a:lnTo>
                  <a:lnTo>
                    <a:pt x="0" y="985747"/>
                  </a:lnTo>
                  <a:lnTo>
                    <a:pt x="0" y="0"/>
                  </a:lnTo>
                  <a:close/>
                </a:path>
              </a:pathLst>
            </a:custGeom>
            <a:ln w="5215">
              <a:solidFill>
                <a:srgbClr val="000000"/>
              </a:solidFill>
            </a:ln>
          </p:spPr>
          <p:txBody>
            <a:bodyPr wrap="square" lIns="0" tIns="0" rIns="0" bIns="0" rtlCol="0"/>
            <a:lstStyle/>
            <a:p>
              <a:endParaRPr/>
            </a:p>
          </p:txBody>
        </p:sp>
        <p:sp>
          <p:nvSpPr>
            <p:cNvPr id="78" name="object 78"/>
            <p:cNvSpPr/>
            <p:nvPr/>
          </p:nvSpPr>
          <p:spPr>
            <a:xfrm>
              <a:off x="7659611" y="1545968"/>
              <a:ext cx="462915" cy="80645"/>
            </a:xfrm>
            <a:custGeom>
              <a:avLst/>
              <a:gdLst/>
              <a:ahLst/>
              <a:cxnLst/>
              <a:rect l="l" t="t" r="r" b="b"/>
              <a:pathLst>
                <a:path w="462915" h="80644">
                  <a:moveTo>
                    <a:pt x="462432" y="0"/>
                  </a:moveTo>
                  <a:lnTo>
                    <a:pt x="0" y="0"/>
                  </a:lnTo>
                  <a:lnTo>
                    <a:pt x="0" y="80159"/>
                  </a:lnTo>
                  <a:lnTo>
                    <a:pt x="462432" y="80159"/>
                  </a:lnTo>
                  <a:lnTo>
                    <a:pt x="462432" y="0"/>
                  </a:lnTo>
                  <a:close/>
                </a:path>
              </a:pathLst>
            </a:custGeom>
            <a:solidFill>
              <a:srgbClr val="89002D"/>
            </a:solidFill>
          </p:spPr>
          <p:txBody>
            <a:bodyPr wrap="square" lIns="0" tIns="0" rIns="0" bIns="0" rtlCol="0"/>
            <a:lstStyle/>
            <a:p>
              <a:endParaRPr/>
            </a:p>
          </p:txBody>
        </p:sp>
        <p:sp>
          <p:nvSpPr>
            <p:cNvPr id="79" name="object 79"/>
            <p:cNvSpPr/>
            <p:nvPr/>
          </p:nvSpPr>
          <p:spPr>
            <a:xfrm>
              <a:off x="7659611" y="1545968"/>
              <a:ext cx="462915" cy="80645"/>
            </a:xfrm>
            <a:custGeom>
              <a:avLst/>
              <a:gdLst/>
              <a:ahLst/>
              <a:cxnLst/>
              <a:rect l="l" t="t" r="r" b="b"/>
              <a:pathLst>
                <a:path w="462915" h="80644">
                  <a:moveTo>
                    <a:pt x="0" y="80159"/>
                  </a:moveTo>
                  <a:lnTo>
                    <a:pt x="462432" y="80159"/>
                  </a:lnTo>
                  <a:lnTo>
                    <a:pt x="462432" y="0"/>
                  </a:lnTo>
                  <a:lnTo>
                    <a:pt x="0" y="0"/>
                  </a:lnTo>
                  <a:lnTo>
                    <a:pt x="0" y="80159"/>
                  </a:lnTo>
                  <a:close/>
                </a:path>
              </a:pathLst>
            </a:custGeom>
            <a:ln w="5215">
              <a:solidFill>
                <a:srgbClr val="000000"/>
              </a:solidFill>
            </a:ln>
          </p:spPr>
          <p:txBody>
            <a:bodyPr wrap="square" lIns="0" tIns="0" rIns="0" bIns="0" rtlCol="0"/>
            <a:lstStyle/>
            <a:p>
              <a:endParaRPr/>
            </a:p>
          </p:txBody>
        </p:sp>
        <p:sp>
          <p:nvSpPr>
            <p:cNvPr id="80" name="object 80"/>
            <p:cNvSpPr/>
            <p:nvPr/>
          </p:nvSpPr>
          <p:spPr>
            <a:xfrm>
              <a:off x="7962185" y="2738716"/>
              <a:ext cx="203835" cy="951230"/>
            </a:xfrm>
            <a:custGeom>
              <a:avLst/>
              <a:gdLst/>
              <a:ahLst/>
              <a:cxnLst/>
              <a:rect l="l" t="t" r="r" b="b"/>
              <a:pathLst>
                <a:path w="203834" h="951229">
                  <a:moveTo>
                    <a:pt x="203414" y="0"/>
                  </a:moveTo>
                  <a:lnTo>
                    <a:pt x="0" y="0"/>
                  </a:lnTo>
                  <a:lnTo>
                    <a:pt x="0" y="950973"/>
                  </a:lnTo>
                  <a:lnTo>
                    <a:pt x="203414" y="950973"/>
                  </a:lnTo>
                  <a:lnTo>
                    <a:pt x="203414" y="0"/>
                  </a:lnTo>
                  <a:close/>
                </a:path>
              </a:pathLst>
            </a:custGeom>
            <a:solidFill>
              <a:srgbClr val="89002D"/>
            </a:solidFill>
          </p:spPr>
          <p:txBody>
            <a:bodyPr wrap="square" lIns="0" tIns="0" rIns="0" bIns="0" rtlCol="0"/>
            <a:lstStyle/>
            <a:p>
              <a:endParaRPr/>
            </a:p>
          </p:txBody>
        </p:sp>
        <p:sp>
          <p:nvSpPr>
            <p:cNvPr id="81" name="object 81"/>
            <p:cNvSpPr/>
            <p:nvPr/>
          </p:nvSpPr>
          <p:spPr>
            <a:xfrm>
              <a:off x="7824799" y="2667430"/>
              <a:ext cx="339090" cy="1022350"/>
            </a:xfrm>
            <a:custGeom>
              <a:avLst/>
              <a:gdLst/>
              <a:ahLst/>
              <a:cxnLst/>
              <a:rect l="l" t="t" r="r" b="b"/>
              <a:pathLst>
                <a:path w="339090" h="1022350">
                  <a:moveTo>
                    <a:pt x="137386" y="71285"/>
                  </a:moveTo>
                  <a:lnTo>
                    <a:pt x="338947" y="71285"/>
                  </a:lnTo>
                  <a:lnTo>
                    <a:pt x="338947" y="1022259"/>
                  </a:lnTo>
                  <a:lnTo>
                    <a:pt x="137386" y="1022259"/>
                  </a:lnTo>
                  <a:lnTo>
                    <a:pt x="137386" y="71285"/>
                  </a:lnTo>
                  <a:close/>
                </a:path>
                <a:path w="339090" h="1022350">
                  <a:moveTo>
                    <a:pt x="36605" y="62575"/>
                  </a:moveTo>
                  <a:lnTo>
                    <a:pt x="36605" y="62575"/>
                  </a:lnTo>
                  <a:lnTo>
                    <a:pt x="36605" y="8687"/>
                  </a:lnTo>
                </a:path>
                <a:path w="339090" h="1022350">
                  <a:moveTo>
                    <a:pt x="0" y="62575"/>
                  </a:moveTo>
                  <a:lnTo>
                    <a:pt x="0" y="62575"/>
                  </a:lnTo>
                  <a:lnTo>
                    <a:pt x="71357" y="62575"/>
                  </a:lnTo>
                </a:path>
                <a:path w="339090" h="1022350">
                  <a:moveTo>
                    <a:pt x="0" y="8687"/>
                  </a:moveTo>
                  <a:lnTo>
                    <a:pt x="0" y="8687"/>
                  </a:lnTo>
                  <a:lnTo>
                    <a:pt x="71357" y="8687"/>
                  </a:lnTo>
                </a:path>
                <a:path w="339090" h="1022350">
                  <a:moveTo>
                    <a:pt x="36605" y="73023"/>
                  </a:moveTo>
                  <a:lnTo>
                    <a:pt x="36605" y="73023"/>
                  </a:lnTo>
                  <a:lnTo>
                    <a:pt x="36605" y="0"/>
                  </a:lnTo>
                </a:path>
                <a:path w="339090" h="1022350">
                  <a:moveTo>
                    <a:pt x="0" y="36511"/>
                  </a:moveTo>
                  <a:lnTo>
                    <a:pt x="0" y="36511"/>
                  </a:lnTo>
                  <a:lnTo>
                    <a:pt x="72979" y="36511"/>
                  </a:lnTo>
                </a:path>
                <a:path w="339090" h="1022350">
                  <a:moveTo>
                    <a:pt x="238166" y="99086"/>
                  </a:moveTo>
                  <a:lnTo>
                    <a:pt x="238166" y="99086"/>
                  </a:lnTo>
                  <a:lnTo>
                    <a:pt x="238166" y="43461"/>
                  </a:lnTo>
                </a:path>
                <a:path w="339090" h="1022350">
                  <a:moveTo>
                    <a:pt x="203414" y="99086"/>
                  </a:moveTo>
                  <a:lnTo>
                    <a:pt x="203414" y="99086"/>
                  </a:lnTo>
                  <a:lnTo>
                    <a:pt x="274772" y="99086"/>
                  </a:lnTo>
                </a:path>
                <a:path w="339090" h="1022350">
                  <a:moveTo>
                    <a:pt x="203414" y="43461"/>
                  </a:moveTo>
                  <a:lnTo>
                    <a:pt x="203414" y="43461"/>
                  </a:lnTo>
                  <a:lnTo>
                    <a:pt x="274772" y="43461"/>
                  </a:lnTo>
                </a:path>
                <a:path w="339090" h="1022350">
                  <a:moveTo>
                    <a:pt x="238166" y="107797"/>
                  </a:moveTo>
                  <a:lnTo>
                    <a:pt x="238166" y="107797"/>
                  </a:lnTo>
                  <a:lnTo>
                    <a:pt x="238166" y="34774"/>
                  </a:lnTo>
                </a:path>
                <a:path w="339090" h="1022350">
                  <a:moveTo>
                    <a:pt x="201561" y="71285"/>
                  </a:moveTo>
                  <a:lnTo>
                    <a:pt x="201561" y="71285"/>
                  </a:lnTo>
                  <a:lnTo>
                    <a:pt x="274772" y="71285"/>
                  </a:lnTo>
                </a:path>
              </a:pathLst>
            </a:custGeom>
            <a:ln w="5215">
              <a:solidFill>
                <a:srgbClr val="000000"/>
              </a:solidFill>
            </a:ln>
          </p:spPr>
          <p:txBody>
            <a:bodyPr wrap="square" lIns="0" tIns="0" rIns="0" bIns="0" rtlCol="0"/>
            <a:lstStyle/>
            <a:p>
              <a:endParaRPr/>
            </a:p>
          </p:txBody>
        </p:sp>
        <p:sp>
          <p:nvSpPr>
            <p:cNvPr id="82" name="object 82"/>
            <p:cNvSpPr/>
            <p:nvPr/>
          </p:nvSpPr>
          <p:spPr>
            <a:xfrm>
              <a:off x="6494957" y="1959830"/>
              <a:ext cx="203835" cy="1730375"/>
            </a:xfrm>
            <a:custGeom>
              <a:avLst/>
              <a:gdLst/>
              <a:ahLst/>
              <a:cxnLst/>
              <a:rect l="l" t="t" r="r" b="b"/>
              <a:pathLst>
                <a:path w="203834" h="1730375">
                  <a:moveTo>
                    <a:pt x="203414" y="0"/>
                  </a:moveTo>
                  <a:lnTo>
                    <a:pt x="0" y="0"/>
                  </a:lnTo>
                  <a:lnTo>
                    <a:pt x="0" y="1729860"/>
                  </a:lnTo>
                  <a:lnTo>
                    <a:pt x="203414" y="1729860"/>
                  </a:lnTo>
                  <a:lnTo>
                    <a:pt x="203414" y="0"/>
                  </a:lnTo>
                  <a:close/>
                </a:path>
              </a:pathLst>
            </a:custGeom>
            <a:solidFill>
              <a:srgbClr val="86BCFF"/>
            </a:solidFill>
          </p:spPr>
          <p:txBody>
            <a:bodyPr wrap="square" lIns="0" tIns="0" rIns="0" bIns="0" rtlCol="0"/>
            <a:lstStyle/>
            <a:p>
              <a:endParaRPr/>
            </a:p>
          </p:txBody>
        </p:sp>
        <p:sp>
          <p:nvSpPr>
            <p:cNvPr id="83" name="object 83"/>
            <p:cNvSpPr/>
            <p:nvPr/>
          </p:nvSpPr>
          <p:spPr>
            <a:xfrm>
              <a:off x="6494957" y="1959830"/>
              <a:ext cx="201930" cy="1730375"/>
            </a:xfrm>
            <a:custGeom>
              <a:avLst/>
              <a:gdLst/>
              <a:ahLst/>
              <a:cxnLst/>
              <a:rect l="l" t="t" r="r" b="b"/>
              <a:pathLst>
                <a:path w="201929" h="1730375">
                  <a:moveTo>
                    <a:pt x="0" y="0"/>
                  </a:moveTo>
                  <a:lnTo>
                    <a:pt x="201793" y="0"/>
                  </a:lnTo>
                  <a:lnTo>
                    <a:pt x="201793" y="1729860"/>
                  </a:lnTo>
                  <a:lnTo>
                    <a:pt x="0" y="1729860"/>
                  </a:lnTo>
                  <a:lnTo>
                    <a:pt x="0" y="0"/>
                  </a:lnTo>
                  <a:close/>
                </a:path>
              </a:pathLst>
            </a:custGeom>
            <a:ln w="5215">
              <a:solidFill>
                <a:srgbClr val="000000"/>
              </a:solidFill>
            </a:ln>
          </p:spPr>
          <p:txBody>
            <a:bodyPr wrap="square" lIns="0" tIns="0" rIns="0" bIns="0" rtlCol="0"/>
            <a:lstStyle/>
            <a:p>
              <a:endParaRPr/>
            </a:p>
          </p:txBody>
        </p:sp>
        <p:sp>
          <p:nvSpPr>
            <p:cNvPr id="84" name="object 84"/>
            <p:cNvSpPr/>
            <p:nvPr/>
          </p:nvSpPr>
          <p:spPr>
            <a:xfrm>
              <a:off x="6696750" y="2738716"/>
              <a:ext cx="203200" cy="951230"/>
            </a:xfrm>
            <a:custGeom>
              <a:avLst/>
              <a:gdLst/>
              <a:ahLst/>
              <a:cxnLst/>
              <a:rect l="l" t="t" r="r" b="b"/>
              <a:pathLst>
                <a:path w="203200" h="951229">
                  <a:moveTo>
                    <a:pt x="203183" y="0"/>
                  </a:moveTo>
                  <a:lnTo>
                    <a:pt x="0" y="0"/>
                  </a:lnTo>
                  <a:lnTo>
                    <a:pt x="0" y="950973"/>
                  </a:lnTo>
                  <a:lnTo>
                    <a:pt x="203183" y="950973"/>
                  </a:lnTo>
                  <a:lnTo>
                    <a:pt x="203183" y="0"/>
                  </a:lnTo>
                  <a:close/>
                </a:path>
              </a:pathLst>
            </a:custGeom>
            <a:solidFill>
              <a:srgbClr val="89002D"/>
            </a:solidFill>
          </p:spPr>
          <p:txBody>
            <a:bodyPr wrap="square" lIns="0" tIns="0" rIns="0" bIns="0" rtlCol="0"/>
            <a:lstStyle/>
            <a:p>
              <a:endParaRPr/>
            </a:p>
          </p:txBody>
        </p:sp>
        <p:sp>
          <p:nvSpPr>
            <p:cNvPr id="85" name="object 85"/>
            <p:cNvSpPr/>
            <p:nvPr/>
          </p:nvSpPr>
          <p:spPr>
            <a:xfrm>
              <a:off x="6559363" y="1935504"/>
              <a:ext cx="339090" cy="1754505"/>
            </a:xfrm>
            <a:custGeom>
              <a:avLst/>
              <a:gdLst/>
              <a:ahLst/>
              <a:cxnLst/>
              <a:rect l="l" t="t" r="r" b="b"/>
              <a:pathLst>
                <a:path w="339090" h="1754504">
                  <a:moveTo>
                    <a:pt x="137386" y="804949"/>
                  </a:moveTo>
                  <a:lnTo>
                    <a:pt x="338947" y="804949"/>
                  </a:lnTo>
                  <a:lnTo>
                    <a:pt x="338947" y="1754186"/>
                  </a:lnTo>
                  <a:lnTo>
                    <a:pt x="137386" y="1754186"/>
                  </a:lnTo>
                  <a:lnTo>
                    <a:pt x="137386" y="804949"/>
                  </a:lnTo>
                  <a:close/>
                </a:path>
                <a:path w="339090" h="1754504">
                  <a:moveTo>
                    <a:pt x="0" y="50412"/>
                  </a:moveTo>
                  <a:lnTo>
                    <a:pt x="0" y="50412"/>
                  </a:lnTo>
                  <a:lnTo>
                    <a:pt x="71125" y="50412"/>
                  </a:lnTo>
                </a:path>
                <a:path w="339090" h="1754504">
                  <a:moveTo>
                    <a:pt x="0" y="0"/>
                  </a:moveTo>
                  <a:lnTo>
                    <a:pt x="0" y="0"/>
                  </a:lnTo>
                  <a:lnTo>
                    <a:pt x="71125" y="0"/>
                  </a:lnTo>
                </a:path>
              </a:pathLst>
            </a:custGeom>
            <a:ln w="5215">
              <a:solidFill>
                <a:srgbClr val="000000"/>
              </a:solidFill>
            </a:ln>
          </p:spPr>
          <p:txBody>
            <a:bodyPr wrap="square" lIns="0" tIns="0" rIns="0" bIns="0" rtlCol="0"/>
            <a:lstStyle/>
            <a:p>
              <a:endParaRPr/>
            </a:p>
          </p:txBody>
        </p:sp>
        <p:sp>
          <p:nvSpPr>
            <p:cNvPr id="86" name="object 86"/>
            <p:cNvSpPr/>
            <p:nvPr/>
          </p:nvSpPr>
          <p:spPr>
            <a:xfrm>
              <a:off x="6595738" y="1923318"/>
              <a:ext cx="0" cy="73025"/>
            </a:xfrm>
            <a:custGeom>
              <a:avLst/>
              <a:gdLst/>
              <a:ahLst/>
              <a:cxnLst/>
              <a:rect l="l" t="t" r="r" b="b"/>
              <a:pathLst>
                <a:path h="73025">
                  <a:moveTo>
                    <a:pt x="0" y="0"/>
                  </a:moveTo>
                  <a:lnTo>
                    <a:pt x="0" y="73023"/>
                  </a:lnTo>
                </a:path>
              </a:pathLst>
            </a:custGeom>
            <a:ln w="5215">
              <a:solidFill>
                <a:srgbClr val="000000"/>
              </a:solidFill>
            </a:ln>
          </p:spPr>
          <p:txBody>
            <a:bodyPr wrap="square" lIns="0" tIns="0" rIns="0" bIns="0" rtlCol="0"/>
            <a:lstStyle/>
            <a:p>
              <a:endParaRPr/>
            </a:p>
          </p:txBody>
        </p:sp>
        <p:sp>
          <p:nvSpPr>
            <p:cNvPr id="87" name="object 87"/>
            <p:cNvSpPr/>
            <p:nvPr/>
          </p:nvSpPr>
          <p:spPr>
            <a:xfrm>
              <a:off x="6559363" y="1959830"/>
              <a:ext cx="274955" cy="805180"/>
            </a:xfrm>
            <a:custGeom>
              <a:avLst/>
              <a:gdLst/>
              <a:ahLst/>
              <a:cxnLst/>
              <a:rect l="l" t="t" r="r" b="b"/>
              <a:pathLst>
                <a:path w="274954" h="805180">
                  <a:moveTo>
                    <a:pt x="0" y="0"/>
                  </a:moveTo>
                  <a:lnTo>
                    <a:pt x="0" y="0"/>
                  </a:lnTo>
                  <a:lnTo>
                    <a:pt x="72979" y="0"/>
                  </a:lnTo>
                </a:path>
                <a:path w="274954" h="805180">
                  <a:moveTo>
                    <a:pt x="203414" y="804949"/>
                  </a:moveTo>
                  <a:lnTo>
                    <a:pt x="203414" y="804949"/>
                  </a:lnTo>
                  <a:lnTo>
                    <a:pt x="274540" y="804949"/>
                  </a:lnTo>
                </a:path>
                <a:path w="274954" h="805180">
                  <a:moveTo>
                    <a:pt x="203414" y="754537"/>
                  </a:moveTo>
                  <a:lnTo>
                    <a:pt x="203414" y="754537"/>
                  </a:lnTo>
                  <a:lnTo>
                    <a:pt x="274540" y="754537"/>
                  </a:lnTo>
                </a:path>
              </a:pathLst>
            </a:custGeom>
            <a:ln w="5215">
              <a:solidFill>
                <a:srgbClr val="000000"/>
              </a:solidFill>
            </a:ln>
          </p:spPr>
          <p:txBody>
            <a:bodyPr wrap="square" lIns="0" tIns="0" rIns="0" bIns="0" rtlCol="0"/>
            <a:lstStyle/>
            <a:p>
              <a:endParaRPr/>
            </a:p>
          </p:txBody>
        </p:sp>
        <p:sp>
          <p:nvSpPr>
            <p:cNvPr id="88" name="object 88"/>
            <p:cNvSpPr/>
            <p:nvPr/>
          </p:nvSpPr>
          <p:spPr>
            <a:xfrm>
              <a:off x="6797531" y="2703942"/>
              <a:ext cx="0" cy="73025"/>
            </a:xfrm>
            <a:custGeom>
              <a:avLst/>
              <a:gdLst/>
              <a:ahLst/>
              <a:cxnLst/>
              <a:rect l="l" t="t" r="r" b="b"/>
              <a:pathLst>
                <a:path h="73025">
                  <a:moveTo>
                    <a:pt x="0" y="0"/>
                  </a:moveTo>
                  <a:lnTo>
                    <a:pt x="0" y="73023"/>
                  </a:lnTo>
                </a:path>
              </a:pathLst>
            </a:custGeom>
            <a:ln w="5215">
              <a:solidFill>
                <a:srgbClr val="000000"/>
              </a:solidFill>
            </a:ln>
          </p:spPr>
          <p:txBody>
            <a:bodyPr wrap="square" lIns="0" tIns="0" rIns="0" bIns="0" rtlCol="0"/>
            <a:lstStyle/>
            <a:p>
              <a:endParaRPr/>
            </a:p>
          </p:txBody>
        </p:sp>
        <p:sp>
          <p:nvSpPr>
            <p:cNvPr id="89" name="object 89"/>
            <p:cNvSpPr/>
            <p:nvPr/>
          </p:nvSpPr>
          <p:spPr>
            <a:xfrm>
              <a:off x="6760925" y="2740454"/>
              <a:ext cx="73025" cy="0"/>
            </a:xfrm>
            <a:custGeom>
              <a:avLst/>
              <a:gdLst/>
              <a:ahLst/>
              <a:cxnLst/>
              <a:rect l="l" t="t" r="r" b="b"/>
              <a:pathLst>
                <a:path w="73025">
                  <a:moveTo>
                    <a:pt x="0" y="0"/>
                  </a:moveTo>
                  <a:lnTo>
                    <a:pt x="0" y="0"/>
                  </a:lnTo>
                  <a:lnTo>
                    <a:pt x="72979" y="0"/>
                  </a:lnTo>
                </a:path>
              </a:pathLst>
            </a:custGeom>
            <a:ln w="5215">
              <a:solidFill>
                <a:srgbClr val="000000"/>
              </a:solidFill>
            </a:ln>
          </p:spPr>
          <p:txBody>
            <a:bodyPr wrap="square" lIns="0" tIns="0" rIns="0" bIns="0" rtlCol="0"/>
            <a:lstStyle/>
            <a:p>
              <a:endParaRPr/>
            </a:p>
          </p:txBody>
        </p:sp>
        <p:sp>
          <p:nvSpPr>
            <p:cNvPr id="90" name="object 90"/>
            <p:cNvSpPr/>
            <p:nvPr/>
          </p:nvSpPr>
          <p:spPr>
            <a:xfrm>
              <a:off x="5229522" y="2142388"/>
              <a:ext cx="203835" cy="1547495"/>
            </a:xfrm>
            <a:custGeom>
              <a:avLst/>
              <a:gdLst/>
              <a:ahLst/>
              <a:cxnLst/>
              <a:rect l="l" t="t" r="r" b="b"/>
              <a:pathLst>
                <a:path w="203835" h="1547495">
                  <a:moveTo>
                    <a:pt x="203414" y="0"/>
                  </a:moveTo>
                  <a:lnTo>
                    <a:pt x="0" y="0"/>
                  </a:lnTo>
                  <a:lnTo>
                    <a:pt x="0" y="1547301"/>
                  </a:lnTo>
                  <a:lnTo>
                    <a:pt x="203414" y="1547301"/>
                  </a:lnTo>
                  <a:lnTo>
                    <a:pt x="203414" y="0"/>
                  </a:lnTo>
                  <a:close/>
                </a:path>
              </a:pathLst>
            </a:custGeom>
            <a:solidFill>
              <a:srgbClr val="86BCFF"/>
            </a:solidFill>
          </p:spPr>
          <p:txBody>
            <a:bodyPr wrap="square" lIns="0" tIns="0" rIns="0" bIns="0" rtlCol="0"/>
            <a:lstStyle/>
            <a:p>
              <a:endParaRPr/>
            </a:p>
          </p:txBody>
        </p:sp>
        <p:sp>
          <p:nvSpPr>
            <p:cNvPr id="91" name="object 91"/>
            <p:cNvSpPr/>
            <p:nvPr/>
          </p:nvSpPr>
          <p:spPr>
            <a:xfrm>
              <a:off x="5229522" y="2144126"/>
              <a:ext cx="201930" cy="1545590"/>
            </a:xfrm>
            <a:custGeom>
              <a:avLst/>
              <a:gdLst/>
              <a:ahLst/>
              <a:cxnLst/>
              <a:rect l="l" t="t" r="r" b="b"/>
              <a:pathLst>
                <a:path w="201929" h="1545589">
                  <a:moveTo>
                    <a:pt x="0" y="0"/>
                  </a:moveTo>
                  <a:lnTo>
                    <a:pt x="201561" y="0"/>
                  </a:lnTo>
                  <a:lnTo>
                    <a:pt x="201561" y="1545563"/>
                  </a:lnTo>
                  <a:lnTo>
                    <a:pt x="0" y="1545563"/>
                  </a:lnTo>
                  <a:lnTo>
                    <a:pt x="0" y="0"/>
                  </a:lnTo>
                  <a:close/>
                </a:path>
              </a:pathLst>
            </a:custGeom>
            <a:ln w="5215">
              <a:solidFill>
                <a:srgbClr val="000000"/>
              </a:solidFill>
            </a:ln>
          </p:spPr>
          <p:txBody>
            <a:bodyPr wrap="square" lIns="0" tIns="0" rIns="0" bIns="0" rtlCol="0"/>
            <a:lstStyle/>
            <a:p>
              <a:endParaRPr/>
            </a:p>
          </p:txBody>
        </p:sp>
        <p:sp>
          <p:nvSpPr>
            <p:cNvPr id="92" name="object 92"/>
            <p:cNvSpPr/>
            <p:nvPr/>
          </p:nvSpPr>
          <p:spPr>
            <a:xfrm>
              <a:off x="5431083" y="3084674"/>
              <a:ext cx="205740" cy="605155"/>
            </a:xfrm>
            <a:custGeom>
              <a:avLst/>
              <a:gdLst/>
              <a:ahLst/>
              <a:cxnLst/>
              <a:rect l="l" t="t" r="r" b="b"/>
              <a:pathLst>
                <a:path w="205739" h="605154">
                  <a:moveTo>
                    <a:pt x="205268" y="0"/>
                  </a:moveTo>
                  <a:lnTo>
                    <a:pt x="0" y="0"/>
                  </a:lnTo>
                  <a:lnTo>
                    <a:pt x="0" y="605015"/>
                  </a:lnTo>
                  <a:lnTo>
                    <a:pt x="205268" y="605015"/>
                  </a:lnTo>
                  <a:lnTo>
                    <a:pt x="205268" y="0"/>
                  </a:lnTo>
                  <a:close/>
                </a:path>
              </a:pathLst>
            </a:custGeom>
            <a:solidFill>
              <a:srgbClr val="89002D"/>
            </a:solidFill>
          </p:spPr>
          <p:txBody>
            <a:bodyPr wrap="square" lIns="0" tIns="0" rIns="0" bIns="0" rtlCol="0"/>
            <a:lstStyle/>
            <a:p>
              <a:endParaRPr/>
            </a:p>
          </p:txBody>
        </p:sp>
        <p:sp>
          <p:nvSpPr>
            <p:cNvPr id="93" name="object 93"/>
            <p:cNvSpPr/>
            <p:nvPr/>
          </p:nvSpPr>
          <p:spPr>
            <a:xfrm>
              <a:off x="5295550" y="2119777"/>
              <a:ext cx="339090" cy="1570355"/>
            </a:xfrm>
            <a:custGeom>
              <a:avLst/>
              <a:gdLst/>
              <a:ahLst/>
              <a:cxnLst/>
              <a:rect l="l" t="t" r="r" b="b"/>
              <a:pathLst>
                <a:path w="339089" h="1570354">
                  <a:moveTo>
                    <a:pt x="135532" y="966634"/>
                  </a:moveTo>
                  <a:lnTo>
                    <a:pt x="338947" y="966634"/>
                  </a:lnTo>
                  <a:lnTo>
                    <a:pt x="338947" y="1569912"/>
                  </a:lnTo>
                  <a:lnTo>
                    <a:pt x="135532" y="1569912"/>
                  </a:lnTo>
                  <a:lnTo>
                    <a:pt x="135532" y="966634"/>
                  </a:lnTo>
                  <a:close/>
                </a:path>
                <a:path w="339089" h="1570354">
                  <a:moveTo>
                    <a:pt x="0" y="48674"/>
                  </a:moveTo>
                  <a:lnTo>
                    <a:pt x="0" y="48674"/>
                  </a:lnTo>
                  <a:lnTo>
                    <a:pt x="71357" y="48674"/>
                  </a:lnTo>
                </a:path>
                <a:path w="339089" h="1570354">
                  <a:moveTo>
                    <a:pt x="0" y="0"/>
                  </a:moveTo>
                  <a:lnTo>
                    <a:pt x="0" y="0"/>
                  </a:lnTo>
                  <a:lnTo>
                    <a:pt x="71357" y="0"/>
                  </a:lnTo>
                </a:path>
              </a:pathLst>
            </a:custGeom>
            <a:ln w="5215">
              <a:solidFill>
                <a:srgbClr val="000000"/>
              </a:solidFill>
            </a:ln>
          </p:spPr>
          <p:txBody>
            <a:bodyPr wrap="square" lIns="0" tIns="0" rIns="0" bIns="0" rtlCol="0"/>
            <a:lstStyle/>
            <a:p>
              <a:endParaRPr/>
            </a:p>
          </p:txBody>
        </p:sp>
        <p:sp>
          <p:nvSpPr>
            <p:cNvPr id="94" name="object 94"/>
            <p:cNvSpPr/>
            <p:nvPr/>
          </p:nvSpPr>
          <p:spPr>
            <a:xfrm>
              <a:off x="5330302" y="2107614"/>
              <a:ext cx="0" cy="73025"/>
            </a:xfrm>
            <a:custGeom>
              <a:avLst/>
              <a:gdLst/>
              <a:ahLst/>
              <a:cxnLst/>
              <a:rect l="l" t="t" r="r" b="b"/>
              <a:pathLst>
                <a:path h="73025">
                  <a:moveTo>
                    <a:pt x="0" y="0"/>
                  </a:moveTo>
                  <a:lnTo>
                    <a:pt x="0" y="73023"/>
                  </a:lnTo>
                </a:path>
              </a:pathLst>
            </a:custGeom>
            <a:ln w="5215">
              <a:solidFill>
                <a:srgbClr val="000000"/>
              </a:solidFill>
            </a:ln>
          </p:spPr>
          <p:txBody>
            <a:bodyPr wrap="square" lIns="0" tIns="0" rIns="0" bIns="0" rtlCol="0"/>
            <a:lstStyle/>
            <a:p>
              <a:endParaRPr/>
            </a:p>
          </p:txBody>
        </p:sp>
        <p:sp>
          <p:nvSpPr>
            <p:cNvPr id="95" name="object 95"/>
            <p:cNvSpPr/>
            <p:nvPr/>
          </p:nvSpPr>
          <p:spPr>
            <a:xfrm>
              <a:off x="5293928" y="2144126"/>
              <a:ext cx="276860" cy="965200"/>
            </a:xfrm>
            <a:custGeom>
              <a:avLst/>
              <a:gdLst/>
              <a:ahLst/>
              <a:cxnLst/>
              <a:rect l="l" t="t" r="r" b="b"/>
              <a:pathLst>
                <a:path w="276860" h="965200">
                  <a:moveTo>
                    <a:pt x="0" y="0"/>
                  </a:moveTo>
                  <a:lnTo>
                    <a:pt x="0" y="0"/>
                  </a:lnTo>
                  <a:lnTo>
                    <a:pt x="72979" y="0"/>
                  </a:lnTo>
                </a:path>
                <a:path w="276860" h="965200">
                  <a:moveTo>
                    <a:pt x="203183" y="964897"/>
                  </a:moveTo>
                  <a:lnTo>
                    <a:pt x="203183" y="964897"/>
                  </a:lnTo>
                  <a:lnTo>
                    <a:pt x="276394" y="964897"/>
                  </a:lnTo>
                </a:path>
                <a:path w="276860" h="965200">
                  <a:moveTo>
                    <a:pt x="203183" y="917960"/>
                  </a:moveTo>
                  <a:lnTo>
                    <a:pt x="203183" y="917960"/>
                  </a:lnTo>
                  <a:lnTo>
                    <a:pt x="276394" y="917960"/>
                  </a:lnTo>
                </a:path>
              </a:pathLst>
            </a:custGeom>
            <a:ln w="5215">
              <a:solidFill>
                <a:srgbClr val="000000"/>
              </a:solidFill>
            </a:ln>
          </p:spPr>
          <p:txBody>
            <a:bodyPr wrap="square" lIns="0" tIns="0" rIns="0" bIns="0" rtlCol="0"/>
            <a:lstStyle/>
            <a:p>
              <a:endParaRPr/>
            </a:p>
          </p:txBody>
        </p:sp>
        <p:sp>
          <p:nvSpPr>
            <p:cNvPr id="96" name="object 96"/>
            <p:cNvSpPr/>
            <p:nvPr/>
          </p:nvSpPr>
          <p:spPr>
            <a:xfrm>
              <a:off x="5533717" y="3049900"/>
              <a:ext cx="0" cy="73025"/>
            </a:xfrm>
            <a:custGeom>
              <a:avLst/>
              <a:gdLst/>
              <a:ahLst/>
              <a:cxnLst/>
              <a:rect l="l" t="t" r="r" b="b"/>
              <a:pathLst>
                <a:path h="73025">
                  <a:moveTo>
                    <a:pt x="0" y="0"/>
                  </a:moveTo>
                  <a:lnTo>
                    <a:pt x="0" y="73023"/>
                  </a:lnTo>
                </a:path>
              </a:pathLst>
            </a:custGeom>
            <a:ln w="5215">
              <a:solidFill>
                <a:srgbClr val="000000"/>
              </a:solidFill>
            </a:ln>
          </p:spPr>
          <p:txBody>
            <a:bodyPr wrap="square" lIns="0" tIns="0" rIns="0" bIns="0" rtlCol="0"/>
            <a:lstStyle/>
            <a:p>
              <a:endParaRPr/>
            </a:p>
          </p:txBody>
        </p:sp>
        <p:sp>
          <p:nvSpPr>
            <p:cNvPr id="97" name="object 97"/>
            <p:cNvSpPr/>
            <p:nvPr/>
          </p:nvSpPr>
          <p:spPr>
            <a:xfrm>
              <a:off x="5497112" y="3086412"/>
              <a:ext cx="73660" cy="0"/>
            </a:xfrm>
            <a:custGeom>
              <a:avLst/>
              <a:gdLst/>
              <a:ahLst/>
              <a:cxnLst/>
              <a:rect l="l" t="t" r="r" b="b"/>
              <a:pathLst>
                <a:path w="73660">
                  <a:moveTo>
                    <a:pt x="0" y="0"/>
                  </a:moveTo>
                  <a:lnTo>
                    <a:pt x="0" y="0"/>
                  </a:lnTo>
                  <a:lnTo>
                    <a:pt x="73210" y="0"/>
                  </a:lnTo>
                </a:path>
              </a:pathLst>
            </a:custGeom>
            <a:ln w="5215">
              <a:solidFill>
                <a:srgbClr val="000000"/>
              </a:solidFill>
            </a:ln>
          </p:spPr>
          <p:txBody>
            <a:bodyPr wrap="square" lIns="0" tIns="0" rIns="0" bIns="0" rtlCol="0"/>
            <a:lstStyle/>
            <a:p>
              <a:endParaRPr/>
            </a:p>
          </p:txBody>
        </p:sp>
        <p:sp>
          <p:nvSpPr>
            <p:cNvPr id="98" name="object 98"/>
            <p:cNvSpPr/>
            <p:nvPr/>
          </p:nvSpPr>
          <p:spPr>
            <a:xfrm>
              <a:off x="3963994" y="1787604"/>
              <a:ext cx="205740" cy="1902460"/>
            </a:xfrm>
            <a:custGeom>
              <a:avLst/>
              <a:gdLst/>
              <a:ahLst/>
              <a:cxnLst/>
              <a:rect l="l" t="t" r="r" b="b"/>
              <a:pathLst>
                <a:path w="205739" h="1902460">
                  <a:moveTo>
                    <a:pt x="205129" y="0"/>
                  </a:moveTo>
                  <a:lnTo>
                    <a:pt x="0" y="0"/>
                  </a:lnTo>
                  <a:lnTo>
                    <a:pt x="0" y="1902086"/>
                  </a:lnTo>
                  <a:lnTo>
                    <a:pt x="205129" y="1902086"/>
                  </a:lnTo>
                  <a:lnTo>
                    <a:pt x="205129" y="0"/>
                  </a:lnTo>
                  <a:close/>
                </a:path>
              </a:pathLst>
            </a:custGeom>
            <a:solidFill>
              <a:srgbClr val="86BCFF"/>
            </a:solidFill>
          </p:spPr>
          <p:txBody>
            <a:bodyPr wrap="square" lIns="0" tIns="0" rIns="0" bIns="0" rtlCol="0"/>
            <a:lstStyle/>
            <a:p>
              <a:endParaRPr/>
            </a:p>
          </p:txBody>
        </p:sp>
        <p:sp>
          <p:nvSpPr>
            <p:cNvPr id="99" name="object 99"/>
            <p:cNvSpPr/>
            <p:nvPr/>
          </p:nvSpPr>
          <p:spPr>
            <a:xfrm>
              <a:off x="3963994" y="1789457"/>
              <a:ext cx="203835" cy="1900555"/>
            </a:xfrm>
            <a:custGeom>
              <a:avLst/>
              <a:gdLst/>
              <a:ahLst/>
              <a:cxnLst/>
              <a:rect l="l" t="t" r="r" b="b"/>
              <a:pathLst>
                <a:path w="203835" h="1900554">
                  <a:moveTo>
                    <a:pt x="0" y="0"/>
                  </a:moveTo>
                  <a:lnTo>
                    <a:pt x="203391" y="0"/>
                  </a:lnTo>
                  <a:lnTo>
                    <a:pt x="203391" y="1900233"/>
                  </a:lnTo>
                  <a:lnTo>
                    <a:pt x="0" y="1900233"/>
                  </a:lnTo>
                  <a:lnTo>
                    <a:pt x="0" y="0"/>
                  </a:lnTo>
                  <a:close/>
                </a:path>
              </a:pathLst>
            </a:custGeom>
            <a:ln w="5215">
              <a:solidFill>
                <a:srgbClr val="000000"/>
              </a:solidFill>
            </a:ln>
          </p:spPr>
          <p:txBody>
            <a:bodyPr wrap="square" lIns="0" tIns="0" rIns="0" bIns="0" rtlCol="0"/>
            <a:lstStyle/>
            <a:p>
              <a:endParaRPr/>
            </a:p>
          </p:txBody>
        </p:sp>
        <p:sp>
          <p:nvSpPr>
            <p:cNvPr id="100" name="object 100"/>
            <p:cNvSpPr/>
            <p:nvPr/>
          </p:nvSpPr>
          <p:spPr>
            <a:xfrm>
              <a:off x="4167385" y="2888215"/>
              <a:ext cx="203835" cy="802005"/>
            </a:xfrm>
            <a:custGeom>
              <a:avLst/>
              <a:gdLst/>
              <a:ahLst/>
              <a:cxnLst/>
              <a:rect l="l" t="t" r="r" b="b"/>
              <a:pathLst>
                <a:path w="203835" h="802004">
                  <a:moveTo>
                    <a:pt x="203391" y="0"/>
                  </a:moveTo>
                  <a:lnTo>
                    <a:pt x="0" y="0"/>
                  </a:lnTo>
                  <a:lnTo>
                    <a:pt x="0" y="801474"/>
                  </a:lnTo>
                  <a:lnTo>
                    <a:pt x="203391" y="801474"/>
                  </a:lnTo>
                  <a:lnTo>
                    <a:pt x="203391" y="0"/>
                  </a:lnTo>
                  <a:close/>
                </a:path>
              </a:pathLst>
            </a:custGeom>
            <a:solidFill>
              <a:srgbClr val="89002D"/>
            </a:solidFill>
          </p:spPr>
          <p:txBody>
            <a:bodyPr wrap="square" lIns="0" tIns="0" rIns="0" bIns="0" rtlCol="0"/>
            <a:lstStyle/>
            <a:p>
              <a:endParaRPr/>
            </a:p>
          </p:txBody>
        </p:sp>
        <p:sp>
          <p:nvSpPr>
            <p:cNvPr id="101" name="object 101"/>
            <p:cNvSpPr/>
            <p:nvPr/>
          </p:nvSpPr>
          <p:spPr>
            <a:xfrm>
              <a:off x="4028331" y="1692154"/>
              <a:ext cx="340995" cy="1997710"/>
            </a:xfrm>
            <a:custGeom>
              <a:avLst/>
              <a:gdLst/>
              <a:ahLst/>
              <a:cxnLst/>
              <a:rect l="l" t="t" r="r" b="b"/>
              <a:pathLst>
                <a:path w="340995" h="1997710">
                  <a:moveTo>
                    <a:pt x="139054" y="1196061"/>
                  </a:moveTo>
                  <a:lnTo>
                    <a:pt x="340708" y="1196061"/>
                  </a:lnTo>
                  <a:lnTo>
                    <a:pt x="340708" y="1997535"/>
                  </a:lnTo>
                  <a:lnTo>
                    <a:pt x="139054" y="1997535"/>
                  </a:lnTo>
                  <a:lnTo>
                    <a:pt x="139054" y="1196061"/>
                  </a:lnTo>
                  <a:close/>
                </a:path>
                <a:path w="340995" h="1997710">
                  <a:moveTo>
                    <a:pt x="36489" y="192984"/>
                  </a:moveTo>
                  <a:lnTo>
                    <a:pt x="36489" y="192984"/>
                  </a:lnTo>
                  <a:lnTo>
                    <a:pt x="36489" y="0"/>
                  </a:lnTo>
                </a:path>
                <a:path w="340995" h="1997710">
                  <a:moveTo>
                    <a:pt x="1737" y="192984"/>
                  </a:moveTo>
                  <a:lnTo>
                    <a:pt x="1737" y="192984"/>
                  </a:lnTo>
                  <a:lnTo>
                    <a:pt x="73002" y="192984"/>
                  </a:lnTo>
                </a:path>
                <a:path w="340995" h="1997710">
                  <a:moveTo>
                    <a:pt x="1737" y="0"/>
                  </a:moveTo>
                  <a:lnTo>
                    <a:pt x="1737" y="0"/>
                  </a:lnTo>
                  <a:lnTo>
                    <a:pt x="73002" y="0"/>
                  </a:lnTo>
                </a:path>
                <a:path w="340995" h="1997710">
                  <a:moveTo>
                    <a:pt x="36489" y="133907"/>
                  </a:moveTo>
                  <a:lnTo>
                    <a:pt x="36489" y="133907"/>
                  </a:lnTo>
                  <a:lnTo>
                    <a:pt x="36489" y="60698"/>
                  </a:lnTo>
                </a:path>
                <a:path w="340995" h="1997710">
                  <a:moveTo>
                    <a:pt x="0" y="97302"/>
                  </a:moveTo>
                  <a:lnTo>
                    <a:pt x="0" y="97302"/>
                  </a:lnTo>
                  <a:lnTo>
                    <a:pt x="73002" y="97302"/>
                  </a:lnTo>
                </a:path>
                <a:path w="340995" h="1997710">
                  <a:moveTo>
                    <a:pt x="239881" y="1279510"/>
                  </a:moveTo>
                  <a:lnTo>
                    <a:pt x="239881" y="1279510"/>
                  </a:lnTo>
                  <a:lnTo>
                    <a:pt x="239881" y="1114349"/>
                  </a:lnTo>
                </a:path>
                <a:path w="340995" h="1997710">
                  <a:moveTo>
                    <a:pt x="203368" y="1279510"/>
                  </a:moveTo>
                  <a:lnTo>
                    <a:pt x="203368" y="1279510"/>
                  </a:lnTo>
                  <a:lnTo>
                    <a:pt x="276394" y="1279510"/>
                  </a:lnTo>
                </a:path>
                <a:path w="340995" h="1997710">
                  <a:moveTo>
                    <a:pt x="203368" y="1114349"/>
                  </a:moveTo>
                  <a:lnTo>
                    <a:pt x="203368" y="1114349"/>
                  </a:lnTo>
                  <a:lnTo>
                    <a:pt x="276394" y="1114349"/>
                  </a:lnTo>
                </a:path>
                <a:path w="340995" h="1997710">
                  <a:moveTo>
                    <a:pt x="239881" y="1232572"/>
                  </a:moveTo>
                  <a:lnTo>
                    <a:pt x="239881" y="1232572"/>
                  </a:lnTo>
                  <a:lnTo>
                    <a:pt x="239881" y="1159549"/>
                  </a:lnTo>
                </a:path>
                <a:path w="340995" h="1997710">
                  <a:moveTo>
                    <a:pt x="203368" y="1196061"/>
                  </a:moveTo>
                  <a:lnTo>
                    <a:pt x="203368" y="1196061"/>
                  </a:lnTo>
                  <a:lnTo>
                    <a:pt x="276394" y="1196061"/>
                  </a:lnTo>
                </a:path>
              </a:pathLst>
            </a:custGeom>
            <a:ln w="5215">
              <a:solidFill>
                <a:srgbClr val="000000"/>
              </a:solidFill>
            </a:ln>
          </p:spPr>
          <p:txBody>
            <a:bodyPr wrap="square" lIns="0" tIns="0" rIns="0" bIns="0" rtlCol="0"/>
            <a:lstStyle/>
            <a:p>
              <a:endParaRPr/>
            </a:p>
          </p:txBody>
        </p:sp>
        <p:sp>
          <p:nvSpPr>
            <p:cNvPr id="102" name="object 102"/>
            <p:cNvSpPr/>
            <p:nvPr/>
          </p:nvSpPr>
          <p:spPr>
            <a:xfrm>
              <a:off x="3661536" y="1269581"/>
              <a:ext cx="4655185" cy="2420620"/>
            </a:xfrm>
            <a:custGeom>
              <a:avLst/>
              <a:gdLst/>
              <a:ahLst/>
              <a:cxnLst/>
              <a:rect l="l" t="t" r="r" b="b"/>
              <a:pathLst>
                <a:path w="4655184" h="2420620">
                  <a:moveTo>
                    <a:pt x="0" y="2420108"/>
                  </a:moveTo>
                  <a:lnTo>
                    <a:pt x="4655119" y="2420108"/>
                  </a:lnTo>
                  <a:lnTo>
                    <a:pt x="4655119" y="0"/>
                  </a:lnTo>
                  <a:lnTo>
                    <a:pt x="0" y="0"/>
                  </a:lnTo>
                  <a:lnTo>
                    <a:pt x="0" y="2420108"/>
                  </a:lnTo>
                  <a:close/>
                </a:path>
              </a:pathLst>
            </a:custGeom>
            <a:ln w="10431">
              <a:solidFill>
                <a:srgbClr val="000000"/>
              </a:solidFill>
            </a:ln>
          </p:spPr>
          <p:txBody>
            <a:bodyPr wrap="square" lIns="0" tIns="0" rIns="0" bIns="0" rtlCol="0"/>
            <a:lstStyle/>
            <a:p>
              <a:endParaRPr/>
            </a:p>
          </p:txBody>
        </p:sp>
        <p:sp>
          <p:nvSpPr>
            <p:cNvPr id="103" name="object 103"/>
            <p:cNvSpPr/>
            <p:nvPr/>
          </p:nvSpPr>
          <p:spPr>
            <a:xfrm>
              <a:off x="3870959" y="4069080"/>
              <a:ext cx="659917" cy="569988"/>
            </a:xfrm>
            <a:prstGeom prst="rect">
              <a:avLst/>
            </a:prstGeom>
            <a:blipFill>
              <a:blip r:embed="rId23" cstate="print"/>
              <a:stretch>
                <a:fillRect/>
              </a:stretch>
            </a:blipFill>
          </p:spPr>
          <p:txBody>
            <a:bodyPr wrap="square" lIns="0" tIns="0" rIns="0" bIns="0" rtlCol="0"/>
            <a:lstStyle/>
            <a:p>
              <a:endParaRPr/>
            </a:p>
          </p:txBody>
        </p:sp>
        <p:sp>
          <p:nvSpPr>
            <p:cNvPr id="104" name="object 104"/>
            <p:cNvSpPr/>
            <p:nvPr/>
          </p:nvSpPr>
          <p:spPr>
            <a:xfrm>
              <a:off x="3906011" y="4104131"/>
              <a:ext cx="539496" cy="449580"/>
            </a:xfrm>
            <a:prstGeom prst="rect">
              <a:avLst/>
            </a:prstGeom>
            <a:blipFill>
              <a:blip r:embed="rId24" cstate="print"/>
              <a:stretch>
                <a:fillRect/>
              </a:stretch>
            </a:blipFill>
          </p:spPr>
          <p:txBody>
            <a:bodyPr wrap="square" lIns="0" tIns="0" rIns="0" bIns="0" rtlCol="0"/>
            <a:lstStyle/>
            <a:p>
              <a:endParaRPr/>
            </a:p>
          </p:txBody>
        </p:sp>
        <p:sp>
          <p:nvSpPr>
            <p:cNvPr id="105" name="object 105"/>
            <p:cNvSpPr/>
            <p:nvPr/>
          </p:nvSpPr>
          <p:spPr>
            <a:xfrm>
              <a:off x="3901439" y="4099560"/>
              <a:ext cx="548640" cy="459105"/>
            </a:xfrm>
            <a:custGeom>
              <a:avLst/>
              <a:gdLst/>
              <a:ahLst/>
              <a:cxnLst/>
              <a:rect l="l" t="t" r="r" b="b"/>
              <a:pathLst>
                <a:path w="548639" h="459104">
                  <a:moveTo>
                    <a:pt x="0" y="458723"/>
                  </a:moveTo>
                  <a:lnTo>
                    <a:pt x="548639" y="458723"/>
                  </a:lnTo>
                  <a:lnTo>
                    <a:pt x="548639" y="0"/>
                  </a:lnTo>
                  <a:lnTo>
                    <a:pt x="0" y="0"/>
                  </a:lnTo>
                  <a:lnTo>
                    <a:pt x="0" y="458723"/>
                  </a:lnTo>
                  <a:close/>
                </a:path>
              </a:pathLst>
            </a:custGeom>
            <a:ln w="9144">
              <a:solidFill>
                <a:srgbClr val="F1F1F1"/>
              </a:solidFill>
            </a:ln>
          </p:spPr>
          <p:txBody>
            <a:bodyPr wrap="square" lIns="0" tIns="0" rIns="0" bIns="0" rtlCol="0"/>
            <a:lstStyle/>
            <a:p>
              <a:endParaRPr/>
            </a:p>
          </p:txBody>
        </p:sp>
        <p:sp>
          <p:nvSpPr>
            <p:cNvPr id="106" name="object 106"/>
            <p:cNvSpPr/>
            <p:nvPr/>
          </p:nvSpPr>
          <p:spPr>
            <a:xfrm>
              <a:off x="5169407" y="4069080"/>
              <a:ext cx="580643" cy="582155"/>
            </a:xfrm>
            <a:prstGeom prst="rect">
              <a:avLst/>
            </a:prstGeom>
            <a:blipFill>
              <a:blip r:embed="rId25" cstate="print"/>
              <a:stretch>
                <a:fillRect/>
              </a:stretch>
            </a:blipFill>
          </p:spPr>
          <p:txBody>
            <a:bodyPr wrap="square" lIns="0" tIns="0" rIns="0" bIns="0" rtlCol="0"/>
            <a:lstStyle/>
            <a:p>
              <a:endParaRPr/>
            </a:p>
          </p:txBody>
        </p:sp>
        <p:sp>
          <p:nvSpPr>
            <p:cNvPr id="107" name="object 107"/>
            <p:cNvSpPr/>
            <p:nvPr/>
          </p:nvSpPr>
          <p:spPr>
            <a:xfrm>
              <a:off x="5204459" y="4104131"/>
              <a:ext cx="460248" cy="461772"/>
            </a:xfrm>
            <a:prstGeom prst="rect">
              <a:avLst/>
            </a:prstGeom>
            <a:blipFill>
              <a:blip r:embed="rId26" cstate="print"/>
              <a:stretch>
                <a:fillRect/>
              </a:stretch>
            </a:blipFill>
          </p:spPr>
          <p:txBody>
            <a:bodyPr wrap="square" lIns="0" tIns="0" rIns="0" bIns="0" rtlCol="0"/>
            <a:lstStyle/>
            <a:p>
              <a:endParaRPr/>
            </a:p>
          </p:txBody>
        </p:sp>
        <p:sp>
          <p:nvSpPr>
            <p:cNvPr id="108" name="object 108"/>
            <p:cNvSpPr/>
            <p:nvPr/>
          </p:nvSpPr>
          <p:spPr>
            <a:xfrm>
              <a:off x="5199887" y="4099560"/>
              <a:ext cx="469900" cy="471170"/>
            </a:xfrm>
            <a:custGeom>
              <a:avLst/>
              <a:gdLst/>
              <a:ahLst/>
              <a:cxnLst/>
              <a:rect l="l" t="t" r="r" b="b"/>
              <a:pathLst>
                <a:path w="469900" h="471170">
                  <a:moveTo>
                    <a:pt x="0" y="470915"/>
                  </a:moveTo>
                  <a:lnTo>
                    <a:pt x="469391" y="470915"/>
                  </a:lnTo>
                  <a:lnTo>
                    <a:pt x="469391" y="0"/>
                  </a:lnTo>
                  <a:lnTo>
                    <a:pt x="0" y="0"/>
                  </a:lnTo>
                  <a:lnTo>
                    <a:pt x="0" y="470915"/>
                  </a:lnTo>
                  <a:close/>
                </a:path>
              </a:pathLst>
            </a:custGeom>
            <a:ln w="9143">
              <a:solidFill>
                <a:srgbClr val="F1F1F1"/>
              </a:solidFill>
            </a:ln>
          </p:spPr>
          <p:txBody>
            <a:bodyPr wrap="square" lIns="0" tIns="0" rIns="0" bIns="0" rtlCol="0"/>
            <a:lstStyle/>
            <a:p>
              <a:endParaRPr/>
            </a:p>
          </p:txBody>
        </p:sp>
        <p:sp>
          <p:nvSpPr>
            <p:cNvPr id="109" name="object 109"/>
            <p:cNvSpPr/>
            <p:nvPr/>
          </p:nvSpPr>
          <p:spPr>
            <a:xfrm>
              <a:off x="6387083" y="4078224"/>
              <a:ext cx="848855" cy="563867"/>
            </a:xfrm>
            <a:prstGeom prst="rect">
              <a:avLst/>
            </a:prstGeom>
            <a:blipFill>
              <a:blip r:embed="rId27" cstate="print"/>
              <a:stretch>
                <a:fillRect/>
              </a:stretch>
            </a:blipFill>
          </p:spPr>
          <p:txBody>
            <a:bodyPr wrap="square" lIns="0" tIns="0" rIns="0" bIns="0" rtlCol="0"/>
            <a:lstStyle/>
            <a:p>
              <a:endParaRPr/>
            </a:p>
          </p:txBody>
        </p:sp>
        <p:sp>
          <p:nvSpPr>
            <p:cNvPr id="110" name="object 110"/>
            <p:cNvSpPr/>
            <p:nvPr/>
          </p:nvSpPr>
          <p:spPr>
            <a:xfrm>
              <a:off x="6412991" y="4104131"/>
              <a:ext cx="746760" cy="461772"/>
            </a:xfrm>
            <a:prstGeom prst="rect">
              <a:avLst/>
            </a:prstGeom>
            <a:blipFill>
              <a:blip r:embed="rId28" cstate="print"/>
              <a:stretch>
                <a:fillRect/>
              </a:stretch>
            </a:blipFill>
          </p:spPr>
          <p:txBody>
            <a:bodyPr wrap="square" lIns="0" tIns="0" rIns="0" bIns="0" rtlCol="0"/>
            <a:lstStyle/>
            <a:p>
              <a:endParaRPr/>
            </a:p>
          </p:txBody>
        </p:sp>
        <p:sp>
          <p:nvSpPr>
            <p:cNvPr id="111" name="object 111"/>
            <p:cNvSpPr/>
            <p:nvPr/>
          </p:nvSpPr>
          <p:spPr>
            <a:xfrm>
              <a:off x="4204715" y="1797558"/>
              <a:ext cx="114300" cy="1092200"/>
            </a:xfrm>
            <a:custGeom>
              <a:avLst/>
              <a:gdLst/>
              <a:ahLst/>
              <a:cxnLst/>
              <a:rect l="l" t="t" r="r" b="b"/>
              <a:pathLst>
                <a:path w="114300" h="1092200">
                  <a:moveTo>
                    <a:pt x="38100" y="977899"/>
                  </a:moveTo>
                  <a:lnTo>
                    <a:pt x="0" y="977899"/>
                  </a:lnTo>
                  <a:lnTo>
                    <a:pt x="57150" y="1092199"/>
                  </a:lnTo>
                  <a:lnTo>
                    <a:pt x="104775" y="996949"/>
                  </a:lnTo>
                  <a:lnTo>
                    <a:pt x="38100" y="996949"/>
                  </a:lnTo>
                  <a:lnTo>
                    <a:pt x="38100" y="977899"/>
                  </a:lnTo>
                  <a:close/>
                </a:path>
                <a:path w="114300" h="1092200">
                  <a:moveTo>
                    <a:pt x="76200" y="95249"/>
                  </a:moveTo>
                  <a:lnTo>
                    <a:pt x="38100" y="95249"/>
                  </a:lnTo>
                  <a:lnTo>
                    <a:pt x="38100" y="996949"/>
                  </a:lnTo>
                  <a:lnTo>
                    <a:pt x="76200" y="996949"/>
                  </a:lnTo>
                  <a:lnTo>
                    <a:pt x="76200" y="95249"/>
                  </a:lnTo>
                  <a:close/>
                </a:path>
                <a:path w="114300" h="1092200">
                  <a:moveTo>
                    <a:pt x="114300" y="977899"/>
                  </a:moveTo>
                  <a:lnTo>
                    <a:pt x="76200" y="977899"/>
                  </a:lnTo>
                  <a:lnTo>
                    <a:pt x="76200" y="996949"/>
                  </a:lnTo>
                  <a:lnTo>
                    <a:pt x="104775" y="996949"/>
                  </a:lnTo>
                  <a:lnTo>
                    <a:pt x="114300" y="977899"/>
                  </a:lnTo>
                  <a:close/>
                </a:path>
                <a:path w="114300" h="1092200">
                  <a:moveTo>
                    <a:pt x="57150" y="0"/>
                  </a:moveTo>
                  <a:lnTo>
                    <a:pt x="0" y="114299"/>
                  </a:lnTo>
                  <a:lnTo>
                    <a:pt x="38100" y="114299"/>
                  </a:lnTo>
                  <a:lnTo>
                    <a:pt x="38100" y="95249"/>
                  </a:lnTo>
                  <a:lnTo>
                    <a:pt x="104775" y="95249"/>
                  </a:lnTo>
                  <a:lnTo>
                    <a:pt x="57150" y="0"/>
                  </a:lnTo>
                  <a:close/>
                </a:path>
                <a:path w="114300" h="1092200">
                  <a:moveTo>
                    <a:pt x="104775" y="95249"/>
                  </a:moveTo>
                  <a:lnTo>
                    <a:pt x="76200" y="95249"/>
                  </a:lnTo>
                  <a:lnTo>
                    <a:pt x="76200" y="114299"/>
                  </a:lnTo>
                  <a:lnTo>
                    <a:pt x="114300" y="114299"/>
                  </a:lnTo>
                  <a:lnTo>
                    <a:pt x="104775" y="95249"/>
                  </a:lnTo>
                  <a:close/>
                </a:path>
              </a:pathLst>
            </a:custGeom>
            <a:solidFill>
              <a:srgbClr val="FF0000"/>
            </a:solidFill>
          </p:spPr>
          <p:txBody>
            <a:bodyPr wrap="square" lIns="0" tIns="0" rIns="0" bIns="0" rtlCol="0"/>
            <a:lstStyle/>
            <a:p>
              <a:endParaRPr/>
            </a:p>
          </p:txBody>
        </p:sp>
        <p:sp>
          <p:nvSpPr>
            <p:cNvPr id="112" name="object 112"/>
            <p:cNvSpPr/>
            <p:nvPr/>
          </p:nvSpPr>
          <p:spPr>
            <a:xfrm>
              <a:off x="4152899" y="1798320"/>
              <a:ext cx="230504" cy="0"/>
            </a:xfrm>
            <a:custGeom>
              <a:avLst/>
              <a:gdLst/>
              <a:ahLst/>
              <a:cxnLst/>
              <a:rect l="l" t="t" r="r" b="b"/>
              <a:pathLst>
                <a:path w="230504">
                  <a:moveTo>
                    <a:pt x="0" y="0"/>
                  </a:moveTo>
                  <a:lnTo>
                    <a:pt x="230124" y="0"/>
                  </a:lnTo>
                </a:path>
              </a:pathLst>
            </a:custGeom>
            <a:ln w="12192">
              <a:solidFill>
                <a:srgbClr val="FF0000"/>
              </a:solidFill>
            </a:ln>
          </p:spPr>
          <p:txBody>
            <a:bodyPr wrap="square" lIns="0" tIns="0" rIns="0" bIns="0" rtlCol="0"/>
            <a:lstStyle/>
            <a:p>
              <a:endParaRPr/>
            </a:p>
          </p:txBody>
        </p:sp>
        <p:sp>
          <p:nvSpPr>
            <p:cNvPr id="113" name="object 113"/>
            <p:cNvSpPr/>
            <p:nvPr/>
          </p:nvSpPr>
          <p:spPr>
            <a:xfrm>
              <a:off x="5469635" y="2157222"/>
              <a:ext cx="114300" cy="921385"/>
            </a:xfrm>
            <a:custGeom>
              <a:avLst/>
              <a:gdLst/>
              <a:ahLst/>
              <a:cxnLst/>
              <a:rect l="l" t="t" r="r" b="b"/>
              <a:pathLst>
                <a:path w="114300" h="921385">
                  <a:moveTo>
                    <a:pt x="38100" y="806957"/>
                  </a:moveTo>
                  <a:lnTo>
                    <a:pt x="0" y="806957"/>
                  </a:lnTo>
                  <a:lnTo>
                    <a:pt x="57150" y="921257"/>
                  </a:lnTo>
                  <a:lnTo>
                    <a:pt x="104775" y="826007"/>
                  </a:lnTo>
                  <a:lnTo>
                    <a:pt x="38100" y="826007"/>
                  </a:lnTo>
                  <a:lnTo>
                    <a:pt x="38100" y="806957"/>
                  </a:lnTo>
                  <a:close/>
                </a:path>
                <a:path w="114300" h="921385">
                  <a:moveTo>
                    <a:pt x="76200" y="95250"/>
                  </a:moveTo>
                  <a:lnTo>
                    <a:pt x="38100" y="95250"/>
                  </a:lnTo>
                  <a:lnTo>
                    <a:pt x="38100" y="826007"/>
                  </a:lnTo>
                  <a:lnTo>
                    <a:pt x="76200" y="826007"/>
                  </a:lnTo>
                  <a:lnTo>
                    <a:pt x="76200" y="95250"/>
                  </a:lnTo>
                  <a:close/>
                </a:path>
                <a:path w="114300" h="921385">
                  <a:moveTo>
                    <a:pt x="114300" y="806957"/>
                  </a:moveTo>
                  <a:lnTo>
                    <a:pt x="76200" y="806957"/>
                  </a:lnTo>
                  <a:lnTo>
                    <a:pt x="76200" y="826007"/>
                  </a:lnTo>
                  <a:lnTo>
                    <a:pt x="104775" y="826007"/>
                  </a:lnTo>
                  <a:lnTo>
                    <a:pt x="114300" y="806957"/>
                  </a:lnTo>
                  <a:close/>
                </a:path>
                <a:path w="114300" h="921385">
                  <a:moveTo>
                    <a:pt x="57150" y="0"/>
                  </a:moveTo>
                  <a:lnTo>
                    <a:pt x="0" y="114300"/>
                  </a:lnTo>
                  <a:lnTo>
                    <a:pt x="38100" y="114300"/>
                  </a:lnTo>
                  <a:lnTo>
                    <a:pt x="38100" y="95250"/>
                  </a:lnTo>
                  <a:lnTo>
                    <a:pt x="104775" y="95250"/>
                  </a:lnTo>
                  <a:lnTo>
                    <a:pt x="57150" y="0"/>
                  </a:lnTo>
                  <a:close/>
                </a:path>
                <a:path w="114300" h="921385">
                  <a:moveTo>
                    <a:pt x="104775" y="95250"/>
                  </a:moveTo>
                  <a:lnTo>
                    <a:pt x="76200" y="95250"/>
                  </a:lnTo>
                  <a:lnTo>
                    <a:pt x="76200" y="114300"/>
                  </a:lnTo>
                  <a:lnTo>
                    <a:pt x="114300" y="114300"/>
                  </a:lnTo>
                  <a:lnTo>
                    <a:pt x="104775" y="95250"/>
                  </a:lnTo>
                  <a:close/>
                </a:path>
              </a:pathLst>
            </a:custGeom>
            <a:solidFill>
              <a:srgbClr val="FF0000"/>
            </a:solidFill>
          </p:spPr>
          <p:txBody>
            <a:bodyPr wrap="square" lIns="0" tIns="0" rIns="0" bIns="0" rtlCol="0"/>
            <a:lstStyle/>
            <a:p>
              <a:endParaRPr/>
            </a:p>
          </p:txBody>
        </p:sp>
        <p:sp>
          <p:nvSpPr>
            <p:cNvPr id="114" name="object 114"/>
            <p:cNvSpPr/>
            <p:nvPr/>
          </p:nvSpPr>
          <p:spPr>
            <a:xfrm>
              <a:off x="5419343" y="2150363"/>
              <a:ext cx="230504" cy="0"/>
            </a:xfrm>
            <a:custGeom>
              <a:avLst/>
              <a:gdLst/>
              <a:ahLst/>
              <a:cxnLst/>
              <a:rect l="l" t="t" r="r" b="b"/>
              <a:pathLst>
                <a:path w="230504">
                  <a:moveTo>
                    <a:pt x="0" y="0"/>
                  </a:moveTo>
                  <a:lnTo>
                    <a:pt x="230123" y="0"/>
                  </a:lnTo>
                </a:path>
              </a:pathLst>
            </a:custGeom>
            <a:ln w="12192">
              <a:solidFill>
                <a:srgbClr val="FF0000"/>
              </a:solidFill>
            </a:ln>
          </p:spPr>
          <p:txBody>
            <a:bodyPr wrap="square" lIns="0" tIns="0" rIns="0" bIns="0" rtlCol="0"/>
            <a:lstStyle/>
            <a:p>
              <a:endParaRPr/>
            </a:p>
          </p:txBody>
        </p:sp>
        <p:sp>
          <p:nvSpPr>
            <p:cNvPr id="115" name="object 115"/>
            <p:cNvSpPr/>
            <p:nvPr/>
          </p:nvSpPr>
          <p:spPr>
            <a:xfrm>
              <a:off x="6739127" y="1956054"/>
              <a:ext cx="114300" cy="777875"/>
            </a:xfrm>
            <a:custGeom>
              <a:avLst/>
              <a:gdLst/>
              <a:ahLst/>
              <a:cxnLst/>
              <a:rect l="l" t="t" r="r" b="b"/>
              <a:pathLst>
                <a:path w="114300" h="777875">
                  <a:moveTo>
                    <a:pt x="38100" y="663447"/>
                  </a:moveTo>
                  <a:lnTo>
                    <a:pt x="0" y="663447"/>
                  </a:lnTo>
                  <a:lnTo>
                    <a:pt x="57150" y="777747"/>
                  </a:lnTo>
                  <a:lnTo>
                    <a:pt x="104775" y="682497"/>
                  </a:lnTo>
                  <a:lnTo>
                    <a:pt x="38100" y="682497"/>
                  </a:lnTo>
                  <a:lnTo>
                    <a:pt x="38100" y="663447"/>
                  </a:lnTo>
                  <a:close/>
                </a:path>
                <a:path w="114300" h="777875">
                  <a:moveTo>
                    <a:pt x="76200" y="95250"/>
                  </a:moveTo>
                  <a:lnTo>
                    <a:pt x="38100" y="95250"/>
                  </a:lnTo>
                  <a:lnTo>
                    <a:pt x="38100" y="682497"/>
                  </a:lnTo>
                  <a:lnTo>
                    <a:pt x="76200" y="682497"/>
                  </a:lnTo>
                  <a:lnTo>
                    <a:pt x="76200" y="95250"/>
                  </a:lnTo>
                  <a:close/>
                </a:path>
                <a:path w="114300" h="777875">
                  <a:moveTo>
                    <a:pt x="114300" y="663447"/>
                  </a:moveTo>
                  <a:lnTo>
                    <a:pt x="76200" y="663447"/>
                  </a:lnTo>
                  <a:lnTo>
                    <a:pt x="76200" y="682497"/>
                  </a:lnTo>
                  <a:lnTo>
                    <a:pt x="104775" y="682497"/>
                  </a:lnTo>
                  <a:lnTo>
                    <a:pt x="114300" y="663447"/>
                  </a:lnTo>
                  <a:close/>
                </a:path>
                <a:path w="114300" h="777875">
                  <a:moveTo>
                    <a:pt x="57150" y="0"/>
                  </a:moveTo>
                  <a:lnTo>
                    <a:pt x="0" y="114300"/>
                  </a:lnTo>
                  <a:lnTo>
                    <a:pt x="38100" y="114300"/>
                  </a:lnTo>
                  <a:lnTo>
                    <a:pt x="38100" y="95250"/>
                  </a:lnTo>
                  <a:lnTo>
                    <a:pt x="104775" y="95250"/>
                  </a:lnTo>
                  <a:lnTo>
                    <a:pt x="57150" y="0"/>
                  </a:lnTo>
                  <a:close/>
                </a:path>
                <a:path w="114300" h="777875">
                  <a:moveTo>
                    <a:pt x="104775" y="95250"/>
                  </a:moveTo>
                  <a:lnTo>
                    <a:pt x="76200" y="95250"/>
                  </a:lnTo>
                  <a:lnTo>
                    <a:pt x="76200" y="114300"/>
                  </a:lnTo>
                  <a:lnTo>
                    <a:pt x="114300" y="114300"/>
                  </a:lnTo>
                  <a:lnTo>
                    <a:pt x="104775" y="95250"/>
                  </a:lnTo>
                  <a:close/>
                </a:path>
              </a:pathLst>
            </a:custGeom>
            <a:solidFill>
              <a:srgbClr val="FF0000"/>
            </a:solidFill>
          </p:spPr>
          <p:txBody>
            <a:bodyPr wrap="square" lIns="0" tIns="0" rIns="0" bIns="0" rtlCol="0"/>
            <a:lstStyle/>
            <a:p>
              <a:endParaRPr/>
            </a:p>
          </p:txBody>
        </p:sp>
        <p:sp>
          <p:nvSpPr>
            <p:cNvPr id="116" name="object 116"/>
            <p:cNvSpPr/>
            <p:nvPr/>
          </p:nvSpPr>
          <p:spPr>
            <a:xfrm>
              <a:off x="6679691" y="1969008"/>
              <a:ext cx="230504" cy="0"/>
            </a:xfrm>
            <a:custGeom>
              <a:avLst/>
              <a:gdLst/>
              <a:ahLst/>
              <a:cxnLst/>
              <a:rect l="l" t="t" r="r" b="b"/>
              <a:pathLst>
                <a:path w="230504">
                  <a:moveTo>
                    <a:pt x="0" y="0"/>
                  </a:moveTo>
                  <a:lnTo>
                    <a:pt x="230124" y="0"/>
                  </a:lnTo>
                </a:path>
              </a:pathLst>
            </a:custGeom>
            <a:ln w="12192">
              <a:solidFill>
                <a:srgbClr val="FF0000"/>
              </a:solidFill>
            </a:ln>
          </p:spPr>
          <p:txBody>
            <a:bodyPr wrap="square" lIns="0" tIns="0" rIns="0" bIns="0" rtlCol="0"/>
            <a:lstStyle/>
            <a:p>
              <a:endParaRPr/>
            </a:p>
          </p:txBody>
        </p:sp>
        <p:sp>
          <p:nvSpPr>
            <p:cNvPr id="117" name="object 117"/>
            <p:cNvSpPr/>
            <p:nvPr/>
          </p:nvSpPr>
          <p:spPr>
            <a:xfrm>
              <a:off x="7846314" y="2698241"/>
              <a:ext cx="612140" cy="36830"/>
            </a:xfrm>
            <a:custGeom>
              <a:avLst/>
              <a:gdLst/>
              <a:ahLst/>
              <a:cxnLst/>
              <a:rect l="l" t="t" r="r" b="b"/>
              <a:pathLst>
                <a:path w="612140" h="36830">
                  <a:moveTo>
                    <a:pt x="0" y="0"/>
                  </a:moveTo>
                  <a:lnTo>
                    <a:pt x="612012" y="0"/>
                  </a:lnTo>
                </a:path>
                <a:path w="612140" h="36830">
                  <a:moveTo>
                    <a:pt x="208787" y="36575"/>
                  </a:moveTo>
                  <a:lnTo>
                    <a:pt x="604774" y="36575"/>
                  </a:lnTo>
                </a:path>
              </a:pathLst>
            </a:custGeom>
            <a:ln w="25908">
              <a:solidFill>
                <a:srgbClr val="FF0000"/>
              </a:solidFill>
            </a:ln>
          </p:spPr>
          <p:txBody>
            <a:bodyPr wrap="square" lIns="0" tIns="0" rIns="0" bIns="0" rtlCol="0"/>
            <a:lstStyle/>
            <a:p>
              <a:endParaRPr/>
            </a:p>
          </p:txBody>
        </p:sp>
      </p:grpSp>
      <p:sp>
        <p:nvSpPr>
          <p:cNvPr id="118" name="object 118"/>
          <p:cNvSpPr txBox="1"/>
          <p:nvPr/>
        </p:nvSpPr>
        <p:spPr>
          <a:xfrm>
            <a:off x="6779768" y="1662429"/>
            <a:ext cx="760730" cy="223520"/>
          </a:xfrm>
          <a:prstGeom prst="rect">
            <a:avLst/>
          </a:prstGeom>
        </p:spPr>
        <p:txBody>
          <a:bodyPr vert="horz" wrap="square" lIns="0" tIns="12065" rIns="0" bIns="0" rtlCol="0">
            <a:spAutoFit/>
          </a:bodyPr>
          <a:lstStyle/>
          <a:p>
            <a:pPr marL="12700">
              <a:lnSpc>
                <a:spcPct val="100000"/>
              </a:lnSpc>
              <a:spcBef>
                <a:spcPts val="95"/>
              </a:spcBef>
            </a:pPr>
            <a:r>
              <a:rPr sz="1300" b="1" spc="-25" dirty="0">
                <a:solidFill>
                  <a:srgbClr val="FF0000"/>
                </a:solidFill>
                <a:latin typeface="Arial"/>
                <a:cs typeface="Arial"/>
              </a:rPr>
              <a:t>Over</a:t>
            </a:r>
            <a:r>
              <a:rPr sz="1300" b="1" spc="-35" dirty="0">
                <a:solidFill>
                  <a:srgbClr val="FF0000"/>
                </a:solidFill>
                <a:latin typeface="Arial"/>
                <a:cs typeface="Arial"/>
              </a:rPr>
              <a:t>head</a:t>
            </a:r>
            <a:endParaRPr sz="1300">
              <a:latin typeface="Arial"/>
              <a:cs typeface="Arial"/>
            </a:endParaRPr>
          </a:p>
        </p:txBody>
      </p:sp>
      <p:grpSp>
        <p:nvGrpSpPr>
          <p:cNvPr id="119" name="object 119"/>
          <p:cNvGrpSpPr/>
          <p:nvPr/>
        </p:nvGrpSpPr>
        <p:grpSpPr>
          <a:xfrm>
            <a:off x="7635240" y="1725167"/>
            <a:ext cx="885825" cy="1260475"/>
            <a:chOff x="7635240" y="1725167"/>
            <a:chExt cx="885825" cy="1260475"/>
          </a:xfrm>
        </p:grpSpPr>
        <p:sp>
          <p:nvSpPr>
            <p:cNvPr id="120" name="object 120"/>
            <p:cNvSpPr/>
            <p:nvPr/>
          </p:nvSpPr>
          <p:spPr>
            <a:xfrm>
              <a:off x="7658862" y="1725167"/>
              <a:ext cx="459105" cy="114300"/>
            </a:xfrm>
            <a:custGeom>
              <a:avLst/>
              <a:gdLst/>
              <a:ahLst/>
              <a:cxnLst/>
              <a:rect l="l" t="t" r="r" b="b"/>
              <a:pathLst>
                <a:path w="459104" h="114300">
                  <a:moveTo>
                    <a:pt x="114300" y="0"/>
                  </a:moveTo>
                  <a:lnTo>
                    <a:pt x="0" y="57150"/>
                  </a:lnTo>
                  <a:lnTo>
                    <a:pt x="114300" y="114300"/>
                  </a:lnTo>
                  <a:lnTo>
                    <a:pt x="114300" y="76200"/>
                  </a:lnTo>
                  <a:lnTo>
                    <a:pt x="95250" y="76200"/>
                  </a:lnTo>
                  <a:lnTo>
                    <a:pt x="95250" y="38100"/>
                  </a:lnTo>
                  <a:lnTo>
                    <a:pt x="114300" y="38100"/>
                  </a:lnTo>
                  <a:lnTo>
                    <a:pt x="114300" y="0"/>
                  </a:lnTo>
                  <a:close/>
                </a:path>
                <a:path w="459104" h="114300">
                  <a:moveTo>
                    <a:pt x="344678" y="0"/>
                  </a:moveTo>
                  <a:lnTo>
                    <a:pt x="344678" y="114300"/>
                  </a:lnTo>
                  <a:lnTo>
                    <a:pt x="420878" y="76200"/>
                  </a:lnTo>
                  <a:lnTo>
                    <a:pt x="363728" y="76200"/>
                  </a:lnTo>
                  <a:lnTo>
                    <a:pt x="363728" y="38100"/>
                  </a:lnTo>
                  <a:lnTo>
                    <a:pt x="420878" y="38100"/>
                  </a:lnTo>
                  <a:lnTo>
                    <a:pt x="344678" y="0"/>
                  </a:lnTo>
                  <a:close/>
                </a:path>
                <a:path w="459104" h="114300">
                  <a:moveTo>
                    <a:pt x="114300" y="38100"/>
                  </a:moveTo>
                  <a:lnTo>
                    <a:pt x="95250" y="38100"/>
                  </a:lnTo>
                  <a:lnTo>
                    <a:pt x="95250" y="76200"/>
                  </a:lnTo>
                  <a:lnTo>
                    <a:pt x="114300" y="76200"/>
                  </a:lnTo>
                  <a:lnTo>
                    <a:pt x="114300" y="38100"/>
                  </a:lnTo>
                  <a:close/>
                </a:path>
                <a:path w="459104" h="114300">
                  <a:moveTo>
                    <a:pt x="344678" y="38100"/>
                  </a:moveTo>
                  <a:lnTo>
                    <a:pt x="114300" y="38100"/>
                  </a:lnTo>
                  <a:lnTo>
                    <a:pt x="114300" y="76200"/>
                  </a:lnTo>
                  <a:lnTo>
                    <a:pt x="344678" y="76200"/>
                  </a:lnTo>
                  <a:lnTo>
                    <a:pt x="344678" y="38100"/>
                  </a:lnTo>
                  <a:close/>
                </a:path>
                <a:path w="459104" h="114300">
                  <a:moveTo>
                    <a:pt x="420878" y="38100"/>
                  </a:moveTo>
                  <a:lnTo>
                    <a:pt x="363728" y="38100"/>
                  </a:lnTo>
                  <a:lnTo>
                    <a:pt x="363728" y="76200"/>
                  </a:lnTo>
                  <a:lnTo>
                    <a:pt x="420878" y="76200"/>
                  </a:lnTo>
                  <a:lnTo>
                    <a:pt x="458978" y="57150"/>
                  </a:lnTo>
                  <a:lnTo>
                    <a:pt x="420878" y="38100"/>
                  </a:lnTo>
                  <a:close/>
                </a:path>
              </a:pathLst>
            </a:custGeom>
            <a:solidFill>
              <a:srgbClr val="FF0000"/>
            </a:solidFill>
          </p:spPr>
          <p:txBody>
            <a:bodyPr wrap="square" lIns="0" tIns="0" rIns="0" bIns="0" rtlCol="0"/>
            <a:lstStyle/>
            <a:p>
              <a:endParaRPr/>
            </a:p>
          </p:txBody>
        </p:sp>
        <p:sp>
          <p:nvSpPr>
            <p:cNvPr id="121" name="object 121"/>
            <p:cNvSpPr/>
            <p:nvPr/>
          </p:nvSpPr>
          <p:spPr>
            <a:xfrm>
              <a:off x="7654290" y="2471165"/>
              <a:ext cx="847725" cy="495300"/>
            </a:xfrm>
            <a:custGeom>
              <a:avLst/>
              <a:gdLst/>
              <a:ahLst/>
              <a:cxnLst/>
              <a:rect l="l" t="t" r="r" b="b"/>
              <a:pathLst>
                <a:path w="847725" h="495300">
                  <a:moveTo>
                    <a:pt x="0" y="247650"/>
                  </a:moveTo>
                  <a:lnTo>
                    <a:pt x="15137" y="181812"/>
                  </a:lnTo>
                  <a:lnTo>
                    <a:pt x="57855" y="122653"/>
                  </a:lnTo>
                  <a:lnTo>
                    <a:pt x="88293" y="96316"/>
                  </a:lnTo>
                  <a:lnTo>
                    <a:pt x="124110" y="72532"/>
                  </a:lnTo>
                  <a:lnTo>
                    <a:pt x="164801" y="51599"/>
                  </a:lnTo>
                  <a:lnTo>
                    <a:pt x="209860" y="33810"/>
                  </a:lnTo>
                  <a:lnTo>
                    <a:pt x="258782" y="19460"/>
                  </a:lnTo>
                  <a:lnTo>
                    <a:pt x="311061" y="8845"/>
                  </a:lnTo>
                  <a:lnTo>
                    <a:pt x="366193" y="2260"/>
                  </a:lnTo>
                  <a:lnTo>
                    <a:pt x="423671" y="0"/>
                  </a:lnTo>
                  <a:lnTo>
                    <a:pt x="481150" y="2260"/>
                  </a:lnTo>
                  <a:lnTo>
                    <a:pt x="536282" y="8845"/>
                  </a:lnTo>
                  <a:lnTo>
                    <a:pt x="588561" y="19460"/>
                  </a:lnTo>
                  <a:lnTo>
                    <a:pt x="637483" y="33810"/>
                  </a:lnTo>
                  <a:lnTo>
                    <a:pt x="682542" y="51599"/>
                  </a:lnTo>
                  <a:lnTo>
                    <a:pt x="723233" y="72532"/>
                  </a:lnTo>
                  <a:lnTo>
                    <a:pt x="759050" y="96316"/>
                  </a:lnTo>
                  <a:lnTo>
                    <a:pt x="789488" y="122653"/>
                  </a:lnTo>
                  <a:lnTo>
                    <a:pt x="832206" y="181812"/>
                  </a:lnTo>
                  <a:lnTo>
                    <a:pt x="847343" y="247650"/>
                  </a:lnTo>
                  <a:lnTo>
                    <a:pt x="843475" y="281255"/>
                  </a:lnTo>
                  <a:lnTo>
                    <a:pt x="814042" y="344048"/>
                  </a:lnTo>
                  <a:lnTo>
                    <a:pt x="759050" y="398983"/>
                  </a:lnTo>
                  <a:lnTo>
                    <a:pt x="723233" y="422767"/>
                  </a:lnTo>
                  <a:lnTo>
                    <a:pt x="682542" y="443700"/>
                  </a:lnTo>
                  <a:lnTo>
                    <a:pt x="637483" y="461489"/>
                  </a:lnTo>
                  <a:lnTo>
                    <a:pt x="588561" y="475839"/>
                  </a:lnTo>
                  <a:lnTo>
                    <a:pt x="536282" y="486454"/>
                  </a:lnTo>
                  <a:lnTo>
                    <a:pt x="481150" y="493039"/>
                  </a:lnTo>
                  <a:lnTo>
                    <a:pt x="423671" y="495300"/>
                  </a:lnTo>
                  <a:lnTo>
                    <a:pt x="366193" y="493039"/>
                  </a:lnTo>
                  <a:lnTo>
                    <a:pt x="311061" y="486454"/>
                  </a:lnTo>
                  <a:lnTo>
                    <a:pt x="258782" y="475839"/>
                  </a:lnTo>
                  <a:lnTo>
                    <a:pt x="209860" y="461489"/>
                  </a:lnTo>
                  <a:lnTo>
                    <a:pt x="164801" y="443700"/>
                  </a:lnTo>
                  <a:lnTo>
                    <a:pt x="124110" y="422767"/>
                  </a:lnTo>
                  <a:lnTo>
                    <a:pt x="88293" y="398983"/>
                  </a:lnTo>
                  <a:lnTo>
                    <a:pt x="57855" y="372646"/>
                  </a:lnTo>
                  <a:lnTo>
                    <a:pt x="15137" y="313487"/>
                  </a:lnTo>
                  <a:lnTo>
                    <a:pt x="0" y="247650"/>
                  </a:lnTo>
                  <a:close/>
                </a:path>
              </a:pathLst>
            </a:custGeom>
            <a:ln w="38100">
              <a:solidFill>
                <a:srgbClr val="124191"/>
              </a:solidFill>
            </a:ln>
          </p:spPr>
          <p:txBody>
            <a:bodyPr wrap="square" lIns="0" tIns="0" rIns="0" bIns="0" rtlCol="0"/>
            <a:lstStyle/>
            <a:p>
              <a:endParaRPr/>
            </a:p>
          </p:txBody>
        </p:sp>
      </p:grpSp>
      <p:sp>
        <p:nvSpPr>
          <p:cNvPr id="122" name="object 122"/>
          <p:cNvSpPr txBox="1"/>
          <p:nvPr/>
        </p:nvSpPr>
        <p:spPr>
          <a:xfrm>
            <a:off x="7061454" y="1883155"/>
            <a:ext cx="1827530" cy="299720"/>
          </a:xfrm>
          <a:prstGeom prst="rect">
            <a:avLst/>
          </a:prstGeom>
        </p:spPr>
        <p:txBody>
          <a:bodyPr vert="horz" wrap="square" lIns="0" tIns="12700" rIns="0" bIns="0" rtlCol="0">
            <a:spAutoFit/>
          </a:bodyPr>
          <a:lstStyle/>
          <a:p>
            <a:pPr marL="299085" indent="-287020">
              <a:lnSpc>
                <a:spcPct val="100000"/>
              </a:lnSpc>
              <a:spcBef>
                <a:spcPts val="100"/>
              </a:spcBef>
              <a:buFont typeface="Wingdings"/>
              <a:buChar char=""/>
              <a:tabLst>
                <a:tab pos="299720" algn="l"/>
              </a:tabLst>
            </a:pPr>
            <a:r>
              <a:rPr sz="1800" spc="45" dirty="0">
                <a:solidFill>
                  <a:srgbClr val="001135"/>
                </a:solidFill>
                <a:latin typeface="Arial"/>
                <a:cs typeface="Arial"/>
              </a:rPr>
              <a:t>43%</a:t>
            </a:r>
            <a:r>
              <a:rPr sz="1800" spc="-120" dirty="0">
                <a:solidFill>
                  <a:srgbClr val="001135"/>
                </a:solidFill>
                <a:latin typeface="Arial"/>
                <a:cs typeface="Arial"/>
              </a:rPr>
              <a:t> </a:t>
            </a:r>
            <a:r>
              <a:rPr sz="1800" spc="35" dirty="0">
                <a:solidFill>
                  <a:srgbClr val="001135"/>
                </a:solidFill>
                <a:latin typeface="Arial"/>
                <a:cs typeface="Arial"/>
              </a:rPr>
              <a:t>reduction</a:t>
            </a:r>
            <a:endParaRPr sz="1800" dirty="0">
              <a:latin typeface="Arial"/>
              <a:cs typeface="Arial"/>
            </a:endParaRPr>
          </a:p>
        </p:txBody>
      </p:sp>
      <p:sp>
        <p:nvSpPr>
          <p:cNvPr id="123" name="object 123"/>
          <p:cNvSpPr txBox="1"/>
          <p:nvPr/>
        </p:nvSpPr>
        <p:spPr>
          <a:xfrm>
            <a:off x="7347966" y="2157729"/>
            <a:ext cx="161036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001135"/>
                </a:solidFill>
                <a:latin typeface="Arial"/>
                <a:cs typeface="Arial"/>
              </a:rPr>
              <a:t>in </a:t>
            </a:r>
            <a:r>
              <a:rPr sz="1800" spc="75" dirty="0">
                <a:solidFill>
                  <a:srgbClr val="001135"/>
                </a:solidFill>
                <a:latin typeface="Arial"/>
                <a:cs typeface="Arial"/>
              </a:rPr>
              <a:t>total</a:t>
            </a:r>
            <a:r>
              <a:rPr sz="1800" spc="-155" dirty="0">
                <a:solidFill>
                  <a:srgbClr val="001135"/>
                </a:solidFill>
                <a:latin typeface="Arial"/>
                <a:cs typeface="Arial"/>
              </a:rPr>
              <a:t> </a:t>
            </a:r>
            <a:r>
              <a:rPr sz="1800" spc="45" dirty="0">
                <a:solidFill>
                  <a:srgbClr val="001135"/>
                </a:solidFill>
                <a:latin typeface="Arial"/>
                <a:cs typeface="Arial"/>
              </a:rPr>
              <a:t>runtime</a:t>
            </a:r>
            <a:endParaRPr sz="1800" dirty="0">
              <a:latin typeface="Arial"/>
              <a:cs typeface="Arial"/>
            </a:endParaRPr>
          </a:p>
        </p:txBody>
      </p:sp>
      <p:sp>
        <p:nvSpPr>
          <p:cNvPr id="127" name="灯片编号占位符 126">
            <a:extLst>
              <a:ext uri="{FF2B5EF4-FFF2-40B4-BE49-F238E27FC236}">
                <a16:creationId xmlns:a16="http://schemas.microsoft.com/office/drawing/2014/main" id="{0310BA03-B1AE-4E55-9E81-5E25016D3D0E}"/>
              </a:ext>
            </a:extLst>
          </p:cNvPr>
          <p:cNvSpPr>
            <a:spLocks noGrp="1"/>
          </p:cNvSpPr>
          <p:nvPr>
            <p:ph type="sldNum" sz="quarter" idx="7"/>
          </p:nvPr>
        </p:nvSpPr>
        <p:spPr/>
        <p:txBody>
          <a:bodyPr/>
          <a:lstStyle/>
          <a:p>
            <a:pPr marL="38100">
              <a:lnSpc>
                <a:spcPct val="100000"/>
              </a:lnSpc>
              <a:spcBef>
                <a:spcPts val="100"/>
              </a:spcBef>
            </a:pPr>
            <a:fld id="{81D60167-4931-47E6-BA6A-407CBD079E47}" type="slidenum">
              <a:rPr lang="en-US" altLang="zh-CN" spc="30" smtClean="0"/>
              <a:t>16</a:t>
            </a:fld>
            <a:endParaRPr lang="en-US" altLang="zh-CN" spc="3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34441" y="3494608"/>
            <a:ext cx="3636010" cy="566822"/>
          </a:xfrm>
          <a:prstGeom prst="rect">
            <a:avLst/>
          </a:prstGeom>
        </p:spPr>
        <p:txBody>
          <a:bodyPr vert="horz" wrap="square" lIns="0" tIns="12700" rIns="0" bIns="0" rtlCol="0">
            <a:spAutoFit/>
          </a:bodyPr>
          <a:lstStyle/>
          <a:p>
            <a:pPr marL="299085" indent="-287020">
              <a:lnSpc>
                <a:spcPct val="100000"/>
              </a:lnSpc>
              <a:spcBef>
                <a:spcPts val="100"/>
              </a:spcBef>
              <a:buFont typeface="Wingdings"/>
              <a:buChar char=""/>
              <a:tabLst>
                <a:tab pos="299720" algn="l"/>
              </a:tabLst>
            </a:pPr>
            <a:r>
              <a:rPr lang="zh-CN" altLang="en-US" sz="1800" spc="-70" dirty="0">
                <a:solidFill>
                  <a:srgbClr val="001135"/>
                </a:solidFill>
                <a:latin typeface="微软雅黑" panose="020B0503020204020204" pitchFamily="34" charset="-122"/>
                <a:ea typeface="微软雅黑" panose="020B0503020204020204" pitchFamily="34" charset="-122"/>
                <a:cs typeface="Arial"/>
              </a:rPr>
              <a:t>本地消息总线使得消息传递速度增快</a:t>
            </a:r>
            <a:r>
              <a:rPr lang="en-US" altLang="zh-CN" sz="1800" spc="-70" dirty="0">
                <a:solidFill>
                  <a:srgbClr val="001135"/>
                </a:solidFill>
                <a:latin typeface="微软雅黑" panose="020B0503020204020204" pitchFamily="34" charset="-122"/>
                <a:ea typeface="微软雅黑" panose="020B0503020204020204" pitchFamily="34" charset="-122"/>
                <a:cs typeface="Arial"/>
              </a:rPr>
              <a:t>3-5</a:t>
            </a:r>
            <a:r>
              <a:rPr lang="zh-CN" altLang="en-US" sz="1800" spc="-70" dirty="0">
                <a:solidFill>
                  <a:srgbClr val="001135"/>
                </a:solidFill>
                <a:latin typeface="微软雅黑" panose="020B0503020204020204" pitchFamily="34" charset="-122"/>
                <a:ea typeface="微软雅黑" panose="020B0503020204020204" pitchFamily="34" charset="-122"/>
                <a:cs typeface="Arial"/>
              </a:rPr>
              <a:t>倍</a:t>
            </a:r>
            <a:endParaRPr sz="1800" dirty="0">
              <a:latin typeface="微软雅黑" panose="020B0503020204020204" pitchFamily="34" charset="-122"/>
              <a:ea typeface="微软雅黑" panose="020B0503020204020204" pitchFamily="34" charset="-122"/>
              <a:cs typeface="Arial"/>
            </a:endParaRPr>
          </a:p>
        </p:txBody>
      </p:sp>
      <p:sp>
        <p:nvSpPr>
          <p:cNvPr id="3" name="object 3"/>
          <p:cNvSpPr txBox="1">
            <a:spLocks noGrp="1"/>
          </p:cNvSpPr>
          <p:nvPr>
            <p:ph type="title"/>
          </p:nvPr>
        </p:nvSpPr>
        <p:spPr>
          <a:xfrm>
            <a:off x="404874" y="247014"/>
            <a:ext cx="6986525" cy="629018"/>
          </a:xfrm>
          <a:prstGeom prst="rect">
            <a:avLst/>
          </a:prstGeom>
        </p:spPr>
        <p:txBody>
          <a:bodyPr vert="horz" wrap="square" lIns="0" tIns="13335" rIns="0" bIns="0" rtlCol="0">
            <a:spAutoFit/>
          </a:bodyPr>
          <a:lstStyle/>
          <a:p>
            <a:pPr marL="12700">
              <a:lnSpc>
                <a:spcPct val="100000"/>
              </a:lnSpc>
              <a:spcBef>
                <a:spcPts val="105"/>
              </a:spcBef>
            </a:pPr>
            <a:r>
              <a:rPr dirty="0">
                <a:latin typeface="Arial" panose="020B0604020202020204" pitchFamily="34" charset="0"/>
                <a:cs typeface="Arial" panose="020B0604020202020204" pitchFamily="34" charset="0"/>
              </a:rPr>
              <a:t>SAND Microbenchmarks</a:t>
            </a:r>
          </a:p>
          <a:p>
            <a:pPr marL="12700">
              <a:lnSpc>
                <a:spcPct val="100000"/>
              </a:lnSpc>
              <a:spcBef>
                <a:spcPts val="35"/>
              </a:spcBef>
            </a:pPr>
            <a:r>
              <a:rPr dirty="0">
                <a:solidFill>
                  <a:srgbClr val="4D5666"/>
                </a:solidFill>
                <a:latin typeface="Arial" panose="020B0604020202020204" pitchFamily="34" charset="0"/>
                <a:cs typeface="Arial" panose="020B0604020202020204" pitchFamily="34" charset="0"/>
              </a:rPr>
              <a:t>Message Bus Access &amp; Function Interaction Latencies</a:t>
            </a:r>
          </a:p>
        </p:txBody>
      </p:sp>
      <p:grpSp>
        <p:nvGrpSpPr>
          <p:cNvPr id="4" name="object 4"/>
          <p:cNvGrpSpPr/>
          <p:nvPr/>
        </p:nvGrpSpPr>
        <p:grpSpPr>
          <a:xfrm>
            <a:off x="399280" y="1193279"/>
            <a:ext cx="3810014" cy="2191537"/>
            <a:chOff x="399280" y="1193279"/>
            <a:chExt cx="3810014" cy="2191537"/>
          </a:xfrm>
        </p:grpSpPr>
        <p:sp>
          <p:nvSpPr>
            <p:cNvPr id="5" name="object 5"/>
            <p:cNvSpPr/>
            <p:nvPr/>
          </p:nvSpPr>
          <p:spPr>
            <a:xfrm>
              <a:off x="399280" y="1193279"/>
              <a:ext cx="3810014" cy="2191537"/>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417575" y="1211579"/>
              <a:ext cx="3723640" cy="2105025"/>
            </a:xfrm>
            <a:custGeom>
              <a:avLst/>
              <a:gdLst/>
              <a:ahLst/>
              <a:cxnLst/>
              <a:rect l="l" t="t" r="r" b="b"/>
              <a:pathLst>
                <a:path w="3723640" h="2105025">
                  <a:moveTo>
                    <a:pt x="3723132" y="0"/>
                  </a:moveTo>
                  <a:lnTo>
                    <a:pt x="0" y="0"/>
                  </a:lnTo>
                  <a:lnTo>
                    <a:pt x="0" y="2104644"/>
                  </a:lnTo>
                  <a:lnTo>
                    <a:pt x="3723132" y="2104644"/>
                  </a:lnTo>
                  <a:lnTo>
                    <a:pt x="3723132" y="0"/>
                  </a:lnTo>
                  <a:close/>
                </a:path>
              </a:pathLst>
            </a:custGeom>
            <a:solidFill>
              <a:srgbClr val="FFFFFF"/>
            </a:solidFill>
          </p:spPr>
          <p:txBody>
            <a:bodyPr wrap="square" lIns="0" tIns="0" rIns="0" bIns="0" rtlCol="0"/>
            <a:lstStyle/>
            <a:p>
              <a:endParaRPr/>
            </a:p>
          </p:txBody>
        </p:sp>
        <p:sp>
          <p:nvSpPr>
            <p:cNvPr id="7" name="object 7"/>
            <p:cNvSpPr/>
            <p:nvPr/>
          </p:nvSpPr>
          <p:spPr>
            <a:xfrm>
              <a:off x="417575" y="1211579"/>
              <a:ext cx="3723640" cy="2105025"/>
            </a:xfrm>
            <a:custGeom>
              <a:avLst/>
              <a:gdLst/>
              <a:ahLst/>
              <a:cxnLst/>
              <a:rect l="l" t="t" r="r" b="b"/>
              <a:pathLst>
                <a:path w="3723640" h="2105025">
                  <a:moveTo>
                    <a:pt x="0" y="2104644"/>
                  </a:moveTo>
                  <a:lnTo>
                    <a:pt x="3723132" y="2104644"/>
                  </a:lnTo>
                  <a:lnTo>
                    <a:pt x="3723132" y="0"/>
                  </a:lnTo>
                  <a:lnTo>
                    <a:pt x="0" y="0"/>
                  </a:lnTo>
                  <a:lnTo>
                    <a:pt x="0" y="2104644"/>
                  </a:lnTo>
                  <a:close/>
                </a:path>
              </a:pathLst>
            </a:custGeom>
            <a:ln w="3175">
              <a:solidFill>
                <a:srgbClr val="F1F1F1"/>
              </a:solidFill>
            </a:ln>
          </p:spPr>
          <p:txBody>
            <a:bodyPr wrap="square" lIns="0" tIns="0" rIns="0" bIns="0" rtlCol="0"/>
            <a:lstStyle/>
            <a:p>
              <a:endParaRPr/>
            </a:p>
          </p:txBody>
        </p:sp>
        <p:sp>
          <p:nvSpPr>
            <p:cNvPr id="8" name="object 8"/>
            <p:cNvSpPr/>
            <p:nvPr/>
          </p:nvSpPr>
          <p:spPr>
            <a:xfrm>
              <a:off x="509015" y="1333499"/>
              <a:ext cx="3541776" cy="1912620"/>
            </a:xfrm>
            <a:prstGeom prst="rect">
              <a:avLst/>
            </a:prstGeom>
            <a:blipFill>
              <a:blip r:embed="rId4" cstate="print"/>
              <a:stretch>
                <a:fillRect/>
              </a:stretch>
            </a:blipFill>
          </p:spPr>
          <p:txBody>
            <a:bodyPr wrap="square" lIns="0" tIns="0" rIns="0" bIns="0" rtlCol="0"/>
            <a:lstStyle/>
            <a:p>
              <a:endParaRPr/>
            </a:p>
          </p:txBody>
        </p:sp>
      </p:grpSp>
      <p:grpSp>
        <p:nvGrpSpPr>
          <p:cNvPr id="9" name="object 9"/>
          <p:cNvGrpSpPr/>
          <p:nvPr/>
        </p:nvGrpSpPr>
        <p:grpSpPr>
          <a:xfrm>
            <a:off x="4757920" y="1193279"/>
            <a:ext cx="3810635" cy="2192020"/>
            <a:chOff x="4757920" y="1193279"/>
            <a:chExt cx="3810635" cy="2192020"/>
          </a:xfrm>
        </p:grpSpPr>
        <p:sp>
          <p:nvSpPr>
            <p:cNvPr id="10" name="object 10"/>
            <p:cNvSpPr/>
            <p:nvPr/>
          </p:nvSpPr>
          <p:spPr>
            <a:xfrm>
              <a:off x="4757920" y="1193279"/>
              <a:ext cx="3810014" cy="2191537"/>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4776216" y="1211579"/>
              <a:ext cx="3723640" cy="2105025"/>
            </a:xfrm>
            <a:custGeom>
              <a:avLst/>
              <a:gdLst/>
              <a:ahLst/>
              <a:cxnLst/>
              <a:rect l="l" t="t" r="r" b="b"/>
              <a:pathLst>
                <a:path w="3723640" h="2105025">
                  <a:moveTo>
                    <a:pt x="3723132" y="0"/>
                  </a:moveTo>
                  <a:lnTo>
                    <a:pt x="0" y="0"/>
                  </a:lnTo>
                  <a:lnTo>
                    <a:pt x="0" y="2104644"/>
                  </a:lnTo>
                  <a:lnTo>
                    <a:pt x="3723132" y="2104644"/>
                  </a:lnTo>
                  <a:lnTo>
                    <a:pt x="3723132" y="0"/>
                  </a:lnTo>
                  <a:close/>
                </a:path>
              </a:pathLst>
            </a:custGeom>
            <a:solidFill>
              <a:srgbClr val="FFFFFF"/>
            </a:solidFill>
          </p:spPr>
          <p:txBody>
            <a:bodyPr wrap="square" lIns="0" tIns="0" rIns="0" bIns="0" rtlCol="0"/>
            <a:lstStyle/>
            <a:p>
              <a:endParaRPr/>
            </a:p>
          </p:txBody>
        </p:sp>
        <p:sp>
          <p:nvSpPr>
            <p:cNvPr id="12" name="object 12"/>
            <p:cNvSpPr/>
            <p:nvPr/>
          </p:nvSpPr>
          <p:spPr>
            <a:xfrm>
              <a:off x="4776216" y="1211579"/>
              <a:ext cx="3723640" cy="2105025"/>
            </a:xfrm>
            <a:custGeom>
              <a:avLst/>
              <a:gdLst/>
              <a:ahLst/>
              <a:cxnLst/>
              <a:rect l="l" t="t" r="r" b="b"/>
              <a:pathLst>
                <a:path w="3723640" h="2105025">
                  <a:moveTo>
                    <a:pt x="0" y="2104644"/>
                  </a:moveTo>
                  <a:lnTo>
                    <a:pt x="3723132" y="2104644"/>
                  </a:lnTo>
                  <a:lnTo>
                    <a:pt x="3723132" y="0"/>
                  </a:lnTo>
                  <a:lnTo>
                    <a:pt x="0" y="0"/>
                  </a:lnTo>
                  <a:lnTo>
                    <a:pt x="0" y="2104644"/>
                  </a:lnTo>
                  <a:close/>
                </a:path>
              </a:pathLst>
            </a:custGeom>
            <a:ln w="3175">
              <a:solidFill>
                <a:srgbClr val="F1F1F1"/>
              </a:solidFill>
            </a:ln>
          </p:spPr>
          <p:txBody>
            <a:bodyPr wrap="square" lIns="0" tIns="0" rIns="0" bIns="0" rtlCol="0"/>
            <a:lstStyle/>
            <a:p>
              <a:endParaRPr/>
            </a:p>
          </p:txBody>
        </p:sp>
        <p:sp>
          <p:nvSpPr>
            <p:cNvPr id="13" name="object 13"/>
            <p:cNvSpPr/>
            <p:nvPr/>
          </p:nvSpPr>
          <p:spPr>
            <a:xfrm>
              <a:off x="4896612" y="1370075"/>
              <a:ext cx="3482340" cy="1840992"/>
            </a:xfrm>
            <a:prstGeom prst="rect">
              <a:avLst/>
            </a:prstGeom>
            <a:blipFill>
              <a:blip r:embed="rId5" cstate="print"/>
              <a:stretch>
                <a:fillRect/>
              </a:stretch>
            </a:blipFill>
          </p:spPr>
          <p:txBody>
            <a:bodyPr wrap="square" lIns="0" tIns="0" rIns="0" bIns="0" rtlCol="0"/>
            <a:lstStyle/>
            <a:p>
              <a:endParaRPr/>
            </a:p>
          </p:txBody>
        </p:sp>
      </p:grpSp>
      <p:sp>
        <p:nvSpPr>
          <p:cNvPr id="14" name="object 14"/>
          <p:cNvSpPr txBox="1"/>
          <p:nvPr/>
        </p:nvSpPr>
        <p:spPr>
          <a:xfrm>
            <a:off x="4805920" y="3541471"/>
            <a:ext cx="2059179" cy="643766"/>
          </a:xfrm>
          <a:prstGeom prst="rect">
            <a:avLst/>
          </a:prstGeom>
        </p:spPr>
        <p:txBody>
          <a:bodyPr vert="horz" wrap="square" lIns="0" tIns="12700" rIns="0" bIns="0" rtlCol="0">
            <a:spAutoFit/>
          </a:bodyPr>
          <a:lstStyle/>
          <a:p>
            <a:pPr marL="299085" indent="-299720">
              <a:lnSpc>
                <a:spcPct val="100000"/>
              </a:lnSpc>
              <a:spcBef>
                <a:spcPts val="100"/>
              </a:spcBef>
              <a:buFont typeface="Wingdings"/>
              <a:buChar char=""/>
              <a:tabLst>
                <a:tab pos="299720" algn="l"/>
              </a:tabLst>
            </a:pPr>
            <a:r>
              <a:rPr sz="1800" spc="-55" dirty="0" err="1">
                <a:solidFill>
                  <a:srgbClr val="001135"/>
                </a:solidFill>
                <a:latin typeface="Arial"/>
                <a:ea typeface="微软雅黑" panose="020B0503020204020204" pitchFamily="34" charset="-122"/>
                <a:cs typeface="Arial"/>
              </a:rPr>
              <a:t>OpenWhisk</a:t>
            </a:r>
            <a:r>
              <a:rPr lang="en-US" sz="1800" spc="-55" dirty="0">
                <a:solidFill>
                  <a:srgbClr val="001135"/>
                </a:solidFill>
                <a:latin typeface="Arial"/>
                <a:ea typeface="微软雅黑" panose="020B0503020204020204" pitchFamily="34" charset="-122"/>
                <a:cs typeface="Arial"/>
              </a:rPr>
              <a:t> </a:t>
            </a:r>
            <a:r>
              <a:rPr lang="en-US" altLang="zh-CN" sz="1800" spc="10" dirty="0">
                <a:solidFill>
                  <a:srgbClr val="001135"/>
                </a:solidFill>
                <a:latin typeface="Arial"/>
                <a:ea typeface="微软雅黑" panose="020B0503020204020204" pitchFamily="34" charset="-122"/>
                <a:cs typeface="Arial"/>
              </a:rPr>
              <a:t>8.3</a:t>
            </a:r>
            <a:r>
              <a:rPr lang="zh-CN" altLang="en-US" sz="1800" spc="10" dirty="0">
                <a:solidFill>
                  <a:srgbClr val="001135"/>
                </a:solidFill>
                <a:latin typeface="Arial"/>
                <a:ea typeface="微软雅黑" panose="020B0503020204020204" pitchFamily="34" charset="-122"/>
                <a:cs typeface="Arial"/>
              </a:rPr>
              <a:t>倍</a:t>
            </a:r>
            <a:endParaRPr sz="1800" dirty="0">
              <a:latin typeface="Arial"/>
              <a:ea typeface="微软雅黑" panose="020B0503020204020204" pitchFamily="34" charset="-122"/>
              <a:cs typeface="Arial"/>
            </a:endParaRPr>
          </a:p>
          <a:p>
            <a:pPr marL="299085" marR="5080" indent="-287020">
              <a:lnSpc>
                <a:spcPct val="100000"/>
              </a:lnSpc>
              <a:spcBef>
                <a:spcPts val="600"/>
              </a:spcBef>
              <a:buFont typeface="Wingdings"/>
              <a:buChar char=""/>
              <a:tabLst>
                <a:tab pos="299720" algn="l"/>
              </a:tabLst>
            </a:pPr>
            <a:r>
              <a:rPr sz="1800" spc="-35" dirty="0">
                <a:solidFill>
                  <a:srgbClr val="001135"/>
                </a:solidFill>
                <a:latin typeface="Arial"/>
                <a:ea typeface="微软雅黑" panose="020B0503020204020204" pitchFamily="34" charset="-122"/>
                <a:cs typeface="Arial"/>
              </a:rPr>
              <a:t>Greengrass</a:t>
            </a:r>
            <a:r>
              <a:rPr lang="en-US" sz="1800" spc="-35" dirty="0">
                <a:solidFill>
                  <a:srgbClr val="001135"/>
                </a:solidFill>
                <a:latin typeface="Arial"/>
                <a:ea typeface="微软雅黑" panose="020B0503020204020204" pitchFamily="34" charset="-122"/>
                <a:cs typeface="Arial"/>
              </a:rPr>
              <a:t> 3.6</a:t>
            </a:r>
            <a:r>
              <a:rPr lang="zh-CN" altLang="en-US" sz="1800" spc="-35" dirty="0">
                <a:solidFill>
                  <a:srgbClr val="001135"/>
                </a:solidFill>
                <a:latin typeface="Arial"/>
                <a:ea typeface="微软雅黑" panose="020B0503020204020204" pitchFamily="34" charset="-122"/>
                <a:cs typeface="Arial"/>
              </a:rPr>
              <a:t>倍</a:t>
            </a:r>
            <a:endParaRPr sz="1800" dirty="0">
              <a:latin typeface="Arial"/>
              <a:ea typeface="微软雅黑" panose="020B0503020204020204" pitchFamily="34" charset="-122"/>
              <a:cs typeface="Arial"/>
            </a:endParaRPr>
          </a:p>
        </p:txBody>
      </p:sp>
      <p:grpSp>
        <p:nvGrpSpPr>
          <p:cNvPr id="15" name="object 15"/>
          <p:cNvGrpSpPr/>
          <p:nvPr/>
        </p:nvGrpSpPr>
        <p:grpSpPr>
          <a:xfrm>
            <a:off x="7127747" y="3523488"/>
            <a:ext cx="1263650" cy="360045"/>
            <a:chOff x="7127747" y="3523488"/>
            <a:chExt cx="1263650" cy="360045"/>
          </a:xfrm>
        </p:grpSpPr>
        <p:sp>
          <p:nvSpPr>
            <p:cNvPr id="16" name="object 16"/>
            <p:cNvSpPr/>
            <p:nvPr/>
          </p:nvSpPr>
          <p:spPr>
            <a:xfrm>
              <a:off x="7127747" y="3523488"/>
              <a:ext cx="359664" cy="359664"/>
            </a:xfrm>
            <a:prstGeom prst="rect">
              <a:avLst/>
            </a:prstGeom>
            <a:blipFill>
              <a:blip r:embed="rId6" cstate="print"/>
              <a:stretch>
                <a:fillRect/>
              </a:stretch>
            </a:blipFill>
          </p:spPr>
          <p:txBody>
            <a:bodyPr wrap="square" lIns="0" tIns="0" rIns="0" bIns="0" rtlCol="0"/>
            <a:lstStyle/>
            <a:p>
              <a:endParaRPr/>
            </a:p>
          </p:txBody>
        </p:sp>
        <p:sp>
          <p:nvSpPr>
            <p:cNvPr id="17" name="object 17"/>
            <p:cNvSpPr/>
            <p:nvPr/>
          </p:nvSpPr>
          <p:spPr>
            <a:xfrm>
              <a:off x="8031479" y="3523488"/>
              <a:ext cx="359664" cy="359664"/>
            </a:xfrm>
            <a:prstGeom prst="rect">
              <a:avLst/>
            </a:prstGeom>
            <a:blipFill>
              <a:blip r:embed="rId7" cstate="print"/>
              <a:stretch>
                <a:fillRect/>
              </a:stretch>
            </a:blipFill>
          </p:spPr>
          <p:txBody>
            <a:bodyPr wrap="square" lIns="0" tIns="0" rIns="0" bIns="0" rtlCol="0"/>
            <a:lstStyle/>
            <a:p>
              <a:endParaRPr/>
            </a:p>
          </p:txBody>
        </p:sp>
        <p:sp>
          <p:nvSpPr>
            <p:cNvPr id="18" name="object 18"/>
            <p:cNvSpPr/>
            <p:nvPr/>
          </p:nvSpPr>
          <p:spPr>
            <a:xfrm>
              <a:off x="7488173" y="3665220"/>
              <a:ext cx="544195" cy="78105"/>
            </a:xfrm>
            <a:custGeom>
              <a:avLst/>
              <a:gdLst/>
              <a:ahLst/>
              <a:cxnLst/>
              <a:rect l="l" t="t" r="r" b="b"/>
              <a:pathLst>
                <a:path w="544195" h="78104">
                  <a:moveTo>
                    <a:pt x="465962" y="0"/>
                  </a:moveTo>
                  <a:lnTo>
                    <a:pt x="465962" y="77723"/>
                  </a:lnTo>
                  <a:lnTo>
                    <a:pt x="517778" y="51815"/>
                  </a:lnTo>
                  <a:lnTo>
                    <a:pt x="478917" y="51815"/>
                  </a:lnTo>
                  <a:lnTo>
                    <a:pt x="478917" y="25907"/>
                  </a:lnTo>
                  <a:lnTo>
                    <a:pt x="517778" y="25907"/>
                  </a:lnTo>
                  <a:lnTo>
                    <a:pt x="465962" y="0"/>
                  </a:lnTo>
                  <a:close/>
                </a:path>
                <a:path w="544195" h="78104">
                  <a:moveTo>
                    <a:pt x="465962" y="25907"/>
                  </a:moveTo>
                  <a:lnTo>
                    <a:pt x="0" y="25907"/>
                  </a:lnTo>
                  <a:lnTo>
                    <a:pt x="0" y="51815"/>
                  </a:lnTo>
                  <a:lnTo>
                    <a:pt x="465962" y="51815"/>
                  </a:lnTo>
                  <a:lnTo>
                    <a:pt x="465962" y="25907"/>
                  </a:lnTo>
                  <a:close/>
                </a:path>
                <a:path w="544195" h="78104">
                  <a:moveTo>
                    <a:pt x="517778" y="25907"/>
                  </a:moveTo>
                  <a:lnTo>
                    <a:pt x="478917" y="25907"/>
                  </a:lnTo>
                  <a:lnTo>
                    <a:pt x="478917" y="51815"/>
                  </a:lnTo>
                  <a:lnTo>
                    <a:pt x="517778" y="51815"/>
                  </a:lnTo>
                  <a:lnTo>
                    <a:pt x="543686" y="38861"/>
                  </a:lnTo>
                  <a:lnTo>
                    <a:pt x="517778" y="25907"/>
                  </a:lnTo>
                  <a:close/>
                </a:path>
              </a:pathLst>
            </a:custGeom>
            <a:solidFill>
              <a:srgbClr val="000000"/>
            </a:solidFill>
          </p:spPr>
          <p:txBody>
            <a:bodyPr wrap="square" lIns="0" tIns="0" rIns="0" bIns="0" rtlCol="0"/>
            <a:lstStyle/>
            <a:p>
              <a:endParaRPr/>
            </a:p>
          </p:txBody>
        </p:sp>
      </p:grpSp>
      <p:grpSp>
        <p:nvGrpSpPr>
          <p:cNvPr id="19" name="object 19"/>
          <p:cNvGrpSpPr/>
          <p:nvPr/>
        </p:nvGrpSpPr>
        <p:grpSpPr>
          <a:xfrm>
            <a:off x="7475219" y="3975353"/>
            <a:ext cx="570230" cy="304165"/>
            <a:chOff x="7475219" y="3975353"/>
            <a:chExt cx="570230" cy="304165"/>
          </a:xfrm>
        </p:grpSpPr>
        <p:sp>
          <p:nvSpPr>
            <p:cNvPr id="20" name="object 20"/>
            <p:cNvSpPr/>
            <p:nvPr/>
          </p:nvSpPr>
          <p:spPr>
            <a:xfrm>
              <a:off x="7488173" y="3975353"/>
              <a:ext cx="544195" cy="304165"/>
            </a:xfrm>
            <a:custGeom>
              <a:avLst/>
              <a:gdLst/>
              <a:ahLst/>
              <a:cxnLst/>
              <a:rect l="l" t="t" r="r" b="b"/>
              <a:pathLst>
                <a:path w="544195" h="304164">
                  <a:moveTo>
                    <a:pt x="0" y="304101"/>
                  </a:moveTo>
                  <a:lnTo>
                    <a:pt x="0" y="0"/>
                  </a:lnTo>
                </a:path>
                <a:path w="544195" h="304164">
                  <a:moveTo>
                    <a:pt x="544068" y="304101"/>
                  </a:moveTo>
                  <a:lnTo>
                    <a:pt x="544068" y="0"/>
                  </a:lnTo>
                </a:path>
              </a:pathLst>
            </a:custGeom>
            <a:ln w="25908">
              <a:solidFill>
                <a:srgbClr val="000000"/>
              </a:solidFill>
            </a:ln>
          </p:spPr>
          <p:txBody>
            <a:bodyPr wrap="square" lIns="0" tIns="0" rIns="0" bIns="0" rtlCol="0"/>
            <a:lstStyle/>
            <a:p>
              <a:endParaRPr/>
            </a:p>
          </p:txBody>
        </p:sp>
        <p:sp>
          <p:nvSpPr>
            <p:cNvPr id="21" name="object 21"/>
            <p:cNvSpPr/>
            <p:nvPr/>
          </p:nvSpPr>
          <p:spPr>
            <a:xfrm>
              <a:off x="7503413" y="4186427"/>
              <a:ext cx="512445" cy="78105"/>
            </a:xfrm>
            <a:custGeom>
              <a:avLst/>
              <a:gdLst/>
              <a:ahLst/>
              <a:cxnLst/>
              <a:rect l="l" t="t" r="r" b="b"/>
              <a:pathLst>
                <a:path w="512445" h="78104">
                  <a:moveTo>
                    <a:pt x="77724" y="0"/>
                  </a:moveTo>
                  <a:lnTo>
                    <a:pt x="0" y="38862"/>
                  </a:lnTo>
                  <a:lnTo>
                    <a:pt x="77724" y="77724"/>
                  </a:lnTo>
                  <a:lnTo>
                    <a:pt x="77724" y="51816"/>
                  </a:lnTo>
                  <a:lnTo>
                    <a:pt x="64769" y="51816"/>
                  </a:lnTo>
                  <a:lnTo>
                    <a:pt x="64769" y="25908"/>
                  </a:lnTo>
                  <a:lnTo>
                    <a:pt x="77724" y="25908"/>
                  </a:lnTo>
                  <a:lnTo>
                    <a:pt x="77724" y="0"/>
                  </a:lnTo>
                  <a:close/>
                </a:path>
                <a:path w="512445" h="78104">
                  <a:moveTo>
                    <a:pt x="434339" y="0"/>
                  </a:moveTo>
                  <a:lnTo>
                    <a:pt x="434339" y="77724"/>
                  </a:lnTo>
                  <a:lnTo>
                    <a:pt x="486155" y="51816"/>
                  </a:lnTo>
                  <a:lnTo>
                    <a:pt x="447293" y="51816"/>
                  </a:lnTo>
                  <a:lnTo>
                    <a:pt x="447293" y="25908"/>
                  </a:lnTo>
                  <a:lnTo>
                    <a:pt x="486155" y="25908"/>
                  </a:lnTo>
                  <a:lnTo>
                    <a:pt x="434339" y="0"/>
                  </a:lnTo>
                  <a:close/>
                </a:path>
                <a:path w="512445" h="78104">
                  <a:moveTo>
                    <a:pt x="77724" y="25908"/>
                  </a:moveTo>
                  <a:lnTo>
                    <a:pt x="64769" y="25908"/>
                  </a:lnTo>
                  <a:lnTo>
                    <a:pt x="64769" y="51816"/>
                  </a:lnTo>
                  <a:lnTo>
                    <a:pt x="77724" y="51816"/>
                  </a:lnTo>
                  <a:lnTo>
                    <a:pt x="77724" y="25908"/>
                  </a:lnTo>
                  <a:close/>
                </a:path>
                <a:path w="512445" h="78104">
                  <a:moveTo>
                    <a:pt x="434339" y="25908"/>
                  </a:moveTo>
                  <a:lnTo>
                    <a:pt x="77724" y="25908"/>
                  </a:lnTo>
                  <a:lnTo>
                    <a:pt x="77724" y="51816"/>
                  </a:lnTo>
                  <a:lnTo>
                    <a:pt x="434339" y="51816"/>
                  </a:lnTo>
                  <a:lnTo>
                    <a:pt x="434339" y="25908"/>
                  </a:lnTo>
                  <a:close/>
                </a:path>
                <a:path w="512445" h="78104">
                  <a:moveTo>
                    <a:pt x="486155" y="25908"/>
                  </a:moveTo>
                  <a:lnTo>
                    <a:pt x="447293" y="25908"/>
                  </a:lnTo>
                  <a:lnTo>
                    <a:pt x="447293" y="51816"/>
                  </a:lnTo>
                  <a:lnTo>
                    <a:pt x="486155" y="51816"/>
                  </a:lnTo>
                  <a:lnTo>
                    <a:pt x="512063" y="38862"/>
                  </a:lnTo>
                  <a:lnTo>
                    <a:pt x="486155" y="25908"/>
                  </a:lnTo>
                  <a:close/>
                </a:path>
              </a:pathLst>
            </a:custGeom>
            <a:solidFill>
              <a:srgbClr val="000000"/>
            </a:solidFill>
          </p:spPr>
          <p:txBody>
            <a:bodyPr wrap="square" lIns="0" tIns="0" rIns="0" bIns="0" rtlCol="0"/>
            <a:lstStyle/>
            <a:p>
              <a:endParaRPr/>
            </a:p>
          </p:txBody>
        </p:sp>
      </p:grpSp>
      <p:sp>
        <p:nvSpPr>
          <p:cNvPr id="22" name="object 22"/>
          <p:cNvSpPr txBox="1"/>
          <p:nvPr/>
        </p:nvSpPr>
        <p:spPr>
          <a:xfrm>
            <a:off x="7600568" y="3871671"/>
            <a:ext cx="315595" cy="330835"/>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001135"/>
                </a:solidFill>
                <a:latin typeface="Symbol"/>
                <a:cs typeface="Symbol"/>
              </a:rPr>
              <a:t></a:t>
            </a:r>
            <a:r>
              <a:rPr sz="2000" spc="-390" dirty="0">
                <a:solidFill>
                  <a:srgbClr val="001135"/>
                </a:solidFill>
                <a:latin typeface="Arial Black"/>
                <a:cs typeface="Arial Black"/>
              </a:rPr>
              <a:t>T</a:t>
            </a:r>
            <a:endParaRPr sz="2000">
              <a:latin typeface="Arial Black"/>
              <a:cs typeface="Arial Black"/>
            </a:endParaRPr>
          </a:p>
        </p:txBody>
      </p:sp>
      <p:sp>
        <p:nvSpPr>
          <p:cNvPr id="26" name="灯片编号占位符 25">
            <a:extLst>
              <a:ext uri="{FF2B5EF4-FFF2-40B4-BE49-F238E27FC236}">
                <a16:creationId xmlns:a16="http://schemas.microsoft.com/office/drawing/2014/main" id="{359EA54A-D687-4994-83A8-827331905737}"/>
              </a:ext>
            </a:extLst>
          </p:cNvPr>
          <p:cNvSpPr>
            <a:spLocks noGrp="1"/>
          </p:cNvSpPr>
          <p:nvPr>
            <p:ph type="sldNum" sz="quarter" idx="7"/>
          </p:nvPr>
        </p:nvSpPr>
        <p:spPr/>
        <p:txBody>
          <a:bodyPr/>
          <a:lstStyle/>
          <a:p>
            <a:pPr marL="38100">
              <a:lnSpc>
                <a:spcPct val="100000"/>
              </a:lnSpc>
              <a:spcBef>
                <a:spcPts val="100"/>
              </a:spcBef>
            </a:pPr>
            <a:fld id="{81D60167-4931-47E6-BA6A-407CBD079E47}" type="slidenum">
              <a:rPr lang="en-US" altLang="zh-CN" spc="30" smtClean="0"/>
              <a:t>17</a:t>
            </a:fld>
            <a:endParaRPr lang="en-US" altLang="zh-CN" spc="3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868926" y="876046"/>
            <a:ext cx="4007485" cy="4044315"/>
            <a:chOff x="4868926" y="876046"/>
            <a:chExt cx="4007485" cy="4044315"/>
          </a:xfrm>
        </p:grpSpPr>
        <p:sp>
          <p:nvSpPr>
            <p:cNvPr id="3" name="object 3"/>
            <p:cNvSpPr/>
            <p:nvPr/>
          </p:nvSpPr>
          <p:spPr>
            <a:xfrm>
              <a:off x="4896594" y="947906"/>
              <a:ext cx="3979198" cy="3849667"/>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914900" y="966216"/>
              <a:ext cx="3892550" cy="3763010"/>
            </a:xfrm>
            <a:custGeom>
              <a:avLst/>
              <a:gdLst/>
              <a:ahLst/>
              <a:cxnLst/>
              <a:rect l="l" t="t" r="r" b="b"/>
              <a:pathLst>
                <a:path w="3892550" h="3763010">
                  <a:moveTo>
                    <a:pt x="3892296" y="0"/>
                  </a:moveTo>
                  <a:lnTo>
                    <a:pt x="0" y="0"/>
                  </a:lnTo>
                  <a:lnTo>
                    <a:pt x="0" y="3762755"/>
                  </a:lnTo>
                  <a:lnTo>
                    <a:pt x="3892296" y="3762755"/>
                  </a:lnTo>
                  <a:lnTo>
                    <a:pt x="3892296" y="0"/>
                  </a:lnTo>
                  <a:close/>
                </a:path>
              </a:pathLst>
            </a:custGeom>
            <a:solidFill>
              <a:srgbClr val="FFFFFF"/>
            </a:solidFill>
          </p:spPr>
          <p:txBody>
            <a:bodyPr wrap="square" lIns="0" tIns="0" rIns="0" bIns="0" rtlCol="0"/>
            <a:lstStyle/>
            <a:p>
              <a:endParaRPr/>
            </a:p>
          </p:txBody>
        </p:sp>
        <p:sp>
          <p:nvSpPr>
            <p:cNvPr id="5" name="object 5"/>
            <p:cNvSpPr/>
            <p:nvPr/>
          </p:nvSpPr>
          <p:spPr>
            <a:xfrm>
              <a:off x="4914900" y="966216"/>
              <a:ext cx="3892550" cy="3763010"/>
            </a:xfrm>
            <a:custGeom>
              <a:avLst/>
              <a:gdLst/>
              <a:ahLst/>
              <a:cxnLst/>
              <a:rect l="l" t="t" r="r" b="b"/>
              <a:pathLst>
                <a:path w="3892550" h="3763010">
                  <a:moveTo>
                    <a:pt x="0" y="3762755"/>
                  </a:moveTo>
                  <a:lnTo>
                    <a:pt x="3892296" y="3762755"/>
                  </a:lnTo>
                  <a:lnTo>
                    <a:pt x="3892296" y="0"/>
                  </a:lnTo>
                  <a:lnTo>
                    <a:pt x="0" y="0"/>
                  </a:lnTo>
                  <a:lnTo>
                    <a:pt x="0" y="3762755"/>
                  </a:lnTo>
                  <a:close/>
                </a:path>
              </a:pathLst>
            </a:custGeom>
            <a:ln w="3175">
              <a:solidFill>
                <a:srgbClr val="F1F1F1"/>
              </a:solidFill>
            </a:ln>
          </p:spPr>
          <p:txBody>
            <a:bodyPr wrap="square" lIns="0" tIns="0" rIns="0" bIns="0" rtlCol="0"/>
            <a:lstStyle/>
            <a:p>
              <a:endParaRPr/>
            </a:p>
          </p:txBody>
        </p:sp>
        <p:sp>
          <p:nvSpPr>
            <p:cNvPr id="6" name="object 6"/>
            <p:cNvSpPr/>
            <p:nvPr/>
          </p:nvSpPr>
          <p:spPr>
            <a:xfrm>
              <a:off x="4928616" y="1021080"/>
              <a:ext cx="3840480" cy="1496568"/>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5010912" y="2866644"/>
              <a:ext cx="3803903" cy="1546860"/>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4894326" y="901446"/>
              <a:ext cx="3752215" cy="3333115"/>
            </a:xfrm>
            <a:custGeom>
              <a:avLst/>
              <a:gdLst/>
              <a:ahLst/>
              <a:cxnLst/>
              <a:rect l="l" t="t" r="r" b="b"/>
              <a:pathLst>
                <a:path w="3752215" h="3333115">
                  <a:moveTo>
                    <a:pt x="0" y="2623566"/>
                  </a:moveTo>
                  <a:lnTo>
                    <a:pt x="1623" y="2568126"/>
                  </a:lnTo>
                  <a:lnTo>
                    <a:pt x="6412" y="2513853"/>
                  </a:lnTo>
                  <a:lnTo>
                    <a:pt x="14249" y="2460904"/>
                  </a:lnTo>
                  <a:lnTo>
                    <a:pt x="25011" y="2409438"/>
                  </a:lnTo>
                  <a:lnTo>
                    <a:pt x="38581" y="2359612"/>
                  </a:lnTo>
                  <a:lnTo>
                    <a:pt x="54837" y="2311583"/>
                  </a:lnTo>
                  <a:lnTo>
                    <a:pt x="73659" y="2265510"/>
                  </a:lnTo>
                  <a:lnTo>
                    <a:pt x="94929" y="2221550"/>
                  </a:lnTo>
                  <a:lnTo>
                    <a:pt x="118525" y="2179862"/>
                  </a:lnTo>
                  <a:lnTo>
                    <a:pt x="144328" y="2140601"/>
                  </a:lnTo>
                  <a:lnTo>
                    <a:pt x="172217" y="2103928"/>
                  </a:lnTo>
                  <a:lnTo>
                    <a:pt x="202074" y="2069998"/>
                  </a:lnTo>
                  <a:lnTo>
                    <a:pt x="233777" y="2038970"/>
                  </a:lnTo>
                  <a:lnTo>
                    <a:pt x="267207" y="2011002"/>
                  </a:lnTo>
                  <a:lnTo>
                    <a:pt x="302245" y="1986251"/>
                  </a:lnTo>
                  <a:lnTo>
                    <a:pt x="338769" y="1964876"/>
                  </a:lnTo>
                  <a:lnTo>
                    <a:pt x="376660" y="1947033"/>
                  </a:lnTo>
                  <a:lnTo>
                    <a:pt x="415798" y="1932880"/>
                  </a:lnTo>
                  <a:lnTo>
                    <a:pt x="456064" y="1922576"/>
                  </a:lnTo>
                  <a:lnTo>
                    <a:pt x="497336" y="1916278"/>
                  </a:lnTo>
                  <a:lnTo>
                    <a:pt x="539496" y="1914143"/>
                  </a:lnTo>
                  <a:lnTo>
                    <a:pt x="581655" y="1916278"/>
                  </a:lnTo>
                  <a:lnTo>
                    <a:pt x="622927" y="1922576"/>
                  </a:lnTo>
                  <a:lnTo>
                    <a:pt x="663193" y="1932880"/>
                  </a:lnTo>
                  <a:lnTo>
                    <a:pt x="702331" y="1947033"/>
                  </a:lnTo>
                  <a:lnTo>
                    <a:pt x="740222" y="1964876"/>
                  </a:lnTo>
                  <a:lnTo>
                    <a:pt x="776746" y="1986251"/>
                  </a:lnTo>
                  <a:lnTo>
                    <a:pt x="811784" y="2011002"/>
                  </a:lnTo>
                  <a:lnTo>
                    <a:pt x="845214" y="2038970"/>
                  </a:lnTo>
                  <a:lnTo>
                    <a:pt x="876917" y="2069998"/>
                  </a:lnTo>
                  <a:lnTo>
                    <a:pt x="906774" y="2103928"/>
                  </a:lnTo>
                  <a:lnTo>
                    <a:pt x="934663" y="2140601"/>
                  </a:lnTo>
                  <a:lnTo>
                    <a:pt x="960466" y="2179862"/>
                  </a:lnTo>
                  <a:lnTo>
                    <a:pt x="984062" y="2221550"/>
                  </a:lnTo>
                  <a:lnTo>
                    <a:pt x="1005332" y="2265510"/>
                  </a:lnTo>
                  <a:lnTo>
                    <a:pt x="1024154" y="2311583"/>
                  </a:lnTo>
                  <a:lnTo>
                    <a:pt x="1040410" y="2359612"/>
                  </a:lnTo>
                  <a:lnTo>
                    <a:pt x="1053980" y="2409438"/>
                  </a:lnTo>
                  <a:lnTo>
                    <a:pt x="1064742" y="2460904"/>
                  </a:lnTo>
                  <a:lnTo>
                    <a:pt x="1072579" y="2513853"/>
                  </a:lnTo>
                  <a:lnTo>
                    <a:pt x="1077368" y="2568126"/>
                  </a:lnTo>
                  <a:lnTo>
                    <a:pt x="1078991" y="2623566"/>
                  </a:lnTo>
                  <a:lnTo>
                    <a:pt x="1077368" y="2679007"/>
                  </a:lnTo>
                  <a:lnTo>
                    <a:pt x="1072579" y="2733281"/>
                  </a:lnTo>
                  <a:lnTo>
                    <a:pt x="1064742" y="2786231"/>
                  </a:lnTo>
                  <a:lnTo>
                    <a:pt x="1053980" y="2837698"/>
                  </a:lnTo>
                  <a:lnTo>
                    <a:pt x="1040410" y="2887525"/>
                  </a:lnTo>
                  <a:lnTo>
                    <a:pt x="1024154" y="2935553"/>
                  </a:lnTo>
                  <a:lnTo>
                    <a:pt x="1005332" y="2981626"/>
                  </a:lnTo>
                  <a:lnTo>
                    <a:pt x="984062" y="3025586"/>
                  </a:lnTo>
                  <a:lnTo>
                    <a:pt x="960466" y="3067275"/>
                  </a:lnTo>
                  <a:lnTo>
                    <a:pt x="934663" y="3106535"/>
                  </a:lnTo>
                  <a:lnTo>
                    <a:pt x="906774" y="3143208"/>
                  </a:lnTo>
                  <a:lnTo>
                    <a:pt x="876917" y="3177137"/>
                  </a:lnTo>
                  <a:lnTo>
                    <a:pt x="845214" y="3208164"/>
                  </a:lnTo>
                  <a:lnTo>
                    <a:pt x="811784" y="3236132"/>
                  </a:lnTo>
                  <a:lnTo>
                    <a:pt x="776746" y="3260882"/>
                  </a:lnTo>
                  <a:lnTo>
                    <a:pt x="740222" y="3282257"/>
                  </a:lnTo>
                  <a:lnTo>
                    <a:pt x="702331" y="3300099"/>
                  </a:lnTo>
                  <a:lnTo>
                    <a:pt x="663193" y="3314251"/>
                  </a:lnTo>
                  <a:lnTo>
                    <a:pt x="622927" y="3324555"/>
                  </a:lnTo>
                  <a:lnTo>
                    <a:pt x="581655" y="3330853"/>
                  </a:lnTo>
                  <a:lnTo>
                    <a:pt x="539496" y="3332988"/>
                  </a:lnTo>
                  <a:lnTo>
                    <a:pt x="497336" y="3330853"/>
                  </a:lnTo>
                  <a:lnTo>
                    <a:pt x="456064" y="3324555"/>
                  </a:lnTo>
                  <a:lnTo>
                    <a:pt x="415798" y="3314251"/>
                  </a:lnTo>
                  <a:lnTo>
                    <a:pt x="376660" y="3300099"/>
                  </a:lnTo>
                  <a:lnTo>
                    <a:pt x="338769" y="3282257"/>
                  </a:lnTo>
                  <a:lnTo>
                    <a:pt x="302245" y="3260882"/>
                  </a:lnTo>
                  <a:lnTo>
                    <a:pt x="267208" y="3236132"/>
                  </a:lnTo>
                  <a:lnTo>
                    <a:pt x="233777" y="3208164"/>
                  </a:lnTo>
                  <a:lnTo>
                    <a:pt x="202074" y="3177137"/>
                  </a:lnTo>
                  <a:lnTo>
                    <a:pt x="172217" y="3143208"/>
                  </a:lnTo>
                  <a:lnTo>
                    <a:pt x="144328" y="3106535"/>
                  </a:lnTo>
                  <a:lnTo>
                    <a:pt x="118525" y="3067275"/>
                  </a:lnTo>
                  <a:lnTo>
                    <a:pt x="94929" y="3025586"/>
                  </a:lnTo>
                  <a:lnTo>
                    <a:pt x="73660" y="2981626"/>
                  </a:lnTo>
                  <a:lnTo>
                    <a:pt x="54837" y="2935553"/>
                  </a:lnTo>
                  <a:lnTo>
                    <a:pt x="38581" y="2887525"/>
                  </a:lnTo>
                  <a:lnTo>
                    <a:pt x="25011" y="2837698"/>
                  </a:lnTo>
                  <a:lnTo>
                    <a:pt x="14249" y="2786231"/>
                  </a:lnTo>
                  <a:lnTo>
                    <a:pt x="6412" y="2733281"/>
                  </a:lnTo>
                  <a:lnTo>
                    <a:pt x="1623" y="2679007"/>
                  </a:lnTo>
                  <a:lnTo>
                    <a:pt x="0" y="2623566"/>
                  </a:lnTo>
                  <a:close/>
                </a:path>
                <a:path w="3752215" h="3333115">
                  <a:moveTo>
                    <a:pt x="1078991" y="837438"/>
                  </a:moveTo>
                  <a:lnTo>
                    <a:pt x="1083898" y="765176"/>
                  </a:lnTo>
                  <a:lnTo>
                    <a:pt x="1098349" y="694622"/>
                  </a:lnTo>
                  <a:lnTo>
                    <a:pt x="1121943" y="626027"/>
                  </a:lnTo>
                  <a:lnTo>
                    <a:pt x="1154280" y="559643"/>
                  </a:lnTo>
                  <a:lnTo>
                    <a:pt x="1194958" y="495720"/>
                  </a:lnTo>
                  <a:lnTo>
                    <a:pt x="1218299" y="464760"/>
                  </a:lnTo>
                  <a:lnTo>
                    <a:pt x="1243576" y="434510"/>
                  </a:lnTo>
                  <a:lnTo>
                    <a:pt x="1270736" y="405001"/>
                  </a:lnTo>
                  <a:lnTo>
                    <a:pt x="1299732" y="376265"/>
                  </a:lnTo>
                  <a:lnTo>
                    <a:pt x="1330511" y="348332"/>
                  </a:lnTo>
                  <a:lnTo>
                    <a:pt x="1363025" y="321235"/>
                  </a:lnTo>
                  <a:lnTo>
                    <a:pt x="1397222" y="295004"/>
                  </a:lnTo>
                  <a:lnTo>
                    <a:pt x="1433054" y="269671"/>
                  </a:lnTo>
                  <a:lnTo>
                    <a:pt x="1470469" y="245268"/>
                  </a:lnTo>
                  <a:lnTo>
                    <a:pt x="1509418" y="221826"/>
                  </a:lnTo>
                  <a:lnTo>
                    <a:pt x="1549850" y="199376"/>
                  </a:lnTo>
                  <a:lnTo>
                    <a:pt x="1591715" y="177950"/>
                  </a:lnTo>
                  <a:lnTo>
                    <a:pt x="1634963" y="157580"/>
                  </a:lnTo>
                  <a:lnTo>
                    <a:pt x="1679544" y="138295"/>
                  </a:lnTo>
                  <a:lnTo>
                    <a:pt x="1725408" y="120129"/>
                  </a:lnTo>
                  <a:lnTo>
                    <a:pt x="1772504" y="103112"/>
                  </a:lnTo>
                  <a:lnTo>
                    <a:pt x="1820783" y="87277"/>
                  </a:lnTo>
                  <a:lnTo>
                    <a:pt x="1870193" y="72653"/>
                  </a:lnTo>
                  <a:lnTo>
                    <a:pt x="1920686" y="59273"/>
                  </a:lnTo>
                  <a:lnTo>
                    <a:pt x="1972211" y="47168"/>
                  </a:lnTo>
                  <a:lnTo>
                    <a:pt x="2024718" y="36369"/>
                  </a:lnTo>
                  <a:lnTo>
                    <a:pt x="2078156" y="26909"/>
                  </a:lnTo>
                  <a:lnTo>
                    <a:pt x="2132476" y="18817"/>
                  </a:lnTo>
                  <a:lnTo>
                    <a:pt x="2187627" y="12127"/>
                  </a:lnTo>
                  <a:lnTo>
                    <a:pt x="2243558" y="6868"/>
                  </a:lnTo>
                  <a:lnTo>
                    <a:pt x="2300221" y="3073"/>
                  </a:lnTo>
                  <a:lnTo>
                    <a:pt x="2357565" y="773"/>
                  </a:lnTo>
                  <a:lnTo>
                    <a:pt x="2415540" y="0"/>
                  </a:lnTo>
                  <a:lnTo>
                    <a:pt x="2473514" y="773"/>
                  </a:lnTo>
                  <a:lnTo>
                    <a:pt x="2530858" y="3073"/>
                  </a:lnTo>
                  <a:lnTo>
                    <a:pt x="2587521" y="6868"/>
                  </a:lnTo>
                  <a:lnTo>
                    <a:pt x="2643452" y="12127"/>
                  </a:lnTo>
                  <a:lnTo>
                    <a:pt x="2698603" y="18817"/>
                  </a:lnTo>
                  <a:lnTo>
                    <a:pt x="2752923" y="26909"/>
                  </a:lnTo>
                  <a:lnTo>
                    <a:pt x="2806361" y="36369"/>
                  </a:lnTo>
                  <a:lnTo>
                    <a:pt x="2858868" y="47168"/>
                  </a:lnTo>
                  <a:lnTo>
                    <a:pt x="2910393" y="59273"/>
                  </a:lnTo>
                  <a:lnTo>
                    <a:pt x="2960886" y="72653"/>
                  </a:lnTo>
                  <a:lnTo>
                    <a:pt x="3010296" y="87277"/>
                  </a:lnTo>
                  <a:lnTo>
                    <a:pt x="3058575" y="103112"/>
                  </a:lnTo>
                  <a:lnTo>
                    <a:pt x="3105671" y="120129"/>
                  </a:lnTo>
                  <a:lnTo>
                    <a:pt x="3151535" y="138295"/>
                  </a:lnTo>
                  <a:lnTo>
                    <a:pt x="3196116" y="157580"/>
                  </a:lnTo>
                  <a:lnTo>
                    <a:pt x="3239364" y="177950"/>
                  </a:lnTo>
                  <a:lnTo>
                    <a:pt x="3281229" y="199376"/>
                  </a:lnTo>
                  <a:lnTo>
                    <a:pt x="3321661" y="221826"/>
                  </a:lnTo>
                  <a:lnTo>
                    <a:pt x="3360610" y="245268"/>
                  </a:lnTo>
                  <a:lnTo>
                    <a:pt x="3398025" y="269671"/>
                  </a:lnTo>
                  <a:lnTo>
                    <a:pt x="3433857" y="295004"/>
                  </a:lnTo>
                  <a:lnTo>
                    <a:pt x="3468054" y="321235"/>
                  </a:lnTo>
                  <a:lnTo>
                    <a:pt x="3500568" y="348332"/>
                  </a:lnTo>
                  <a:lnTo>
                    <a:pt x="3531347" y="376265"/>
                  </a:lnTo>
                  <a:lnTo>
                    <a:pt x="3560343" y="405001"/>
                  </a:lnTo>
                  <a:lnTo>
                    <a:pt x="3587503" y="434510"/>
                  </a:lnTo>
                  <a:lnTo>
                    <a:pt x="3612780" y="464760"/>
                  </a:lnTo>
                  <a:lnTo>
                    <a:pt x="3636121" y="495720"/>
                  </a:lnTo>
                  <a:lnTo>
                    <a:pt x="3657478" y="527358"/>
                  </a:lnTo>
                  <a:lnTo>
                    <a:pt x="3694035" y="592543"/>
                  </a:lnTo>
                  <a:lnTo>
                    <a:pt x="3722051" y="660064"/>
                  </a:lnTo>
                  <a:lnTo>
                    <a:pt x="3741124" y="729670"/>
                  </a:lnTo>
                  <a:lnTo>
                    <a:pt x="3750853" y="801109"/>
                  </a:lnTo>
                  <a:lnTo>
                    <a:pt x="3752088" y="837438"/>
                  </a:lnTo>
                  <a:lnTo>
                    <a:pt x="3750853" y="873766"/>
                  </a:lnTo>
                  <a:lnTo>
                    <a:pt x="3741124" y="945205"/>
                  </a:lnTo>
                  <a:lnTo>
                    <a:pt x="3722051" y="1014811"/>
                  </a:lnTo>
                  <a:lnTo>
                    <a:pt x="3694035" y="1082332"/>
                  </a:lnTo>
                  <a:lnTo>
                    <a:pt x="3657478" y="1147517"/>
                  </a:lnTo>
                  <a:lnTo>
                    <a:pt x="3636121" y="1179155"/>
                  </a:lnTo>
                  <a:lnTo>
                    <a:pt x="3612780" y="1210115"/>
                  </a:lnTo>
                  <a:lnTo>
                    <a:pt x="3587503" y="1240365"/>
                  </a:lnTo>
                  <a:lnTo>
                    <a:pt x="3560343" y="1269874"/>
                  </a:lnTo>
                  <a:lnTo>
                    <a:pt x="3531347" y="1298610"/>
                  </a:lnTo>
                  <a:lnTo>
                    <a:pt x="3500568" y="1326543"/>
                  </a:lnTo>
                  <a:lnTo>
                    <a:pt x="3468054" y="1353640"/>
                  </a:lnTo>
                  <a:lnTo>
                    <a:pt x="3433857" y="1379871"/>
                  </a:lnTo>
                  <a:lnTo>
                    <a:pt x="3398025" y="1405204"/>
                  </a:lnTo>
                  <a:lnTo>
                    <a:pt x="3360610" y="1429607"/>
                  </a:lnTo>
                  <a:lnTo>
                    <a:pt x="3321661" y="1453049"/>
                  </a:lnTo>
                  <a:lnTo>
                    <a:pt x="3281229" y="1475499"/>
                  </a:lnTo>
                  <a:lnTo>
                    <a:pt x="3239364" y="1496925"/>
                  </a:lnTo>
                  <a:lnTo>
                    <a:pt x="3196116" y="1517295"/>
                  </a:lnTo>
                  <a:lnTo>
                    <a:pt x="3151535" y="1536580"/>
                  </a:lnTo>
                  <a:lnTo>
                    <a:pt x="3105671" y="1554746"/>
                  </a:lnTo>
                  <a:lnTo>
                    <a:pt x="3058575" y="1571763"/>
                  </a:lnTo>
                  <a:lnTo>
                    <a:pt x="3010296" y="1587598"/>
                  </a:lnTo>
                  <a:lnTo>
                    <a:pt x="2960886" y="1602222"/>
                  </a:lnTo>
                  <a:lnTo>
                    <a:pt x="2910393" y="1615602"/>
                  </a:lnTo>
                  <a:lnTo>
                    <a:pt x="2858868" y="1627707"/>
                  </a:lnTo>
                  <a:lnTo>
                    <a:pt x="2806361" y="1638506"/>
                  </a:lnTo>
                  <a:lnTo>
                    <a:pt x="2752923" y="1647966"/>
                  </a:lnTo>
                  <a:lnTo>
                    <a:pt x="2698603" y="1656058"/>
                  </a:lnTo>
                  <a:lnTo>
                    <a:pt x="2643452" y="1662748"/>
                  </a:lnTo>
                  <a:lnTo>
                    <a:pt x="2587521" y="1668007"/>
                  </a:lnTo>
                  <a:lnTo>
                    <a:pt x="2530858" y="1671802"/>
                  </a:lnTo>
                  <a:lnTo>
                    <a:pt x="2473514" y="1674102"/>
                  </a:lnTo>
                  <a:lnTo>
                    <a:pt x="2415540" y="1674876"/>
                  </a:lnTo>
                  <a:lnTo>
                    <a:pt x="2357565" y="1674102"/>
                  </a:lnTo>
                  <a:lnTo>
                    <a:pt x="2300221" y="1671802"/>
                  </a:lnTo>
                  <a:lnTo>
                    <a:pt x="2243558" y="1668007"/>
                  </a:lnTo>
                  <a:lnTo>
                    <a:pt x="2187627" y="1662748"/>
                  </a:lnTo>
                  <a:lnTo>
                    <a:pt x="2132476" y="1656058"/>
                  </a:lnTo>
                  <a:lnTo>
                    <a:pt x="2078156" y="1647966"/>
                  </a:lnTo>
                  <a:lnTo>
                    <a:pt x="2024718" y="1638506"/>
                  </a:lnTo>
                  <a:lnTo>
                    <a:pt x="1972211" y="1627707"/>
                  </a:lnTo>
                  <a:lnTo>
                    <a:pt x="1920686" y="1615602"/>
                  </a:lnTo>
                  <a:lnTo>
                    <a:pt x="1870193" y="1602222"/>
                  </a:lnTo>
                  <a:lnTo>
                    <a:pt x="1820783" y="1587598"/>
                  </a:lnTo>
                  <a:lnTo>
                    <a:pt x="1772504" y="1571763"/>
                  </a:lnTo>
                  <a:lnTo>
                    <a:pt x="1725408" y="1554746"/>
                  </a:lnTo>
                  <a:lnTo>
                    <a:pt x="1679544" y="1536580"/>
                  </a:lnTo>
                  <a:lnTo>
                    <a:pt x="1634963" y="1517295"/>
                  </a:lnTo>
                  <a:lnTo>
                    <a:pt x="1591715" y="1496925"/>
                  </a:lnTo>
                  <a:lnTo>
                    <a:pt x="1549850" y="1475499"/>
                  </a:lnTo>
                  <a:lnTo>
                    <a:pt x="1509418" y="1453049"/>
                  </a:lnTo>
                  <a:lnTo>
                    <a:pt x="1470469" y="1429607"/>
                  </a:lnTo>
                  <a:lnTo>
                    <a:pt x="1433054" y="1405204"/>
                  </a:lnTo>
                  <a:lnTo>
                    <a:pt x="1397222" y="1379871"/>
                  </a:lnTo>
                  <a:lnTo>
                    <a:pt x="1363025" y="1353640"/>
                  </a:lnTo>
                  <a:lnTo>
                    <a:pt x="1330511" y="1326543"/>
                  </a:lnTo>
                  <a:lnTo>
                    <a:pt x="1299732" y="1298610"/>
                  </a:lnTo>
                  <a:lnTo>
                    <a:pt x="1270736" y="1269874"/>
                  </a:lnTo>
                  <a:lnTo>
                    <a:pt x="1243576" y="1240365"/>
                  </a:lnTo>
                  <a:lnTo>
                    <a:pt x="1218299" y="1210115"/>
                  </a:lnTo>
                  <a:lnTo>
                    <a:pt x="1194958" y="1179155"/>
                  </a:lnTo>
                  <a:lnTo>
                    <a:pt x="1173601" y="1147517"/>
                  </a:lnTo>
                  <a:lnTo>
                    <a:pt x="1137044" y="1082332"/>
                  </a:lnTo>
                  <a:lnTo>
                    <a:pt x="1109028" y="1014811"/>
                  </a:lnTo>
                  <a:lnTo>
                    <a:pt x="1089955" y="945205"/>
                  </a:lnTo>
                  <a:lnTo>
                    <a:pt x="1080226" y="873766"/>
                  </a:lnTo>
                  <a:lnTo>
                    <a:pt x="1078991" y="837438"/>
                  </a:lnTo>
                  <a:close/>
                </a:path>
              </a:pathLst>
            </a:custGeom>
            <a:ln w="50292">
              <a:solidFill>
                <a:srgbClr val="FF0000"/>
              </a:solidFill>
            </a:ln>
          </p:spPr>
          <p:txBody>
            <a:bodyPr wrap="square" lIns="0" tIns="0" rIns="0" bIns="0" rtlCol="0"/>
            <a:lstStyle/>
            <a:p>
              <a:endParaRPr/>
            </a:p>
          </p:txBody>
        </p:sp>
      </p:grpSp>
      <p:sp>
        <p:nvSpPr>
          <p:cNvPr id="9" name="object 9"/>
          <p:cNvSpPr txBox="1"/>
          <p:nvPr/>
        </p:nvSpPr>
        <p:spPr>
          <a:xfrm>
            <a:off x="404874" y="247014"/>
            <a:ext cx="5614925" cy="629018"/>
          </a:xfrm>
          <a:prstGeom prst="rect">
            <a:avLst/>
          </a:prstGeom>
        </p:spPr>
        <p:txBody>
          <a:bodyPr vert="horz" wrap="square" lIns="0" tIns="13335" rIns="0" bIns="0" rtlCol="0">
            <a:spAutoFit/>
          </a:bodyPr>
          <a:lstStyle/>
          <a:p>
            <a:pPr marL="12700">
              <a:spcBef>
                <a:spcPts val="105"/>
              </a:spcBef>
            </a:pPr>
            <a:r>
              <a:rPr sz="2000" dirty="0">
                <a:solidFill>
                  <a:srgbClr val="124191"/>
                </a:solidFill>
                <a:latin typeface="Arial" panose="020B0604020202020204" pitchFamily="34" charset="0"/>
                <a:ea typeface="+mj-ea"/>
                <a:cs typeface="Arial" panose="020B0604020202020204" pitchFamily="34" charset="0"/>
              </a:rPr>
              <a:t>Idle Memory Cost vs. Latency</a:t>
            </a:r>
          </a:p>
          <a:p>
            <a:pPr marL="12700">
              <a:lnSpc>
                <a:spcPct val="100000"/>
              </a:lnSpc>
              <a:spcBef>
                <a:spcPts val="35"/>
              </a:spcBef>
            </a:pPr>
            <a:r>
              <a:rPr sz="2000" dirty="0">
                <a:solidFill>
                  <a:srgbClr val="4D5666"/>
                </a:solidFill>
                <a:latin typeface="Arial" panose="020B0604020202020204" pitchFamily="34" charset="0"/>
                <a:ea typeface="+mj-ea"/>
                <a:cs typeface="Arial" panose="020B0604020202020204" pitchFamily="34" charset="0"/>
              </a:rPr>
              <a:t>Exploring container timeout with OpenWhisk</a:t>
            </a:r>
          </a:p>
        </p:txBody>
      </p:sp>
      <p:sp>
        <p:nvSpPr>
          <p:cNvPr id="10" name="object 10"/>
          <p:cNvSpPr txBox="1">
            <a:spLocks noGrp="1"/>
          </p:cNvSpPr>
          <p:nvPr>
            <p:ph type="title"/>
          </p:nvPr>
        </p:nvSpPr>
        <p:spPr>
          <a:xfrm>
            <a:off x="6723633" y="96773"/>
            <a:ext cx="1570990" cy="756920"/>
          </a:xfrm>
          <a:prstGeom prst="rect">
            <a:avLst/>
          </a:prstGeom>
        </p:spPr>
        <p:txBody>
          <a:bodyPr vert="horz" wrap="square" lIns="0" tIns="12065" rIns="0" bIns="0" rtlCol="0">
            <a:spAutoFit/>
          </a:bodyPr>
          <a:lstStyle/>
          <a:p>
            <a:pPr marL="12700" marR="5080">
              <a:lnSpc>
                <a:spcPct val="100000"/>
              </a:lnSpc>
              <a:spcBef>
                <a:spcPts val="95"/>
              </a:spcBef>
            </a:pPr>
            <a:r>
              <a:rPr sz="1600" b="1" spc="-45" dirty="0">
                <a:solidFill>
                  <a:srgbClr val="FF0000"/>
                </a:solidFill>
                <a:latin typeface="Arial"/>
                <a:cs typeface="Arial"/>
              </a:rPr>
              <a:t>Longer</a:t>
            </a:r>
            <a:r>
              <a:rPr sz="1600" b="1" spc="-130" dirty="0">
                <a:solidFill>
                  <a:srgbClr val="FF0000"/>
                </a:solidFill>
                <a:latin typeface="Arial"/>
                <a:cs typeface="Arial"/>
              </a:rPr>
              <a:t> </a:t>
            </a:r>
            <a:r>
              <a:rPr sz="1600" b="1" spc="-10" dirty="0">
                <a:solidFill>
                  <a:srgbClr val="FF0000"/>
                </a:solidFill>
                <a:latin typeface="Arial"/>
                <a:cs typeface="Arial"/>
              </a:rPr>
              <a:t>timeouts  </a:t>
            </a:r>
            <a:r>
              <a:rPr sz="1600" b="1" spc="-30" dirty="0">
                <a:solidFill>
                  <a:srgbClr val="FF0000"/>
                </a:solidFill>
                <a:latin typeface="Arial"/>
                <a:cs typeface="Arial"/>
              </a:rPr>
              <a:t>lead </a:t>
            </a:r>
            <a:r>
              <a:rPr sz="1600" b="1" spc="30" dirty="0">
                <a:solidFill>
                  <a:srgbClr val="FF0000"/>
                </a:solidFill>
                <a:latin typeface="Arial"/>
                <a:cs typeface="Arial"/>
              </a:rPr>
              <a:t>to </a:t>
            </a:r>
            <a:r>
              <a:rPr sz="1600" b="1" spc="-60" dirty="0">
                <a:solidFill>
                  <a:srgbClr val="FF0000"/>
                </a:solidFill>
                <a:latin typeface="Arial"/>
                <a:cs typeface="Arial"/>
              </a:rPr>
              <a:t>high </a:t>
            </a:r>
            <a:r>
              <a:rPr sz="1600" b="1" spc="-25" dirty="0">
                <a:solidFill>
                  <a:srgbClr val="FF0000"/>
                </a:solidFill>
                <a:latin typeface="Arial"/>
                <a:cs typeface="Arial"/>
              </a:rPr>
              <a:t>idle  memory</a:t>
            </a:r>
            <a:r>
              <a:rPr sz="1600" b="1" spc="-65" dirty="0">
                <a:solidFill>
                  <a:srgbClr val="FF0000"/>
                </a:solidFill>
                <a:latin typeface="Arial"/>
                <a:cs typeface="Arial"/>
              </a:rPr>
              <a:t> </a:t>
            </a:r>
            <a:r>
              <a:rPr sz="1600" b="1" spc="-40" dirty="0">
                <a:solidFill>
                  <a:srgbClr val="FF0000"/>
                </a:solidFill>
                <a:latin typeface="Arial"/>
                <a:cs typeface="Arial"/>
              </a:rPr>
              <a:t>cost</a:t>
            </a:r>
            <a:endParaRPr sz="1600" dirty="0">
              <a:latin typeface="Arial"/>
              <a:cs typeface="Arial"/>
            </a:endParaRPr>
          </a:p>
        </p:txBody>
      </p:sp>
      <p:grpSp>
        <p:nvGrpSpPr>
          <p:cNvPr id="11" name="object 11"/>
          <p:cNvGrpSpPr/>
          <p:nvPr/>
        </p:nvGrpSpPr>
        <p:grpSpPr>
          <a:xfrm>
            <a:off x="4746497" y="377964"/>
            <a:ext cx="4020820" cy="3564890"/>
            <a:chOff x="4746497" y="377964"/>
            <a:chExt cx="4020820" cy="3564890"/>
          </a:xfrm>
        </p:grpSpPr>
        <p:sp>
          <p:nvSpPr>
            <p:cNvPr id="12" name="object 12"/>
            <p:cNvSpPr/>
            <p:nvPr/>
          </p:nvSpPr>
          <p:spPr>
            <a:xfrm>
              <a:off x="5503163" y="377964"/>
              <a:ext cx="848855" cy="563867"/>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5529071" y="403859"/>
              <a:ext cx="746760" cy="461772"/>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5616701" y="2015489"/>
              <a:ext cx="3134360" cy="1899920"/>
            </a:xfrm>
            <a:custGeom>
              <a:avLst/>
              <a:gdLst/>
              <a:ahLst/>
              <a:cxnLst/>
              <a:rect l="l" t="t" r="r" b="b"/>
              <a:pathLst>
                <a:path w="3134359" h="1899920">
                  <a:moveTo>
                    <a:pt x="9144" y="0"/>
                  </a:moveTo>
                  <a:lnTo>
                    <a:pt x="3108959" y="0"/>
                  </a:lnTo>
                </a:path>
                <a:path w="3134359" h="1899920">
                  <a:moveTo>
                    <a:pt x="0" y="1899881"/>
                  </a:moveTo>
                  <a:lnTo>
                    <a:pt x="3134232" y="1888236"/>
                  </a:lnTo>
                </a:path>
              </a:pathLst>
            </a:custGeom>
            <a:ln w="32004">
              <a:solidFill>
                <a:srgbClr val="124191"/>
              </a:solidFill>
            </a:ln>
          </p:spPr>
          <p:txBody>
            <a:bodyPr wrap="square" lIns="0" tIns="0" rIns="0" bIns="0" rtlCol="0"/>
            <a:lstStyle/>
            <a:p>
              <a:endParaRPr/>
            </a:p>
          </p:txBody>
        </p:sp>
        <p:sp>
          <p:nvSpPr>
            <p:cNvPr id="15" name="object 15"/>
            <p:cNvSpPr/>
            <p:nvPr/>
          </p:nvSpPr>
          <p:spPr>
            <a:xfrm>
              <a:off x="4746498" y="1965959"/>
              <a:ext cx="827405" cy="1976755"/>
            </a:xfrm>
            <a:custGeom>
              <a:avLst/>
              <a:gdLst/>
              <a:ahLst/>
              <a:cxnLst/>
              <a:rect l="l" t="t" r="r" b="b"/>
              <a:pathLst>
                <a:path w="827404" h="1976754">
                  <a:moveTo>
                    <a:pt x="827278" y="1937766"/>
                  </a:moveTo>
                  <a:lnTo>
                    <a:pt x="801370" y="1924812"/>
                  </a:lnTo>
                  <a:lnTo>
                    <a:pt x="749554" y="1898904"/>
                  </a:lnTo>
                  <a:lnTo>
                    <a:pt x="749554" y="1924812"/>
                  </a:lnTo>
                  <a:lnTo>
                    <a:pt x="0" y="1924812"/>
                  </a:lnTo>
                  <a:lnTo>
                    <a:pt x="0" y="1950720"/>
                  </a:lnTo>
                  <a:lnTo>
                    <a:pt x="749554" y="1950720"/>
                  </a:lnTo>
                  <a:lnTo>
                    <a:pt x="749554" y="1976628"/>
                  </a:lnTo>
                  <a:lnTo>
                    <a:pt x="801370" y="1950720"/>
                  </a:lnTo>
                  <a:lnTo>
                    <a:pt x="827278" y="1937766"/>
                  </a:lnTo>
                  <a:close/>
                </a:path>
                <a:path w="827404" h="1976754">
                  <a:moveTo>
                    <a:pt x="827278" y="38862"/>
                  </a:moveTo>
                  <a:lnTo>
                    <a:pt x="801370" y="25908"/>
                  </a:lnTo>
                  <a:lnTo>
                    <a:pt x="749554" y="0"/>
                  </a:lnTo>
                  <a:lnTo>
                    <a:pt x="749554" y="25908"/>
                  </a:lnTo>
                  <a:lnTo>
                    <a:pt x="0" y="25908"/>
                  </a:lnTo>
                  <a:lnTo>
                    <a:pt x="0" y="51816"/>
                  </a:lnTo>
                  <a:lnTo>
                    <a:pt x="749554" y="51816"/>
                  </a:lnTo>
                  <a:lnTo>
                    <a:pt x="749554" y="77724"/>
                  </a:lnTo>
                  <a:lnTo>
                    <a:pt x="801370" y="51816"/>
                  </a:lnTo>
                  <a:lnTo>
                    <a:pt x="827278" y="38862"/>
                  </a:lnTo>
                  <a:close/>
                </a:path>
              </a:pathLst>
            </a:custGeom>
            <a:solidFill>
              <a:srgbClr val="124191"/>
            </a:solidFill>
          </p:spPr>
          <p:txBody>
            <a:bodyPr wrap="square" lIns="0" tIns="0" rIns="0" bIns="0" rtlCol="0"/>
            <a:lstStyle/>
            <a:p>
              <a:endParaRPr/>
            </a:p>
          </p:txBody>
        </p:sp>
      </p:grpSp>
      <p:sp>
        <p:nvSpPr>
          <p:cNvPr id="16" name="object 16"/>
          <p:cNvSpPr txBox="1"/>
          <p:nvPr/>
        </p:nvSpPr>
        <p:spPr>
          <a:xfrm>
            <a:off x="404875" y="2501645"/>
            <a:ext cx="4446270" cy="2289810"/>
          </a:xfrm>
          <a:prstGeom prst="rect">
            <a:avLst/>
          </a:prstGeom>
        </p:spPr>
        <p:txBody>
          <a:bodyPr vert="horz" wrap="square" lIns="0" tIns="12065" rIns="0" bIns="0" rtlCol="0">
            <a:spAutoFit/>
          </a:bodyPr>
          <a:lstStyle/>
          <a:p>
            <a:pPr marL="12700">
              <a:lnSpc>
                <a:spcPct val="100000"/>
              </a:lnSpc>
              <a:spcBef>
                <a:spcPts val="95"/>
              </a:spcBef>
            </a:pPr>
            <a:r>
              <a:rPr sz="1600" b="1" spc="-15" dirty="0">
                <a:solidFill>
                  <a:srgbClr val="001135"/>
                </a:solidFill>
                <a:latin typeface="Arial"/>
                <a:cs typeface="Arial"/>
              </a:rPr>
              <a:t>Idle </a:t>
            </a:r>
            <a:r>
              <a:rPr sz="1600" b="1" spc="-25" dirty="0">
                <a:solidFill>
                  <a:srgbClr val="001135"/>
                </a:solidFill>
                <a:latin typeface="Arial"/>
                <a:cs typeface="Arial"/>
              </a:rPr>
              <a:t>memory </a:t>
            </a:r>
            <a:r>
              <a:rPr sz="1600" b="1" spc="-40" dirty="0">
                <a:solidFill>
                  <a:srgbClr val="001135"/>
                </a:solidFill>
                <a:latin typeface="Arial"/>
                <a:cs typeface="Arial"/>
              </a:rPr>
              <a:t>cost</a:t>
            </a:r>
            <a:r>
              <a:rPr sz="1600" spc="-40" dirty="0">
                <a:solidFill>
                  <a:srgbClr val="001135"/>
                </a:solidFill>
                <a:latin typeface="Arial"/>
                <a:cs typeface="Arial"/>
              </a:rPr>
              <a:t>: </a:t>
            </a:r>
            <a:r>
              <a:rPr sz="1600" spc="45" dirty="0">
                <a:solidFill>
                  <a:srgbClr val="001135"/>
                </a:solidFill>
                <a:latin typeface="Arial"/>
                <a:cs typeface="Arial"/>
              </a:rPr>
              <a:t>product </a:t>
            </a:r>
            <a:r>
              <a:rPr sz="1600" spc="85" dirty="0">
                <a:solidFill>
                  <a:srgbClr val="001135"/>
                </a:solidFill>
                <a:latin typeface="Arial"/>
                <a:cs typeface="Arial"/>
              </a:rPr>
              <a:t>of</a:t>
            </a:r>
            <a:r>
              <a:rPr sz="1600" spc="-270" dirty="0">
                <a:solidFill>
                  <a:srgbClr val="001135"/>
                </a:solidFill>
                <a:latin typeface="Arial"/>
                <a:cs typeface="Arial"/>
              </a:rPr>
              <a:t> </a:t>
            </a:r>
            <a:r>
              <a:rPr sz="1600" spc="-25" dirty="0">
                <a:solidFill>
                  <a:srgbClr val="001135"/>
                </a:solidFill>
                <a:latin typeface="Arial"/>
                <a:cs typeface="Arial"/>
              </a:rPr>
              <a:t>assigned </a:t>
            </a:r>
            <a:r>
              <a:rPr sz="1600" spc="75" dirty="0">
                <a:solidFill>
                  <a:srgbClr val="001135"/>
                </a:solidFill>
                <a:latin typeface="Arial"/>
                <a:cs typeface="Arial"/>
              </a:rPr>
              <a:t>but</a:t>
            </a:r>
            <a:endParaRPr sz="1600" dirty="0">
              <a:latin typeface="Arial"/>
              <a:cs typeface="Arial"/>
            </a:endParaRPr>
          </a:p>
          <a:p>
            <a:pPr marL="12700">
              <a:lnSpc>
                <a:spcPct val="100000"/>
              </a:lnSpc>
            </a:pPr>
            <a:r>
              <a:rPr sz="1600" spc="-5" dirty="0">
                <a:solidFill>
                  <a:srgbClr val="001135"/>
                </a:solidFill>
                <a:latin typeface="Arial"/>
                <a:cs typeface="Arial"/>
              </a:rPr>
              <a:t>unused</a:t>
            </a:r>
            <a:r>
              <a:rPr sz="1600" spc="-45" dirty="0">
                <a:solidFill>
                  <a:srgbClr val="001135"/>
                </a:solidFill>
                <a:latin typeface="Arial"/>
                <a:cs typeface="Arial"/>
              </a:rPr>
              <a:t> </a:t>
            </a:r>
            <a:r>
              <a:rPr sz="1600" spc="20" dirty="0">
                <a:solidFill>
                  <a:srgbClr val="001135"/>
                </a:solidFill>
                <a:latin typeface="Arial"/>
                <a:cs typeface="Arial"/>
              </a:rPr>
              <a:t>memory</a:t>
            </a:r>
            <a:r>
              <a:rPr sz="1600" spc="-45" dirty="0">
                <a:solidFill>
                  <a:srgbClr val="001135"/>
                </a:solidFill>
                <a:latin typeface="Arial"/>
                <a:cs typeface="Arial"/>
              </a:rPr>
              <a:t> </a:t>
            </a:r>
            <a:r>
              <a:rPr sz="1600" spc="-10" dirty="0">
                <a:solidFill>
                  <a:srgbClr val="001135"/>
                </a:solidFill>
                <a:latin typeface="Arial"/>
                <a:cs typeface="Arial"/>
              </a:rPr>
              <a:t>and</a:t>
            </a:r>
            <a:r>
              <a:rPr sz="1600" spc="-45" dirty="0">
                <a:solidFill>
                  <a:srgbClr val="001135"/>
                </a:solidFill>
                <a:latin typeface="Arial"/>
                <a:cs typeface="Arial"/>
              </a:rPr>
              <a:t> </a:t>
            </a:r>
            <a:r>
              <a:rPr sz="1600" spc="55" dirty="0">
                <a:solidFill>
                  <a:srgbClr val="001135"/>
                </a:solidFill>
                <a:latin typeface="Arial"/>
                <a:cs typeface="Arial"/>
              </a:rPr>
              <a:t>the</a:t>
            </a:r>
            <a:r>
              <a:rPr sz="1600" spc="-50" dirty="0">
                <a:solidFill>
                  <a:srgbClr val="001135"/>
                </a:solidFill>
                <a:latin typeface="Arial"/>
                <a:cs typeface="Arial"/>
              </a:rPr>
              <a:t> </a:t>
            </a:r>
            <a:r>
              <a:rPr sz="1600" spc="35" dirty="0">
                <a:solidFill>
                  <a:srgbClr val="001135"/>
                </a:solidFill>
                <a:latin typeface="Arial"/>
                <a:cs typeface="Arial"/>
              </a:rPr>
              <a:t>duration</a:t>
            </a:r>
            <a:r>
              <a:rPr sz="1600" spc="-45" dirty="0">
                <a:solidFill>
                  <a:srgbClr val="001135"/>
                </a:solidFill>
                <a:latin typeface="Arial"/>
                <a:cs typeface="Arial"/>
              </a:rPr>
              <a:t> </a:t>
            </a:r>
            <a:r>
              <a:rPr sz="1600" spc="85" dirty="0">
                <a:solidFill>
                  <a:srgbClr val="001135"/>
                </a:solidFill>
                <a:latin typeface="Arial"/>
                <a:cs typeface="Arial"/>
              </a:rPr>
              <a:t>of</a:t>
            </a:r>
            <a:r>
              <a:rPr sz="1600" spc="-45" dirty="0">
                <a:solidFill>
                  <a:srgbClr val="001135"/>
                </a:solidFill>
                <a:latin typeface="Arial"/>
                <a:cs typeface="Arial"/>
              </a:rPr>
              <a:t> </a:t>
            </a:r>
            <a:r>
              <a:rPr sz="1600" spc="-5" dirty="0">
                <a:solidFill>
                  <a:srgbClr val="001135"/>
                </a:solidFill>
                <a:latin typeface="Arial"/>
                <a:cs typeface="Arial"/>
              </a:rPr>
              <a:t>assignment.</a:t>
            </a:r>
            <a:endParaRPr sz="1600" dirty="0">
              <a:latin typeface="Arial"/>
              <a:cs typeface="Arial"/>
            </a:endParaRPr>
          </a:p>
          <a:p>
            <a:pPr marL="2338705" marR="297815">
              <a:lnSpc>
                <a:spcPct val="100000"/>
              </a:lnSpc>
              <a:spcBef>
                <a:spcPts val="145"/>
              </a:spcBef>
            </a:pPr>
            <a:r>
              <a:rPr sz="1600" b="1" spc="-30" dirty="0">
                <a:solidFill>
                  <a:srgbClr val="FF0000"/>
                </a:solidFill>
                <a:latin typeface="Arial"/>
                <a:cs typeface="Arial"/>
              </a:rPr>
              <a:t>With </a:t>
            </a:r>
            <a:r>
              <a:rPr sz="1600" b="1" spc="55" dirty="0">
                <a:solidFill>
                  <a:srgbClr val="FF0000"/>
                </a:solidFill>
                <a:latin typeface="Arial"/>
                <a:cs typeface="Arial"/>
              </a:rPr>
              <a:t>1 </a:t>
            </a:r>
            <a:r>
              <a:rPr sz="1600" b="1" spc="-85" dirty="0">
                <a:solidFill>
                  <a:srgbClr val="FF0000"/>
                </a:solidFill>
                <a:latin typeface="Arial"/>
                <a:cs typeface="Arial"/>
              </a:rPr>
              <a:t>sec</a:t>
            </a:r>
            <a:r>
              <a:rPr sz="1600" b="1" spc="-260" dirty="0">
                <a:solidFill>
                  <a:srgbClr val="FF0000"/>
                </a:solidFill>
                <a:latin typeface="Arial"/>
                <a:cs typeface="Arial"/>
              </a:rPr>
              <a:t> </a:t>
            </a:r>
            <a:r>
              <a:rPr sz="1600" b="1" spc="5" dirty="0">
                <a:solidFill>
                  <a:srgbClr val="FF0000"/>
                </a:solidFill>
                <a:latin typeface="Arial"/>
                <a:cs typeface="Arial"/>
              </a:rPr>
              <a:t>timeout,  </a:t>
            </a:r>
            <a:r>
              <a:rPr sz="1600" b="1" spc="55" dirty="0">
                <a:solidFill>
                  <a:srgbClr val="FF0000"/>
                </a:solidFill>
                <a:latin typeface="Arial"/>
                <a:cs typeface="Arial"/>
              </a:rPr>
              <a:t>18 </a:t>
            </a:r>
            <a:r>
              <a:rPr sz="1600" b="1" spc="150" dirty="0">
                <a:solidFill>
                  <a:srgbClr val="FF0000"/>
                </a:solidFill>
                <a:latin typeface="Arial"/>
                <a:cs typeface="Arial"/>
              </a:rPr>
              <a:t>- </a:t>
            </a:r>
            <a:r>
              <a:rPr sz="1600" b="1" spc="55" dirty="0">
                <a:solidFill>
                  <a:srgbClr val="FF0000"/>
                </a:solidFill>
                <a:latin typeface="Arial"/>
                <a:cs typeface="Arial"/>
              </a:rPr>
              <a:t>33% </a:t>
            </a:r>
            <a:r>
              <a:rPr sz="1600" b="1" spc="20" dirty="0">
                <a:solidFill>
                  <a:srgbClr val="FF0000"/>
                </a:solidFill>
                <a:latin typeface="Arial"/>
                <a:cs typeface="Arial"/>
              </a:rPr>
              <a:t>of </a:t>
            </a:r>
            <a:r>
              <a:rPr sz="1600" b="1" spc="-60" dirty="0">
                <a:solidFill>
                  <a:srgbClr val="FF0000"/>
                </a:solidFill>
                <a:latin typeface="Arial"/>
                <a:cs typeface="Arial"/>
              </a:rPr>
              <a:t>calls  </a:t>
            </a:r>
            <a:r>
              <a:rPr sz="1600" b="1" spc="-50" dirty="0">
                <a:solidFill>
                  <a:srgbClr val="FF0000"/>
                </a:solidFill>
                <a:latin typeface="Arial"/>
                <a:cs typeface="Arial"/>
              </a:rPr>
              <a:t>have </a:t>
            </a:r>
            <a:r>
              <a:rPr sz="1600" b="1" spc="-60" dirty="0">
                <a:solidFill>
                  <a:srgbClr val="FF0000"/>
                </a:solidFill>
                <a:latin typeface="Arial"/>
                <a:cs typeface="Arial"/>
              </a:rPr>
              <a:t>cold</a:t>
            </a:r>
            <a:r>
              <a:rPr sz="1600" b="1" spc="-90" dirty="0">
                <a:solidFill>
                  <a:srgbClr val="FF0000"/>
                </a:solidFill>
                <a:latin typeface="Arial"/>
                <a:cs typeface="Arial"/>
              </a:rPr>
              <a:t> </a:t>
            </a:r>
            <a:r>
              <a:rPr sz="1600" b="1" dirty="0">
                <a:solidFill>
                  <a:srgbClr val="FF0000"/>
                </a:solidFill>
                <a:latin typeface="Arial"/>
                <a:cs typeface="Arial"/>
              </a:rPr>
              <a:t>starts</a:t>
            </a:r>
            <a:endParaRPr sz="1600" dirty="0">
              <a:latin typeface="Arial"/>
              <a:cs typeface="Arial"/>
            </a:endParaRPr>
          </a:p>
          <a:p>
            <a:pPr marL="1579880" marR="306705">
              <a:lnSpc>
                <a:spcPct val="100000"/>
              </a:lnSpc>
              <a:spcBef>
                <a:spcPts val="409"/>
              </a:spcBef>
              <a:tabLst>
                <a:tab pos="3602354" algn="l"/>
              </a:tabLst>
            </a:pPr>
            <a:r>
              <a:rPr sz="1600" b="1" spc="35" dirty="0">
                <a:solidFill>
                  <a:srgbClr val="124191"/>
                </a:solidFill>
                <a:latin typeface="Arial"/>
                <a:cs typeface="Arial"/>
              </a:rPr>
              <a:t>3.3</a:t>
            </a:r>
            <a:r>
              <a:rPr sz="1600" b="1" spc="-65" dirty="0">
                <a:solidFill>
                  <a:srgbClr val="124191"/>
                </a:solidFill>
                <a:latin typeface="Arial"/>
                <a:cs typeface="Arial"/>
              </a:rPr>
              <a:t>x</a:t>
            </a:r>
            <a:r>
              <a:rPr sz="1600" b="1" spc="-50" dirty="0">
                <a:solidFill>
                  <a:srgbClr val="124191"/>
                </a:solidFill>
                <a:latin typeface="Arial"/>
                <a:cs typeface="Arial"/>
              </a:rPr>
              <a:t> </a:t>
            </a:r>
            <a:r>
              <a:rPr sz="1600" b="1" spc="110" dirty="0">
                <a:solidFill>
                  <a:srgbClr val="124191"/>
                </a:solidFill>
                <a:latin typeface="Arial"/>
                <a:cs typeface="Arial"/>
              </a:rPr>
              <a:t>t</a:t>
            </a:r>
            <a:r>
              <a:rPr sz="1600" b="1" spc="-50" dirty="0">
                <a:solidFill>
                  <a:srgbClr val="124191"/>
                </a:solidFill>
                <a:latin typeface="Arial"/>
                <a:cs typeface="Arial"/>
              </a:rPr>
              <a:t>o </a:t>
            </a:r>
            <a:r>
              <a:rPr sz="1600" b="1" spc="55" dirty="0">
                <a:solidFill>
                  <a:srgbClr val="124191"/>
                </a:solidFill>
                <a:latin typeface="Arial"/>
                <a:cs typeface="Arial"/>
              </a:rPr>
              <a:t>2</a:t>
            </a:r>
            <a:r>
              <a:rPr sz="1600" b="1" spc="-50" dirty="0">
                <a:solidFill>
                  <a:srgbClr val="124191"/>
                </a:solidFill>
                <a:latin typeface="Arial"/>
                <a:cs typeface="Arial"/>
              </a:rPr>
              <a:t> </a:t>
            </a:r>
            <a:r>
              <a:rPr sz="1600" b="1" spc="-10" dirty="0">
                <a:solidFill>
                  <a:srgbClr val="124191"/>
                </a:solidFill>
                <a:latin typeface="Arial"/>
                <a:cs typeface="Arial"/>
              </a:rPr>
              <a:t>o</a:t>
            </a:r>
            <a:r>
              <a:rPr sz="1600" b="1" dirty="0">
                <a:solidFill>
                  <a:srgbClr val="124191"/>
                </a:solidFill>
                <a:latin typeface="Arial"/>
                <a:cs typeface="Arial"/>
              </a:rPr>
              <a:t>r</a:t>
            </a:r>
            <a:r>
              <a:rPr sz="1600" b="1" spc="-35" dirty="0">
                <a:solidFill>
                  <a:srgbClr val="124191"/>
                </a:solidFill>
                <a:latin typeface="Arial"/>
                <a:cs typeface="Arial"/>
              </a:rPr>
              <a:t>ders</a:t>
            </a:r>
            <a:r>
              <a:rPr sz="1600" b="1" spc="-50" dirty="0">
                <a:solidFill>
                  <a:srgbClr val="124191"/>
                </a:solidFill>
                <a:latin typeface="Arial"/>
                <a:cs typeface="Arial"/>
              </a:rPr>
              <a:t> </a:t>
            </a:r>
            <a:r>
              <a:rPr sz="1600" b="1" spc="20" dirty="0">
                <a:solidFill>
                  <a:srgbClr val="124191"/>
                </a:solidFill>
                <a:latin typeface="Arial"/>
                <a:cs typeface="Arial"/>
              </a:rPr>
              <a:t>of</a:t>
            </a:r>
            <a:r>
              <a:rPr sz="1600" b="1" dirty="0">
                <a:solidFill>
                  <a:srgbClr val="124191"/>
                </a:solidFill>
                <a:latin typeface="Arial"/>
                <a:cs typeface="Arial"/>
              </a:rPr>
              <a:t>	</a:t>
            </a:r>
            <a:r>
              <a:rPr sz="1600" b="1" spc="-75" dirty="0">
                <a:solidFill>
                  <a:srgbClr val="124191"/>
                </a:solidFill>
                <a:latin typeface="Arial"/>
                <a:cs typeface="Arial"/>
              </a:rPr>
              <a:t>SAND  </a:t>
            </a:r>
            <a:r>
              <a:rPr sz="1600" b="1" spc="-30" dirty="0">
                <a:solidFill>
                  <a:srgbClr val="124191"/>
                </a:solidFill>
                <a:latin typeface="Arial"/>
                <a:cs typeface="Arial"/>
              </a:rPr>
              <a:t>magnitude</a:t>
            </a:r>
            <a:r>
              <a:rPr sz="1600" b="1" spc="-70" dirty="0">
                <a:solidFill>
                  <a:srgbClr val="124191"/>
                </a:solidFill>
                <a:latin typeface="Arial"/>
                <a:cs typeface="Arial"/>
              </a:rPr>
              <a:t> </a:t>
            </a:r>
            <a:r>
              <a:rPr sz="1600" b="1" spc="-40" dirty="0">
                <a:solidFill>
                  <a:srgbClr val="124191"/>
                </a:solidFill>
                <a:latin typeface="Arial"/>
                <a:cs typeface="Arial"/>
              </a:rPr>
              <a:t>reduced</a:t>
            </a:r>
            <a:endParaRPr sz="1600" dirty="0">
              <a:latin typeface="Arial"/>
              <a:cs typeface="Arial"/>
            </a:endParaRPr>
          </a:p>
          <a:p>
            <a:pPr marL="1579880">
              <a:lnSpc>
                <a:spcPct val="100000"/>
              </a:lnSpc>
            </a:pPr>
            <a:r>
              <a:rPr sz="1600" b="1" spc="-25" dirty="0">
                <a:solidFill>
                  <a:srgbClr val="124191"/>
                </a:solidFill>
                <a:latin typeface="Arial"/>
                <a:cs typeface="Arial"/>
              </a:rPr>
              <a:t>idle memory </a:t>
            </a:r>
            <a:r>
              <a:rPr sz="1600" b="1" spc="-40" dirty="0">
                <a:solidFill>
                  <a:srgbClr val="124191"/>
                </a:solidFill>
                <a:latin typeface="Arial"/>
                <a:cs typeface="Arial"/>
              </a:rPr>
              <a:t>cost</a:t>
            </a:r>
            <a:r>
              <a:rPr sz="1600" b="1" spc="-140" dirty="0">
                <a:solidFill>
                  <a:srgbClr val="124191"/>
                </a:solidFill>
                <a:latin typeface="Arial"/>
                <a:cs typeface="Arial"/>
              </a:rPr>
              <a:t> </a:t>
            </a:r>
            <a:r>
              <a:rPr sz="1600" b="1" spc="-25" dirty="0">
                <a:solidFill>
                  <a:srgbClr val="124191"/>
                </a:solidFill>
                <a:latin typeface="Arial"/>
                <a:cs typeface="Arial"/>
              </a:rPr>
              <a:t>with</a:t>
            </a:r>
            <a:endParaRPr sz="1600" dirty="0">
              <a:latin typeface="Arial"/>
              <a:cs typeface="Arial"/>
            </a:endParaRPr>
          </a:p>
          <a:p>
            <a:pPr marL="1579880">
              <a:lnSpc>
                <a:spcPct val="100000"/>
              </a:lnSpc>
            </a:pPr>
            <a:r>
              <a:rPr sz="1600" b="1" spc="-55" dirty="0">
                <a:solidFill>
                  <a:srgbClr val="124191"/>
                </a:solidFill>
                <a:latin typeface="Arial"/>
                <a:cs typeface="Arial"/>
              </a:rPr>
              <a:t>no </a:t>
            </a:r>
            <a:r>
              <a:rPr sz="1600" b="1" spc="-35" dirty="0">
                <a:solidFill>
                  <a:srgbClr val="124191"/>
                </a:solidFill>
                <a:latin typeface="Arial"/>
                <a:cs typeface="Arial"/>
              </a:rPr>
              <a:t>sacrifice </a:t>
            </a:r>
            <a:r>
              <a:rPr sz="1600" b="1" spc="-45" dirty="0">
                <a:solidFill>
                  <a:srgbClr val="124191"/>
                </a:solidFill>
                <a:latin typeface="Arial"/>
                <a:cs typeface="Arial"/>
              </a:rPr>
              <a:t>in</a:t>
            </a:r>
            <a:r>
              <a:rPr sz="1600" b="1" spc="-125" dirty="0">
                <a:solidFill>
                  <a:srgbClr val="124191"/>
                </a:solidFill>
                <a:latin typeface="Arial"/>
                <a:cs typeface="Arial"/>
              </a:rPr>
              <a:t> </a:t>
            </a:r>
            <a:r>
              <a:rPr sz="1600" b="1" spc="-30" dirty="0">
                <a:solidFill>
                  <a:srgbClr val="124191"/>
                </a:solidFill>
                <a:latin typeface="Arial"/>
                <a:cs typeface="Arial"/>
              </a:rPr>
              <a:t>latency</a:t>
            </a:r>
            <a:endParaRPr sz="1600" dirty="0">
              <a:latin typeface="Arial"/>
              <a:cs typeface="Arial"/>
            </a:endParaRPr>
          </a:p>
        </p:txBody>
      </p:sp>
      <p:sp>
        <p:nvSpPr>
          <p:cNvPr id="17" name="object 17"/>
          <p:cNvSpPr txBox="1"/>
          <p:nvPr/>
        </p:nvSpPr>
        <p:spPr>
          <a:xfrm>
            <a:off x="399084" y="1029665"/>
            <a:ext cx="630555" cy="269240"/>
          </a:xfrm>
          <a:prstGeom prst="rect">
            <a:avLst/>
          </a:prstGeom>
        </p:spPr>
        <p:txBody>
          <a:bodyPr vert="horz" wrap="square" lIns="0" tIns="12065" rIns="0" bIns="0" rtlCol="0">
            <a:spAutoFit/>
          </a:bodyPr>
          <a:lstStyle/>
          <a:p>
            <a:pPr marL="12700">
              <a:lnSpc>
                <a:spcPct val="100000"/>
              </a:lnSpc>
              <a:spcBef>
                <a:spcPts val="95"/>
              </a:spcBef>
            </a:pPr>
            <a:r>
              <a:rPr sz="1600" b="1" spc="-15" dirty="0">
                <a:solidFill>
                  <a:srgbClr val="001135"/>
                </a:solidFill>
                <a:latin typeface="Arial"/>
                <a:cs typeface="Arial"/>
              </a:rPr>
              <a:t>Se</a:t>
            </a:r>
            <a:r>
              <a:rPr sz="1600" b="1" spc="-20" dirty="0">
                <a:solidFill>
                  <a:srgbClr val="001135"/>
                </a:solidFill>
                <a:latin typeface="Arial"/>
                <a:cs typeface="Arial"/>
              </a:rPr>
              <a:t>t</a:t>
            </a:r>
            <a:r>
              <a:rPr sz="1600" b="1" spc="-55" dirty="0">
                <a:solidFill>
                  <a:srgbClr val="001135"/>
                </a:solidFill>
                <a:latin typeface="Arial"/>
                <a:cs typeface="Arial"/>
              </a:rPr>
              <a:t>u</a:t>
            </a:r>
            <a:r>
              <a:rPr sz="1600" b="1" spc="-65" dirty="0">
                <a:solidFill>
                  <a:srgbClr val="001135"/>
                </a:solidFill>
                <a:latin typeface="Arial"/>
                <a:cs typeface="Arial"/>
              </a:rPr>
              <a:t>p</a:t>
            </a:r>
            <a:r>
              <a:rPr sz="1600" b="1" spc="-70" dirty="0">
                <a:solidFill>
                  <a:srgbClr val="001135"/>
                </a:solidFill>
                <a:latin typeface="Arial"/>
                <a:cs typeface="Arial"/>
              </a:rPr>
              <a:t>:</a:t>
            </a:r>
            <a:endParaRPr sz="1600">
              <a:latin typeface="Arial"/>
              <a:cs typeface="Arial"/>
            </a:endParaRPr>
          </a:p>
        </p:txBody>
      </p:sp>
      <p:sp>
        <p:nvSpPr>
          <p:cNvPr id="18" name="object 18"/>
          <p:cNvSpPr txBox="1"/>
          <p:nvPr/>
        </p:nvSpPr>
        <p:spPr>
          <a:xfrm>
            <a:off x="399084" y="1273581"/>
            <a:ext cx="2767330" cy="986155"/>
          </a:xfrm>
          <a:prstGeom prst="rect">
            <a:avLst/>
          </a:prstGeom>
        </p:spPr>
        <p:txBody>
          <a:bodyPr vert="horz" wrap="square" lIns="0" tIns="88900" rIns="0" bIns="0" rtlCol="0">
            <a:spAutoFit/>
          </a:bodyPr>
          <a:lstStyle/>
          <a:p>
            <a:pPr marL="299085" indent="-287020">
              <a:lnSpc>
                <a:spcPct val="100000"/>
              </a:lnSpc>
              <a:spcBef>
                <a:spcPts val="700"/>
              </a:spcBef>
              <a:buChar char="-"/>
              <a:tabLst>
                <a:tab pos="299085" algn="l"/>
                <a:tab pos="299720" algn="l"/>
              </a:tabLst>
            </a:pPr>
            <a:r>
              <a:rPr sz="1600" spc="55" dirty="0">
                <a:solidFill>
                  <a:srgbClr val="001135"/>
                </a:solidFill>
                <a:latin typeface="Arial"/>
                <a:cs typeface="Arial"/>
              </a:rPr>
              <a:t>5 </a:t>
            </a:r>
            <a:r>
              <a:rPr sz="1600" spc="20" dirty="0">
                <a:solidFill>
                  <a:srgbClr val="001135"/>
                </a:solidFill>
                <a:latin typeface="Arial"/>
                <a:cs typeface="Arial"/>
              </a:rPr>
              <a:t>synthetic</a:t>
            </a:r>
            <a:r>
              <a:rPr sz="1600" spc="-135" dirty="0">
                <a:solidFill>
                  <a:srgbClr val="001135"/>
                </a:solidFill>
                <a:latin typeface="Arial"/>
                <a:cs typeface="Arial"/>
              </a:rPr>
              <a:t> </a:t>
            </a:r>
            <a:r>
              <a:rPr sz="1600" spc="-10" dirty="0">
                <a:solidFill>
                  <a:srgbClr val="001135"/>
                </a:solidFill>
                <a:latin typeface="Arial"/>
                <a:cs typeface="Arial"/>
              </a:rPr>
              <a:t>workloads</a:t>
            </a:r>
            <a:endParaRPr sz="1600">
              <a:latin typeface="Arial"/>
              <a:cs typeface="Arial"/>
            </a:endParaRPr>
          </a:p>
          <a:p>
            <a:pPr marL="299085" indent="-287020">
              <a:lnSpc>
                <a:spcPct val="100000"/>
              </a:lnSpc>
              <a:spcBef>
                <a:spcPts val="600"/>
              </a:spcBef>
              <a:buChar char="-"/>
              <a:tabLst>
                <a:tab pos="299085" algn="l"/>
                <a:tab pos="299720" algn="l"/>
              </a:tabLst>
            </a:pPr>
            <a:r>
              <a:rPr sz="1600" spc="45" dirty="0">
                <a:solidFill>
                  <a:srgbClr val="001135"/>
                </a:solidFill>
                <a:latin typeface="Arial"/>
                <a:cs typeface="Arial"/>
              </a:rPr>
              <a:t>Different burst</a:t>
            </a:r>
            <a:r>
              <a:rPr sz="1600" spc="-155" dirty="0">
                <a:solidFill>
                  <a:srgbClr val="001135"/>
                </a:solidFill>
                <a:latin typeface="Arial"/>
                <a:cs typeface="Arial"/>
              </a:rPr>
              <a:t> </a:t>
            </a:r>
            <a:r>
              <a:rPr sz="1600" spc="10" dirty="0">
                <a:solidFill>
                  <a:srgbClr val="001135"/>
                </a:solidFill>
                <a:latin typeface="Arial"/>
                <a:cs typeface="Arial"/>
              </a:rPr>
              <a:t>parameters</a:t>
            </a:r>
            <a:endParaRPr sz="1600">
              <a:latin typeface="Arial"/>
              <a:cs typeface="Arial"/>
            </a:endParaRPr>
          </a:p>
          <a:p>
            <a:pPr marL="299085" indent="-287020">
              <a:lnSpc>
                <a:spcPct val="100000"/>
              </a:lnSpc>
              <a:spcBef>
                <a:spcPts val="600"/>
              </a:spcBef>
              <a:buChar char="-"/>
              <a:tabLst>
                <a:tab pos="299085" algn="l"/>
                <a:tab pos="299720" algn="l"/>
              </a:tabLst>
            </a:pPr>
            <a:r>
              <a:rPr sz="1600" spc="-60" dirty="0">
                <a:solidFill>
                  <a:srgbClr val="001135"/>
                </a:solidFill>
                <a:latin typeface="Arial"/>
                <a:cs typeface="Arial"/>
              </a:rPr>
              <a:t>Call </a:t>
            </a:r>
            <a:r>
              <a:rPr sz="1600" spc="-65" dirty="0">
                <a:solidFill>
                  <a:srgbClr val="001135"/>
                </a:solidFill>
                <a:latin typeface="Arial"/>
                <a:cs typeface="Arial"/>
              </a:rPr>
              <a:t>a </a:t>
            </a:r>
            <a:r>
              <a:rPr sz="1600" spc="-15" dirty="0">
                <a:solidFill>
                  <a:srgbClr val="001135"/>
                </a:solidFill>
                <a:latin typeface="Arial"/>
                <a:cs typeface="Arial"/>
              </a:rPr>
              <a:t>single</a:t>
            </a:r>
            <a:r>
              <a:rPr sz="1600" spc="-50" dirty="0">
                <a:solidFill>
                  <a:srgbClr val="001135"/>
                </a:solidFill>
                <a:latin typeface="Arial"/>
                <a:cs typeface="Arial"/>
              </a:rPr>
              <a:t> </a:t>
            </a:r>
            <a:r>
              <a:rPr sz="1600" spc="40" dirty="0">
                <a:solidFill>
                  <a:srgbClr val="001135"/>
                </a:solidFill>
                <a:latin typeface="Arial"/>
                <a:cs typeface="Arial"/>
              </a:rPr>
              <a:t>function</a:t>
            </a:r>
            <a:endParaRPr sz="1600">
              <a:latin typeface="Arial"/>
              <a:cs typeface="Arial"/>
            </a:endParaRPr>
          </a:p>
        </p:txBody>
      </p:sp>
      <p:sp>
        <p:nvSpPr>
          <p:cNvPr id="19" name="object 19"/>
          <p:cNvSpPr txBox="1"/>
          <p:nvPr/>
        </p:nvSpPr>
        <p:spPr>
          <a:xfrm>
            <a:off x="3994784" y="1878837"/>
            <a:ext cx="554355" cy="269240"/>
          </a:xfrm>
          <a:prstGeom prst="rect">
            <a:avLst/>
          </a:prstGeom>
        </p:spPr>
        <p:txBody>
          <a:bodyPr vert="horz" wrap="square" lIns="0" tIns="12065" rIns="0" bIns="0" rtlCol="0">
            <a:spAutoFit/>
          </a:bodyPr>
          <a:lstStyle/>
          <a:p>
            <a:pPr marL="12700">
              <a:lnSpc>
                <a:spcPct val="100000"/>
              </a:lnSpc>
              <a:spcBef>
                <a:spcPts val="95"/>
              </a:spcBef>
            </a:pPr>
            <a:r>
              <a:rPr sz="1600" b="1" spc="-95" dirty="0">
                <a:solidFill>
                  <a:srgbClr val="124191"/>
                </a:solidFill>
                <a:latin typeface="Arial"/>
                <a:cs typeface="Arial"/>
              </a:rPr>
              <a:t>SAND</a:t>
            </a:r>
            <a:endParaRPr sz="1600">
              <a:latin typeface="Arial"/>
              <a:cs typeface="Arial"/>
            </a:endParaRPr>
          </a:p>
        </p:txBody>
      </p:sp>
      <p:sp>
        <p:nvSpPr>
          <p:cNvPr id="23" name="灯片编号占位符 22">
            <a:extLst>
              <a:ext uri="{FF2B5EF4-FFF2-40B4-BE49-F238E27FC236}">
                <a16:creationId xmlns:a16="http://schemas.microsoft.com/office/drawing/2014/main" id="{73C8BFF0-D972-4CEB-BB29-748E1A7E6E1A}"/>
              </a:ext>
            </a:extLst>
          </p:cNvPr>
          <p:cNvSpPr>
            <a:spLocks noGrp="1"/>
          </p:cNvSpPr>
          <p:nvPr>
            <p:ph type="sldNum" sz="quarter" idx="7"/>
          </p:nvPr>
        </p:nvSpPr>
        <p:spPr/>
        <p:txBody>
          <a:bodyPr/>
          <a:lstStyle/>
          <a:p>
            <a:pPr marL="38100">
              <a:lnSpc>
                <a:spcPct val="100000"/>
              </a:lnSpc>
              <a:spcBef>
                <a:spcPts val="100"/>
              </a:spcBef>
            </a:pPr>
            <a:fld id="{81D60167-4931-47E6-BA6A-407CBD079E47}" type="slidenum">
              <a:rPr lang="en-US" altLang="zh-CN" spc="30" smtClean="0"/>
              <a:t>18</a:t>
            </a:fld>
            <a:endParaRPr lang="en-US" altLang="zh-CN" spc="3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04875" y="247014"/>
            <a:ext cx="5774310" cy="2185855"/>
          </a:xfrm>
          <a:prstGeom prst="rect">
            <a:avLst/>
          </a:prstGeom>
          <a:ln>
            <a:noFill/>
          </a:ln>
        </p:spPr>
        <p:txBody>
          <a:bodyPr vert="horz" wrap="square" lIns="0" tIns="13335" rIns="0" bIns="0" rtlCol="0">
            <a:spAutoFit/>
          </a:bodyPr>
          <a:lstStyle/>
          <a:p>
            <a:pPr marL="12700">
              <a:lnSpc>
                <a:spcPct val="100000"/>
              </a:lnSpc>
              <a:spcBef>
                <a:spcPts val="105"/>
              </a:spcBef>
            </a:pPr>
            <a:r>
              <a:rPr sz="2000" dirty="0">
                <a:solidFill>
                  <a:srgbClr val="124191"/>
                </a:solidFill>
                <a:latin typeface="Arial" panose="020B0604020202020204" pitchFamily="34" charset="0"/>
                <a:cs typeface="Arial" panose="020B0604020202020204" pitchFamily="34" charset="0"/>
              </a:rPr>
              <a:t>SAND</a:t>
            </a:r>
            <a:endParaRPr sz="2000" dirty="0">
              <a:latin typeface="Arial" panose="020B0604020202020204" pitchFamily="34" charset="0"/>
              <a:cs typeface="Arial" panose="020B0604020202020204" pitchFamily="34" charset="0"/>
            </a:endParaRPr>
          </a:p>
          <a:p>
            <a:pPr marL="12700">
              <a:lnSpc>
                <a:spcPct val="100000"/>
              </a:lnSpc>
              <a:spcBef>
                <a:spcPts val="35"/>
              </a:spcBef>
            </a:pPr>
            <a:r>
              <a:rPr sz="2000" dirty="0">
                <a:solidFill>
                  <a:srgbClr val="4D5666"/>
                </a:solidFill>
                <a:latin typeface="Arial" panose="020B0604020202020204" pitchFamily="34" charset="0"/>
                <a:cs typeface="Arial" panose="020B0604020202020204" pitchFamily="34" charset="0"/>
              </a:rPr>
              <a:t>High-performance serverless computing platform</a:t>
            </a:r>
            <a:endParaRPr sz="2000" dirty="0">
              <a:latin typeface="Arial" panose="020B0604020202020204" pitchFamily="34" charset="0"/>
              <a:cs typeface="Arial" panose="020B0604020202020204" pitchFamily="34" charset="0"/>
            </a:endParaRPr>
          </a:p>
          <a:p>
            <a:pPr marL="355600" indent="-342900">
              <a:lnSpc>
                <a:spcPct val="100000"/>
              </a:lnSpc>
              <a:spcBef>
                <a:spcPts val="2335"/>
              </a:spcBef>
              <a:buFont typeface="Wingdings"/>
              <a:buChar char=""/>
              <a:tabLst>
                <a:tab pos="355600" algn="l"/>
              </a:tabLst>
            </a:pPr>
            <a:r>
              <a:rPr sz="2400" spc="-30" dirty="0">
                <a:solidFill>
                  <a:srgbClr val="124191"/>
                </a:solidFill>
                <a:latin typeface="Arial"/>
                <a:cs typeface="Arial"/>
              </a:rPr>
              <a:t>Fast </a:t>
            </a:r>
            <a:r>
              <a:rPr sz="2400" spc="65" dirty="0">
                <a:solidFill>
                  <a:srgbClr val="124191"/>
                </a:solidFill>
                <a:latin typeface="Arial"/>
                <a:cs typeface="Arial"/>
              </a:rPr>
              <a:t>function</a:t>
            </a:r>
            <a:r>
              <a:rPr sz="2400" spc="-110" dirty="0">
                <a:solidFill>
                  <a:srgbClr val="124191"/>
                </a:solidFill>
                <a:latin typeface="Arial"/>
                <a:cs typeface="Arial"/>
              </a:rPr>
              <a:t> </a:t>
            </a:r>
            <a:r>
              <a:rPr sz="2400" spc="25" dirty="0">
                <a:solidFill>
                  <a:srgbClr val="124191"/>
                </a:solidFill>
                <a:latin typeface="Arial"/>
                <a:cs typeface="Arial"/>
              </a:rPr>
              <a:t>invocation</a:t>
            </a:r>
            <a:endParaRPr sz="2400" dirty="0">
              <a:latin typeface="Arial"/>
              <a:cs typeface="Arial"/>
            </a:endParaRPr>
          </a:p>
          <a:p>
            <a:pPr marL="355600" indent="-342900">
              <a:lnSpc>
                <a:spcPct val="100000"/>
              </a:lnSpc>
              <a:spcBef>
                <a:spcPts val="605"/>
              </a:spcBef>
              <a:buFont typeface="Wingdings"/>
              <a:buChar char=""/>
              <a:tabLst>
                <a:tab pos="355600" algn="l"/>
              </a:tabLst>
            </a:pPr>
            <a:r>
              <a:rPr sz="2400" spc="-25" dirty="0">
                <a:solidFill>
                  <a:srgbClr val="124191"/>
                </a:solidFill>
                <a:latin typeface="Arial"/>
                <a:cs typeface="Arial"/>
              </a:rPr>
              <a:t>Increased </a:t>
            </a:r>
            <a:r>
              <a:rPr sz="2400" spc="5" dirty="0">
                <a:solidFill>
                  <a:srgbClr val="124191"/>
                </a:solidFill>
                <a:latin typeface="Arial"/>
                <a:cs typeface="Arial"/>
              </a:rPr>
              <a:t>resource</a:t>
            </a:r>
            <a:r>
              <a:rPr sz="2400" spc="-80" dirty="0">
                <a:solidFill>
                  <a:srgbClr val="124191"/>
                </a:solidFill>
                <a:latin typeface="Arial"/>
                <a:cs typeface="Arial"/>
              </a:rPr>
              <a:t> </a:t>
            </a:r>
            <a:r>
              <a:rPr sz="2400" spc="20" dirty="0">
                <a:solidFill>
                  <a:srgbClr val="124191"/>
                </a:solidFill>
                <a:latin typeface="Arial"/>
                <a:cs typeface="Arial"/>
              </a:rPr>
              <a:t>efficiency</a:t>
            </a:r>
            <a:endParaRPr sz="2400" dirty="0">
              <a:latin typeface="Arial"/>
              <a:cs typeface="Arial"/>
            </a:endParaRPr>
          </a:p>
          <a:p>
            <a:pPr marL="355600" indent="-342900">
              <a:lnSpc>
                <a:spcPct val="100000"/>
              </a:lnSpc>
              <a:spcBef>
                <a:spcPts val="600"/>
              </a:spcBef>
              <a:buFont typeface="Wingdings"/>
              <a:buChar char=""/>
              <a:tabLst>
                <a:tab pos="355600" algn="l"/>
              </a:tabLst>
            </a:pPr>
            <a:r>
              <a:rPr sz="2400" spc="35" dirty="0">
                <a:solidFill>
                  <a:srgbClr val="124191"/>
                </a:solidFill>
                <a:latin typeface="Arial"/>
                <a:cs typeface="Arial"/>
              </a:rPr>
              <a:t>Short </a:t>
            </a:r>
            <a:r>
              <a:rPr sz="2400" spc="65" dirty="0">
                <a:solidFill>
                  <a:srgbClr val="124191"/>
                </a:solidFill>
                <a:latin typeface="Arial"/>
                <a:cs typeface="Arial"/>
              </a:rPr>
              <a:t>function </a:t>
            </a:r>
            <a:r>
              <a:rPr sz="2400" spc="50" dirty="0">
                <a:solidFill>
                  <a:srgbClr val="124191"/>
                </a:solidFill>
                <a:latin typeface="Arial"/>
                <a:cs typeface="Arial"/>
              </a:rPr>
              <a:t>interaction</a:t>
            </a:r>
            <a:r>
              <a:rPr sz="2400" spc="-275" dirty="0">
                <a:solidFill>
                  <a:srgbClr val="124191"/>
                </a:solidFill>
                <a:latin typeface="Arial"/>
                <a:cs typeface="Arial"/>
              </a:rPr>
              <a:t> </a:t>
            </a:r>
            <a:r>
              <a:rPr sz="2400" spc="-5" dirty="0">
                <a:solidFill>
                  <a:srgbClr val="124191"/>
                </a:solidFill>
                <a:latin typeface="Arial"/>
                <a:cs typeface="Arial"/>
              </a:rPr>
              <a:t>latencies</a:t>
            </a:r>
            <a:endParaRPr sz="2400" dirty="0">
              <a:latin typeface="Arial"/>
              <a:cs typeface="Arial"/>
            </a:endParaRPr>
          </a:p>
        </p:txBody>
      </p:sp>
      <p:grpSp>
        <p:nvGrpSpPr>
          <p:cNvPr id="3" name="object 3"/>
          <p:cNvGrpSpPr/>
          <p:nvPr/>
        </p:nvGrpSpPr>
        <p:grpSpPr>
          <a:xfrm>
            <a:off x="6457950" y="331470"/>
            <a:ext cx="2032000" cy="1917700"/>
            <a:chOff x="6457950" y="331470"/>
            <a:chExt cx="2032000" cy="1917700"/>
          </a:xfrm>
        </p:grpSpPr>
        <p:sp>
          <p:nvSpPr>
            <p:cNvPr id="4" name="object 4"/>
            <p:cNvSpPr/>
            <p:nvPr/>
          </p:nvSpPr>
          <p:spPr>
            <a:xfrm>
              <a:off x="6457950" y="331470"/>
              <a:ext cx="2032000" cy="1917700"/>
            </a:xfrm>
            <a:custGeom>
              <a:avLst/>
              <a:gdLst/>
              <a:ahLst/>
              <a:cxnLst/>
              <a:rect l="l" t="t" r="r" b="b"/>
              <a:pathLst>
                <a:path w="2032000" h="1917700">
                  <a:moveTo>
                    <a:pt x="2031492" y="0"/>
                  </a:moveTo>
                  <a:lnTo>
                    <a:pt x="0" y="0"/>
                  </a:lnTo>
                  <a:lnTo>
                    <a:pt x="0" y="1917191"/>
                  </a:lnTo>
                  <a:lnTo>
                    <a:pt x="2031492" y="1917191"/>
                  </a:lnTo>
                  <a:lnTo>
                    <a:pt x="2031492" y="0"/>
                  </a:lnTo>
                  <a:close/>
                </a:path>
              </a:pathLst>
            </a:custGeom>
            <a:solidFill>
              <a:srgbClr val="D9DDE2"/>
            </a:solidFill>
          </p:spPr>
          <p:txBody>
            <a:bodyPr wrap="square" lIns="0" tIns="0" rIns="0" bIns="0" rtlCol="0"/>
            <a:lstStyle/>
            <a:p>
              <a:endParaRPr/>
            </a:p>
          </p:txBody>
        </p:sp>
        <p:sp>
          <p:nvSpPr>
            <p:cNvPr id="5" name="object 5"/>
            <p:cNvSpPr/>
            <p:nvPr/>
          </p:nvSpPr>
          <p:spPr>
            <a:xfrm>
              <a:off x="7853172" y="1487423"/>
              <a:ext cx="257555" cy="281939"/>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7844282" y="797814"/>
              <a:ext cx="172720" cy="690880"/>
            </a:xfrm>
            <a:custGeom>
              <a:avLst/>
              <a:gdLst/>
              <a:ahLst/>
              <a:cxnLst/>
              <a:rect l="l" t="t" r="r" b="b"/>
              <a:pathLst>
                <a:path w="172720" h="690880">
                  <a:moveTo>
                    <a:pt x="103629" y="589873"/>
                  </a:moveTo>
                  <a:lnTo>
                    <a:pt x="69088" y="596011"/>
                  </a:lnTo>
                  <a:lnTo>
                    <a:pt x="139319" y="690372"/>
                  </a:lnTo>
                  <a:lnTo>
                    <a:pt x="163993" y="607060"/>
                  </a:lnTo>
                  <a:lnTo>
                    <a:pt x="106679" y="607060"/>
                  </a:lnTo>
                  <a:lnTo>
                    <a:pt x="103629" y="589873"/>
                  </a:lnTo>
                  <a:close/>
                </a:path>
                <a:path w="172720" h="690880">
                  <a:moveTo>
                    <a:pt x="138165" y="583736"/>
                  </a:moveTo>
                  <a:lnTo>
                    <a:pt x="103629" y="589873"/>
                  </a:lnTo>
                  <a:lnTo>
                    <a:pt x="106679" y="607060"/>
                  </a:lnTo>
                  <a:lnTo>
                    <a:pt x="141224" y="600963"/>
                  </a:lnTo>
                  <a:lnTo>
                    <a:pt x="138165" y="583736"/>
                  </a:lnTo>
                  <a:close/>
                </a:path>
                <a:path w="172720" h="690880">
                  <a:moveTo>
                    <a:pt x="172720" y="577596"/>
                  </a:moveTo>
                  <a:lnTo>
                    <a:pt x="138165" y="583736"/>
                  </a:lnTo>
                  <a:lnTo>
                    <a:pt x="141224" y="600963"/>
                  </a:lnTo>
                  <a:lnTo>
                    <a:pt x="106679" y="607060"/>
                  </a:lnTo>
                  <a:lnTo>
                    <a:pt x="163993" y="607060"/>
                  </a:lnTo>
                  <a:lnTo>
                    <a:pt x="172720" y="577596"/>
                  </a:lnTo>
                  <a:close/>
                </a:path>
                <a:path w="172720" h="690880">
                  <a:moveTo>
                    <a:pt x="34544" y="0"/>
                  </a:moveTo>
                  <a:lnTo>
                    <a:pt x="0" y="6096"/>
                  </a:lnTo>
                  <a:lnTo>
                    <a:pt x="103629" y="589873"/>
                  </a:lnTo>
                  <a:lnTo>
                    <a:pt x="138165" y="583736"/>
                  </a:lnTo>
                  <a:lnTo>
                    <a:pt x="34544" y="0"/>
                  </a:lnTo>
                  <a:close/>
                </a:path>
              </a:pathLst>
            </a:custGeom>
            <a:solidFill>
              <a:srgbClr val="000000"/>
            </a:solidFill>
          </p:spPr>
          <p:txBody>
            <a:bodyPr wrap="square" lIns="0" tIns="0" rIns="0" bIns="0" rtlCol="0"/>
            <a:lstStyle/>
            <a:p>
              <a:endParaRPr/>
            </a:p>
          </p:txBody>
        </p:sp>
        <p:sp>
          <p:nvSpPr>
            <p:cNvPr id="7" name="object 7"/>
            <p:cNvSpPr/>
            <p:nvPr/>
          </p:nvSpPr>
          <p:spPr>
            <a:xfrm>
              <a:off x="7002780" y="1493520"/>
              <a:ext cx="257555" cy="281939"/>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6702806" y="519150"/>
              <a:ext cx="626745" cy="1043940"/>
            </a:xfrm>
            <a:custGeom>
              <a:avLst/>
              <a:gdLst/>
              <a:ahLst/>
              <a:cxnLst/>
              <a:rect l="l" t="t" r="r" b="b"/>
              <a:pathLst>
                <a:path w="626745" h="1043940">
                  <a:moveTo>
                    <a:pt x="340728" y="58851"/>
                  </a:moveTo>
                  <a:lnTo>
                    <a:pt x="304330" y="43637"/>
                  </a:lnTo>
                  <a:lnTo>
                    <a:pt x="304330" y="76047"/>
                  </a:lnTo>
                  <a:lnTo>
                    <a:pt x="304330" y="114973"/>
                  </a:lnTo>
                  <a:lnTo>
                    <a:pt x="303936" y="115163"/>
                  </a:lnTo>
                  <a:lnTo>
                    <a:pt x="303936" y="214541"/>
                  </a:lnTo>
                  <a:lnTo>
                    <a:pt x="303530" y="255727"/>
                  </a:lnTo>
                  <a:lnTo>
                    <a:pt x="143967" y="330403"/>
                  </a:lnTo>
                  <a:lnTo>
                    <a:pt x="32397" y="280619"/>
                  </a:lnTo>
                  <a:lnTo>
                    <a:pt x="32397" y="245325"/>
                  </a:lnTo>
                  <a:lnTo>
                    <a:pt x="131965" y="291490"/>
                  </a:lnTo>
                  <a:lnTo>
                    <a:pt x="196710" y="262521"/>
                  </a:lnTo>
                  <a:lnTo>
                    <a:pt x="303936" y="214541"/>
                  </a:lnTo>
                  <a:lnTo>
                    <a:pt x="303936" y="115163"/>
                  </a:lnTo>
                  <a:lnTo>
                    <a:pt x="292735" y="120434"/>
                  </a:lnTo>
                  <a:lnTo>
                    <a:pt x="292735" y="149364"/>
                  </a:lnTo>
                  <a:lnTo>
                    <a:pt x="292735" y="187833"/>
                  </a:lnTo>
                  <a:lnTo>
                    <a:pt x="292341" y="187833"/>
                  </a:lnTo>
                  <a:lnTo>
                    <a:pt x="132765" y="262521"/>
                  </a:lnTo>
                  <a:lnTo>
                    <a:pt x="94361" y="245325"/>
                  </a:lnTo>
                  <a:lnTo>
                    <a:pt x="21590" y="212737"/>
                  </a:lnTo>
                  <a:lnTo>
                    <a:pt x="21590" y="171996"/>
                  </a:lnTo>
                  <a:lnTo>
                    <a:pt x="135966" y="223596"/>
                  </a:lnTo>
                  <a:lnTo>
                    <a:pt x="206705" y="190106"/>
                  </a:lnTo>
                  <a:lnTo>
                    <a:pt x="292735" y="149364"/>
                  </a:lnTo>
                  <a:lnTo>
                    <a:pt x="292735" y="120434"/>
                  </a:lnTo>
                  <a:lnTo>
                    <a:pt x="144767" y="190106"/>
                  </a:lnTo>
                  <a:lnTo>
                    <a:pt x="104343" y="171996"/>
                  </a:lnTo>
                  <a:lnTo>
                    <a:pt x="33591" y="140309"/>
                  </a:lnTo>
                  <a:lnTo>
                    <a:pt x="33591" y="99580"/>
                  </a:lnTo>
                  <a:lnTo>
                    <a:pt x="144767" y="148920"/>
                  </a:lnTo>
                  <a:lnTo>
                    <a:pt x="252793" y="99580"/>
                  </a:lnTo>
                  <a:lnTo>
                    <a:pt x="304330" y="76047"/>
                  </a:lnTo>
                  <a:lnTo>
                    <a:pt x="304330" y="43637"/>
                  </a:lnTo>
                  <a:lnTo>
                    <a:pt x="199961" y="0"/>
                  </a:lnTo>
                  <a:lnTo>
                    <a:pt x="28790" y="67894"/>
                  </a:lnTo>
                  <a:lnTo>
                    <a:pt x="12319" y="106400"/>
                  </a:lnTo>
                  <a:lnTo>
                    <a:pt x="12001" y="129006"/>
                  </a:lnTo>
                  <a:lnTo>
                    <a:pt x="12801" y="135788"/>
                  </a:lnTo>
                  <a:lnTo>
                    <a:pt x="13995" y="142125"/>
                  </a:lnTo>
                  <a:lnTo>
                    <a:pt x="6070" y="151790"/>
                  </a:lnTo>
                  <a:lnTo>
                    <a:pt x="1905" y="164807"/>
                  </a:lnTo>
                  <a:lnTo>
                    <a:pt x="279" y="179616"/>
                  </a:lnTo>
                  <a:lnTo>
                    <a:pt x="0" y="194627"/>
                  </a:lnTo>
                  <a:lnTo>
                    <a:pt x="635" y="206184"/>
                  </a:lnTo>
                  <a:lnTo>
                    <a:pt x="2692" y="216865"/>
                  </a:lnTo>
                  <a:lnTo>
                    <a:pt x="6413" y="226263"/>
                  </a:lnTo>
                  <a:lnTo>
                    <a:pt x="12001" y="234010"/>
                  </a:lnTo>
                  <a:lnTo>
                    <a:pt x="11023" y="240118"/>
                  </a:lnTo>
                  <a:lnTo>
                    <a:pt x="10845" y="246900"/>
                  </a:lnTo>
                  <a:lnTo>
                    <a:pt x="11036" y="254368"/>
                  </a:lnTo>
                  <a:lnTo>
                    <a:pt x="11201" y="262521"/>
                  </a:lnTo>
                  <a:lnTo>
                    <a:pt x="21996" y="300901"/>
                  </a:lnTo>
                  <a:lnTo>
                    <a:pt x="143167" y="359829"/>
                  </a:lnTo>
                  <a:lnTo>
                    <a:pt x="205854" y="330403"/>
                  </a:lnTo>
                  <a:lnTo>
                    <a:pt x="339928" y="267500"/>
                  </a:lnTo>
                  <a:lnTo>
                    <a:pt x="319125" y="258902"/>
                  </a:lnTo>
                  <a:lnTo>
                    <a:pt x="319125" y="214541"/>
                  </a:lnTo>
                  <a:lnTo>
                    <a:pt x="319125" y="209105"/>
                  </a:lnTo>
                  <a:lnTo>
                    <a:pt x="339928" y="199148"/>
                  </a:lnTo>
                  <a:lnTo>
                    <a:pt x="307936" y="185572"/>
                  </a:lnTo>
                  <a:lnTo>
                    <a:pt x="307936" y="149364"/>
                  </a:lnTo>
                  <a:lnTo>
                    <a:pt x="307936" y="142125"/>
                  </a:lnTo>
                  <a:lnTo>
                    <a:pt x="340728" y="126733"/>
                  </a:lnTo>
                  <a:lnTo>
                    <a:pt x="319925" y="118135"/>
                  </a:lnTo>
                  <a:lnTo>
                    <a:pt x="319925" y="76047"/>
                  </a:lnTo>
                  <a:lnTo>
                    <a:pt x="319925" y="68808"/>
                  </a:lnTo>
                  <a:lnTo>
                    <a:pt x="340728" y="58851"/>
                  </a:lnTo>
                  <a:close/>
                </a:path>
                <a:path w="626745" h="1043940">
                  <a:moveTo>
                    <a:pt x="626364" y="927506"/>
                  </a:moveTo>
                  <a:lnTo>
                    <a:pt x="593039" y="938250"/>
                  </a:lnTo>
                  <a:lnTo>
                    <a:pt x="385953" y="294665"/>
                  </a:lnTo>
                  <a:lnTo>
                    <a:pt x="369316" y="299999"/>
                  </a:lnTo>
                  <a:lnTo>
                    <a:pt x="351917" y="301523"/>
                  </a:lnTo>
                  <a:lnTo>
                    <a:pt x="402678" y="872985"/>
                  </a:lnTo>
                  <a:lnTo>
                    <a:pt x="367792" y="876071"/>
                  </a:lnTo>
                  <a:lnTo>
                    <a:pt x="429514" y="976147"/>
                  </a:lnTo>
                  <a:lnTo>
                    <a:pt x="463257" y="890422"/>
                  </a:lnTo>
                  <a:lnTo>
                    <a:pt x="472567" y="866800"/>
                  </a:lnTo>
                  <a:lnTo>
                    <a:pt x="437603" y="869899"/>
                  </a:lnTo>
                  <a:lnTo>
                    <a:pt x="400596" y="454380"/>
                  </a:lnTo>
                  <a:lnTo>
                    <a:pt x="559638" y="949020"/>
                  </a:lnTo>
                  <a:lnTo>
                    <a:pt x="526288" y="959764"/>
                  </a:lnTo>
                  <a:lnTo>
                    <a:pt x="608584" y="1043711"/>
                  </a:lnTo>
                  <a:lnTo>
                    <a:pt x="620509" y="965733"/>
                  </a:lnTo>
                  <a:lnTo>
                    <a:pt x="626364" y="927506"/>
                  </a:lnTo>
                  <a:close/>
                </a:path>
              </a:pathLst>
            </a:custGeom>
            <a:solidFill>
              <a:srgbClr val="000000"/>
            </a:solidFill>
          </p:spPr>
          <p:txBody>
            <a:bodyPr wrap="square" lIns="0" tIns="0" rIns="0" bIns="0" rtlCol="0"/>
            <a:lstStyle/>
            <a:p>
              <a:endParaRPr/>
            </a:p>
          </p:txBody>
        </p:sp>
        <p:sp>
          <p:nvSpPr>
            <p:cNvPr id="9" name="object 9"/>
            <p:cNvSpPr/>
            <p:nvPr/>
          </p:nvSpPr>
          <p:spPr>
            <a:xfrm>
              <a:off x="6941819" y="536447"/>
              <a:ext cx="257555" cy="281939"/>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7181087" y="1562100"/>
              <a:ext cx="257555" cy="281939"/>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7492329" y="516222"/>
              <a:ext cx="342265" cy="361315"/>
            </a:xfrm>
            <a:custGeom>
              <a:avLst/>
              <a:gdLst/>
              <a:ahLst/>
              <a:cxnLst/>
              <a:rect l="l" t="t" r="r" b="b"/>
              <a:pathLst>
                <a:path w="342265" h="361315">
                  <a:moveTo>
                    <a:pt x="200752" y="0"/>
                  </a:moveTo>
                  <a:lnTo>
                    <a:pt x="28908" y="68140"/>
                  </a:lnTo>
                  <a:lnTo>
                    <a:pt x="12365" y="106782"/>
                  </a:lnTo>
                  <a:lnTo>
                    <a:pt x="12045" y="129457"/>
                  </a:lnTo>
                  <a:lnTo>
                    <a:pt x="12848" y="136269"/>
                  </a:lnTo>
                  <a:lnTo>
                    <a:pt x="14052" y="142628"/>
                  </a:lnTo>
                  <a:lnTo>
                    <a:pt x="6097" y="152329"/>
                  </a:lnTo>
                  <a:lnTo>
                    <a:pt x="1907" y="165395"/>
                  </a:lnTo>
                  <a:lnTo>
                    <a:pt x="276" y="180248"/>
                  </a:lnTo>
                  <a:lnTo>
                    <a:pt x="0" y="195315"/>
                  </a:lnTo>
                  <a:lnTo>
                    <a:pt x="639" y="206918"/>
                  </a:lnTo>
                  <a:lnTo>
                    <a:pt x="2710" y="217627"/>
                  </a:lnTo>
                  <a:lnTo>
                    <a:pt x="6436" y="227059"/>
                  </a:lnTo>
                  <a:lnTo>
                    <a:pt x="12045" y="234830"/>
                  </a:lnTo>
                  <a:lnTo>
                    <a:pt x="11072" y="240961"/>
                  </a:lnTo>
                  <a:lnTo>
                    <a:pt x="10890" y="247774"/>
                  </a:lnTo>
                  <a:lnTo>
                    <a:pt x="11085" y="255269"/>
                  </a:lnTo>
                  <a:lnTo>
                    <a:pt x="11242" y="263444"/>
                  </a:lnTo>
                  <a:lnTo>
                    <a:pt x="22082" y="301958"/>
                  </a:lnTo>
                  <a:lnTo>
                    <a:pt x="143739" y="361095"/>
                  </a:lnTo>
                  <a:lnTo>
                    <a:pt x="206679" y="331573"/>
                  </a:lnTo>
                  <a:lnTo>
                    <a:pt x="144542" y="331573"/>
                  </a:lnTo>
                  <a:lnTo>
                    <a:pt x="32521" y="281612"/>
                  </a:lnTo>
                  <a:lnTo>
                    <a:pt x="32521" y="246185"/>
                  </a:lnTo>
                  <a:lnTo>
                    <a:pt x="94740" y="246185"/>
                  </a:lnTo>
                  <a:lnTo>
                    <a:pt x="21681" y="213483"/>
                  </a:lnTo>
                  <a:lnTo>
                    <a:pt x="21681" y="172605"/>
                  </a:lnTo>
                  <a:lnTo>
                    <a:pt x="104756" y="172605"/>
                  </a:lnTo>
                  <a:lnTo>
                    <a:pt x="33726" y="140811"/>
                  </a:lnTo>
                  <a:lnTo>
                    <a:pt x="33726" y="99934"/>
                  </a:lnTo>
                  <a:lnTo>
                    <a:pt x="253803" y="99934"/>
                  </a:lnTo>
                  <a:lnTo>
                    <a:pt x="305545" y="76316"/>
                  </a:lnTo>
                  <a:lnTo>
                    <a:pt x="321204" y="76316"/>
                  </a:lnTo>
                  <a:lnTo>
                    <a:pt x="321204" y="69049"/>
                  </a:lnTo>
                  <a:lnTo>
                    <a:pt x="342082" y="59056"/>
                  </a:lnTo>
                  <a:lnTo>
                    <a:pt x="200752" y="0"/>
                  </a:lnTo>
                  <a:close/>
                </a:path>
                <a:path w="342265" h="361315">
                  <a:moveTo>
                    <a:pt x="320401" y="215299"/>
                  </a:moveTo>
                  <a:lnTo>
                    <a:pt x="305144" y="215299"/>
                  </a:lnTo>
                  <a:lnTo>
                    <a:pt x="304742" y="256631"/>
                  </a:lnTo>
                  <a:lnTo>
                    <a:pt x="144542" y="331573"/>
                  </a:lnTo>
                  <a:lnTo>
                    <a:pt x="206679" y="331573"/>
                  </a:lnTo>
                  <a:lnTo>
                    <a:pt x="341279" y="268440"/>
                  </a:lnTo>
                  <a:lnTo>
                    <a:pt x="320401" y="259811"/>
                  </a:lnTo>
                  <a:lnTo>
                    <a:pt x="320401" y="215299"/>
                  </a:lnTo>
                  <a:close/>
                </a:path>
                <a:path w="342265" h="361315">
                  <a:moveTo>
                    <a:pt x="94740" y="246185"/>
                  </a:moveTo>
                  <a:lnTo>
                    <a:pt x="32521" y="246185"/>
                  </a:lnTo>
                  <a:lnTo>
                    <a:pt x="132496" y="292513"/>
                  </a:lnTo>
                  <a:lnTo>
                    <a:pt x="197493" y="263444"/>
                  </a:lnTo>
                  <a:lnTo>
                    <a:pt x="133299" y="263444"/>
                  </a:lnTo>
                  <a:lnTo>
                    <a:pt x="94740" y="246185"/>
                  </a:lnTo>
                  <a:close/>
                </a:path>
                <a:path w="342265" h="361315">
                  <a:moveTo>
                    <a:pt x="309159" y="149895"/>
                  </a:moveTo>
                  <a:lnTo>
                    <a:pt x="293902" y="149895"/>
                  </a:lnTo>
                  <a:lnTo>
                    <a:pt x="293902" y="188502"/>
                  </a:lnTo>
                  <a:lnTo>
                    <a:pt x="293500" y="188502"/>
                  </a:lnTo>
                  <a:lnTo>
                    <a:pt x="133299" y="263444"/>
                  </a:lnTo>
                  <a:lnTo>
                    <a:pt x="197493" y="263444"/>
                  </a:lnTo>
                  <a:lnTo>
                    <a:pt x="305144" y="215299"/>
                  </a:lnTo>
                  <a:lnTo>
                    <a:pt x="320401" y="215299"/>
                  </a:lnTo>
                  <a:lnTo>
                    <a:pt x="320401" y="209849"/>
                  </a:lnTo>
                  <a:lnTo>
                    <a:pt x="341279" y="199857"/>
                  </a:lnTo>
                  <a:lnTo>
                    <a:pt x="309159" y="186231"/>
                  </a:lnTo>
                  <a:lnTo>
                    <a:pt x="309159" y="149895"/>
                  </a:lnTo>
                  <a:close/>
                </a:path>
                <a:path w="342265" h="361315">
                  <a:moveTo>
                    <a:pt x="104756" y="172605"/>
                  </a:moveTo>
                  <a:lnTo>
                    <a:pt x="21681" y="172605"/>
                  </a:lnTo>
                  <a:lnTo>
                    <a:pt x="136511" y="224383"/>
                  </a:lnTo>
                  <a:lnTo>
                    <a:pt x="207529" y="190773"/>
                  </a:lnTo>
                  <a:lnTo>
                    <a:pt x="145345" y="190773"/>
                  </a:lnTo>
                  <a:lnTo>
                    <a:pt x="104756" y="172605"/>
                  </a:lnTo>
                  <a:close/>
                </a:path>
                <a:path w="342265" h="361315">
                  <a:moveTo>
                    <a:pt x="321204" y="76316"/>
                  </a:moveTo>
                  <a:lnTo>
                    <a:pt x="305545" y="76316"/>
                  </a:lnTo>
                  <a:lnTo>
                    <a:pt x="305545" y="115376"/>
                  </a:lnTo>
                  <a:lnTo>
                    <a:pt x="145345" y="190773"/>
                  </a:lnTo>
                  <a:lnTo>
                    <a:pt x="207529" y="190773"/>
                  </a:lnTo>
                  <a:lnTo>
                    <a:pt x="293902" y="149895"/>
                  </a:lnTo>
                  <a:lnTo>
                    <a:pt x="309159" y="149895"/>
                  </a:lnTo>
                  <a:lnTo>
                    <a:pt x="309159" y="142628"/>
                  </a:lnTo>
                  <a:lnTo>
                    <a:pt x="342082" y="127186"/>
                  </a:lnTo>
                  <a:lnTo>
                    <a:pt x="321204" y="118556"/>
                  </a:lnTo>
                  <a:lnTo>
                    <a:pt x="321204" y="76316"/>
                  </a:lnTo>
                  <a:close/>
                </a:path>
                <a:path w="342265" h="361315">
                  <a:moveTo>
                    <a:pt x="253803" y="99934"/>
                  </a:moveTo>
                  <a:lnTo>
                    <a:pt x="33726" y="99934"/>
                  </a:lnTo>
                  <a:lnTo>
                    <a:pt x="145345" y="149441"/>
                  </a:lnTo>
                  <a:lnTo>
                    <a:pt x="253803" y="99934"/>
                  </a:lnTo>
                  <a:close/>
                </a:path>
              </a:pathLst>
            </a:custGeom>
            <a:solidFill>
              <a:srgbClr val="000000"/>
            </a:solidFill>
          </p:spPr>
          <p:txBody>
            <a:bodyPr wrap="square" lIns="0" tIns="0" rIns="0" bIns="0" rtlCol="0"/>
            <a:lstStyle/>
            <a:p>
              <a:endParaRPr/>
            </a:p>
          </p:txBody>
        </p:sp>
        <p:sp>
          <p:nvSpPr>
            <p:cNvPr id="12" name="object 12"/>
            <p:cNvSpPr/>
            <p:nvPr/>
          </p:nvSpPr>
          <p:spPr>
            <a:xfrm>
              <a:off x="7731252" y="518160"/>
              <a:ext cx="257555" cy="281939"/>
            </a:xfrm>
            <a:prstGeom prst="rect">
              <a:avLst/>
            </a:prstGeom>
            <a:blipFill>
              <a:blip r:embed="rId5" cstate="print"/>
              <a:stretch>
                <a:fillRect/>
              </a:stretch>
            </a:blipFill>
          </p:spPr>
          <p:txBody>
            <a:bodyPr wrap="square" lIns="0" tIns="0" rIns="0" bIns="0" rtlCol="0"/>
            <a:lstStyle/>
            <a:p>
              <a:endParaRPr/>
            </a:p>
          </p:txBody>
        </p:sp>
      </p:grpSp>
      <p:sp>
        <p:nvSpPr>
          <p:cNvPr id="13" name="object 13"/>
          <p:cNvSpPr txBox="1"/>
          <p:nvPr/>
        </p:nvSpPr>
        <p:spPr>
          <a:xfrm>
            <a:off x="6457950" y="331470"/>
            <a:ext cx="2032000" cy="1917700"/>
          </a:xfrm>
          <a:prstGeom prst="rect">
            <a:avLst/>
          </a:prstGeom>
          <a:ln w="28955">
            <a:solidFill>
              <a:srgbClr val="000000"/>
            </a:solidFill>
          </a:ln>
        </p:spPr>
        <p:txBody>
          <a:bodyPr vert="horz" wrap="square" lIns="0" tIns="0" rIns="0" bIns="0" rtlCol="0">
            <a:spAutoFit/>
          </a:bodyPr>
          <a:lstStyle/>
          <a:p>
            <a:pPr>
              <a:lnSpc>
                <a:spcPct val="100000"/>
              </a:lnSpc>
            </a:pPr>
            <a:endParaRPr sz="1700">
              <a:latin typeface="Times New Roman"/>
              <a:cs typeface="Times New Roman"/>
            </a:endParaRPr>
          </a:p>
          <a:p>
            <a:pPr>
              <a:lnSpc>
                <a:spcPct val="100000"/>
              </a:lnSpc>
            </a:pPr>
            <a:endParaRPr sz="1700">
              <a:latin typeface="Times New Roman"/>
              <a:cs typeface="Times New Roman"/>
            </a:endParaRPr>
          </a:p>
          <a:p>
            <a:pPr>
              <a:lnSpc>
                <a:spcPct val="100000"/>
              </a:lnSpc>
              <a:spcBef>
                <a:spcPts val="25"/>
              </a:spcBef>
            </a:pPr>
            <a:endParaRPr sz="1600">
              <a:latin typeface="Times New Roman"/>
              <a:cs typeface="Times New Roman"/>
            </a:endParaRPr>
          </a:p>
          <a:p>
            <a:pPr marL="73025">
              <a:lnSpc>
                <a:spcPct val="100000"/>
              </a:lnSpc>
            </a:pPr>
            <a:r>
              <a:rPr sz="1400" spc="-5" dirty="0">
                <a:solidFill>
                  <a:srgbClr val="001135"/>
                </a:solidFill>
                <a:latin typeface="Verdana"/>
                <a:cs typeface="Verdana"/>
              </a:rPr>
              <a:t>fork()</a:t>
            </a:r>
            <a:endParaRPr sz="1400">
              <a:latin typeface="Verdana"/>
              <a:cs typeface="Verdana"/>
            </a:endParaRPr>
          </a:p>
          <a:p>
            <a:pPr>
              <a:lnSpc>
                <a:spcPct val="100000"/>
              </a:lnSpc>
            </a:pPr>
            <a:endParaRPr sz="1700">
              <a:latin typeface="Verdana"/>
              <a:cs typeface="Verdana"/>
            </a:endParaRPr>
          </a:p>
          <a:p>
            <a:pPr>
              <a:lnSpc>
                <a:spcPct val="100000"/>
              </a:lnSpc>
            </a:pPr>
            <a:endParaRPr sz="1700">
              <a:latin typeface="Verdana"/>
              <a:cs typeface="Verdana"/>
            </a:endParaRPr>
          </a:p>
          <a:p>
            <a:pPr marL="78740">
              <a:lnSpc>
                <a:spcPct val="100000"/>
              </a:lnSpc>
              <a:spcBef>
                <a:spcPts val="1235"/>
              </a:spcBef>
            </a:pPr>
            <a:r>
              <a:rPr sz="1400" b="1" spc="-40" dirty="0">
                <a:solidFill>
                  <a:srgbClr val="001135"/>
                </a:solidFill>
                <a:latin typeface="Arial"/>
                <a:cs typeface="Arial"/>
              </a:rPr>
              <a:t>Application</a:t>
            </a:r>
            <a:r>
              <a:rPr sz="1400" b="1" spc="-45" dirty="0">
                <a:solidFill>
                  <a:srgbClr val="001135"/>
                </a:solidFill>
                <a:latin typeface="Arial"/>
                <a:cs typeface="Arial"/>
              </a:rPr>
              <a:t> </a:t>
            </a:r>
            <a:r>
              <a:rPr sz="1400" b="1" spc="50" dirty="0">
                <a:solidFill>
                  <a:srgbClr val="001135"/>
                </a:solidFill>
                <a:latin typeface="Arial"/>
                <a:cs typeface="Arial"/>
              </a:rPr>
              <a:t>1</a:t>
            </a:r>
            <a:endParaRPr sz="1400">
              <a:latin typeface="Arial"/>
              <a:cs typeface="Arial"/>
            </a:endParaRPr>
          </a:p>
        </p:txBody>
      </p:sp>
      <p:grpSp>
        <p:nvGrpSpPr>
          <p:cNvPr id="14" name="object 14"/>
          <p:cNvGrpSpPr/>
          <p:nvPr/>
        </p:nvGrpSpPr>
        <p:grpSpPr>
          <a:xfrm>
            <a:off x="6289294" y="2372614"/>
            <a:ext cx="2374900" cy="2358390"/>
            <a:chOff x="6289294" y="2372614"/>
            <a:chExt cx="2374900" cy="2358390"/>
          </a:xfrm>
        </p:grpSpPr>
        <p:sp>
          <p:nvSpPr>
            <p:cNvPr id="15" name="object 15"/>
            <p:cNvSpPr/>
            <p:nvPr/>
          </p:nvSpPr>
          <p:spPr>
            <a:xfrm>
              <a:off x="6318504" y="2401824"/>
              <a:ext cx="2316480" cy="2299970"/>
            </a:xfrm>
            <a:custGeom>
              <a:avLst/>
              <a:gdLst/>
              <a:ahLst/>
              <a:cxnLst/>
              <a:rect l="l" t="t" r="r" b="b"/>
              <a:pathLst>
                <a:path w="2316479" h="2299970">
                  <a:moveTo>
                    <a:pt x="2125472" y="0"/>
                  </a:moveTo>
                  <a:lnTo>
                    <a:pt x="190880" y="0"/>
                  </a:lnTo>
                  <a:lnTo>
                    <a:pt x="147117" y="5042"/>
                  </a:lnTo>
                  <a:lnTo>
                    <a:pt x="106941" y="19406"/>
                  </a:lnTo>
                  <a:lnTo>
                    <a:pt x="71499" y="41947"/>
                  </a:lnTo>
                  <a:lnTo>
                    <a:pt x="41937" y="71522"/>
                  </a:lnTo>
                  <a:lnTo>
                    <a:pt x="19403" y="106987"/>
                  </a:lnTo>
                  <a:lnTo>
                    <a:pt x="5041" y="147197"/>
                  </a:lnTo>
                  <a:lnTo>
                    <a:pt x="0" y="191007"/>
                  </a:lnTo>
                  <a:lnTo>
                    <a:pt x="0" y="2108771"/>
                  </a:lnTo>
                  <a:lnTo>
                    <a:pt x="5041" y="2152554"/>
                  </a:lnTo>
                  <a:lnTo>
                    <a:pt x="19403" y="2192746"/>
                  </a:lnTo>
                  <a:lnTo>
                    <a:pt x="41937" y="2228199"/>
                  </a:lnTo>
                  <a:lnTo>
                    <a:pt x="71499" y="2257769"/>
                  </a:lnTo>
                  <a:lnTo>
                    <a:pt x="106941" y="2280309"/>
                  </a:lnTo>
                  <a:lnTo>
                    <a:pt x="147117" y="2294673"/>
                  </a:lnTo>
                  <a:lnTo>
                    <a:pt x="190880" y="2299716"/>
                  </a:lnTo>
                  <a:lnTo>
                    <a:pt x="2125472" y="2299716"/>
                  </a:lnTo>
                  <a:lnTo>
                    <a:pt x="2169282" y="2294673"/>
                  </a:lnTo>
                  <a:lnTo>
                    <a:pt x="2209492" y="2280309"/>
                  </a:lnTo>
                  <a:lnTo>
                    <a:pt x="2244957" y="2257769"/>
                  </a:lnTo>
                  <a:lnTo>
                    <a:pt x="2274532" y="2228199"/>
                  </a:lnTo>
                  <a:lnTo>
                    <a:pt x="2297073" y="2192746"/>
                  </a:lnTo>
                  <a:lnTo>
                    <a:pt x="2311437" y="2152554"/>
                  </a:lnTo>
                  <a:lnTo>
                    <a:pt x="2316479" y="2108771"/>
                  </a:lnTo>
                  <a:lnTo>
                    <a:pt x="2316479" y="191007"/>
                  </a:lnTo>
                  <a:lnTo>
                    <a:pt x="2311437" y="147197"/>
                  </a:lnTo>
                  <a:lnTo>
                    <a:pt x="2297073" y="106987"/>
                  </a:lnTo>
                  <a:lnTo>
                    <a:pt x="2274532" y="71522"/>
                  </a:lnTo>
                  <a:lnTo>
                    <a:pt x="2244957" y="41947"/>
                  </a:lnTo>
                  <a:lnTo>
                    <a:pt x="2209492" y="19406"/>
                  </a:lnTo>
                  <a:lnTo>
                    <a:pt x="2169282" y="5042"/>
                  </a:lnTo>
                  <a:lnTo>
                    <a:pt x="2125472" y="0"/>
                  </a:lnTo>
                  <a:close/>
                </a:path>
              </a:pathLst>
            </a:custGeom>
            <a:solidFill>
              <a:srgbClr val="FFFFFF"/>
            </a:solidFill>
          </p:spPr>
          <p:txBody>
            <a:bodyPr wrap="square" lIns="0" tIns="0" rIns="0" bIns="0" rtlCol="0"/>
            <a:lstStyle/>
            <a:p>
              <a:endParaRPr/>
            </a:p>
          </p:txBody>
        </p:sp>
        <p:sp>
          <p:nvSpPr>
            <p:cNvPr id="16" name="object 16"/>
            <p:cNvSpPr/>
            <p:nvPr/>
          </p:nvSpPr>
          <p:spPr>
            <a:xfrm>
              <a:off x="6318504" y="2401824"/>
              <a:ext cx="2316480" cy="2299970"/>
            </a:xfrm>
            <a:custGeom>
              <a:avLst/>
              <a:gdLst/>
              <a:ahLst/>
              <a:cxnLst/>
              <a:rect l="l" t="t" r="r" b="b"/>
              <a:pathLst>
                <a:path w="2316479" h="2299970">
                  <a:moveTo>
                    <a:pt x="0" y="191007"/>
                  </a:moveTo>
                  <a:lnTo>
                    <a:pt x="5041" y="147197"/>
                  </a:lnTo>
                  <a:lnTo>
                    <a:pt x="19403" y="106987"/>
                  </a:lnTo>
                  <a:lnTo>
                    <a:pt x="41937" y="71522"/>
                  </a:lnTo>
                  <a:lnTo>
                    <a:pt x="71499" y="41947"/>
                  </a:lnTo>
                  <a:lnTo>
                    <a:pt x="106941" y="19406"/>
                  </a:lnTo>
                  <a:lnTo>
                    <a:pt x="147117" y="5042"/>
                  </a:lnTo>
                  <a:lnTo>
                    <a:pt x="190880" y="0"/>
                  </a:lnTo>
                  <a:lnTo>
                    <a:pt x="2125472" y="0"/>
                  </a:lnTo>
                  <a:lnTo>
                    <a:pt x="2169282" y="5042"/>
                  </a:lnTo>
                  <a:lnTo>
                    <a:pt x="2209492" y="19406"/>
                  </a:lnTo>
                  <a:lnTo>
                    <a:pt x="2244957" y="41947"/>
                  </a:lnTo>
                  <a:lnTo>
                    <a:pt x="2274532" y="71522"/>
                  </a:lnTo>
                  <a:lnTo>
                    <a:pt x="2297073" y="106987"/>
                  </a:lnTo>
                  <a:lnTo>
                    <a:pt x="2311437" y="147197"/>
                  </a:lnTo>
                  <a:lnTo>
                    <a:pt x="2316479" y="191007"/>
                  </a:lnTo>
                  <a:lnTo>
                    <a:pt x="2316479" y="2108771"/>
                  </a:lnTo>
                  <a:lnTo>
                    <a:pt x="2311437" y="2152554"/>
                  </a:lnTo>
                  <a:lnTo>
                    <a:pt x="2297073" y="2192746"/>
                  </a:lnTo>
                  <a:lnTo>
                    <a:pt x="2274532" y="2228199"/>
                  </a:lnTo>
                  <a:lnTo>
                    <a:pt x="2244957" y="2257769"/>
                  </a:lnTo>
                  <a:lnTo>
                    <a:pt x="2209492" y="2280309"/>
                  </a:lnTo>
                  <a:lnTo>
                    <a:pt x="2169282" y="2294673"/>
                  </a:lnTo>
                  <a:lnTo>
                    <a:pt x="2125472" y="2299716"/>
                  </a:lnTo>
                  <a:lnTo>
                    <a:pt x="190880" y="2299716"/>
                  </a:lnTo>
                  <a:lnTo>
                    <a:pt x="147117" y="2294673"/>
                  </a:lnTo>
                  <a:lnTo>
                    <a:pt x="106941" y="2280309"/>
                  </a:lnTo>
                  <a:lnTo>
                    <a:pt x="71499" y="2257769"/>
                  </a:lnTo>
                  <a:lnTo>
                    <a:pt x="41937" y="2228199"/>
                  </a:lnTo>
                  <a:lnTo>
                    <a:pt x="19403" y="2192746"/>
                  </a:lnTo>
                  <a:lnTo>
                    <a:pt x="5041" y="2152554"/>
                  </a:lnTo>
                  <a:lnTo>
                    <a:pt x="0" y="2108771"/>
                  </a:lnTo>
                  <a:lnTo>
                    <a:pt x="0" y="191007"/>
                  </a:lnTo>
                  <a:close/>
                </a:path>
              </a:pathLst>
            </a:custGeom>
            <a:ln w="57912">
              <a:solidFill>
                <a:srgbClr val="4682E8"/>
              </a:solidFill>
            </a:ln>
          </p:spPr>
          <p:txBody>
            <a:bodyPr wrap="square" lIns="0" tIns="0" rIns="0" bIns="0" rtlCol="0"/>
            <a:lstStyle/>
            <a:p>
              <a:endParaRPr/>
            </a:p>
          </p:txBody>
        </p:sp>
      </p:grpSp>
      <p:sp>
        <p:nvSpPr>
          <p:cNvPr id="17" name="object 17"/>
          <p:cNvSpPr txBox="1"/>
          <p:nvPr/>
        </p:nvSpPr>
        <p:spPr>
          <a:xfrm>
            <a:off x="6393941" y="4404766"/>
            <a:ext cx="412750" cy="239395"/>
          </a:xfrm>
          <a:prstGeom prst="rect">
            <a:avLst/>
          </a:prstGeom>
        </p:spPr>
        <p:txBody>
          <a:bodyPr vert="horz" wrap="square" lIns="0" tIns="12700" rIns="0" bIns="0" rtlCol="0">
            <a:spAutoFit/>
          </a:bodyPr>
          <a:lstStyle/>
          <a:p>
            <a:pPr marL="12700">
              <a:lnSpc>
                <a:spcPct val="100000"/>
              </a:lnSpc>
              <a:spcBef>
                <a:spcPts val="100"/>
              </a:spcBef>
            </a:pPr>
            <a:r>
              <a:rPr sz="1400" b="1" spc="-45" dirty="0">
                <a:solidFill>
                  <a:srgbClr val="001135"/>
                </a:solidFill>
                <a:latin typeface="Arial"/>
                <a:cs typeface="Arial"/>
              </a:rPr>
              <a:t>H</a:t>
            </a:r>
            <a:r>
              <a:rPr sz="1400" b="1" spc="-70" dirty="0">
                <a:solidFill>
                  <a:srgbClr val="001135"/>
                </a:solidFill>
                <a:latin typeface="Arial"/>
                <a:cs typeface="Arial"/>
              </a:rPr>
              <a:t>os</a:t>
            </a:r>
            <a:r>
              <a:rPr sz="1400" b="1" spc="110" dirty="0">
                <a:solidFill>
                  <a:srgbClr val="001135"/>
                </a:solidFill>
                <a:latin typeface="Arial"/>
                <a:cs typeface="Arial"/>
              </a:rPr>
              <a:t>t</a:t>
            </a:r>
            <a:endParaRPr sz="1400">
              <a:latin typeface="Arial"/>
              <a:cs typeface="Arial"/>
            </a:endParaRPr>
          </a:p>
        </p:txBody>
      </p:sp>
      <p:grpSp>
        <p:nvGrpSpPr>
          <p:cNvPr id="18" name="object 18"/>
          <p:cNvGrpSpPr/>
          <p:nvPr/>
        </p:nvGrpSpPr>
        <p:grpSpPr>
          <a:xfrm>
            <a:off x="6368796" y="2633472"/>
            <a:ext cx="2200910" cy="416559"/>
            <a:chOff x="6368796" y="2633472"/>
            <a:chExt cx="2200910" cy="416559"/>
          </a:xfrm>
        </p:grpSpPr>
        <p:sp>
          <p:nvSpPr>
            <p:cNvPr id="19" name="object 19"/>
            <p:cNvSpPr/>
            <p:nvPr/>
          </p:nvSpPr>
          <p:spPr>
            <a:xfrm>
              <a:off x="6387846" y="2652522"/>
              <a:ext cx="2162810" cy="378460"/>
            </a:xfrm>
            <a:custGeom>
              <a:avLst/>
              <a:gdLst/>
              <a:ahLst/>
              <a:cxnLst/>
              <a:rect l="l" t="t" r="r" b="b"/>
              <a:pathLst>
                <a:path w="2162809" h="378460">
                  <a:moveTo>
                    <a:pt x="2099563" y="0"/>
                  </a:moveTo>
                  <a:lnTo>
                    <a:pt x="62991" y="0"/>
                  </a:lnTo>
                  <a:lnTo>
                    <a:pt x="38469" y="4949"/>
                  </a:lnTo>
                  <a:lnTo>
                    <a:pt x="18446" y="18446"/>
                  </a:lnTo>
                  <a:lnTo>
                    <a:pt x="4949" y="38469"/>
                  </a:lnTo>
                  <a:lnTo>
                    <a:pt x="0" y="62991"/>
                  </a:lnTo>
                  <a:lnTo>
                    <a:pt x="0" y="314959"/>
                  </a:lnTo>
                  <a:lnTo>
                    <a:pt x="4949" y="339482"/>
                  </a:lnTo>
                  <a:lnTo>
                    <a:pt x="18446" y="359505"/>
                  </a:lnTo>
                  <a:lnTo>
                    <a:pt x="38469" y="373002"/>
                  </a:lnTo>
                  <a:lnTo>
                    <a:pt x="62991" y="377951"/>
                  </a:lnTo>
                  <a:lnTo>
                    <a:pt x="2099563" y="377951"/>
                  </a:lnTo>
                  <a:lnTo>
                    <a:pt x="2124086" y="373002"/>
                  </a:lnTo>
                  <a:lnTo>
                    <a:pt x="2144109" y="359505"/>
                  </a:lnTo>
                  <a:lnTo>
                    <a:pt x="2157606" y="339482"/>
                  </a:lnTo>
                  <a:lnTo>
                    <a:pt x="2162555" y="314959"/>
                  </a:lnTo>
                  <a:lnTo>
                    <a:pt x="2162555" y="62991"/>
                  </a:lnTo>
                  <a:lnTo>
                    <a:pt x="2157606" y="38469"/>
                  </a:lnTo>
                  <a:lnTo>
                    <a:pt x="2144109" y="18446"/>
                  </a:lnTo>
                  <a:lnTo>
                    <a:pt x="2124086" y="4949"/>
                  </a:lnTo>
                  <a:lnTo>
                    <a:pt x="2099563" y="0"/>
                  </a:lnTo>
                  <a:close/>
                </a:path>
              </a:pathLst>
            </a:custGeom>
            <a:solidFill>
              <a:srgbClr val="FFFFFF"/>
            </a:solidFill>
          </p:spPr>
          <p:txBody>
            <a:bodyPr wrap="square" lIns="0" tIns="0" rIns="0" bIns="0" rtlCol="0"/>
            <a:lstStyle/>
            <a:p>
              <a:endParaRPr/>
            </a:p>
          </p:txBody>
        </p:sp>
        <p:sp>
          <p:nvSpPr>
            <p:cNvPr id="20" name="object 20"/>
            <p:cNvSpPr/>
            <p:nvPr/>
          </p:nvSpPr>
          <p:spPr>
            <a:xfrm>
              <a:off x="6387846" y="2652522"/>
              <a:ext cx="2162810" cy="378460"/>
            </a:xfrm>
            <a:custGeom>
              <a:avLst/>
              <a:gdLst/>
              <a:ahLst/>
              <a:cxnLst/>
              <a:rect l="l" t="t" r="r" b="b"/>
              <a:pathLst>
                <a:path w="2162809" h="378460">
                  <a:moveTo>
                    <a:pt x="2162555" y="62991"/>
                  </a:moveTo>
                  <a:lnTo>
                    <a:pt x="2157606" y="38469"/>
                  </a:lnTo>
                  <a:lnTo>
                    <a:pt x="2144109" y="18446"/>
                  </a:lnTo>
                  <a:lnTo>
                    <a:pt x="2124086" y="4949"/>
                  </a:lnTo>
                  <a:lnTo>
                    <a:pt x="2099563" y="0"/>
                  </a:lnTo>
                  <a:lnTo>
                    <a:pt x="62991" y="0"/>
                  </a:lnTo>
                  <a:lnTo>
                    <a:pt x="38469" y="4949"/>
                  </a:lnTo>
                  <a:lnTo>
                    <a:pt x="18446" y="18446"/>
                  </a:lnTo>
                  <a:lnTo>
                    <a:pt x="4949" y="38469"/>
                  </a:lnTo>
                  <a:lnTo>
                    <a:pt x="0" y="62991"/>
                  </a:lnTo>
                  <a:lnTo>
                    <a:pt x="0" y="314959"/>
                  </a:lnTo>
                  <a:lnTo>
                    <a:pt x="4949" y="339482"/>
                  </a:lnTo>
                  <a:lnTo>
                    <a:pt x="18446" y="359505"/>
                  </a:lnTo>
                  <a:lnTo>
                    <a:pt x="38469" y="373002"/>
                  </a:lnTo>
                  <a:lnTo>
                    <a:pt x="62991" y="377951"/>
                  </a:lnTo>
                  <a:lnTo>
                    <a:pt x="2099563" y="377951"/>
                  </a:lnTo>
                  <a:lnTo>
                    <a:pt x="2124086" y="373002"/>
                  </a:lnTo>
                  <a:lnTo>
                    <a:pt x="2144109" y="359505"/>
                  </a:lnTo>
                  <a:lnTo>
                    <a:pt x="2157606" y="339482"/>
                  </a:lnTo>
                  <a:lnTo>
                    <a:pt x="2162555" y="314959"/>
                  </a:lnTo>
                  <a:lnTo>
                    <a:pt x="2162555" y="62991"/>
                  </a:lnTo>
                  <a:close/>
                </a:path>
              </a:pathLst>
            </a:custGeom>
            <a:ln w="38100">
              <a:solidFill>
                <a:srgbClr val="4682E8"/>
              </a:solidFill>
            </a:ln>
          </p:spPr>
          <p:txBody>
            <a:bodyPr wrap="square" lIns="0" tIns="0" rIns="0" bIns="0" rtlCol="0"/>
            <a:lstStyle/>
            <a:p>
              <a:endParaRPr/>
            </a:p>
          </p:txBody>
        </p:sp>
      </p:grpSp>
      <p:sp>
        <p:nvSpPr>
          <p:cNvPr id="21" name="object 21"/>
          <p:cNvSpPr txBox="1"/>
          <p:nvPr/>
        </p:nvSpPr>
        <p:spPr>
          <a:xfrm>
            <a:off x="6695058" y="2709164"/>
            <a:ext cx="1550035" cy="239395"/>
          </a:xfrm>
          <a:prstGeom prst="rect">
            <a:avLst/>
          </a:prstGeom>
        </p:spPr>
        <p:txBody>
          <a:bodyPr vert="horz" wrap="square" lIns="0" tIns="12700" rIns="0" bIns="0" rtlCol="0">
            <a:spAutoFit/>
          </a:bodyPr>
          <a:lstStyle/>
          <a:p>
            <a:pPr marL="12700">
              <a:lnSpc>
                <a:spcPct val="100000"/>
              </a:lnSpc>
              <a:spcBef>
                <a:spcPts val="100"/>
              </a:spcBef>
            </a:pPr>
            <a:r>
              <a:rPr sz="1400" b="1" spc="-60" dirty="0">
                <a:solidFill>
                  <a:srgbClr val="001135"/>
                </a:solidFill>
                <a:latin typeface="Arial"/>
                <a:cs typeface="Arial"/>
              </a:rPr>
              <a:t>Local </a:t>
            </a:r>
            <a:r>
              <a:rPr sz="1400" b="1" spc="-50" dirty="0">
                <a:solidFill>
                  <a:srgbClr val="001135"/>
                </a:solidFill>
                <a:latin typeface="Arial"/>
                <a:cs typeface="Arial"/>
              </a:rPr>
              <a:t>Message</a:t>
            </a:r>
            <a:r>
              <a:rPr sz="1400" b="1" spc="-110" dirty="0">
                <a:solidFill>
                  <a:srgbClr val="001135"/>
                </a:solidFill>
                <a:latin typeface="Arial"/>
                <a:cs typeface="Arial"/>
              </a:rPr>
              <a:t> </a:t>
            </a:r>
            <a:r>
              <a:rPr sz="1400" b="1" spc="-95" dirty="0">
                <a:solidFill>
                  <a:srgbClr val="001135"/>
                </a:solidFill>
                <a:latin typeface="Arial"/>
                <a:cs typeface="Arial"/>
              </a:rPr>
              <a:t>Bus</a:t>
            </a:r>
            <a:endParaRPr sz="1400">
              <a:latin typeface="Arial"/>
              <a:cs typeface="Arial"/>
            </a:endParaRPr>
          </a:p>
        </p:txBody>
      </p:sp>
      <p:grpSp>
        <p:nvGrpSpPr>
          <p:cNvPr id="22" name="object 22"/>
          <p:cNvGrpSpPr/>
          <p:nvPr/>
        </p:nvGrpSpPr>
        <p:grpSpPr>
          <a:xfrm>
            <a:off x="6373240" y="3076829"/>
            <a:ext cx="2192020" cy="1326515"/>
            <a:chOff x="6373240" y="3076829"/>
            <a:chExt cx="2192020" cy="1326515"/>
          </a:xfrm>
        </p:grpSpPr>
        <p:sp>
          <p:nvSpPr>
            <p:cNvPr id="23" name="object 23"/>
            <p:cNvSpPr/>
            <p:nvPr/>
          </p:nvSpPr>
          <p:spPr>
            <a:xfrm>
              <a:off x="6387845" y="3091434"/>
              <a:ext cx="2162810" cy="1297305"/>
            </a:xfrm>
            <a:custGeom>
              <a:avLst/>
              <a:gdLst/>
              <a:ahLst/>
              <a:cxnLst/>
              <a:rect l="l" t="t" r="r" b="b"/>
              <a:pathLst>
                <a:path w="2162809" h="1297304">
                  <a:moveTo>
                    <a:pt x="2162555" y="0"/>
                  </a:moveTo>
                  <a:lnTo>
                    <a:pt x="0" y="0"/>
                  </a:lnTo>
                  <a:lnTo>
                    <a:pt x="0" y="1296924"/>
                  </a:lnTo>
                  <a:lnTo>
                    <a:pt x="2162555" y="1296924"/>
                  </a:lnTo>
                  <a:lnTo>
                    <a:pt x="2162555" y="0"/>
                  </a:lnTo>
                  <a:close/>
                </a:path>
              </a:pathLst>
            </a:custGeom>
            <a:solidFill>
              <a:srgbClr val="D9DDE2"/>
            </a:solidFill>
          </p:spPr>
          <p:txBody>
            <a:bodyPr wrap="square" lIns="0" tIns="0" rIns="0" bIns="0" rtlCol="0"/>
            <a:lstStyle/>
            <a:p>
              <a:endParaRPr/>
            </a:p>
          </p:txBody>
        </p:sp>
        <p:sp>
          <p:nvSpPr>
            <p:cNvPr id="24" name="object 24"/>
            <p:cNvSpPr/>
            <p:nvPr/>
          </p:nvSpPr>
          <p:spPr>
            <a:xfrm>
              <a:off x="6387845" y="3091434"/>
              <a:ext cx="2162810" cy="1297305"/>
            </a:xfrm>
            <a:custGeom>
              <a:avLst/>
              <a:gdLst/>
              <a:ahLst/>
              <a:cxnLst/>
              <a:rect l="l" t="t" r="r" b="b"/>
              <a:pathLst>
                <a:path w="2162809" h="1297304">
                  <a:moveTo>
                    <a:pt x="0" y="1296924"/>
                  </a:moveTo>
                  <a:lnTo>
                    <a:pt x="2162555" y="1296924"/>
                  </a:lnTo>
                  <a:lnTo>
                    <a:pt x="2162555" y="0"/>
                  </a:lnTo>
                  <a:lnTo>
                    <a:pt x="0" y="0"/>
                  </a:lnTo>
                  <a:lnTo>
                    <a:pt x="0" y="1296924"/>
                  </a:lnTo>
                  <a:close/>
                </a:path>
              </a:pathLst>
            </a:custGeom>
            <a:ln w="28956">
              <a:solidFill>
                <a:srgbClr val="000000"/>
              </a:solidFill>
              <a:prstDash val="lgDash"/>
            </a:ln>
          </p:spPr>
          <p:txBody>
            <a:bodyPr wrap="square" lIns="0" tIns="0" rIns="0" bIns="0" rtlCol="0"/>
            <a:lstStyle/>
            <a:p>
              <a:endParaRPr/>
            </a:p>
          </p:txBody>
        </p:sp>
        <p:sp>
          <p:nvSpPr>
            <p:cNvPr id="25" name="object 25"/>
            <p:cNvSpPr/>
            <p:nvPr/>
          </p:nvSpPr>
          <p:spPr>
            <a:xfrm>
              <a:off x="7807451" y="3855720"/>
              <a:ext cx="240792" cy="236220"/>
            </a:xfrm>
            <a:prstGeom prst="rect">
              <a:avLst/>
            </a:prstGeom>
            <a:blipFill>
              <a:blip r:embed="rId6" cstate="print"/>
              <a:stretch>
                <a:fillRect/>
              </a:stretch>
            </a:blipFill>
          </p:spPr>
          <p:txBody>
            <a:bodyPr wrap="square" lIns="0" tIns="0" rIns="0" bIns="0" rtlCol="0"/>
            <a:lstStyle/>
            <a:p>
              <a:endParaRPr/>
            </a:p>
          </p:txBody>
        </p:sp>
        <p:sp>
          <p:nvSpPr>
            <p:cNvPr id="26" name="object 26"/>
            <p:cNvSpPr/>
            <p:nvPr/>
          </p:nvSpPr>
          <p:spPr>
            <a:xfrm>
              <a:off x="7838185" y="3466084"/>
              <a:ext cx="123189" cy="391160"/>
            </a:xfrm>
            <a:custGeom>
              <a:avLst/>
              <a:gdLst/>
              <a:ahLst/>
              <a:cxnLst/>
              <a:rect l="l" t="t" r="r" b="b"/>
              <a:pathLst>
                <a:path w="123190" h="391160">
                  <a:moveTo>
                    <a:pt x="54241" y="290623"/>
                  </a:moveTo>
                  <a:lnTo>
                    <a:pt x="19812" y="297180"/>
                  </a:lnTo>
                  <a:lnTo>
                    <a:pt x="91186" y="390652"/>
                  </a:lnTo>
                  <a:lnTo>
                    <a:pt x="114605" y="307848"/>
                  </a:lnTo>
                  <a:lnTo>
                    <a:pt x="57531" y="307848"/>
                  </a:lnTo>
                  <a:lnTo>
                    <a:pt x="54241" y="290623"/>
                  </a:lnTo>
                  <a:close/>
                </a:path>
                <a:path w="123190" h="391160">
                  <a:moveTo>
                    <a:pt x="88674" y="284067"/>
                  </a:moveTo>
                  <a:lnTo>
                    <a:pt x="54241" y="290623"/>
                  </a:lnTo>
                  <a:lnTo>
                    <a:pt x="57531" y="307848"/>
                  </a:lnTo>
                  <a:lnTo>
                    <a:pt x="91948" y="301244"/>
                  </a:lnTo>
                  <a:lnTo>
                    <a:pt x="88674" y="284067"/>
                  </a:lnTo>
                  <a:close/>
                </a:path>
                <a:path w="123190" h="391160">
                  <a:moveTo>
                    <a:pt x="123190" y="277495"/>
                  </a:moveTo>
                  <a:lnTo>
                    <a:pt x="88674" y="284067"/>
                  </a:lnTo>
                  <a:lnTo>
                    <a:pt x="91948" y="301244"/>
                  </a:lnTo>
                  <a:lnTo>
                    <a:pt x="57531" y="307848"/>
                  </a:lnTo>
                  <a:lnTo>
                    <a:pt x="114605" y="307848"/>
                  </a:lnTo>
                  <a:lnTo>
                    <a:pt x="123190" y="277495"/>
                  </a:lnTo>
                  <a:close/>
                </a:path>
                <a:path w="123190" h="391160">
                  <a:moveTo>
                    <a:pt x="34544" y="0"/>
                  </a:moveTo>
                  <a:lnTo>
                    <a:pt x="0" y="6604"/>
                  </a:lnTo>
                  <a:lnTo>
                    <a:pt x="54241" y="290623"/>
                  </a:lnTo>
                  <a:lnTo>
                    <a:pt x="88674" y="284067"/>
                  </a:lnTo>
                  <a:lnTo>
                    <a:pt x="34544" y="0"/>
                  </a:lnTo>
                  <a:close/>
                </a:path>
              </a:pathLst>
            </a:custGeom>
            <a:solidFill>
              <a:srgbClr val="000000"/>
            </a:solidFill>
          </p:spPr>
          <p:txBody>
            <a:bodyPr wrap="square" lIns="0" tIns="0" rIns="0" bIns="0" rtlCol="0"/>
            <a:lstStyle/>
            <a:p>
              <a:endParaRPr/>
            </a:p>
          </p:txBody>
        </p:sp>
        <p:sp>
          <p:nvSpPr>
            <p:cNvPr id="27" name="object 27"/>
            <p:cNvSpPr/>
            <p:nvPr/>
          </p:nvSpPr>
          <p:spPr>
            <a:xfrm>
              <a:off x="7005827" y="3802380"/>
              <a:ext cx="240792" cy="236219"/>
            </a:xfrm>
            <a:prstGeom prst="rect">
              <a:avLst/>
            </a:prstGeom>
            <a:blipFill>
              <a:blip r:embed="rId7" cstate="print"/>
              <a:stretch>
                <a:fillRect/>
              </a:stretch>
            </a:blipFill>
          </p:spPr>
          <p:txBody>
            <a:bodyPr wrap="square" lIns="0" tIns="0" rIns="0" bIns="0" rtlCol="0"/>
            <a:lstStyle/>
            <a:p>
              <a:endParaRPr/>
            </a:p>
          </p:txBody>
        </p:sp>
        <p:sp>
          <p:nvSpPr>
            <p:cNvPr id="28" name="object 28"/>
            <p:cNvSpPr/>
            <p:nvPr/>
          </p:nvSpPr>
          <p:spPr>
            <a:xfrm>
              <a:off x="6626758" y="3216795"/>
              <a:ext cx="504190" cy="586105"/>
            </a:xfrm>
            <a:custGeom>
              <a:avLst/>
              <a:gdLst/>
              <a:ahLst/>
              <a:cxnLst/>
              <a:rect l="l" t="t" r="r" b="b"/>
              <a:pathLst>
                <a:path w="504190" h="586104">
                  <a:moveTo>
                    <a:pt x="319087" y="49555"/>
                  </a:moveTo>
                  <a:lnTo>
                    <a:pt x="285013" y="36753"/>
                  </a:lnTo>
                  <a:lnTo>
                    <a:pt x="285013" y="64033"/>
                  </a:lnTo>
                  <a:lnTo>
                    <a:pt x="285013" y="96812"/>
                  </a:lnTo>
                  <a:lnTo>
                    <a:pt x="284632" y="96977"/>
                  </a:lnTo>
                  <a:lnTo>
                    <a:pt x="284632" y="180670"/>
                  </a:lnTo>
                  <a:lnTo>
                    <a:pt x="284264" y="215353"/>
                  </a:lnTo>
                  <a:lnTo>
                    <a:pt x="134823" y="278244"/>
                  </a:lnTo>
                  <a:lnTo>
                    <a:pt x="30340" y="236308"/>
                  </a:lnTo>
                  <a:lnTo>
                    <a:pt x="30340" y="206590"/>
                  </a:lnTo>
                  <a:lnTo>
                    <a:pt x="123596" y="245465"/>
                  </a:lnTo>
                  <a:lnTo>
                    <a:pt x="184213" y="221068"/>
                  </a:lnTo>
                  <a:lnTo>
                    <a:pt x="284632" y="180670"/>
                  </a:lnTo>
                  <a:lnTo>
                    <a:pt x="284632" y="96977"/>
                  </a:lnTo>
                  <a:lnTo>
                    <a:pt x="274154" y="101409"/>
                  </a:lnTo>
                  <a:lnTo>
                    <a:pt x="274154" y="125780"/>
                  </a:lnTo>
                  <a:lnTo>
                    <a:pt x="274154" y="158178"/>
                  </a:lnTo>
                  <a:lnTo>
                    <a:pt x="273773" y="158178"/>
                  </a:lnTo>
                  <a:lnTo>
                    <a:pt x="124345" y="221068"/>
                  </a:lnTo>
                  <a:lnTo>
                    <a:pt x="88366" y="206590"/>
                  </a:lnTo>
                  <a:lnTo>
                    <a:pt x="20218" y="179146"/>
                  </a:lnTo>
                  <a:lnTo>
                    <a:pt x="20218" y="144843"/>
                  </a:lnTo>
                  <a:lnTo>
                    <a:pt x="127330" y="188290"/>
                  </a:lnTo>
                  <a:lnTo>
                    <a:pt x="193586" y="160083"/>
                  </a:lnTo>
                  <a:lnTo>
                    <a:pt x="274154" y="125780"/>
                  </a:lnTo>
                  <a:lnTo>
                    <a:pt x="274154" y="101409"/>
                  </a:lnTo>
                  <a:lnTo>
                    <a:pt x="135572" y="160083"/>
                  </a:lnTo>
                  <a:lnTo>
                    <a:pt x="97713" y="144843"/>
                  </a:lnTo>
                  <a:lnTo>
                    <a:pt x="31457" y="118160"/>
                  </a:lnTo>
                  <a:lnTo>
                    <a:pt x="31457" y="83858"/>
                  </a:lnTo>
                  <a:lnTo>
                    <a:pt x="135572" y="125399"/>
                  </a:lnTo>
                  <a:lnTo>
                    <a:pt x="236740" y="83858"/>
                  </a:lnTo>
                  <a:lnTo>
                    <a:pt x="285013" y="64033"/>
                  </a:lnTo>
                  <a:lnTo>
                    <a:pt x="285013" y="36753"/>
                  </a:lnTo>
                  <a:lnTo>
                    <a:pt x="187261" y="0"/>
                  </a:lnTo>
                  <a:lnTo>
                    <a:pt x="26962" y="57175"/>
                  </a:lnTo>
                  <a:lnTo>
                    <a:pt x="11315" y="99479"/>
                  </a:lnTo>
                  <a:lnTo>
                    <a:pt x="11239" y="108635"/>
                  </a:lnTo>
                  <a:lnTo>
                    <a:pt x="11988" y="114350"/>
                  </a:lnTo>
                  <a:lnTo>
                    <a:pt x="13106" y="119684"/>
                  </a:lnTo>
                  <a:lnTo>
                    <a:pt x="5689" y="127825"/>
                  </a:lnTo>
                  <a:lnTo>
                    <a:pt x="1778" y="138785"/>
                  </a:lnTo>
                  <a:lnTo>
                    <a:pt x="254" y="151257"/>
                  </a:lnTo>
                  <a:lnTo>
                    <a:pt x="0" y="163893"/>
                  </a:lnTo>
                  <a:lnTo>
                    <a:pt x="596" y="173634"/>
                  </a:lnTo>
                  <a:lnTo>
                    <a:pt x="2527" y="182626"/>
                  </a:lnTo>
                  <a:lnTo>
                    <a:pt x="6007" y="190538"/>
                  </a:lnTo>
                  <a:lnTo>
                    <a:pt x="11239" y="197053"/>
                  </a:lnTo>
                  <a:lnTo>
                    <a:pt x="9359" y="203530"/>
                  </a:lnTo>
                  <a:lnTo>
                    <a:pt x="10490" y="211543"/>
                  </a:lnTo>
                  <a:lnTo>
                    <a:pt x="10490" y="221068"/>
                  </a:lnTo>
                  <a:lnTo>
                    <a:pt x="11417" y="233514"/>
                  </a:lnTo>
                  <a:lnTo>
                    <a:pt x="14605" y="244551"/>
                  </a:lnTo>
                  <a:lnTo>
                    <a:pt x="20599" y="253390"/>
                  </a:lnTo>
                  <a:lnTo>
                    <a:pt x="29959" y="259181"/>
                  </a:lnTo>
                  <a:lnTo>
                    <a:pt x="134073" y="303009"/>
                  </a:lnTo>
                  <a:lnTo>
                    <a:pt x="192786" y="278244"/>
                  </a:lnTo>
                  <a:lnTo>
                    <a:pt x="318338" y="225259"/>
                  </a:lnTo>
                  <a:lnTo>
                    <a:pt x="298869" y="218020"/>
                  </a:lnTo>
                  <a:lnTo>
                    <a:pt x="298869" y="180670"/>
                  </a:lnTo>
                  <a:lnTo>
                    <a:pt x="298869" y="176098"/>
                  </a:lnTo>
                  <a:lnTo>
                    <a:pt x="318338" y="167703"/>
                  </a:lnTo>
                  <a:lnTo>
                    <a:pt x="288378" y="156273"/>
                  </a:lnTo>
                  <a:lnTo>
                    <a:pt x="288378" y="125780"/>
                  </a:lnTo>
                  <a:lnTo>
                    <a:pt x="288378" y="119684"/>
                  </a:lnTo>
                  <a:lnTo>
                    <a:pt x="319087" y="106730"/>
                  </a:lnTo>
                  <a:lnTo>
                    <a:pt x="299618" y="99479"/>
                  </a:lnTo>
                  <a:lnTo>
                    <a:pt x="299618" y="64033"/>
                  </a:lnTo>
                  <a:lnTo>
                    <a:pt x="299618" y="57937"/>
                  </a:lnTo>
                  <a:lnTo>
                    <a:pt x="319087" y="49555"/>
                  </a:lnTo>
                  <a:close/>
                </a:path>
                <a:path w="504190" h="586104">
                  <a:moveTo>
                    <a:pt x="503783" y="468490"/>
                  </a:moveTo>
                  <a:lnTo>
                    <a:pt x="471982" y="483374"/>
                  </a:lnTo>
                  <a:lnTo>
                    <a:pt x="360654" y="245224"/>
                  </a:lnTo>
                  <a:lnTo>
                    <a:pt x="328904" y="259956"/>
                  </a:lnTo>
                  <a:lnTo>
                    <a:pt x="440232" y="498233"/>
                  </a:lnTo>
                  <a:lnTo>
                    <a:pt x="408533" y="513067"/>
                  </a:lnTo>
                  <a:lnTo>
                    <a:pt x="500735" y="586092"/>
                  </a:lnTo>
                  <a:lnTo>
                    <a:pt x="502589" y="514083"/>
                  </a:lnTo>
                  <a:lnTo>
                    <a:pt x="503783" y="468490"/>
                  </a:lnTo>
                  <a:close/>
                </a:path>
              </a:pathLst>
            </a:custGeom>
            <a:solidFill>
              <a:srgbClr val="000000"/>
            </a:solidFill>
          </p:spPr>
          <p:txBody>
            <a:bodyPr wrap="square" lIns="0" tIns="0" rIns="0" bIns="0" rtlCol="0"/>
            <a:lstStyle/>
            <a:p>
              <a:endParaRPr/>
            </a:p>
          </p:txBody>
        </p:sp>
      </p:grpSp>
      <p:sp>
        <p:nvSpPr>
          <p:cNvPr id="29" name="object 29"/>
          <p:cNvSpPr txBox="1"/>
          <p:nvPr/>
        </p:nvSpPr>
        <p:spPr>
          <a:xfrm>
            <a:off x="6435978" y="4118254"/>
            <a:ext cx="1094740" cy="240029"/>
          </a:xfrm>
          <a:prstGeom prst="rect">
            <a:avLst/>
          </a:prstGeom>
        </p:spPr>
        <p:txBody>
          <a:bodyPr vert="horz" wrap="square" lIns="0" tIns="13335" rIns="0" bIns="0" rtlCol="0">
            <a:spAutoFit/>
          </a:bodyPr>
          <a:lstStyle/>
          <a:p>
            <a:pPr marL="12700">
              <a:lnSpc>
                <a:spcPct val="100000"/>
              </a:lnSpc>
              <a:spcBef>
                <a:spcPts val="105"/>
              </a:spcBef>
            </a:pPr>
            <a:r>
              <a:rPr sz="1400" b="1" spc="-40" dirty="0">
                <a:solidFill>
                  <a:srgbClr val="001135"/>
                </a:solidFill>
                <a:latin typeface="Arial"/>
                <a:cs typeface="Arial"/>
              </a:rPr>
              <a:t>Application</a:t>
            </a:r>
            <a:r>
              <a:rPr sz="1400" b="1" spc="-80" dirty="0">
                <a:solidFill>
                  <a:srgbClr val="001135"/>
                </a:solidFill>
                <a:latin typeface="Arial"/>
                <a:cs typeface="Arial"/>
              </a:rPr>
              <a:t> </a:t>
            </a:r>
            <a:r>
              <a:rPr sz="1400" b="1" spc="50" dirty="0">
                <a:latin typeface="Arial"/>
                <a:cs typeface="Arial"/>
              </a:rPr>
              <a:t>1</a:t>
            </a:r>
            <a:endParaRPr sz="1400">
              <a:latin typeface="Arial"/>
              <a:cs typeface="Arial"/>
            </a:endParaRPr>
          </a:p>
        </p:txBody>
      </p:sp>
      <p:grpSp>
        <p:nvGrpSpPr>
          <p:cNvPr id="30" name="object 30"/>
          <p:cNvGrpSpPr/>
          <p:nvPr/>
        </p:nvGrpSpPr>
        <p:grpSpPr>
          <a:xfrm>
            <a:off x="6850380" y="2921126"/>
            <a:ext cx="1125220" cy="882015"/>
            <a:chOff x="6850380" y="2921126"/>
            <a:chExt cx="1125220" cy="882015"/>
          </a:xfrm>
        </p:grpSpPr>
        <p:sp>
          <p:nvSpPr>
            <p:cNvPr id="31" name="object 31"/>
            <p:cNvSpPr/>
            <p:nvPr/>
          </p:nvSpPr>
          <p:spPr>
            <a:xfrm>
              <a:off x="6850380" y="3232403"/>
              <a:ext cx="240792" cy="236219"/>
            </a:xfrm>
            <a:prstGeom prst="rect">
              <a:avLst/>
            </a:prstGeom>
            <a:blipFill>
              <a:blip r:embed="rId8" cstate="print"/>
              <a:stretch>
                <a:fillRect/>
              </a:stretch>
            </a:blipFill>
          </p:spPr>
          <p:txBody>
            <a:bodyPr wrap="square" lIns="0" tIns="0" rIns="0" bIns="0" rtlCol="0"/>
            <a:lstStyle/>
            <a:p>
              <a:endParaRPr/>
            </a:p>
          </p:txBody>
        </p:sp>
        <p:sp>
          <p:nvSpPr>
            <p:cNvPr id="32" name="object 32"/>
            <p:cNvSpPr/>
            <p:nvPr/>
          </p:nvSpPr>
          <p:spPr>
            <a:xfrm>
              <a:off x="7510684" y="3230374"/>
              <a:ext cx="319405" cy="302260"/>
            </a:xfrm>
            <a:custGeom>
              <a:avLst/>
              <a:gdLst/>
              <a:ahLst/>
              <a:cxnLst/>
              <a:rect l="l" t="t" r="r" b="b"/>
              <a:pathLst>
                <a:path w="319404" h="302260">
                  <a:moveTo>
                    <a:pt x="187260" y="0"/>
                  </a:moveTo>
                  <a:lnTo>
                    <a:pt x="26965" y="56941"/>
                  </a:lnTo>
                  <a:lnTo>
                    <a:pt x="11312" y="99071"/>
                  </a:lnTo>
                  <a:lnTo>
                    <a:pt x="11235" y="108180"/>
                  </a:lnTo>
                  <a:lnTo>
                    <a:pt x="11984" y="113874"/>
                  </a:lnTo>
                  <a:lnTo>
                    <a:pt x="13108" y="119187"/>
                  </a:lnTo>
                  <a:lnTo>
                    <a:pt x="5688" y="127294"/>
                  </a:lnTo>
                  <a:lnTo>
                    <a:pt x="1778" y="138212"/>
                  </a:lnTo>
                  <a:lnTo>
                    <a:pt x="257" y="150625"/>
                  </a:lnTo>
                  <a:lnTo>
                    <a:pt x="0" y="163215"/>
                  </a:lnTo>
                  <a:lnTo>
                    <a:pt x="596" y="172911"/>
                  </a:lnTo>
                  <a:lnTo>
                    <a:pt x="2528" y="181860"/>
                  </a:lnTo>
                  <a:lnTo>
                    <a:pt x="6004" y="189742"/>
                  </a:lnTo>
                  <a:lnTo>
                    <a:pt x="11235" y="196236"/>
                  </a:lnTo>
                  <a:lnTo>
                    <a:pt x="9363" y="202688"/>
                  </a:lnTo>
                  <a:lnTo>
                    <a:pt x="10486" y="210659"/>
                  </a:lnTo>
                  <a:lnTo>
                    <a:pt x="10486" y="220147"/>
                  </a:lnTo>
                  <a:lnTo>
                    <a:pt x="11422" y="232536"/>
                  </a:lnTo>
                  <a:lnTo>
                    <a:pt x="14606" y="243537"/>
                  </a:lnTo>
                  <a:lnTo>
                    <a:pt x="20598" y="252332"/>
                  </a:lnTo>
                  <a:lnTo>
                    <a:pt x="29961" y="258102"/>
                  </a:lnTo>
                  <a:lnTo>
                    <a:pt x="134078" y="301750"/>
                  </a:lnTo>
                  <a:lnTo>
                    <a:pt x="192789" y="277080"/>
                  </a:lnTo>
                  <a:lnTo>
                    <a:pt x="134827" y="277080"/>
                  </a:lnTo>
                  <a:lnTo>
                    <a:pt x="30336" y="235329"/>
                  </a:lnTo>
                  <a:lnTo>
                    <a:pt x="30336" y="205725"/>
                  </a:lnTo>
                  <a:lnTo>
                    <a:pt x="88373" y="205725"/>
                  </a:lnTo>
                  <a:lnTo>
                    <a:pt x="20224" y="178397"/>
                  </a:lnTo>
                  <a:lnTo>
                    <a:pt x="20224" y="144238"/>
                  </a:lnTo>
                  <a:lnTo>
                    <a:pt x="97715" y="144238"/>
                  </a:lnTo>
                  <a:lnTo>
                    <a:pt x="31459" y="117669"/>
                  </a:lnTo>
                  <a:lnTo>
                    <a:pt x="31459" y="83510"/>
                  </a:lnTo>
                  <a:lnTo>
                    <a:pt x="236746" y="83510"/>
                  </a:lnTo>
                  <a:lnTo>
                    <a:pt x="285010" y="63773"/>
                  </a:lnTo>
                  <a:lnTo>
                    <a:pt x="299616" y="63773"/>
                  </a:lnTo>
                  <a:lnTo>
                    <a:pt x="299616" y="57700"/>
                  </a:lnTo>
                  <a:lnTo>
                    <a:pt x="319091" y="49350"/>
                  </a:lnTo>
                  <a:lnTo>
                    <a:pt x="187260" y="0"/>
                  </a:lnTo>
                  <a:close/>
                </a:path>
                <a:path w="319404" h="302260">
                  <a:moveTo>
                    <a:pt x="298867" y="179915"/>
                  </a:moveTo>
                  <a:lnTo>
                    <a:pt x="284635" y="179915"/>
                  </a:lnTo>
                  <a:lnTo>
                    <a:pt x="284261" y="214454"/>
                  </a:lnTo>
                  <a:lnTo>
                    <a:pt x="134827" y="277080"/>
                  </a:lnTo>
                  <a:lnTo>
                    <a:pt x="192789" y="277080"/>
                  </a:lnTo>
                  <a:lnTo>
                    <a:pt x="318342" y="224322"/>
                  </a:lnTo>
                  <a:lnTo>
                    <a:pt x="298867" y="217111"/>
                  </a:lnTo>
                  <a:lnTo>
                    <a:pt x="298867" y="179915"/>
                  </a:lnTo>
                  <a:close/>
                </a:path>
                <a:path w="319404" h="302260">
                  <a:moveTo>
                    <a:pt x="88373" y="205725"/>
                  </a:moveTo>
                  <a:lnTo>
                    <a:pt x="30336" y="205725"/>
                  </a:lnTo>
                  <a:lnTo>
                    <a:pt x="123591" y="244438"/>
                  </a:lnTo>
                  <a:lnTo>
                    <a:pt x="184220" y="220147"/>
                  </a:lnTo>
                  <a:lnTo>
                    <a:pt x="124340" y="220147"/>
                  </a:lnTo>
                  <a:lnTo>
                    <a:pt x="88373" y="205725"/>
                  </a:lnTo>
                  <a:close/>
                </a:path>
                <a:path w="319404" h="302260">
                  <a:moveTo>
                    <a:pt x="288381" y="125260"/>
                  </a:moveTo>
                  <a:lnTo>
                    <a:pt x="274149" y="125260"/>
                  </a:lnTo>
                  <a:lnTo>
                    <a:pt x="274149" y="157522"/>
                  </a:lnTo>
                  <a:lnTo>
                    <a:pt x="273774" y="157522"/>
                  </a:lnTo>
                  <a:lnTo>
                    <a:pt x="124340" y="220147"/>
                  </a:lnTo>
                  <a:lnTo>
                    <a:pt x="184220" y="220147"/>
                  </a:lnTo>
                  <a:lnTo>
                    <a:pt x="284635" y="179915"/>
                  </a:lnTo>
                  <a:lnTo>
                    <a:pt x="298867" y="179915"/>
                  </a:lnTo>
                  <a:lnTo>
                    <a:pt x="298867" y="175361"/>
                  </a:lnTo>
                  <a:lnTo>
                    <a:pt x="318342" y="167011"/>
                  </a:lnTo>
                  <a:lnTo>
                    <a:pt x="288381" y="155624"/>
                  </a:lnTo>
                  <a:lnTo>
                    <a:pt x="288381" y="125260"/>
                  </a:lnTo>
                  <a:close/>
                </a:path>
                <a:path w="319404" h="302260">
                  <a:moveTo>
                    <a:pt x="97715" y="144238"/>
                  </a:moveTo>
                  <a:lnTo>
                    <a:pt x="20224" y="144238"/>
                  </a:lnTo>
                  <a:lnTo>
                    <a:pt x="127337" y="187506"/>
                  </a:lnTo>
                  <a:lnTo>
                    <a:pt x="193581" y="159420"/>
                  </a:lnTo>
                  <a:lnTo>
                    <a:pt x="135576" y="159420"/>
                  </a:lnTo>
                  <a:lnTo>
                    <a:pt x="97715" y="144238"/>
                  </a:lnTo>
                  <a:close/>
                </a:path>
                <a:path w="319404" h="302260">
                  <a:moveTo>
                    <a:pt x="299616" y="63773"/>
                  </a:moveTo>
                  <a:lnTo>
                    <a:pt x="285010" y="63773"/>
                  </a:lnTo>
                  <a:lnTo>
                    <a:pt x="285010" y="96414"/>
                  </a:lnTo>
                  <a:lnTo>
                    <a:pt x="135576" y="159420"/>
                  </a:lnTo>
                  <a:lnTo>
                    <a:pt x="193581" y="159420"/>
                  </a:lnTo>
                  <a:lnTo>
                    <a:pt x="274149" y="125260"/>
                  </a:lnTo>
                  <a:lnTo>
                    <a:pt x="288381" y="125260"/>
                  </a:lnTo>
                  <a:lnTo>
                    <a:pt x="288381" y="119187"/>
                  </a:lnTo>
                  <a:lnTo>
                    <a:pt x="319091" y="106283"/>
                  </a:lnTo>
                  <a:lnTo>
                    <a:pt x="299616" y="99071"/>
                  </a:lnTo>
                  <a:lnTo>
                    <a:pt x="299616" y="63773"/>
                  </a:lnTo>
                  <a:close/>
                </a:path>
                <a:path w="319404" h="302260">
                  <a:moveTo>
                    <a:pt x="236746" y="83510"/>
                  </a:moveTo>
                  <a:lnTo>
                    <a:pt x="31459" y="83510"/>
                  </a:lnTo>
                  <a:lnTo>
                    <a:pt x="135576" y="124881"/>
                  </a:lnTo>
                  <a:lnTo>
                    <a:pt x="236746" y="83510"/>
                  </a:lnTo>
                  <a:close/>
                </a:path>
              </a:pathLst>
            </a:custGeom>
            <a:solidFill>
              <a:srgbClr val="000000"/>
            </a:solidFill>
          </p:spPr>
          <p:txBody>
            <a:bodyPr wrap="square" lIns="0" tIns="0" rIns="0" bIns="0" rtlCol="0"/>
            <a:lstStyle/>
            <a:p>
              <a:endParaRPr/>
            </a:p>
          </p:txBody>
        </p:sp>
        <p:sp>
          <p:nvSpPr>
            <p:cNvPr id="33" name="object 33"/>
            <p:cNvSpPr/>
            <p:nvPr/>
          </p:nvSpPr>
          <p:spPr>
            <a:xfrm>
              <a:off x="7734300" y="3232403"/>
              <a:ext cx="240792" cy="236219"/>
            </a:xfrm>
            <a:prstGeom prst="rect">
              <a:avLst/>
            </a:prstGeom>
            <a:blipFill>
              <a:blip r:embed="rId6" cstate="print"/>
              <a:stretch>
                <a:fillRect/>
              </a:stretch>
            </a:blipFill>
          </p:spPr>
          <p:txBody>
            <a:bodyPr wrap="square" lIns="0" tIns="0" rIns="0" bIns="0" rtlCol="0"/>
            <a:lstStyle/>
            <a:p>
              <a:endParaRPr/>
            </a:p>
          </p:txBody>
        </p:sp>
        <p:sp>
          <p:nvSpPr>
            <p:cNvPr id="34" name="object 34"/>
            <p:cNvSpPr/>
            <p:nvPr/>
          </p:nvSpPr>
          <p:spPr>
            <a:xfrm>
              <a:off x="7109460" y="2921126"/>
              <a:ext cx="586105" cy="882015"/>
            </a:xfrm>
            <a:custGeom>
              <a:avLst/>
              <a:gdLst/>
              <a:ahLst/>
              <a:cxnLst/>
              <a:rect l="l" t="t" r="r" b="b"/>
              <a:pathLst>
                <a:path w="586104" h="882014">
                  <a:moveTo>
                    <a:pt x="288798" y="0"/>
                  </a:moveTo>
                  <a:lnTo>
                    <a:pt x="249555" y="9779"/>
                  </a:lnTo>
                  <a:lnTo>
                    <a:pt x="213741" y="35306"/>
                  </a:lnTo>
                  <a:lnTo>
                    <a:pt x="187579" y="64770"/>
                  </a:lnTo>
                  <a:lnTo>
                    <a:pt x="162560" y="101727"/>
                  </a:lnTo>
                  <a:lnTo>
                    <a:pt x="138938" y="145796"/>
                  </a:lnTo>
                  <a:lnTo>
                    <a:pt x="116586" y="196215"/>
                  </a:lnTo>
                  <a:lnTo>
                    <a:pt x="95631" y="252349"/>
                  </a:lnTo>
                  <a:lnTo>
                    <a:pt x="76326" y="313944"/>
                  </a:lnTo>
                  <a:lnTo>
                    <a:pt x="58674" y="380111"/>
                  </a:lnTo>
                  <a:lnTo>
                    <a:pt x="42925" y="450342"/>
                  </a:lnTo>
                  <a:lnTo>
                    <a:pt x="29464" y="524002"/>
                  </a:lnTo>
                  <a:lnTo>
                    <a:pt x="23495" y="561975"/>
                  </a:lnTo>
                  <a:lnTo>
                    <a:pt x="18161" y="600583"/>
                  </a:lnTo>
                  <a:lnTo>
                    <a:pt x="13462" y="639699"/>
                  </a:lnTo>
                  <a:lnTo>
                    <a:pt x="9525" y="679323"/>
                  </a:lnTo>
                  <a:lnTo>
                    <a:pt x="6096" y="719455"/>
                  </a:lnTo>
                  <a:lnTo>
                    <a:pt x="3429" y="759714"/>
                  </a:lnTo>
                  <a:lnTo>
                    <a:pt x="1524" y="800227"/>
                  </a:lnTo>
                  <a:lnTo>
                    <a:pt x="378" y="841375"/>
                  </a:lnTo>
                  <a:lnTo>
                    <a:pt x="0" y="881507"/>
                  </a:lnTo>
                  <a:lnTo>
                    <a:pt x="35051" y="881888"/>
                  </a:lnTo>
                  <a:lnTo>
                    <a:pt x="35440" y="841121"/>
                  </a:lnTo>
                  <a:lnTo>
                    <a:pt x="36575" y="801243"/>
                  </a:lnTo>
                  <a:lnTo>
                    <a:pt x="38481" y="761365"/>
                  </a:lnTo>
                  <a:lnTo>
                    <a:pt x="41148" y="721741"/>
                  </a:lnTo>
                  <a:lnTo>
                    <a:pt x="44450" y="682371"/>
                  </a:lnTo>
                  <a:lnTo>
                    <a:pt x="48387" y="643255"/>
                  </a:lnTo>
                  <a:lnTo>
                    <a:pt x="53086" y="604774"/>
                  </a:lnTo>
                  <a:lnTo>
                    <a:pt x="58166" y="566674"/>
                  </a:lnTo>
                  <a:lnTo>
                    <a:pt x="70485" y="492760"/>
                  </a:lnTo>
                  <a:lnTo>
                    <a:pt x="84836" y="422021"/>
                  </a:lnTo>
                  <a:lnTo>
                    <a:pt x="101219" y="355092"/>
                  </a:lnTo>
                  <a:lnTo>
                    <a:pt x="119253" y="292608"/>
                  </a:lnTo>
                  <a:lnTo>
                    <a:pt x="138938" y="235331"/>
                  </a:lnTo>
                  <a:lnTo>
                    <a:pt x="159893" y="183896"/>
                  </a:lnTo>
                  <a:lnTo>
                    <a:pt x="181864" y="138811"/>
                  </a:lnTo>
                  <a:lnTo>
                    <a:pt x="204470" y="101218"/>
                  </a:lnTo>
                  <a:lnTo>
                    <a:pt x="238887" y="59817"/>
                  </a:lnTo>
                  <a:lnTo>
                    <a:pt x="271145" y="38608"/>
                  </a:lnTo>
                  <a:lnTo>
                    <a:pt x="290322" y="35052"/>
                  </a:lnTo>
                  <a:lnTo>
                    <a:pt x="418614" y="35052"/>
                  </a:lnTo>
                  <a:lnTo>
                    <a:pt x="408813" y="29845"/>
                  </a:lnTo>
                  <a:lnTo>
                    <a:pt x="370332" y="13589"/>
                  </a:lnTo>
                  <a:lnTo>
                    <a:pt x="330200" y="3556"/>
                  </a:lnTo>
                  <a:lnTo>
                    <a:pt x="302895" y="381"/>
                  </a:lnTo>
                  <a:lnTo>
                    <a:pt x="288798" y="0"/>
                  </a:lnTo>
                  <a:close/>
                </a:path>
                <a:path w="586104" h="882014">
                  <a:moveTo>
                    <a:pt x="517123" y="181381"/>
                  </a:moveTo>
                  <a:lnTo>
                    <a:pt x="484124" y="189992"/>
                  </a:lnTo>
                  <a:lnTo>
                    <a:pt x="561467" y="278511"/>
                  </a:lnTo>
                  <a:lnTo>
                    <a:pt x="578315" y="199009"/>
                  </a:lnTo>
                  <a:lnTo>
                    <a:pt x="522732" y="199009"/>
                  </a:lnTo>
                  <a:lnTo>
                    <a:pt x="517123" y="181381"/>
                  </a:lnTo>
                  <a:close/>
                </a:path>
                <a:path w="586104" h="882014">
                  <a:moveTo>
                    <a:pt x="551008" y="172540"/>
                  </a:moveTo>
                  <a:lnTo>
                    <a:pt x="517123" y="181381"/>
                  </a:lnTo>
                  <a:lnTo>
                    <a:pt x="522732" y="199009"/>
                  </a:lnTo>
                  <a:lnTo>
                    <a:pt x="556133" y="188341"/>
                  </a:lnTo>
                  <a:lnTo>
                    <a:pt x="551008" y="172540"/>
                  </a:lnTo>
                  <a:close/>
                </a:path>
                <a:path w="586104" h="882014">
                  <a:moveTo>
                    <a:pt x="585851" y="163449"/>
                  </a:moveTo>
                  <a:lnTo>
                    <a:pt x="551008" y="172540"/>
                  </a:lnTo>
                  <a:lnTo>
                    <a:pt x="556133" y="188341"/>
                  </a:lnTo>
                  <a:lnTo>
                    <a:pt x="522732" y="199009"/>
                  </a:lnTo>
                  <a:lnTo>
                    <a:pt x="578315" y="199009"/>
                  </a:lnTo>
                  <a:lnTo>
                    <a:pt x="585851" y="163449"/>
                  </a:lnTo>
                  <a:close/>
                </a:path>
                <a:path w="586104" h="882014">
                  <a:moveTo>
                    <a:pt x="516331" y="178894"/>
                  </a:moveTo>
                  <a:lnTo>
                    <a:pt x="517123" y="181381"/>
                  </a:lnTo>
                  <a:lnTo>
                    <a:pt x="522089" y="180086"/>
                  </a:lnTo>
                  <a:lnTo>
                    <a:pt x="517017" y="180086"/>
                  </a:lnTo>
                  <a:lnTo>
                    <a:pt x="516331" y="178894"/>
                  </a:lnTo>
                  <a:close/>
                </a:path>
                <a:path w="586104" h="882014">
                  <a:moveTo>
                    <a:pt x="515620" y="176656"/>
                  </a:moveTo>
                  <a:lnTo>
                    <a:pt x="516331" y="178894"/>
                  </a:lnTo>
                  <a:lnTo>
                    <a:pt x="517017" y="180086"/>
                  </a:lnTo>
                  <a:lnTo>
                    <a:pt x="515620" y="176656"/>
                  </a:lnTo>
                  <a:close/>
                </a:path>
                <a:path w="586104" h="882014">
                  <a:moveTo>
                    <a:pt x="535230" y="176656"/>
                  </a:moveTo>
                  <a:lnTo>
                    <a:pt x="515620" y="176656"/>
                  </a:lnTo>
                  <a:lnTo>
                    <a:pt x="517017" y="180086"/>
                  </a:lnTo>
                  <a:lnTo>
                    <a:pt x="522089" y="180086"/>
                  </a:lnTo>
                  <a:lnTo>
                    <a:pt x="535230" y="176656"/>
                  </a:lnTo>
                  <a:close/>
                </a:path>
                <a:path w="586104" h="882014">
                  <a:moveTo>
                    <a:pt x="418614" y="35052"/>
                  </a:moveTo>
                  <a:lnTo>
                    <a:pt x="290322" y="35052"/>
                  </a:lnTo>
                  <a:lnTo>
                    <a:pt x="301751" y="35433"/>
                  </a:lnTo>
                  <a:lnTo>
                    <a:pt x="313436" y="36449"/>
                  </a:lnTo>
                  <a:lnTo>
                    <a:pt x="359918" y="47117"/>
                  </a:lnTo>
                  <a:lnTo>
                    <a:pt x="404622" y="67310"/>
                  </a:lnTo>
                  <a:lnTo>
                    <a:pt x="446150" y="95631"/>
                  </a:lnTo>
                  <a:lnTo>
                    <a:pt x="482092" y="130302"/>
                  </a:lnTo>
                  <a:lnTo>
                    <a:pt x="511248" y="170053"/>
                  </a:lnTo>
                  <a:lnTo>
                    <a:pt x="516331" y="178894"/>
                  </a:lnTo>
                  <a:lnTo>
                    <a:pt x="515620" y="176656"/>
                  </a:lnTo>
                  <a:lnTo>
                    <a:pt x="535230" y="176656"/>
                  </a:lnTo>
                  <a:lnTo>
                    <a:pt x="551008" y="172540"/>
                  </a:lnTo>
                  <a:lnTo>
                    <a:pt x="524891" y="127508"/>
                  </a:lnTo>
                  <a:lnTo>
                    <a:pt x="488061" y="85852"/>
                  </a:lnTo>
                  <a:lnTo>
                    <a:pt x="444500" y="50800"/>
                  </a:lnTo>
                  <a:lnTo>
                    <a:pt x="421005" y="36322"/>
                  </a:lnTo>
                  <a:lnTo>
                    <a:pt x="418614" y="35052"/>
                  </a:lnTo>
                  <a:close/>
                </a:path>
              </a:pathLst>
            </a:custGeom>
            <a:solidFill>
              <a:srgbClr val="000000"/>
            </a:solidFill>
          </p:spPr>
          <p:txBody>
            <a:bodyPr wrap="square" lIns="0" tIns="0" rIns="0" bIns="0" rtlCol="0"/>
            <a:lstStyle/>
            <a:p>
              <a:endParaRPr/>
            </a:p>
          </p:txBody>
        </p:sp>
      </p:grpSp>
      <p:sp>
        <p:nvSpPr>
          <p:cNvPr id="35" name="object 35"/>
          <p:cNvSpPr txBox="1"/>
          <p:nvPr/>
        </p:nvSpPr>
        <p:spPr>
          <a:xfrm>
            <a:off x="496316" y="2857245"/>
            <a:ext cx="4855845" cy="1046440"/>
          </a:xfrm>
          <a:prstGeom prst="rect">
            <a:avLst/>
          </a:prstGeom>
        </p:spPr>
        <p:txBody>
          <a:bodyPr vert="horz" wrap="square" lIns="0" tIns="12700" rIns="0" bIns="0" rtlCol="0">
            <a:spAutoFit/>
          </a:bodyPr>
          <a:lstStyle/>
          <a:p>
            <a:pPr marL="355600" indent="-343535">
              <a:lnSpc>
                <a:spcPct val="100000"/>
              </a:lnSpc>
              <a:spcBef>
                <a:spcPts val="100"/>
              </a:spcBef>
              <a:buFont typeface="Wingdings"/>
              <a:buChar char=""/>
              <a:tabLst>
                <a:tab pos="356235" algn="l"/>
              </a:tabLst>
            </a:pPr>
            <a:r>
              <a:rPr sz="2400" spc="10" dirty="0">
                <a:solidFill>
                  <a:srgbClr val="001135"/>
                </a:solidFill>
                <a:latin typeface="Arial"/>
                <a:cs typeface="Arial"/>
              </a:rPr>
              <a:t>Application-level</a:t>
            </a:r>
            <a:r>
              <a:rPr sz="2400" spc="-60" dirty="0">
                <a:solidFill>
                  <a:srgbClr val="001135"/>
                </a:solidFill>
                <a:latin typeface="Arial"/>
                <a:cs typeface="Arial"/>
              </a:rPr>
              <a:t> </a:t>
            </a:r>
            <a:r>
              <a:rPr sz="2400" spc="-10" dirty="0">
                <a:solidFill>
                  <a:srgbClr val="001135"/>
                </a:solidFill>
                <a:latin typeface="Arial"/>
                <a:cs typeface="Arial"/>
              </a:rPr>
              <a:t>sandboxing</a:t>
            </a:r>
            <a:endParaRPr sz="2400" dirty="0">
              <a:latin typeface="Arial"/>
              <a:cs typeface="Arial"/>
            </a:endParaRPr>
          </a:p>
          <a:p>
            <a:pPr marL="355600" indent="-343535">
              <a:lnSpc>
                <a:spcPct val="100000"/>
              </a:lnSpc>
              <a:spcBef>
                <a:spcPts val="2305"/>
              </a:spcBef>
              <a:buFont typeface="Wingdings"/>
              <a:buChar char=""/>
              <a:tabLst>
                <a:tab pos="356235" algn="l"/>
              </a:tabLst>
            </a:pPr>
            <a:r>
              <a:rPr sz="2400" spc="-20" dirty="0">
                <a:solidFill>
                  <a:srgbClr val="001135"/>
                </a:solidFill>
                <a:latin typeface="Arial"/>
                <a:cs typeface="Arial"/>
              </a:rPr>
              <a:t>Hierarchical </a:t>
            </a:r>
            <a:r>
              <a:rPr sz="2400" spc="-45" dirty="0">
                <a:solidFill>
                  <a:srgbClr val="001135"/>
                </a:solidFill>
                <a:latin typeface="Arial"/>
                <a:cs typeface="Arial"/>
              </a:rPr>
              <a:t>message</a:t>
            </a:r>
            <a:r>
              <a:rPr sz="2400" spc="-135" dirty="0">
                <a:solidFill>
                  <a:srgbClr val="001135"/>
                </a:solidFill>
                <a:latin typeface="Arial"/>
                <a:cs typeface="Arial"/>
              </a:rPr>
              <a:t> </a:t>
            </a:r>
            <a:r>
              <a:rPr sz="2400" spc="10" dirty="0">
                <a:solidFill>
                  <a:srgbClr val="001135"/>
                </a:solidFill>
                <a:latin typeface="Arial"/>
                <a:cs typeface="Arial"/>
              </a:rPr>
              <a:t>queuing</a:t>
            </a:r>
            <a:endParaRPr sz="2400" dirty="0">
              <a:latin typeface="Arial"/>
              <a:cs typeface="Arial"/>
            </a:endParaRPr>
          </a:p>
        </p:txBody>
      </p:sp>
      <p:grpSp>
        <p:nvGrpSpPr>
          <p:cNvPr id="38" name="object 4">
            <a:extLst>
              <a:ext uri="{FF2B5EF4-FFF2-40B4-BE49-F238E27FC236}">
                <a16:creationId xmlns:a16="http://schemas.microsoft.com/office/drawing/2014/main" id="{45187991-815B-440B-9A1E-0F0F38D8B0C6}"/>
              </a:ext>
            </a:extLst>
          </p:cNvPr>
          <p:cNvGrpSpPr/>
          <p:nvPr/>
        </p:nvGrpSpPr>
        <p:grpSpPr>
          <a:xfrm>
            <a:off x="4864901" y="1487423"/>
            <a:ext cx="677739" cy="653541"/>
            <a:chOff x="3970461" y="2203704"/>
            <a:chExt cx="1106170" cy="1079500"/>
          </a:xfrm>
        </p:grpSpPr>
        <p:sp>
          <p:nvSpPr>
            <p:cNvPr id="39" name="object 5">
              <a:extLst>
                <a:ext uri="{FF2B5EF4-FFF2-40B4-BE49-F238E27FC236}">
                  <a16:creationId xmlns:a16="http://schemas.microsoft.com/office/drawing/2014/main" id="{CE942B07-B0AE-4BFD-A2A3-18E3B79BC991}"/>
                </a:ext>
              </a:extLst>
            </p:cNvPr>
            <p:cNvSpPr/>
            <p:nvPr/>
          </p:nvSpPr>
          <p:spPr>
            <a:xfrm>
              <a:off x="3997452" y="2203704"/>
              <a:ext cx="1078991" cy="1078992"/>
            </a:xfrm>
            <a:prstGeom prst="rect">
              <a:avLst/>
            </a:prstGeom>
            <a:blipFill>
              <a:blip r:embed="rId9" cstate="print"/>
              <a:stretch>
                <a:fillRect/>
              </a:stretch>
            </a:blipFill>
          </p:spPr>
          <p:txBody>
            <a:bodyPr wrap="square" lIns="0" tIns="0" rIns="0" bIns="0" rtlCol="0"/>
            <a:lstStyle/>
            <a:p>
              <a:endParaRPr/>
            </a:p>
          </p:txBody>
        </p:sp>
        <p:sp>
          <p:nvSpPr>
            <p:cNvPr id="40" name="object 6">
              <a:extLst>
                <a:ext uri="{FF2B5EF4-FFF2-40B4-BE49-F238E27FC236}">
                  <a16:creationId xmlns:a16="http://schemas.microsoft.com/office/drawing/2014/main" id="{A68ABF01-851A-4492-8F3D-E074FE7A0EEF}"/>
                </a:ext>
              </a:extLst>
            </p:cNvPr>
            <p:cNvSpPr/>
            <p:nvPr/>
          </p:nvSpPr>
          <p:spPr>
            <a:xfrm>
              <a:off x="3970461" y="2285572"/>
              <a:ext cx="1040130" cy="730885"/>
            </a:xfrm>
            <a:custGeom>
              <a:avLst/>
              <a:gdLst/>
              <a:ahLst/>
              <a:cxnLst/>
              <a:rect l="l" t="t" r="r" b="b"/>
              <a:pathLst>
                <a:path w="1040129" h="730885">
                  <a:moveTo>
                    <a:pt x="948536" y="0"/>
                  </a:moveTo>
                  <a:lnTo>
                    <a:pt x="372438" y="544975"/>
                  </a:lnTo>
                  <a:lnTo>
                    <a:pt x="95641" y="261228"/>
                  </a:lnTo>
                  <a:lnTo>
                    <a:pt x="0" y="352432"/>
                  </a:lnTo>
                  <a:lnTo>
                    <a:pt x="367937" y="730763"/>
                  </a:lnTo>
                  <a:lnTo>
                    <a:pt x="464703" y="640684"/>
                  </a:lnTo>
                  <a:lnTo>
                    <a:pt x="1039676" y="94582"/>
                  </a:lnTo>
                  <a:lnTo>
                    <a:pt x="948536" y="0"/>
                  </a:lnTo>
                  <a:close/>
                </a:path>
              </a:pathLst>
            </a:custGeom>
            <a:solidFill>
              <a:srgbClr val="92EB85"/>
            </a:solidFill>
          </p:spPr>
          <p:txBody>
            <a:bodyPr wrap="square" lIns="0" tIns="0" rIns="0" bIns="0" rtlCol="0"/>
            <a:lstStyle/>
            <a:p>
              <a:endParaRPr/>
            </a:p>
          </p:txBody>
        </p:sp>
      </p:grpSp>
      <p:grpSp>
        <p:nvGrpSpPr>
          <p:cNvPr id="41" name="object 7">
            <a:extLst>
              <a:ext uri="{FF2B5EF4-FFF2-40B4-BE49-F238E27FC236}">
                <a16:creationId xmlns:a16="http://schemas.microsoft.com/office/drawing/2014/main" id="{A608F1E0-8552-4C5A-B3E0-0BFEABE1032F}"/>
              </a:ext>
            </a:extLst>
          </p:cNvPr>
          <p:cNvGrpSpPr/>
          <p:nvPr/>
        </p:nvGrpSpPr>
        <p:grpSpPr>
          <a:xfrm>
            <a:off x="5656042" y="2061020"/>
            <a:ext cx="627791" cy="605021"/>
            <a:chOff x="4020409" y="3433578"/>
            <a:chExt cx="1104265" cy="1071880"/>
          </a:xfrm>
        </p:grpSpPr>
        <p:sp>
          <p:nvSpPr>
            <p:cNvPr id="42" name="object 8">
              <a:extLst>
                <a:ext uri="{FF2B5EF4-FFF2-40B4-BE49-F238E27FC236}">
                  <a16:creationId xmlns:a16="http://schemas.microsoft.com/office/drawing/2014/main" id="{C8155ADD-03FD-45F6-BFE3-C794A78D4A30}"/>
                </a:ext>
              </a:extLst>
            </p:cNvPr>
            <p:cNvSpPr/>
            <p:nvPr/>
          </p:nvSpPr>
          <p:spPr>
            <a:xfrm>
              <a:off x="4020409" y="3433578"/>
              <a:ext cx="1033077" cy="1071359"/>
            </a:xfrm>
            <a:prstGeom prst="rect">
              <a:avLst/>
            </a:prstGeom>
            <a:blipFill>
              <a:blip r:embed="rId10" cstate="print"/>
              <a:stretch>
                <a:fillRect/>
              </a:stretch>
            </a:blipFill>
          </p:spPr>
          <p:txBody>
            <a:bodyPr wrap="square" lIns="0" tIns="0" rIns="0" bIns="0" rtlCol="0"/>
            <a:lstStyle/>
            <a:p>
              <a:endParaRPr/>
            </a:p>
          </p:txBody>
        </p:sp>
        <p:sp>
          <p:nvSpPr>
            <p:cNvPr id="43" name="object 9">
              <a:extLst>
                <a:ext uri="{FF2B5EF4-FFF2-40B4-BE49-F238E27FC236}">
                  <a16:creationId xmlns:a16="http://schemas.microsoft.com/office/drawing/2014/main" id="{C9BD2FF9-303B-404F-AFFF-60DA8AB8C63F}"/>
                </a:ext>
              </a:extLst>
            </p:cNvPr>
            <p:cNvSpPr/>
            <p:nvPr/>
          </p:nvSpPr>
          <p:spPr>
            <a:xfrm>
              <a:off x="4084761" y="3555064"/>
              <a:ext cx="1040130" cy="730885"/>
            </a:xfrm>
            <a:custGeom>
              <a:avLst/>
              <a:gdLst/>
              <a:ahLst/>
              <a:cxnLst/>
              <a:rect l="l" t="t" r="r" b="b"/>
              <a:pathLst>
                <a:path w="1040129" h="730885">
                  <a:moveTo>
                    <a:pt x="948536" y="0"/>
                  </a:moveTo>
                  <a:lnTo>
                    <a:pt x="372438" y="544975"/>
                  </a:lnTo>
                  <a:lnTo>
                    <a:pt x="95641" y="261228"/>
                  </a:lnTo>
                  <a:lnTo>
                    <a:pt x="0" y="352432"/>
                  </a:lnTo>
                  <a:lnTo>
                    <a:pt x="367937" y="730763"/>
                  </a:lnTo>
                  <a:lnTo>
                    <a:pt x="464703" y="640684"/>
                  </a:lnTo>
                  <a:lnTo>
                    <a:pt x="1039676" y="94582"/>
                  </a:lnTo>
                  <a:lnTo>
                    <a:pt x="948536" y="0"/>
                  </a:lnTo>
                  <a:close/>
                </a:path>
              </a:pathLst>
            </a:custGeom>
            <a:solidFill>
              <a:srgbClr val="92EB85"/>
            </a:solidFill>
          </p:spPr>
          <p:txBody>
            <a:bodyPr wrap="square" lIns="0" tIns="0" rIns="0" bIns="0" rtlCol="0"/>
            <a:lstStyle/>
            <a:p>
              <a:endParaRPr/>
            </a:p>
          </p:txBody>
        </p:sp>
      </p:grpSp>
      <p:grpSp>
        <p:nvGrpSpPr>
          <p:cNvPr id="44" name="object 10">
            <a:extLst>
              <a:ext uri="{FF2B5EF4-FFF2-40B4-BE49-F238E27FC236}">
                <a16:creationId xmlns:a16="http://schemas.microsoft.com/office/drawing/2014/main" id="{E9752CDE-7E57-46A2-96B5-C067234DF693}"/>
              </a:ext>
            </a:extLst>
          </p:cNvPr>
          <p:cNvGrpSpPr/>
          <p:nvPr/>
        </p:nvGrpSpPr>
        <p:grpSpPr>
          <a:xfrm>
            <a:off x="4113972" y="974936"/>
            <a:ext cx="662629" cy="630767"/>
            <a:chOff x="3970461" y="909827"/>
            <a:chExt cx="1082040" cy="1079500"/>
          </a:xfrm>
        </p:grpSpPr>
        <p:sp>
          <p:nvSpPr>
            <p:cNvPr id="45" name="object 11">
              <a:extLst>
                <a:ext uri="{FF2B5EF4-FFF2-40B4-BE49-F238E27FC236}">
                  <a16:creationId xmlns:a16="http://schemas.microsoft.com/office/drawing/2014/main" id="{4CF1E73D-24A8-4BD0-B9EC-51EFFDC14734}"/>
                </a:ext>
              </a:extLst>
            </p:cNvPr>
            <p:cNvSpPr/>
            <p:nvPr/>
          </p:nvSpPr>
          <p:spPr>
            <a:xfrm>
              <a:off x="4021429" y="909827"/>
              <a:ext cx="1031036" cy="1078992"/>
            </a:xfrm>
            <a:prstGeom prst="rect">
              <a:avLst/>
            </a:prstGeom>
            <a:blipFill>
              <a:blip r:embed="rId11" cstate="print"/>
              <a:stretch>
                <a:fillRect/>
              </a:stretch>
            </a:blipFill>
          </p:spPr>
          <p:txBody>
            <a:bodyPr wrap="square" lIns="0" tIns="0" rIns="0" bIns="0" rtlCol="0"/>
            <a:lstStyle/>
            <a:p>
              <a:endParaRPr>
                <a:solidFill>
                  <a:srgbClr val="92EB85"/>
                </a:solidFill>
              </a:endParaRPr>
            </a:p>
          </p:txBody>
        </p:sp>
        <p:sp>
          <p:nvSpPr>
            <p:cNvPr id="46" name="object 12">
              <a:extLst>
                <a:ext uri="{FF2B5EF4-FFF2-40B4-BE49-F238E27FC236}">
                  <a16:creationId xmlns:a16="http://schemas.microsoft.com/office/drawing/2014/main" id="{1DC13F39-606E-474B-BE46-CE6507FC4D9E}"/>
                </a:ext>
              </a:extLst>
            </p:cNvPr>
            <p:cNvSpPr/>
            <p:nvPr/>
          </p:nvSpPr>
          <p:spPr>
            <a:xfrm>
              <a:off x="3970461" y="990172"/>
              <a:ext cx="1040130" cy="730885"/>
            </a:xfrm>
            <a:custGeom>
              <a:avLst/>
              <a:gdLst/>
              <a:ahLst/>
              <a:cxnLst/>
              <a:rect l="l" t="t" r="r" b="b"/>
              <a:pathLst>
                <a:path w="1040129" h="730885">
                  <a:moveTo>
                    <a:pt x="948536" y="0"/>
                  </a:moveTo>
                  <a:lnTo>
                    <a:pt x="372438" y="544975"/>
                  </a:lnTo>
                  <a:lnTo>
                    <a:pt x="95641" y="261228"/>
                  </a:lnTo>
                  <a:lnTo>
                    <a:pt x="0" y="352432"/>
                  </a:lnTo>
                  <a:lnTo>
                    <a:pt x="367937" y="730763"/>
                  </a:lnTo>
                  <a:lnTo>
                    <a:pt x="464703" y="640684"/>
                  </a:lnTo>
                  <a:lnTo>
                    <a:pt x="1039676" y="94582"/>
                  </a:lnTo>
                  <a:lnTo>
                    <a:pt x="948536" y="0"/>
                  </a:lnTo>
                  <a:close/>
                </a:path>
              </a:pathLst>
            </a:custGeom>
            <a:solidFill>
              <a:srgbClr val="92EB85"/>
            </a:solidFill>
          </p:spPr>
          <p:txBody>
            <a:bodyPr wrap="square" lIns="0" tIns="0" rIns="0" bIns="0" rtlCol="0"/>
            <a:lstStyle/>
            <a:p>
              <a:endParaRPr>
                <a:solidFill>
                  <a:srgbClr val="92EB85"/>
                </a:solidFill>
              </a:endParaRPr>
            </a:p>
          </p:txBody>
        </p:sp>
      </p:grpSp>
      <p:sp>
        <p:nvSpPr>
          <p:cNvPr id="48" name="灯片编号占位符 47">
            <a:extLst>
              <a:ext uri="{FF2B5EF4-FFF2-40B4-BE49-F238E27FC236}">
                <a16:creationId xmlns:a16="http://schemas.microsoft.com/office/drawing/2014/main" id="{9744F4F6-0AA8-47C9-8A56-F7DFAD4759F8}"/>
              </a:ext>
            </a:extLst>
          </p:cNvPr>
          <p:cNvSpPr>
            <a:spLocks noGrp="1"/>
          </p:cNvSpPr>
          <p:nvPr>
            <p:ph type="sldNum" sz="quarter" idx="7"/>
          </p:nvPr>
        </p:nvSpPr>
        <p:spPr/>
        <p:txBody>
          <a:bodyPr/>
          <a:lstStyle/>
          <a:p>
            <a:pPr marL="38100">
              <a:lnSpc>
                <a:spcPct val="100000"/>
              </a:lnSpc>
              <a:spcBef>
                <a:spcPts val="100"/>
              </a:spcBef>
            </a:pPr>
            <a:fld id="{81D60167-4931-47E6-BA6A-407CBD079E47}" type="slidenum">
              <a:rPr lang="en-US" altLang="zh-CN" spc="30" smtClean="0"/>
              <a:t>19</a:t>
            </a:fld>
            <a:endParaRPr lang="en-US" altLang="zh-CN" spc="3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object 4"/>
          <p:cNvGrpSpPr/>
          <p:nvPr/>
        </p:nvGrpSpPr>
        <p:grpSpPr>
          <a:xfrm>
            <a:off x="807656" y="908303"/>
            <a:ext cx="7640320" cy="3572510"/>
            <a:chOff x="807656" y="908303"/>
            <a:chExt cx="7640320" cy="3572510"/>
          </a:xfrm>
        </p:grpSpPr>
        <p:sp>
          <p:nvSpPr>
            <p:cNvPr id="5" name="object 5"/>
            <p:cNvSpPr/>
            <p:nvPr/>
          </p:nvSpPr>
          <p:spPr>
            <a:xfrm>
              <a:off x="2353055" y="908303"/>
              <a:ext cx="6094730" cy="1112520"/>
            </a:xfrm>
            <a:custGeom>
              <a:avLst/>
              <a:gdLst/>
              <a:ahLst/>
              <a:cxnLst/>
              <a:rect l="l" t="t" r="r" b="b"/>
              <a:pathLst>
                <a:path w="6094730" h="1112520">
                  <a:moveTo>
                    <a:pt x="6094476" y="0"/>
                  </a:moveTo>
                  <a:lnTo>
                    <a:pt x="0" y="0"/>
                  </a:lnTo>
                  <a:lnTo>
                    <a:pt x="0" y="1112520"/>
                  </a:lnTo>
                  <a:lnTo>
                    <a:pt x="6094476" y="1112520"/>
                  </a:lnTo>
                  <a:lnTo>
                    <a:pt x="6094476" y="0"/>
                  </a:lnTo>
                  <a:close/>
                </a:path>
              </a:pathLst>
            </a:custGeom>
            <a:solidFill>
              <a:srgbClr val="D1DFFF"/>
            </a:solidFill>
          </p:spPr>
          <p:txBody>
            <a:bodyPr wrap="square" lIns="0" tIns="0" rIns="0" bIns="0" rtlCol="0"/>
            <a:lstStyle/>
            <a:p>
              <a:endParaRPr/>
            </a:p>
          </p:txBody>
        </p:sp>
        <p:sp>
          <p:nvSpPr>
            <p:cNvPr id="6" name="object 6"/>
            <p:cNvSpPr/>
            <p:nvPr/>
          </p:nvSpPr>
          <p:spPr>
            <a:xfrm>
              <a:off x="3226308" y="908303"/>
              <a:ext cx="845819" cy="847344"/>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2353055" y="2177795"/>
              <a:ext cx="6094730" cy="2303145"/>
            </a:xfrm>
            <a:custGeom>
              <a:avLst/>
              <a:gdLst/>
              <a:ahLst/>
              <a:cxnLst/>
              <a:rect l="l" t="t" r="r" b="b"/>
              <a:pathLst>
                <a:path w="6094730" h="2303145">
                  <a:moveTo>
                    <a:pt x="6094476" y="0"/>
                  </a:moveTo>
                  <a:lnTo>
                    <a:pt x="0" y="0"/>
                  </a:lnTo>
                  <a:lnTo>
                    <a:pt x="0" y="2302764"/>
                  </a:lnTo>
                  <a:lnTo>
                    <a:pt x="6094476" y="2302764"/>
                  </a:lnTo>
                  <a:lnTo>
                    <a:pt x="6094476" y="0"/>
                  </a:lnTo>
                  <a:close/>
                </a:path>
              </a:pathLst>
            </a:custGeom>
            <a:solidFill>
              <a:srgbClr val="C1C6CE"/>
            </a:solidFill>
          </p:spPr>
          <p:txBody>
            <a:bodyPr wrap="square" lIns="0" tIns="0" rIns="0" bIns="0" rtlCol="0"/>
            <a:lstStyle/>
            <a:p>
              <a:endParaRPr/>
            </a:p>
          </p:txBody>
        </p:sp>
        <p:sp>
          <p:nvSpPr>
            <p:cNvPr id="8" name="object 8"/>
            <p:cNvSpPr/>
            <p:nvPr/>
          </p:nvSpPr>
          <p:spPr>
            <a:xfrm>
              <a:off x="4578096" y="2761487"/>
              <a:ext cx="509015" cy="515112"/>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6592823" y="2761487"/>
              <a:ext cx="518159" cy="515112"/>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4793615" y="2616708"/>
              <a:ext cx="76200" cy="145669"/>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809244" y="2382011"/>
              <a:ext cx="1211580" cy="1811020"/>
            </a:xfrm>
            <a:custGeom>
              <a:avLst/>
              <a:gdLst/>
              <a:ahLst/>
              <a:cxnLst/>
              <a:rect l="l" t="t" r="r" b="b"/>
              <a:pathLst>
                <a:path w="1211580" h="1811020">
                  <a:moveTo>
                    <a:pt x="0" y="153288"/>
                  </a:moveTo>
                  <a:lnTo>
                    <a:pt x="7811" y="104818"/>
                  </a:lnTo>
                  <a:lnTo>
                    <a:pt x="29564" y="62736"/>
                  </a:lnTo>
                  <a:lnTo>
                    <a:pt x="62734" y="29561"/>
                  </a:lnTo>
                  <a:lnTo>
                    <a:pt x="104795" y="7809"/>
                  </a:lnTo>
                  <a:lnTo>
                    <a:pt x="153225" y="0"/>
                  </a:lnTo>
                  <a:lnTo>
                    <a:pt x="1058291" y="0"/>
                  </a:lnTo>
                  <a:lnTo>
                    <a:pt x="1106761" y="7809"/>
                  </a:lnTo>
                  <a:lnTo>
                    <a:pt x="1148843" y="29561"/>
                  </a:lnTo>
                  <a:lnTo>
                    <a:pt x="1182018" y="62736"/>
                  </a:lnTo>
                  <a:lnTo>
                    <a:pt x="1203770" y="104818"/>
                  </a:lnTo>
                  <a:lnTo>
                    <a:pt x="1211580" y="153288"/>
                  </a:lnTo>
                  <a:lnTo>
                    <a:pt x="1211580" y="1657286"/>
                  </a:lnTo>
                  <a:lnTo>
                    <a:pt x="1203770" y="1705716"/>
                  </a:lnTo>
                  <a:lnTo>
                    <a:pt x="1182018" y="1747777"/>
                  </a:lnTo>
                  <a:lnTo>
                    <a:pt x="1148843" y="1780947"/>
                  </a:lnTo>
                  <a:lnTo>
                    <a:pt x="1106761" y="1802700"/>
                  </a:lnTo>
                  <a:lnTo>
                    <a:pt x="1058291" y="1810512"/>
                  </a:lnTo>
                  <a:lnTo>
                    <a:pt x="153225" y="1810512"/>
                  </a:lnTo>
                  <a:lnTo>
                    <a:pt x="104795" y="1802700"/>
                  </a:lnTo>
                  <a:lnTo>
                    <a:pt x="62734" y="1780947"/>
                  </a:lnTo>
                  <a:lnTo>
                    <a:pt x="29564" y="1747777"/>
                  </a:lnTo>
                  <a:lnTo>
                    <a:pt x="7811" y="1705716"/>
                  </a:lnTo>
                  <a:lnTo>
                    <a:pt x="0" y="1657286"/>
                  </a:lnTo>
                  <a:lnTo>
                    <a:pt x="0" y="153288"/>
                  </a:lnTo>
                  <a:close/>
                </a:path>
              </a:pathLst>
            </a:custGeom>
            <a:ln w="3175">
              <a:solidFill>
                <a:srgbClr val="4D5666"/>
              </a:solidFill>
            </a:ln>
          </p:spPr>
          <p:txBody>
            <a:bodyPr wrap="square" lIns="0" tIns="0" rIns="0" bIns="0" rtlCol="0"/>
            <a:lstStyle/>
            <a:p>
              <a:endParaRPr/>
            </a:p>
          </p:txBody>
        </p:sp>
        <p:sp>
          <p:nvSpPr>
            <p:cNvPr id="12" name="object 12"/>
            <p:cNvSpPr/>
            <p:nvPr/>
          </p:nvSpPr>
          <p:spPr>
            <a:xfrm>
              <a:off x="854964" y="2418587"/>
              <a:ext cx="1120139" cy="1720596"/>
            </a:xfrm>
            <a:prstGeom prst="rect">
              <a:avLst/>
            </a:prstGeom>
            <a:blipFill>
              <a:blip r:embed="rId7" cstate="print"/>
              <a:stretch>
                <a:fillRect/>
              </a:stretch>
            </a:blipFill>
          </p:spPr>
          <p:txBody>
            <a:bodyPr wrap="square" lIns="0" tIns="0" rIns="0" bIns="0" rtlCol="0"/>
            <a:lstStyle/>
            <a:p>
              <a:endParaRPr/>
            </a:p>
          </p:txBody>
        </p:sp>
      </p:grpSp>
      <p:sp>
        <p:nvSpPr>
          <p:cNvPr id="13" name="object 13"/>
          <p:cNvSpPr txBox="1">
            <a:spLocks noGrp="1"/>
          </p:cNvSpPr>
          <p:nvPr>
            <p:ph type="title"/>
          </p:nvPr>
        </p:nvSpPr>
        <p:spPr>
          <a:xfrm>
            <a:off x="404874" y="247014"/>
            <a:ext cx="7596126" cy="321242"/>
          </a:xfrm>
          <a:prstGeom prst="rect">
            <a:avLst/>
          </a:prstGeom>
        </p:spPr>
        <p:txBody>
          <a:bodyPr vert="horz" wrap="square" lIns="0" tIns="13335" rIns="0" bIns="0" rtlCol="0">
            <a:spAutoFit/>
          </a:bodyPr>
          <a:lstStyle/>
          <a:p>
            <a:pPr marL="12700">
              <a:lnSpc>
                <a:spcPct val="100000"/>
              </a:lnSpc>
              <a:spcBef>
                <a:spcPts val="105"/>
              </a:spcBef>
            </a:pPr>
            <a:r>
              <a:rPr lang="en-US" dirty="0">
                <a:latin typeface="Arial" panose="020B0604020202020204" pitchFamily="34" charset="0"/>
                <a:cs typeface="Arial" panose="020B0604020202020204" pitchFamily="34" charset="0"/>
              </a:rPr>
              <a:t>Serverless Computing -- Function-as-a-Service (</a:t>
            </a:r>
            <a:r>
              <a:rPr lang="en-US" dirty="0" err="1">
                <a:latin typeface="Arial" panose="020B0604020202020204" pitchFamily="34" charset="0"/>
                <a:cs typeface="Arial" panose="020B0604020202020204" pitchFamily="34" charset="0"/>
              </a:rPr>
              <a:t>FaaS</a:t>
            </a:r>
            <a:r>
              <a:rPr lang="en-US" dirty="0">
                <a:latin typeface="Arial" panose="020B0604020202020204" pitchFamily="34" charset="0"/>
                <a:cs typeface="Arial" panose="020B0604020202020204" pitchFamily="34" charset="0"/>
              </a:rPr>
              <a:t>)</a:t>
            </a:r>
          </a:p>
        </p:txBody>
      </p:sp>
      <p:sp>
        <p:nvSpPr>
          <p:cNvPr id="14" name="object 14"/>
          <p:cNvSpPr txBox="1"/>
          <p:nvPr/>
        </p:nvSpPr>
        <p:spPr>
          <a:xfrm>
            <a:off x="1050417" y="4222800"/>
            <a:ext cx="677341" cy="258404"/>
          </a:xfrm>
          <a:prstGeom prst="rect">
            <a:avLst/>
          </a:prstGeom>
        </p:spPr>
        <p:txBody>
          <a:bodyPr vert="horz" wrap="square" lIns="0" tIns="12065" rIns="0" bIns="0" rtlCol="0">
            <a:spAutoFit/>
          </a:bodyPr>
          <a:lstStyle/>
          <a:p>
            <a:pPr marL="12700">
              <a:lnSpc>
                <a:spcPct val="100000"/>
              </a:lnSpc>
              <a:spcBef>
                <a:spcPts val="95"/>
              </a:spcBef>
            </a:pPr>
            <a:r>
              <a:rPr sz="1600" dirty="0">
                <a:solidFill>
                  <a:srgbClr val="001135"/>
                </a:solidFill>
                <a:latin typeface="+mn-ea"/>
                <a:cs typeface="Arial"/>
              </a:rPr>
              <a:t>Events</a:t>
            </a:r>
            <a:endParaRPr sz="1600" dirty="0">
              <a:latin typeface="+mn-ea"/>
              <a:cs typeface="Arial"/>
            </a:endParaRPr>
          </a:p>
        </p:txBody>
      </p:sp>
      <p:sp>
        <p:nvSpPr>
          <p:cNvPr id="15" name="object 15"/>
          <p:cNvSpPr txBox="1"/>
          <p:nvPr/>
        </p:nvSpPr>
        <p:spPr>
          <a:xfrm>
            <a:off x="4378197" y="4222800"/>
            <a:ext cx="903605" cy="258404"/>
          </a:xfrm>
          <a:prstGeom prst="rect">
            <a:avLst/>
          </a:prstGeom>
        </p:spPr>
        <p:txBody>
          <a:bodyPr vert="horz" wrap="square" lIns="0" tIns="12065" rIns="0" bIns="0" rtlCol="0">
            <a:spAutoFit/>
          </a:bodyPr>
          <a:lstStyle/>
          <a:p>
            <a:pPr marL="12700">
              <a:lnSpc>
                <a:spcPct val="100000"/>
              </a:lnSpc>
              <a:spcBef>
                <a:spcPts val="95"/>
              </a:spcBef>
            </a:pPr>
            <a:r>
              <a:rPr sz="1600" dirty="0">
                <a:solidFill>
                  <a:srgbClr val="001135"/>
                </a:solidFill>
                <a:latin typeface="Arial"/>
                <a:cs typeface="Arial"/>
              </a:rPr>
              <a:t>Execution</a:t>
            </a:r>
            <a:endParaRPr sz="1600">
              <a:latin typeface="Arial"/>
              <a:cs typeface="Arial"/>
            </a:endParaRPr>
          </a:p>
        </p:txBody>
      </p:sp>
      <p:sp>
        <p:nvSpPr>
          <p:cNvPr id="16" name="object 16"/>
          <p:cNvSpPr txBox="1"/>
          <p:nvPr/>
        </p:nvSpPr>
        <p:spPr>
          <a:xfrm>
            <a:off x="6559042" y="4222800"/>
            <a:ext cx="1155573" cy="258404"/>
          </a:xfrm>
          <a:prstGeom prst="rect">
            <a:avLst/>
          </a:prstGeom>
        </p:spPr>
        <p:txBody>
          <a:bodyPr vert="horz" wrap="square" lIns="0" tIns="12065" rIns="0" bIns="0" rtlCol="0">
            <a:spAutoFit/>
          </a:bodyPr>
          <a:lstStyle/>
          <a:p>
            <a:pPr marL="12700">
              <a:lnSpc>
                <a:spcPct val="100000"/>
              </a:lnSpc>
              <a:spcBef>
                <a:spcPts val="95"/>
              </a:spcBef>
            </a:pPr>
            <a:r>
              <a:rPr sz="1600" dirty="0">
                <a:solidFill>
                  <a:srgbClr val="001135"/>
                </a:solidFill>
                <a:latin typeface="Arial"/>
                <a:cs typeface="Arial"/>
              </a:rPr>
              <a:t>Result</a:t>
            </a:r>
            <a:endParaRPr sz="1600" dirty="0">
              <a:latin typeface="Arial"/>
              <a:cs typeface="Arial"/>
            </a:endParaRPr>
          </a:p>
        </p:txBody>
      </p:sp>
      <p:grpSp>
        <p:nvGrpSpPr>
          <p:cNvPr id="17" name="object 17"/>
          <p:cNvGrpSpPr/>
          <p:nvPr/>
        </p:nvGrpSpPr>
        <p:grpSpPr>
          <a:xfrm>
            <a:off x="1973072" y="2177795"/>
            <a:ext cx="5138420" cy="1870075"/>
            <a:chOff x="1973072" y="2177795"/>
            <a:chExt cx="5138420" cy="1870075"/>
          </a:xfrm>
        </p:grpSpPr>
        <p:sp>
          <p:nvSpPr>
            <p:cNvPr id="18" name="object 18"/>
            <p:cNvSpPr/>
            <p:nvPr/>
          </p:nvSpPr>
          <p:spPr>
            <a:xfrm>
              <a:off x="2020062" y="2976371"/>
              <a:ext cx="4574540" cy="327025"/>
            </a:xfrm>
            <a:custGeom>
              <a:avLst/>
              <a:gdLst/>
              <a:ahLst/>
              <a:cxnLst/>
              <a:rect l="l" t="t" r="r" b="b"/>
              <a:pathLst>
                <a:path w="4574540" h="327025">
                  <a:moveTo>
                    <a:pt x="2558796" y="43434"/>
                  </a:moveTo>
                  <a:lnTo>
                    <a:pt x="2540533" y="36576"/>
                  </a:lnTo>
                  <a:lnTo>
                    <a:pt x="2467864" y="9271"/>
                  </a:lnTo>
                  <a:lnTo>
                    <a:pt x="2470899" y="38100"/>
                  </a:lnTo>
                  <a:lnTo>
                    <a:pt x="0" y="297942"/>
                  </a:lnTo>
                  <a:lnTo>
                    <a:pt x="3048" y="326644"/>
                  </a:lnTo>
                  <a:lnTo>
                    <a:pt x="2473947" y="66916"/>
                  </a:lnTo>
                  <a:lnTo>
                    <a:pt x="2477008" y="95758"/>
                  </a:lnTo>
                  <a:lnTo>
                    <a:pt x="2558796" y="43434"/>
                  </a:lnTo>
                  <a:close/>
                </a:path>
                <a:path w="4574540" h="327025">
                  <a:moveTo>
                    <a:pt x="4574032" y="43434"/>
                  </a:moveTo>
                  <a:lnTo>
                    <a:pt x="4545063" y="28956"/>
                  </a:lnTo>
                  <a:lnTo>
                    <a:pt x="4487164" y="0"/>
                  </a:lnTo>
                  <a:lnTo>
                    <a:pt x="4487164" y="28956"/>
                  </a:lnTo>
                  <a:lnTo>
                    <a:pt x="3067812" y="28956"/>
                  </a:lnTo>
                  <a:lnTo>
                    <a:pt x="3067812" y="57912"/>
                  </a:lnTo>
                  <a:lnTo>
                    <a:pt x="4487164" y="57912"/>
                  </a:lnTo>
                  <a:lnTo>
                    <a:pt x="4487164" y="86868"/>
                  </a:lnTo>
                  <a:lnTo>
                    <a:pt x="4545076" y="57912"/>
                  </a:lnTo>
                  <a:lnTo>
                    <a:pt x="4574032" y="43434"/>
                  </a:lnTo>
                  <a:close/>
                </a:path>
              </a:pathLst>
            </a:custGeom>
            <a:solidFill>
              <a:srgbClr val="4D5666"/>
            </a:solidFill>
          </p:spPr>
          <p:txBody>
            <a:bodyPr wrap="square" lIns="0" tIns="0" rIns="0" bIns="0" rtlCol="0"/>
            <a:lstStyle/>
            <a:p>
              <a:endParaRPr/>
            </a:p>
          </p:txBody>
        </p:sp>
        <p:sp>
          <p:nvSpPr>
            <p:cNvPr id="19" name="object 19"/>
            <p:cNvSpPr/>
            <p:nvPr/>
          </p:nvSpPr>
          <p:spPr>
            <a:xfrm>
              <a:off x="4578095" y="3019043"/>
              <a:ext cx="509015" cy="513588"/>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6592824" y="3019043"/>
              <a:ext cx="518159" cy="513588"/>
            </a:xfrm>
            <a:prstGeom prst="rect">
              <a:avLst/>
            </a:prstGeom>
            <a:blipFill>
              <a:blip r:embed="rId5" cstate="print"/>
              <a:stretch>
                <a:fillRect/>
              </a:stretch>
            </a:blipFill>
          </p:spPr>
          <p:txBody>
            <a:bodyPr wrap="square" lIns="0" tIns="0" rIns="0" bIns="0" rtlCol="0"/>
            <a:lstStyle/>
            <a:p>
              <a:endParaRPr/>
            </a:p>
          </p:txBody>
        </p:sp>
        <p:sp>
          <p:nvSpPr>
            <p:cNvPr id="21" name="object 21"/>
            <p:cNvSpPr/>
            <p:nvPr/>
          </p:nvSpPr>
          <p:spPr>
            <a:xfrm>
              <a:off x="5087873" y="3233927"/>
              <a:ext cx="1506220" cy="86995"/>
            </a:xfrm>
            <a:custGeom>
              <a:avLst/>
              <a:gdLst/>
              <a:ahLst/>
              <a:cxnLst/>
              <a:rect l="l" t="t" r="r" b="b"/>
              <a:pathLst>
                <a:path w="1506220" h="86995">
                  <a:moveTo>
                    <a:pt x="1419352" y="0"/>
                  </a:moveTo>
                  <a:lnTo>
                    <a:pt x="1419352" y="86868"/>
                  </a:lnTo>
                  <a:lnTo>
                    <a:pt x="1477264" y="57912"/>
                  </a:lnTo>
                  <a:lnTo>
                    <a:pt x="1433829" y="57912"/>
                  </a:lnTo>
                  <a:lnTo>
                    <a:pt x="1433829" y="28956"/>
                  </a:lnTo>
                  <a:lnTo>
                    <a:pt x="1477264" y="28956"/>
                  </a:lnTo>
                  <a:lnTo>
                    <a:pt x="1419352" y="0"/>
                  </a:lnTo>
                  <a:close/>
                </a:path>
                <a:path w="1506220" h="86995">
                  <a:moveTo>
                    <a:pt x="1419352" y="28956"/>
                  </a:moveTo>
                  <a:lnTo>
                    <a:pt x="0" y="28956"/>
                  </a:lnTo>
                  <a:lnTo>
                    <a:pt x="0" y="57912"/>
                  </a:lnTo>
                  <a:lnTo>
                    <a:pt x="1419352" y="57912"/>
                  </a:lnTo>
                  <a:lnTo>
                    <a:pt x="1419352" y="28956"/>
                  </a:lnTo>
                  <a:close/>
                </a:path>
                <a:path w="1506220" h="86995">
                  <a:moveTo>
                    <a:pt x="1477264" y="28956"/>
                  </a:moveTo>
                  <a:lnTo>
                    <a:pt x="1433829" y="28956"/>
                  </a:lnTo>
                  <a:lnTo>
                    <a:pt x="1433829" y="57912"/>
                  </a:lnTo>
                  <a:lnTo>
                    <a:pt x="1477264" y="57912"/>
                  </a:lnTo>
                  <a:lnTo>
                    <a:pt x="1506220" y="43434"/>
                  </a:lnTo>
                  <a:lnTo>
                    <a:pt x="1477264" y="28956"/>
                  </a:lnTo>
                  <a:close/>
                </a:path>
              </a:pathLst>
            </a:custGeom>
            <a:solidFill>
              <a:srgbClr val="4D5666"/>
            </a:solidFill>
          </p:spPr>
          <p:txBody>
            <a:bodyPr wrap="square" lIns="0" tIns="0" rIns="0" bIns="0" rtlCol="0"/>
            <a:lstStyle/>
            <a:p>
              <a:endParaRPr/>
            </a:p>
          </p:txBody>
        </p:sp>
        <p:sp>
          <p:nvSpPr>
            <p:cNvPr id="22" name="object 22"/>
            <p:cNvSpPr/>
            <p:nvPr/>
          </p:nvSpPr>
          <p:spPr>
            <a:xfrm>
              <a:off x="4578095" y="3287267"/>
              <a:ext cx="509015" cy="513588"/>
            </a:xfrm>
            <a:prstGeom prst="rect">
              <a:avLst/>
            </a:prstGeom>
            <a:blipFill>
              <a:blip r:embed="rId4" cstate="print"/>
              <a:stretch>
                <a:fillRect/>
              </a:stretch>
            </a:blipFill>
          </p:spPr>
          <p:txBody>
            <a:bodyPr wrap="square" lIns="0" tIns="0" rIns="0" bIns="0" rtlCol="0"/>
            <a:lstStyle/>
            <a:p>
              <a:endParaRPr/>
            </a:p>
          </p:txBody>
        </p:sp>
        <p:sp>
          <p:nvSpPr>
            <p:cNvPr id="23" name="object 23"/>
            <p:cNvSpPr/>
            <p:nvPr/>
          </p:nvSpPr>
          <p:spPr>
            <a:xfrm>
              <a:off x="6592824" y="3287267"/>
              <a:ext cx="518159" cy="513588"/>
            </a:xfrm>
            <a:prstGeom prst="rect">
              <a:avLst/>
            </a:prstGeom>
            <a:blipFill>
              <a:blip r:embed="rId5" cstate="print"/>
              <a:stretch>
                <a:fillRect/>
              </a:stretch>
            </a:blipFill>
          </p:spPr>
          <p:txBody>
            <a:bodyPr wrap="square" lIns="0" tIns="0" rIns="0" bIns="0" rtlCol="0"/>
            <a:lstStyle/>
            <a:p>
              <a:endParaRPr/>
            </a:p>
          </p:txBody>
        </p:sp>
        <p:sp>
          <p:nvSpPr>
            <p:cNvPr id="24" name="object 24"/>
            <p:cNvSpPr/>
            <p:nvPr/>
          </p:nvSpPr>
          <p:spPr>
            <a:xfrm>
              <a:off x="5087873" y="3502151"/>
              <a:ext cx="1506220" cy="86995"/>
            </a:xfrm>
            <a:custGeom>
              <a:avLst/>
              <a:gdLst/>
              <a:ahLst/>
              <a:cxnLst/>
              <a:rect l="l" t="t" r="r" b="b"/>
              <a:pathLst>
                <a:path w="1506220" h="86995">
                  <a:moveTo>
                    <a:pt x="1419352" y="0"/>
                  </a:moveTo>
                  <a:lnTo>
                    <a:pt x="1419352" y="86868"/>
                  </a:lnTo>
                  <a:lnTo>
                    <a:pt x="1477264" y="57912"/>
                  </a:lnTo>
                  <a:lnTo>
                    <a:pt x="1433829" y="57912"/>
                  </a:lnTo>
                  <a:lnTo>
                    <a:pt x="1433829" y="28956"/>
                  </a:lnTo>
                  <a:lnTo>
                    <a:pt x="1477264" y="28956"/>
                  </a:lnTo>
                  <a:lnTo>
                    <a:pt x="1419352" y="0"/>
                  </a:lnTo>
                  <a:close/>
                </a:path>
                <a:path w="1506220" h="86995">
                  <a:moveTo>
                    <a:pt x="1419352" y="28956"/>
                  </a:moveTo>
                  <a:lnTo>
                    <a:pt x="0" y="28956"/>
                  </a:lnTo>
                  <a:lnTo>
                    <a:pt x="0" y="57912"/>
                  </a:lnTo>
                  <a:lnTo>
                    <a:pt x="1419352" y="57912"/>
                  </a:lnTo>
                  <a:lnTo>
                    <a:pt x="1419352" y="28956"/>
                  </a:lnTo>
                  <a:close/>
                </a:path>
                <a:path w="1506220" h="86995">
                  <a:moveTo>
                    <a:pt x="1477264" y="28956"/>
                  </a:moveTo>
                  <a:lnTo>
                    <a:pt x="1433829" y="28956"/>
                  </a:lnTo>
                  <a:lnTo>
                    <a:pt x="1433829" y="57912"/>
                  </a:lnTo>
                  <a:lnTo>
                    <a:pt x="1477264" y="57912"/>
                  </a:lnTo>
                  <a:lnTo>
                    <a:pt x="1506220" y="43434"/>
                  </a:lnTo>
                  <a:lnTo>
                    <a:pt x="1477264" y="28956"/>
                  </a:lnTo>
                  <a:close/>
                </a:path>
              </a:pathLst>
            </a:custGeom>
            <a:solidFill>
              <a:srgbClr val="4D5666"/>
            </a:solidFill>
          </p:spPr>
          <p:txBody>
            <a:bodyPr wrap="square" lIns="0" tIns="0" rIns="0" bIns="0" rtlCol="0"/>
            <a:lstStyle/>
            <a:p>
              <a:endParaRPr/>
            </a:p>
          </p:txBody>
        </p:sp>
        <p:sp>
          <p:nvSpPr>
            <p:cNvPr id="25" name="object 25"/>
            <p:cNvSpPr/>
            <p:nvPr/>
          </p:nvSpPr>
          <p:spPr>
            <a:xfrm>
              <a:off x="4578095" y="3532631"/>
              <a:ext cx="509015" cy="515112"/>
            </a:xfrm>
            <a:prstGeom prst="rect">
              <a:avLst/>
            </a:prstGeom>
            <a:blipFill>
              <a:blip r:embed="rId4" cstate="print"/>
              <a:stretch>
                <a:fillRect/>
              </a:stretch>
            </a:blipFill>
          </p:spPr>
          <p:txBody>
            <a:bodyPr wrap="square" lIns="0" tIns="0" rIns="0" bIns="0" rtlCol="0"/>
            <a:lstStyle/>
            <a:p>
              <a:endParaRPr/>
            </a:p>
          </p:txBody>
        </p:sp>
        <p:sp>
          <p:nvSpPr>
            <p:cNvPr id="26" name="object 26"/>
            <p:cNvSpPr/>
            <p:nvPr/>
          </p:nvSpPr>
          <p:spPr>
            <a:xfrm>
              <a:off x="6592824" y="3532631"/>
              <a:ext cx="518159" cy="515112"/>
            </a:xfrm>
            <a:prstGeom prst="rect">
              <a:avLst/>
            </a:prstGeom>
            <a:blipFill>
              <a:blip r:embed="rId5" cstate="print"/>
              <a:stretch>
                <a:fillRect/>
              </a:stretch>
            </a:blipFill>
          </p:spPr>
          <p:txBody>
            <a:bodyPr wrap="square" lIns="0" tIns="0" rIns="0" bIns="0" rtlCol="0"/>
            <a:lstStyle/>
            <a:p>
              <a:endParaRPr/>
            </a:p>
          </p:txBody>
        </p:sp>
        <p:sp>
          <p:nvSpPr>
            <p:cNvPr id="27" name="object 27"/>
            <p:cNvSpPr/>
            <p:nvPr/>
          </p:nvSpPr>
          <p:spPr>
            <a:xfrm>
              <a:off x="1973072" y="3234308"/>
              <a:ext cx="4621530" cy="600075"/>
            </a:xfrm>
            <a:custGeom>
              <a:avLst/>
              <a:gdLst/>
              <a:ahLst/>
              <a:cxnLst/>
              <a:rect l="l" t="t" r="r" b="b"/>
              <a:pathLst>
                <a:path w="4621530" h="600075">
                  <a:moveTo>
                    <a:pt x="2605786" y="43053"/>
                  </a:moveTo>
                  <a:lnTo>
                    <a:pt x="2577300" y="28956"/>
                  </a:lnTo>
                  <a:lnTo>
                    <a:pt x="2518791" y="0"/>
                  </a:lnTo>
                  <a:lnTo>
                    <a:pt x="2518918" y="29032"/>
                  </a:lnTo>
                  <a:lnTo>
                    <a:pt x="58318" y="40220"/>
                  </a:lnTo>
                  <a:lnTo>
                    <a:pt x="49911" y="39370"/>
                  </a:lnTo>
                  <a:lnTo>
                    <a:pt x="49822" y="40259"/>
                  </a:lnTo>
                  <a:lnTo>
                    <a:pt x="48387" y="40259"/>
                  </a:lnTo>
                  <a:lnTo>
                    <a:pt x="5588" y="31877"/>
                  </a:lnTo>
                  <a:lnTo>
                    <a:pt x="0" y="60325"/>
                  </a:lnTo>
                  <a:lnTo>
                    <a:pt x="2517394" y="555117"/>
                  </a:lnTo>
                  <a:lnTo>
                    <a:pt x="2511806" y="583565"/>
                  </a:lnTo>
                  <a:lnTo>
                    <a:pt x="2604605" y="557911"/>
                  </a:lnTo>
                  <a:lnTo>
                    <a:pt x="2605532" y="557657"/>
                  </a:lnTo>
                  <a:lnTo>
                    <a:pt x="2528570" y="498221"/>
                  </a:lnTo>
                  <a:lnTo>
                    <a:pt x="2522982" y="526669"/>
                  </a:lnTo>
                  <a:lnTo>
                    <a:pt x="338607" y="97345"/>
                  </a:lnTo>
                  <a:lnTo>
                    <a:pt x="2517978" y="316064"/>
                  </a:lnTo>
                  <a:lnTo>
                    <a:pt x="2515108" y="344805"/>
                  </a:lnTo>
                  <a:lnTo>
                    <a:pt x="2586774" y="317500"/>
                  </a:lnTo>
                  <a:lnTo>
                    <a:pt x="2605786" y="310261"/>
                  </a:lnTo>
                  <a:lnTo>
                    <a:pt x="2523744" y="258318"/>
                  </a:lnTo>
                  <a:lnTo>
                    <a:pt x="2520848" y="287223"/>
                  </a:lnTo>
                  <a:lnTo>
                    <a:pt x="334492" y="67919"/>
                  </a:lnTo>
                  <a:lnTo>
                    <a:pt x="2519045" y="57988"/>
                  </a:lnTo>
                  <a:lnTo>
                    <a:pt x="2519172" y="86868"/>
                  </a:lnTo>
                  <a:lnTo>
                    <a:pt x="2605786" y="43053"/>
                  </a:lnTo>
                  <a:close/>
                </a:path>
                <a:path w="4621530" h="600075">
                  <a:moveTo>
                    <a:pt x="4621022" y="556641"/>
                  </a:moveTo>
                  <a:lnTo>
                    <a:pt x="4592066" y="542163"/>
                  </a:lnTo>
                  <a:lnTo>
                    <a:pt x="4534154" y="513207"/>
                  </a:lnTo>
                  <a:lnTo>
                    <a:pt x="4534154" y="542163"/>
                  </a:lnTo>
                  <a:lnTo>
                    <a:pt x="3114802" y="542163"/>
                  </a:lnTo>
                  <a:lnTo>
                    <a:pt x="3114802" y="571119"/>
                  </a:lnTo>
                  <a:lnTo>
                    <a:pt x="4534154" y="571119"/>
                  </a:lnTo>
                  <a:lnTo>
                    <a:pt x="4534154" y="600075"/>
                  </a:lnTo>
                  <a:lnTo>
                    <a:pt x="4592066" y="571119"/>
                  </a:lnTo>
                  <a:lnTo>
                    <a:pt x="4621022" y="556641"/>
                  </a:lnTo>
                  <a:close/>
                </a:path>
              </a:pathLst>
            </a:custGeom>
            <a:solidFill>
              <a:srgbClr val="4D5666"/>
            </a:solidFill>
          </p:spPr>
          <p:txBody>
            <a:bodyPr wrap="square" lIns="0" tIns="0" rIns="0" bIns="0" rtlCol="0"/>
            <a:lstStyle/>
            <a:p>
              <a:endParaRPr/>
            </a:p>
          </p:txBody>
        </p:sp>
        <p:sp>
          <p:nvSpPr>
            <p:cNvPr id="28" name="object 28"/>
            <p:cNvSpPr/>
            <p:nvPr/>
          </p:nvSpPr>
          <p:spPr>
            <a:xfrm>
              <a:off x="4131564" y="2177795"/>
              <a:ext cx="1396365" cy="439420"/>
            </a:xfrm>
            <a:custGeom>
              <a:avLst/>
              <a:gdLst/>
              <a:ahLst/>
              <a:cxnLst/>
              <a:rect l="l" t="t" r="r" b="b"/>
              <a:pathLst>
                <a:path w="1396364" h="439419">
                  <a:moveTo>
                    <a:pt x="1322832" y="0"/>
                  </a:moveTo>
                  <a:lnTo>
                    <a:pt x="0" y="0"/>
                  </a:lnTo>
                  <a:lnTo>
                    <a:pt x="0" y="365760"/>
                  </a:lnTo>
                  <a:lnTo>
                    <a:pt x="73151" y="438912"/>
                  </a:lnTo>
                  <a:lnTo>
                    <a:pt x="1395984" y="438912"/>
                  </a:lnTo>
                  <a:lnTo>
                    <a:pt x="1395984" y="73152"/>
                  </a:lnTo>
                  <a:lnTo>
                    <a:pt x="1322832" y="0"/>
                  </a:lnTo>
                  <a:close/>
                </a:path>
              </a:pathLst>
            </a:custGeom>
            <a:solidFill>
              <a:srgbClr val="124191"/>
            </a:solidFill>
          </p:spPr>
          <p:txBody>
            <a:bodyPr wrap="square" lIns="0" tIns="0" rIns="0" bIns="0" rtlCol="0"/>
            <a:lstStyle/>
            <a:p>
              <a:endParaRPr/>
            </a:p>
          </p:txBody>
        </p:sp>
      </p:grpSp>
      <p:sp>
        <p:nvSpPr>
          <p:cNvPr id="29" name="object 29"/>
          <p:cNvSpPr txBox="1"/>
          <p:nvPr/>
        </p:nvSpPr>
        <p:spPr>
          <a:xfrm>
            <a:off x="7183373" y="1673809"/>
            <a:ext cx="1187450" cy="331470"/>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001135"/>
                </a:solidFill>
                <a:latin typeface="Arial"/>
                <a:cs typeface="Arial"/>
              </a:rPr>
              <a:t>Developer</a:t>
            </a:r>
            <a:endParaRPr sz="2000" dirty="0">
              <a:latin typeface="Arial"/>
              <a:cs typeface="Arial"/>
            </a:endParaRPr>
          </a:p>
        </p:txBody>
      </p:sp>
      <p:sp>
        <p:nvSpPr>
          <p:cNvPr id="30" name="object 30"/>
          <p:cNvSpPr txBox="1"/>
          <p:nvPr/>
        </p:nvSpPr>
        <p:spPr>
          <a:xfrm>
            <a:off x="7354316" y="2260854"/>
            <a:ext cx="1014730" cy="330835"/>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001135"/>
                </a:solidFill>
                <a:latin typeface="Arial"/>
                <a:cs typeface="Arial"/>
              </a:rPr>
              <a:t>Platform</a:t>
            </a:r>
            <a:endParaRPr sz="2000">
              <a:latin typeface="Arial"/>
              <a:cs typeface="Arial"/>
            </a:endParaRPr>
          </a:p>
        </p:txBody>
      </p:sp>
      <p:sp>
        <p:nvSpPr>
          <p:cNvPr id="31" name="object 31"/>
          <p:cNvSpPr txBox="1"/>
          <p:nvPr/>
        </p:nvSpPr>
        <p:spPr>
          <a:xfrm>
            <a:off x="4191760" y="2157730"/>
            <a:ext cx="838963" cy="452755"/>
          </a:xfrm>
          <a:prstGeom prst="rect">
            <a:avLst/>
          </a:prstGeom>
        </p:spPr>
        <p:txBody>
          <a:bodyPr vert="horz" wrap="square" lIns="0" tIns="12700" rIns="0" bIns="0" rtlCol="0">
            <a:spAutoFit/>
          </a:bodyPr>
          <a:lstStyle/>
          <a:p>
            <a:pPr marL="12700" marR="5080">
              <a:lnSpc>
                <a:spcPct val="100000"/>
              </a:lnSpc>
              <a:spcBef>
                <a:spcPts val="100"/>
              </a:spcBef>
            </a:pPr>
            <a:r>
              <a:rPr sz="1400" b="1" dirty="0">
                <a:solidFill>
                  <a:srgbClr val="FFFFFF"/>
                </a:solidFill>
                <a:latin typeface="Arial"/>
                <a:cs typeface="Arial"/>
              </a:rPr>
              <a:t>Function  Code</a:t>
            </a:r>
            <a:endParaRPr sz="1400" dirty="0">
              <a:latin typeface="Arial"/>
              <a:cs typeface="Arial"/>
            </a:endParaRPr>
          </a:p>
        </p:txBody>
      </p:sp>
      <p:grpSp>
        <p:nvGrpSpPr>
          <p:cNvPr id="32" name="object 32"/>
          <p:cNvGrpSpPr/>
          <p:nvPr/>
        </p:nvGrpSpPr>
        <p:grpSpPr>
          <a:xfrm>
            <a:off x="1376933" y="1322832"/>
            <a:ext cx="6337300" cy="2843530"/>
            <a:chOff x="1376933" y="1322832"/>
            <a:chExt cx="6337300" cy="2843530"/>
          </a:xfrm>
        </p:grpSpPr>
        <p:sp>
          <p:nvSpPr>
            <p:cNvPr id="33" name="object 33"/>
            <p:cNvSpPr/>
            <p:nvPr/>
          </p:nvSpPr>
          <p:spPr>
            <a:xfrm>
              <a:off x="5030724" y="2217420"/>
              <a:ext cx="359663" cy="359663"/>
            </a:xfrm>
            <a:prstGeom prst="rect">
              <a:avLst/>
            </a:prstGeom>
            <a:blipFill>
              <a:blip r:embed="rId8" cstate="print"/>
              <a:stretch>
                <a:fillRect/>
              </a:stretch>
            </a:blipFill>
          </p:spPr>
          <p:txBody>
            <a:bodyPr wrap="square" lIns="0" tIns="0" rIns="0" bIns="0" rtlCol="0"/>
            <a:lstStyle/>
            <a:p>
              <a:endParaRPr/>
            </a:p>
          </p:txBody>
        </p:sp>
        <p:sp>
          <p:nvSpPr>
            <p:cNvPr id="34" name="object 34"/>
            <p:cNvSpPr/>
            <p:nvPr/>
          </p:nvSpPr>
          <p:spPr>
            <a:xfrm>
              <a:off x="1376934" y="1322831"/>
              <a:ext cx="3495040" cy="1060450"/>
            </a:xfrm>
            <a:custGeom>
              <a:avLst/>
              <a:gdLst/>
              <a:ahLst/>
              <a:cxnLst/>
              <a:rect l="l" t="t" r="r" b="b"/>
              <a:pathLst>
                <a:path w="3495040" h="1060450">
                  <a:moveTo>
                    <a:pt x="48006" y="834009"/>
                  </a:moveTo>
                  <a:lnTo>
                    <a:pt x="28194" y="834009"/>
                  </a:lnTo>
                  <a:lnTo>
                    <a:pt x="28194" y="913257"/>
                  </a:lnTo>
                  <a:lnTo>
                    <a:pt x="48006" y="913257"/>
                  </a:lnTo>
                  <a:lnTo>
                    <a:pt x="48006" y="834009"/>
                  </a:lnTo>
                  <a:close/>
                </a:path>
                <a:path w="3495040" h="1060450">
                  <a:moveTo>
                    <a:pt x="48006" y="695325"/>
                  </a:moveTo>
                  <a:lnTo>
                    <a:pt x="28194" y="695325"/>
                  </a:lnTo>
                  <a:lnTo>
                    <a:pt x="28194" y="774573"/>
                  </a:lnTo>
                  <a:lnTo>
                    <a:pt x="48006" y="774573"/>
                  </a:lnTo>
                  <a:lnTo>
                    <a:pt x="48006" y="695325"/>
                  </a:lnTo>
                  <a:close/>
                </a:path>
                <a:path w="3495040" h="1060450">
                  <a:moveTo>
                    <a:pt x="48006" y="556641"/>
                  </a:moveTo>
                  <a:lnTo>
                    <a:pt x="28194" y="556641"/>
                  </a:lnTo>
                  <a:lnTo>
                    <a:pt x="28194" y="635889"/>
                  </a:lnTo>
                  <a:lnTo>
                    <a:pt x="48006" y="635889"/>
                  </a:lnTo>
                  <a:lnTo>
                    <a:pt x="48006" y="556641"/>
                  </a:lnTo>
                  <a:close/>
                </a:path>
                <a:path w="3495040" h="1060450">
                  <a:moveTo>
                    <a:pt x="48006" y="417957"/>
                  </a:moveTo>
                  <a:lnTo>
                    <a:pt x="28194" y="417957"/>
                  </a:lnTo>
                  <a:lnTo>
                    <a:pt x="28194" y="497205"/>
                  </a:lnTo>
                  <a:lnTo>
                    <a:pt x="48006" y="497205"/>
                  </a:lnTo>
                  <a:lnTo>
                    <a:pt x="48006" y="417957"/>
                  </a:lnTo>
                  <a:close/>
                </a:path>
                <a:path w="3495040" h="1060450">
                  <a:moveTo>
                    <a:pt x="48006" y="279273"/>
                  </a:moveTo>
                  <a:lnTo>
                    <a:pt x="28194" y="279273"/>
                  </a:lnTo>
                  <a:lnTo>
                    <a:pt x="28194" y="358521"/>
                  </a:lnTo>
                  <a:lnTo>
                    <a:pt x="48006" y="358521"/>
                  </a:lnTo>
                  <a:lnTo>
                    <a:pt x="48006" y="279273"/>
                  </a:lnTo>
                  <a:close/>
                </a:path>
                <a:path w="3495040" h="1060450">
                  <a:moveTo>
                    <a:pt x="48006" y="140589"/>
                  </a:moveTo>
                  <a:lnTo>
                    <a:pt x="28194" y="140589"/>
                  </a:lnTo>
                  <a:lnTo>
                    <a:pt x="28194" y="219837"/>
                  </a:lnTo>
                  <a:lnTo>
                    <a:pt x="48006" y="219837"/>
                  </a:lnTo>
                  <a:lnTo>
                    <a:pt x="48006" y="140589"/>
                  </a:lnTo>
                  <a:close/>
                </a:path>
                <a:path w="3495040" h="1060450">
                  <a:moveTo>
                    <a:pt x="48006" y="9906"/>
                  </a:moveTo>
                  <a:lnTo>
                    <a:pt x="46101" y="11823"/>
                  </a:lnTo>
                  <a:lnTo>
                    <a:pt x="46101" y="0"/>
                  </a:lnTo>
                  <a:lnTo>
                    <a:pt x="32639" y="0"/>
                  </a:lnTo>
                  <a:lnTo>
                    <a:pt x="28194" y="4445"/>
                  </a:lnTo>
                  <a:lnTo>
                    <a:pt x="28194" y="81153"/>
                  </a:lnTo>
                  <a:lnTo>
                    <a:pt x="48006" y="81153"/>
                  </a:lnTo>
                  <a:lnTo>
                    <a:pt x="48006" y="19812"/>
                  </a:lnTo>
                  <a:lnTo>
                    <a:pt x="48006" y="9906"/>
                  </a:lnTo>
                  <a:close/>
                </a:path>
                <a:path w="3495040" h="1060450">
                  <a:moveTo>
                    <a:pt x="76200" y="984123"/>
                  </a:moveTo>
                  <a:lnTo>
                    <a:pt x="48006" y="984123"/>
                  </a:lnTo>
                  <a:lnTo>
                    <a:pt x="48006" y="972693"/>
                  </a:lnTo>
                  <a:lnTo>
                    <a:pt x="28194" y="972693"/>
                  </a:lnTo>
                  <a:lnTo>
                    <a:pt x="28194" y="984123"/>
                  </a:lnTo>
                  <a:lnTo>
                    <a:pt x="0" y="984123"/>
                  </a:lnTo>
                  <a:lnTo>
                    <a:pt x="38100" y="1060323"/>
                  </a:lnTo>
                  <a:lnTo>
                    <a:pt x="69850" y="996823"/>
                  </a:lnTo>
                  <a:lnTo>
                    <a:pt x="76200" y="984123"/>
                  </a:lnTo>
                  <a:close/>
                </a:path>
                <a:path w="3495040" h="1060450">
                  <a:moveTo>
                    <a:pt x="184785" y="0"/>
                  </a:moveTo>
                  <a:lnTo>
                    <a:pt x="105537" y="0"/>
                  </a:lnTo>
                  <a:lnTo>
                    <a:pt x="105537" y="19812"/>
                  </a:lnTo>
                  <a:lnTo>
                    <a:pt x="184785" y="19812"/>
                  </a:lnTo>
                  <a:lnTo>
                    <a:pt x="184785" y="0"/>
                  </a:lnTo>
                  <a:close/>
                </a:path>
                <a:path w="3495040" h="1060450">
                  <a:moveTo>
                    <a:pt x="323469" y="0"/>
                  </a:moveTo>
                  <a:lnTo>
                    <a:pt x="244221" y="0"/>
                  </a:lnTo>
                  <a:lnTo>
                    <a:pt x="244221" y="19812"/>
                  </a:lnTo>
                  <a:lnTo>
                    <a:pt x="323469" y="19812"/>
                  </a:lnTo>
                  <a:lnTo>
                    <a:pt x="323469" y="0"/>
                  </a:lnTo>
                  <a:close/>
                </a:path>
                <a:path w="3495040" h="1060450">
                  <a:moveTo>
                    <a:pt x="462153" y="0"/>
                  </a:moveTo>
                  <a:lnTo>
                    <a:pt x="382905" y="0"/>
                  </a:lnTo>
                  <a:lnTo>
                    <a:pt x="382905" y="19812"/>
                  </a:lnTo>
                  <a:lnTo>
                    <a:pt x="462153" y="19812"/>
                  </a:lnTo>
                  <a:lnTo>
                    <a:pt x="462153" y="0"/>
                  </a:lnTo>
                  <a:close/>
                </a:path>
                <a:path w="3495040" h="1060450">
                  <a:moveTo>
                    <a:pt x="600837" y="0"/>
                  </a:moveTo>
                  <a:lnTo>
                    <a:pt x="521589" y="0"/>
                  </a:lnTo>
                  <a:lnTo>
                    <a:pt x="521589" y="19812"/>
                  </a:lnTo>
                  <a:lnTo>
                    <a:pt x="600837" y="19812"/>
                  </a:lnTo>
                  <a:lnTo>
                    <a:pt x="600837" y="0"/>
                  </a:lnTo>
                  <a:close/>
                </a:path>
                <a:path w="3495040" h="1060450">
                  <a:moveTo>
                    <a:pt x="739521" y="0"/>
                  </a:moveTo>
                  <a:lnTo>
                    <a:pt x="660273" y="0"/>
                  </a:lnTo>
                  <a:lnTo>
                    <a:pt x="660273" y="19812"/>
                  </a:lnTo>
                  <a:lnTo>
                    <a:pt x="739521" y="19812"/>
                  </a:lnTo>
                  <a:lnTo>
                    <a:pt x="739521" y="0"/>
                  </a:lnTo>
                  <a:close/>
                </a:path>
                <a:path w="3495040" h="1060450">
                  <a:moveTo>
                    <a:pt x="878205" y="0"/>
                  </a:moveTo>
                  <a:lnTo>
                    <a:pt x="798957" y="0"/>
                  </a:lnTo>
                  <a:lnTo>
                    <a:pt x="798957" y="19812"/>
                  </a:lnTo>
                  <a:lnTo>
                    <a:pt x="878205" y="19812"/>
                  </a:lnTo>
                  <a:lnTo>
                    <a:pt x="878205" y="0"/>
                  </a:lnTo>
                  <a:close/>
                </a:path>
                <a:path w="3495040" h="1060450">
                  <a:moveTo>
                    <a:pt x="1016889" y="0"/>
                  </a:moveTo>
                  <a:lnTo>
                    <a:pt x="937641" y="0"/>
                  </a:lnTo>
                  <a:lnTo>
                    <a:pt x="937641" y="19812"/>
                  </a:lnTo>
                  <a:lnTo>
                    <a:pt x="1016889" y="19812"/>
                  </a:lnTo>
                  <a:lnTo>
                    <a:pt x="1016889" y="0"/>
                  </a:lnTo>
                  <a:close/>
                </a:path>
                <a:path w="3495040" h="1060450">
                  <a:moveTo>
                    <a:pt x="1155573" y="0"/>
                  </a:moveTo>
                  <a:lnTo>
                    <a:pt x="1076325" y="0"/>
                  </a:lnTo>
                  <a:lnTo>
                    <a:pt x="1076325" y="19812"/>
                  </a:lnTo>
                  <a:lnTo>
                    <a:pt x="1155573" y="19812"/>
                  </a:lnTo>
                  <a:lnTo>
                    <a:pt x="1155573" y="0"/>
                  </a:lnTo>
                  <a:close/>
                </a:path>
                <a:path w="3495040" h="1060450">
                  <a:moveTo>
                    <a:pt x="1294257" y="0"/>
                  </a:moveTo>
                  <a:lnTo>
                    <a:pt x="1215009" y="0"/>
                  </a:lnTo>
                  <a:lnTo>
                    <a:pt x="1215009" y="19812"/>
                  </a:lnTo>
                  <a:lnTo>
                    <a:pt x="1294257" y="19812"/>
                  </a:lnTo>
                  <a:lnTo>
                    <a:pt x="1294257" y="0"/>
                  </a:lnTo>
                  <a:close/>
                </a:path>
                <a:path w="3495040" h="1060450">
                  <a:moveTo>
                    <a:pt x="1432941" y="0"/>
                  </a:moveTo>
                  <a:lnTo>
                    <a:pt x="1353693" y="0"/>
                  </a:lnTo>
                  <a:lnTo>
                    <a:pt x="1353693" y="19812"/>
                  </a:lnTo>
                  <a:lnTo>
                    <a:pt x="1432941" y="19812"/>
                  </a:lnTo>
                  <a:lnTo>
                    <a:pt x="1432941" y="0"/>
                  </a:lnTo>
                  <a:close/>
                </a:path>
                <a:path w="3495040" h="1060450">
                  <a:moveTo>
                    <a:pt x="1571625" y="0"/>
                  </a:moveTo>
                  <a:lnTo>
                    <a:pt x="1492377" y="0"/>
                  </a:lnTo>
                  <a:lnTo>
                    <a:pt x="1492377" y="19812"/>
                  </a:lnTo>
                  <a:lnTo>
                    <a:pt x="1571625" y="19812"/>
                  </a:lnTo>
                  <a:lnTo>
                    <a:pt x="1571625" y="0"/>
                  </a:lnTo>
                  <a:close/>
                </a:path>
                <a:path w="3495040" h="1060450">
                  <a:moveTo>
                    <a:pt x="1710309" y="0"/>
                  </a:moveTo>
                  <a:lnTo>
                    <a:pt x="1631061" y="0"/>
                  </a:lnTo>
                  <a:lnTo>
                    <a:pt x="1631061" y="19812"/>
                  </a:lnTo>
                  <a:lnTo>
                    <a:pt x="1710309" y="19812"/>
                  </a:lnTo>
                  <a:lnTo>
                    <a:pt x="1710309" y="0"/>
                  </a:lnTo>
                  <a:close/>
                </a:path>
                <a:path w="3495040" h="1060450">
                  <a:moveTo>
                    <a:pt x="1848993" y="0"/>
                  </a:moveTo>
                  <a:lnTo>
                    <a:pt x="1769745" y="0"/>
                  </a:lnTo>
                  <a:lnTo>
                    <a:pt x="1769745" y="19812"/>
                  </a:lnTo>
                  <a:lnTo>
                    <a:pt x="1848993" y="19812"/>
                  </a:lnTo>
                  <a:lnTo>
                    <a:pt x="1848993" y="0"/>
                  </a:lnTo>
                  <a:close/>
                </a:path>
                <a:path w="3495040" h="1060450">
                  <a:moveTo>
                    <a:pt x="3494786" y="779145"/>
                  </a:moveTo>
                  <a:lnTo>
                    <a:pt x="3466592" y="779145"/>
                  </a:lnTo>
                  <a:lnTo>
                    <a:pt x="3466592" y="19812"/>
                  </a:lnTo>
                  <a:lnTo>
                    <a:pt x="3466592" y="9906"/>
                  </a:lnTo>
                  <a:lnTo>
                    <a:pt x="3466592" y="4445"/>
                  </a:lnTo>
                  <a:lnTo>
                    <a:pt x="3462147" y="0"/>
                  </a:lnTo>
                  <a:lnTo>
                    <a:pt x="2695956" y="0"/>
                  </a:lnTo>
                  <a:lnTo>
                    <a:pt x="2695956" y="19812"/>
                  </a:lnTo>
                  <a:lnTo>
                    <a:pt x="3446780" y="19812"/>
                  </a:lnTo>
                  <a:lnTo>
                    <a:pt x="3446780" y="779145"/>
                  </a:lnTo>
                  <a:lnTo>
                    <a:pt x="3418586" y="779145"/>
                  </a:lnTo>
                  <a:lnTo>
                    <a:pt x="3456686" y="855345"/>
                  </a:lnTo>
                  <a:lnTo>
                    <a:pt x="3488436" y="791845"/>
                  </a:lnTo>
                  <a:lnTo>
                    <a:pt x="3494786" y="779145"/>
                  </a:lnTo>
                  <a:close/>
                </a:path>
              </a:pathLst>
            </a:custGeom>
            <a:solidFill>
              <a:srgbClr val="006FC0"/>
            </a:solidFill>
          </p:spPr>
          <p:txBody>
            <a:bodyPr wrap="square" lIns="0" tIns="0" rIns="0" bIns="0" rtlCol="0"/>
            <a:lstStyle/>
            <a:p>
              <a:endParaRPr/>
            </a:p>
          </p:txBody>
        </p:sp>
        <p:sp>
          <p:nvSpPr>
            <p:cNvPr id="35" name="object 35"/>
            <p:cNvSpPr/>
            <p:nvPr/>
          </p:nvSpPr>
          <p:spPr>
            <a:xfrm>
              <a:off x="1943100" y="3270250"/>
              <a:ext cx="5771515" cy="895985"/>
            </a:xfrm>
            <a:custGeom>
              <a:avLst/>
              <a:gdLst/>
              <a:ahLst/>
              <a:cxnLst/>
              <a:rect l="l" t="t" r="r" b="b"/>
              <a:pathLst>
                <a:path w="5771515" h="895985">
                  <a:moveTo>
                    <a:pt x="5218557" y="0"/>
                  </a:moveTo>
                  <a:lnTo>
                    <a:pt x="5167757" y="0"/>
                  </a:lnTo>
                  <a:lnTo>
                    <a:pt x="5167757" y="12700"/>
                  </a:lnTo>
                  <a:lnTo>
                    <a:pt x="5218557" y="12700"/>
                  </a:lnTo>
                  <a:lnTo>
                    <a:pt x="5218557" y="0"/>
                  </a:lnTo>
                  <a:close/>
                </a:path>
                <a:path w="5771515" h="895985">
                  <a:moveTo>
                    <a:pt x="5307457" y="0"/>
                  </a:moveTo>
                  <a:lnTo>
                    <a:pt x="5256657" y="0"/>
                  </a:lnTo>
                  <a:lnTo>
                    <a:pt x="5256657" y="12700"/>
                  </a:lnTo>
                  <a:lnTo>
                    <a:pt x="5307457" y="12700"/>
                  </a:lnTo>
                  <a:lnTo>
                    <a:pt x="5307457" y="0"/>
                  </a:lnTo>
                  <a:close/>
                </a:path>
                <a:path w="5771515" h="895985">
                  <a:moveTo>
                    <a:pt x="5396357" y="0"/>
                  </a:moveTo>
                  <a:lnTo>
                    <a:pt x="5345557" y="0"/>
                  </a:lnTo>
                  <a:lnTo>
                    <a:pt x="5345557" y="12700"/>
                  </a:lnTo>
                  <a:lnTo>
                    <a:pt x="5396357" y="12700"/>
                  </a:lnTo>
                  <a:lnTo>
                    <a:pt x="5396357" y="0"/>
                  </a:lnTo>
                  <a:close/>
                </a:path>
                <a:path w="5771515" h="895985">
                  <a:moveTo>
                    <a:pt x="5485257" y="0"/>
                  </a:moveTo>
                  <a:lnTo>
                    <a:pt x="5434457" y="0"/>
                  </a:lnTo>
                  <a:lnTo>
                    <a:pt x="5434457" y="12700"/>
                  </a:lnTo>
                  <a:lnTo>
                    <a:pt x="5485257" y="12700"/>
                  </a:lnTo>
                  <a:lnTo>
                    <a:pt x="5485257" y="0"/>
                  </a:lnTo>
                  <a:close/>
                </a:path>
                <a:path w="5771515" h="895985">
                  <a:moveTo>
                    <a:pt x="5574157" y="0"/>
                  </a:moveTo>
                  <a:lnTo>
                    <a:pt x="5523357" y="0"/>
                  </a:lnTo>
                  <a:lnTo>
                    <a:pt x="5523357" y="12700"/>
                  </a:lnTo>
                  <a:lnTo>
                    <a:pt x="5574157" y="12700"/>
                  </a:lnTo>
                  <a:lnTo>
                    <a:pt x="5574157" y="0"/>
                  </a:lnTo>
                  <a:close/>
                </a:path>
                <a:path w="5771515" h="895985">
                  <a:moveTo>
                    <a:pt x="5663057" y="0"/>
                  </a:moveTo>
                  <a:lnTo>
                    <a:pt x="5612257" y="0"/>
                  </a:lnTo>
                  <a:lnTo>
                    <a:pt x="5612257" y="12700"/>
                  </a:lnTo>
                  <a:lnTo>
                    <a:pt x="5663057" y="12700"/>
                  </a:lnTo>
                  <a:lnTo>
                    <a:pt x="5663057" y="0"/>
                  </a:lnTo>
                  <a:close/>
                </a:path>
                <a:path w="5771515" h="895985">
                  <a:moveTo>
                    <a:pt x="5751957" y="0"/>
                  </a:moveTo>
                  <a:lnTo>
                    <a:pt x="5701157" y="0"/>
                  </a:lnTo>
                  <a:lnTo>
                    <a:pt x="5701157" y="12700"/>
                  </a:lnTo>
                  <a:lnTo>
                    <a:pt x="5751957" y="12700"/>
                  </a:lnTo>
                  <a:lnTo>
                    <a:pt x="5751957" y="0"/>
                  </a:lnTo>
                  <a:close/>
                </a:path>
                <a:path w="5771515" h="895985">
                  <a:moveTo>
                    <a:pt x="5771007" y="31750"/>
                  </a:moveTo>
                  <a:lnTo>
                    <a:pt x="5758307" y="31750"/>
                  </a:lnTo>
                  <a:lnTo>
                    <a:pt x="5758307" y="82550"/>
                  </a:lnTo>
                  <a:lnTo>
                    <a:pt x="5771007" y="82550"/>
                  </a:lnTo>
                  <a:lnTo>
                    <a:pt x="5771007" y="31750"/>
                  </a:lnTo>
                  <a:close/>
                </a:path>
                <a:path w="5771515" h="895985">
                  <a:moveTo>
                    <a:pt x="5771007" y="120650"/>
                  </a:moveTo>
                  <a:lnTo>
                    <a:pt x="5758307" y="120650"/>
                  </a:lnTo>
                  <a:lnTo>
                    <a:pt x="5758307" y="171450"/>
                  </a:lnTo>
                  <a:lnTo>
                    <a:pt x="5771007" y="171450"/>
                  </a:lnTo>
                  <a:lnTo>
                    <a:pt x="5771007" y="120650"/>
                  </a:lnTo>
                  <a:close/>
                </a:path>
                <a:path w="5771515" h="895985">
                  <a:moveTo>
                    <a:pt x="5771007" y="209550"/>
                  </a:moveTo>
                  <a:lnTo>
                    <a:pt x="5758307" y="209550"/>
                  </a:lnTo>
                  <a:lnTo>
                    <a:pt x="5758307" y="260350"/>
                  </a:lnTo>
                  <a:lnTo>
                    <a:pt x="5771007" y="260350"/>
                  </a:lnTo>
                  <a:lnTo>
                    <a:pt x="5771007" y="209550"/>
                  </a:lnTo>
                  <a:close/>
                </a:path>
                <a:path w="5771515" h="895985">
                  <a:moveTo>
                    <a:pt x="5771007" y="298450"/>
                  </a:moveTo>
                  <a:lnTo>
                    <a:pt x="5758307" y="298450"/>
                  </a:lnTo>
                  <a:lnTo>
                    <a:pt x="5758307" y="349250"/>
                  </a:lnTo>
                  <a:lnTo>
                    <a:pt x="5771007" y="349250"/>
                  </a:lnTo>
                  <a:lnTo>
                    <a:pt x="5771007" y="298450"/>
                  </a:lnTo>
                  <a:close/>
                </a:path>
                <a:path w="5771515" h="895985">
                  <a:moveTo>
                    <a:pt x="5771007" y="387350"/>
                  </a:moveTo>
                  <a:lnTo>
                    <a:pt x="5758307" y="387350"/>
                  </a:lnTo>
                  <a:lnTo>
                    <a:pt x="5758307" y="438150"/>
                  </a:lnTo>
                  <a:lnTo>
                    <a:pt x="5771007" y="438150"/>
                  </a:lnTo>
                  <a:lnTo>
                    <a:pt x="5771007" y="387350"/>
                  </a:lnTo>
                  <a:close/>
                </a:path>
                <a:path w="5771515" h="895985">
                  <a:moveTo>
                    <a:pt x="5771007" y="476250"/>
                  </a:moveTo>
                  <a:lnTo>
                    <a:pt x="5758307" y="476250"/>
                  </a:lnTo>
                  <a:lnTo>
                    <a:pt x="5758307" y="527050"/>
                  </a:lnTo>
                  <a:lnTo>
                    <a:pt x="5771007" y="527050"/>
                  </a:lnTo>
                  <a:lnTo>
                    <a:pt x="5771007" y="476250"/>
                  </a:lnTo>
                  <a:close/>
                </a:path>
                <a:path w="5771515" h="895985">
                  <a:moveTo>
                    <a:pt x="5771007" y="565150"/>
                  </a:moveTo>
                  <a:lnTo>
                    <a:pt x="5758307" y="565150"/>
                  </a:lnTo>
                  <a:lnTo>
                    <a:pt x="5758307" y="615924"/>
                  </a:lnTo>
                  <a:lnTo>
                    <a:pt x="5771007" y="615924"/>
                  </a:lnTo>
                  <a:lnTo>
                    <a:pt x="5771007" y="565150"/>
                  </a:lnTo>
                  <a:close/>
                </a:path>
                <a:path w="5771515" h="895985">
                  <a:moveTo>
                    <a:pt x="5771007" y="654024"/>
                  </a:moveTo>
                  <a:lnTo>
                    <a:pt x="5758307" y="654024"/>
                  </a:lnTo>
                  <a:lnTo>
                    <a:pt x="5758307" y="704824"/>
                  </a:lnTo>
                  <a:lnTo>
                    <a:pt x="5771007" y="704824"/>
                  </a:lnTo>
                  <a:lnTo>
                    <a:pt x="5771007" y="654024"/>
                  </a:lnTo>
                  <a:close/>
                </a:path>
                <a:path w="5771515" h="895985">
                  <a:moveTo>
                    <a:pt x="5771007" y="742924"/>
                  </a:moveTo>
                  <a:lnTo>
                    <a:pt x="5758307" y="742924"/>
                  </a:lnTo>
                  <a:lnTo>
                    <a:pt x="5758307" y="793724"/>
                  </a:lnTo>
                  <a:lnTo>
                    <a:pt x="5771007" y="793724"/>
                  </a:lnTo>
                  <a:lnTo>
                    <a:pt x="5771007" y="742924"/>
                  </a:lnTo>
                  <a:close/>
                </a:path>
                <a:path w="5771515" h="895985">
                  <a:moveTo>
                    <a:pt x="5758307" y="851344"/>
                  </a:moveTo>
                  <a:lnTo>
                    <a:pt x="5739765" y="851344"/>
                  </a:lnTo>
                  <a:lnTo>
                    <a:pt x="5739765" y="864044"/>
                  </a:lnTo>
                  <a:lnTo>
                    <a:pt x="5768213" y="864044"/>
                  </a:lnTo>
                  <a:lnTo>
                    <a:pt x="5771007" y="861199"/>
                  </a:lnTo>
                  <a:lnTo>
                    <a:pt x="5771007" y="857694"/>
                  </a:lnTo>
                  <a:lnTo>
                    <a:pt x="5758307" y="857694"/>
                  </a:lnTo>
                  <a:lnTo>
                    <a:pt x="5758307" y="851344"/>
                  </a:lnTo>
                  <a:close/>
                </a:path>
                <a:path w="5771515" h="895985">
                  <a:moveTo>
                    <a:pt x="5771007" y="831824"/>
                  </a:moveTo>
                  <a:lnTo>
                    <a:pt x="5758307" y="831824"/>
                  </a:lnTo>
                  <a:lnTo>
                    <a:pt x="5758307" y="857694"/>
                  </a:lnTo>
                  <a:lnTo>
                    <a:pt x="5764657" y="851344"/>
                  </a:lnTo>
                  <a:lnTo>
                    <a:pt x="5771007" y="851344"/>
                  </a:lnTo>
                  <a:lnTo>
                    <a:pt x="5771007" y="831824"/>
                  </a:lnTo>
                  <a:close/>
                </a:path>
                <a:path w="5771515" h="895985">
                  <a:moveTo>
                    <a:pt x="5771007" y="851344"/>
                  </a:moveTo>
                  <a:lnTo>
                    <a:pt x="5764657" y="851344"/>
                  </a:lnTo>
                  <a:lnTo>
                    <a:pt x="5758307" y="857694"/>
                  </a:lnTo>
                  <a:lnTo>
                    <a:pt x="5771007" y="857694"/>
                  </a:lnTo>
                  <a:lnTo>
                    <a:pt x="5771007" y="851344"/>
                  </a:lnTo>
                  <a:close/>
                </a:path>
                <a:path w="5771515" h="895985">
                  <a:moveTo>
                    <a:pt x="5701665" y="851344"/>
                  </a:moveTo>
                  <a:lnTo>
                    <a:pt x="5650865" y="851344"/>
                  </a:lnTo>
                  <a:lnTo>
                    <a:pt x="5650865" y="864044"/>
                  </a:lnTo>
                  <a:lnTo>
                    <a:pt x="5701665" y="864044"/>
                  </a:lnTo>
                  <a:lnTo>
                    <a:pt x="5701665" y="851344"/>
                  </a:lnTo>
                  <a:close/>
                </a:path>
                <a:path w="5771515" h="895985">
                  <a:moveTo>
                    <a:pt x="5612765" y="851344"/>
                  </a:moveTo>
                  <a:lnTo>
                    <a:pt x="5561965" y="851344"/>
                  </a:lnTo>
                  <a:lnTo>
                    <a:pt x="5561965" y="864044"/>
                  </a:lnTo>
                  <a:lnTo>
                    <a:pt x="5612765" y="864044"/>
                  </a:lnTo>
                  <a:lnTo>
                    <a:pt x="5612765" y="851344"/>
                  </a:lnTo>
                  <a:close/>
                </a:path>
                <a:path w="5771515" h="895985">
                  <a:moveTo>
                    <a:pt x="5523865" y="851344"/>
                  </a:moveTo>
                  <a:lnTo>
                    <a:pt x="5473065" y="851344"/>
                  </a:lnTo>
                  <a:lnTo>
                    <a:pt x="5473065" y="864044"/>
                  </a:lnTo>
                  <a:lnTo>
                    <a:pt x="5523865" y="864044"/>
                  </a:lnTo>
                  <a:lnTo>
                    <a:pt x="5523865" y="851344"/>
                  </a:lnTo>
                  <a:close/>
                </a:path>
                <a:path w="5771515" h="895985">
                  <a:moveTo>
                    <a:pt x="5434965" y="851344"/>
                  </a:moveTo>
                  <a:lnTo>
                    <a:pt x="5384165" y="851344"/>
                  </a:lnTo>
                  <a:lnTo>
                    <a:pt x="5384165" y="864044"/>
                  </a:lnTo>
                  <a:lnTo>
                    <a:pt x="5434965" y="864044"/>
                  </a:lnTo>
                  <a:lnTo>
                    <a:pt x="5434965" y="851344"/>
                  </a:lnTo>
                  <a:close/>
                </a:path>
                <a:path w="5771515" h="895985">
                  <a:moveTo>
                    <a:pt x="5346065" y="851344"/>
                  </a:moveTo>
                  <a:lnTo>
                    <a:pt x="5295265" y="851344"/>
                  </a:lnTo>
                  <a:lnTo>
                    <a:pt x="5295265" y="864044"/>
                  </a:lnTo>
                  <a:lnTo>
                    <a:pt x="5346065" y="864044"/>
                  </a:lnTo>
                  <a:lnTo>
                    <a:pt x="5346065" y="851344"/>
                  </a:lnTo>
                  <a:close/>
                </a:path>
                <a:path w="5771515" h="895985">
                  <a:moveTo>
                    <a:pt x="5257165" y="851344"/>
                  </a:moveTo>
                  <a:lnTo>
                    <a:pt x="5206365" y="851344"/>
                  </a:lnTo>
                  <a:lnTo>
                    <a:pt x="5206365" y="864044"/>
                  </a:lnTo>
                  <a:lnTo>
                    <a:pt x="5257165" y="864044"/>
                  </a:lnTo>
                  <a:lnTo>
                    <a:pt x="5257165" y="851344"/>
                  </a:lnTo>
                  <a:close/>
                </a:path>
                <a:path w="5771515" h="895985">
                  <a:moveTo>
                    <a:pt x="5168265" y="851344"/>
                  </a:moveTo>
                  <a:lnTo>
                    <a:pt x="5117465" y="851344"/>
                  </a:lnTo>
                  <a:lnTo>
                    <a:pt x="5117465" y="864044"/>
                  </a:lnTo>
                  <a:lnTo>
                    <a:pt x="5168265" y="864044"/>
                  </a:lnTo>
                  <a:lnTo>
                    <a:pt x="5168265" y="851344"/>
                  </a:lnTo>
                  <a:close/>
                </a:path>
                <a:path w="5771515" h="895985">
                  <a:moveTo>
                    <a:pt x="5079365" y="851344"/>
                  </a:moveTo>
                  <a:lnTo>
                    <a:pt x="5028565" y="851344"/>
                  </a:lnTo>
                  <a:lnTo>
                    <a:pt x="5028565" y="864044"/>
                  </a:lnTo>
                  <a:lnTo>
                    <a:pt x="5079365" y="864044"/>
                  </a:lnTo>
                  <a:lnTo>
                    <a:pt x="5079365" y="851344"/>
                  </a:lnTo>
                  <a:close/>
                </a:path>
                <a:path w="5771515" h="895985">
                  <a:moveTo>
                    <a:pt x="4990465" y="851344"/>
                  </a:moveTo>
                  <a:lnTo>
                    <a:pt x="4939665" y="851344"/>
                  </a:lnTo>
                  <a:lnTo>
                    <a:pt x="4939665" y="864044"/>
                  </a:lnTo>
                  <a:lnTo>
                    <a:pt x="4990465" y="864044"/>
                  </a:lnTo>
                  <a:lnTo>
                    <a:pt x="4990465" y="851344"/>
                  </a:lnTo>
                  <a:close/>
                </a:path>
                <a:path w="5771515" h="895985">
                  <a:moveTo>
                    <a:pt x="4901565" y="851344"/>
                  </a:moveTo>
                  <a:lnTo>
                    <a:pt x="4850765" y="851344"/>
                  </a:lnTo>
                  <a:lnTo>
                    <a:pt x="4850765" y="864044"/>
                  </a:lnTo>
                  <a:lnTo>
                    <a:pt x="4901565" y="864044"/>
                  </a:lnTo>
                  <a:lnTo>
                    <a:pt x="4901565" y="851344"/>
                  </a:lnTo>
                  <a:close/>
                </a:path>
                <a:path w="5771515" h="895985">
                  <a:moveTo>
                    <a:pt x="4812665" y="851344"/>
                  </a:moveTo>
                  <a:lnTo>
                    <a:pt x="4761865" y="851344"/>
                  </a:lnTo>
                  <a:lnTo>
                    <a:pt x="4761865" y="864044"/>
                  </a:lnTo>
                  <a:lnTo>
                    <a:pt x="4812665" y="864044"/>
                  </a:lnTo>
                  <a:lnTo>
                    <a:pt x="4812665" y="851344"/>
                  </a:lnTo>
                  <a:close/>
                </a:path>
                <a:path w="5771515" h="895985">
                  <a:moveTo>
                    <a:pt x="4723765" y="851344"/>
                  </a:moveTo>
                  <a:lnTo>
                    <a:pt x="4672965" y="851344"/>
                  </a:lnTo>
                  <a:lnTo>
                    <a:pt x="4672965" y="864044"/>
                  </a:lnTo>
                  <a:lnTo>
                    <a:pt x="4723765" y="864044"/>
                  </a:lnTo>
                  <a:lnTo>
                    <a:pt x="4723765" y="851344"/>
                  </a:lnTo>
                  <a:close/>
                </a:path>
                <a:path w="5771515" h="895985">
                  <a:moveTo>
                    <a:pt x="4634865" y="851344"/>
                  </a:moveTo>
                  <a:lnTo>
                    <a:pt x="4584065" y="851344"/>
                  </a:lnTo>
                  <a:lnTo>
                    <a:pt x="4584065" y="864044"/>
                  </a:lnTo>
                  <a:lnTo>
                    <a:pt x="4634865" y="864044"/>
                  </a:lnTo>
                  <a:lnTo>
                    <a:pt x="4634865" y="851344"/>
                  </a:lnTo>
                  <a:close/>
                </a:path>
                <a:path w="5771515" h="895985">
                  <a:moveTo>
                    <a:pt x="4545965" y="851344"/>
                  </a:moveTo>
                  <a:lnTo>
                    <a:pt x="4495165" y="851344"/>
                  </a:lnTo>
                  <a:lnTo>
                    <a:pt x="4495165" y="864044"/>
                  </a:lnTo>
                  <a:lnTo>
                    <a:pt x="4545965" y="864044"/>
                  </a:lnTo>
                  <a:lnTo>
                    <a:pt x="4545965" y="851344"/>
                  </a:lnTo>
                  <a:close/>
                </a:path>
                <a:path w="5771515" h="895985">
                  <a:moveTo>
                    <a:pt x="4457065" y="851344"/>
                  </a:moveTo>
                  <a:lnTo>
                    <a:pt x="4406265" y="851344"/>
                  </a:lnTo>
                  <a:lnTo>
                    <a:pt x="4406265" y="864044"/>
                  </a:lnTo>
                  <a:lnTo>
                    <a:pt x="4457065" y="864044"/>
                  </a:lnTo>
                  <a:lnTo>
                    <a:pt x="4457065" y="851344"/>
                  </a:lnTo>
                  <a:close/>
                </a:path>
                <a:path w="5771515" h="895985">
                  <a:moveTo>
                    <a:pt x="4368165" y="851344"/>
                  </a:moveTo>
                  <a:lnTo>
                    <a:pt x="4317365" y="851344"/>
                  </a:lnTo>
                  <a:lnTo>
                    <a:pt x="4317365" y="864044"/>
                  </a:lnTo>
                  <a:lnTo>
                    <a:pt x="4368165" y="864044"/>
                  </a:lnTo>
                  <a:lnTo>
                    <a:pt x="4368165" y="851344"/>
                  </a:lnTo>
                  <a:close/>
                </a:path>
                <a:path w="5771515" h="895985">
                  <a:moveTo>
                    <a:pt x="4279265" y="851344"/>
                  </a:moveTo>
                  <a:lnTo>
                    <a:pt x="4228465" y="851344"/>
                  </a:lnTo>
                  <a:lnTo>
                    <a:pt x="4228465" y="864044"/>
                  </a:lnTo>
                  <a:lnTo>
                    <a:pt x="4279265" y="864044"/>
                  </a:lnTo>
                  <a:lnTo>
                    <a:pt x="4279265" y="851344"/>
                  </a:lnTo>
                  <a:close/>
                </a:path>
                <a:path w="5771515" h="895985">
                  <a:moveTo>
                    <a:pt x="4190365" y="851344"/>
                  </a:moveTo>
                  <a:lnTo>
                    <a:pt x="4139565" y="851344"/>
                  </a:lnTo>
                  <a:lnTo>
                    <a:pt x="4139565" y="864044"/>
                  </a:lnTo>
                  <a:lnTo>
                    <a:pt x="4190365" y="864044"/>
                  </a:lnTo>
                  <a:lnTo>
                    <a:pt x="4190365" y="851344"/>
                  </a:lnTo>
                  <a:close/>
                </a:path>
                <a:path w="5771515" h="895985">
                  <a:moveTo>
                    <a:pt x="4101465" y="851344"/>
                  </a:moveTo>
                  <a:lnTo>
                    <a:pt x="4050665" y="851344"/>
                  </a:lnTo>
                  <a:lnTo>
                    <a:pt x="4050665" y="864044"/>
                  </a:lnTo>
                  <a:lnTo>
                    <a:pt x="4101465" y="864044"/>
                  </a:lnTo>
                  <a:lnTo>
                    <a:pt x="4101465" y="851344"/>
                  </a:lnTo>
                  <a:close/>
                </a:path>
                <a:path w="5771515" h="895985">
                  <a:moveTo>
                    <a:pt x="4012565" y="851344"/>
                  </a:moveTo>
                  <a:lnTo>
                    <a:pt x="3961765" y="851344"/>
                  </a:lnTo>
                  <a:lnTo>
                    <a:pt x="3961765" y="864044"/>
                  </a:lnTo>
                  <a:lnTo>
                    <a:pt x="4012565" y="864044"/>
                  </a:lnTo>
                  <a:lnTo>
                    <a:pt x="4012565" y="851344"/>
                  </a:lnTo>
                  <a:close/>
                </a:path>
                <a:path w="5771515" h="895985">
                  <a:moveTo>
                    <a:pt x="3923665" y="851344"/>
                  </a:moveTo>
                  <a:lnTo>
                    <a:pt x="3872865" y="851344"/>
                  </a:lnTo>
                  <a:lnTo>
                    <a:pt x="3872865" y="864044"/>
                  </a:lnTo>
                  <a:lnTo>
                    <a:pt x="3923665" y="864044"/>
                  </a:lnTo>
                  <a:lnTo>
                    <a:pt x="3923665" y="851344"/>
                  </a:lnTo>
                  <a:close/>
                </a:path>
                <a:path w="5771515" h="895985">
                  <a:moveTo>
                    <a:pt x="3834765" y="851344"/>
                  </a:moveTo>
                  <a:lnTo>
                    <a:pt x="3783965" y="851344"/>
                  </a:lnTo>
                  <a:lnTo>
                    <a:pt x="3783965" y="864044"/>
                  </a:lnTo>
                  <a:lnTo>
                    <a:pt x="3834765" y="864044"/>
                  </a:lnTo>
                  <a:lnTo>
                    <a:pt x="3834765" y="851344"/>
                  </a:lnTo>
                  <a:close/>
                </a:path>
                <a:path w="5771515" h="895985">
                  <a:moveTo>
                    <a:pt x="3745865" y="851344"/>
                  </a:moveTo>
                  <a:lnTo>
                    <a:pt x="3695065" y="851344"/>
                  </a:lnTo>
                  <a:lnTo>
                    <a:pt x="3695065" y="864044"/>
                  </a:lnTo>
                  <a:lnTo>
                    <a:pt x="3745865" y="864044"/>
                  </a:lnTo>
                  <a:lnTo>
                    <a:pt x="3745865" y="851344"/>
                  </a:lnTo>
                  <a:close/>
                </a:path>
                <a:path w="5771515" h="895985">
                  <a:moveTo>
                    <a:pt x="3656965" y="851344"/>
                  </a:moveTo>
                  <a:lnTo>
                    <a:pt x="3606165" y="851344"/>
                  </a:lnTo>
                  <a:lnTo>
                    <a:pt x="3606165" y="864044"/>
                  </a:lnTo>
                  <a:lnTo>
                    <a:pt x="3656965" y="864044"/>
                  </a:lnTo>
                  <a:lnTo>
                    <a:pt x="3656965" y="851344"/>
                  </a:lnTo>
                  <a:close/>
                </a:path>
                <a:path w="5771515" h="895985">
                  <a:moveTo>
                    <a:pt x="3568065" y="851344"/>
                  </a:moveTo>
                  <a:lnTo>
                    <a:pt x="3517265" y="851344"/>
                  </a:lnTo>
                  <a:lnTo>
                    <a:pt x="3517265" y="864044"/>
                  </a:lnTo>
                  <a:lnTo>
                    <a:pt x="3568065" y="864044"/>
                  </a:lnTo>
                  <a:lnTo>
                    <a:pt x="3568065" y="851344"/>
                  </a:lnTo>
                  <a:close/>
                </a:path>
                <a:path w="5771515" h="895985">
                  <a:moveTo>
                    <a:pt x="3479165" y="851344"/>
                  </a:moveTo>
                  <a:lnTo>
                    <a:pt x="3428365" y="851344"/>
                  </a:lnTo>
                  <a:lnTo>
                    <a:pt x="3428365" y="864044"/>
                  </a:lnTo>
                  <a:lnTo>
                    <a:pt x="3479165" y="864044"/>
                  </a:lnTo>
                  <a:lnTo>
                    <a:pt x="3479165" y="851344"/>
                  </a:lnTo>
                  <a:close/>
                </a:path>
                <a:path w="5771515" h="895985">
                  <a:moveTo>
                    <a:pt x="3390265" y="851344"/>
                  </a:moveTo>
                  <a:lnTo>
                    <a:pt x="3339465" y="851344"/>
                  </a:lnTo>
                  <a:lnTo>
                    <a:pt x="3339465" y="864044"/>
                  </a:lnTo>
                  <a:lnTo>
                    <a:pt x="3390265" y="864044"/>
                  </a:lnTo>
                  <a:lnTo>
                    <a:pt x="3390265" y="851344"/>
                  </a:lnTo>
                  <a:close/>
                </a:path>
                <a:path w="5771515" h="895985">
                  <a:moveTo>
                    <a:pt x="3301365" y="851344"/>
                  </a:moveTo>
                  <a:lnTo>
                    <a:pt x="3250565" y="851344"/>
                  </a:lnTo>
                  <a:lnTo>
                    <a:pt x="3250565" y="864044"/>
                  </a:lnTo>
                  <a:lnTo>
                    <a:pt x="3301365" y="864044"/>
                  </a:lnTo>
                  <a:lnTo>
                    <a:pt x="3301365" y="851344"/>
                  </a:lnTo>
                  <a:close/>
                </a:path>
                <a:path w="5771515" h="895985">
                  <a:moveTo>
                    <a:pt x="3212465" y="851344"/>
                  </a:moveTo>
                  <a:lnTo>
                    <a:pt x="3161665" y="851344"/>
                  </a:lnTo>
                  <a:lnTo>
                    <a:pt x="3161665" y="864044"/>
                  </a:lnTo>
                  <a:lnTo>
                    <a:pt x="3212465" y="864044"/>
                  </a:lnTo>
                  <a:lnTo>
                    <a:pt x="3212465" y="851344"/>
                  </a:lnTo>
                  <a:close/>
                </a:path>
                <a:path w="5771515" h="895985">
                  <a:moveTo>
                    <a:pt x="3123565" y="851344"/>
                  </a:moveTo>
                  <a:lnTo>
                    <a:pt x="3072765" y="851344"/>
                  </a:lnTo>
                  <a:lnTo>
                    <a:pt x="3072765" y="864044"/>
                  </a:lnTo>
                  <a:lnTo>
                    <a:pt x="3123565" y="864044"/>
                  </a:lnTo>
                  <a:lnTo>
                    <a:pt x="3123565" y="851344"/>
                  </a:lnTo>
                  <a:close/>
                </a:path>
                <a:path w="5771515" h="895985">
                  <a:moveTo>
                    <a:pt x="3034665" y="851344"/>
                  </a:moveTo>
                  <a:lnTo>
                    <a:pt x="2983865" y="851344"/>
                  </a:lnTo>
                  <a:lnTo>
                    <a:pt x="2983865" y="864044"/>
                  </a:lnTo>
                  <a:lnTo>
                    <a:pt x="3034665" y="864044"/>
                  </a:lnTo>
                  <a:lnTo>
                    <a:pt x="3034665" y="851344"/>
                  </a:lnTo>
                  <a:close/>
                </a:path>
                <a:path w="5771515" h="895985">
                  <a:moveTo>
                    <a:pt x="2945765" y="851344"/>
                  </a:moveTo>
                  <a:lnTo>
                    <a:pt x="2894965" y="851344"/>
                  </a:lnTo>
                  <a:lnTo>
                    <a:pt x="2894965" y="864044"/>
                  </a:lnTo>
                  <a:lnTo>
                    <a:pt x="2945765" y="864044"/>
                  </a:lnTo>
                  <a:lnTo>
                    <a:pt x="2945765" y="851344"/>
                  </a:lnTo>
                  <a:close/>
                </a:path>
                <a:path w="5771515" h="895985">
                  <a:moveTo>
                    <a:pt x="2856865" y="851344"/>
                  </a:moveTo>
                  <a:lnTo>
                    <a:pt x="2806065" y="851344"/>
                  </a:lnTo>
                  <a:lnTo>
                    <a:pt x="2806065" y="864044"/>
                  </a:lnTo>
                  <a:lnTo>
                    <a:pt x="2856865" y="864044"/>
                  </a:lnTo>
                  <a:lnTo>
                    <a:pt x="2856865" y="851344"/>
                  </a:lnTo>
                  <a:close/>
                </a:path>
                <a:path w="5771515" h="895985">
                  <a:moveTo>
                    <a:pt x="2767965" y="851344"/>
                  </a:moveTo>
                  <a:lnTo>
                    <a:pt x="2717165" y="851344"/>
                  </a:lnTo>
                  <a:lnTo>
                    <a:pt x="2717165" y="864044"/>
                  </a:lnTo>
                  <a:lnTo>
                    <a:pt x="2767965" y="864044"/>
                  </a:lnTo>
                  <a:lnTo>
                    <a:pt x="2767965" y="851344"/>
                  </a:lnTo>
                  <a:close/>
                </a:path>
                <a:path w="5771515" h="895985">
                  <a:moveTo>
                    <a:pt x="2679065" y="851344"/>
                  </a:moveTo>
                  <a:lnTo>
                    <a:pt x="2628265" y="851344"/>
                  </a:lnTo>
                  <a:lnTo>
                    <a:pt x="2628265" y="864044"/>
                  </a:lnTo>
                  <a:lnTo>
                    <a:pt x="2679065" y="864044"/>
                  </a:lnTo>
                  <a:lnTo>
                    <a:pt x="2679065" y="851344"/>
                  </a:lnTo>
                  <a:close/>
                </a:path>
                <a:path w="5771515" h="895985">
                  <a:moveTo>
                    <a:pt x="2590165" y="851344"/>
                  </a:moveTo>
                  <a:lnTo>
                    <a:pt x="2539365" y="851344"/>
                  </a:lnTo>
                  <a:lnTo>
                    <a:pt x="2539365" y="864044"/>
                  </a:lnTo>
                  <a:lnTo>
                    <a:pt x="2590165" y="864044"/>
                  </a:lnTo>
                  <a:lnTo>
                    <a:pt x="2590165" y="851344"/>
                  </a:lnTo>
                  <a:close/>
                </a:path>
                <a:path w="5771515" h="895985">
                  <a:moveTo>
                    <a:pt x="2501265" y="851344"/>
                  </a:moveTo>
                  <a:lnTo>
                    <a:pt x="2450465" y="851344"/>
                  </a:lnTo>
                  <a:lnTo>
                    <a:pt x="2450465" y="864044"/>
                  </a:lnTo>
                  <a:lnTo>
                    <a:pt x="2501265" y="864044"/>
                  </a:lnTo>
                  <a:lnTo>
                    <a:pt x="2501265" y="851344"/>
                  </a:lnTo>
                  <a:close/>
                </a:path>
                <a:path w="5771515" h="895985">
                  <a:moveTo>
                    <a:pt x="2412365" y="851344"/>
                  </a:moveTo>
                  <a:lnTo>
                    <a:pt x="2361565" y="851344"/>
                  </a:lnTo>
                  <a:lnTo>
                    <a:pt x="2361565" y="864044"/>
                  </a:lnTo>
                  <a:lnTo>
                    <a:pt x="2412365" y="864044"/>
                  </a:lnTo>
                  <a:lnTo>
                    <a:pt x="2412365" y="851344"/>
                  </a:lnTo>
                  <a:close/>
                </a:path>
                <a:path w="5771515" h="895985">
                  <a:moveTo>
                    <a:pt x="2323465" y="851344"/>
                  </a:moveTo>
                  <a:lnTo>
                    <a:pt x="2272665" y="851344"/>
                  </a:lnTo>
                  <a:lnTo>
                    <a:pt x="2272665" y="864044"/>
                  </a:lnTo>
                  <a:lnTo>
                    <a:pt x="2323465" y="864044"/>
                  </a:lnTo>
                  <a:lnTo>
                    <a:pt x="2323465" y="851344"/>
                  </a:lnTo>
                  <a:close/>
                </a:path>
                <a:path w="5771515" h="895985">
                  <a:moveTo>
                    <a:pt x="2234565" y="851344"/>
                  </a:moveTo>
                  <a:lnTo>
                    <a:pt x="2183765" y="851344"/>
                  </a:lnTo>
                  <a:lnTo>
                    <a:pt x="2183765" y="864044"/>
                  </a:lnTo>
                  <a:lnTo>
                    <a:pt x="2234565" y="864044"/>
                  </a:lnTo>
                  <a:lnTo>
                    <a:pt x="2234565" y="851344"/>
                  </a:lnTo>
                  <a:close/>
                </a:path>
                <a:path w="5771515" h="895985">
                  <a:moveTo>
                    <a:pt x="2145665" y="851344"/>
                  </a:moveTo>
                  <a:lnTo>
                    <a:pt x="2094864" y="851344"/>
                  </a:lnTo>
                  <a:lnTo>
                    <a:pt x="2094864" y="864044"/>
                  </a:lnTo>
                  <a:lnTo>
                    <a:pt x="2145665" y="864044"/>
                  </a:lnTo>
                  <a:lnTo>
                    <a:pt x="2145665" y="851344"/>
                  </a:lnTo>
                  <a:close/>
                </a:path>
                <a:path w="5771515" h="895985">
                  <a:moveTo>
                    <a:pt x="2056764" y="851344"/>
                  </a:moveTo>
                  <a:lnTo>
                    <a:pt x="2005964" y="851344"/>
                  </a:lnTo>
                  <a:lnTo>
                    <a:pt x="2005964" y="864044"/>
                  </a:lnTo>
                  <a:lnTo>
                    <a:pt x="2056764" y="864044"/>
                  </a:lnTo>
                  <a:lnTo>
                    <a:pt x="2056764" y="851344"/>
                  </a:lnTo>
                  <a:close/>
                </a:path>
                <a:path w="5771515" h="895985">
                  <a:moveTo>
                    <a:pt x="1967864" y="851344"/>
                  </a:moveTo>
                  <a:lnTo>
                    <a:pt x="1917064" y="851344"/>
                  </a:lnTo>
                  <a:lnTo>
                    <a:pt x="1917064" y="864044"/>
                  </a:lnTo>
                  <a:lnTo>
                    <a:pt x="1967864" y="864044"/>
                  </a:lnTo>
                  <a:lnTo>
                    <a:pt x="1967864" y="851344"/>
                  </a:lnTo>
                  <a:close/>
                </a:path>
                <a:path w="5771515" h="895985">
                  <a:moveTo>
                    <a:pt x="1878964" y="851344"/>
                  </a:moveTo>
                  <a:lnTo>
                    <a:pt x="1828164" y="851344"/>
                  </a:lnTo>
                  <a:lnTo>
                    <a:pt x="1828164" y="864044"/>
                  </a:lnTo>
                  <a:lnTo>
                    <a:pt x="1878964" y="864044"/>
                  </a:lnTo>
                  <a:lnTo>
                    <a:pt x="1878964" y="851344"/>
                  </a:lnTo>
                  <a:close/>
                </a:path>
                <a:path w="5771515" h="895985">
                  <a:moveTo>
                    <a:pt x="1790064" y="851344"/>
                  </a:moveTo>
                  <a:lnTo>
                    <a:pt x="1739264" y="851344"/>
                  </a:lnTo>
                  <a:lnTo>
                    <a:pt x="1739264" y="864044"/>
                  </a:lnTo>
                  <a:lnTo>
                    <a:pt x="1790064" y="864044"/>
                  </a:lnTo>
                  <a:lnTo>
                    <a:pt x="1790064" y="851344"/>
                  </a:lnTo>
                  <a:close/>
                </a:path>
                <a:path w="5771515" h="895985">
                  <a:moveTo>
                    <a:pt x="1701164" y="851344"/>
                  </a:moveTo>
                  <a:lnTo>
                    <a:pt x="1650364" y="851344"/>
                  </a:lnTo>
                  <a:lnTo>
                    <a:pt x="1650364" y="864044"/>
                  </a:lnTo>
                  <a:lnTo>
                    <a:pt x="1701164" y="864044"/>
                  </a:lnTo>
                  <a:lnTo>
                    <a:pt x="1701164" y="851344"/>
                  </a:lnTo>
                  <a:close/>
                </a:path>
                <a:path w="5771515" h="895985">
                  <a:moveTo>
                    <a:pt x="1612264" y="851344"/>
                  </a:moveTo>
                  <a:lnTo>
                    <a:pt x="1561464" y="851344"/>
                  </a:lnTo>
                  <a:lnTo>
                    <a:pt x="1561464" y="864044"/>
                  </a:lnTo>
                  <a:lnTo>
                    <a:pt x="1612264" y="864044"/>
                  </a:lnTo>
                  <a:lnTo>
                    <a:pt x="1612264" y="851344"/>
                  </a:lnTo>
                  <a:close/>
                </a:path>
                <a:path w="5771515" h="895985">
                  <a:moveTo>
                    <a:pt x="1523364" y="851344"/>
                  </a:moveTo>
                  <a:lnTo>
                    <a:pt x="1472564" y="851344"/>
                  </a:lnTo>
                  <a:lnTo>
                    <a:pt x="1472564" y="864044"/>
                  </a:lnTo>
                  <a:lnTo>
                    <a:pt x="1523364" y="864044"/>
                  </a:lnTo>
                  <a:lnTo>
                    <a:pt x="1523364" y="851344"/>
                  </a:lnTo>
                  <a:close/>
                </a:path>
                <a:path w="5771515" h="895985">
                  <a:moveTo>
                    <a:pt x="1434464" y="851344"/>
                  </a:moveTo>
                  <a:lnTo>
                    <a:pt x="1383664" y="851344"/>
                  </a:lnTo>
                  <a:lnTo>
                    <a:pt x="1383664" y="864044"/>
                  </a:lnTo>
                  <a:lnTo>
                    <a:pt x="1434464" y="864044"/>
                  </a:lnTo>
                  <a:lnTo>
                    <a:pt x="1434464" y="851344"/>
                  </a:lnTo>
                  <a:close/>
                </a:path>
                <a:path w="5771515" h="895985">
                  <a:moveTo>
                    <a:pt x="1345564" y="851344"/>
                  </a:moveTo>
                  <a:lnTo>
                    <a:pt x="1294764" y="851344"/>
                  </a:lnTo>
                  <a:lnTo>
                    <a:pt x="1294764" y="864044"/>
                  </a:lnTo>
                  <a:lnTo>
                    <a:pt x="1345564" y="864044"/>
                  </a:lnTo>
                  <a:lnTo>
                    <a:pt x="1345564" y="851344"/>
                  </a:lnTo>
                  <a:close/>
                </a:path>
                <a:path w="5771515" h="895985">
                  <a:moveTo>
                    <a:pt x="1256664" y="851344"/>
                  </a:moveTo>
                  <a:lnTo>
                    <a:pt x="1205864" y="851344"/>
                  </a:lnTo>
                  <a:lnTo>
                    <a:pt x="1205864" y="864044"/>
                  </a:lnTo>
                  <a:lnTo>
                    <a:pt x="1256664" y="864044"/>
                  </a:lnTo>
                  <a:lnTo>
                    <a:pt x="1256664" y="851344"/>
                  </a:lnTo>
                  <a:close/>
                </a:path>
                <a:path w="5771515" h="895985">
                  <a:moveTo>
                    <a:pt x="1167764" y="851344"/>
                  </a:moveTo>
                  <a:lnTo>
                    <a:pt x="1116964" y="851344"/>
                  </a:lnTo>
                  <a:lnTo>
                    <a:pt x="1116964" y="864044"/>
                  </a:lnTo>
                  <a:lnTo>
                    <a:pt x="1167764" y="864044"/>
                  </a:lnTo>
                  <a:lnTo>
                    <a:pt x="1167764" y="851344"/>
                  </a:lnTo>
                  <a:close/>
                </a:path>
                <a:path w="5771515" h="895985">
                  <a:moveTo>
                    <a:pt x="1078864" y="851344"/>
                  </a:moveTo>
                  <a:lnTo>
                    <a:pt x="1028064" y="851344"/>
                  </a:lnTo>
                  <a:lnTo>
                    <a:pt x="1028064" y="864044"/>
                  </a:lnTo>
                  <a:lnTo>
                    <a:pt x="1078864" y="864044"/>
                  </a:lnTo>
                  <a:lnTo>
                    <a:pt x="1078864" y="851344"/>
                  </a:lnTo>
                  <a:close/>
                </a:path>
                <a:path w="5771515" h="895985">
                  <a:moveTo>
                    <a:pt x="989964" y="851344"/>
                  </a:moveTo>
                  <a:lnTo>
                    <a:pt x="939164" y="851344"/>
                  </a:lnTo>
                  <a:lnTo>
                    <a:pt x="939164" y="864044"/>
                  </a:lnTo>
                  <a:lnTo>
                    <a:pt x="989964" y="864044"/>
                  </a:lnTo>
                  <a:lnTo>
                    <a:pt x="989964" y="851344"/>
                  </a:lnTo>
                  <a:close/>
                </a:path>
                <a:path w="5771515" h="895985">
                  <a:moveTo>
                    <a:pt x="901064" y="851344"/>
                  </a:moveTo>
                  <a:lnTo>
                    <a:pt x="850264" y="851344"/>
                  </a:lnTo>
                  <a:lnTo>
                    <a:pt x="850264" y="864044"/>
                  </a:lnTo>
                  <a:lnTo>
                    <a:pt x="901064" y="864044"/>
                  </a:lnTo>
                  <a:lnTo>
                    <a:pt x="901064" y="851344"/>
                  </a:lnTo>
                  <a:close/>
                </a:path>
                <a:path w="5771515" h="895985">
                  <a:moveTo>
                    <a:pt x="812164" y="851344"/>
                  </a:moveTo>
                  <a:lnTo>
                    <a:pt x="761364" y="851344"/>
                  </a:lnTo>
                  <a:lnTo>
                    <a:pt x="761364" y="864044"/>
                  </a:lnTo>
                  <a:lnTo>
                    <a:pt x="812164" y="864044"/>
                  </a:lnTo>
                  <a:lnTo>
                    <a:pt x="812164" y="851344"/>
                  </a:lnTo>
                  <a:close/>
                </a:path>
                <a:path w="5771515" h="895985">
                  <a:moveTo>
                    <a:pt x="723264" y="851344"/>
                  </a:moveTo>
                  <a:lnTo>
                    <a:pt x="672464" y="851344"/>
                  </a:lnTo>
                  <a:lnTo>
                    <a:pt x="672464" y="864044"/>
                  </a:lnTo>
                  <a:lnTo>
                    <a:pt x="723264" y="864044"/>
                  </a:lnTo>
                  <a:lnTo>
                    <a:pt x="723264" y="851344"/>
                  </a:lnTo>
                  <a:close/>
                </a:path>
                <a:path w="5771515" h="895985">
                  <a:moveTo>
                    <a:pt x="634364" y="851344"/>
                  </a:moveTo>
                  <a:lnTo>
                    <a:pt x="583564" y="851344"/>
                  </a:lnTo>
                  <a:lnTo>
                    <a:pt x="583564" y="864044"/>
                  </a:lnTo>
                  <a:lnTo>
                    <a:pt x="634364" y="864044"/>
                  </a:lnTo>
                  <a:lnTo>
                    <a:pt x="634364" y="851344"/>
                  </a:lnTo>
                  <a:close/>
                </a:path>
                <a:path w="5771515" h="895985">
                  <a:moveTo>
                    <a:pt x="545464" y="851344"/>
                  </a:moveTo>
                  <a:lnTo>
                    <a:pt x="494664" y="851344"/>
                  </a:lnTo>
                  <a:lnTo>
                    <a:pt x="494664" y="864044"/>
                  </a:lnTo>
                  <a:lnTo>
                    <a:pt x="545464" y="864044"/>
                  </a:lnTo>
                  <a:lnTo>
                    <a:pt x="545464" y="851344"/>
                  </a:lnTo>
                  <a:close/>
                </a:path>
                <a:path w="5771515" h="895985">
                  <a:moveTo>
                    <a:pt x="456564" y="851344"/>
                  </a:moveTo>
                  <a:lnTo>
                    <a:pt x="405764" y="851344"/>
                  </a:lnTo>
                  <a:lnTo>
                    <a:pt x="405764" y="864044"/>
                  </a:lnTo>
                  <a:lnTo>
                    <a:pt x="456564" y="864044"/>
                  </a:lnTo>
                  <a:lnTo>
                    <a:pt x="456564" y="851344"/>
                  </a:lnTo>
                  <a:close/>
                </a:path>
                <a:path w="5771515" h="895985">
                  <a:moveTo>
                    <a:pt x="367664" y="851344"/>
                  </a:moveTo>
                  <a:lnTo>
                    <a:pt x="316864" y="851344"/>
                  </a:lnTo>
                  <a:lnTo>
                    <a:pt x="316864" y="864044"/>
                  </a:lnTo>
                  <a:lnTo>
                    <a:pt x="367664" y="864044"/>
                  </a:lnTo>
                  <a:lnTo>
                    <a:pt x="367664" y="851344"/>
                  </a:lnTo>
                  <a:close/>
                </a:path>
                <a:path w="5771515" h="895985">
                  <a:moveTo>
                    <a:pt x="278764" y="851344"/>
                  </a:moveTo>
                  <a:lnTo>
                    <a:pt x="227964" y="851344"/>
                  </a:lnTo>
                  <a:lnTo>
                    <a:pt x="227964" y="864044"/>
                  </a:lnTo>
                  <a:lnTo>
                    <a:pt x="278764" y="864044"/>
                  </a:lnTo>
                  <a:lnTo>
                    <a:pt x="278764" y="851344"/>
                  </a:lnTo>
                  <a:close/>
                </a:path>
                <a:path w="5771515" h="895985">
                  <a:moveTo>
                    <a:pt x="189864" y="851344"/>
                  </a:moveTo>
                  <a:lnTo>
                    <a:pt x="139064" y="851344"/>
                  </a:lnTo>
                  <a:lnTo>
                    <a:pt x="139064" y="864044"/>
                  </a:lnTo>
                  <a:lnTo>
                    <a:pt x="189864" y="864044"/>
                  </a:lnTo>
                  <a:lnTo>
                    <a:pt x="189864" y="851344"/>
                  </a:lnTo>
                  <a:close/>
                </a:path>
                <a:path w="5771515" h="895985">
                  <a:moveTo>
                    <a:pt x="76200" y="819594"/>
                  </a:moveTo>
                  <a:lnTo>
                    <a:pt x="0" y="857694"/>
                  </a:lnTo>
                  <a:lnTo>
                    <a:pt x="76200" y="895794"/>
                  </a:lnTo>
                  <a:lnTo>
                    <a:pt x="76200" y="864044"/>
                  </a:lnTo>
                  <a:lnTo>
                    <a:pt x="63500" y="864044"/>
                  </a:lnTo>
                  <a:lnTo>
                    <a:pt x="63500" y="851344"/>
                  </a:lnTo>
                  <a:lnTo>
                    <a:pt x="76200" y="851344"/>
                  </a:lnTo>
                  <a:lnTo>
                    <a:pt x="76200" y="819594"/>
                  </a:lnTo>
                  <a:close/>
                </a:path>
                <a:path w="5771515" h="895985">
                  <a:moveTo>
                    <a:pt x="76200" y="851344"/>
                  </a:moveTo>
                  <a:lnTo>
                    <a:pt x="63500" y="851344"/>
                  </a:lnTo>
                  <a:lnTo>
                    <a:pt x="63500" y="864044"/>
                  </a:lnTo>
                  <a:lnTo>
                    <a:pt x="76200" y="864044"/>
                  </a:lnTo>
                  <a:lnTo>
                    <a:pt x="76200" y="851344"/>
                  </a:lnTo>
                  <a:close/>
                </a:path>
                <a:path w="5771515" h="895985">
                  <a:moveTo>
                    <a:pt x="100964" y="851344"/>
                  </a:moveTo>
                  <a:lnTo>
                    <a:pt x="76200" y="851344"/>
                  </a:lnTo>
                  <a:lnTo>
                    <a:pt x="76200" y="864044"/>
                  </a:lnTo>
                  <a:lnTo>
                    <a:pt x="100964" y="864044"/>
                  </a:lnTo>
                  <a:lnTo>
                    <a:pt x="100964" y="851344"/>
                  </a:lnTo>
                  <a:close/>
                </a:path>
              </a:pathLst>
            </a:custGeom>
            <a:solidFill>
              <a:srgbClr val="001135"/>
            </a:solidFill>
          </p:spPr>
          <p:txBody>
            <a:bodyPr wrap="square" lIns="0" tIns="0" rIns="0" bIns="0" rtlCol="0"/>
            <a:lstStyle/>
            <a:p>
              <a:endParaRPr/>
            </a:p>
          </p:txBody>
        </p:sp>
      </p:grpSp>
      <p:sp>
        <p:nvSpPr>
          <p:cNvPr id="36" name="object 36"/>
          <p:cNvSpPr txBox="1"/>
          <p:nvPr/>
        </p:nvSpPr>
        <p:spPr>
          <a:xfrm>
            <a:off x="768197" y="948029"/>
            <a:ext cx="560705" cy="566502"/>
          </a:xfrm>
          <a:prstGeom prst="rect">
            <a:avLst/>
          </a:prstGeom>
        </p:spPr>
        <p:txBody>
          <a:bodyPr vert="horz" wrap="square" lIns="0" tIns="12700" rIns="0" bIns="0" rtlCol="0">
            <a:spAutoFit/>
          </a:bodyPr>
          <a:lstStyle/>
          <a:p>
            <a:pPr marL="12700" marR="5080">
              <a:lnSpc>
                <a:spcPct val="135700"/>
              </a:lnSpc>
              <a:spcBef>
                <a:spcPts val="100"/>
              </a:spcBef>
            </a:pPr>
            <a:r>
              <a:rPr sz="1400" dirty="0">
                <a:solidFill>
                  <a:srgbClr val="001135"/>
                </a:solidFill>
                <a:latin typeface="Arial"/>
                <a:cs typeface="Arial"/>
              </a:rPr>
              <a:t>define  events</a:t>
            </a:r>
            <a:endParaRPr sz="1400" dirty="0">
              <a:latin typeface="Arial"/>
              <a:cs typeface="Arial"/>
            </a:endParaRPr>
          </a:p>
        </p:txBody>
      </p:sp>
      <p:sp>
        <p:nvSpPr>
          <p:cNvPr id="37" name="object 37"/>
          <p:cNvSpPr txBox="1"/>
          <p:nvPr/>
        </p:nvSpPr>
        <p:spPr>
          <a:xfrm>
            <a:off x="4908550" y="949351"/>
            <a:ext cx="1122680" cy="604520"/>
          </a:xfrm>
          <a:prstGeom prst="rect">
            <a:avLst/>
          </a:prstGeom>
        </p:spPr>
        <p:txBody>
          <a:bodyPr vert="horz" wrap="square" lIns="0" tIns="88265" rIns="0" bIns="0" rtlCol="0">
            <a:spAutoFit/>
          </a:bodyPr>
          <a:lstStyle/>
          <a:p>
            <a:pPr marL="12700">
              <a:lnSpc>
                <a:spcPct val="100000"/>
              </a:lnSpc>
              <a:spcBef>
                <a:spcPts val="695"/>
              </a:spcBef>
            </a:pPr>
            <a:r>
              <a:rPr sz="1400" dirty="0">
                <a:solidFill>
                  <a:srgbClr val="001135"/>
                </a:solidFill>
                <a:latin typeface="Arial"/>
                <a:cs typeface="Arial"/>
              </a:rPr>
              <a:t>upload</a:t>
            </a:r>
            <a:endParaRPr sz="1400" dirty="0">
              <a:latin typeface="Arial"/>
              <a:cs typeface="Arial"/>
            </a:endParaRPr>
          </a:p>
          <a:p>
            <a:pPr marL="12700">
              <a:lnSpc>
                <a:spcPct val="100000"/>
              </a:lnSpc>
              <a:spcBef>
                <a:spcPts val="600"/>
              </a:spcBef>
            </a:pPr>
            <a:r>
              <a:rPr sz="1400" dirty="0">
                <a:solidFill>
                  <a:srgbClr val="001135"/>
                </a:solidFill>
                <a:latin typeface="Arial"/>
                <a:cs typeface="Arial"/>
              </a:rPr>
              <a:t>function code</a:t>
            </a:r>
            <a:endParaRPr sz="1400" dirty="0">
              <a:latin typeface="Arial"/>
              <a:cs typeface="Arial"/>
            </a:endParaRPr>
          </a:p>
        </p:txBody>
      </p:sp>
      <p:sp>
        <p:nvSpPr>
          <p:cNvPr id="42" name="灯片编号占位符 41">
            <a:extLst>
              <a:ext uri="{FF2B5EF4-FFF2-40B4-BE49-F238E27FC236}">
                <a16:creationId xmlns:a16="http://schemas.microsoft.com/office/drawing/2014/main" id="{3A3551D8-0E6F-4166-AA10-6D474B243890}"/>
              </a:ext>
            </a:extLst>
          </p:cNvPr>
          <p:cNvSpPr>
            <a:spLocks noGrp="1"/>
          </p:cNvSpPr>
          <p:nvPr>
            <p:ph type="sldNum" sz="quarter" idx="7"/>
          </p:nvPr>
        </p:nvSpPr>
        <p:spPr/>
        <p:txBody>
          <a:bodyPr/>
          <a:lstStyle/>
          <a:p>
            <a:pPr marL="38100">
              <a:lnSpc>
                <a:spcPct val="100000"/>
              </a:lnSpc>
              <a:spcBef>
                <a:spcPts val="100"/>
              </a:spcBef>
            </a:pPr>
            <a:fld id="{81D60167-4931-47E6-BA6A-407CBD079E47}" type="slidenum">
              <a:rPr lang="en-US" altLang="zh-CN" spc="30" smtClean="0"/>
              <a:t>2</a:t>
            </a:fld>
            <a:endParaRPr lang="en-US" altLang="zh-CN" spc="3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4">
            <a:extLst>
              <a:ext uri="{FF2B5EF4-FFF2-40B4-BE49-F238E27FC236}">
                <a16:creationId xmlns:a16="http://schemas.microsoft.com/office/drawing/2014/main" id="{93D810D4-36FA-4F5A-B27A-9F2130B0D605}"/>
              </a:ext>
            </a:extLst>
          </p:cNvPr>
          <p:cNvSpPr txBox="1">
            <a:spLocks/>
          </p:cNvSpPr>
          <p:nvPr/>
        </p:nvSpPr>
        <p:spPr>
          <a:xfrm>
            <a:off x="271475" y="742950"/>
            <a:ext cx="8601050" cy="1696618"/>
          </a:xfrm>
          <a:prstGeom prst="rect">
            <a:avLst/>
          </a:prstGeom>
        </p:spPr>
        <p:txBody>
          <a:bodyPr vert="horz" wrap="square" lIns="0" tIns="285750" rIns="0" bIns="0" rtlCol="0">
            <a:spAutoFit/>
          </a:bodyPr>
          <a:lstStyle>
            <a:lvl1pPr>
              <a:defRPr>
                <a:latin typeface="+mj-lt"/>
                <a:ea typeface="+mj-ea"/>
                <a:cs typeface="+mj-cs"/>
              </a:defRPr>
            </a:lvl1pPr>
          </a:lstStyle>
          <a:p>
            <a:pPr algn="ctr">
              <a:spcBef>
                <a:spcPts val="2250"/>
              </a:spcBef>
            </a:pPr>
            <a:r>
              <a:rPr lang="en-US" sz="6000" spc="-450" dirty="0">
                <a:solidFill>
                  <a:srgbClr val="124191"/>
                </a:solidFill>
                <a:latin typeface="Arial"/>
                <a:cs typeface="Arial"/>
              </a:rPr>
              <a:t>SOCK</a:t>
            </a:r>
          </a:p>
          <a:p>
            <a:pPr algn="ctr">
              <a:spcBef>
                <a:spcPts val="865"/>
              </a:spcBef>
            </a:pPr>
            <a:r>
              <a:rPr lang="en-US" sz="2400" kern="0" dirty="0">
                <a:solidFill>
                  <a:srgbClr val="001135"/>
                </a:solidFill>
                <a:latin typeface="Arial"/>
                <a:cs typeface="Arial"/>
              </a:rPr>
              <a:t>Rapid task provisioning with serverless-optimized containers</a:t>
            </a:r>
            <a:endParaRPr lang="en-US" sz="2400" kern="0" dirty="0">
              <a:solidFill>
                <a:sysClr val="windowText" lastClr="000000"/>
              </a:solidFill>
              <a:latin typeface="Arial"/>
              <a:cs typeface="Arial"/>
            </a:endParaRPr>
          </a:p>
        </p:txBody>
      </p:sp>
      <p:sp>
        <p:nvSpPr>
          <p:cNvPr id="4" name="灯片编号占位符 3">
            <a:extLst>
              <a:ext uri="{FF2B5EF4-FFF2-40B4-BE49-F238E27FC236}">
                <a16:creationId xmlns:a16="http://schemas.microsoft.com/office/drawing/2014/main" id="{4A9CE6F3-D2FC-45BC-A6D0-9C702E02DAAE}"/>
              </a:ext>
            </a:extLst>
          </p:cNvPr>
          <p:cNvSpPr>
            <a:spLocks noGrp="1"/>
          </p:cNvSpPr>
          <p:nvPr>
            <p:ph type="sldNum" sz="quarter" idx="7"/>
          </p:nvPr>
        </p:nvSpPr>
        <p:spPr/>
        <p:txBody>
          <a:bodyPr/>
          <a:lstStyle/>
          <a:p>
            <a:pPr marL="38100">
              <a:lnSpc>
                <a:spcPct val="100000"/>
              </a:lnSpc>
              <a:spcBef>
                <a:spcPts val="100"/>
              </a:spcBef>
            </a:pPr>
            <a:fld id="{81D60167-4931-47E6-BA6A-407CBD079E47}" type="slidenum">
              <a:rPr lang="en-US" altLang="zh-CN" spc="30" smtClean="0"/>
              <a:t>20</a:t>
            </a:fld>
            <a:endParaRPr lang="en-US" altLang="zh-CN" spc="30" dirty="0"/>
          </a:p>
        </p:txBody>
      </p:sp>
    </p:spTree>
    <p:extLst>
      <p:ext uri="{BB962C8B-B14F-4D97-AF65-F5344CB8AC3E}">
        <p14:creationId xmlns:p14="http://schemas.microsoft.com/office/powerpoint/2010/main" val="18490403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0" name="object 20">
            <a:extLst>
              <a:ext uri="{FF2B5EF4-FFF2-40B4-BE49-F238E27FC236}">
                <a16:creationId xmlns:a16="http://schemas.microsoft.com/office/drawing/2014/main" id="{0110BFD6-8C5A-4F50-A03D-0169D225E70C}"/>
              </a:ext>
            </a:extLst>
          </p:cNvPr>
          <p:cNvGrpSpPr/>
          <p:nvPr/>
        </p:nvGrpSpPr>
        <p:grpSpPr>
          <a:xfrm>
            <a:off x="4660885" y="1222908"/>
            <a:ext cx="863924" cy="1008817"/>
            <a:chOff x="4159391" y="1606121"/>
            <a:chExt cx="746521" cy="962660"/>
          </a:xfrm>
          <a:solidFill>
            <a:srgbClr val="124191"/>
          </a:solidFill>
        </p:grpSpPr>
        <p:sp>
          <p:nvSpPr>
            <p:cNvPr id="21" name="object 21">
              <a:extLst>
                <a:ext uri="{FF2B5EF4-FFF2-40B4-BE49-F238E27FC236}">
                  <a16:creationId xmlns:a16="http://schemas.microsoft.com/office/drawing/2014/main" id="{E214E991-D650-4A1D-BF3F-DCCE0874958B}"/>
                </a:ext>
              </a:extLst>
            </p:cNvPr>
            <p:cNvSpPr/>
            <p:nvPr/>
          </p:nvSpPr>
          <p:spPr>
            <a:xfrm>
              <a:off x="4171216" y="1606121"/>
              <a:ext cx="734695" cy="962660"/>
            </a:xfrm>
            <a:custGeom>
              <a:avLst/>
              <a:gdLst/>
              <a:ahLst/>
              <a:cxnLst/>
              <a:rect l="l" t="t" r="r" b="b"/>
              <a:pathLst>
                <a:path w="734695" h="962660">
                  <a:moveTo>
                    <a:pt x="734698" y="962398"/>
                  </a:moveTo>
                  <a:lnTo>
                    <a:pt x="0" y="962398"/>
                  </a:lnTo>
                  <a:lnTo>
                    <a:pt x="0" y="0"/>
                  </a:lnTo>
                  <a:lnTo>
                    <a:pt x="734698" y="0"/>
                  </a:lnTo>
                  <a:lnTo>
                    <a:pt x="734698" y="962398"/>
                  </a:lnTo>
                  <a:close/>
                </a:path>
              </a:pathLst>
            </a:custGeom>
            <a:grpFill/>
            <a:ln w="28575">
              <a:no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22" name="object 22">
              <a:extLst>
                <a:ext uri="{FF2B5EF4-FFF2-40B4-BE49-F238E27FC236}">
                  <a16:creationId xmlns:a16="http://schemas.microsoft.com/office/drawing/2014/main" id="{90662D59-5A4C-4C51-A415-FD1AA5809066}"/>
                </a:ext>
              </a:extLst>
            </p:cNvPr>
            <p:cNvSpPr/>
            <p:nvPr/>
          </p:nvSpPr>
          <p:spPr>
            <a:xfrm>
              <a:off x="4159391" y="1606121"/>
              <a:ext cx="746521" cy="962660"/>
            </a:xfrm>
            <a:custGeom>
              <a:avLst/>
              <a:gdLst/>
              <a:ahLst/>
              <a:cxnLst/>
              <a:rect l="l" t="t" r="r" b="b"/>
              <a:pathLst>
                <a:path w="734695" h="962660">
                  <a:moveTo>
                    <a:pt x="0" y="962398"/>
                  </a:moveTo>
                  <a:lnTo>
                    <a:pt x="0" y="0"/>
                  </a:lnTo>
                  <a:lnTo>
                    <a:pt x="734698" y="0"/>
                  </a:lnTo>
                  <a:lnTo>
                    <a:pt x="734698" y="962398"/>
                  </a:lnTo>
                  <a:lnTo>
                    <a:pt x="0" y="962398"/>
                  </a:lnTo>
                  <a:close/>
                </a:path>
              </a:pathLst>
            </a:custGeom>
            <a:grpFill/>
            <a:ln w="28575">
              <a:noFill/>
            </a:ln>
          </p:spPr>
          <p:txBody>
            <a:bodyPr wrap="square" lIns="0" tIns="0" rIns="0" bIns="0" rtlCol="0"/>
            <a:lstStyle/>
            <a:p>
              <a:endParaRPr>
                <a:latin typeface="Arial" panose="020B0604020202020204" pitchFamily="34" charset="0"/>
                <a:cs typeface="Arial" panose="020B0604020202020204" pitchFamily="34" charset="0"/>
              </a:endParaRPr>
            </a:p>
          </p:txBody>
        </p:sp>
      </p:grpSp>
      <p:sp>
        <p:nvSpPr>
          <p:cNvPr id="33" name="object 34">
            <a:extLst>
              <a:ext uri="{FF2B5EF4-FFF2-40B4-BE49-F238E27FC236}">
                <a16:creationId xmlns:a16="http://schemas.microsoft.com/office/drawing/2014/main" id="{486AAE1D-2F84-4B5C-90D5-3FB2BA76BDF1}"/>
              </a:ext>
            </a:extLst>
          </p:cNvPr>
          <p:cNvSpPr txBox="1"/>
          <p:nvPr/>
        </p:nvSpPr>
        <p:spPr>
          <a:xfrm>
            <a:off x="7997134" y="1164046"/>
            <a:ext cx="1556385" cy="388375"/>
          </a:xfrm>
          <a:prstGeom prst="rect">
            <a:avLst/>
          </a:prstGeom>
        </p:spPr>
        <p:txBody>
          <a:bodyPr vert="horz" wrap="square" lIns="0" tIns="27939" rIns="0" bIns="0" rtlCol="0">
            <a:spAutoFit/>
          </a:bodyPr>
          <a:lstStyle/>
          <a:p>
            <a:pPr marL="277495" marR="5080" indent="-265430">
              <a:lnSpc>
                <a:spcPts val="2850"/>
              </a:lnSpc>
              <a:spcBef>
                <a:spcPts val="219"/>
              </a:spcBef>
            </a:pPr>
            <a:r>
              <a:rPr lang="zh-CN" altLang="en-US" sz="2400" b="1" spc="-5" dirty="0">
                <a:latin typeface="Carlito"/>
                <a:cs typeface="Carlito"/>
              </a:rPr>
              <a:t>包部署</a:t>
            </a:r>
            <a:endParaRPr sz="2400" dirty="0">
              <a:latin typeface="Carlito"/>
              <a:cs typeface="Carlito"/>
            </a:endParaRPr>
          </a:p>
        </p:txBody>
      </p:sp>
      <p:grpSp>
        <p:nvGrpSpPr>
          <p:cNvPr id="34" name="object 35">
            <a:extLst>
              <a:ext uri="{FF2B5EF4-FFF2-40B4-BE49-F238E27FC236}">
                <a16:creationId xmlns:a16="http://schemas.microsoft.com/office/drawing/2014/main" id="{0C2376F4-4488-4201-B64F-75E8159C4619}"/>
              </a:ext>
            </a:extLst>
          </p:cNvPr>
          <p:cNvGrpSpPr/>
          <p:nvPr/>
        </p:nvGrpSpPr>
        <p:grpSpPr>
          <a:xfrm>
            <a:off x="7484119" y="1400601"/>
            <a:ext cx="532130" cy="181610"/>
            <a:chOff x="6772211" y="1806093"/>
            <a:chExt cx="532130" cy="181610"/>
          </a:xfrm>
        </p:grpSpPr>
        <p:sp>
          <p:nvSpPr>
            <p:cNvPr id="35" name="object 36">
              <a:extLst>
                <a:ext uri="{FF2B5EF4-FFF2-40B4-BE49-F238E27FC236}">
                  <a16:creationId xmlns:a16="http://schemas.microsoft.com/office/drawing/2014/main" id="{A0953455-7E69-4524-A797-23295D9856A3}"/>
                </a:ext>
              </a:extLst>
            </p:cNvPr>
            <p:cNvSpPr/>
            <p:nvPr/>
          </p:nvSpPr>
          <p:spPr>
            <a:xfrm>
              <a:off x="6863586" y="1825143"/>
              <a:ext cx="421640" cy="113030"/>
            </a:xfrm>
            <a:custGeom>
              <a:avLst/>
              <a:gdLst/>
              <a:ahLst/>
              <a:cxnLst/>
              <a:rect l="l" t="t" r="r" b="b"/>
              <a:pathLst>
                <a:path w="421640" h="113030">
                  <a:moveTo>
                    <a:pt x="0" y="112904"/>
                  </a:moveTo>
                  <a:lnTo>
                    <a:pt x="421374" y="0"/>
                  </a:lnTo>
                </a:path>
              </a:pathLst>
            </a:custGeom>
            <a:ln w="28575">
              <a:solidFill>
                <a:srgbClr val="000000"/>
              </a:solidFill>
            </a:ln>
          </p:spPr>
          <p:txBody>
            <a:bodyPr wrap="square" lIns="0" tIns="0" rIns="0" bIns="0" rtlCol="0"/>
            <a:lstStyle/>
            <a:p>
              <a:endParaRPr sz="2000"/>
            </a:p>
          </p:txBody>
        </p:sp>
        <p:sp>
          <p:nvSpPr>
            <p:cNvPr id="36" name="object 37">
              <a:extLst>
                <a:ext uri="{FF2B5EF4-FFF2-40B4-BE49-F238E27FC236}">
                  <a16:creationId xmlns:a16="http://schemas.microsoft.com/office/drawing/2014/main" id="{2F515044-9F4F-43D0-8685-F326328F44C3}"/>
                </a:ext>
              </a:extLst>
            </p:cNvPr>
            <p:cNvSpPr/>
            <p:nvPr/>
          </p:nvSpPr>
          <p:spPr>
            <a:xfrm>
              <a:off x="6772211" y="1866523"/>
              <a:ext cx="162899" cy="120872"/>
            </a:xfrm>
            <a:prstGeom prst="rect">
              <a:avLst/>
            </a:prstGeom>
            <a:blipFill>
              <a:blip r:embed="rId3" cstate="print"/>
              <a:stretch>
                <a:fillRect/>
              </a:stretch>
            </a:blipFill>
            <a:ln w="28575">
              <a:noFill/>
            </a:ln>
          </p:spPr>
          <p:txBody>
            <a:bodyPr wrap="square" lIns="0" tIns="0" rIns="0" bIns="0" rtlCol="0"/>
            <a:lstStyle/>
            <a:p>
              <a:endParaRPr sz="2000" dirty="0"/>
            </a:p>
          </p:txBody>
        </p:sp>
      </p:grpSp>
      <p:sp>
        <p:nvSpPr>
          <p:cNvPr id="37" name="object 38">
            <a:extLst>
              <a:ext uri="{FF2B5EF4-FFF2-40B4-BE49-F238E27FC236}">
                <a16:creationId xmlns:a16="http://schemas.microsoft.com/office/drawing/2014/main" id="{93FC43A8-D27E-460E-951F-F25471125157}"/>
              </a:ext>
            </a:extLst>
          </p:cNvPr>
          <p:cNvSpPr txBox="1"/>
          <p:nvPr/>
        </p:nvSpPr>
        <p:spPr>
          <a:xfrm>
            <a:off x="541236" y="1811959"/>
            <a:ext cx="2528570" cy="722057"/>
          </a:xfrm>
          <a:prstGeom prst="rect">
            <a:avLst/>
          </a:prstGeom>
        </p:spPr>
        <p:txBody>
          <a:bodyPr vert="horz" wrap="square" lIns="0" tIns="12700" rIns="0" bIns="0" rtlCol="0">
            <a:spAutoFit/>
          </a:bodyPr>
          <a:lstStyle/>
          <a:p>
            <a:pPr marL="12700">
              <a:lnSpc>
                <a:spcPts val="2865"/>
              </a:lnSpc>
              <a:spcBef>
                <a:spcPts val="100"/>
              </a:spcBef>
            </a:pPr>
            <a:r>
              <a:rPr sz="2000" spc="-5" dirty="0">
                <a:latin typeface="Arial"/>
                <a:cs typeface="Arial"/>
              </a:rPr>
              <a:t>Python</a:t>
            </a:r>
            <a:r>
              <a:rPr sz="2000" spc="-90" dirty="0">
                <a:latin typeface="Arial"/>
                <a:cs typeface="Arial"/>
              </a:rPr>
              <a:t> </a:t>
            </a:r>
            <a:r>
              <a:rPr sz="2000" spc="-5" dirty="0">
                <a:latin typeface="Arial"/>
                <a:cs typeface="Arial"/>
              </a:rPr>
              <a:t>interpreter:</a:t>
            </a:r>
            <a:endParaRPr sz="2000" dirty="0">
              <a:latin typeface="Arial"/>
              <a:cs typeface="Arial"/>
            </a:endParaRPr>
          </a:p>
          <a:p>
            <a:pPr marL="469900" indent="-412750">
              <a:lnSpc>
                <a:spcPts val="2865"/>
              </a:lnSpc>
              <a:buClr>
                <a:srgbClr val="000000"/>
              </a:buClr>
              <a:buChar char="●"/>
              <a:tabLst>
                <a:tab pos="469265" algn="l"/>
                <a:tab pos="469900" algn="l"/>
              </a:tabLst>
            </a:pPr>
            <a:r>
              <a:rPr sz="2000" spc="-5" dirty="0">
                <a:solidFill>
                  <a:srgbClr val="A51C00"/>
                </a:solidFill>
                <a:latin typeface="Arial"/>
                <a:cs typeface="Arial"/>
              </a:rPr>
              <a:t>30ms</a:t>
            </a:r>
            <a:endParaRPr sz="2000" dirty="0">
              <a:latin typeface="Arial"/>
              <a:cs typeface="Arial"/>
            </a:endParaRPr>
          </a:p>
        </p:txBody>
      </p:sp>
      <p:sp>
        <p:nvSpPr>
          <p:cNvPr id="38" name="object 39">
            <a:extLst>
              <a:ext uri="{FF2B5EF4-FFF2-40B4-BE49-F238E27FC236}">
                <a16:creationId xmlns:a16="http://schemas.microsoft.com/office/drawing/2014/main" id="{4F09CA2F-1E4F-460A-B69C-16290E5EE3A0}"/>
              </a:ext>
            </a:extLst>
          </p:cNvPr>
          <p:cNvSpPr txBox="1"/>
          <p:nvPr/>
        </p:nvSpPr>
        <p:spPr>
          <a:xfrm>
            <a:off x="541236" y="2878757"/>
            <a:ext cx="804545" cy="320601"/>
          </a:xfrm>
          <a:prstGeom prst="rect">
            <a:avLst/>
          </a:prstGeom>
        </p:spPr>
        <p:txBody>
          <a:bodyPr vert="horz" wrap="square" lIns="0" tIns="12700" rIns="0" bIns="0" rtlCol="0">
            <a:spAutoFit/>
          </a:bodyPr>
          <a:lstStyle/>
          <a:p>
            <a:pPr marL="12700">
              <a:lnSpc>
                <a:spcPct val="100000"/>
              </a:lnSpc>
              <a:spcBef>
                <a:spcPts val="100"/>
              </a:spcBef>
            </a:pPr>
            <a:r>
              <a:rPr sz="2000" dirty="0">
                <a:latin typeface="Arial"/>
                <a:cs typeface="Arial"/>
              </a:rPr>
              <a:t>scipy:</a:t>
            </a:r>
            <a:endParaRPr sz="2000">
              <a:latin typeface="Arial"/>
              <a:cs typeface="Arial"/>
            </a:endParaRPr>
          </a:p>
        </p:txBody>
      </p:sp>
      <p:sp>
        <p:nvSpPr>
          <p:cNvPr id="39" name="object 40">
            <a:extLst>
              <a:ext uri="{FF2B5EF4-FFF2-40B4-BE49-F238E27FC236}">
                <a16:creationId xmlns:a16="http://schemas.microsoft.com/office/drawing/2014/main" id="{9F881C8B-FEB4-4BA6-9CC2-5041510C6A98}"/>
              </a:ext>
            </a:extLst>
          </p:cNvPr>
          <p:cNvSpPr txBox="1"/>
          <p:nvPr/>
        </p:nvSpPr>
        <p:spPr>
          <a:xfrm>
            <a:off x="585736" y="3240706"/>
            <a:ext cx="2911475" cy="1093954"/>
          </a:xfrm>
          <a:prstGeom prst="rect">
            <a:avLst/>
          </a:prstGeom>
        </p:spPr>
        <p:txBody>
          <a:bodyPr vert="horz" wrap="square" lIns="0" tIns="12700" rIns="0" bIns="0" rtlCol="0">
            <a:spAutoFit/>
          </a:bodyPr>
          <a:lstStyle/>
          <a:p>
            <a:pPr marL="424815" indent="-412750">
              <a:lnSpc>
                <a:spcPts val="2865"/>
              </a:lnSpc>
              <a:spcBef>
                <a:spcPts val="100"/>
              </a:spcBef>
              <a:buClr>
                <a:srgbClr val="000000"/>
              </a:buClr>
              <a:buChar char="●"/>
              <a:tabLst>
                <a:tab pos="424815" algn="l"/>
                <a:tab pos="425450" algn="l"/>
              </a:tabLst>
            </a:pPr>
            <a:r>
              <a:rPr sz="2000" spc="-5" dirty="0">
                <a:solidFill>
                  <a:srgbClr val="A51C00"/>
                </a:solidFill>
                <a:latin typeface="Arial"/>
                <a:cs typeface="Arial"/>
              </a:rPr>
              <a:t>2700ms</a:t>
            </a:r>
            <a:r>
              <a:rPr sz="2000" spc="-85" dirty="0">
                <a:solidFill>
                  <a:srgbClr val="A51C00"/>
                </a:solidFill>
                <a:latin typeface="Arial"/>
                <a:cs typeface="Arial"/>
              </a:rPr>
              <a:t> </a:t>
            </a:r>
            <a:r>
              <a:rPr sz="2000" spc="-5" dirty="0">
                <a:latin typeface="Arial"/>
                <a:cs typeface="Arial"/>
              </a:rPr>
              <a:t>download</a:t>
            </a:r>
            <a:endParaRPr sz="2000" dirty="0">
              <a:latin typeface="Arial"/>
              <a:cs typeface="Arial"/>
            </a:endParaRPr>
          </a:p>
          <a:p>
            <a:pPr marL="424815" indent="-412750">
              <a:lnSpc>
                <a:spcPts val="2850"/>
              </a:lnSpc>
              <a:buClr>
                <a:srgbClr val="000000"/>
              </a:buClr>
              <a:buChar char="●"/>
              <a:tabLst>
                <a:tab pos="424815" algn="l"/>
                <a:tab pos="425450" algn="l"/>
              </a:tabLst>
            </a:pPr>
            <a:r>
              <a:rPr sz="2000" spc="-5" dirty="0">
                <a:solidFill>
                  <a:srgbClr val="A51C00"/>
                </a:solidFill>
                <a:latin typeface="Arial"/>
                <a:cs typeface="Arial"/>
              </a:rPr>
              <a:t>8200ms</a:t>
            </a:r>
            <a:r>
              <a:rPr sz="2000" spc="-20" dirty="0">
                <a:solidFill>
                  <a:srgbClr val="A51C00"/>
                </a:solidFill>
                <a:latin typeface="Arial"/>
                <a:cs typeface="Arial"/>
              </a:rPr>
              <a:t> </a:t>
            </a:r>
            <a:r>
              <a:rPr sz="2000" spc="-5" dirty="0">
                <a:latin typeface="Arial"/>
                <a:cs typeface="Arial"/>
              </a:rPr>
              <a:t>install</a:t>
            </a:r>
            <a:endParaRPr sz="2000" dirty="0">
              <a:latin typeface="Arial"/>
              <a:cs typeface="Arial"/>
            </a:endParaRPr>
          </a:p>
          <a:p>
            <a:pPr marL="424815" indent="-412750">
              <a:lnSpc>
                <a:spcPts val="2865"/>
              </a:lnSpc>
              <a:buClr>
                <a:srgbClr val="000000"/>
              </a:buClr>
              <a:buChar char="●"/>
              <a:tabLst>
                <a:tab pos="424815" algn="l"/>
                <a:tab pos="425450" algn="l"/>
              </a:tabLst>
            </a:pPr>
            <a:r>
              <a:rPr sz="2000" spc="-5" dirty="0">
                <a:solidFill>
                  <a:srgbClr val="A51C00"/>
                </a:solidFill>
                <a:latin typeface="Arial"/>
                <a:cs typeface="Arial"/>
              </a:rPr>
              <a:t>88ms</a:t>
            </a:r>
            <a:r>
              <a:rPr sz="2000" spc="-15" dirty="0">
                <a:solidFill>
                  <a:srgbClr val="A51C00"/>
                </a:solidFill>
                <a:latin typeface="Arial"/>
                <a:cs typeface="Arial"/>
              </a:rPr>
              <a:t> </a:t>
            </a:r>
            <a:r>
              <a:rPr sz="2000" spc="-5" dirty="0">
                <a:latin typeface="Arial"/>
                <a:cs typeface="Arial"/>
              </a:rPr>
              <a:t>import</a:t>
            </a:r>
            <a:endParaRPr sz="2000" dirty="0">
              <a:latin typeface="Arial"/>
              <a:cs typeface="Arial"/>
            </a:endParaRPr>
          </a:p>
        </p:txBody>
      </p:sp>
      <p:sp>
        <p:nvSpPr>
          <p:cNvPr id="40" name="object 41">
            <a:extLst>
              <a:ext uri="{FF2B5EF4-FFF2-40B4-BE49-F238E27FC236}">
                <a16:creationId xmlns:a16="http://schemas.microsoft.com/office/drawing/2014/main" id="{44913132-3206-40E9-9A86-32482E811087}"/>
              </a:ext>
            </a:extLst>
          </p:cNvPr>
          <p:cNvSpPr txBox="1"/>
          <p:nvPr/>
        </p:nvSpPr>
        <p:spPr>
          <a:xfrm>
            <a:off x="541236" y="668961"/>
            <a:ext cx="2413635" cy="722057"/>
          </a:xfrm>
          <a:prstGeom prst="rect">
            <a:avLst/>
          </a:prstGeom>
        </p:spPr>
        <p:txBody>
          <a:bodyPr vert="horz" wrap="square" lIns="0" tIns="12700" rIns="0" bIns="0" rtlCol="0">
            <a:spAutoFit/>
          </a:bodyPr>
          <a:lstStyle/>
          <a:p>
            <a:pPr marL="12700">
              <a:lnSpc>
                <a:spcPts val="2865"/>
              </a:lnSpc>
              <a:spcBef>
                <a:spcPts val="100"/>
              </a:spcBef>
            </a:pPr>
            <a:r>
              <a:rPr sz="2000" spc="-5" dirty="0">
                <a:latin typeface="Arial"/>
                <a:cs typeface="Arial"/>
              </a:rPr>
              <a:t>Docker</a:t>
            </a:r>
            <a:r>
              <a:rPr sz="2000" spc="-85" dirty="0">
                <a:latin typeface="Arial"/>
                <a:cs typeface="Arial"/>
              </a:rPr>
              <a:t> </a:t>
            </a:r>
            <a:r>
              <a:rPr sz="2000" dirty="0">
                <a:latin typeface="Arial"/>
                <a:cs typeface="Arial"/>
              </a:rPr>
              <a:t>container:</a:t>
            </a:r>
          </a:p>
          <a:p>
            <a:pPr marL="469900" indent="-412750">
              <a:lnSpc>
                <a:spcPts val="2865"/>
              </a:lnSpc>
              <a:buClr>
                <a:srgbClr val="000000"/>
              </a:buClr>
              <a:buChar char="●"/>
              <a:tabLst>
                <a:tab pos="469265" algn="l"/>
                <a:tab pos="469900" algn="l"/>
              </a:tabLst>
            </a:pPr>
            <a:r>
              <a:rPr sz="2000" spc="-5" dirty="0">
                <a:solidFill>
                  <a:srgbClr val="A51C00"/>
                </a:solidFill>
                <a:latin typeface="Arial"/>
                <a:cs typeface="Arial"/>
              </a:rPr>
              <a:t>400ms</a:t>
            </a:r>
            <a:endParaRPr sz="2000" dirty="0">
              <a:latin typeface="Arial"/>
              <a:cs typeface="Arial"/>
            </a:endParaRPr>
          </a:p>
        </p:txBody>
      </p:sp>
      <p:grpSp>
        <p:nvGrpSpPr>
          <p:cNvPr id="41" name="object 42">
            <a:extLst>
              <a:ext uri="{FF2B5EF4-FFF2-40B4-BE49-F238E27FC236}">
                <a16:creationId xmlns:a16="http://schemas.microsoft.com/office/drawing/2014/main" id="{E4F32F42-5BE4-44FE-8142-506658F11CB0}"/>
              </a:ext>
            </a:extLst>
          </p:cNvPr>
          <p:cNvGrpSpPr/>
          <p:nvPr/>
        </p:nvGrpSpPr>
        <p:grpSpPr>
          <a:xfrm>
            <a:off x="1658974" y="1484130"/>
            <a:ext cx="237490" cy="255904"/>
            <a:chOff x="1270437" y="1867571"/>
            <a:chExt cx="237490" cy="255904"/>
          </a:xfrm>
        </p:grpSpPr>
        <p:sp>
          <p:nvSpPr>
            <p:cNvPr id="42" name="object 43">
              <a:extLst>
                <a:ext uri="{FF2B5EF4-FFF2-40B4-BE49-F238E27FC236}">
                  <a16:creationId xmlns:a16="http://schemas.microsoft.com/office/drawing/2014/main" id="{97311A08-1875-43FD-800F-989022F3A9E1}"/>
                </a:ext>
              </a:extLst>
            </p:cNvPr>
            <p:cNvSpPr/>
            <p:nvPr/>
          </p:nvSpPr>
          <p:spPr>
            <a:xfrm>
              <a:off x="1275194" y="1871992"/>
              <a:ext cx="227965" cy="246379"/>
            </a:xfrm>
            <a:custGeom>
              <a:avLst/>
              <a:gdLst/>
              <a:ahLst/>
              <a:cxnLst/>
              <a:rect l="l" t="t" r="r" b="b"/>
              <a:pathLst>
                <a:path w="227965" h="246380">
                  <a:moveTo>
                    <a:pt x="227749" y="86360"/>
                  </a:moveTo>
                  <a:lnTo>
                    <a:pt x="150317" y="86360"/>
                  </a:lnTo>
                  <a:lnTo>
                    <a:pt x="150317" y="0"/>
                  </a:lnTo>
                  <a:lnTo>
                    <a:pt x="77431" y="0"/>
                  </a:lnTo>
                  <a:lnTo>
                    <a:pt x="77431" y="86360"/>
                  </a:lnTo>
                  <a:lnTo>
                    <a:pt x="0" y="86360"/>
                  </a:lnTo>
                  <a:lnTo>
                    <a:pt x="0" y="160020"/>
                  </a:lnTo>
                  <a:lnTo>
                    <a:pt x="77431" y="160020"/>
                  </a:lnTo>
                  <a:lnTo>
                    <a:pt x="77431" y="246380"/>
                  </a:lnTo>
                  <a:lnTo>
                    <a:pt x="150317" y="246380"/>
                  </a:lnTo>
                  <a:lnTo>
                    <a:pt x="150317" y="160020"/>
                  </a:lnTo>
                  <a:lnTo>
                    <a:pt x="227749" y="160020"/>
                  </a:lnTo>
                  <a:lnTo>
                    <a:pt x="227749" y="86360"/>
                  </a:lnTo>
                  <a:close/>
                </a:path>
              </a:pathLst>
            </a:custGeom>
            <a:solidFill>
              <a:srgbClr val="999999"/>
            </a:solidFill>
          </p:spPr>
          <p:txBody>
            <a:bodyPr wrap="square" lIns="0" tIns="0" rIns="0" bIns="0" rtlCol="0"/>
            <a:lstStyle/>
            <a:p>
              <a:endParaRPr sz="2000"/>
            </a:p>
          </p:txBody>
        </p:sp>
        <p:sp>
          <p:nvSpPr>
            <p:cNvPr id="43" name="object 44">
              <a:extLst>
                <a:ext uri="{FF2B5EF4-FFF2-40B4-BE49-F238E27FC236}">
                  <a16:creationId xmlns:a16="http://schemas.microsoft.com/office/drawing/2014/main" id="{97B3C025-990F-4D05-B7E6-2DFA83C6670C}"/>
                </a:ext>
              </a:extLst>
            </p:cNvPr>
            <p:cNvSpPr/>
            <p:nvPr/>
          </p:nvSpPr>
          <p:spPr>
            <a:xfrm>
              <a:off x="1275199" y="1872333"/>
              <a:ext cx="227965" cy="246379"/>
            </a:xfrm>
            <a:custGeom>
              <a:avLst/>
              <a:gdLst/>
              <a:ahLst/>
              <a:cxnLst/>
              <a:rect l="l" t="t" r="r" b="b"/>
              <a:pathLst>
                <a:path w="227965" h="246380">
                  <a:moveTo>
                    <a:pt x="0" y="86467"/>
                  </a:moveTo>
                  <a:lnTo>
                    <a:pt x="77427" y="86467"/>
                  </a:lnTo>
                  <a:lnTo>
                    <a:pt x="77427" y="0"/>
                  </a:lnTo>
                  <a:lnTo>
                    <a:pt x="150317" y="0"/>
                  </a:lnTo>
                  <a:lnTo>
                    <a:pt x="150317" y="86467"/>
                  </a:lnTo>
                  <a:lnTo>
                    <a:pt x="227744" y="86467"/>
                  </a:lnTo>
                  <a:lnTo>
                    <a:pt x="227744" y="159357"/>
                  </a:lnTo>
                  <a:lnTo>
                    <a:pt x="150317" y="159357"/>
                  </a:lnTo>
                  <a:lnTo>
                    <a:pt x="150317" y="245824"/>
                  </a:lnTo>
                  <a:lnTo>
                    <a:pt x="77427" y="245824"/>
                  </a:lnTo>
                  <a:lnTo>
                    <a:pt x="77427" y="159357"/>
                  </a:lnTo>
                  <a:lnTo>
                    <a:pt x="0" y="159357"/>
                  </a:lnTo>
                  <a:lnTo>
                    <a:pt x="0" y="86467"/>
                  </a:lnTo>
                  <a:close/>
                </a:path>
              </a:pathLst>
            </a:custGeom>
            <a:ln w="9524">
              <a:solidFill>
                <a:srgbClr val="595959"/>
              </a:solidFill>
            </a:ln>
          </p:spPr>
          <p:txBody>
            <a:bodyPr wrap="square" lIns="0" tIns="0" rIns="0" bIns="0" rtlCol="0"/>
            <a:lstStyle/>
            <a:p>
              <a:endParaRPr sz="2000"/>
            </a:p>
          </p:txBody>
        </p:sp>
      </p:grpSp>
      <p:grpSp>
        <p:nvGrpSpPr>
          <p:cNvPr id="44" name="object 45">
            <a:extLst>
              <a:ext uri="{FF2B5EF4-FFF2-40B4-BE49-F238E27FC236}">
                <a16:creationId xmlns:a16="http://schemas.microsoft.com/office/drawing/2014/main" id="{DF95C9B0-0E93-4E32-88F4-026A6A617908}"/>
              </a:ext>
            </a:extLst>
          </p:cNvPr>
          <p:cNvGrpSpPr/>
          <p:nvPr/>
        </p:nvGrpSpPr>
        <p:grpSpPr>
          <a:xfrm>
            <a:off x="1658974" y="2703340"/>
            <a:ext cx="237490" cy="255904"/>
            <a:chOff x="1270437" y="3086781"/>
            <a:chExt cx="237490" cy="255904"/>
          </a:xfrm>
        </p:grpSpPr>
        <p:sp>
          <p:nvSpPr>
            <p:cNvPr id="45" name="object 46">
              <a:extLst>
                <a:ext uri="{FF2B5EF4-FFF2-40B4-BE49-F238E27FC236}">
                  <a16:creationId xmlns:a16="http://schemas.microsoft.com/office/drawing/2014/main" id="{17A458DC-17C6-47E5-A9E2-7417CB59C48F}"/>
                </a:ext>
              </a:extLst>
            </p:cNvPr>
            <p:cNvSpPr/>
            <p:nvPr/>
          </p:nvSpPr>
          <p:spPr>
            <a:xfrm>
              <a:off x="1275194" y="3091192"/>
              <a:ext cx="227965" cy="246379"/>
            </a:xfrm>
            <a:custGeom>
              <a:avLst/>
              <a:gdLst/>
              <a:ahLst/>
              <a:cxnLst/>
              <a:rect l="l" t="t" r="r" b="b"/>
              <a:pathLst>
                <a:path w="227965" h="246379">
                  <a:moveTo>
                    <a:pt x="227749" y="86360"/>
                  </a:moveTo>
                  <a:lnTo>
                    <a:pt x="150317" y="86360"/>
                  </a:lnTo>
                  <a:lnTo>
                    <a:pt x="150317" y="0"/>
                  </a:lnTo>
                  <a:lnTo>
                    <a:pt x="77431" y="0"/>
                  </a:lnTo>
                  <a:lnTo>
                    <a:pt x="77431" y="86360"/>
                  </a:lnTo>
                  <a:lnTo>
                    <a:pt x="0" y="86360"/>
                  </a:lnTo>
                  <a:lnTo>
                    <a:pt x="0" y="160020"/>
                  </a:lnTo>
                  <a:lnTo>
                    <a:pt x="77431" y="160020"/>
                  </a:lnTo>
                  <a:lnTo>
                    <a:pt x="77431" y="246380"/>
                  </a:lnTo>
                  <a:lnTo>
                    <a:pt x="150317" y="246380"/>
                  </a:lnTo>
                  <a:lnTo>
                    <a:pt x="150317" y="160020"/>
                  </a:lnTo>
                  <a:lnTo>
                    <a:pt x="227749" y="160020"/>
                  </a:lnTo>
                  <a:lnTo>
                    <a:pt x="227749" y="86360"/>
                  </a:lnTo>
                  <a:close/>
                </a:path>
              </a:pathLst>
            </a:custGeom>
            <a:solidFill>
              <a:srgbClr val="999999"/>
            </a:solidFill>
          </p:spPr>
          <p:txBody>
            <a:bodyPr wrap="square" lIns="0" tIns="0" rIns="0" bIns="0" rtlCol="0"/>
            <a:lstStyle/>
            <a:p>
              <a:endParaRPr sz="2000"/>
            </a:p>
          </p:txBody>
        </p:sp>
        <p:sp>
          <p:nvSpPr>
            <p:cNvPr id="46" name="object 47">
              <a:extLst>
                <a:ext uri="{FF2B5EF4-FFF2-40B4-BE49-F238E27FC236}">
                  <a16:creationId xmlns:a16="http://schemas.microsoft.com/office/drawing/2014/main" id="{9288EC1E-D892-4DDE-B283-46A7E32BFEF4}"/>
                </a:ext>
              </a:extLst>
            </p:cNvPr>
            <p:cNvSpPr/>
            <p:nvPr/>
          </p:nvSpPr>
          <p:spPr>
            <a:xfrm>
              <a:off x="1275199" y="3091543"/>
              <a:ext cx="227965" cy="246379"/>
            </a:xfrm>
            <a:custGeom>
              <a:avLst/>
              <a:gdLst/>
              <a:ahLst/>
              <a:cxnLst/>
              <a:rect l="l" t="t" r="r" b="b"/>
              <a:pathLst>
                <a:path w="227965" h="246379">
                  <a:moveTo>
                    <a:pt x="0" y="86449"/>
                  </a:moveTo>
                  <a:lnTo>
                    <a:pt x="77427" y="86449"/>
                  </a:lnTo>
                  <a:lnTo>
                    <a:pt x="77427" y="0"/>
                  </a:lnTo>
                  <a:lnTo>
                    <a:pt x="150317" y="0"/>
                  </a:lnTo>
                  <a:lnTo>
                    <a:pt x="150317" y="86449"/>
                  </a:lnTo>
                  <a:lnTo>
                    <a:pt x="227744" y="86449"/>
                  </a:lnTo>
                  <a:lnTo>
                    <a:pt x="227744" y="159349"/>
                  </a:lnTo>
                  <a:lnTo>
                    <a:pt x="150317" y="159349"/>
                  </a:lnTo>
                  <a:lnTo>
                    <a:pt x="150317" y="245799"/>
                  </a:lnTo>
                  <a:lnTo>
                    <a:pt x="77427" y="245799"/>
                  </a:lnTo>
                  <a:lnTo>
                    <a:pt x="77427" y="159349"/>
                  </a:lnTo>
                  <a:lnTo>
                    <a:pt x="0" y="159349"/>
                  </a:lnTo>
                  <a:lnTo>
                    <a:pt x="0" y="86449"/>
                  </a:lnTo>
                  <a:close/>
                </a:path>
              </a:pathLst>
            </a:custGeom>
            <a:ln w="9524">
              <a:solidFill>
                <a:srgbClr val="595959"/>
              </a:solidFill>
            </a:ln>
          </p:spPr>
          <p:txBody>
            <a:bodyPr wrap="square" lIns="0" tIns="0" rIns="0" bIns="0" rtlCol="0"/>
            <a:lstStyle/>
            <a:p>
              <a:endParaRPr sz="2000"/>
            </a:p>
          </p:txBody>
        </p:sp>
      </p:grpSp>
      <p:sp>
        <p:nvSpPr>
          <p:cNvPr id="2" name="object 2">
            <a:extLst>
              <a:ext uri="{FF2B5EF4-FFF2-40B4-BE49-F238E27FC236}">
                <a16:creationId xmlns:a16="http://schemas.microsoft.com/office/drawing/2014/main" id="{000869A6-CC4B-43A4-9BC8-FC2729F3F3CD}"/>
              </a:ext>
            </a:extLst>
          </p:cNvPr>
          <p:cNvSpPr txBox="1"/>
          <p:nvPr/>
        </p:nvSpPr>
        <p:spPr>
          <a:xfrm>
            <a:off x="3620551" y="3790950"/>
            <a:ext cx="3744703" cy="408445"/>
          </a:xfrm>
          <a:prstGeom prst="rect">
            <a:avLst/>
          </a:prstGeom>
          <a:solidFill>
            <a:schemeClr val="bg1">
              <a:lumMod val="65000"/>
            </a:schemeClr>
          </a:solidFill>
          <a:ln w="28575">
            <a:solidFill>
              <a:srgbClr val="424242"/>
            </a:solidFill>
          </a:ln>
        </p:spPr>
        <p:txBody>
          <a:bodyPr vert="horz" wrap="square" lIns="0" tIns="130175" rIns="0" bIns="0" rtlCol="0">
            <a:spAutoFit/>
          </a:bodyPr>
          <a:lstStyle/>
          <a:p>
            <a:pPr marL="1084580">
              <a:lnSpc>
                <a:spcPct val="100000"/>
              </a:lnSpc>
              <a:spcBef>
                <a:spcPts val="1025"/>
              </a:spcBef>
            </a:pPr>
            <a:r>
              <a:rPr lang="en-US" b="1" spc="-5" dirty="0">
                <a:solidFill>
                  <a:srgbClr val="FFFFFF"/>
                </a:solidFill>
                <a:latin typeface="Arial" panose="020B0604020202020204" pitchFamily="34" charset="0"/>
                <a:cs typeface="Arial" panose="020B0604020202020204" pitchFamily="34" charset="0"/>
              </a:rPr>
              <a:t>     </a:t>
            </a:r>
            <a:r>
              <a:rPr b="1" spc="-5" dirty="0">
                <a:solidFill>
                  <a:srgbClr val="FFFFFF"/>
                </a:solidFill>
                <a:latin typeface="Arial" panose="020B0604020202020204" pitchFamily="34" charset="0"/>
                <a:cs typeface="Arial" panose="020B0604020202020204" pitchFamily="34" charset="0"/>
              </a:rPr>
              <a:t>Hardware</a:t>
            </a:r>
            <a:endParaRPr dirty="0">
              <a:latin typeface="Arial" panose="020B0604020202020204" pitchFamily="34" charset="0"/>
              <a:cs typeface="Arial" panose="020B0604020202020204" pitchFamily="34" charset="0"/>
            </a:endParaRPr>
          </a:p>
        </p:txBody>
      </p:sp>
      <p:sp>
        <p:nvSpPr>
          <p:cNvPr id="3" name="object 3">
            <a:extLst>
              <a:ext uri="{FF2B5EF4-FFF2-40B4-BE49-F238E27FC236}">
                <a16:creationId xmlns:a16="http://schemas.microsoft.com/office/drawing/2014/main" id="{4535EB00-B69B-47C5-90DD-46E5E5D9BA02}"/>
              </a:ext>
            </a:extLst>
          </p:cNvPr>
          <p:cNvSpPr txBox="1"/>
          <p:nvPr/>
        </p:nvSpPr>
        <p:spPr>
          <a:xfrm>
            <a:off x="3614421" y="3056263"/>
            <a:ext cx="3744703" cy="408445"/>
          </a:xfrm>
          <a:prstGeom prst="rect">
            <a:avLst/>
          </a:prstGeom>
          <a:solidFill>
            <a:schemeClr val="bg1">
              <a:lumMod val="65000"/>
            </a:schemeClr>
          </a:solidFill>
          <a:ln w="28575">
            <a:solidFill>
              <a:srgbClr val="424242"/>
            </a:solidFill>
          </a:ln>
        </p:spPr>
        <p:txBody>
          <a:bodyPr vert="horz" wrap="square" lIns="0" tIns="130175" rIns="0" bIns="0" rtlCol="0">
            <a:spAutoFit/>
          </a:bodyPr>
          <a:lstStyle/>
          <a:p>
            <a:pPr marL="625475">
              <a:lnSpc>
                <a:spcPct val="100000"/>
              </a:lnSpc>
              <a:spcBef>
                <a:spcPts val="1025"/>
              </a:spcBef>
            </a:pPr>
            <a:r>
              <a:rPr lang="en-US" b="1" spc="-5" dirty="0">
                <a:solidFill>
                  <a:srgbClr val="FFFFFF"/>
                </a:solidFill>
                <a:latin typeface="Arial" panose="020B0604020202020204" pitchFamily="34" charset="0"/>
                <a:cs typeface="Arial" panose="020B0604020202020204" pitchFamily="34" charset="0"/>
              </a:rPr>
              <a:t>      Operating</a:t>
            </a:r>
            <a:r>
              <a:rPr lang="en-US" b="1" spc="-15" dirty="0">
                <a:solidFill>
                  <a:srgbClr val="FFFFFF"/>
                </a:solidFill>
                <a:latin typeface="Arial" panose="020B0604020202020204" pitchFamily="34" charset="0"/>
                <a:cs typeface="Arial" panose="020B0604020202020204" pitchFamily="34" charset="0"/>
              </a:rPr>
              <a:t> </a:t>
            </a:r>
            <a:r>
              <a:rPr lang="en-US" b="1" spc="-5" dirty="0">
                <a:solidFill>
                  <a:srgbClr val="FFFFFF"/>
                </a:solidFill>
                <a:latin typeface="Arial" panose="020B0604020202020204" pitchFamily="34" charset="0"/>
                <a:cs typeface="Arial" panose="020B0604020202020204" pitchFamily="34" charset="0"/>
              </a:rPr>
              <a:t>System</a:t>
            </a:r>
            <a:endParaRPr lang="en-US" dirty="0">
              <a:latin typeface="Arial" panose="020B0604020202020204" pitchFamily="34" charset="0"/>
              <a:cs typeface="Arial" panose="020B0604020202020204" pitchFamily="34" charset="0"/>
            </a:endParaRPr>
          </a:p>
        </p:txBody>
      </p:sp>
      <p:sp>
        <p:nvSpPr>
          <p:cNvPr id="4" name="object 4">
            <a:extLst>
              <a:ext uri="{FF2B5EF4-FFF2-40B4-BE49-F238E27FC236}">
                <a16:creationId xmlns:a16="http://schemas.microsoft.com/office/drawing/2014/main" id="{86DD8BC9-7387-4ACA-A327-C27A80098D5D}"/>
              </a:ext>
            </a:extLst>
          </p:cNvPr>
          <p:cNvSpPr txBox="1"/>
          <p:nvPr/>
        </p:nvSpPr>
        <p:spPr>
          <a:xfrm>
            <a:off x="3620551" y="2337253"/>
            <a:ext cx="3744703" cy="408445"/>
          </a:xfrm>
          <a:prstGeom prst="rect">
            <a:avLst/>
          </a:prstGeom>
          <a:solidFill>
            <a:schemeClr val="bg1">
              <a:lumMod val="65000"/>
            </a:schemeClr>
          </a:solidFill>
          <a:ln w="28575">
            <a:solidFill>
              <a:srgbClr val="424242"/>
            </a:solidFill>
          </a:ln>
        </p:spPr>
        <p:txBody>
          <a:bodyPr vert="horz" wrap="square" lIns="0" tIns="130175" rIns="0" bIns="0" rtlCol="0">
            <a:spAutoFit/>
          </a:bodyPr>
          <a:lstStyle/>
          <a:p>
            <a:pPr algn="ctr">
              <a:lnSpc>
                <a:spcPct val="100000"/>
              </a:lnSpc>
              <a:spcBef>
                <a:spcPts val="1025"/>
              </a:spcBef>
            </a:pPr>
            <a:r>
              <a:rPr b="1" spc="-5" dirty="0">
                <a:solidFill>
                  <a:srgbClr val="FFFFFF"/>
                </a:solidFill>
                <a:latin typeface="Arial" panose="020B0604020202020204" pitchFamily="34" charset="0"/>
                <a:cs typeface="Arial" panose="020B0604020202020204" pitchFamily="34" charset="0"/>
              </a:rPr>
              <a:t>Server</a:t>
            </a:r>
            <a:endParaRPr dirty="0">
              <a:latin typeface="Arial" panose="020B0604020202020204" pitchFamily="34" charset="0"/>
              <a:cs typeface="Arial" panose="020B0604020202020204" pitchFamily="34" charset="0"/>
            </a:endParaRPr>
          </a:p>
        </p:txBody>
      </p:sp>
      <p:grpSp>
        <p:nvGrpSpPr>
          <p:cNvPr id="5" name="object 5">
            <a:extLst>
              <a:ext uri="{FF2B5EF4-FFF2-40B4-BE49-F238E27FC236}">
                <a16:creationId xmlns:a16="http://schemas.microsoft.com/office/drawing/2014/main" id="{D83F02D8-7BA2-42F3-A2E0-DD5A39399266}"/>
              </a:ext>
            </a:extLst>
          </p:cNvPr>
          <p:cNvGrpSpPr/>
          <p:nvPr/>
        </p:nvGrpSpPr>
        <p:grpSpPr>
          <a:xfrm>
            <a:off x="3620551" y="594607"/>
            <a:ext cx="886753" cy="1632585"/>
            <a:chOff x="3231318" y="978048"/>
            <a:chExt cx="786130" cy="1632585"/>
          </a:xfrm>
        </p:grpSpPr>
        <p:sp>
          <p:nvSpPr>
            <p:cNvPr id="6" name="object 6">
              <a:extLst>
                <a:ext uri="{FF2B5EF4-FFF2-40B4-BE49-F238E27FC236}">
                  <a16:creationId xmlns:a16="http://schemas.microsoft.com/office/drawing/2014/main" id="{ADED0613-4D72-4817-AD2B-3D5A650D3A18}"/>
                </a:ext>
              </a:extLst>
            </p:cNvPr>
            <p:cNvSpPr/>
            <p:nvPr/>
          </p:nvSpPr>
          <p:spPr>
            <a:xfrm>
              <a:off x="3231318" y="978048"/>
              <a:ext cx="786130" cy="1632585"/>
            </a:xfrm>
            <a:custGeom>
              <a:avLst/>
              <a:gdLst/>
              <a:ahLst/>
              <a:cxnLst/>
              <a:rect l="l" t="t" r="r" b="b"/>
              <a:pathLst>
                <a:path w="786129" h="1632585">
                  <a:moveTo>
                    <a:pt x="0" y="0"/>
                  </a:moveTo>
                  <a:lnTo>
                    <a:pt x="785698" y="0"/>
                  </a:lnTo>
                  <a:lnTo>
                    <a:pt x="785698" y="1632296"/>
                  </a:lnTo>
                  <a:lnTo>
                    <a:pt x="0" y="1632296"/>
                  </a:lnTo>
                  <a:lnTo>
                    <a:pt x="0" y="0"/>
                  </a:lnTo>
                  <a:close/>
                </a:path>
              </a:pathLst>
            </a:custGeom>
            <a:ln w="28575">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7" name="object 7">
              <a:extLst>
                <a:ext uri="{FF2B5EF4-FFF2-40B4-BE49-F238E27FC236}">
                  <a16:creationId xmlns:a16="http://schemas.microsoft.com/office/drawing/2014/main" id="{11B89121-7D46-4A84-B0AD-48A38341667C}"/>
                </a:ext>
              </a:extLst>
            </p:cNvPr>
            <p:cNvSpPr/>
            <p:nvPr/>
          </p:nvSpPr>
          <p:spPr>
            <a:xfrm>
              <a:off x="3246449" y="987573"/>
              <a:ext cx="770791" cy="613786"/>
            </a:xfrm>
            <a:custGeom>
              <a:avLst/>
              <a:gdLst/>
              <a:ahLst/>
              <a:cxnLst/>
              <a:rect l="l" t="t" r="r" b="b"/>
              <a:pathLst>
                <a:path w="734695" h="577850">
                  <a:moveTo>
                    <a:pt x="734698" y="577798"/>
                  </a:moveTo>
                  <a:lnTo>
                    <a:pt x="0" y="577798"/>
                  </a:lnTo>
                  <a:lnTo>
                    <a:pt x="0" y="0"/>
                  </a:lnTo>
                  <a:lnTo>
                    <a:pt x="734698" y="0"/>
                  </a:lnTo>
                  <a:lnTo>
                    <a:pt x="734698" y="577798"/>
                  </a:lnTo>
                  <a:close/>
                </a:path>
              </a:pathLst>
            </a:custGeom>
            <a:solidFill>
              <a:schemeClr val="tx2">
                <a:lumMod val="40000"/>
                <a:lumOff val="60000"/>
              </a:schemeClr>
            </a:solidFill>
            <a:ln w="28575">
              <a:noFill/>
            </a:ln>
          </p:spPr>
          <p:txBody>
            <a:bodyPr wrap="square" lIns="0" tIns="0" rIns="0" bIns="0" rtlCol="0"/>
            <a:lstStyle/>
            <a:p>
              <a:endParaRPr>
                <a:latin typeface="Arial" panose="020B0604020202020204" pitchFamily="34" charset="0"/>
                <a:cs typeface="Arial" panose="020B0604020202020204" pitchFamily="34" charset="0"/>
              </a:endParaRPr>
            </a:p>
          </p:txBody>
        </p:sp>
      </p:grpSp>
      <p:sp>
        <p:nvSpPr>
          <p:cNvPr id="9" name="object 9">
            <a:extLst>
              <a:ext uri="{FF2B5EF4-FFF2-40B4-BE49-F238E27FC236}">
                <a16:creationId xmlns:a16="http://schemas.microsoft.com/office/drawing/2014/main" id="{202890D4-064F-4D31-9359-5CAD86DBB89A}"/>
              </a:ext>
            </a:extLst>
          </p:cNvPr>
          <p:cNvSpPr txBox="1"/>
          <p:nvPr/>
        </p:nvSpPr>
        <p:spPr>
          <a:xfrm>
            <a:off x="3637618" y="604132"/>
            <a:ext cx="869452" cy="417422"/>
          </a:xfrm>
          <a:prstGeom prst="rect">
            <a:avLst/>
          </a:prstGeom>
          <a:noFill/>
          <a:ln w="28575">
            <a:noFill/>
          </a:ln>
        </p:spPr>
        <p:txBody>
          <a:bodyPr vert="horz" wrap="square" lIns="0" tIns="139065" rIns="0" bIns="0" rtlCol="0">
            <a:spAutoFit/>
          </a:bodyPr>
          <a:lstStyle/>
          <a:p>
            <a:pPr algn="ctr">
              <a:lnSpc>
                <a:spcPct val="100000"/>
              </a:lnSpc>
              <a:spcBef>
                <a:spcPts val="1095"/>
              </a:spcBef>
            </a:pPr>
            <a:r>
              <a:rPr b="1" spc="5" dirty="0">
                <a:solidFill>
                  <a:srgbClr val="FFFFFF"/>
                </a:solidFill>
                <a:latin typeface="Arial" panose="020B0604020202020204" pitchFamily="34" charset="0"/>
                <a:cs typeface="Arial" panose="020B0604020202020204" pitchFamily="34" charset="0"/>
              </a:rPr>
              <a:t>A</a:t>
            </a:r>
            <a:r>
              <a:rPr b="1" spc="7" baseline="-32051" dirty="0">
                <a:solidFill>
                  <a:srgbClr val="FFFFFF"/>
                </a:solidFill>
                <a:latin typeface="Arial" panose="020B0604020202020204" pitchFamily="34" charset="0"/>
                <a:cs typeface="Arial" panose="020B0604020202020204" pitchFamily="34" charset="0"/>
              </a:rPr>
              <a:t>1</a:t>
            </a:r>
            <a:endParaRPr baseline="-32051" dirty="0">
              <a:latin typeface="Arial" panose="020B0604020202020204" pitchFamily="34" charset="0"/>
              <a:cs typeface="Arial" panose="020B0604020202020204" pitchFamily="34" charset="0"/>
            </a:endParaRPr>
          </a:p>
        </p:txBody>
      </p:sp>
      <p:grpSp>
        <p:nvGrpSpPr>
          <p:cNvPr id="10" name="object 10">
            <a:extLst>
              <a:ext uri="{FF2B5EF4-FFF2-40B4-BE49-F238E27FC236}">
                <a16:creationId xmlns:a16="http://schemas.microsoft.com/office/drawing/2014/main" id="{94225F73-AC8E-4F93-A744-A2A4EFFCD785}"/>
              </a:ext>
            </a:extLst>
          </p:cNvPr>
          <p:cNvGrpSpPr/>
          <p:nvPr/>
        </p:nvGrpSpPr>
        <p:grpSpPr>
          <a:xfrm>
            <a:off x="3615037" y="1217918"/>
            <a:ext cx="897777" cy="1009274"/>
            <a:chOff x="3252055" y="1601359"/>
            <a:chExt cx="744220" cy="972185"/>
          </a:xfrm>
          <a:solidFill>
            <a:srgbClr val="124191"/>
          </a:solidFill>
        </p:grpSpPr>
        <p:sp>
          <p:nvSpPr>
            <p:cNvPr id="11" name="object 11">
              <a:extLst>
                <a:ext uri="{FF2B5EF4-FFF2-40B4-BE49-F238E27FC236}">
                  <a16:creationId xmlns:a16="http://schemas.microsoft.com/office/drawing/2014/main" id="{D4389843-F4E8-474E-B66B-502B7F96FE80}"/>
                </a:ext>
              </a:extLst>
            </p:cNvPr>
            <p:cNvSpPr/>
            <p:nvPr/>
          </p:nvSpPr>
          <p:spPr>
            <a:xfrm>
              <a:off x="3256818" y="1606121"/>
              <a:ext cx="734695" cy="962660"/>
            </a:xfrm>
            <a:custGeom>
              <a:avLst/>
              <a:gdLst/>
              <a:ahLst/>
              <a:cxnLst/>
              <a:rect l="l" t="t" r="r" b="b"/>
              <a:pathLst>
                <a:path w="734695" h="962660">
                  <a:moveTo>
                    <a:pt x="734698" y="962398"/>
                  </a:moveTo>
                  <a:lnTo>
                    <a:pt x="0" y="962398"/>
                  </a:lnTo>
                  <a:lnTo>
                    <a:pt x="0" y="0"/>
                  </a:lnTo>
                  <a:lnTo>
                    <a:pt x="734698" y="0"/>
                  </a:lnTo>
                  <a:lnTo>
                    <a:pt x="734698" y="962398"/>
                  </a:lnTo>
                  <a:close/>
                </a:path>
              </a:pathLst>
            </a:custGeom>
            <a:grpFill/>
            <a:ln w="28575">
              <a:no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12" name="object 12">
              <a:extLst>
                <a:ext uri="{FF2B5EF4-FFF2-40B4-BE49-F238E27FC236}">
                  <a16:creationId xmlns:a16="http://schemas.microsoft.com/office/drawing/2014/main" id="{3DF579A3-68E4-4077-AF43-7DCF6ECC10E3}"/>
                </a:ext>
              </a:extLst>
            </p:cNvPr>
            <p:cNvSpPr/>
            <p:nvPr/>
          </p:nvSpPr>
          <p:spPr>
            <a:xfrm>
              <a:off x="3256818" y="1606121"/>
              <a:ext cx="734695" cy="962660"/>
            </a:xfrm>
            <a:custGeom>
              <a:avLst/>
              <a:gdLst/>
              <a:ahLst/>
              <a:cxnLst/>
              <a:rect l="l" t="t" r="r" b="b"/>
              <a:pathLst>
                <a:path w="734695" h="962660">
                  <a:moveTo>
                    <a:pt x="0" y="962398"/>
                  </a:moveTo>
                  <a:lnTo>
                    <a:pt x="0" y="0"/>
                  </a:lnTo>
                  <a:lnTo>
                    <a:pt x="734698" y="0"/>
                  </a:lnTo>
                  <a:lnTo>
                    <a:pt x="734698" y="962398"/>
                  </a:lnTo>
                  <a:lnTo>
                    <a:pt x="0" y="962398"/>
                  </a:lnTo>
                  <a:close/>
                </a:path>
              </a:pathLst>
            </a:custGeom>
            <a:grpFill/>
            <a:ln w="28575">
              <a:noFill/>
            </a:ln>
          </p:spPr>
          <p:txBody>
            <a:bodyPr wrap="square" lIns="0" tIns="0" rIns="0" bIns="0" rtlCol="0"/>
            <a:lstStyle/>
            <a:p>
              <a:endParaRPr>
                <a:latin typeface="Arial" panose="020B0604020202020204" pitchFamily="34" charset="0"/>
                <a:cs typeface="Arial" panose="020B0604020202020204" pitchFamily="34" charset="0"/>
              </a:endParaRPr>
            </a:p>
          </p:txBody>
        </p:sp>
      </p:grpSp>
      <p:sp>
        <p:nvSpPr>
          <p:cNvPr id="13" name="object 13">
            <a:extLst>
              <a:ext uri="{FF2B5EF4-FFF2-40B4-BE49-F238E27FC236}">
                <a16:creationId xmlns:a16="http://schemas.microsoft.com/office/drawing/2014/main" id="{2516BCC1-9B16-4332-A0CB-35836794B883}"/>
              </a:ext>
            </a:extLst>
          </p:cNvPr>
          <p:cNvSpPr txBox="1"/>
          <p:nvPr/>
        </p:nvSpPr>
        <p:spPr>
          <a:xfrm>
            <a:off x="3818145" y="1318455"/>
            <a:ext cx="759182" cy="822434"/>
          </a:xfrm>
          <a:prstGeom prst="rect">
            <a:avLst/>
          </a:prstGeom>
          <a:noFill/>
        </p:spPr>
        <p:txBody>
          <a:bodyPr vert="vert270" wrap="square" lIns="0" tIns="0" rIns="0" bIns="0" rtlCol="0">
            <a:spAutoFit/>
          </a:bodyPr>
          <a:lstStyle/>
          <a:p>
            <a:pPr marL="95885">
              <a:lnSpc>
                <a:spcPts val="1620"/>
              </a:lnSpc>
            </a:pPr>
            <a:r>
              <a:rPr b="1" spc="-5" dirty="0">
                <a:solidFill>
                  <a:srgbClr val="FFFFFF"/>
                </a:solidFill>
                <a:latin typeface="Arial" panose="020B0604020202020204" pitchFamily="34" charset="0"/>
                <a:cs typeface="Arial" panose="020B0604020202020204" pitchFamily="34" charset="0"/>
              </a:rPr>
              <a:t>scipy</a:t>
            </a:r>
            <a:endParaRPr dirty="0">
              <a:latin typeface="Arial" panose="020B0604020202020204" pitchFamily="34" charset="0"/>
              <a:cs typeface="Arial" panose="020B0604020202020204" pitchFamily="34" charset="0"/>
            </a:endParaRPr>
          </a:p>
          <a:p>
            <a:pPr marL="12700">
              <a:lnSpc>
                <a:spcPct val="100000"/>
              </a:lnSpc>
              <a:spcBef>
                <a:spcPts val="30"/>
              </a:spcBef>
            </a:pPr>
            <a:r>
              <a:rPr b="1" spc="-5" dirty="0">
                <a:solidFill>
                  <a:srgbClr val="FFFFFF"/>
                </a:solidFill>
                <a:latin typeface="Arial" panose="020B0604020202020204" pitchFamily="34" charset="0"/>
                <a:cs typeface="Arial" panose="020B0604020202020204" pitchFamily="34" charset="0"/>
              </a:rPr>
              <a:t>numpy</a:t>
            </a:r>
            <a:endParaRPr dirty="0">
              <a:latin typeface="Arial" panose="020B0604020202020204" pitchFamily="34" charset="0"/>
              <a:cs typeface="Arial" panose="020B0604020202020204" pitchFamily="34" charset="0"/>
            </a:endParaRPr>
          </a:p>
        </p:txBody>
      </p:sp>
      <p:sp>
        <p:nvSpPr>
          <p:cNvPr id="14" name="object 14">
            <a:extLst>
              <a:ext uri="{FF2B5EF4-FFF2-40B4-BE49-F238E27FC236}">
                <a16:creationId xmlns:a16="http://schemas.microsoft.com/office/drawing/2014/main" id="{E7A1CEDC-F647-4D24-A4AF-5972BA14BDB2}"/>
              </a:ext>
            </a:extLst>
          </p:cNvPr>
          <p:cNvSpPr txBox="1"/>
          <p:nvPr/>
        </p:nvSpPr>
        <p:spPr>
          <a:xfrm>
            <a:off x="5757004" y="806245"/>
            <a:ext cx="457702" cy="289823"/>
          </a:xfrm>
          <a:prstGeom prst="rect">
            <a:avLst/>
          </a:prstGeom>
        </p:spPr>
        <p:txBody>
          <a:bodyPr vert="horz" wrap="square" lIns="0" tIns="12700" rIns="0" bIns="0" rtlCol="0">
            <a:spAutoFit/>
          </a:bodyPr>
          <a:lstStyle/>
          <a:p>
            <a:pPr marL="12700">
              <a:lnSpc>
                <a:spcPct val="100000"/>
              </a:lnSpc>
              <a:spcBef>
                <a:spcPts val="100"/>
              </a:spcBef>
            </a:pPr>
            <a:r>
              <a:rPr spc="-5" dirty="0">
                <a:latin typeface="Arial" panose="020B0604020202020204" pitchFamily="34" charset="0"/>
                <a:cs typeface="Arial" panose="020B0604020202020204" pitchFamily="34" charset="0"/>
              </a:rPr>
              <a:t>...</a:t>
            </a:r>
            <a:endParaRPr dirty="0">
              <a:latin typeface="Arial" panose="020B0604020202020204" pitchFamily="34" charset="0"/>
              <a:cs typeface="Arial" panose="020B0604020202020204" pitchFamily="34" charset="0"/>
            </a:endParaRPr>
          </a:p>
        </p:txBody>
      </p:sp>
      <p:grpSp>
        <p:nvGrpSpPr>
          <p:cNvPr id="15" name="object 15">
            <a:extLst>
              <a:ext uri="{FF2B5EF4-FFF2-40B4-BE49-F238E27FC236}">
                <a16:creationId xmlns:a16="http://schemas.microsoft.com/office/drawing/2014/main" id="{F875985F-DD81-4E36-B3B1-85047C0DE098}"/>
              </a:ext>
            </a:extLst>
          </p:cNvPr>
          <p:cNvGrpSpPr/>
          <p:nvPr/>
        </p:nvGrpSpPr>
        <p:grpSpPr>
          <a:xfrm>
            <a:off x="4651743" y="604132"/>
            <a:ext cx="886753" cy="1632585"/>
            <a:chOff x="4145716" y="978048"/>
            <a:chExt cx="786130" cy="1632585"/>
          </a:xfrm>
        </p:grpSpPr>
        <p:sp>
          <p:nvSpPr>
            <p:cNvPr id="16" name="object 16">
              <a:extLst>
                <a:ext uri="{FF2B5EF4-FFF2-40B4-BE49-F238E27FC236}">
                  <a16:creationId xmlns:a16="http://schemas.microsoft.com/office/drawing/2014/main" id="{AA775478-7080-4B08-A68F-7C1A4925C8A0}"/>
                </a:ext>
              </a:extLst>
            </p:cNvPr>
            <p:cNvSpPr/>
            <p:nvPr/>
          </p:nvSpPr>
          <p:spPr>
            <a:xfrm>
              <a:off x="4145716" y="978048"/>
              <a:ext cx="786130" cy="1632585"/>
            </a:xfrm>
            <a:custGeom>
              <a:avLst/>
              <a:gdLst/>
              <a:ahLst/>
              <a:cxnLst/>
              <a:rect l="l" t="t" r="r" b="b"/>
              <a:pathLst>
                <a:path w="786129" h="1632585">
                  <a:moveTo>
                    <a:pt x="0" y="0"/>
                  </a:moveTo>
                  <a:lnTo>
                    <a:pt x="785698" y="0"/>
                  </a:lnTo>
                  <a:lnTo>
                    <a:pt x="785698" y="1632296"/>
                  </a:lnTo>
                  <a:lnTo>
                    <a:pt x="0" y="1632296"/>
                  </a:lnTo>
                  <a:lnTo>
                    <a:pt x="0" y="0"/>
                  </a:lnTo>
                  <a:close/>
                </a:path>
              </a:pathLst>
            </a:custGeom>
            <a:ln w="28575">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17" name="object 17">
              <a:extLst>
                <a:ext uri="{FF2B5EF4-FFF2-40B4-BE49-F238E27FC236}">
                  <a16:creationId xmlns:a16="http://schemas.microsoft.com/office/drawing/2014/main" id="{77D0FA8A-4846-4F18-B050-A0219AA97B08}"/>
                </a:ext>
              </a:extLst>
            </p:cNvPr>
            <p:cNvSpPr/>
            <p:nvPr/>
          </p:nvSpPr>
          <p:spPr>
            <a:xfrm>
              <a:off x="4161066" y="995704"/>
              <a:ext cx="763532" cy="600268"/>
            </a:xfrm>
            <a:custGeom>
              <a:avLst/>
              <a:gdLst/>
              <a:ahLst/>
              <a:cxnLst/>
              <a:rect l="l" t="t" r="r" b="b"/>
              <a:pathLst>
                <a:path w="734695" h="577850">
                  <a:moveTo>
                    <a:pt x="734698" y="577798"/>
                  </a:moveTo>
                  <a:lnTo>
                    <a:pt x="0" y="577798"/>
                  </a:lnTo>
                  <a:lnTo>
                    <a:pt x="0" y="0"/>
                  </a:lnTo>
                  <a:lnTo>
                    <a:pt x="734698" y="0"/>
                  </a:lnTo>
                  <a:lnTo>
                    <a:pt x="734698" y="577798"/>
                  </a:lnTo>
                  <a:close/>
                </a:path>
              </a:pathLst>
            </a:custGeom>
            <a:solidFill>
              <a:schemeClr val="tx2">
                <a:lumMod val="40000"/>
                <a:lumOff val="60000"/>
              </a:schemeClr>
            </a:solidFill>
            <a:ln w="28575">
              <a:noFill/>
            </a:ln>
          </p:spPr>
          <p:txBody>
            <a:bodyPr wrap="square" lIns="0" tIns="0" rIns="0" bIns="0" rtlCol="0"/>
            <a:lstStyle/>
            <a:p>
              <a:endParaRPr dirty="0">
                <a:latin typeface="Arial" panose="020B0604020202020204" pitchFamily="34" charset="0"/>
                <a:cs typeface="Arial" panose="020B0604020202020204" pitchFamily="34" charset="0"/>
              </a:endParaRPr>
            </a:p>
          </p:txBody>
        </p:sp>
      </p:grpSp>
      <p:sp>
        <p:nvSpPr>
          <p:cNvPr id="19" name="object 19">
            <a:extLst>
              <a:ext uri="{FF2B5EF4-FFF2-40B4-BE49-F238E27FC236}">
                <a16:creationId xmlns:a16="http://schemas.microsoft.com/office/drawing/2014/main" id="{9568EA7C-7AEB-4046-9A95-133851AE5DD4}"/>
              </a:ext>
            </a:extLst>
          </p:cNvPr>
          <p:cNvSpPr txBox="1"/>
          <p:nvPr/>
        </p:nvSpPr>
        <p:spPr>
          <a:xfrm>
            <a:off x="4669057" y="621788"/>
            <a:ext cx="852371" cy="417422"/>
          </a:xfrm>
          <a:prstGeom prst="rect">
            <a:avLst/>
          </a:prstGeom>
          <a:noFill/>
          <a:ln w="28575">
            <a:noFill/>
          </a:ln>
        </p:spPr>
        <p:txBody>
          <a:bodyPr vert="horz" wrap="square" lIns="0" tIns="139065" rIns="0" bIns="0" rtlCol="0">
            <a:spAutoFit/>
          </a:bodyPr>
          <a:lstStyle/>
          <a:p>
            <a:pPr algn="ctr">
              <a:lnSpc>
                <a:spcPct val="100000"/>
              </a:lnSpc>
              <a:spcBef>
                <a:spcPts val="1095"/>
              </a:spcBef>
            </a:pPr>
            <a:r>
              <a:rPr b="1" spc="5" dirty="0">
                <a:solidFill>
                  <a:srgbClr val="FFFFFF"/>
                </a:solidFill>
                <a:latin typeface="Arial" panose="020B0604020202020204" pitchFamily="34" charset="0"/>
                <a:cs typeface="Arial" panose="020B0604020202020204" pitchFamily="34" charset="0"/>
              </a:rPr>
              <a:t>A</a:t>
            </a:r>
            <a:r>
              <a:rPr b="1" spc="7" baseline="-32051" dirty="0">
                <a:solidFill>
                  <a:srgbClr val="FFFFFF"/>
                </a:solidFill>
                <a:latin typeface="Arial" panose="020B0604020202020204" pitchFamily="34" charset="0"/>
                <a:cs typeface="Arial" panose="020B0604020202020204" pitchFamily="34" charset="0"/>
              </a:rPr>
              <a:t>2</a:t>
            </a:r>
            <a:endParaRPr baseline="-32051" dirty="0">
              <a:latin typeface="Arial" panose="020B0604020202020204" pitchFamily="34" charset="0"/>
              <a:cs typeface="Arial" panose="020B0604020202020204" pitchFamily="34" charset="0"/>
            </a:endParaRPr>
          </a:p>
        </p:txBody>
      </p:sp>
      <p:grpSp>
        <p:nvGrpSpPr>
          <p:cNvPr id="24" name="object 24">
            <a:extLst>
              <a:ext uri="{FF2B5EF4-FFF2-40B4-BE49-F238E27FC236}">
                <a16:creationId xmlns:a16="http://schemas.microsoft.com/office/drawing/2014/main" id="{42936017-1862-424C-96D9-4468AE50AE37}"/>
              </a:ext>
            </a:extLst>
          </p:cNvPr>
          <p:cNvGrpSpPr/>
          <p:nvPr/>
        </p:nvGrpSpPr>
        <p:grpSpPr>
          <a:xfrm>
            <a:off x="6478327" y="594312"/>
            <a:ext cx="886753" cy="1637413"/>
            <a:chOff x="5764813" y="978048"/>
            <a:chExt cx="786130" cy="1632585"/>
          </a:xfrm>
        </p:grpSpPr>
        <p:sp>
          <p:nvSpPr>
            <p:cNvPr id="25" name="object 25">
              <a:extLst>
                <a:ext uri="{FF2B5EF4-FFF2-40B4-BE49-F238E27FC236}">
                  <a16:creationId xmlns:a16="http://schemas.microsoft.com/office/drawing/2014/main" id="{359DEB9E-874F-4337-A9DB-2B4E56B641F1}"/>
                </a:ext>
              </a:extLst>
            </p:cNvPr>
            <p:cNvSpPr/>
            <p:nvPr/>
          </p:nvSpPr>
          <p:spPr>
            <a:xfrm>
              <a:off x="5764813" y="978048"/>
              <a:ext cx="786130" cy="1632585"/>
            </a:xfrm>
            <a:custGeom>
              <a:avLst/>
              <a:gdLst/>
              <a:ahLst/>
              <a:cxnLst/>
              <a:rect l="l" t="t" r="r" b="b"/>
              <a:pathLst>
                <a:path w="786129" h="1632585">
                  <a:moveTo>
                    <a:pt x="0" y="0"/>
                  </a:moveTo>
                  <a:lnTo>
                    <a:pt x="785698" y="0"/>
                  </a:lnTo>
                  <a:lnTo>
                    <a:pt x="785698" y="1632296"/>
                  </a:lnTo>
                  <a:lnTo>
                    <a:pt x="0" y="1632296"/>
                  </a:lnTo>
                  <a:lnTo>
                    <a:pt x="0" y="0"/>
                  </a:lnTo>
                  <a:close/>
                </a:path>
              </a:pathLst>
            </a:custGeom>
            <a:ln w="28575">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26" name="object 26">
              <a:extLst>
                <a:ext uri="{FF2B5EF4-FFF2-40B4-BE49-F238E27FC236}">
                  <a16:creationId xmlns:a16="http://schemas.microsoft.com/office/drawing/2014/main" id="{12B50F5D-9C98-47E7-9551-ED63B8527BE9}"/>
                </a:ext>
              </a:extLst>
            </p:cNvPr>
            <p:cNvSpPr/>
            <p:nvPr/>
          </p:nvSpPr>
          <p:spPr>
            <a:xfrm>
              <a:off x="5770006" y="988183"/>
              <a:ext cx="775657" cy="633492"/>
            </a:xfrm>
            <a:custGeom>
              <a:avLst/>
              <a:gdLst/>
              <a:ahLst/>
              <a:cxnLst/>
              <a:rect l="l" t="t" r="r" b="b"/>
              <a:pathLst>
                <a:path w="734695" h="577850">
                  <a:moveTo>
                    <a:pt x="734698" y="577798"/>
                  </a:moveTo>
                  <a:lnTo>
                    <a:pt x="0" y="577798"/>
                  </a:lnTo>
                  <a:lnTo>
                    <a:pt x="0" y="0"/>
                  </a:lnTo>
                  <a:lnTo>
                    <a:pt x="734698" y="0"/>
                  </a:lnTo>
                  <a:lnTo>
                    <a:pt x="734698" y="577798"/>
                  </a:lnTo>
                  <a:close/>
                </a:path>
              </a:pathLst>
            </a:custGeom>
            <a:solidFill>
              <a:schemeClr val="tx2">
                <a:lumMod val="40000"/>
                <a:lumOff val="60000"/>
              </a:schemeClr>
            </a:solidFill>
            <a:ln w="28575">
              <a:noFill/>
            </a:ln>
          </p:spPr>
          <p:txBody>
            <a:bodyPr wrap="square" lIns="0" tIns="0" rIns="0" bIns="0" rtlCol="0"/>
            <a:lstStyle/>
            <a:p>
              <a:endParaRPr dirty="0">
                <a:latin typeface="Arial" panose="020B0604020202020204" pitchFamily="34" charset="0"/>
                <a:cs typeface="Arial" panose="020B0604020202020204" pitchFamily="34" charset="0"/>
              </a:endParaRPr>
            </a:p>
          </p:txBody>
        </p:sp>
      </p:grpSp>
      <p:grpSp>
        <p:nvGrpSpPr>
          <p:cNvPr id="29" name="object 29">
            <a:extLst>
              <a:ext uri="{FF2B5EF4-FFF2-40B4-BE49-F238E27FC236}">
                <a16:creationId xmlns:a16="http://schemas.microsoft.com/office/drawing/2014/main" id="{3E55ADF7-49A0-41C9-9B67-340365F17BFA}"/>
              </a:ext>
            </a:extLst>
          </p:cNvPr>
          <p:cNvGrpSpPr/>
          <p:nvPr/>
        </p:nvGrpSpPr>
        <p:grpSpPr>
          <a:xfrm>
            <a:off x="6484189" y="1201949"/>
            <a:ext cx="903800" cy="1020299"/>
            <a:chOff x="5790313" y="1606121"/>
            <a:chExt cx="734695" cy="1013238"/>
          </a:xfrm>
          <a:solidFill>
            <a:srgbClr val="124191"/>
          </a:solidFill>
        </p:grpSpPr>
        <p:sp>
          <p:nvSpPr>
            <p:cNvPr id="30" name="object 30">
              <a:extLst>
                <a:ext uri="{FF2B5EF4-FFF2-40B4-BE49-F238E27FC236}">
                  <a16:creationId xmlns:a16="http://schemas.microsoft.com/office/drawing/2014/main" id="{9B570870-81A5-4BD8-A435-354A3CCBA299}"/>
                </a:ext>
              </a:extLst>
            </p:cNvPr>
            <p:cNvSpPr/>
            <p:nvPr/>
          </p:nvSpPr>
          <p:spPr>
            <a:xfrm>
              <a:off x="5790313" y="1606121"/>
              <a:ext cx="734695" cy="962660"/>
            </a:xfrm>
            <a:custGeom>
              <a:avLst/>
              <a:gdLst/>
              <a:ahLst/>
              <a:cxnLst/>
              <a:rect l="l" t="t" r="r" b="b"/>
              <a:pathLst>
                <a:path w="734695" h="962660">
                  <a:moveTo>
                    <a:pt x="734698" y="962398"/>
                  </a:moveTo>
                  <a:lnTo>
                    <a:pt x="0" y="962398"/>
                  </a:lnTo>
                  <a:lnTo>
                    <a:pt x="0" y="0"/>
                  </a:lnTo>
                  <a:lnTo>
                    <a:pt x="734698" y="0"/>
                  </a:lnTo>
                  <a:lnTo>
                    <a:pt x="734698" y="962398"/>
                  </a:lnTo>
                  <a:close/>
                </a:path>
              </a:pathLst>
            </a:custGeom>
            <a:grpFill/>
            <a:ln w="28575">
              <a:no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31" name="object 31">
              <a:extLst>
                <a:ext uri="{FF2B5EF4-FFF2-40B4-BE49-F238E27FC236}">
                  <a16:creationId xmlns:a16="http://schemas.microsoft.com/office/drawing/2014/main" id="{CACE4D00-EE31-4AC9-890D-2682C329AAE3}"/>
                </a:ext>
              </a:extLst>
            </p:cNvPr>
            <p:cNvSpPr/>
            <p:nvPr/>
          </p:nvSpPr>
          <p:spPr>
            <a:xfrm>
              <a:off x="5790313" y="1606121"/>
              <a:ext cx="734695" cy="1013238"/>
            </a:xfrm>
            <a:custGeom>
              <a:avLst/>
              <a:gdLst/>
              <a:ahLst/>
              <a:cxnLst/>
              <a:rect l="l" t="t" r="r" b="b"/>
              <a:pathLst>
                <a:path w="734695" h="962660">
                  <a:moveTo>
                    <a:pt x="0" y="962398"/>
                  </a:moveTo>
                  <a:lnTo>
                    <a:pt x="0" y="0"/>
                  </a:lnTo>
                  <a:lnTo>
                    <a:pt x="734698" y="0"/>
                  </a:lnTo>
                  <a:lnTo>
                    <a:pt x="734698" y="962398"/>
                  </a:lnTo>
                  <a:lnTo>
                    <a:pt x="0" y="962398"/>
                  </a:lnTo>
                  <a:close/>
                </a:path>
              </a:pathLst>
            </a:custGeom>
            <a:grpFill/>
            <a:ln w="28575">
              <a:noFill/>
            </a:ln>
          </p:spPr>
          <p:txBody>
            <a:bodyPr wrap="square" lIns="0" tIns="0" rIns="0" bIns="0" rtlCol="0"/>
            <a:lstStyle/>
            <a:p>
              <a:endParaRPr>
                <a:latin typeface="Arial" panose="020B0604020202020204" pitchFamily="34" charset="0"/>
                <a:cs typeface="Arial" panose="020B0604020202020204" pitchFamily="34" charset="0"/>
              </a:endParaRPr>
            </a:p>
          </p:txBody>
        </p:sp>
      </p:grpSp>
      <p:sp>
        <p:nvSpPr>
          <p:cNvPr id="32" name="object 32">
            <a:extLst>
              <a:ext uri="{FF2B5EF4-FFF2-40B4-BE49-F238E27FC236}">
                <a16:creationId xmlns:a16="http://schemas.microsoft.com/office/drawing/2014/main" id="{D5F3B9A8-20B9-443F-B9A1-410C656352BB}"/>
              </a:ext>
            </a:extLst>
          </p:cNvPr>
          <p:cNvSpPr txBox="1"/>
          <p:nvPr/>
        </p:nvSpPr>
        <p:spPr>
          <a:xfrm>
            <a:off x="6815593" y="1362251"/>
            <a:ext cx="206467" cy="706662"/>
          </a:xfrm>
          <a:prstGeom prst="rect">
            <a:avLst/>
          </a:prstGeom>
          <a:solidFill>
            <a:srgbClr val="124191"/>
          </a:solidFill>
        </p:spPr>
        <p:txBody>
          <a:bodyPr vert="vert270" wrap="square" lIns="0" tIns="0" rIns="0" bIns="0" rtlCol="0">
            <a:spAutoFit/>
          </a:bodyPr>
          <a:lstStyle/>
          <a:p>
            <a:pPr marL="12700">
              <a:lnSpc>
                <a:spcPts val="1620"/>
              </a:lnSpc>
            </a:pPr>
            <a:r>
              <a:rPr b="1" spc="-5" dirty="0">
                <a:solidFill>
                  <a:srgbClr val="FFFFFF"/>
                </a:solidFill>
                <a:latin typeface="Arial" panose="020B0604020202020204" pitchFamily="34" charset="0"/>
                <a:cs typeface="Arial" panose="020B0604020202020204" pitchFamily="34" charset="0"/>
              </a:rPr>
              <a:t>scipy</a:t>
            </a:r>
            <a:endParaRPr dirty="0">
              <a:latin typeface="Arial" panose="020B0604020202020204" pitchFamily="34" charset="0"/>
              <a:cs typeface="Arial" panose="020B0604020202020204" pitchFamily="34" charset="0"/>
            </a:endParaRPr>
          </a:p>
        </p:txBody>
      </p:sp>
      <p:sp>
        <p:nvSpPr>
          <p:cNvPr id="48" name="文本框 47">
            <a:extLst>
              <a:ext uri="{FF2B5EF4-FFF2-40B4-BE49-F238E27FC236}">
                <a16:creationId xmlns:a16="http://schemas.microsoft.com/office/drawing/2014/main" id="{2035C4ED-EA67-4D07-8685-BBFCD323BB49}"/>
              </a:ext>
            </a:extLst>
          </p:cNvPr>
          <p:cNvSpPr txBox="1"/>
          <p:nvPr/>
        </p:nvSpPr>
        <p:spPr>
          <a:xfrm>
            <a:off x="6733325" y="748465"/>
            <a:ext cx="746939" cy="369332"/>
          </a:xfrm>
          <a:prstGeom prst="rect">
            <a:avLst/>
          </a:prstGeom>
          <a:noFill/>
          <a:ln w="28575">
            <a:noFill/>
          </a:ln>
        </p:spPr>
        <p:txBody>
          <a:bodyPr wrap="square">
            <a:spAutoFit/>
          </a:bodyPr>
          <a:lstStyle/>
          <a:p>
            <a:r>
              <a:rPr lang="en-US" altLang="zh-CN" b="1" spc="5" dirty="0">
                <a:solidFill>
                  <a:srgbClr val="FFFFFF"/>
                </a:solidFill>
                <a:latin typeface="Arial" panose="020B0604020202020204" pitchFamily="34" charset="0"/>
                <a:cs typeface="Arial" panose="020B0604020202020204" pitchFamily="34" charset="0"/>
              </a:rPr>
              <a:t>A</a:t>
            </a:r>
            <a:r>
              <a:rPr lang="en-US" altLang="zh-CN" b="1" spc="7" baseline="-32051" dirty="0">
                <a:solidFill>
                  <a:srgbClr val="FFFFFF"/>
                </a:solidFill>
                <a:latin typeface="Arial" panose="020B0604020202020204" pitchFamily="34" charset="0"/>
                <a:cs typeface="Arial" panose="020B0604020202020204" pitchFamily="34" charset="0"/>
              </a:rPr>
              <a:t>N</a:t>
            </a:r>
            <a:endParaRPr lang="zh-CN" altLang="en-US" dirty="0">
              <a:latin typeface="Arial" panose="020B0604020202020204" pitchFamily="34" charset="0"/>
              <a:cs typeface="Arial" panose="020B0604020202020204" pitchFamily="34" charset="0"/>
            </a:endParaRPr>
          </a:p>
        </p:txBody>
      </p:sp>
      <p:sp>
        <p:nvSpPr>
          <p:cNvPr id="50" name="object 41">
            <a:extLst>
              <a:ext uri="{FF2B5EF4-FFF2-40B4-BE49-F238E27FC236}">
                <a16:creationId xmlns:a16="http://schemas.microsoft.com/office/drawing/2014/main" id="{D1CBEB05-22AF-4E98-8933-2650E955A243}"/>
              </a:ext>
            </a:extLst>
          </p:cNvPr>
          <p:cNvSpPr txBox="1"/>
          <p:nvPr/>
        </p:nvSpPr>
        <p:spPr>
          <a:xfrm>
            <a:off x="492930" y="77395"/>
            <a:ext cx="2413635" cy="361766"/>
          </a:xfrm>
          <a:prstGeom prst="rect">
            <a:avLst/>
          </a:prstGeom>
        </p:spPr>
        <p:txBody>
          <a:bodyPr vert="horz" wrap="square" lIns="0" tIns="12700" rIns="0" bIns="0" rtlCol="0">
            <a:spAutoFit/>
          </a:bodyPr>
          <a:lstStyle/>
          <a:p>
            <a:pPr marL="12700">
              <a:lnSpc>
                <a:spcPts val="2865"/>
              </a:lnSpc>
              <a:spcBef>
                <a:spcPts val="100"/>
              </a:spcBef>
            </a:pPr>
            <a:r>
              <a:rPr lang="en-US" sz="2000" spc="-5" dirty="0">
                <a:solidFill>
                  <a:srgbClr val="124191"/>
                </a:solidFill>
                <a:latin typeface="Arial"/>
                <a:cs typeface="Arial"/>
              </a:rPr>
              <a:t>Observation</a:t>
            </a:r>
            <a:endParaRPr sz="2000" dirty="0">
              <a:solidFill>
                <a:srgbClr val="124191"/>
              </a:solidFill>
              <a:latin typeface="Arial"/>
              <a:cs typeface="Arial"/>
            </a:endParaRPr>
          </a:p>
        </p:txBody>
      </p:sp>
      <p:sp>
        <p:nvSpPr>
          <p:cNvPr id="23" name="object 23">
            <a:extLst>
              <a:ext uri="{FF2B5EF4-FFF2-40B4-BE49-F238E27FC236}">
                <a16:creationId xmlns:a16="http://schemas.microsoft.com/office/drawing/2014/main" id="{C5583512-7FEB-4CEE-9E45-870920FFBAE5}"/>
              </a:ext>
            </a:extLst>
          </p:cNvPr>
          <p:cNvSpPr txBox="1"/>
          <p:nvPr/>
        </p:nvSpPr>
        <p:spPr>
          <a:xfrm>
            <a:off x="4989257" y="1200150"/>
            <a:ext cx="206467" cy="1018799"/>
          </a:xfrm>
          <a:prstGeom prst="rect">
            <a:avLst/>
          </a:prstGeom>
          <a:noFill/>
        </p:spPr>
        <p:txBody>
          <a:bodyPr vert="vert270" wrap="square" lIns="0" tIns="0" rIns="0" bIns="0" rtlCol="0">
            <a:spAutoFit/>
          </a:bodyPr>
          <a:lstStyle/>
          <a:p>
            <a:pPr marL="12700">
              <a:lnSpc>
                <a:spcPts val="1620"/>
              </a:lnSpc>
            </a:pPr>
            <a:r>
              <a:rPr b="1" spc="-5" dirty="0">
                <a:solidFill>
                  <a:srgbClr val="FFFFFF"/>
                </a:solidFill>
                <a:latin typeface="Arial" panose="020B0604020202020204" pitchFamily="34" charset="0"/>
                <a:cs typeface="Arial" panose="020B0604020202020204" pitchFamily="34" charset="0"/>
              </a:rPr>
              <a:t>requests</a:t>
            </a:r>
            <a:endParaRPr dirty="0">
              <a:latin typeface="Arial" panose="020B0604020202020204" pitchFamily="34" charset="0"/>
              <a:cs typeface="Arial" panose="020B0604020202020204" pitchFamily="34" charset="0"/>
            </a:endParaRPr>
          </a:p>
        </p:txBody>
      </p:sp>
      <p:sp>
        <p:nvSpPr>
          <p:cNvPr id="27" name="灯片编号占位符 26">
            <a:extLst>
              <a:ext uri="{FF2B5EF4-FFF2-40B4-BE49-F238E27FC236}">
                <a16:creationId xmlns:a16="http://schemas.microsoft.com/office/drawing/2014/main" id="{0A0EBA4B-DF5E-4398-AF59-9575C32157A5}"/>
              </a:ext>
            </a:extLst>
          </p:cNvPr>
          <p:cNvSpPr>
            <a:spLocks noGrp="1"/>
          </p:cNvSpPr>
          <p:nvPr>
            <p:ph type="sldNum" sz="quarter" idx="7"/>
          </p:nvPr>
        </p:nvSpPr>
        <p:spPr/>
        <p:txBody>
          <a:bodyPr/>
          <a:lstStyle/>
          <a:p>
            <a:pPr marL="38100">
              <a:lnSpc>
                <a:spcPct val="100000"/>
              </a:lnSpc>
              <a:spcBef>
                <a:spcPts val="100"/>
              </a:spcBef>
            </a:pPr>
            <a:fld id="{81D60167-4931-47E6-BA6A-407CBD079E47}" type="slidenum">
              <a:rPr lang="en-US" altLang="zh-CN" spc="30" smtClean="0"/>
              <a:t>21</a:t>
            </a:fld>
            <a:endParaRPr lang="en-US" altLang="zh-CN" spc="30" dirty="0"/>
          </a:p>
        </p:txBody>
      </p:sp>
    </p:spTree>
    <p:extLst>
      <p:ext uri="{BB962C8B-B14F-4D97-AF65-F5344CB8AC3E}">
        <p14:creationId xmlns:p14="http://schemas.microsoft.com/office/powerpoint/2010/main" val="782818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DB95292-F4C0-4328-A2AE-8C53E4733E79}"/>
              </a:ext>
            </a:extLst>
          </p:cNvPr>
          <p:cNvSpPr txBox="1">
            <a:spLocks/>
          </p:cNvSpPr>
          <p:nvPr/>
        </p:nvSpPr>
        <p:spPr>
          <a:xfrm>
            <a:off x="384724" y="196993"/>
            <a:ext cx="1423035" cy="320601"/>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n-US" sz="2000" kern="0" spc="-5" dirty="0">
                <a:solidFill>
                  <a:srgbClr val="124191"/>
                </a:solidFill>
                <a:latin typeface="Arial" panose="020B0604020202020204" pitchFamily="34" charset="0"/>
                <a:cs typeface="Arial" panose="020B0604020202020204" pitchFamily="34" charset="0"/>
              </a:rPr>
              <a:t>Outline</a:t>
            </a:r>
            <a:endParaRPr lang="en-US" kern="0" spc="-5" dirty="0">
              <a:solidFill>
                <a:srgbClr val="124191"/>
              </a:solidFill>
              <a:latin typeface="Arial" panose="020B0604020202020204" pitchFamily="34" charset="0"/>
              <a:cs typeface="Arial" panose="020B0604020202020204" pitchFamily="34" charset="0"/>
            </a:endParaRPr>
          </a:p>
        </p:txBody>
      </p:sp>
      <p:sp>
        <p:nvSpPr>
          <p:cNvPr id="3" name="object 3">
            <a:extLst>
              <a:ext uri="{FF2B5EF4-FFF2-40B4-BE49-F238E27FC236}">
                <a16:creationId xmlns:a16="http://schemas.microsoft.com/office/drawing/2014/main" id="{9F23E3F2-CA0C-4D56-B4EE-F3F0CB085600}"/>
              </a:ext>
            </a:extLst>
          </p:cNvPr>
          <p:cNvSpPr txBox="1"/>
          <p:nvPr/>
        </p:nvSpPr>
        <p:spPr>
          <a:xfrm>
            <a:off x="384724" y="787602"/>
            <a:ext cx="5406476" cy="3321421"/>
          </a:xfrm>
          <a:prstGeom prst="rect">
            <a:avLst/>
          </a:prstGeom>
        </p:spPr>
        <p:txBody>
          <a:bodyPr vert="horz" wrap="square" lIns="0" tIns="58419" rIns="0" bIns="0" rtlCol="0">
            <a:spAutoFit/>
          </a:bodyPr>
          <a:lstStyle/>
          <a:p>
            <a:pPr marL="355600" indent="-342900">
              <a:lnSpc>
                <a:spcPct val="100000"/>
              </a:lnSpc>
              <a:spcBef>
                <a:spcPts val="459"/>
              </a:spcBef>
              <a:buFont typeface="Arial" panose="020B0604020202020204" pitchFamily="34" charset="0"/>
              <a:buChar char="•"/>
            </a:pPr>
            <a:r>
              <a:rPr dirty="0">
                <a:solidFill>
                  <a:srgbClr val="999999"/>
                </a:solidFill>
                <a:latin typeface="Arial"/>
                <a:cs typeface="Arial"/>
              </a:rPr>
              <a:t>Motivation</a:t>
            </a:r>
            <a:endParaRPr lang="en-US" dirty="0">
              <a:solidFill>
                <a:srgbClr val="999999"/>
              </a:solidFill>
              <a:latin typeface="Arial"/>
              <a:cs typeface="Arial"/>
            </a:endParaRPr>
          </a:p>
          <a:p>
            <a:pPr marL="355600" indent="-342900">
              <a:lnSpc>
                <a:spcPct val="100000"/>
              </a:lnSpc>
              <a:spcBef>
                <a:spcPts val="459"/>
              </a:spcBef>
              <a:buFont typeface="Arial" panose="020B0604020202020204" pitchFamily="34" charset="0"/>
              <a:buChar char="•"/>
            </a:pPr>
            <a:endParaRPr lang="en-US" dirty="0">
              <a:solidFill>
                <a:srgbClr val="999999"/>
              </a:solidFill>
              <a:latin typeface="Arial"/>
              <a:cs typeface="Arial"/>
            </a:endParaRPr>
          </a:p>
          <a:p>
            <a:pPr marL="355600" indent="-342900">
              <a:lnSpc>
                <a:spcPct val="100000"/>
              </a:lnSpc>
              <a:spcBef>
                <a:spcPts val="459"/>
              </a:spcBef>
              <a:buFont typeface="Arial" panose="020B0604020202020204" pitchFamily="34" charset="0"/>
              <a:buChar char="•"/>
            </a:pPr>
            <a:r>
              <a:rPr lang="en-US" dirty="0">
                <a:solidFill>
                  <a:srgbClr val="124191"/>
                </a:solidFill>
                <a:latin typeface="Arial"/>
                <a:cs typeface="Arial"/>
              </a:rPr>
              <a:t>B</a:t>
            </a:r>
            <a:r>
              <a:rPr lang="en-US" altLang="zh-CN" dirty="0">
                <a:solidFill>
                  <a:srgbClr val="124191"/>
                </a:solidFill>
                <a:latin typeface="Arial"/>
                <a:cs typeface="Arial"/>
              </a:rPr>
              <a:t>ackground</a:t>
            </a:r>
          </a:p>
          <a:p>
            <a:pPr marL="812800" lvl="1" indent="-342900">
              <a:spcBef>
                <a:spcPts val="459"/>
              </a:spcBef>
              <a:buFont typeface="Arial" panose="020B0604020202020204" pitchFamily="34" charset="0"/>
              <a:buChar char="•"/>
            </a:pPr>
            <a:r>
              <a:rPr lang="en-US" sz="1600" dirty="0">
                <a:solidFill>
                  <a:srgbClr val="124191"/>
                </a:solidFill>
                <a:latin typeface="Arial"/>
                <a:cs typeface="Arial"/>
              </a:rPr>
              <a:t>Deconstructing Container Performance</a:t>
            </a:r>
          </a:p>
          <a:p>
            <a:pPr marL="812800" lvl="1" indent="-342900">
              <a:spcBef>
                <a:spcPts val="459"/>
              </a:spcBef>
              <a:buFont typeface="Arial" panose="020B0604020202020204" pitchFamily="34" charset="0"/>
              <a:buChar char="•"/>
            </a:pPr>
            <a:r>
              <a:rPr lang="en-US" sz="1600" dirty="0">
                <a:solidFill>
                  <a:srgbClr val="124191"/>
                </a:solidFill>
                <a:latin typeface="Arial"/>
                <a:cs typeface="Arial"/>
              </a:rPr>
              <a:t>Python Initialization Study</a:t>
            </a:r>
            <a:endParaRPr sz="1600" dirty="0">
              <a:solidFill>
                <a:srgbClr val="124191"/>
              </a:solidFill>
              <a:latin typeface="Arial"/>
              <a:cs typeface="Arial"/>
            </a:endParaRPr>
          </a:p>
          <a:p>
            <a:pPr marL="12700">
              <a:lnSpc>
                <a:spcPct val="100000"/>
              </a:lnSpc>
              <a:spcBef>
                <a:spcPts val="975"/>
              </a:spcBef>
            </a:pPr>
            <a:endParaRPr lang="en-US" spc="-5" dirty="0">
              <a:latin typeface="Arial"/>
              <a:cs typeface="Arial"/>
            </a:endParaRPr>
          </a:p>
          <a:p>
            <a:pPr marL="298450" indent="-285750">
              <a:lnSpc>
                <a:spcPct val="100000"/>
              </a:lnSpc>
              <a:spcBef>
                <a:spcPts val="975"/>
              </a:spcBef>
              <a:buFont typeface="Arial" panose="020B0604020202020204" pitchFamily="34" charset="0"/>
              <a:buChar char="•"/>
            </a:pPr>
            <a:r>
              <a:rPr lang="en-US" spc="-5" dirty="0">
                <a:latin typeface="Arial"/>
                <a:cs typeface="Arial"/>
              </a:rPr>
              <a:t>Key Ideas</a:t>
            </a:r>
          </a:p>
          <a:p>
            <a:pPr marL="298450" indent="-285750">
              <a:lnSpc>
                <a:spcPct val="100000"/>
              </a:lnSpc>
              <a:spcBef>
                <a:spcPts val="975"/>
              </a:spcBef>
              <a:buFont typeface="Arial" panose="020B0604020202020204" pitchFamily="34" charset="0"/>
              <a:buChar char="•"/>
            </a:pPr>
            <a:endParaRPr lang="en-US" spc="-5" dirty="0">
              <a:latin typeface="Arial"/>
              <a:cs typeface="Arial"/>
            </a:endParaRPr>
          </a:p>
          <a:p>
            <a:pPr marL="298450" indent="-285750">
              <a:lnSpc>
                <a:spcPct val="100000"/>
              </a:lnSpc>
              <a:spcBef>
                <a:spcPts val="975"/>
              </a:spcBef>
              <a:buFont typeface="Arial" panose="020B0604020202020204" pitchFamily="34" charset="0"/>
              <a:buChar char="•"/>
            </a:pPr>
            <a:r>
              <a:rPr spc="-5" dirty="0">
                <a:latin typeface="Arial"/>
                <a:cs typeface="Arial"/>
              </a:rPr>
              <a:t>Conclusion</a:t>
            </a:r>
            <a:endParaRPr dirty="0">
              <a:latin typeface="Arial"/>
              <a:cs typeface="Arial"/>
            </a:endParaRPr>
          </a:p>
        </p:txBody>
      </p:sp>
      <p:sp>
        <p:nvSpPr>
          <p:cNvPr id="6" name="灯片编号占位符 5">
            <a:extLst>
              <a:ext uri="{FF2B5EF4-FFF2-40B4-BE49-F238E27FC236}">
                <a16:creationId xmlns:a16="http://schemas.microsoft.com/office/drawing/2014/main" id="{523E0115-B956-4BDD-A5EF-938E81BBAE54}"/>
              </a:ext>
            </a:extLst>
          </p:cNvPr>
          <p:cNvSpPr>
            <a:spLocks noGrp="1"/>
          </p:cNvSpPr>
          <p:nvPr>
            <p:ph type="sldNum" sz="quarter" idx="7"/>
          </p:nvPr>
        </p:nvSpPr>
        <p:spPr/>
        <p:txBody>
          <a:bodyPr/>
          <a:lstStyle/>
          <a:p>
            <a:pPr marL="38100">
              <a:lnSpc>
                <a:spcPct val="100000"/>
              </a:lnSpc>
              <a:spcBef>
                <a:spcPts val="100"/>
              </a:spcBef>
            </a:pPr>
            <a:fld id="{81D60167-4931-47E6-BA6A-407CBD079E47}" type="slidenum">
              <a:rPr lang="en-US" altLang="zh-CN" spc="30" smtClean="0"/>
              <a:t>22</a:t>
            </a:fld>
            <a:endParaRPr lang="en-US" altLang="zh-CN" spc="30" dirty="0"/>
          </a:p>
        </p:txBody>
      </p:sp>
    </p:spTree>
    <p:extLst>
      <p:ext uri="{BB962C8B-B14F-4D97-AF65-F5344CB8AC3E}">
        <p14:creationId xmlns:p14="http://schemas.microsoft.com/office/powerpoint/2010/main" val="3013446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BEF8778-BF56-40A7-9018-8C9541560018}"/>
              </a:ext>
            </a:extLst>
          </p:cNvPr>
          <p:cNvSpPr txBox="1">
            <a:spLocks/>
          </p:cNvSpPr>
          <p:nvPr/>
        </p:nvSpPr>
        <p:spPr>
          <a:xfrm>
            <a:off x="457200" y="809625"/>
            <a:ext cx="6172200" cy="1159292"/>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n-US" kern="0" spc="-5" dirty="0">
                <a:solidFill>
                  <a:srgbClr val="000000"/>
                </a:solidFill>
                <a:latin typeface="Arial" panose="020B0604020202020204" pitchFamily="34" charset="0"/>
                <a:ea typeface="微软雅黑" panose="020B0503020204020204" pitchFamily="34" charset="-122"/>
              </a:rPr>
              <a:t>I</a:t>
            </a:r>
            <a:r>
              <a:rPr lang="en-US" altLang="zh-CN" kern="0" spc="-5" dirty="0">
                <a:solidFill>
                  <a:srgbClr val="000000"/>
                </a:solidFill>
                <a:latin typeface="Arial" panose="020B0604020202020204" pitchFamily="34" charset="0"/>
                <a:ea typeface="微软雅黑" panose="020B0503020204020204" pitchFamily="34" charset="-122"/>
              </a:rPr>
              <a:t>nsight: </a:t>
            </a:r>
            <a:r>
              <a:rPr lang="en-US" altLang="zh-CN" b="0" i="0" dirty="0">
                <a:effectLst/>
                <a:latin typeface="Arial" panose="020B0604020202020204" pitchFamily="34" charset="0"/>
                <a:ea typeface="微软雅黑" panose="020B0503020204020204" pitchFamily="34" charset="-122"/>
              </a:rPr>
              <a:t>Linux</a:t>
            </a:r>
            <a:r>
              <a:rPr lang="zh-CN" altLang="en-US" b="0" i="0" dirty="0">
                <a:effectLst/>
                <a:latin typeface="Arial" panose="020B0604020202020204" pitchFamily="34" charset="0"/>
                <a:ea typeface="微软雅黑" panose="020B0503020204020204" pitchFamily="34" charset="-122"/>
              </a:rPr>
              <a:t>提供的各种操作原语进行性能剖析</a:t>
            </a:r>
            <a:r>
              <a:rPr lang="zh-CN" altLang="en-US" kern="0" spc="-5" dirty="0">
                <a:solidFill>
                  <a:srgbClr val="000000"/>
                </a:solidFill>
                <a:latin typeface="Arial" panose="020B0604020202020204" pitchFamily="34" charset="0"/>
                <a:ea typeface="微软雅黑" panose="020B0503020204020204" pitchFamily="34" charset="-122"/>
              </a:rPr>
              <a:t>从而优化容器</a:t>
            </a:r>
            <a:endParaRPr lang="en-US" altLang="zh-CN" kern="0" spc="-5" dirty="0">
              <a:solidFill>
                <a:srgbClr val="000000"/>
              </a:solidFill>
              <a:latin typeface="Arial" panose="020B0604020202020204" pitchFamily="34" charset="0"/>
              <a:ea typeface="微软雅黑" panose="020B0503020204020204" pitchFamily="34" charset="-122"/>
            </a:endParaRPr>
          </a:p>
          <a:p>
            <a:pPr marL="298450" indent="-285750">
              <a:spcBef>
                <a:spcPts val="100"/>
              </a:spcBef>
              <a:buFont typeface="Arial" panose="020B0604020202020204" pitchFamily="34" charset="0"/>
              <a:buChar char="•"/>
            </a:pPr>
            <a:r>
              <a:rPr lang="zh-CN" altLang="en-US" kern="0" spc="-5" dirty="0">
                <a:latin typeface="Arial" panose="020B0604020202020204" pitchFamily="34" charset="0"/>
                <a:ea typeface="微软雅黑" panose="020B0503020204020204" pitchFamily="34" charset="-122"/>
              </a:rPr>
              <a:t>容器存储：</a:t>
            </a:r>
            <a:r>
              <a:rPr lang="en-US" altLang="zh-CN" kern="0" spc="-5" dirty="0">
                <a:latin typeface="Arial" panose="020B0604020202020204" pitchFamily="34" charset="0"/>
                <a:ea typeface="微软雅黑" panose="020B0503020204020204" pitchFamily="34" charset="-122"/>
              </a:rPr>
              <a:t>File System</a:t>
            </a:r>
          </a:p>
          <a:p>
            <a:pPr marL="298450" indent="-285750">
              <a:spcBef>
                <a:spcPts val="100"/>
              </a:spcBef>
              <a:buFont typeface="Arial" panose="020B0604020202020204" pitchFamily="34" charset="0"/>
              <a:buChar char="•"/>
            </a:pPr>
            <a:r>
              <a:rPr lang="zh-CN" altLang="en-US" kern="0" spc="-5" dirty="0">
                <a:solidFill>
                  <a:srgbClr val="000000"/>
                </a:solidFill>
                <a:latin typeface="Arial" panose="020B0604020202020204" pitchFamily="34" charset="0"/>
                <a:ea typeface="微软雅黑" panose="020B0503020204020204" pitchFamily="34" charset="-122"/>
              </a:rPr>
              <a:t>逻辑隔离：</a:t>
            </a:r>
            <a:r>
              <a:rPr lang="en-US" altLang="zh-CN" kern="0" spc="-5" dirty="0">
                <a:solidFill>
                  <a:srgbClr val="000000"/>
                </a:solidFill>
                <a:latin typeface="Arial" panose="020B0604020202020204" pitchFamily="34" charset="0"/>
                <a:ea typeface="微软雅黑" panose="020B0503020204020204" pitchFamily="34" charset="-122"/>
              </a:rPr>
              <a:t>namespace</a:t>
            </a:r>
          </a:p>
          <a:p>
            <a:pPr marL="298450" indent="-285750">
              <a:spcBef>
                <a:spcPts val="100"/>
              </a:spcBef>
              <a:buFont typeface="Arial" panose="020B0604020202020204" pitchFamily="34" charset="0"/>
              <a:buChar char="•"/>
            </a:pPr>
            <a:r>
              <a:rPr lang="zh-CN" altLang="en-US" kern="0" spc="-5" dirty="0">
                <a:solidFill>
                  <a:srgbClr val="000000"/>
                </a:solidFill>
                <a:latin typeface="Arial" panose="020B0604020202020204" pitchFamily="34" charset="0"/>
                <a:ea typeface="微软雅黑" panose="020B0503020204020204" pitchFamily="34" charset="-122"/>
              </a:rPr>
              <a:t>性能隔离：</a:t>
            </a:r>
            <a:r>
              <a:rPr lang="en-US" altLang="zh-CN" kern="0" spc="-5" dirty="0" err="1">
                <a:solidFill>
                  <a:srgbClr val="000000"/>
                </a:solidFill>
                <a:latin typeface="Arial" panose="020B0604020202020204" pitchFamily="34" charset="0"/>
                <a:ea typeface="微软雅黑" panose="020B0503020204020204" pitchFamily="34" charset="-122"/>
              </a:rPr>
              <a:t>cgroup</a:t>
            </a:r>
            <a:endParaRPr lang="en-US" kern="0" spc="-5" dirty="0">
              <a:solidFill>
                <a:srgbClr val="000000"/>
              </a:solidFill>
              <a:latin typeface="Arial" panose="020B0604020202020204" pitchFamily="34" charset="0"/>
              <a:ea typeface="微软雅黑" panose="020B0503020204020204" pitchFamily="34" charset="-122"/>
            </a:endParaRPr>
          </a:p>
        </p:txBody>
      </p:sp>
      <p:pic>
        <p:nvPicPr>
          <p:cNvPr id="3" name="图片 2">
            <a:extLst>
              <a:ext uri="{FF2B5EF4-FFF2-40B4-BE49-F238E27FC236}">
                <a16:creationId xmlns:a16="http://schemas.microsoft.com/office/drawing/2014/main" id="{2B31DFCB-3E2E-4C79-9D46-0AFA218B2548}"/>
              </a:ext>
            </a:extLst>
          </p:cNvPr>
          <p:cNvPicPr>
            <a:picLocks noChangeAspect="1"/>
          </p:cNvPicPr>
          <p:nvPr/>
        </p:nvPicPr>
        <p:blipFill>
          <a:blip r:embed="rId3"/>
          <a:stretch>
            <a:fillRect/>
          </a:stretch>
        </p:blipFill>
        <p:spPr>
          <a:xfrm>
            <a:off x="1981200" y="2086916"/>
            <a:ext cx="2105025" cy="1531302"/>
          </a:xfrm>
          <a:prstGeom prst="rect">
            <a:avLst/>
          </a:prstGeom>
        </p:spPr>
      </p:pic>
      <p:pic>
        <p:nvPicPr>
          <p:cNvPr id="7" name="图片 6">
            <a:extLst>
              <a:ext uri="{FF2B5EF4-FFF2-40B4-BE49-F238E27FC236}">
                <a16:creationId xmlns:a16="http://schemas.microsoft.com/office/drawing/2014/main" id="{8F498B9C-2EB3-455A-91D8-DF7B0FCE6684}"/>
              </a:ext>
            </a:extLst>
          </p:cNvPr>
          <p:cNvPicPr>
            <a:picLocks noChangeAspect="1"/>
          </p:cNvPicPr>
          <p:nvPr/>
        </p:nvPicPr>
        <p:blipFill>
          <a:blip r:embed="rId4"/>
          <a:stretch>
            <a:fillRect/>
          </a:stretch>
        </p:blipFill>
        <p:spPr>
          <a:xfrm>
            <a:off x="4610100" y="2199660"/>
            <a:ext cx="2236124" cy="1447640"/>
          </a:xfrm>
          <a:prstGeom prst="rect">
            <a:avLst/>
          </a:prstGeom>
        </p:spPr>
      </p:pic>
      <p:sp>
        <p:nvSpPr>
          <p:cNvPr id="12" name="文本框 11">
            <a:extLst>
              <a:ext uri="{FF2B5EF4-FFF2-40B4-BE49-F238E27FC236}">
                <a16:creationId xmlns:a16="http://schemas.microsoft.com/office/drawing/2014/main" id="{0EAF35B4-45B2-4DCB-A367-764DA00E114C}"/>
              </a:ext>
            </a:extLst>
          </p:cNvPr>
          <p:cNvSpPr txBox="1"/>
          <p:nvPr/>
        </p:nvSpPr>
        <p:spPr>
          <a:xfrm>
            <a:off x="152400" y="209550"/>
            <a:ext cx="4572000" cy="369332"/>
          </a:xfrm>
          <a:prstGeom prst="rect">
            <a:avLst/>
          </a:prstGeom>
          <a:noFill/>
        </p:spPr>
        <p:txBody>
          <a:bodyPr wrap="square">
            <a:spAutoFit/>
          </a:bodyPr>
          <a:lstStyle/>
          <a:p>
            <a:pPr marL="12700">
              <a:lnSpc>
                <a:spcPct val="100000"/>
              </a:lnSpc>
              <a:spcBef>
                <a:spcPts val="459"/>
              </a:spcBef>
            </a:pPr>
            <a:r>
              <a:rPr lang="en-US" altLang="zh-CN" sz="1800" dirty="0">
                <a:solidFill>
                  <a:srgbClr val="124191"/>
                </a:solidFill>
                <a:latin typeface="Arial"/>
                <a:cs typeface="Arial"/>
              </a:rPr>
              <a:t>Deconstructing Container Performance</a:t>
            </a:r>
          </a:p>
        </p:txBody>
      </p:sp>
      <p:pic>
        <p:nvPicPr>
          <p:cNvPr id="13" name="图片 12">
            <a:extLst>
              <a:ext uri="{FF2B5EF4-FFF2-40B4-BE49-F238E27FC236}">
                <a16:creationId xmlns:a16="http://schemas.microsoft.com/office/drawing/2014/main" id="{2CF97C18-6A0E-4BD4-8C02-B9021E95D887}"/>
              </a:ext>
            </a:extLst>
          </p:cNvPr>
          <p:cNvPicPr>
            <a:picLocks noChangeAspect="1"/>
          </p:cNvPicPr>
          <p:nvPr/>
        </p:nvPicPr>
        <p:blipFill>
          <a:blip r:embed="rId5"/>
          <a:stretch>
            <a:fillRect/>
          </a:stretch>
        </p:blipFill>
        <p:spPr>
          <a:xfrm>
            <a:off x="457200" y="3637268"/>
            <a:ext cx="2099274" cy="1447640"/>
          </a:xfrm>
          <a:prstGeom prst="rect">
            <a:avLst/>
          </a:prstGeom>
        </p:spPr>
      </p:pic>
      <p:pic>
        <p:nvPicPr>
          <p:cNvPr id="14" name="图片 13">
            <a:extLst>
              <a:ext uri="{FF2B5EF4-FFF2-40B4-BE49-F238E27FC236}">
                <a16:creationId xmlns:a16="http://schemas.microsoft.com/office/drawing/2014/main" id="{8FC8F18D-C9C1-4DD9-9B95-00FD9D1F98A3}"/>
              </a:ext>
            </a:extLst>
          </p:cNvPr>
          <p:cNvPicPr>
            <a:picLocks noChangeAspect="1"/>
          </p:cNvPicPr>
          <p:nvPr/>
        </p:nvPicPr>
        <p:blipFill>
          <a:blip r:embed="rId6"/>
          <a:stretch>
            <a:fillRect/>
          </a:stretch>
        </p:blipFill>
        <p:spPr>
          <a:xfrm>
            <a:off x="6248400" y="3699529"/>
            <a:ext cx="2236124" cy="1375764"/>
          </a:xfrm>
          <a:prstGeom prst="rect">
            <a:avLst/>
          </a:prstGeom>
        </p:spPr>
      </p:pic>
      <p:pic>
        <p:nvPicPr>
          <p:cNvPr id="15" name="图片 14">
            <a:extLst>
              <a:ext uri="{FF2B5EF4-FFF2-40B4-BE49-F238E27FC236}">
                <a16:creationId xmlns:a16="http://schemas.microsoft.com/office/drawing/2014/main" id="{0BB2B471-5C01-47DE-942C-20D6F1BBDE61}"/>
              </a:ext>
            </a:extLst>
          </p:cNvPr>
          <p:cNvPicPr>
            <a:picLocks noChangeAspect="1"/>
          </p:cNvPicPr>
          <p:nvPr/>
        </p:nvPicPr>
        <p:blipFill>
          <a:blip r:embed="rId7"/>
          <a:stretch>
            <a:fillRect/>
          </a:stretch>
        </p:blipFill>
        <p:spPr>
          <a:xfrm>
            <a:off x="3230101" y="3605114"/>
            <a:ext cx="2236124" cy="1538386"/>
          </a:xfrm>
          <a:prstGeom prst="rect">
            <a:avLst/>
          </a:prstGeom>
        </p:spPr>
      </p:pic>
      <p:sp>
        <p:nvSpPr>
          <p:cNvPr id="6" name="灯片编号占位符 5">
            <a:extLst>
              <a:ext uri="{FF2B5EF4-FFF2-40B4-BE49-F238E27FC236}">
                <a16:creationId xmlns:a16="http://schemas.microsoft.com/office/drawing/2014/main" id="{E7E9AB3E-20E7-4955-AF68-426AC33203C1}"/>
              </a:ext>
            </a:extLst>
          </p:cNvPr>
          <p:cNvSpPr>
            <a:spLocks noGrp="1"/>
          </p:cNvSpPr>
          <p:nvPr>
            <p:ph type="sldNum" sz="quarter" idx="7"/>
          </p:nvPr>
        </p:nvSpPr>
        <p:spPr/>
        <p:txBody>
          <a:bodyPr/>
          <a:lstStyle/>
          <a:p>
            <a:pPr marL="38100">
              <a:lnSpc>
                <a:spcPct val="100000"/>
              </a:lnSpc>
              <a:spcBef>
                <a:spcPts val="100"/>
              </a:spcBef>
            </a:pPr>
            <a:fld id="{81D60167-4931-47E6-BA6A-407CBD079E47}" type="slidenum">
              <a:rPr lang="en-US" altLang="zh-CN" spc="30" smtClean="0"/>
              <a:t>23</a:t>
            </a:fld>
            <a:endParaRPr lang="en-US" altLang="zh-CN" spc="30" dirty="0"/>
          </a:p>
        </p:txBody>
      </p:sp>
    </p:spTree>
    <p:extLst>
      <p:ext uri="{BB962C8B-B14F-4D97-AF65-F5344CB8AC3E}">
        <p14:creationId xmlns:p14="http://schemas.microsoft.com/office/powerpoint/2010/main" val="3542312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 name="object 9">
            <a:extLst>
              <a:ext uri="{FF2B5EF4-FFF2-40B4-BE49-F238E27FC236}">
                <a16:creationId xmlns:a16="http://schemas.microsoft.com/office/drawing/2014/main" id="{8EF9DBD1-C319-46EA-9F2B-0AA742F22F7C}"/>
              </a:ext>
            </a:extLst>
          </p:cNvPr>
          <p:cNvGrpSpPr/>
          <p:nvPr/>
        </p:nvGrpSpPr>
        <p:grpSpPr>
          <a:xfrm>
            <a:off x="3962400" y="209550"/>
            <a:ext cx="5181599" cy="4800600"/>
            <a:chOff x="4757920" y="1193279"/>
            <a:chExt cx="3810014" cy="2191537"/>
          </a:xfrm>
        </p:grpSpPr>
        <p:sp>
          <p:nvSpPr>
            <p:cNvPr id="10" name="object 10">
              <a:extLst>
                <a:ext uri="{FF2B5EF4-FFF2-40B4-BE49-F238E27FC236}">
                  <a16:creationId xmlns:a16="http://schemas.microsoft.com/office/drawing/2014/main" id="{7E286A9F-BF68-47B7-A2A7-4F74CE706A8B}"/>
                </a:ext>
              </a:extLst>
            </p:cNvPr>
            <p:cNvSpPr/>
            <p:nvPr/>
          </p:nvSpPr>
          <p:spPr>
            <a:xfrm>
              <a:off x="4757920" y="1193279"/>
              <a:ext cx="3810014" cy="2191537"/>
            </a:xfrm>
            <a:prstGeom prst="rect">
              <a:avLst/>
            </a:prstGeom>
            <a:blipFill>
              <a:blip r:embed="rId3" cstate="print"/>
              <a:stretch>
                <a:fillRect/>
              </a:stretch>
            </a:blipFill>
          </p:spPr>
          <p:txBody>
            <a:bodyPr wrap="square" lIns="0" tIns="0" rIns="0" bIns="0" rtlCol="0"/>
            <a:lstStyle/>
            <a:p>
              <a:endParaRPr/>
            </a:p>
          </p:txBody>
        </p:sp>
        <p:sp>
          <p:nvSpPr>
            <p:cNvPr id="11" name="object 11">
              <a:extLst>
                <a:ext uri="{FF2B5EF4-FFF2-40B4-BE49-F238E27FC236}">
                  <a16:creationId xmlns:a16="http://schemas.microsoft.com/office/drawing/2014/main" id="{03C1624D-0041-4460-BC5C-3D599C10C277}"/>
                </a:ext>
              </a:extLst>
            </p:cNvPr>
            <p:cNvSpPr/>
            <p:nvPr/>
          </p:nvSpPr>
          <p:spPr>
            <a:xfrm>
              <a:off x="4776216" y="1211579"/>
              <a:ext cx="3723640" cy="2105025"/>
            </a:xfrm>
            <a:custGeom>
              <a:avLst/>
              <a:gdLst/>
              <a:ahLst/>
              <a:cxnLst/>
              <a:rect l="l" t="t" r="r" b="b"/>
              <a:pathLst>
                <a:path w="3723640" h="2105025">
                  <a:moveTo>
                    <a:pt x="3723132" y="0"/>
                  </a:moveTo>
                  <a:lnTo>
                    <a:pt x="0" y="0"/>
                  </a:lnTo>
                  <a:lnTo>
                    <a:pt x="0" y="2104644"/>
                  </a:lnTo>
                  <a:lnTo>
                    <a:pt x="3723132" y="2104644"/>
                  </a:lnTo>
                  <a:lnTo>
                    <a:pt x="3723132" y="0"/>
                  </a:lnTo>
                  <a:close/>
                </a:path>
              </a:pathLst>
            </a:custGeom>
            <a:solidFill>
              <a:srgbClr val="FFFFFF"/>
            </a:solidFill>
          </p:spPr>
          <p:txBody>
            <a:bodyPr wrap="square" lIns="0" tIns="0" rIns="0" bIns="0" rtlCol="0"/>
            <a:lstStyle/>
            <a:p>
              <a:endParaRPr/>
            </a:p>
          </p:txBody>
        </p:sp>
        <p:sp>
          <p:nvSpPr>
            <p:cNvPr id="12" name="object 12">
              <a:extLst>
                <a:ext uri="{FF2B5EF4-FFF2-40B4-BE49-F238E27FC236}">
                  <a16:creationId xmlns:a16="http://schemas.microsoft.com/office/drawing/2014/main" id="{85224EF1-7778-48B0-98B6-9523E721827A}"/>
                </a:ext>
              </a:extLst>
            </p:cNvPr>
            <p:cNvSpPr/>
            <p:nvPr/>
          </p:nvSpPr>
          <p:spPr>
            <a:xfrm>
              <a:off x="4776216" y="1211579"/>
              <a:ext cx="3723640" cy="2105025"/>
            </a:xfrm>
            <a:custGeom>
              <a:avLst/>
              <a:gdLst/>
              <a:ahLst/>
              <a:cxnLst/>
              <a:rect l="l" t="t" r="r" b="b"/>
              <a:pathLst>
                <a:path w="3723640" h="2105025">
                  <a:moveTo>
                    <a:pt x="0" y="2104644"/>
                  </a:moveTo>
                  <a:lnTo>
                    <a:pt x="3723132" y="2104644"/>
                  </a:lnTo>
                  <a:lnTo>
                    <a:pt x="3723132" y="0"/>
                  </a:lnTo>
                  <a:lnTo>
                    <a:pt x="0" y="0"/>
                  </a:lnTo>
                  <a:lnTo>
                    <a:pt x="0" y="2104644"/>
                  </a:lnTo>
                  <a:close/>
                </a:path>
              </a:pathLst>
            </a:custGeom>
            <a:ln w="3175">
              <a:solidFill>
                <a:srgbClr val="F1F1F1"/>
              </a:solidFill>
            </a:ln>
          </p:spPr>
          <p:txBody>
            <a:bodyPr wrap="square" lIns="0" tIns="0" rIns="0" bIns="0" rtlCol="0"/>
            <a:lstStyle/>
            <a:p>
              <a:endParaRPr/>
            </a:p>
          </p:txBody>
        </p:sp>
      </p:grpSp>
      <p:sp>
        <p:nvSpPr>
          <p:cNvPr id="3" name="文本框 2">
            <a:extLst>
              <a:ext uri="{FF2B5EF4-FFF2-40B4-BE49-F238E27FC236}">
                <a16:creationId xmlns:a16="http://schemas.microsoft.com/office/drawing/2014/main" id="{290DE4B9-83B3-42D5-B3B9-7AA8E0FC4348}"/>
              </a:ext>
            </a:extLst>
          </p:cNvPr>
          <p:cNvSpPr txBox="1"/>
          <p:nvPr/>
        </p:nvSpPr>
        <p:spPr>
          <a:xfrm>
            <a:off x="152400" y="209550"/>
            <a:ext cx="4572000" cy="400110"/>
          </a:xfrm>
          <a:prstGeom prst="rect">
            <a:avLst/>
          </a:prstGeom>
          <a:noFill/>
        </p:spPr>
        <p:txBody>
          <a:bodyPr wrap="square">
            <a:spAutoFit/>
          </a:bodyPr>
          <a:lstStyle/>
          <a:p>
            <a:pPr marL="12700">
              <a:lnSpc>
                <a:spcPct val="100000"/>
              </a:lnSpc>
              <a:spcBef>
                <a:spcPts val="459"/>
              </a:spcBef>
            </a:pPr>
            <a:r>
              <a:rPr lang="en-US" altLang="zh-CN" sz="2000" dirty="0">
                <a:solidFill>
                  <a:srgbClr val="124191"/>
                </a:solidFill>
                <a:latin typeface="Arial"/>
                <a:cs typeface="Arial"/>
              </a:rPr>
              <a:t>Python Initialization Study</a:t>
            </a:r>
          </a:p>
        </p:txBody>
      </p:sp>
      <p:sp>
        <p:nvSpPr>
          <p:cNvPr id="5" name="文本框 4">
            <a:extLst>
              <a:ext uri="{FF2B5EF4-FFF2-40B4-BE49-F238E27FC236}">
                <a16:creationId xmlns:a16="http://schemas.microsoft.com/office/drawing/2014/main" id="{F69B7212-8D80-4C6E-A522-D2F528A716CD}"/>
              </a:ext>
            </a:extLst>
          </p:cNvPr>
          <p:cNvSpPr txBox="1"/>
          <p:nvPr/>
        </p:nvSpPr>
        <p:spPr>
          <a:xfrm>
            <a:off x="152400" y="1109678"/>
            <a:ext cx="4572000" cy="2585323"/>
          </a:xfrm>
          <a:prstGeom prst="rect">
            <a:avLst/>
          </a:prstGeom>
          <a:noFill/>
        </p:spPr>
        <p:txBody>
          <a:bodyPr wrap="square">
            <a:spAutoFit/>
          </a:bodyPr>
          <a:lstStyle/>
          <a:p>
            <a:pPr algn="l" fontAlgn="base"/>
            <a:r>
              <a:rPr lang="en-US" altLang="zh-CN" i="0" dirty="0">
                <a:effectLst/>
                <a:latin typeface="微软雅黑" panose="020B0503020204020204" pitchFamily="34" charset="-122"/>
                <a:ea typeface="微软雅黑" panose="020B0503020204020204" pitchFamily="34" charset="-122"/>
                <a:cs typeface="Arial" panose="020B0604020202020204" pitchFamily="34" charset="0"/>
              </a:rPr>
              <a:t>Python Apps</a:t>
            </a:r>
            <a:r>
              <a:rPr lang="zh-CN" altLang="en-US" i="0" dirty="0">
                <a:effectLst/>
                <a:latin typeface="微软雅黑" panose="020B0503020204020204" pitchFamily="34" charset="-122"/>
                <a:ea typeface="微软雅黑" panose="020B0503020204020204" pitchFamily="34" charset="-122"/>
                <a:cs typeface="Arial" panose="020B0604020202020204" pitchFamily="34" charset="0"/>
              </a:rPr>
              <a:t>：</a:t>
            </a:r>
            <a:endParaRPr lang="en-US" altLang="zh-CN" i="0" dirty="0">
              <a:effectLst/>
              <a:latin typeface="微软雅黑" panose="020B0503020204020204" pitchFamily="34" charset="-122"/>
              <a:ea typeface="微软雅黑" panose="020B0503020204020204" pitchFamily="34" charset="-122"/>
              <a:cs typeface="Arial" panose="020B0604020202020204" pitchFamily="34" charset="0"/>
            </a:endParaRPr>
          </a:p>
          <a:p>
            <a:pPr marL="342900" indent="-342900" fontAlgn="base">
              <a:buFont typeface="Arial" panose="020B0604020202020204" pitchFamily="34" charset="0"/>
              <a:buChar char="•"/>
            </a:pPr>
            <a:r>
              <a:rPr lang="en-US" altLang="zh-CN" i="0" dirty="0">
                <a:effectLst/>
                <a:latin typeface="微软雅黑" panose="020B0503020204020204" pitchFamily="34" charset="-122"/>
                <a:ea typeface="微软雅黑" panose="020B0503020204020204" pitchFamily="34" charset="-122"/>
                <a:cs typeface="Arial" panose="020B0604020202020204" pitchFamily="34" charset="0"/>
              </a:rPr>
              <a:t>36%</a:t>
            </a:r>
            <a:r>
              <a:rPr lang="zh-CN" altLang="en-US" i="0" dirty="0">
                <a:effectLst/>
                <a:latin typeface="微软雅黑" panose="020B0503020204020204" pitchFamily="34" charset="-122"/>
                <a:ea typeface="微软雅黑" panose="020B0503020204020204" pitchFamily="34" charset="-122"/>
                <a:cs typeface="Arial" panose="020B0604020202020204" pitchFamily="34" charset="0"/>
              </a:rPr>
              <a:t>的</a:t>
            </a:r>
            <a:r>
              <a:rPr lang="en-US" altLang="zh-CN" i="0" dirty="0">
                <a:effectLst/>
                <a:latin typeface="微软雅黑" panose="020B0503020204020204" pitchFamily="34" charset="-122"/>
                <a:ea typeface="微软雅黑" panose="020B0503020204020204" pitchFamily="34" charset="-122"/>
                <a:cs typeface="Arial" panose="020B0604020202020204" pitchFamily="34" charset="0"/>
              </a:rPr>
              <a:t>import</a:t>
            </a:r>
            <a:r>
              <a:rPr lang="zh-CN" altLang="en-US" i="0" dirty="0">
                <a:effectLst/>
                <a:latin typeface="微软雅黑" panose="020B0503020204020204" pitchFamily="34" charset="-122"/>
                <a:ea typeface="微软雅黑" panose="020B0503020204020204" pitchFamily="34" charset="-122"/>
                <a:cs typeface="Arial" panose="020B0604020202020204" pitchFamily="34" charset="0"/>
              </a:rPr>
              <a:t>集中在这</a:t>
            </a:r>
            <a:r>
              <a:rPr lang="en-US" altLang="zh-CN" i="0" dirty="0">
                <a:effectLst/>
                <a:latin typeface="微软雅黑" panose="020B0503020204020204" pitchFamily="34" charset="-122"/>
                <a:ea typeface="微软雅黑" panose="020B0503020204020204" pitchFamily="34" charset="-122"/>
                <a:cs typeface="Arial" panose="020B0604020202020204" pitchFamily="34" charset="0"/>
              </a:rPr>
              <a:t>top20 packages</a:t>
            </a:r>
          </a:p>
          <a:p>
            <a:pPr marL="342900" indent="-342900" fontAlgn="base">
              <a:buFont typeface="Arial" panose="020B0604020202020204" pitchFamily="34" charset="0"/>
              <a:buChar char="•"/>
            </a:pPr>
            <a:r>
              <a:rPr lang="en-US" altLang="zh-CN" i="0" dirty="0">
                <a:effectLst/>
                <a:latin typeface="微软雅黑" panose="020B0503020204020204" pitchFamily="34" charset="-122"/>
                <a:ea typeface="微软雅黑" panose="020B0503020204020204" pitchFamily="34" charset="-122"/>
                <a:cs typeface="Arial" panose="020B0604020202020204" pitchFamily="34" charset="0"/>
              </a:rPr>
              <a:t>Import</a:t>
            </a:r>
            <a:r>
              <a:rPr lang="zh-CN" altLang="en-US" i="0" dirty="0">
                <a:effectLst/>
                <a:latin typeface="微软雅黑" panose="020B0503020204020204" pitchFamily="34" charset="-122"/>
                <a:ea typeface="微软雅黑" panose="020B0503020204020204" pitchFamily="34" charset="-122"/>
                <a:cs typeface="Arial" panose="020B0604020202020204" pitchFamily="34" charset="0"/>
              </a:rPr>
              <a:t>的开销远低于</a:t>
            </a:r>
            <a:r>
              <a:rPr lang="en-US" altLang="zh-CN" i="0" dirty="0">
                <a:effectLst/>
                <a:latin typeface="微软雅黑" panose="020B0503020204020204" pitchFamily="34" charset="-122"/>
                <a:ea typeface="微软雅黑" panose="020B0503020204020204" pitchFamily="34" charset="-122"/>
                <a:cs typeface="Arial" panose="020B0604020202020204" pitchFamily="34" charset="0"/>
              </a:rPr>
              <a:t>insta</a:t>
            </a:r>
            <a:r>
              <a:rPr lang="en-US" altLang="zh-CN" dirty="0">
                <a:latin typeface="微软雅黑" panose="020B0503020204020204" pitchFamily="34" charset="-122"/>
                <a:ea typeface="微软雅黑" panose="020B0503020204020204" pitchFamily="34" charset="-122"/>
                <a:cs typeface="Arial" panose="020B0604020202020204" pitchFamily="34" charset="0"/>
              </a:rPr>
              <a:t>ll</a:t>
            </a:r>
            <a:r>
              <a:rPr lang="zh-CN" altLang="en-US" dirty="0">
                <a:latin typeface="微软雅黑" panose="020B0503020204020204" pitchFamily="34" charset="-122"/>
                <a:ea typeface="微软雅黑" panose="020B0503020204020204" pitchFamily="34" charset="-122"/>
                <a:cs typeface="Arial" panose="020B0604020202020204" pitchFamily="34" charset="0"/>
              </a:rPr>
              <a:t>与</a:t>
            </a:r>
            <a:r>
              <a:rPr lang="en-US" altLang="zh-CN" dirty="0">
                <a:latin typeface="微软雅黑" panose="020B0503020204020204" pitchFamily="34" charset="-122"/>
                <a:ea typeface="微软雅黑" panose="020B0503020204020204" pitchFamily="34" charset="-122"/>
                <a:cs typeface="Arial" panose="020B0604020202020204" pitchFamily="34" charset="0"/>
              </a:rPr>
              <a:t>download</a:t>
            </a:r>
            <a:endParaRPr lang="en-US" altLang="zh-CN" i="0" dirty="0">
              <a:effectLst/>
              <a:latin typeface="微软雅黑" panose="020B0503020204020204" pitchFamily="34" charset="-122"/>
              <a:ea typeface="微软雅黑" panose="020B0503020204020204" pitchFamily="34" charset="-122"/>
              <a:cs typeface="Arial" panose="020B0604020202020204" pitchFamily="34" charset="0"/>
            </a:endParaRPr>
          </a:p>
          <a:p>
            <a:pPr marL="342900" indent="-342900" fontAlgn="base">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a:p>
            <a:pPr fontAlgn="base"/>
            <a:r>
              <a:rPr lang="en-US" altLang="zh-CN" dirty="0" err="1">
                <a:latin typeface="微软雅黑" panose="020B0503020204020204" pitchFamily="34" charset="-122"/>
                <a:ea typeface="微软雅黑" panose="020B0503020204020204" pitchFamily="34" charset="-122"/>
                <a:cs typeface="Arial" panose="020B0604020202020204" pitchFamily="34" charset="0"/>
              </a:rPr>
              <a:t>PyPi</a:t>
            </a:r>
            <a:r>
              <a:rPr lang="en-US" altLang="zh-CN" dirty="0">
                <a:latin typeface="微软雅黑" panose="020B0503020204020204" pitchFamily="34" charset="-122"/>
                <a:ea typeface="微软雅黑" panose="020B0503020204020204" pitchFamily="34" charset="-122"/>
                <a:cs typeface="Arial" panose="020B0604020202020204" pitchFamily="34" charset="0"/>
              </a:rPr>
              <a:t> Repository</a:t>
            </a:r>
            <a:r>
              <a:rPr lang="zh-CN" altLang="en-US" dirty="0">
                <a:latin typeface="微软雅黑" panose="020B0503020204020204" pitchFamily="34" charset="-122"/>
                <a:ea typeface="微软雅黑" panose="020B0503020204020204" pitchFamily="34" charset="-122"/>
                <a:cs typeface="Arial" panose="020B0604020202020204" pitchFamily="34" charset="0"/>
              </a:rPr>
              <a:t>：</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a:p>
            <a:pPr marL="342900" indent="-342900" fontAlgn="base">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cs typeface="Arial" panose="020B0604020202020204" pitchFamily="34" charset="0"/>
              </a:rPr>
              <a:t>PyPi</a:t>
            </a:r>
            <a:r>
              <a:rPr lang="zh-CN" altLang="en-US" dirty="0">
                <a:latin typeface="微软雅黑" panose="020B0503020204020204" pitchFamily="34" charset="-122"/>
                <a:ea typeface="微软雅黑" panose="020B0503020204020204" pitchFamily="34" charset="-122"/>
                <a:cs typeface="Arial" panose="020B0604020202020204" pitchFamily="34" charset="0"/>
              </a:rPr>
              <a:t>仓库存储在本地的可行性</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a:p>
            <a:pPr marL="342900" indent="-342900" fontAlgn="base">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Arial" panose="020B0604020202020204" pitchFamily="34" charset="0"/>
              </a:rPr>
              <a:t>97%</a:t>
            </a:r>
            <a:r>
              <a:rPr lang="zh-CN" altLang="en-US" dirty="0">
                <a:latin typeface="微软雅黑" panose="020B0503020204020204" pitchFamily="34" charset="-122"/>
                <a:ea typeface="微软雅黑" panose="020B0503020204020204" pitchFamily="34" charset="-122"/>
                <a:cs typeface="Arial" panose="020B0604020202020204" pitchFamily="34" charset="0"/>
              </a:rPr>
              <a:t>的包是可以共存的</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p:txBody>
      </p:sp>
      <p:pic>
        <p:nvPicPr>
          <p:cNvPr id="7" name="图片 6">
            <a:extLst>
              <a:ext uri="{FF2B5EF4-FFF2-40B4-BE49-F238E27FC236}">
                <a16:creationId xmlns:a16="http://schemas.microsoft.com/office/drawing/2014/main" id="{DE0EEBA8-7127-4537-BB8C-F6CAC9AF94A4}"/>
              </a:ext>
            </a:extLst>
          </p:cNvPr>
          <p:cNvPicPr>
            <a:picLocks noChangeAspect="1"/>
          </p:cNvPicPr>
          <p:nvPr/>
        </p:nvPicPr>
        <p:blipFill>
          <a:blip r:embed="rId4"/>
          <a:stretch>
            <a:fillRect/>
          </a:stretch>
        </p:blipFill>
        <p:spPr>
          <a:xfrm>
            <a:off x="4002522" y="2839919"/>
            <a:ext cx="2836108" cy="1938921"/>
          </a:xfrm>
          <a:prstGeom prst="rect">
            <a:avLst/>
          </a:prstGeom>
        </p:spPr>
      </p:pic>
      <p:pic>
        <p:nvPicPr>
          <p:cNvPr id="8" name="图片 7">
            <a:extLst>
              <a:ext uri="{FF2B5EF4-FFF2-40B4-BE49-F238E27FC236}">
                <a16:creationId xmlns:a16="http://schemas.microsoft.com/office/drawing/2014/main" id="{A8A0E97F-E173-4E5C-A07E-23D7748618A6}"/>
              </a:ext>
            </a:extLst>
          </p:cNvPr>
          <p:cNvPicPr>
            <a:picLocks noChangeAspect="1"/>
          </p:cNvPicPr>
          <p:nvPr/>
        </p:nvPicPr>
        <p:blipFill>
          <a:blip r:embed="rId5"/>
          <a:stretch>
            <a:fillRect/>
          </a:stretch>
        </p:blipFill>
        <p:spPr>
          <a:xfrm>
            <a:off x="6215306" y="1809750"/>
            <a:ext cx="2836107" cy="1804333"/>
          </a:xfrm>
          <a:prstGeom prst="rect">
            <a:avLst/>
          </a:prstGeom>
        </p:spPr>
      </p:pic>
      <p:pic>
        <p:nvPicPr>
          <p:cNvPr id="6" name="图片 5">
            <a:extLst>
              <a:ext uri="{FF2B5EF4-FFF2-40B4-BE49-F238E27FC236}">
                <a16:creationId xmlns:a16="http://schemas.microsoft.com/office/drawing/2014/main" id="{5CB47A3A-5C60-43BD-962B-C20C2C9FB5A4}"/>
              </a:ext>
            </a:extLst>
          </p:cNvPr>
          <p:cNvPicPr>
            <a:picLocks noChangeAspect="1"/>
          </p:cNvPicPr>
          <p:nvPr/>
        </p:nvPicPr>
        <p:blipFill>
          <a:blip r:embed="rId6"/>
          <a:stretch>
            <a:fillRect/>
          </a:stretch>
        </p:blipFill>
        <p:spPr>
          <a:xfrm>
            <a:off x="4010142" y="282770"/>
            <a:ext cx="2642118" cy="1914089"/>
          </a:xfrm>
          <a:prstGeom prst="rect">
            <a:avLst/>
          </a:prstGeom>
        </p:spPr>
      </p:pic>
      <p:sp>
        <p:nvSpPr>
          <p:cNvPr id="13" name="灯片编号占位符 12">
            <a:extLst>
              <a:ext uri="{FF2B5EF4-FFF2-40B4-BE49-F238E27FC236}">
                <a16:creationId xmlns:a16="http://schemas.microsoft.com/office/drawing/2014/main" id="{C5FA83B0-452F-4D23-AA99-D73F0BF84520}"/>
              </a:ext>
            </a:extLst>
          </p:cNvPr>
          <p:cNvSpPr>
            <a:spLocks noGrp="1"/>
          </p:cNvSpPr>
          <p:nvPr>
            <p:ph type="sldNum" sz="quarter" idx="7"/>
          </p:nvPr>
        </p:nvSpPr>
        <p:spPr/>
        <p:txBody>
          <a:bodyPr/>
          <a:lstStyle/>
          <a:p>
            <a:pPr marL="38100">
              <a:lnSpc>
                <a:spcPct val="100000"/>
              </a:lnSpc>
              <a:spcBef>
                <a:spcPts val="100"/>
              </a:spcBef>
            </a:pPr>
            <a:fld id="{81D60167-4931-47E6-BA6A-407CBD079E47}" type="slidenum">
              <a:rPr lang="en-US" altLang="zh-CN" spc="30" smtClean="0"/>
              <a:t>24</a:t>
            </a:fld>
            <a:endParaRPr lang="en-US" altLang="zh-CN" spc="30" dirty="0"/>
          </a:p>
        </p:txBody>
      </p:sp>
    </p:spTree>
    <p:extLst>
      <p:ext uri="{BB962C8B-B14F-4D97-AF65-F5344CB8AC3E}">
        <p14:creationId xmlns:p14="http://schemas.microsoft.com/office/powerpoint/2010/main" val="6283376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DB95292-F4C0-4328-A2AE-8C53E4733E79}"/>
              </a:ext>
            </a:extLst>
          </p:cNvPr>
          <p:cNvSpPr txBox="1">
            <a:spLocks/>
          </p:cNvSpPr>
          <p:nvPr/>
        </p:nvSpPr>
        <p:spPr>
          <a:xfrm>
            <a:off x="384724" y="196993"/>
            <a:ext cx="1423035" cy="320601"/>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n-US" sz="2000" kern="0" spc="-5" dirty="0">
                <a:solidFill>
                  <a:srgbClr val="124191"/>
                </a:solidFill>
                <a:latin typeface="Arial" panose="020B0604020202020204" pitchFamily="34" charset="0"/>
                <a:cs typeface="Arial" panose="020B0604020202020204" pitchFamily="34" charset="0"/>
              </a:rPr>
              <a:t>Outline</a:t>
            </a:r>
          </a:p>
        </p:txBody>
      </p:sp>
      <p:sp>
        <p:nvSpPr>
          <p:cNvPr id="3" name="object 3">
            <a:extLst>
              <a:ext uri="{FF2B5EF4-FFF2-40B4-BE49-F238E27FC236}">
                <a16:creationId xmlns:a16="http://schemas.microsoft.com/office/drawing/2014/main" id="{9F23E3F2-CA0C-4D56-B4EE-F3F0CB085600}"/>
              </a:ext>
            </a:extLst>
          </p:cNvPr>
          <p:cNvSpPr txBox="1"/>
          <p:nvPr/>
        </p:nvSpPr>
        <p:spPr>
          <a:xfrm>
            <a:off x="384724" y="787602"/>
            <a:ext cx="5177876" cy="3649716"/>
          </a:xfrm>
          <a:prstGeom prst="rect">
            <a:avLst/>
          </a:prstGeom>
        </p:spPr>
        <p:txBody>
          <a:bodyPr vert="horz" wrap="square" lIns="0" tIns="58419" rIns="0" bIns="0" rtlCol="0">
            <a:spAutoFit/>
          </a:bodyPr>
          <a:lstStyle/>
          <a:p>
            <a:pPr marL="355600" indent="-342900">
              <a:lnSpc>
                <a:spcPct val="100000"/>
              </a:lnSpc>
              <a:spcBef>
                <a:spcPts val="459"/>
              </a:spcBef>
              <a:buFont typeface="Arial" panose="020B0604020202020204" pitchFamily="34" charset="0"/>
              <a:buChar char="•"/>
            </a:pPr>
            <a:r>
              <a:rPr dirty="0">
                <a:solidFill>
                  <a:srgbClr val="999999"/>
                </a:solidFill>
                <a:latin typeface="Arial"/>
                <a:cs typeface="Arial"/>
              </a:rPr>
              <a:t>Motivation</a:t>
            </a:r>
            <a:endParaRPr lang="en-US" dirty="0">
              <a:solidFill>
                <a:srgbClr val="999999"/>
              </a:solidFill>
              <a:latin typeface="Arial"/>
              <a:cs typeface="Arial"/>
            </a:endParaRPr>
          </a:p>
          <a:p>
            <a:pPr marL="355600" indent="-342900">
              <a:lnSpc>
                <a:spcPct val="100000"/>
              </a:lnSpc>
              <a:spcBef>
                <a:spcPts val="459"/>
              </a:spcBef>
              <a:buFont typeface="Arial" panose="020B0604020202020204" pitchFamily="34" charset="0"/>
              <a:buChar char="•"/>
            </a:pPr>
            <a:endParaRPr lang="en-US" dirty="0">
              <a:solidFill>
                <a:srgbClr val="999999"/>
              </a:solidFill>
              <a:latin typeface="Arial"/>
              <a:cs typeface="Arial"/>
            </a:endParaRPr>
          </a:p>
          <a:p>
            <a:pPr marL="355600" indent="-342900">
              <a:lnSpc>
                <a:spcPct val="100000"/>
              </a:lnSpc>
              <a:spcBef>
                <a:spcPts val="459"/>
              </a:spcBef>
              <a:buFont typeface="Arial" panose="020B0604020202020204" pitchFamily="34" charset="0"/>
              <a:buChar char="•"/>
            </a:pPr>
            <a:r>
              <a:rPr lang="en-US" dirty="0">
                <a:solidFill>
                  <a:srgbClr val="999999"/>
                </a:solidFill>
                <a:latin typeface="Arial"/>
                <a:cs typeface="Arial"/>
              </a:rPr>
              <a:t>B</a:t>
            </a:r>
            <a:r>
              <a:rPr lang="en-US" altLang="zh-CN" dirty="0">
                <a:solidFill>
                  <a:srgbClr val="999999"/>
                </a:solidFill>
                <a:latin typeface="Arial"/>
                <a:cs typeface="Arial"/>
              </a:rPr>
              <a:t>ackground</a:t>
            </a:r>
          </a:p>
          <a:p>
            <a:pPr marL="355600" indent="-342900">
              <a:lnSpc>
                <a:spcPct val="100000"/>
              </a:lnSpc>
              <a:spcBef>
                <a:spcPts val="459"/>
              </a:spcBef>
              <a:buFont typeface="Arial" panose="020B0604020202020204" pitchFamily="34" charset="0"/>
              <a:buChar char="•"/>
            </a:pPr>
            <a:endParaRPr lang="en-US" dirty="0">
              <a:latin typeface="Arial"/>
              <a:cs typeface="Arial"/>
            </a:endParaRPr>
          </a:p>
          <a:p>
            <a:pPr marL="355600" indent="-342900">
              <a:lnSpc>
                <a:spcPct val="100000"/>
              </a:lnSpc>
              <a:spcBef>
                <a:spcPts val="459"/>
              </a:spcBef>
              <a:buFont typeface="Arial" panose="020B0604020202020204" pitchFamily="34" charset="0"/>
              <a:buChar char="•"/>
            </a:pPr>
            <a:r>
              <a:rPr lang="en-US" dirty="0">
                <a:solidFill>
                  <a:srgbClr val="124191"/>
                </a:solidFill>
                <a:latin typeface="Arial"/>
                <a:cs typeface="Arial"/>
              </a:rPr>
              <a:t>SOCK Key Ideas</a:t>
            </a:r>
            <a:endParaRPr lang="zh-CN" altLang="en-US" dirty="0">
              <a:solidFill>
                <a:srgbClr val="124191"/>
              </a:solidFill>
              <a:latin typeface="Arial"/>
              <a:cs typeface="Arial"/>
            </a:endParaRPr>
          </a:p>
          <a:p>
            <a:pPr marL="812800" lvl="1" indent="-342900">
              <a:spcBef>
                <a:spcPts val="359"/>
              </a:spcBef>
              <a:buFont typeface="Arial" panose="020B0604020202020204" pitchFamily="34" charset="0"/>
              <a:buChar char="•"/>
            </a:pPr>
            <a:r>
              <a:rPr sz="1600" spc="-5" dirty="0">
                <a:solidFill>
                  <a:srgbClr val="124191"/>
                </a:solidFill>
                <a:latin typeface="Arial"/>
                <a:cs typeface="Arial"/>
              </a:rPr>
              <a:t>Serverless-optimized</a:t>
            </a:r>
            <a:r>
              <a:rPr sz="1600" spc="-85" dirty="0">
                <a:solidFill>
                  <a:srgbClr val="124191"/>
                </a:solidFill>
                <a:latin typeface="Arial"/>
                <a:cs typeface="Arial"/>
              </a:rPr>
              <a:t> </a:t>
            </a:r>
            <a:r>
              <a:rPr sz="1600" spc="-5" dirty="0">
                <a:solidFill>
                  <a:srgbClr val="124191"/>
                </a:solidFill>
                <a:latin typeface="Arial"/>
                <a:cs typeface="Arial"/>
              </a:rPr>
              <a:t>Containers</a:t>
            </a:r>
            <a:endParaRPr sz="1600" dirty="0">
              <a:solidFill>
                <a:srgbClr val="124191"/>
              </a:solidFill>
              <a:latin typeface="Arial"/>
              <a:cs typeface="Arial"/>
            </a:endParaRPr>
          </a:p>
          <a:p>
            <a:pPr marL="812800" lvl="1" indent="-342900">
              <a:spcBef>
                <a:spcPts val="975"/>
              </a:spcBef>
              <a:buFont typeface="Arial" panose="020B0604020202020204" pitchFamily="34" charset="0"/>
              <a:buChar char="•"/>
            </a:pPr>
            <a:r>
              <a:rPr sz="1600" spc="-5" dirty="0">
                <a:solidFill>
                  <a:srgbClr val="124191"/>
                </a:solidFill>
                <a:latin typeface="Arial"/>
                <a:cs typeface="Arial"/>
              </a:rPr>
              <a:t>Generalized</a:t>
            </a:r>
            <a:r>
              <a:rPr sz="1600" spc="-15" dirty="0">
                <a:solidFill>
                  <a:srgbClr val="124191"/>
                </a:solidFill>
                <a:latin typeface="Arial"/>
                <a:cs typeface="Arial"/>
              </a:rPr>
              <a:t> </a:t>
            </a:r>
            <a:r>
              <a:rPr sz="1600" spc="-5" dirty="0">
                <a:solidFill>
                  <a:srgbClr val="124191"/>
                </a:solidFill>
                <a:latin typeface="Arial"/>
                <a:cs typeface="Arial"/>
              </a:rPr>
              <a:t>Zygotes</a:t>
            </a:r>
            <a:endParaRPr sz="1600" dirty="0">
              <a:solidFill>
                <a:srgbClr val="124191"/>
              </a:solidFill>
              <a:latin typeface="Arial"/>
              <a:cs typeface="Arial"/>
            </a:endParaRPr>
          </a:p>
          <a:p>
            <a:pPr marL="812800" lvl="1" indent="-342900">
              <a:spcBef>
                <a:spcPts val="975"/>
              </a:spcBef>
              <a:buFont typeface="Arial" panose="020B0604020202020204" pitchFamily="34" charset="0"/>
              <a:buChar char="•"/>
            </a:pPr>
            <a:r>
              <a:rPr sz="1600" spc="-5" dirty="0">
                <a:solidFill>
                  <a:srgbClr val="124191"/>
                </a:solidFill>
                <a:latin typeface="Arial"/>
                <a:cs typeface="Arial"/>
              </a:rPr>
              <a:t>Serverless</a:t>
            </a:r>
            <a:r>
              <a:rPr sz="1600" spc="-15" dirty="0">
                <a:solidFill>
                  <a:srgbClr val="124191"/>
                </a:solidFill>
                <a:latin typeface="Arial"/>
                <a:cs typeface="Arial"/>
              </a:rPr>
              <a:t> </a:t>
            </a:r>
            <a:r>
              <a:rPr sz="1600" spc="-5" dirty="0">
                <a:solidFill>
                  <a:srgbClr val="124191"/>
                </a:solidFill>
                <a:latin typeface="Arial"/>
                <a:cs typeface="Arial"/>
              </a:rPr>
              <a:t>Caching</a:t>
            </a:r>
            <a:endParaRPr sz="1600" dirty="0">
              <a:solidFill>
                <a:srgbClr val="124191"/>
              </a:solidFill>
              <a:latin typeface="Arial"/>
              <a:cs typeface="Arial"/>
            </a:endParaRPr>
          </a:p>
          <a:p>
            <a:pPr marL="355600" indent="-342900">
              <a:lnSpc>
                <a:spcPct val="100000"/>
              </a:lnSpc>
              <a:spcBef>
                <a:spcPts val="975"/>
              </a:spcBef>
              <a:buFont typeface="Arial" panose="020B0604020202020204" pitchFamily="34" charset="0"/>
              <a:buChar char="•"/>
            </a:pPr>
            <a:endParaRPr lang="en-US" spc="-5" dirty="0">
              <a:latin typeface="Arial"/>
              <a:cs typeface="Arial"/>
            </a:endParaRPr>
          </a:p>
          <a:p>
            <a:pPr marL="355600" indent="-342900">
              <a:lnSpc>
                <a:spcPct val="100000"/>
              </a:lnSpc>
              <a:spcBef>
                <a:spcPts val="975"/>
              </a:spcBef>
              <a:buFont typeface="Arial" panose="020B0604020202020204" pitchFamily="34" charset="0"/>
              <a:buChar char="•"/>
            </a:pPr>
            <a:r>
              <a:rPr lang="en-US" spc="-5" dirty="0">
                <a:latin typeface="Arial"/>
                <a:cs typeface="Arial"/>
              </a:rPr>
              <a:t>E</a:t>
            </a:r>
            <a:r>
              <a:rPr lang="en-US" altLang="zh-CN" spc="-5" dirty="0">
                <a:latin typeface="Arial"/>
                <a:cs typeface="Arial"/>
              </a:rPr>
              <a:t>valuation</a:t>
            </a:r>
            <a:endParaRPr dirty="0">
              <a:latin typeface="Arial"/>
              <a:cs typeface="Arial"/>
            </a:endParaRPr>
          </a:p>
        </p:txBody>
      </p:sp>
      <p:sp>
        <p:nvSpPr>
          <p:cNvPr id="6" name="灯片编号占位符 5">
            <a:extLst>
              <a:ext uri="{FF2B5EF4-FFF2-40B4-BE49-F238E27FC236}">
                <a16:creationId xmlns:a16="http://schemas.microsoft.com/office/drawing/2014/main" id="{03EA3E2B-36D3-4C4A-BDA9-BA8176A04669}"/>
              </a:ext>
            </a:extLst>
          </p:cNvPr>
          <p:cNvSpPr>
            <a:spLocks noGrp="1"/>
          </p:cNvSpPr>
          <p:nvPr>
            <p:ph type="sldNum" sz="quarter" idx="7"/>
          </p:nvPr>
        </p:nvSpPr>
        <p:spPr/>
        <p:txBody>
          <a:bodyPr/>
          <a:lstStyle/>
          <a:p>
            <a:pPr marL="38100">
              <a:lnSpc>
                <a:spcPct val="100000"/>
              </a:lnSpc>
              <a:spcBef>
                <a:spcPts val="100"/>
              </a:spcBef>
            </a:pPr>
            <a:fld id="{81D60167-4931-47E6-BA6A-407CBD079E47}" type="slidenum">
              <a:rPr lang="en-US" altLang="zh-CN" spc="30" smtClean="0"/>
              <a:t>25</a:t>
            </a:fld>
            <a:endParaRPr lang="en-US" altLang="zh-CN" spc="30" dirty="0"/>
          </a:p>
        </p:txBody>
      </p:sp>
    </p:spTree>
    <p:extLst>
      <p:ext uri="{BB962C8B-B14F-4D97-AF65-F5344CB8AC3E}">
        <p14:creationId xmlns:p14="http://schemas.microsoft.com/office/powerpoint/2010/main" val="1099440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76C75552-CD70-403A-B91B-DA12853B36B8}"/>
              </a:ext>
            </a:extLst>
          </p:cNvPr>
          <p:cNvPicPr>
            <a:picLocks noChangeAspect="1"/>
          </p:cNvPicPr>
          <p:nvPr/>
        </p:nvPicPr>
        <p:blipFill>
          <a:blip r:embed="rId3"/>
          <a:stretch>
            <a:fillRect/>
          </a:stretch>
        </p:blipFill>
        <p:spPr>
          <a:xfrm>
            <a:off x="5348322" y="520189"/>
            <a:ext cx="3458308" cy="3596640"/>
          </a:xfrm>
          <a:prstGeom prst="rect">
            <a:avLst/>
          </a:prstGeom>
        </p:spPr>
      </p:pic>
      <p:sp>
        <p:nvSpPr>
          <p:cNvPr id="3" name="object 33">
            <a:extLst>
              <a:ext uri="{FF2B5EF4-FFF2-40B4-BE49-F238E27FC236}">
                <a16:creationId xmlns:a16="http://schemas.microsoft.com/office/drawing/2014/main" id="{3679F097-8E41-4065-8C01-C17A7BD778E8}"/>
              </a:ext>
            </a:extLst>
          </p:cNvPr>
          <p:cNvSpPr txBox="1"/>
          <p:nvPr/>
        </p:nvSpPr>
        <p:spPr>
          <a:xfrm>
            <a:off x="427430" y="707058"/>
            <a:ext cx="4902819" cy="2398092"/>
          </a:xfrm>
          <a:prstGeom prst="rect">
            <a:avLst/>
          </a:prstGeom>
        </p:spPr>
        <p:txBody>
          <a:bodyPr vert="horz" wrap="square" lIns="0" tIns="149860" rIns="0" bIns="0" rtlCol="0">
            <a:spAutoFit/>
          </a:bodyPr>
          <a:lstStyle/>
          <a:p>
            <a:pPr marL="355600" indent="-342900">
              <a:lnSpc>
                <a:spcPct val="100000"/>
              </a:lnSpc>
              <a:spcBef>
                <a:spcPts val="1180"/>
              </a:spcBef>
              <a:buAutoNum type="arabicParenR"/>
              <a:tabLst>
                <a:tab pos="355600" algn="l"/>
              </a:tabLst>
            </a:pPr>
            <a:r>
              <a:rPr lang="zh-CN" altLang="en-US" spc="15" dirty="0">
                <a:solidFill>
                  <a:srgbClr val="001135"/>
                </a:solidFill>
                <a:latin typeface="微软雅黑" panose="020B0503020204020204" pitchFamily="34" charset="-122"/>
                <a:ea typeface="微软雅黑" panose="020B0503020204020204" pitchFamily="34" charset="-122"/>
                <a:cs typeface="Arial"/>
              </a:rPr>
              <a:t>存储：使用开销更小的</a:t>
            </a:r>
            <a:r>
              <a:rPr lang="en-US" altLang="zh-CN" spc="15" dirty="0">
                <a:solidFill>
                  <a:srgbClr val="001135"/>
                </a:solidFill>
                <a:latin typeface="微软雅黑" panose="020B0503020204020204" pitchFamily="34" charset="-122"/>
                <a:ea typeface="微软雅黑" panose="020B0503020204020204" pitchFamily="34" charset="-122"/>
                <a:cs typeface="Arial"/>
              </a:rPr>
              <a:t>bind</a:t>
            </a:r>
            <a:r>
              <a:rPr lang="zh-CN" altLang="en-US" spc="15" dirty="0">
                <a:solidFill>
                  <a:srgbClr val="001135"/>
                </a:solidFill>
                <a:latin typeface="微软雅黑" panose="020B0503020204020204" pitchFamily="34" charset="-122"/>
                <a:ea typeface="微软雅黑" panose="020B0503020204020204" pitchFamily="34" charset="-122"/>
                <a:cs typeface="Arial"/>
              </a:rPr>
              <a:t>挂载方式和</a:t>
            </a:r>
            <a:r>
              <a:rPr lang="en-US" altLang="zh-CN" spc="15" dirty="0">
                <a:solidFill>
                  <a:srgbClr val="001135"/>
                </a:solidFill>
                <a:latin typeface="微软雅黑" panose="020B0503020204020204" pitchFamily="34" charset="-122"/>
                <a:ea typeface="微软雅黑" panose="020B0503020204020204" pitchFamily="34" charset="-122"/>
                <a:cs typeface="Arial"/>
              </a:rPr>
              <a:t>chroot</a:t>
            </a:r>
            <a:r>
              <a:rPr lang="zh-CN" altLang="en-US" spc="15" dirty="0">
                <a:solidFill>
                  <a:srgbClr val="001135"/>
                </a:solidFill>
                <a:latin typeface="微软雅黑" panose="020B0503020204020204" pitchFamily="34" charset="-122"/>
                <a:ea typeface="微软雅黑" panose="020B0503020204020204" pitchFamily="34" charset="-122"/>
                <a:cs typeface="Arial"/>
              </a:rPr>
              <a:t>根文件系统切换：</a:t>
            </a:r>
            <a:br>
              <a:rPr lang="en-US" altLang="zh-CN" spc="15" dirty="0">
                <a:solidFill>
                  <a:srgbClr val="001135"/>
                </a:solidFill>
                <a:latin typeface="微软雅黑" panose="020B0503020204020204" pitchFamily="34" charset="-122"/>
                <a:ea typeface="微软雅黑" panose="020B0503020204020204" pitchFamily="34" charset="-122"/>
                <a:cs typeface="Arial"/>
              </a:rPr>
            </a:br>
            <a:r>
              <a:rPr lang="en-US" altLang="zh-CN" spc="15" dirty="0">
                <a:solidFill>
                  <a:srgbClr val="001135"/>
                </a:solidFill>
                <a:latin typeface="微软雅黑" panose="020B0503020204020204" pitchFamily="34" charset="-122"/>
                <a:ea typeface="微软雅黑" panose="020B0503020204020204" pitchFamily="34" charset="-122"/>
                <a:cs typeface="Arial"/>
              </a:rPr>
              <a:t>AUFS + mount NS -&gt; bind mounts + chroot </a:t>
            </a:r>
          </a:p>
          <a:p>
            <a:pPr marL="355600" indent="-342900">
              <a:lnSpc>
                <a:spcPct val="100000"/>
              </a:lnSpc>
              <a:spcBef>
                <a:spcPts val="1180"/>
              </a:spcBef>
              <a:buAutoNum type="arabicParenR"/>
              <a:tabLst>
                <a:tab pos="355600" algn="l"/>
              </a:tabLst>
            </a:pPr>
            <a:r>
              <a:rPr lang="zh-CN" altLang="en-US" spc="15" dirty="0">
                <a:solidFill>
                  <a:srgbClr val="001135"/>
                </a:solidFill>
                <a:latin typeface="微软雅黑" panose="020B0503020204020204" pitchFamily="34" charset="-122"/>
                <a:ea typeface="微软雅黑" panose="020B0503020204020204" pitchFamily="34" charset="-122"/>
                <a:cs typeface="Arial"/>
              </a:rPr>
              <a:t>通信：端口静态绑定并非是必选项，所以</a:t>
            </a:r>
            <a:r>
              <a:rPr lang="en-US" altLang="zh-CN" spc="15" dirty="0">
                <a:solidFill>
                  <a:srgbClr val="001135"/>
                </a:solidFill>
                <a:latin typeface="微软雅黑" panose="020B0503020204020204" pitchFamily="34" charset="-122"/>
                <a:ea typeface="微软雅黑" panose="020B0503020204020204" pitchFamily="34" charset="-122"/>
                <a:cs typeface="Arial"/>
              </a:rPr>
              <a:t>net ns</a:t>
            </a:r>
            <a:r>
              <a:rPr lang="zh-CN" altLang="en-US" spc="15" dirty="0">
                <a:solidFill>
                  <a:srgbClr val="001135"/>
                </a:solidFill>
                <a:latin typeface="微软雅黑" panose="020B0503020204020204" pitchFamily="34" charset="-122"/>
                <a:ea typeface="微软雅黑" panose="020B0503020204020204" pitchFamily="34" charset="-122"/>
                <a:cs typeface="Arial"/>
              </a:rPr>
              <a:t>也可不使用</a:t>
            </a:r>
            <a:endParaRPr lang="en-US" altLang="zh-CN" spc="15" dirty="0">
              <a:solidFill>
                <a:srgbClr val="001135"/>
              </a:solidFill>
              <a:latin typeface="微软雅黑" panose="020B0503020204020204" pitchFamily="34" charset="-122"/>
              <a:ea typeface="微软雅黑" panose="020B0503020204020204" pitchFamily="34" charset="-122"/>
              <a:cs typeface="Arial"/>
            </a:endParaRPr>
          </a:p>
          <a:p>
            <a:pPr marL="355600" indent="-342900">
              <a:lnSpc>
                <a:spcPct val="100000"/>
              </a:lnSpc>
              <a:spcBef>
                <a:spcPts val="1180"/>
              </a:spcBef>
              <a:buAutoNum type="arabicParenR"/>
              <a:tabLst>
                <a:tab pos="355600" algn="l"/>
              </a:tabLst>
            </a:pPr>
            <a:r>
              <a:rPr lang="zh-CN" altLang="en-US" spc="-30" dirty="0">
                <a:solidFill>
                  <a:srgbClr val="001135"/>
                </a:solidFill>
                <a:latin typeface="微软雅黑" panose="020B0503020204020204" pitchFamily="34" charset="-122"/>
                <a:ea typeface="微软雅黑" panose="020B0503020204020204" pitchFamily="34" charset="-122"/>
                <a:cs typeface="Arial"/>
              </a:rPr>
              <a:t>隔离：通过复用</a:t>
            </a:r>
            <a:r>
              <a:rPr lang="en-US" altLang="zh-CN" spc="-30" dirty="0" err="1">
                <a:solidFill>
                  <a:srgbClr val="001135"/>
                </a:solidFill>
                <a:latin typeface="微软雅黑" panose="020B0503020204020204" pitchFamily="34" charset="-122"/>
                <a:ea typeface="微软雅黑" panose="020B0503020204020204" pitchFamily="34" charset="-122"/>
                <a:cs typeface="Arial"/>
              </a:rPr>
              <a:t>cgroup</a:t>
            </a:r>
            <a:r>
              <a:rPr lang="zh-CN" altLang="en-US" spc="-30" dirty="0">
                <a:solidFill>
                  <a:srgbClr val="001135"/>
                </a:solidFill>
                <a:latin typeface="微软雅黑" panose="020B0503020204020204" pitchFamily="34" charset="-122"/>
                <a:ea typeface="微软雅黑" panose="020B0503020204020204" pitchFamily="34" charset="-122"/>
                <a:cs typeface="Arial"/>
              </a:rPr>
              <a:t>进行资源隔离</a:t>
            </a:r>
            <a:endParaRPr dirty="0">
              <a:latin typeface="微软雅黑" panose="020B0503020204020204" pitchFamily="34" charset="-122"/>
              <a:ea typeface="微软雅黑" panose="020B0503020204020204" pitchFamily="34" charset="-122"/>
              <a:cs typeface="Arial"/>
            </a:endParaRPr>
          </a:p>
        </p:txBody>
      </p:sp>
      <p:sp>
        <p:nvSpPr>
          <p:cNvPr id="4" name="object 34">
            <a:extLst>
              <a:ext uri="{FF2B5EF4-FFF2-40B4-BE49-F238E27FC236}">
                <a16:creationId xmlns:a16="http://schemas.microsoft.com/office/drawing/2014/main" id="{8F9847F1-98A8-44A5-9F95-3A2F3FD72F24}"/>
              </a:ext>
            </a:extLst>
          </p:cNvPr>
          <p:cNvSpPr txBox="1"/>
          <p:nvPr/>
        </p:nvSpPr>
        <p:spPr>
          <a:xfrm>
            <a:off x="464553" y="3105150"/>
            <a:ext cx="4566285" cy="1264449"/>
          </a:xfrm>
          <a:prstGeom prst="rect">
            <a:avLst/>
          </a:prstGeom>
        </p:spPr>
        <p:txBody>
          <a:bodyPr vert="horz" wrap="square" lIns="0" tIns="149860" rIns="0" bIns="0" rtlCol="0">
            <a:spAutoFit/>
          </a:bodyPr>
          <a:lstStyle/>
          <a:p>
            <a:pPr marL="12700">
              <a:lnSpc>
                <a:spcPct val="100000"/>
              </a:lnSpc>
              <a:spcBef>
                <a:spcPts val="1180"/>
              </a:spcBef>
            </a:pPr>
            <a:r>
              <a:rPr b="1" spc="-60" dirty="0">
                <a:solidFill>
                  <a:srgbClr val="001135"/>
                </a:solidFill>
                <a:latin typeface="Arial"/>
                <a:cs typeface="Arial"/>
              </a:rPr>
              <a:t>Advantages:</a:t>
            </a:r>
            <a:endParaRPr dirty="0">
              <a:latin typeface="Arial"/>
              <a:cs typeface="Arial"/>
            </a:endParaRPr>
          </a:p>
          <a:p>
            <a:pPr marL="355600" indent="-342900">
              <a:lnSpc>
                <a:spcPct val="100000"/>
              </a:lnSpc>
              <a:spcBef>
                <a:spcPts val="1080"/>
              </a:spcBef>
              <a:buAutoNum type="arabicParenR"/>
              <a:tabLst>
                <a:tab pos="355600" algn="l"/>
              </a:tabLst>
            </a:pPr>
            <a:r>
              <a:rPr lang="zh-CN" altLang="en-US" spc="-35" dirty="0">
                <a:solidFill>
                  <a:srgbClr val="001135"/>
                </a:solidFill>
                <a:latin typeface="微软雅黑" panose="020B0503020204020204" pitchFamily="34" charset="-122"/>
                <a:ea typeface="微软雅黑" panose="020B0503020204020204" pitchFamily="34" charset="-122"/>
                <a:cs typeface="Arial"/>
              </a:rPr>
              <a:t>降低容器启动延迟</a:t>
            </a:r>
            <a:endParaRPr lang="en-US" altLang="zh-CN" spc="-35" dirty="0">
              <a:solidFill>
                <a:srgbClr val="001135"/>
              </a:solidFill>
              <a:latin typeface="微软雅黑" panose="020B0503020204020204" pitchFamily="34" charset="-122"/>
              <a:ea typeface="微软雅黑" panose="020B0503020204020204" pitchFamily="34" charset="-122"/>
              <a:cs typeface="Arial"/>
            </a:endParaRPr>
          </a:p>
          <a:p>
            <a:pPr marL="355600" indent="-342900">
              <a:lnSpc>
                <a:spcPct val="100000"/>
              </a:lnSpc>
              <a:spcBef>
                <a:spcPts val="1080"/>
              </a:spcBef>
              <a:buAutoNum type="arabicParenR"/>
              <a:tabLst>
                <a:tab pos="355600" algn="l"/>
              </a:tabLst>
            </a:pPr>
            <a:r>
              <a:rPr lang="zh-CN" altLang="en-US" spc="-35" dirty="0">
                <a:solidFill>
                  <a:srgbClr val="001135"/>
                </a:solidFill>
                <a:latin typeface="微软雅黑" panose="020B0503020204020204" pitchFamily="34" charset="-122"/>
                <a:ea typeface="微软雅黑" panose="020B0503020204020204" pitchFamily="34" charset="-122"/>
                <a:cs typeface="Arial"/>
              </a:rPr>
              <a:t>提高容器吞吐量</a:t>
            </a:r>
            <a:endParaRPr lang="en-US" altLang="zh-CN" spc="-35" dirty="0">
              <a:solidFill>
                <a:srgbClr val="001135"/>
              </a:solidFill>
              <a:latin typeface="微软雅黑" panose="020B0503020204020204" pitchFamily="34" charset="-122"/>
              <a:ea typeface="微软雅黑" panose="020B0503020204020204" pitchFamily="34" charset="-122"/>
              <a:cs typeface="Arial"/>
            </a:endParaRPr>
          </a:p>
        </p:txBody>
      </p:sp>
      <p:sp>
        <p:nvSpPr>
          <p:cNvPr id="6" name="文本框 5">
            <a:extLst>
              <a:ext uri="{FF2B5EF4-FFF2-40B4-BE49-F238E27FC236}">
                <a16:creationId xmlns:a16="http://schemas.microsoft.com/office/drawing/2014/main" id="{8093CD03-ACF2-4707-819D-425B988F9B53}"/>
              </a:ext>
            </a:extLst>
          </p:cNvPr>
          <p:cNvSpPr txBox="1"/>
          <p:nvPr/>
        </p:nvSpPr>
        <p:spPr>
          <a:xfrm>
            <a:off x="152400" y="124453"/>
            <a:ext cx="4572000" cy="400110"/>
          </a:xfrm>
          <a:prstGeom prst="rect">
            <a:avLst/>
          </a:prstGeom>
          <a:noFill/>
        </p:spPr>
        <p:txBody>
          <a:bodyPr wrap="square">
            <a:spAutoFit/>
          </a:bodyPr>
          <a:lstStyle/>
          <a:p>
            <a:pPr marL="12700">
              <a:lnSpc>
                <a:spcPct val="100000"/>
              </a:lnSpc>
              <a:spcBef>
                <a:spcPts val="359"/>
              </a:spcBef>
            </a:pPr>
            <a:r>
              <a:rPr lang="en-US" altLang="zh-CN" sz="2000" spc="-5" dirty="0">
                <a:solidFill>
                  <a:srgbClr val="124191"/>
                </a:solidFill>
                <a:latin typeface="Arial"/>
                <a:cs typeface="Arial"/>
              </a:rPr>
              <a:t>Serverless-optimized</a:t>
            </a:r>
            <a:r>
              <a:rPr lang="en-US" altLang="zh-CN" sz="2000" spc="-85" dirty="0">
                <a:solidFill>
                  <a:srgbClr val="124191"/>
                </a:solidFill>
                <a:latin typeface="Arial"/>
                <a:cs typeface="Arial"/>
              </a:rPr>
              <a:t> </a:t>
            </a:r>
            <a:r>
              <a:rPr lang="en-US" altLang="zh-CN" sz="2000" spc="-5" dirty="0">
                <a:solidFill>
                  <a:srgbClr val="124191"/>
                </a:solidFill>
                <a:latin typeface="Arial"/>
                <a:cs typeface="Arial"/>
              </a:rPr>
              <a:t>Containers</a:t>
            </a:r>
            <a:endParaRPr lang="en-US" altLang="zh-CN" sz="2000" dirty="0">
              <a:solidFill>
                <a:srgbClr val="124191"/>
              </a:solidFill>
              <a:latin typeface="Arial"/>
              <a:cs typeface="Arial"/>
            </a:endParaRPr>
          </a:p>
        </p:txBody>
      </p:sp>
      <p:grpSp>
        <p:nvGrpSpPr>
          <p:cNvPr id="9" name="object 4">
            <a:extLst>
              <a:ext uri="{FF2B5EF4-FFF2-40B4-BE49-F238E27FC236}">
                <a16:creationId xmlns:a16="http://schemas.microsoft.com/office/drawing/2014/main" id="{506627E3-4E0C-4B2E-9FC2-682F7C3CE7F2}"/>
              </a:ext>
            </a:extLst>
          </p:cNvPr>
          <p:cNvGrpSpPr/>
          <p:nvPr/>
        </p:nvGrpSpPr>
        <p:grpSpPr>
          <a:xfrm>
            <a:off x="4038734" y="4068697"/>
            <a:ext cx="677739" cy="653541"/>
            <a:chOff x="3970461" y="2203704"/>
            <a:chExt cx="1106170" cy="1079500"/>
          </a:xfrm>
        </p:grpSpPr>
        <p:sp>
          <p:nvSpPr>
            <p:cNvPr id="10" name="object 5">
              <a:extLst>
                <a:ext uri="{FF2B5EF4-FFF2-40B4-BE49-F238E27FC236}">
                  <a16:creationId xmlns:a16="http://schemas.microsoft.com/office/drawing/2014/main" id="{8F85D661-10BC-4194-8F15-D54D63E87E71}"/>
                </a:ext>
              </a:extLst>
            </p:cNvPr>
            <p:cNvSpPr/>
            <p:nvPr/>
          </p:nvSpPr>
          <p:spPr>
            <a:xfrm>
              <a:off x="3997452" y="2203704"/>
              <a:ext cx="1078991" cy="1078992"/>
            </a:xfrm>
            <a:prstGeom prst="rect">
              <a:avLst/>
            </a:prstGeom>
            <a:blipFill>
              <a:blip r:embed="rId4" cstate="print"/>
              <a:stretch>
                <a:fillRect/>
              </a:stretch>
            </a:blipFill>
          </p:spPr>
          <p:txBody>
            <a:bodyPr wrap="square" lIns="0" tIns="0" rIns="0" bIns="0" rtlCol="0"/>
            <a:lstStyle/>
            <a:p>
              <a:endParaRPr/>
            </a:p>
          </p:txBody>
        </p:sp>
        <p:sp>
          <p:nvSpPr>
            <p:cNvPr id="11" name="object 6">
              <a:extLst>
                <a:ext uri="{FF2B5EF4-FFF2-40B4-BE49-F238E27FC236}">
                  <a16:creationId xmlns:a16="http://schemas.microsoft.com/office/drawing/2014/main" id="{CAFDCF75-FBDA-4577-8D2F-5E2A224A9D97}"/>
                </a:ext>
              </a:extLst>
            </p:cNvPr>
            <p:cNvSpPr/>
            <p:nvPr/>
          </p:nvSpPr>
          <p:spPr>
            <a:xfrm>
              <a:off x="3970461" y="2285572"/>
              <a:ext cx="1040130" cy="730885"/>
            </a:xfrm>
            <a:custGeom>
              <a:avLst/>
              <a:gdLst/>
              <a:ahLst/>
              <a:cxnLst/>
              <a:rect l="l" t="t" r="r" b="b"/>
              <a:pathLst>
                <a:path w="1040129" h="730885">
                  <a:moveTo>
                    <a:pt x="948536" y="0"/>
                  </a:moveTo>
                  <a:lnTo>
                    <a:pt x="372438" y="544975"/>
                  </a:lnTo>
                  <a:lnTo>
                    <a:pt x="95641" y="261228"/>
                  </a:lnTo>
                  <a:lnTo>
                    <a:pt x="0" y="352432"/>
                  </a:lnTo>
                  <a:lnTo>
                    <a:pt x="367937" y="730763"/>
                  </a:lnTo>
                  <a:lnTo>
                    <a:pt x="464703" y="640684"/>
                  </a:lnTo>
                  <a:lnTo>
                    <a:pt x="1039676" y="94582"/>
                  </a:lnTo>
                  <a:lnTo>
                    <a:pt x="948536" y="0"/>
                  </a:lnTo>
                  <a:close/>
                </a:path>
              </a:pathLst>
            </a:custGeom>
            <a:solidFill>
              <a:srgbClr val="92EB85"/>
            </a:solidFill>
          </p:spPr>
          <p:txBody>
            <a:bodyPr wrap="square" lIns="0" tIns="0" rIns="0" bIns="0" rtlCol="0"/>
            <a:lstStyle/>
            <a:p>
              <a:endParaRPr/>
            </a:p>
          </p:txBody>
        </p:sp>
      </p:grpSp>
      <p:grpSp>
        <p:nvGrpSpPr>
          <p:cNvPr id="12" name="object 10">
            <a:extLst>
              <a:ext uri="{FF2B5EF4-FFF2-40B4-BE49-F238E27FC236}">
                <a16:creationId xmlns:a16="http://schemas.microsoft.com/office/drawing/2014/main" id="{F44C8E10-697C-4BEE-8689-7C1F362B169F}"/>
              </a:ext>
            </a:extLst>
          </p:cNvPr>
          <p:cNvGrpSpPr/>
          <p:nvPr/>
        </p:nvGrpSpPr>
        <p:grpSpPr>
          <a:xfrm>
            <a:off x="4030695" y="3412061"/>
            <a:ext cx="662629" cy="630767"/>
            <a:chOff x="3970461" y="909827"/>
            <a:chExt cx="1082040" cy="1079500"/>
          </a:xfrm>
        </p:grpSpPr>
        <p:sp>
          <p:nvSpPr>
            <p:cNvPr id="13" name="object 11">
              <a:extLst>
                <a:ext uri="{FF2B5EF4-FFF2-40B4-BE49-F238E27FC236}">
                  <a16:creationId xmlns:a16="http://schemas.microsoft.com/office/drawing/2014/main" id="{1D3AAD35-250E-426E-8485-FC8FA1E1BCD4}"/>
                </a:ext>
              </a:extLst>
            </p:cNvPr>
            <p:cNvSpPr/>
            <p:nvPr/>
          </p:nvSpPr>
          <p:spPr>
            <a:xfrm>
              <a:off x="4021429" y="909827"/>
              <a:ext cx="1031036" cy="1078992"/>
            </a:xfrm>
            <a:prstGeom prst="rect">
              <a:avLst/>
            </a:prstGeom>
            <a:blipFill>
              <a:blip r:embed="rId5" cstate="print"/>
              <a:stretch>
                <a:fillRect/>
              </a:stretch>
            </a:blipFill>
          </p:spPr>
          <p:txBody>
            <a:bodyPr wrap="square" lIns="0" tIns="0" rIns="0" bIns="0" rtlCol="0"/>
            <a:lstStyle/>
            <a:p>
              <a:endParaRPr>
                <a:solidFill>
                  <a:srgbClr val="92EB85"/>
                </a:solidFill>
              </a:endParaRPr>
            </a:p>
          </p:txBody>
        </p:sp>
        <p:sp>
          <p:nvSpPr>
            <p:cNvPr id="14" name="object 12">
              <a:extLst>
                <a:ext uri="{FF2B5EF4-FFF2-40B4-BE49-F238E27FC236}">
                  <a16:creationId xmlns:a16="http://schemas.microsoft.com/office/drawing/2014/main" id="{3F279C1A-E3A6-4BAE-874F-E89C9A538939}"/>
                </a:ext>
              </a:extLst>
            </p:cNvPr>
            <p:cNvSpPr/>
            <p:nvPr/>
          </p:nvSpPr>
          <p:spPr>
            <a:xfrm>
              <a:off x="3970461" y="990172"/>
              <a:ext cx="1040130" cy="730885"/>
            </a:xfrm>
            <a:custGeom>
              <a:avLst/>
              <a:gdLst/>
              <a:ahLst/>
              <a:cxnLst/>
              <a:rect l="l" t="t" r="r" b="b"/>
              <a:pathLst>
                <a:path w="1040129" h="730885">
                  <a:moveTo>
                    <a:pt x="948536" y="0"/>
                  </a:moveTo>
                  <a:lnTo>
                    <a:pt x="372438" y="544975"/>
                  </a:lnTo>
                  <a:lnTo>
                    <a:pt x="95641" y="261228"/>
                  </a:lnTo>
                  <a:lnTo>
                    <a:pt x="0" y="352432"/>
                  </a:lnTo>
                  <a:lnTo>
                    <a:pt x="367937" y="730763"/>
                  </a:lnTo>
                  <a:lnTo>
                    <a:pt x="464703" y="640684"/>
                  </a:lnTo>
                  <a:lnTo>
                    <a:pt x="1039676" y="94582"/>
                  </a:lnTo>
                  <a:lnTo>
                    <a:pt x="948536" y="0"/>
                  </a:lnTo>
                  <a:close/>
                </a:path>
              </a:pathLst>
            </a:custGeom>
            <a:solidFill>
              <a:srgbClr val="92EB85"/>
            </a:solidFill>
          </p:spPr>
          <p:txBody>
            <a:bodyPr wrap="square" lIns="0" tIns="0" rIns="0" bIns="0" rtlCol="0"/>
            <a:lstStyle/>
            <a:p>
              <a:endParaRPr>
                <a:solidFill>
                  <a:srgbClr val="92EB85"/>
                </a:solidFill>
              </a:endParaRPr>
            </a:p>
          </p:txBody>
        </p:sp>
      </p:grpSp>
      <p:sp>
        <p:nvSpPr>
          <p:cNvPr id="8" name="灯片编号占位符 7">
            <a:extLst>
              <a:ext uri="{FF2B5EF4-FFF2-40B4-BE49-F238E27FC236}">
                <a16:creationId xmlns:a16="http://schemas.microsoft.com/office/drawing/2014/main" id="{EFC0C5D2-A83D-40DE-9C0D-B9AC5595819E}"/>
              </a:ext>
            </a:extLst>
          </p:cNvPr>
          <p:cNvSpPr>
            <a:spLocks noGrp="1"/>
          </p:cNvSpPr>
          <p:nvPr>
            <p:ph type="sldNum" sz="quarter" idx="7"/>
          </p:nvPr>
        </p:nvSpPr>
        <p:spPr/>
        <p:txBody>
          <a:bodyPr/>
          <a:lstStyle/>
          <a:p>
            <a:pPr marL="38100">
              <a:lnSpc>
                <a:spcPct val="100000"/>
              </a:lnSpc>
              <a:spcBef>
                <a:spcPts val="100"/>
              </a:spcBef>
            </a:pPr>
            <a:fld id="{81D60167-4931-47E6-BA6A-407CBD079E47}" type="slidenum">
              <a:rPr lang="en-US" altLang="zh-CN" spc="30" smtClean="0"/>
              <a:t>26</a:t>
            </a:fld>
            <a:endParaRPr lang="en-US" altLang="zh-CN" spc="30" dirty="0"/>
          </a:p>
        </p:txBody>
      </p:sp>
    </p:spTree>
    <p:extLst>
      <p:ext uri="{BB962C8B-B14F-4D97-AF65-F5344CB8AC3E}">
        <p14:creationId xmlns:p14="http://schemas.microsoft.com/office/powerpoint/2010/main" val="7681340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289B5E9-72A3-40C9-982F-16AE49F3F04F}"/>
              </a:ext>
            </a:extLst>
          </p:cNvPr>
          <p:cNvSpPr txBox="1"/>
          <p:nvPr/>
        </p:nvSpPr>
        <p:spPr>
          <a:xfrm>
            <a:off x="304800" y="209550"/>
            <a:ext cx="4572000" cy="400110"/>
          </a:xfrm>
          <a:prstGeom prst="rect">
            <a:avLst/>
          </a:prstGeom>
          <a:noFill/>
        </p:spPr>
        <p:txBody>
          <a:bodyPr wrap="square">
            <a:spAutoFit/>
          </a:bodyPr>
          <a:lstStyle/>
          <a:p>
            <a:pPr marL="12700">
              <a:lnSpc>
                <a:spcPct val="100000"/>
              </a:lnSpc>
              <a:spcBef>
                <a:spcPts val="975"/>
              </a:spcBef>
            </a:pPr>
            <a:r>
              <a:rPr lang="en-US" altLang="zh-CN" sz="2000" spc="-5" dirty="0">
                <a:solidFill>
                  <a:srgbClr val="124191"/>
                </a:solidFill>
                <a:latin typeface="Arial"/>
                <a:cs typeface="Arial"/>
              </a:rPr>
              <a:t>Generalized</a:t>
            </a:r>
            <a:r>
              <a:rPr lang="en-US" altLang="zh-CN" sz="2000" spc="-15" dirty="0">
                <a:solidFill>
                  <a:srgbClr val="124191"/>
                </a:solidFill>
                <a:latin typeface="Arial"/>
                <a:cs typeface="Arial"/>
              </a:rPr>
              <a:t> </a:t>
            </a:r>
            <a:r>
              <a:rPr lang="en-US" altLang="zh-CN" sz="2000" spc="-5" dirty="0">
                <a:solidFill>
                  <a:srgbClr val="124191"/>
                </a:solidFill>
                <a:latin typeface="Arial"/>
                <a:cs typeface="Arial"/>
              </a:rPr>
              <a:t>Zygotes</a:t>
            </a:r>
            <a:endParaRPr lang="en-US" altLang="zh-CN" sz="2000" dirty="0">
              <a:solidFill>
                <a:srgbClr val="124191"/>
              </a:solidFill>
              <a:latin typeface="Arial"/>
              <a:cs typeface="Arial"/>
            </a:endParaRPr>
          </a:p>
        </p:txBody>
      </p:sp>
      <p:pic>
        <p:nvPicPr>
          <p:cNvPr id="4" name="图片 3">
            <a:extLst>
              <a:ext uri="{FF2B5EF4-FFF2-40B4-BE49-F238E27FC236}">
                <a16:creationId xmlns:a16="http://schemas.microsoft.com/office/drawing/2014/main" id="{C6AF513E-8F8E-4635-9CB4-4B411A7AD64E}"/>
              </a:ext>
            </a:extLst>
          </p:cNvPr>
          <p:cNvPicPr>
            <a:picLocks noChangeAspect="1"/>
          </p:cNvPicPr>
          <p:nvPr/>
        </p:nvPicPr>
        <p:blipFill>
          <a:blip r:embed="rId3"/>
          <a:stretch>
            <a:fillRect/>
          </a:stretch>
        </p:blipFill>
        <p:spPr>
          <a:xfrm>
            <a:off x="5486400" y="1021796"/>
            <a:ext cx="3091596" cy="3099907"/>
          </a:xfrm>
          <a:prstGeom prst="rect">
            <a:avLst/>
          </a:prstGeom>
        </p:spPr>
      </p:pic>
      <p:sp>
        <p:nvSpPr>
          <p:cNvPr id="5" name="object 33">
            <a:extLst>
              <a:ext uri="{FF2B5EF4-FFF2-40B4-BE49-F238E27FC236}">
                <a16:creationId xmlns:a16="http://schemas.microsoft.com/office/drawing/2014/main" id="{E026FE5C-EA63-4461-BFB6-AF18AE6B794B}"/>
              </a:ext>
            </a:extLst>
          </p:cNvPr>
          <p:cNvSpPr txBox="1"/>
          <p:nvPr/>
        </p:nvSpPr>
        <p:spPr>
          <a:xfrm>
            <a:off x="464553" y="872578"/>
            <a:ext cx="4902819" cy="1997983"/>
          </a:xfrm>
          <a:prstGeom prst="rect">
            <a:avLst/>
          </a:prstGeom>
        </p:spPr>
        <p:txBody>
          <a:bodyPr vert="horz" wrap="square" lIns="0" tIns="149860" rIns="0" bIns="0" rtlCol="0">
            <a:spAutoFit/>
          </a:bodyPr>
          <a:lstStyle/>
          <a:p>
            <a:pPr marL="355600" indent="-342900">
              <a:lnSpc>
                <a:spcPct val="100000"/>
              </a:lnSpc>
              <a:spcBef>
                <a:spcPts val="1180"/>
              </a:spcBef>
              <a:buAutoNum type="arabicParenR"/>
              <a:tabLst>
                <a:tab pos="355600" algn="l"/>
              </a:tabLst>
            </a:pPr>
            <a:r>
              <a:rPr lang="zh-CN" altLang="en-US" spc="15" dirty="0">
                <a:solidFill>
                  <a:srgbClr val="001135"/>
                </a:solidFill>
                <a:latin typeface="微软雅黑" panose="020B0503020204020204" pitchFamily="34" charset="-122"/>
                <a:ea typeface="微软雅黑" panose="020B0503020204020204" pitchFamily="34" charset="-122"/>
                <a:cs typeface="Arial"/>
              </a:rPr>
              <a:t>应用进程通过</a:t>
            </a:r>
            <a:r>
              <a:rPr lang="en-US" altLang="zh-CN" spc="15" dirty="0">
                <a:solidFill>
                  <a:srgbClr val="001135"/>
                </a:solidFill>
                <a:latin typeface="微软雅黑" panose="020B0503020204020204" pitchFamily="34" charset="-122"/>
                <a:ea typeface="微软雅黑" panose="020B0503020204020204" pitchFamily="34" charset="-122"/>
                <a:cs typeface="Arial"/>
              </a:rPr>
              <a:t>fork</a:t>
            </a:r>
            <a:r>
              <a:rPr lang="zh-CN" altLang="en-US" spc="15" dirty="0">
                <a:solidFill>
                  <a:srgbClr val="001135"/>
                </a:solidFill>
                <a:latin typeface="微软雅黑" panose="020B0503020204020204" pitchFamily="34" charset="-122"/>
                <a:ea typeface="微软雅黑" panose="020B0503020204020204" pitchFamily="34" charset="-122"/>
                <a:cs typeface="Arial"/>
              </a:rPr>
              <a:t>的方式从</a:t>
            </a:r>
            <a:r>
              <a:rPr lang="en-US" altLang="zh-CN" spc="15" dirty="0">
                <a:solidFill>
                  <a:srgbClr val="001135"/>
                </a:solidFill>
                <a:latin typeface="微软雅黑" panose="020B0503020204020204" pitchFamily="34" charset="-122"/>
                <a:ea typeface="微软雅黑" panose="020B0503020204020204" pitchFamily="34" charset="-122"/>
                <a:cs typeface="Arial"/>
              </a:rPr>
              <a:t>Zygote</a:t>
            </a:r>
            <a:r>
              <a:rPr lang="zh-CN" altLang="en-US" spc="15" dirty="0">
                <a:solidFill>
                  <a:srgbClr val="001135"/>
                </a:solidFill>
                <a:latin typeface="微软雅黑" panose="020B0503020204020204" pitchFamily="34" charset="-122"/>
                <a:ea typeface="微软雅黑" panose="020B0503020204020204" pitchFamily="34" charset="-122"/>
                <a:cs typeface="Arial"/>
              </a:rPr>
              <a:t>进程启动</a:t>
            </a:r>
            <a:endParaRPr lang="en-US" altLang="zh-CN" spc="15" dirty="0">
              <a:solidFill>
                <a:srgbClr val="001135"/>
              </a:solidFill>
              <a:latin typeface="微软雅黑" panose="020B0503020204020204" pitchFamily="34" charset="-122"/>
              <a:ea typeface="微软雅黑" panose="020B0503020204020204" pitchFamily="34" charset="-122"/>
              <a:cs typeface="Arial"/>
            </a:endParaRPr>
          </a:p>
          <a:p>
            <a:pPr marL="355600" indent="-342900">
              <a:lnSpc>
                <a:spcPct val="100000"/>
              </a:lnSpc>
              <a:spcBef>
                <a:spcPts val="1180"/>
              </a:spcBef>
              <a:buAutoNum type="arabicParenR"/>
              <a:tabLst>
                <a:tab pos="355600" algn="l"/>
              </a:tabLst>
            </a:pPr>
            <a:r>
              <a:rPr lang="zh-CN" altLang="en-US" spc="15" dirty="0">
                <a:solidFill>
                  <a:srgbClr val="001135"/>
                </a:solidFill>
                <a:latin typeface="微软雅黑" panose="020B0503020204020204" pitchFamily="34" charset="-122"/>
                <a:ea typeface="微软雅黑" panose="020B0503020204020204" pitchFamily="34" charset="-122"/>
                <a:cs typeface="Arial"/>
              </a:rPr>
              <a:t>预导入的包类型是</a:t>
            </a:r>
            <a:r>
              <a:rPr lang="en-US" altLang="zh-CN" spc="15" dirty="0">
                <a:solidFill>
                  <a:srgbClr val="001135"/>
                </a:solidFill>
                <a:latin typeface="微软雅黑" panose="020B0503020204020204" pitchFamily="34" charset="-122"/>
                <a:ea typeface="微软雅黑" panose="020B0503020204020204" pitchFamily="34" charset="-122"/>
                <a:cs typeface="Arial"/>
              </a:rPr>
              <a:t>runtime</a:t>
            </a:r>
            <a:r>
              <a:rPr lang="zh-CN" altLang="en-US" spc="15" dirty="0">
                <a:solidFill>
                  <a:srgbClr val="001135"/>
                </a:solidFill>
                <a:latin typeface="微软雅黑" panose="020B0503020204020204" pitchFamily="34" charset="-122"/>
                <a:ea typeface="微软雅黑" panose="020B0503020204020204" pitchFamily="34" charset="-122"/>
                <a:cs typeface="Arial"/>
              </a:rPr>
              <a:t>时决定的</a:t>
            </a:r>
            <a:endParaRPr lang="en-US" altLang="zh-CN" spc="15" dirty="0">
              <a:solidFill>
                <a:srgbClr val="001135"/>
              </a:solidFill>
              <a:latin typeface="微软雅黑" panose="020B0503020204020204" pitchFamily="34" charset="-122"/>
              <a:ea typeface="微软雅黑" panose="020B0503020204020204" pitchFamily="34" charset="-122"/>
              <a:cs typeface="Arial"/>
            </a:endParaRPr>
          </a:p>
          <a:p>
            <a:pPr marL="355600" indent="-342900">
              <a:lnSpc>
                <a:spcPct val="100000"/>
              </a:lnSpc>
              <a:spcBef>
                <a:spcPts val="1180"/>
              </a:spcBef>
              <a:buAutoNum type="arabicParenR"/>
              <a:tabLst>
                <a:tab pos="355600" algn="l"/>
              </a:tabLst>
            </a:pPr>
            <a:r>
              <a:rPr lang="zh-CN" altLang="en-US" spc="15" dirty="0">
                <a:solidFill>
                  <a:srgbClr val="001135"/>
                </a:solidFill>
                <a:latin typeface="微软雅黑" panose="020B0503020204020204" pitchFamily="34" charset="-122"/>
                <a:ea typeface="微软雅黑" panose="020B0503020204020204" pitchFamily="34" charset="-122"/>
                <a:cs typeface="Arial"/>
              </a:rPr>
              <a:t>创建多个</a:t>
            </a:r>
            <a:r>
              <a:rPr lang="en-US" altLang="zh-CN" spc="15" dirty="0">
                <a:solidFill>
                  <a:srgbClr val="001135"/>
                </a:solidFill>
                <a:latin typeface="微软雅黑" panose="020B0503020204020204" pitchFamily="34" charset="-122"/>
                <a:ea typeface="微软雅黑" panose="020B0503020204020204" pitchFamily="34" charset="-122"/>
                <a:cs typeface="Arial"/>
              </a:rPr>
              <a:t>Zygote</a:t>
            </a:r>
            <a:r>
              <a:rPr lang="zh-CN" altLang="en-US" spc="15" dirty="0">
                <a:solidFill>
                  <a:srgbClr val="001135"/>
                </a:solidFill>
                <a:latin typeface="微软雅黑" panose="020B0503020204020204" pitchFamily="34" charset="-122"/>
                <a:ea typeface="微软雅黑" panose="020B0503020204020204" pitchFamily="34" charset="-122"/>
                <a:cs typeface="Arial"/>
              </a:rPr>
              <a:t>进程，每个进程导入不同的包</a:t>
            </a:r>
            <a:endParaRPr lang="en-US" altLang="zh-CN" spc="15" dirty="0">
              <a:solidFill>
                <a:srgbClr val="001135"/>
              </a:solidFill>
              <a:latin typeface="微软雅黑" panose="020B0503020204020204" pitchFamily="34" charset="-122"/>
              <a:ea typeface="微软雅黑" panose="020B0503020204020204" pitchFamily="34" charset="-122"/>
              <a:cs typeface="Arial"/>
            </a:endParaRPr>
          </a:p>
          <a:p>
            <a:pPr marL="355600" indent="-342900">
              <a:lnSpc>
                <a:spcPct val="100000"/>
              </a:lnSpc>
              <a:spcBef>
                <a:spcPts val="1180"/>
              </a:spcBef>
              <a:buAutoNum type="arabicParenR"/>
              <a:tabLst>
                <a:tab pos="355600" algn="l"/>
              </a:tabLst>
            </a:pPr>
            <a:r>
              <a:rPr lang="zh-CN" altLang="en-US" spc="-30" dirty="0">
                <a:solidFill>
                  <a:srgbClr val="001135"/>
                </a:solidFill>
                <a:latin typeface="微软雅黑" panose="020B0503020204020204" pitchFamily="34" charset="-122"/>
                <a:ea typeface="微软雅黑" panose="020B0503020204020204" pitchFamily="34" charset="-122"/>
                <a:cs typeface="Arial"/>
              </a:rPr>
              <a:t>不导入恶意包，保证安全</a:t>
            </a:r>
            <a:endParaRPr dirty="0">
              <a:latin typeface="微软雅黑" panose="020B0503020204020204" pitchFamily="34" charset="-122"/>
              <a:ea typeface="微软雅黑" panose="020B0503020204020204" pitchFamily="34" charset="-122"/>
              <a:cs typeface="Arial"/>
            </a:endParaRPr>
          </a:p>
        </p:txBody>
      </p:sp>
      <p:sp>
        <p:nvSpPr>
          <p:cNvPr id="6" name="object 34">
            <a:extLst>
              <a:ext uri="{FF2B5EF4-FFF2-40B4-BE49-F238E27FC236}">
                <a16:creationId xmlns:a16="http://schemas.microsoft.com/office/drawing/2014/main" id="{9B070EAA-7EA9-4167-8512-62B7A5816FA3}"/>
              </a:ext>
            </a:extLst>
          </p:cNvPr>
          <p:cNvSpPr txBox="1"/>
          <p:nvPr/>
        </p:nvSpPr>
        <p:spPr>
          <a:xfrm>
            <a:off x="464553" y="3105150"/>
            <a:ext cx="4566285" cy="1264449"/>
          </a:xfrm>
          <a:prstGeom prst="rect">
            <a:avLst/>
          </a:prstGeom>
        </p:spPr>
        <p:txBody>
          <a:bodyPr vert="horz" wrap="square" lIns="0" tIns="149860" rIns="0" bIns="0" rtlCol="0">
            <a:spAutoFit/>
          </a:bodyPr>
          <a:lstStyle/>
          <a:p>
            <a:pPr marL="12700">
              <a:lnSpc>
                <a:spcPct val="100000"/>
              </a:lnSpc>
              <a:spcBef>
                <a:spcPts val="1180"/>
              </a:spcBef>
            </a:pPr>
            <a:r>
              <a:rPr b="1" spc="-60" dirty="0">
                <a:solidFill>
                  <a:srgbClr val="001135"/>
                </a:solidFill>
                <a:latin typeface="Arial"/>
                <a:cs typeface="Arial"/>
              </a:rPr>
              <a:t>Advantages:</a:t>
            </a:r>
            <a:endParaRPr dirty="0">
              <a:latin typeface="Arial"/>
              <a:cs typeface="Arial"/>
            </a:endParaRPr>
          </a:p>
          <a:p>
            <a:pPr marL="355600" indent="-342900">
              <a:lnSpc>
                <a:spcPct val="100000"/>
              </a:lnSpc>
              <a:spcBef>
                <a:spcPts val="1080"/>
              </a:spcBef>
              <a:buAutoNum type="arabicParenR"/>
              <a:tabLst>
                <a:tab pos="355600" algn="l"/>
              </a:tabLst>
            </a:pPr>
            <a:r>
              <a:rPr lang="zh-CN" altLang="en-US" spc="-35" dirty="0">
                <a:solidFill>
                  <a:srgbClr val="001135"/>
                </a:solidFill>
                <a:latin typeface="微软雅黑" panose="020B0503020204020204" pitchFamily="34" charset="-122"/>
                <a:ea typeface="微软雅黑" panose="020B0503020204020204" pitchFamily="34" charset="-122"/>
                <a:cs typeface="Arial"/>
              </a:rPr>
              <a:t>避免包的初始化开销</a:t>
            </a:r>
            <a:endParaRPr lang="en-US" altLang="zh-CN" spc="-35" dirty="0">
              <a:solidFill>
                <a:srgbClr val="001135"/>
              </a:solidFill>
              <a:latin typeface="微软雅黑" panose="020B0503020204020204" pitchFamily="34" charset="-122"/>
              <a:ea typeface="微软雅黑" panose="020B0503020204020204" pitchFamily="34" charset="-122"/>
              <a:cs typeface="Arial"/>
            </a:endParaRPr>
          </a:p>
          <a:p>
            <a:pPr marL="355600" indent="-342900">
              <a:lnSpc>
                <a:spcPct val="100000"/>
              </a:lnSpc>
              <a:spcBef>
                <a:spcPts val="1080"/>
              </a:spcBef>
              <a:buAutoNum type="arabicParenR"/>
              <a:tabLst>
                <a:tab pos="355600" algn="l"/>
              </a:tabLst>
            </a:pPr>
            <a:r>
              <a:rPr lang="zh-CN" altLang="en-US" spc="-35" dirty="0">
                <a:solidFill>
                  <a:srgbClr val="001135"/>
                </a:solidFill>
                <a:latin typeface="微软雅黑" panose="020B0503020204020204" pitchFamily="34" charset="-122"/>
                <a:ea typeface="微软雅黑" panose="020B0503020204020204" pitchFamily="34" charset="-122"/>
                <a:cs typeface="Arial"/>
              </a:rPr>
              <a:t>保证容器安全</a:t>
            </a:r>
            <a:endParaRPr lang="en-US" altLang="zh-CN" spc="-35" dirty="0">
              <a:solidFill>
                <a:srgbClr val="001135"/>
              </a:solidFill>
              <a:latin typeface="微软雅黑" panose="020B0503020204020204" pitchFamily="34" charset="-122"/>
              <a:ea typeface="微软雅黑" panose="020B0503020204020204" pitchFamily="34" charset="-122"/>
              <a:cs typeface="Arial"/>
            </a:endParaRPr>
          </a:p>
        </p:txBody>
      </p:sp>
      <p:grpSp>
        <p:nvGrpSpPr>
          <p:cNvPr id="28" name="组合 27">
            <a:extLst>
              <a:ext uri="{FF2B5EF4-FFF2-40B4-BE49-F238E27FC236}">
                <a16:creationId xmlns:a16="http://schemas.microsoft.com/office/drawing/2014/main" id="{31F1077D-EFFB-4768-B8F3-F702F48A959B}"/>
              </a:ext>
            </a:extLst>
          </p:cNvPr>
          <p:cNvGrpSpPr/>
          <p:nvPr/>
        </p:nvGrpSpPr>
        <p:grpSpPr>
          <a:xfrm>
            <a:off x="3721110" y="3881055"/>
            <a:ext cx="674458" cy="653527"/>
            <a:chOff x="3046741" y="3838718"/>
            <a:chExt cx="674458" cy="653527"/>
          </a:xfrm>
        </p:grpSpPr>
        <p:pic>
          <p:nvPicPr>
            <p:cNvPr id="14" name="图形 13" descr="锁定">
              <a:extLst>
                <a:ext uri="{FF2B5EF4-FFF2-40B4-BE49-F238E27FC236}">
                  <a16:creationId xmlns:a16="http://schemas.microsoft.com/office/drawing/2014/main" id="{592D4905-9CD7-4ADA-A871-1D2415E4C4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905980">
              <a:off x="3046741" y="3838718"/>
              <a:ext cx="653527" cy="653527"/>
            </a:xfrm>
            <a:prstGeom prst="rect">
              <a:avLst/>
            </a:prstGeom>
          </p:spPr>
        </p:pic>
        <p:sp>
          <p:nvSpPr>
            <p:cNvPr id="9" name="object 6">
              <a:extLst>
                <a:ext uri="{FF2B5EF4-FFF2-40B4-BE49-F238E27FC236}">
                  <a16:creationId xmlns:a16="http://schemas.microsoft.com/office/drawing/2014/main" id="{23042CFD-5C10-40E3-AD1D-9AB1CB172FC8}"/>
                </a:ext>
              </a:extLst>
            </p:cNvPr>
            <p:cNvSpPr/>
            <p:nvPr/>
          </p:nvSpPr>
          <p:spPr>
            <a:xfrm>
              <a:off x="3083922" y="3970762"/>
              <a:ext cx="637277" cy="442486"/>
            </a:xfrm>
            <a:custGeom>
              <a:avLst/>
              <a:gdLst/>
              <a:ahLst/>
              <a:cxnLst/>
              <a:rect l="l" t="t" r="r" b="b"/>
              <a:pathLst>
                <a:path w="1040129" h="730885">
                  <a:moveTo>
                    <a:pt x="948536" y="0"/>
                  </a:moveTo>
                  <a:lnTo>
                    <a:pt x="372438" y="544975"/>
                  </a:lnTo>
                  <a:lnTo>
                    <a:pt x="95641" y="261228"/>
                  </a:lnTo>
                  <a:lnTo>
                    <a:pt x="0" y="352432"/>
                  </a:lnTo>
                  <a:lnTo>
                    <a:pt x="367937" y="730763"/>
                  </a:lnTo>
                  <a:lnTo>
                    <a:pt x="464703" y="640684"/>
                  </a:lnTo>
                  <a:lnTo>
                    <a:pt x="1039676" y="94582"/>
                  </a:lnTo>
                  <a:lnTo>
                    <a:pt x="948536" y="0"/>
                  </a:lnTo>
                  <a:close/>
                </a:path>
              </a:pathLst>
            </a:custGeom>
            <a:solidFill>
              <a:srgbClr val="92EB85"/>
            </a:solidFill>
          </p:spPr>
          <p:txBody>
            <a:bodyPr wrap="square" lIns="0" tIns="0" rIns="0" bIns="0" rtlCol="0"/>
            <a:lstStyle/>
            <a:p>
              <a:endParaRPr/>
            </a:p>
          </p:txBody>
        </p:sp>
      </p:grpSp>
      <p:grpSp>
        <p:nvGrpSpPr>
          <p:cNvPr id="10" name="object 10">
            <a:extLst>
              <a:ext uri="{FF2B5EF4-FFF2-40B4-BE49-F238E27FC236}">
                <a16:creationId xmlns:a16="http://schemas.microsoft.com/office/drawing/2014/main" id="{86395679-866D-48CE-A277-75E1BCA1E64D}"/>
              </a:ext>
            </a:extLst>
          </p:cNvPr>
          <p:cNvGrpSpPr/>
          <p:nvPr/>
        </p:nvGrpSpPr>
        <p:grpSpPr>
          <a:xfrm>
            <a:off x="3721199" y="3203571"/>
            <a:ext cx="662606" cy="630470"/>
            <a:chOff x="3970461" y="909828"/>
            <a:chExt cx="1082002" cy="1078992"/>
          </a:xfrm>
        </p:grpSpPr>
        <p:sp>
          <p:nvSpPr>
            <p:cNvPr id="11" name="object 11">
              <a:extLst>
                <a:ext uri="{FF2B5EF4-FFF2-40B4-BE49-F238E27FC236}">
                  <a16:creationId xmlns:a16="http://schemas.microsoft.com/office/drawing/2014/main" id="{67AF261B-7A5E-48A6-89A0-8E9A3EEFE34D}"/>
                </a:ext>
              </a:extLst>
            </p:cNvPr>
            <p:cNvSpPr/>
            <p:nvPr/>
          </p:nvSpPr>
          <p:spPr>
            <a:xfrm>
              <a:off x="4021427" y="909828"/>
              <a:ext cx="1031036" cy="1078992"/>
            </a:xfrm>
            <a:prstGeom prst="rect">
              <a:avLst/>
            </a:prstGeom>
            <a:blipFill>
              <a:blip r:embed="rId6" cstate="print"/>
              <a:stretch>
                <a:fillRect/>
              </a:stretch>
            </a:blipFill>
          </p:spPr>
          <p:txBody>
            <a:bodyPr wrap="square" lIns="0" tIns="0" rIns="0" bIns="0" rtlCol="0"/>
            <a:lstStyle/>
            <a:p>
              <a:endParaRPr>
                <a:solidFill>
                  <a:srgbClr val="92EB85"/>
                </a:solidFill>
              </a:endParaRPr>
            </a:p>
          </p:txBody>
        </p:sp>
        <p:sp>
          <p:nvSpPr>
            <p:cNvPr id="12" name="object 12">
              <a:extLst>
                <a:ext uri="{FF2B5EF4-FFF2-40B4-BE49-F238E27FC236}">
                  <a16:creationId xmlns:a16="http://schemas.microsoft.com/office/drawing/2014/main" id="{11F5CD9C-4077-4266-8C84-1F6BD3276E8E}"/>
                </a:ext>
              </a:extLst>
            </p:cNvPr>
            <p:cNvSpPr/>
            <p:nvPr/>
          </p:nvSpPr>
          <p:spPr>
            <a:xfrm>
              <a:off x="3970461" y="990172"/>
              <a:ext cx="1040130" cy="730885"/>
            </a:xfrm>
            <a:custGeom>
              <a:avLst/>
              <a:gdLst/>
              <a:ahLst/>
              <a:cxnLst/>
              <a:rect l="l" t="t" r="r" b="b"/>
              <a:pathLst>
                <a:path w="1040129" h="730885">
                  <a:moveTo>
                    <a:pt x="948536" y="0"/>
                  </a:moveTo>
                  <a:lnTo>
                    <a:pt x="372438" y="544975"/>
                  </a:lnTo>
                  <a:lnTo>
                    <a:pt x="95641" y="261228"/>
                  </a:lnTo>
                  <a:lnTo>
                    <a:pt x="0" y="352432"/>
                  </a:lnTo>
                  <a:lnTo>
                    <a:pt x="367937" y="730763"/>
                  </a:lnTo>
                  <a:lnTo>
                    <a:pt x="464703" y="640684"/>
                  </a:lnTo>
                  <a:lnTo>
                    <a:pt x="1039676" y="94582"/>
                  </a:lnTo>
                  <a:lnTo>
                    <a:pt x="948536" y="0"/>
                  </a:lnTo>
                  <a:close/>
                </a:path>
              </a:pathLst>
            </a:custGeom>
            <a:solidFill>
              <a:srgbClr val="92EB85"/>
            </a:solidFill>
          </p:spPr>
          <p:txBody>
            <a:bodyPr wrap="square" lIns="0" tIns="0" rIns="0" bIns="0" rtlCol="0"/>
            <a:lstStyle/>
            <a:p>
              <a:endParaRPr>
                <a:solidFill>
                  <a:srgbClr val="92EB85"/>
                </a:solidFill>
              </a:endParaRPr>
            </a:p>
          </p:txBody>
        </p:sp>
      </p:grpSp>
      <p:sp>
        <p:nvSpPr>
          <p:cNvPr id="8" name="灯片编号占位符 7">
            <a:extLst>
              <a:ext uri="{FF2B5EF4-FFF2-40B4-BE49-F238E27FC236}">
                <a16:creationId xmlns:a16="http://schemas.microsoft.com/office/drawing/2014/main" id="{14E0743B-043F-49AB-91D2-E9E31F5EE835}"/>
              </a:ext>
            </a:extLst>
          </p:cNvPr>
          <p:cNvSpPr>
            <a:spLocks noGrp="1"/>
          </p:cNvSpPr>
          <p:nvPr>
            <p:ph type="sldNum" sz="quarter" idx="7"/>
          </p:nvPr>
        </p:nvSpPr>
        <p:spPr/>
        <p:txBody>
          <a:bodyPr/>
          <a:lstStyle/>
          <a:p>
            <a:pPr marL="38100">
              <a:lnSpc>
                <a:spcPct val="100000"/>
              </a:lnSpc>
              <a:spcBef>
                <a:spcPts val="100"/>
              </a:spcBef>
            </a:pPr>
            <a:fld id="{81D60167-4931-47E6-BA6A-407CBD079E47}" type="slidenum">
              <a:rPr lang="en-US" altLang="zh-CN" spc="30" smtClean="0"/>
              <a:t>27</a:t>
            </a:fld>
            <a:endParaRPr lang="en-US" altLang="zh-CN" spc="30" dirty="0"/>
          </a:p>
        </p:txBody>
      </p:sp>
    </p:spTree>
    <p:extLst>
      <p:ext uri="{BB962C8B-B14F-4D97-AF65-F5344CB8AC3E}">
        <p14:creationId xmlns:p14="http://schemas.microsoft.com/office/powerpoint/2010/main" val="6883648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B883048-CB42-40A3-ADAA-83FADB38A09B}"/>
              </a:ext>
            </a:extLst>
          </p:cNvPr>
          <p:cNvSpPr txBox="1"/>
          <p:nvPr/>
        </p:nvSpPr>
        <p:spPr>
          <a:xfrm>
            <a:off x="304800" y="209550"/>
            <a:ext cx="4572000" cy="400110"/>
          </a:xfrm>
          <a:prstGeom prst="rect">
            <a:avLst/>
          </a:prstGeom>
          <a:noFill/>
        </p:spPr>
        <p:txBody>
          <a:bodyPr wrap="square">
            <a:spAutoFit/>
          </a:bodyPr>
          <a:lstStyle/>
          <a:p>
            <a:pPr marL="12700">
              <a:lnSpc>
                <a:spcPct val="100000"/>
              </a:lnSpc>
              <a:spcBef>
                <a:spcPts val="975"/>
              </a:spcBef>
            </a:pPr>
            <a:r>
              <a:rPr lang="en-US" altLang="zh-CN" sz="2000" spc="-5" dirty="0">
                <a:solidFill>
                  <a:srgbClr val="124191"/>
                </a:solidFill>
                <a:latin typeface="Arial"/>
                <a:cs typeface="Arial"/>
              </a:rPr>
              <a:t>Serverless</a:t>
            </a:r>
            <a:r>
              <a:rPr lang="en-US" altLang="zh-CN" sz="2000" spc="-15" dirty="0">
                <a:solidFill>
                  <a:srgbClr val="124191"/>
                </a:solidFill>
                <a:latin typeface="Arial"/>
                <a:cs typeface="Arial"/>
              </a:rPr>
              <a:t> </a:t>
            </a:r>
            <a:r>
              <a:rPr lang="en-US" altLang="zh-CN" sz="2000" spc="-5" dirty="0">
                <a:solidFill>
                  <a:srgbClr val="124191"/>
                </a:solidFill>
                <a:latin typeface="Arial"/>
                <a:cs typeface="Arial"/>
              </a:rPr>
              <a:t>Caching</a:t>
            </a:r>
            <a:endParaRPr lang="en-US" altLang="zh-CN" sz="2000" dirty="0">
              <a:solidFill>
                <a:srgbClr val="124191"/>
              </a:solidFill>
              <a:latin typeface="Arial"/>
              <a:cs typeface="Arial"/>
            </a:endParaRPr>
          </a:p>
        </p:txBody>
      </p:sp>
      <p:pic>
        <p:nvPicPr>
          <p:cNvPr id="4" name="图片 3">
            <a:extLst>
              <a:ext uri="{FF2B5EF4-FFF2-40B4-BE49-F238E27FC236}">
                <a16:creationId xmlns:a16="http://schemas.microsoft.com/office/drawing/2014/main" id="{2765BA14-190A-4C46-A8A2-7C2224EC4FD8}"/>
              </a:ext>
            </a:extLst>
          </p:cNvPr>
          <p:cNvPicPr>
            <a:picLocks noChangeAspect="1"/>
          </p:cNvPicPr>
          <p:nvPr/>
        </p:nvPicPr>
        <p:blipFill>
          <a:blip r:embed="rId3"/>
          <a:stretch>
            <a:fillRect/>
          </a:stretch>
        </p:blipFill>
        <p:spPr>
          <a:xfrm>
            <a:off x="5867400" y="1144832"/>
            <a:ext cx="2628953" cy="2791934"/>
          </a:xfrm>
          <a:prstGeom prst="rect">
            <a:avLst/>
          </a:prstGeom>
        </p:spPr>
      </p:pic>
      <p:sp>
        <p:nvSpPr>
          <p:cNvPr id="5" name="object 33">
            <a:extLst>
              <a:ext uri="{FF2B5EF4-FFF2-40B4-BE49-F238E27FC236}">
                <a16:creationId xmlns:a16="http://schemas.microsoft.com/office/drawing/2014/main" id="{562AA60C-F080-4998-B791-5FE295714BB0}"/>
              </a:ext>
            </a:extLst>
          </p:cNvPr>
          <p:cNvSpPr txBox="1"/>
          <p:nvPr/>
        </p:nvSpPr>
        <p:spPr>
          <a:xfrm>
            <a:off x="464553" y="754851"/>
            <a:ext cx="5098047" cy="2551981"/>
          </a:xfrm>
          <a:prstGeom prst="rect">
            <a:avLst/>
          </a:prstGeom>
        </p:spPr>
        <p:txBody>
          <a:bodyPr vert="horz" wrap="square" lIns="0" tIns="149860" rIns="0" bIns="0" rtlCol="0">
            <a:spAutoFit/>
          </a:bodyPr>
          <a:lstStyle/>
          <a:p>
            <a:pPr marL="12700">
              <a:lnSpc>
                <a:spcPct val="100000"/>
              </a:lnSpc>
              <a:spcBef>
                <a:spcPts val="1180"/>
              </a:spcBef>
              <a:tabLst>
                <a:tab pos="355600" algn="l"/>
              </a:tabLst>
            </a:pPr>
            <a:r>
              <a:rPr lang="en-US" altLang="zh-CN" spc="15" dirty="0">
                <a:solidFill>
                  <a:srgbClr val="001135"/>
                </a:solidFill>
                <a:latin typeface="Arial" panose="020B0604020202020204" pitchFamily="34" charset="0"/>
                <a:ea typeface="微软雅黑" panose="020B0503020204020204" pitchFamily="34" charset="-122"/>
                <a:cs typeface="Arial"/>
              </a:rPr>
              <a:t>handler &amp; install &amp; import</a:t>
            </a:r>
            <a:r>
              <a:rPr lang="zh-CN" altLang="en-US" spc="15" dirty="0">
                <a:solidFill>
                  <a:srgbClr val="001135"/>
                </a:solidFill>
                <a:latin typeface="Arial" panose="020B0604020202020204" pitchFamily="34" charset="0"/>
                <a:ea typeface="微软雅黑" panose="020B0503020204020204" pitchFamily="34" charset="-122"/>
                <a:cs typeface="Arial"/>
              </a:rPr>
              <a:t>三层缓存</a:t>
            </a:r>
            <a:endParaRPr lang="en-US" altLang="zh-CN" spc="15" dirty="0">
              <a:solidFill>
                <a:srgbClr val="001135"/>
              </a:solidFill>
              <a:latin typeface="Arial" panose="020B0604020202020204" pitchFamily="34" charset="0"/>
              <a:ea typeface="微软雅黑" panose="020B0503020204020204" pitchFamily="34" charset="-122"/>
              <a:cs typeface="Arial"/>
            </a:endParaRPr>
          </a:p>
          <a:p>
            <a:pPr marL="355600" indent="-342900">
              <a:lnSpc>
                <a:spcPct val="100000"/>
              </a:lnSpc>
              <a:spcBef>
                <a:spcPts val="1180"/>
              </a:spcBef>
              <a:buAutoNum type="arabicParenR"/>
              <a:tabLst>
                <a:tab pos="355600" algn="l"/>
              </a:tabLst>
            </a:pPr>
            <a:r>
              <a:rPr lang="en-US" altLang="zh-CN" spc="15" dirty="0">
                <a:solidFill>
                  <a:srgbClr val="001135"/>
                </a:solidFill>
                <a:latin typeface="Arial" panose="020B0604020202020204" pitchFamily="34" charset="0"/>
                <a:ea typeface="微软雅黑" panose="020B0503020204020204" pitchFamily="34" charset="-122"/>
                <a:cs typeface="Arial"/>
              </a:rPr>
              <a:t>handler</a:t>
            </a:r>
            <a:r>
              <a:rPr lang="zh-CN" altLang="en-US" spc="15" dirty="0">
                <a:solidFill>
                  <a:srgbClr val="001135"/>
                </a:solidFill>
                <a:latin typeface="Arial" panose="020B0604020202020204" pitchFamily="34" charset="0"/>
                <a:ea typeface="微软雅黑" panose="020B0503020204020204" pitchFamily="34" charset="-122"/>
                <a:cs typeface="Arial"/>
              </a:rPr>
              <a:t>缓存包含未使用的</a:t>
            </a:r>
            <a:r>
              <a:rPr lang="en-US" altLang="zh-CN" spc="15" dirty="0">
                <a:solidFill>
                  <a:srgbClr val="001135"/>
                </a:solidFill>
                <a:latin typeface="Arial" panose="020B0604020202020204" pitchFamily="34" charset="0"/>
                <a:ea typeface="微软雅黑" panose="020B0503020204020204" pitchFamily="34" charset="-122"/>
                <a:cs typeface="Arial"/>
              </a:rPr>
              <a:t>handler</a:t>
            </a:r>
            <a:r>
              <a:rPr lang="zh-CN" altLang="en-US" spc="15" dirty="0">
                <a:solidFill>
                  <a:srgbClr val="001135"/>
                </a:solidFill>
                <a:latin typeface="Arial" panose="020B0604020202020204" pitchFamily="34" charset="0"/>
                <a:ea typeface="微软雅黑" panose="020B0503020204020204" pitchFamily="34" charset="-122"/>
                <a:cs typeface="Arial"/>
              </a:rPr>
              <a:t>容器，不消耗</a:t>
            </a:r>
            <a:r>
              <a:rPr lang="en-US" altLang="zh-CN" spc="15" dirty="0">
                <a:solidFill>
                  <a:srgbClr val="001135"/>
                </a:solidFill>
                <a:latin typeface="Arial" panose="020B0604020202020204" pitchFamily="34" charset="0"/>
                <a:ea typeface="微软雅黑" panose="020B0503020204020204" pitchFamily="34" charset="-122"/>
                <a:cs typeface="Arial"/>
              </a:rPr>
              <a:t>CPU</a:t>
            </a:r>
            <a:r>
              <a:rPr lang="zh-CN" altLang="en-US" spc="15" dirty="0">
                <a:solidFill>
                  <a:srgbClr val="001135"/>
                </a:solidFill>
                <a:latin typeface="Arial" panose="020B0604020202020204" pitchFamily="34" charset="0"/>
                <a:ea typeface="微软雅黑" panose="020B0503020204020204" pitchFamily="34" charset="-122"/>
                <a:cs typeface="Arial"/>
              </a:rPr>
              <a:t>，但消耗内存</a:t>
            </a:r>
            <a:endParaRPr lang="en-US" altLang="zh-CN" spc="15" dirty="0">
              <a:solidFill>
                <a:srgbClr val="001135"/>
              </a:solidFill>
              <a:latin typeface="Arial" panose="020B0604020202020204" pitchFamily="34" charset="0"/>
              <a:ea typeface="微软雅黑" panose="020B0503020204020204" pitchFamily="34" charset="-122"/>
              <a:cs typeface="Arial"/>
            </a:endParaRPr>
          </a:p>
          <a:p>
            <a:pPr marL="355600" indent="-342900">
              <a:lnSpc>
                <a:spcPct val="100000"/>
              </a:lnSpc>
              <a:spcBef>
                <a:spcPts val="1180"/>
              </a:spcBef>
              <a:buAutoNum type="arabicParenR"/>
              <a:tabLst>
                <a:tab pos="355600" algn="l"/>
              </a:tabLst>
            </a:pPr>
            <a:r>
              <a:rPr lang="en-US" altLang="zh-CN" spc="15" dirty="0">
                <a:solidFill>
                  <a:srgbClr val="001135"/>
                </a:solidFill>
                <a:latin typeface="Arial" panose="020B0604020202020204" pitchFamily="34" charset="0"/>
                <a:ea typeface="微软雅黑" panose="020B0503020204020204" pitchFamily="34" charset="-122"/>
                <a:cs typeface="Arial"/>
              </a:rPr>
              <a:t>install</a:t>
            </a:r>
            <a:r>
              <a:rPr lang="zh-CN" altLang="en-US" spc="15" dirty="0">
                <a:solidFill>
                  <a:srgbClr val="001135"/>
                </a:solidFill>
                <a:latin typeface="Arial" panose="020B0604020202020204" pitchFamily="34" charset="0"/>
                <a:ea typeface="微软雅黑" panose="020B0503020204020204" pitchFamily="34" charset="-122"/>
                <a:cs typeface="Arial"/>
              </a:rPr>
              <a:t>缓存预已先在磁盘上安装</a:t>
            </a:r>
            <a:r>
              <a:rPr lang="en-US" altLang="zh-CN" spc="15" dirty="0">
                <a:solidFill>
                  <a:srgbClr val="001135"/>
                </a:solidFill>
                <a:latin typeface="Arial" panose="020B0604020202020204" pitchFamily="34" charset="0"/>
                <a:ea typeface="微软雅黑" panose="020B0503020204020204" pitchFamily="34" charset="-122"/>
                <a:cs typeface="Arial"/>
              </a:rPr>
              <a:t>packages(</a:t>
            </a:r>
            <a:r>
              <a:rPr lang="zh-CN" altLang="en-US" spc="15" dirty="0">
                <a:solidFill>
                  <a:srgbClr val="001135"/>
                </a:solidFill>
                <a:latin typeface="Arial" panose="020B0604020202020204" pitchFamily="34" charset="0"/>
                <a:ea typeface="微软雅黑" panose="020B0503020204020204" pitchFamily="34" charset="-122"/>
                <a:cs typeface="Arial"/>
              </a:rPr>
              <a:t>占全量的</a:t>
            </a:r>
            <a:r>
              <a:rPr lang="en-US" altLang="zh-CN" spc="15" dirty="0">
                <a:solidFill>
                  <a:srgbClr val="001135"/>
                </a:solidFill>
                <a:latin typeface="Arial" panose="020B0604020202020204" pitchFamily="34" charset="0"/>
                <a:ea typeface="微软雅黑" panose="020B0503020204020204" pitchFamily="34" charset="-122"/>
                <a:cs typeface="Arial"/>
              </a:rPr>
              <a:t>97%)</a:t>
            </a:r>
            <a:r>
              <a:rPr lang="zh-CN" altLang="en-US" spc="15" dirty="0">
                <a:solidFill>
                  <a:srgbClr val="001135"/>
                </a:solidFill>
                <a:latin typeface="Arial" panose="020B0604020202020204" pitchFamily="34" charset="0"/>
                <a:ea typeface="微软雅黑" panose="020B0503020204020204" pitchFamily="34" charset="-122"/>
                <a:cs typeface="Arial"/>
              </a:rPr>
              <a:t>，安装的包通过只读方式挂载至每个容器</a:t>
            </a:r>
            <a:endParaRPr lang="en-US" altLang="zh-CN" spc="15" dirty="0">
              <a:solidFill>
                <a:srgbClr val="001135"/>
              </a:solidFill>
              <a:latin typeface="Arial" panose="020B0604020202020204" pitchFamily="34" charset="0"/>
              <a:ea typeface="微软雅黑" panose="020B0503020204020204" pitchFamily="34" charset="-122"/>
              <a:cs typeface="Arial"/>
            </a:endParaRPr>
          </a:p>
          <a:p>
            <a:pPr marL="355600" indent="-342900">
              <a:lnSpc>
                <a:spcPct val="100000"/>
              </a:lnSpc>
              <a:spcBef>
                <a:spcPts val="1180"/>
              </a:spcBef>
              <a:buAutoNum type="arabicParenR"/>
              <a:tabLst>
                <a:tab pos="355600" algn="l"/>
              </a:tabLst>
            </a:pPr>
            <a:r>
              <a:rPr lang="en-US" dirty="0">
                <a:latin typeface="Arial" panose="020B0604020202020204" pitchFamily="34" charset="0"/>
                <a:ea typeface="微软雅黑" panose="020B0503020204020204" pitchFamily="34" charset="-122"/>
                <a:cs typeface="Arial"/>
              </a:rPr>
              <a:t>import</a:t>
            </a:r>
            <a:r>
              <a:rPr lang="zh-CN" altLang="en-US" dirty="0">
                <a:latin typeface="Arial" panose="020B0604020202020204" pitchFamily="34" charset="0"/>
                <a:ea typeface="微软雅黑" panose="020B0503020204020204" pitchFamily="34" charset="-122"/>
                <a:cs typeface="Arial"/>
              </a:rPr>
              <a:t>缓存主要是用来管理</a:t>
            </a:r>
            <a:r>
              <a:rPr lang="en-US" dirty="0">
                <a:latin typeface="Arial" panose="020B0604020202020204" pitchFamily="34" charset="0"/>
                <a:ea typeface="微软雅黑" panose="020B0503020204020204" pitchFamily="34" charset="-122"/>
                <a:cs typeface="Arial"/>
              </a:rPr>
              <a:t>Zygotes</a:t>
            </a:r>
            <a:endParaRPr dirty="0">
              <a:latin typeface="Arial" panose="020B0604020202020204" pitchFamily="34" charset="0"/>
              <a:ea typeface="微软雅黑" panose="020B0503020204020204" pitchFamily="34" charset="-122"/>
              <a:cs typeface="Arial"/>
            </a:endParaRPr>
          </a:p>
        </p:txBody>
      </p:sp>
      <p:sp>
        <p:nvSpPr>
          <p:cNvPr id="6" name="object 34">
            <a:extLst>
              <a:ext uri="{FF2B5EF4-FFF2-40B4-BE49-F238E27FC236}">
                <a16:creationId xmlns:a16="http://schemas.microsoft.com/office/drawing/2014/main" id="{B4017039-3DBA-40CD-B0BC-0F2FF64588CF}"/>
              </a:ext>
            </a:extLst>
          </p:cNvPr>
          <p:cNvSpPr txBox="1"/>
          <p:nvPr/>
        </p:nvSpPr>
        <p:spPr>
          <a:xfrm>
            <a:off x="464553" y="3332720"/>
            <a:ext cx="4566285" cy="1264449"/>
          </a:xfrm>
          <a:prstGeom prst="rect">
            <a:avLst/>
          </a:prstGeom>
        </p:spPr>
        <p:txBody>
          <a:bodyPr vert="horz" wrap="square" lIns="0" tIns="149860" rIns="0" bIns="0" rtlCol="0">
            <a:spAutoFit/>
          </a:bodyPr>
          <a:lstStyle/>
          <a:p>
            <a:pPr marL="12700">
              <a:lnSpc>
                <a:spcPct val="100000"/>
              </a:lnSpc>
              <a:spcBef>
                <a:spcPts val="1180"/>
              </a:spcBef>
            </a:pPr>
            <a:r>
              <a:rPr b="1" spc="-60" dirty="0">
                <a:solidFill>
                  <a:srgbClr val="001135"/>
                </a:solidFill>
                <a:latin typeface="Arial"/>
                <a:cs typeface="Arial"/>
              </a:rPr>
              <a:t>Advantages:</a:t>
            </a:r>
            <a:endParaRPr dirty="0">
              <a:latin typeface="Arial"/>
              <a:cs typeface="Arial"/>
            </a:endParaRPr>
          </a:p>
          <a:p>
            <a:pPr marL="355600" indent="-342900">
              <a:lnSpc>
                <a:spcPct val="100000"/>
              </a:lnSpc>
              <a:spcBef>
                <a:spcPts val="1080"/>
              </a:spcBef>
              <a:buAutoNum type="arabicParenR"/>
              <a:tabLst>
                <a:tab pos="355600" algn="l"/>
              </a:tabLst>
            </a:pPr>
            <a:r>
              <a:rPr lang="zh-CN" altLang="en-US" spc="-35" dirty="0">
                <a:solidFill>
                  <a:srgbClr val="001135"/>
                </a:solidFill>
                <a:latin typeface="微软雅黑" panose="020B0503020204020204" pitchFamily="34" charset="-122"/>
                <a:ea typeface="微软雅黑" panose="020B0503020204020204" pitchFamily="34" charset="-122"/>
                <a:cs typeface="Arial"/>
              </a:rPr>
              <a:t>降低启动延迟</a:t>
            </a:r>
            <a:endParaRPr lang="en-US" altLang="zh-CN" spc="-35" dirty="0">
              <a:solidFill>
                <a:srgbClr val="001135"/>
              </a:solidFill>
              <a:latin typeface="微软雅黑" panose="020B0503020204020204" pitchFamily="34" charset="-122"/>
              <a:ea typeface="微软雅黑" panose="020B0503020204020204" pitchFamily="34" charset="-122"/>
              <a:cs typeface="Arial"/>
            </a:endParaRPr>
          </a:p>
          <a:p>
            <a:pPr marL="355600" indent="-342900">
              <a:lnSpc>
                <a:spcPct val="100000"/>
              </a:lnSpc>
              <a:spcBef>
                <a:spcPts val="1080"/>
              </a:spcBef>
              <a:buAutoNum type="arabicParenR"/>
              <a:tabLst>
                <a:tab pos="355600" algn="l"/>
              </a:tabLst>
            </a:pPr>
            <a:r>
              <a:rPr lang="zh-CN" altLang="en-US" spc="-35" dirty="0">
                <a:solidFill>
                  <a:srgbClr val="001135"/>
                </a:solidFill>
                <a:latin typeface="微软雅黑" panose="020B0503020204020204" pitchFamily="34" charset="-122"/>
                <a:ea typeface="微软雅黑" panose="020B0503020204020204" pitchFamily="34" charset="-122"/>
                <a:cs typeface="Arial"/>
              </a:rPr>
              <a:t>保证容器安全</a:t>
            </a:r>
            <a:endParaRPr lang="en-US" altLang="zh-CN" spc="-35" dirty="0">
              <a:solidFill>
                <a:srgbClr val="001135"/>
              </a:solidFill>
              <a:latin typeface="微软雅黑" panose="020B0503020204020204" pitchFamily="34" charset="-122"/>
              <a:ea typeface="微软雅黑" panose="020B0503020204020204" pitchFamily="34" charset="-122"/>
              <a:cs typeface="Arial"/>
            </a:endParaRPr>
          </a:p>
        </p:txBody>
      </p:sp>
      <p:sp>
        <p:nvSpPr>
          <p:cNvPr id="8" name="灯片编号占位符 7">
            <a:extLst>
              <a:ext uri="{FF2B5EF4-FFF2-40B4-BE49-F238E27FC236}">
                <a16:creationId xmlns:a16="http://schemas.microsoft.com/office/drawing/2014/main" id="{0247D876-93C3-4951-B802-107D616F4235}"/>
              </a:ext>
            </a:extLst>
          </p:cNvPr>
          <p:cNvSpPr>
            <a:spLocks noGrp="1"/>
          </p:cNvSpPr>
          <p:nvPr>
            <p:ph type="sldNum" sz="quarter" idx="7"/>
          </p:nvPr>
        </p:nvSpPr>
        <p:spPr/>
        <p:txBody>
          <a:bodyPr/>
          <a:lstStyle/>
          <a:p>
            <a:pPr marL="38100">
              <a:lnSpc>
                <a:spcPct val="100000"/>
              </a:lnSpc>
              <a:spcBef>
                <a:spcPts val="100"/>
              </a:spcBef>
            </a:pPr>
            <a:fld id="{81D60167-4931-47E6-BA6A-407CBD079E47}" type="slidenum">
              <a:rPr lang="en-US" altLang="zh-CN" spc="30" smtClean="0"/>
              <a:t>28</a:t>
            </a:fld>
            <a:endParaRPr lang="en-US" altLang="zh-CN" spc="30" dirty="0"/>
          </a:p>
        </p:txBody>
      </p:sp>
    </p:spTree>
    <p:extLst>
      <p:ext uri="{BB962C8B-B14F-4D97-AF65-F5344CB8AC3E}">
        <p14:creationId xmlns:p14="http://schemas.microsoft.com/office/powerpoint/2010/main" val="3208425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DB95292-F4C0-4328-A2AE-8C53E4733E79}"/>
              </a:ext>
            </a:extLst>
          </p:cNvPr>
          <p:cNvSpPr txBox="1">
            <a:spLocks/>
          </p:cNvSpPr>
          <p:nvPr/>
        </p:nvSpPr>
        <p:spPr>
          <a:xfrm>
            <a:off x="384724" y="196993"/>
            <a:ext cx="1423035" cy="320601"/>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n-US" sz="2000" kern="0" spc="-5" dirty="0">
                <a:solidFill>
                  <a:srgbClr val="124191"/>
                </a:solidFill>
                <a:latin typeface="Arial" panose="020B0604020202020204" pitchFamily="34" charset="0"/>
                <a:cs typeface="Arial" panose="020B0604020202020204" pitchFamily="34" charset="0"/>
              </a:rPr>
              <a:t>Outline</a:t>
            </a:r>
          </a:p>
        </p:txBody>
      </p:sp>
      <p:sp>
        <p:nvSpPr>
          <p:cNvPr id="3" name="object 3">
            <a:extLst>
              <a:ext uri="{FF2B5EF4-FFF2-40B4-BE49-F238E27FC236}">
                <a16:creationId xmlns:a16="http://schemas.microsoft.com/office/drawing/2014/main" id="{9F23E3F2-CA0C-4D56-B4EE-F3F0CB085600}"/>
              </a:ext>
            </a:extLst>
          </p:cNvPr>
          <p:cNvSpPr txBox="1"/>
          <p:nvPr/>
        </p:nvSpPr>
        <p:spPr>
          <a:xfrm>
            <a:off x="384724" y="787602"/>
            <a:ext cx="5177876" cy="3167533"/>
          </a:xfrm>
          <a:prstGeom prst="rect">
            <a:avLst/>
          </a:prstGeom>
        </p:spPr>
        <p:txBody>
          <a:bodyPr vert="horz" wrap="square" lIns="0" tIns="58419" rIns="0" bIns="0" rtlCol="0">
            <a:spAutoFit/>
          </a:bodyPr>
          <a:lstStyle/>
          <a:p>
            <a:pPr marL="355600" indent="-342900">
              <a:lnSpc>
                <a:spcPct val="100000"/>
              </a:lnSpc>
              <a:spcBef>
                <a:spcPts val="459"/>
              </a:spcBef>
              <a:buFont typeface="Arial" panose="020B0604020202020204" pitchFamily="34" charset="0"/>
              <a:buChar char="•"/>
            </a:pPr>
            <a:r>
              <a:rPr dirty="0">
                <a:solidFill>
                  <a:srgbClr val="999999"/>
                </a:solidFill>
                <a:latin typeface="Arial"/>
                <a:cs typeface="Arial"/>
              </a:rPr>
              <a:t>Motivation</a:t>
            </a:r>
            <a:endParaRPr lang="en-US" dirty="0">
              <a:solidFill>
                <a:srgbClr val="999999"/>
              </a:solidFill>
              <a:latin typeface="Arial"/>
              <a:cs typeface="Arial"/>
            </a:endParaRPr>
          </a:p>
          <a:p>
            <a:pPr marL="355600" indent="-342900">
              <a:lnSpc>
                <a:spcPct val="100000"/>
              </a:lnSpc>
              <a:spcBef>
                <a:spcPts val="459"/>
              </a:spcBef>
              <a:buFont typeface="Arial" panose="020B0604020202020204" pitchFamily="34" charset="0"/>
              <a:buChar char="•"/>
            </a:pPr>
            <a:endParaRPr lang="en-US" dirty="0">
              <a:solidFill>
                <a:srgbClr val="999999"/>
              </a:solidFill>
              <a:latin typeface="Arial"/>
              <a:cs typeface="Arial"/>
            </a:endParaRPr>
          </a:p>
          <a:p>
            <a:pPr marL="355600" indent="-342900">
              <a:lnSpc>
                <a:spcPct val="100000"/>
              </a:lnSpc>
              <a:spcBef>
                <a:spcPts val="459"/>
              </a:spcBef>
              <a:buFont typeface="Arial" panose="020B0604020202020204" pitchFamily="34" charset="0"/>
              <a:buChar char="•"/>
            </a:pPr>
            <a:r>
              <a:rPr lang="en-US" dirty="0">
                <a:solidFill>
                  <a:srgbClr val="999999"/>
                </a:solidFill>
                <a:latin typeface="Arial"/>
                <a:cs typeface="Arial"/>
              </a:rPr>
              <a:t>B</a:t>
            </a:r>
            <a:r>
              <a:rPr lang="en-US" altLang="zh-CN" dirty="0">
                <a:solidFill>
                  <a:srgbClr val="999999"/>
                </a:solidFill>
                <a:latin typeface="Arial"/>
                <a:cs typeface="Arial"/>
              </a:rPr>
              <a:t>ackground</a:t>
            </a:r>
          </a:p>
          <a:p>
            <a:pPr marL="355600" indent="-342900">
              <a:lnSpc>
                <a:spcPct val="100000"/>
              </a:lnSpc>
              <a:spcBef>
                <a:spcPts val="459"/>
              </a:spcBef>
              <a:buFont typeface="Arial" panose="020B0604020202020204" pitchFamily="34" charset="0"/>
              <a:buChar char="•"/>
            </a:pPr>
            <a:endParaRPr lang="en-US" dirty="0">
              <a:latin typeface="Arial"/>
              <a:cs typeface="Arial"/>
            </a:endParaRPr>
          </a:p>
          <a:p>
            <a:pPr marL="355600" indent="-342900">
              <a:lnSpc>
                <a:spcPct val="100000"/>
              </a:lnSpc>
              <a:spcBef>
                <a:spcPts val="459"/>
              </a:spcBef>
              <a:buFont typeface="Arial" panose="020B0604020202020204" pitchFamily="34" charset="0"/>
              <a:buChar char="•"/>
            </a:pPr>
            <a:r>
              <a:rPr lang="en-US" dirty="0">
                <a:solidFill>
                  <a:srgbClr val="999999"/>
                </a:solidFill>
                <a:latin typeface="Arial"/>
                <a:cs typeface="Arial"/>
              </a:rPr>
              <a:t>SOCK Key Ideas</a:t>
            </a:r>
            <a:endParaRPr lang="zh-CN" altLang="en-US" dirty="0">
              <a:solidFill>
                <a:srgbClr val="999999"/>
              </a:solidFill>
              <a:latin typeface="Arial"/>
              <a:cs typeface="Arial"/>
            </a:endParaRPr>
          </a:p>
          <a:p>
            <a:pPr marL="355600" indent="-342900">
              <a:lnSpc>
                <a:spcPct val="100000"/>
              </a:lnSpc>
              <a:spcBef>
                <a:spcPts val="975"/>
              </a:spcBef>
              <a:buFont typeface="Arial" panose="020B0604020202020204" pitchFamily="34" charset="0"/>
              <a:buChar char="•"/>
            </a:pPr>
            <a:endParaRPr lang="en-US" spc="-5" dirty="0">
              <a:latin typeface="Arial"/>
              <a:cs typeface="Arial"/>
            </a:endParaRPr>
          </a:p>
          <a:p>
            <a:pPr marL="355600" indent="-342900">
              <a:lnSpc>
                <a:spcPct val="100000"/>
              </a:lnSpc>
              <a:spcBef>
                <a:spcPts val="975"/>
              </a:spcBef>
              <a:buFont typeface="Arial" panose="020B0604020202020204" pitchFamily="34" charset="0"/>
              <a:buChar char="•"/>
            </a:pPr>
            <a:r>
              <a:rPr lang="en-US" spc="-5" dirty="0">
                <a:solidFill>
                  <a:srgbClr val="124191"/>
                </a:solidFill>
                <a:latin typeface="Arial"/>
                <a:cs typeface="Arial"/>
              </a:rPr>
              <a:t>E</a:t>
            </a:r>
            <a:r>
              <a:rPr lang="en-US" altLang="zh-CN" spc="-5" dirty="0">
                <a:solidFill>
                  <a:srgbClr val="124191"/>
                </a:solidFill>
                <a:latin typeface="Arial"/>
                <a:cs typeface="Arial"/>
              </a:rPr>
              <a:t>valuation</a:t>
            </a:r>
          </a:p>
          <a:p>
            <a:pPr marL="812800" lvl="1" indent="-342900">
              <a:spcBef>
                <a:spcPts val="359"/>
              </a:spcBef>
              <a:buFont typeface="Arial" panose="020B0604020202020204" pitchFamily="34" charset="0"/>
              <a:buChar char="•"/>
            </a:pPr>
            <a:r>
              <a:rPr lang="en-US" altLang="zh-CN" sz="1600" spc="-5" dirty="0">
                <a:solidFill>
                  <a:srgbClr val="124191"/>
                </a:solidFill>
                <a:latin typeface="Arial"/>
                <a:cs typeface="Arial"/>
              </a:rPr>
              <a:t>Container Optimizations</a:t>
            </a:r>
          </a:p>
          <a:p>
            <a:pPr marL="812800" lvl="1" indent="-342900">
              <a:spcBef>
                <a:spcPts val="359"/>
              </a:spcBef>
              <a:buFont typeface="Arial" panose="020B0604020202020204" pitchFamily="34" charset="0"/>
              <a:buChar char="•"/>
            </a:pPr>
            <a:r>
              <a:rPr lang="en-US" altLang="zh-CN" sz="1600" spc="-5" dirty="0">
                <a:solidFill>
                  <a:srgbClr val="124191"/>
                </a:solidFill>
                <a:latin typeface="Arial"/>
                <a:cs typeface="Arial"/>
              </a:rPr>
              <a:t>Package Optimizations</a:t>
            </a:r>
          </a:p>
        </p:txBody>
      </p:sp>
      <p:sp>
        <p:nvSpPr>
          <p:cNvPr id="6" name="灯片编号占位符 5">
            <a:extLst>
              <a:ext uri="{FF2B5EF4-FFF2-40B4-BE49-F238E27FC236}">
                <a16:creationId xmlns:a16="http://schemas.microsoft.com/office/drawing/2014/main" id="{96A5393A-A370-40C8-8DFF-045992C0D74D}"/>
              </a:ext>
            </a:extLst>
          </p:cNvPr>
          <p:cNvSpPr>
            <a:spLocks noGrp="1"/>
          </p:cNvSpPr>
          <p:nvPr>
            <p:ph type="sldNum" sz="quarter" idx="7"/>
          </p:nvPr>
        </p:nvSpPr>
        <p:spPr/>
        <p:txBody>
          <a:bodyPr/>
          <a:lstStyle/>
          <a:p>
            <a:pPr marL="38100">
              <a:lnSpc>
                <a:spcPct val="100000"/>
              </a:lnSpc>
              <a:spcBef>
                <a:spcPts val="100"/>
              </a:spcBef>
            </a:pPr>
            <a:fld id="{81D60167-4931-47E6-BA6A-407CBD079E47}" type="slidenum">
              <a:rPr lang="en-US" altLang="zh-CN" spc="30" smtClean="0"/>
              <a:t>29</a:t>
            </a:fld>
            <a:endParaRPr lang="en-US" altLang="zh-CN" spc="30" dirty="0"/>
          </a:p>
        </p:txBody>
      </p:sp>
    </p:spTree>
    <p:extLst>
      <p:ext uri="{BB962C8B-B14F-4D97-AF65-F5344CB8AC3E}">
        <p14:creationId xmlns:p14="http://schemas.microsoft.com/office/powerpoint/2010/main" val="1767370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219444" y="1075944"/>
            <a:ext cx="2506980" cy="3476625"/>
          </a:xfrm>
          <a:custGeom>
            <a:avLst/>
            <a:gdLst/>
            <a:ahLst/>
            <a:cxnLst/>
            <a:rect l="l" t="t" r="r" b="b"/>
            <a:pathLst>
              <a:path w="2506979" h="3476625">
                <a:moveTo>
                  <a:pt x="2506979" y="0"/>
                </a:moveTo>
                <a:lnTo>
                  <a:pt x="0" y="0"/>
                </a:lnTo>
                <a:lnTo>
                  <a:pt x="0" y="3476244"/>
                </a:lnTo>
                <a:lnTo>
                  <a:pt x="2506979" y="3476244"/>
                </a:lnTo>
                <a:lnTo>
                  <a:pt x="2506979" y="0"/>
                </a:lnTo>
                <a:close/>
              </a:path>
            </a:pathLst>
          </a:custGeom>
          <a:solidFill>
            <a:srgbClr val="F1F1F1"/>
          </a:solidFill>
        </p:spPr>
        <p:txBody>
          <a:bodyPr wrap="square" lIns="0" tIns="0" rIns="0" bIns="0" rtlCol="0"/>
          <a:lstStyle/>
          <a:p>
            <a:endParaRPr/>
          </a:p>
        </p:txBody>
      </p:sp>
      <p:sp>
        <p:nvSpPr>
          <p:cNvPr id="3" name="object 3"/>
          <p:cNvSpPr txBox="1">
            <a:spLocks noGrp="1"/>
          </p:cNvSpPr>
          <p:nvPr>
            <p:ph type="title"/>
          </p:nvPr>
        </p:nvSpPr>
        <p:spPr>
          <a:xfrm>
            <a:off x="404875" y="247014"/>
            <a:ext cx="8053325" cy="321242"/>
          </a:xfrm>
          <a:prstGeom prst="rect">
            <a:avLst/>
          </a:prstGeom>
        </p:spPr>
        <p:txBody>
          <a:bodyPr vert="horz" wrap="square" lIns="0" tIns="13335" rIns="0" bIns="0" rtlCol="0">
            <a:spAutoFit/>
          </a:bodyPr>
          <a:lstStyle/>
          <a:p>
            <a:pPr marL="12700">
              <a:lnSpc>
                <a:spcPct val="100000"/>
              </a:lnSpc>
              <a:spcBef>
                <a:spcPts val="105"/>
              </a:spcBef>
            </a:pPr>
            <a:r>
              <a:rPr dirty="0">
                <a:latin typeface="Arial" panose="020B0604020202020204" pitchFamily="34" charset="0"/>
                <a:cs typeface="Arial" panose="020B0604020202020204" pitchFamily="34" charset="0"/>
              </a:rPr>
              <a:t>The Promise of Serverless Computing for Developers</a:t>
            </a:r>
          </a:p>
        </p:txBody>
      </p:sp>
      <p:sp>
        <p:nvSpPr>
          <p:cNvPr id="4" name="object 4"/>
          <p:cNvSpPr txBox="1"/>
          <p:nvPr/>
        </p:nvSpPr>
        <p:spPr>
          <a:xfrm>
            <a:off x="6219444" y="1075944"/>
            <a:ext cx="2506980" cy="3216265"/>
          </a:xfrm>
          <a:prstGeom prst="rect">
            <a:avLst/>
          </a:prstGeom>
        </p:spPr>
        <p:txBody>
          <a:bodyPr vert="horz" wrap="square" lIns="0" tIns="0" rIns="0" bIns="0" rtlCol="0">
            <a:spAutoFit/>
          </a:bodyPr>
          <a:lstStyle/>
          <a:p>
            <a:pPr>
              <a:lnSpc>
                <a:spcPct val="100000"/>
              </a:lnSpc>
            </a:pPr>
            <a:endParaRPr sz="2300" dirty="0">
              <a:latin typeface="Times New Roman"/>
              <a:cs typeface="Times New Roman"/>
            </a:endParaRPr>
          </a:p>
          <a:p>
            <a:pPr>
              <a:lnSpc>
                <a:spcPct val="100000"/>
              </a:lnSpc>
            </a:pPr>
            <a:endParaRPr sz="2300" dirty="0">
              <a:latin typeface="Times New Roman"/>
              <a:cs typeface="Times New Roman"/>
            </a:endParaRPr>
          </a:p>
          <a:p>
            <a:pPr>
              <a:lnSpc>
                <a:spcPct val="100000"/>
              </a:lnSpc>
            </a:pPr>
            <a:endParaRPr sz="2300" dirty="0">
              <a:latin typeface="Times New Roman"/>
              <a:cs typeface="Times New Roman"/>
            </a:endParaRPr>
          </a:p>
          <a:p>
            <a:pPr>
              <a:lnSpc>
                <a:spcPct val="100000"/>
              </a:lnSpc>
            </a:pPr>
            <a:endParaRPr sz="2300" dirty="0">
              <a:latin typeface="Times New Roman"/>
              <a:cs typeface="Times New Roman"/>
            </a:endParaRPr>
          </a:p>
          <a:p>
            <a:pPr>
              <a:lnSpc>
                <a:spcPct val="100000"/>
              </a:lnSpc>
            </a:pPr>
            <a:endParaRPr sz="2300" dirty="0">
              <a:latin typeface="Times New Roman"/>
              <a:cs typeface="Times New Roman"/>
            </a:endParaRPr>
          </a:p>
          <a:p>
            <a:pPr>
              <a:lnSpc>
                <a:spcPct val="100000"/>
              </a:lnSpc>
            </a:pPr>
            <a:endParaRPr sz="2300" dirty="0">
              <a:latin typeface="Times New Roman"/>
              <a:cs typeface="Times New Roman"/>
            </a:endParaRPr>
          </a:p>
          <a:p>
            <a:pPr>
              <a:lnSpc>
                <a:spcPct val="100000"/>
              </a:lnSpc>
            </a:pPr>
            <a:endParaRPr sz="2300" dirty="0">
              <a:latin typeface="Times New Roman"/>
              <a:cs typeface="Times New Roman"/>
            </a:endParaRPr>
          </a:p>
          <a:p>
            <a:pPr>
              <a:lnSpc>
                <a:spcPct val="100000"/>
              </a:lnSpc>
              <a:spcBef>
                <a:spcPts val="5"/>
              </a:spcBef>
            </a:pPr>
            <a:endParaRPr sz="3000" dirty="0">
              <a:latin typeface="Times New Roman"/>
              <a:cs typeface="Times New Roman"/>
            </a:endParaRPr>
          </a:p>
          <a:p>
            <a:pPr marL="119380">
              <a:lnSpc>
                <a:spcPct val="100000"/>
              </a:lnSpc>
            </a:pPr>
            <a:r>
              <a:rPr sz="1800" dirty="0">
                <a:solidFill>
                  <a:srgbClr val="001135"/>
                </a:solidFill>
                <a:latin typeface="Arial"/>
                <a:cs typeface="Arial"/>
              </a:rPr>
              <a:t>Increased productivity</a:t>
            </a:r>
            <a:endParaRPr sz="1800" dirty="0">
              <a:latin typeface="Arial"/>
              <a:cs typeface="Arial"/>
            </a:endParaRPr>
          </a:p>
        </p:txBody>
      </p:sp>
      <p:sp>
        <p:nvSpPr>
          <p:cNvPr id="5" name="object 5"/>
          <p:cNvSpPr/>
          <p:nvPr/>
        </p:nvSpPr>
        <p:spPr>
          <a:xfrm>
            <a:off x="6347459" y="1367027"/>
            <a:ext cx="2296667" cy="1680972"/>
          </a:xfrm>
          <a:prstGeom prst="rect">
            <a:avLst/>
          </a:prstGeom>
          <a:blipFill>
            <a:blip r:embed="rId3" cstate="print"/>
            <a:stretch>
              <a:fillRect/>
            </a:stretch>
          </a:blipFill>
        </p:spPr>
        <p:txBody>
          <a:bodyPr wrap="square" lIns="0" tIns="0" rIns="0" bIns="0" rtlCol="0"/>
          <a:lstStyle/>
          <a:p>
            <a:endParaRPr/>
          </a:p>
        </p:txBody>
      </p:sp>
      <p:grpSp>
        <p:nvGrpSpPr>
          <p:cNvPr id="6" name="object 6"/>
          <p:cNvGrpSpPr/>
          <p:nvPr/>
        </p:nvGrpSpPr>
        <p:grpSpPr>
          <a:xfrm>
            <a:off x="3319271" y="1075944"/>
            <a:ext cx="2505710" cy="3476625"/>
            <a:chOff x="3319271" y="1075944"/>
            <a:chExt cx="2505710" cy="3476625"/>
          </a:xfrm>
        </p:grpSpPr>
        <p:sp>
          <p:nvSpPr>
            <p:cNvPr id="7" name="object 7"/>
            <p:cNvSpPr/>
            <p:nvPr/>
          </p:nvSpPr>
          <p:spPr>
            <a:xfrm>
              <a:off x="3319271" y="1075944"/>
              <a:ext cx="2505710" cy="3476625"/>
            </a:xfrm>
            <a:custGeom>
              <a:avLst/>
              <a:gdLst/>
              <a:ahLst/>
              <a:cxnLst/>
              <a:rect l="l" t="t" r="r" b="b"/>
              <a:pathLst>
                <a:path w="2505710" h="3476625">
                  <a:moveTo>
                    <a:pt x="2505455" y="0"/>
                  </a:moveTo>
                  <a:lnTo>
                    <a:pt x="0" y="0"/>
                  </a:lnTo>
                  <a:lnTo>
                    <a:pt x="0" y="3476244"/>
                  </a:lnTo>
                  <a:lnTo>
                    <a:pt x="2505455" y="3476244"/>
                  </a:lnTo>
                  <a:lnTo>
                    <a:pt x="2505455" y="0"/>
                  </a:lnTo>
                  <a:close/>
                </a:path>
              </a:pathLst>
            </a:custGeom>
            <a:solidFill>
              <a:srgbClr val="F1F1F1"/>
            </a:solidFill>
          </p:spPr>
          <p:txBody>
            <a:bodyPr wrap="square" lIns="0" tIns="0" rIns="0" bIns="0" rtlCol="0"/>
            <a:lstStyle/>
            <a:p>
              <a:endParaRPr/>
            </a:p>
          </p:txBody>
        </p:sp>
        <p:sp>
          <p:nvSpPr>
            <p:cNvPr id="8" name="object 8"/>
            <p:cNvSpPr/>
            <p:nvPr/>
          </p:nvSpPr>
          <p:spPr>
            <a:xfrm>
              <a:off x="3666743" y="1367028"/>
              <a:ext cx="1818131" cy="1671828"/>
            </a:xfrm>
            <a:prstGeom prst="rect">
              <a:avLst/>
            </a:prstGeom>
            <a:blipFill>
              <a:blip r:embed="rId4" cstate="print"/>
              <a:stretch>
                <a:fillRect/>
              </a:stretch>
            </a:blipFill>
          </p:spPr>
          <p:txBody>
            <a:bodyPr wrap="square" lIns="0" tIns="0" rIns="0" bIns="0" rtlCol="0"/>
            <a:lstStyle/>
            <a:p>
              <a:endParaRPr/>
            </a:p>
          </p:txBody>
        </p:sp>
      </p:grpSp>
      <p:sp>
        <p:nvSpPr>
          <p:cNvPr id="9" name="object 9"/>
          <p:cNvSpPr/>
          <p:nvPr/>
        </p:nvSpPr>
        <p:spPr>
          <a:xfrm>
            <a:off x="417576" y="1075944"/>
            <a:ext cx="2506980" cy="3476625"/>
          </a:xfrm>
          <a:custGeom>
            <a:avLst/>
            <a:gdLst/>
            <a:ahLst/>
            <a:cxnLst/>
            <a:rect l="l" t="t" r="r" b="b"/>
            <a:pathLst>
              <a:path w="2506980" h="3476625">
                <a:moveTo>
                  <a:pt x="2506980" y="0"/>
                </a:moveTo>
                <a:lnTo>
                  <a:pt x="0" y="0"/>
                </a:lnTo>
                <a:lnTo>
                  <a:pt x="0" y="3476244"/>
                </a:lnTo>
                <a:lnTo>
                  <a:pt x="2506980" y="3476244"/>
                </a:lnTo>
                <a:lnTo>
                  <a:pt x="2506980" y="0"/>
                </a:lnTo>
                <a:close/>
              </a:path>
            </a:pathLst>
          </a:custGeom>
          <a:solidFill>
            <a:srgbClr val="F1F1F1"/>
          </a:solidFill>
        </p:spPr>
        <p:txBody>
          <a:bodyPr wrap="square" lIns="0" tIns="0" rIns="0" bIns="0" rtlCol="0"/>
          <a:lstStyle/>
          <a:p>
            <a:endParaRPr/>
          </a:p>
        </p:txBody>
      </p:sp>
      <p:sp>
        <p:nvSpPr>
          <p:cNvPr id="10" name="object 10"/>
          <p:cNvSpPr txBox="1"/>
          <p:nvPr/>
        </p:nvSpPr>
        <p:spPr>
          <a:xfrm>
            <a:off x="417576" y="1075944"/>
            <a:ext cx="2506980" cy="3216265"/>
          </a:xfrm>
          <a:prstGeom prst="rect">
            <a:avLst/>
          </a:prstGeom>
        </p:spPr>
        <p:txBody>
          <a:bodyPr vert="horz" wrap="square" lIns="0" tIns="0" rIns="0" bIns="0" rtlCol="0">
            <a:spAutoFit/>
          </a:bodyPr>
          <a:lstStyle/>
          <a:p>
            <a:pPr>
              <a:lnSpc>
                <a:spcPct val="100000"/>
              </a:lnSpc>
            </a:pPr>
            <a:endParaRPr sz="2300" dirty="0">
              <a:latin typeface="Times New Roman"/>
              <a:cs typeface="Times New Roman"/>
            </a:endParaRPr>
          </a:p>
          <a:p>
            <a:pPr>
              <a:lnSpc>
                <a:spcPct val="100000"/>
              </a:lnSpc>
            </a:pPr>
            <a:endParaRPr sz="2300" dirty="0">
              <a:latin typeface="Times New Roman"/>
              <a:cs typeface="Times New Roman"/>
            </a:endParaRPr>
          </a:p>
          <a:p>
            <a:pPr>
              <a:lnSpc>
                <a:spcPct val="100000"/>
              </a:lnSpc>
            </a:pPr>
            <a:endParaRPr sz="2300" dirty="0">
              <a:latin typeface="Times New Roman"/>
              <a:cs typeface="Times New Roman"/>
            </a:endParaRPr>
          </a:p>
          <a:p>
            <a:pPr>
              <a:lnSpc>
                <a:spcPct val="100000"/>
              </a:lnSpc>
            </a:pPr>
            <a:endParaRPr sz="2300" dirty="0">
              <a:latin typeface="Times New Roman"/>
              <a:cs typeface="Times New Roman"/>
            </a:endParaRPr>
          </a:p>
          <a:p>
            <a:pPr>
              <a:lnSpc>
                <a:spcPct val="100000"/>
              </a:lnSpc>
            </a:pPr>
            <a:endParaRPr sz="2300" dirty="0">
              <a:latin typeface="Times New Roman"/>
              <a:cs typeface="Times New Roman"/>
            </a:endParaRPr>
          </a:p>
          <a:p>
            <a:pPr>
              <a:lnSpc>
                <a:spcPct val="100000"/>
              </a:lnSpc>
            </a:pPr>
            <a:endParaRPr sz="2300" dirty="0">
              <a:latin typeface="Times New Roman"/>
              <a:cs typeface="Times New Roman"/>
            </a:endParaRPr>
          </a:p>
          <a:p>
            <a:pPr>
              <a:lnSpc>
                <a:spcPct val="100000"/>
              </a:lnSpc>
            </a:pPr>
            <a:endParaRPr sz="2300" dirty="0">
              <a:latin typeface="Times New Roman"/>
              <a:cs typeface="Times New Roman"/>
            </a:endParaRPr>
          </a:p>
          <a:p>
            <a:pPr>
              <a:lnSpc>
                <a:spcPct val="100000"/>
              </a:lnSpc>
              <a:spcBef>
                <a:spcPts val="5"/>
              </a:spcBef>
            </a:pPr>
            <a:endParaRPr sz="3000" dirty="0">
              <a:latin typeface="Times New Roman"/>
              <a:cs typeface="Times New Roman"/>
            </a:endParaRPr>
          </a:p>
          <a:p>
            <a:pPr marL="55244">
              <a:lnSpc>
                <a:spcPct val="100000"/>
              </a:lnSpc>
            </a:pPr>
            <a:r>
              <a:rPr sz="1800" dirty="0">
                <a:solidFill>
                  <a:srgbClr val="001135"/>
                </a:solidFill>
                <a:latin typeface="Arial"/>
                <a:cs typeface="Arial"/>
              </a:rPr>
              <a:t>No server management</a:t>
            </a:r>
            <a:endParaRPr sz="1800" dirty="0">
              <a:latin typeface="Arial"/>
              <a:cs typeface="Arial"/>
            </a:endParaRPr>
          </a:p>
        </p:txBody>
      </p:sp>
      <p:sp>
        <p:nvSpPr>
          <p:cNvPr id="11" name="object 11"/>
          <p:cNvSpPr txBox="1"/>
          <p:nvPr/>
        </p:nvSpPr>
        <p:spPr>
          <a:xfrm>
            <a:off x="3319271" y="1075944"/>
            <a:ext cx="2505710" cy="3216265"/>
          </a:xfrm>
          <a:prstGeom prst="rect">
            <a:avLst/>
          </a:prstGeom>
        </p:spPr>
        <p:txBody>
          <a:bodyPr vert="horz" wrap="square" lIns="0" tIns="0" rIns="0" bIns="0" rtlCol="0">
            <a:spAutoFit/>
          </a:bodyPr>
          <a:lstStyle/>
          <a:p>
            <a:pPr>
              <a:lnSpc>
                <a:spcPct val="100000"/>
              </a:lnSpc>
            </a:pPr>
            <a:endParaRPr sz="2300" dirty="0">
              <a:latin typeface="Times New Roman"/>
              <a:cs typeface="Times New Roman"/>
            </a:endParaRPr>
          </a:p>
          <a:p>
            <a:pPr>
              <a:lnSpc>
                <a:spcPct val="100000"/>
              </a:lnSpc>
            </a:pPr>
            <a:endParaRPr sz="2300" dirty="0">
              <a:latin typeface="Times New Roman"/>
              <a:cs typeface="Times New Roman"/>
            </a:endParaRPr>
          </a:p>
          <a:p>
            <a:pPr>
              <a:lnSpc>
                <a:spcPct val="100000"/>
              </a:lnSpc>
            </a:pPr>
            <a:endParaRPr sz="2300" dirty="0">
              <a:latin typeface="Times New Roman"/>
              <a:cs typeface="Times New Roman"/>
            </a:endParaRPr>
          </a:p>
          <a:p>
            <a:pPr>
              <a:lnSpc>
                <a:spcPct val="100000"/>
              </a:lnSpc>
            </a:pPr>
            <a:endParaRPr sz="2300" dirty="0">
              <a:latin typeface="Times New Roman"/>
              <a:cs typeface="Times New Roman"/>
            </a:endParaRPr>
          </a:p>
          <a:p>
            <a:pPr>
              <a:lnSpc>
                <a:spcPct val="100000"/>
              </a:lnSpc>
            </a:pPr>
            <a:endParaRPr sz="2300" dirty="0">
              <a:latin typeface="Times New Roman"/>
              <a:cs typeface="Times New Roman"/>
            </a:endParaRPr>
          </a:p>
          <a:p>
            <a:pPr>
              <a:lnSpc>
                <a:spcPct val="100000"/>
              </a:lnSpc>
            </a:pPr>
            <a:endParaRPr sz="2300" dirty="0">
              <a:latin typeface="Times New Roman"/>
              <a:cs typeface="Times New Roman"/>
            </a:endParaRPr>
          </a:p>
          <a:p>
            <a:pPr>
              <a:lnSpc>
                <a:spcPct val="100000"/>
              </a:lnSpc>
            </a:pPr>
            <a:endParaRPr sz="2300" dirty="0">
              <a:latin typeface="Times New Roman"/>
              <a:cs typeface="Times New Roman"/>
            </a:endParaRPr>
          </a:p>
          <a:p>
            <a:pPr>
              <a:lnSpc>
                <a:spcPct val="100000"/>
              </a:lnSpc>
              <a:spcBef>
                <a:spcPts val="5"/>
              </a:spcBef>
            </a:pPr>
            <a:endParaRPr sz="3000" dirty="0">
              <a:latin typeface="Times New Roman"/>
              <a:cs typeface="Times New Roman"/>
            </a:endParaRPr>
          </a:p>
          <a:p>
            <a:pPr marL="294640">
              <a:lnSpc>
                <a:spcPct val="100000"/>
              </a:lnSpc>
            </a:pPr>
            <a:r>
              <a:rPr sz="1800" dirty="0">
                <a:solidFill>
                  <a:srgbClr val="001135"/>
                </a:solidFill>
                <a:latin typeface="Arial"/>
                <a:cs typeface="Arial"/>
              </a:rPr>
              <a:t>Continuous scaling</a:t>
            </a:r>
            <a:endParaRPr sz="1800" dirty="0">
              <a:latin typeface="Arial"/>
              <a:cs typeface="Arial"/>
            </a:endParaRPr>
          </a:p>
        </p:txBody>
      </p:sp>
      <p:grpSp>
        <p:nvGrpSpPr>
          <p:cNvPr id="12" name="object 12"/>
          <p:cNvGrpSpPr/>
          <p:nvPr/>
        </p:nvGrpSpPr>
        <p:grpSpPr>
          <a:xfrm>
            <a:off x="842772" y="1392936"/>
            <a:ext cx="1655445" cy="1655445"/>
            <a:chOff x="842772" y="1392936"/>
            <a:chExt cx="1655445" cy="1655445"/>
          </a:xfrm>
        </p:grpSpPr>
        <p:sp>
          <p:nvSpPr>
            <p:cNvPr id="13" name="object 13"/>
            <p:cNvSpPr/>
            <p:nvPr/>
          </p:nvSpPr>
          <p:spPr>
            <a:xfrm>
              <a:off x="842772" y="1392936"/>
              <a:ext cx="1655064" cy="1655064"/>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1205688" y="1705875"/>
              <a:ext cx="951865" cy="953769"/>
            </a:xfrm>
            <a:custGeom>
              <a:avLst/>
              <a:gdLst/>
              <a:ahLst/>
              <a:cxnLst/>
              <a:rect l="l" t="t" r="r" b="b"/>
              <a:pathLst>
                <a:path w="951864" h="953769">
                  <a:moveTo>
                    <a:pt x="837431" y="0"/>
                  </a:moveTo>
                  <a:lnTo>
                    <a:pt x="475844" y="362286"/>
                  </a:lnTo>
                  <a:lnTo>
                    <a:pt x="114256" y="0"/>
                  </a:lnTo>
                  <a:lnTo>
                    <a:pt x="0" y="114500"/>
                  </a:lnTo>
                  <a:lnTo>
                    <a:pt x="361587" y="476752"/>
                  </a:lnTo>
                  <a:lnTo>
                    <a:pt x="0" y="839005"/>
                  </a:lnTo>
                  <a:lnTo>
                    <a:pt x="114256" y="953471"/>
                  </a:lnTo>
                  <a:lnTo>
                    <a:pt x="475844" y="591218"/>
                  </a:lnTo>
                  <a:lnTo>
                    <a:pt x="837431" y="953471"/>
                  </a:lnTo>
                  <a:lnTo>
                    <a:pt x="951688" y="839005"/>
                  </a:lnTo>
                  <a:lnTo>
                    <a:pt x="590100" y="476752"/>
                  </a:lnTo>
                  <a:lnTo>
                    <a:pt x="951688" y="114500"/>
                  </a:lnTo>
                  <a:lnTo>
                    <a:pt x="837431" y="0"/>
                  </a:lnTo>
                  <a:close/>
                </a:path>
              </a:pathLst>
            </a:custGeom>
            <a:solidFill>
              <a:srgbClr val="FF0000"/>
            </a:solidFill>
          </p:spPr>
          <p:txBody>
            <a:bodyPr wrap="square" lIns="0" tIns="0" rIns="0" bIns="0" rtlCol="0"/>
            <a:lstStyle/>
            <a:p>
              <a:endParaRPr/>
            </a:p>
          </p:txBody>
        </p:sp>
      </p:grpSp>
      <p:sp>
        <p:nvSpPr>
          <p:cNvPr id="19" name="灯片编号占位符 18">
            <a:extLst>
              <a:ext uri="{FF2B5EF4-FFF2-40B4-BE49-F238E27FC236}">
                <a16:creationId xmlns:a16="http://schemas.microsoft.com/office/drawing/2014/main" id="{5F970CE9-B7C3-41A3-AA5A-8693BE59D541}"/>
              </a:ext>
            </a:extLst>
          </p:cNvPr>
          <p:cNvSpPr>
            <a:spLocks noGrp="1"/>
          </p:cNvSpPr>
          <p:nvPr>
            <p:ph type="sldNum" sz="quarter" idx="7"/>
          </p:nvPr>
        </p:nvSpPr>
        <p:spPr/>
        <p:txBody>
          <a:bodyPr/>
          <a:lstStyle/>
          <a:p>
            <a:pPr marL="38100">
              <a:lnSpc>
                <a:spcPct val="100000"/>
              </a:lnSpc>
              <a:spcBef>
                <a:spcPts val="100"/>
              </a:spcBef>
            </a:pPr>
            <a:fld id="{81D60167-4931-47E6-BA6A-407CBD079E47}" type="slidenum">
              <a:rPr lang="en-US" altLang="zh-CN" spc="30" smtClean="0"/>
              <a:t>3</a:t>
            </a:fld>
            <a:endParaRPr lang="en-US" altLang="zh-CN" spc="3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15AC1C6-7539-4A8E-8570-27DF175406C1}"/>
              </a:ext>
            </a:extLst>
          </p:cNvPr>
          <p:cNvSpPr txBox="1"/>
          <p:nvPr/>
        </p:nvSpPr>
        <p:spPr>
          <a:xfrm>
            <a:off x="260268" y="115188"/>
            <a:ext cx="4572000" cy="369332"/>
          </a:xfrm>
          <a:prstGeom prst="rect">
            <a:avLst/>
          </a:prstGeom>
          <a:noFill/>
        </p:spPr>
        <p:txBody>
          <a:bodyPr wrap="square">
            <a:spAutoFit/>
          </a:bodyPr>
          <a:lstStyle/>
          <a:p>
            <a:pPr marL="12700">
              <a:lnSpc>
                <a:spcPct val="100000"/>
              </a:lnSpc>
              <a:spcBef>
                <a:spcPts val="359"/>
              </a:spcBef>
            </a:pPr>
            <a:r>
              <a:rPr lang="en-US" altLang="zh-CN" sz="1800" spc="-5" dirty="0">
                <a:solidFill>
                  <a:srgbClr val="124191"/>
                </a:solidFill>
                <a:latin typeface="Arial"/>
                <a:cs typeface="Arial"/>
              </a:rPr>
              <a:t>Container Optimizations</a:t>
            </a:r>
          </a:p>
        </p:txBody>
      </p:sp>
      <p:sp>
        <p:nvSpPr>
          <p:cNvPr id="10" name="文本框 9">
            <a:extLst>
              <a:ext uri="{FF2B5EF4-FFF2-40B4-BE49-F238E27FC236}">
                <a16:creationId xmlns:a16="http://schemas.microsoft.com/office/drawing/2014/main" id="{6DD872C7-6BD4-4C53-ABC2-C8864C832DA5}"/>
              </a:ext>
            </a:extLst>
          </p:cNvPr>
          <p:cNvSpPr txBox="1"/>
          <p:nvPr/>
        </p:nvSpPr>
        <p:spPr>
          <a:xfrm>
            <a:off x="936420" y="3231899"/>
            <a:ext cx="2949780" cy="369332"/>
          </a:xfrm>
          <a:prstGeom prst="rect">
            <a:avLst/>
          </a:prstGeom>
          <a:noFill/>
        </p:spPr>
        <p:txBody>
          <a:bodyPr wrap="square">
            <a:spAutoFit/>
          </a:bodyPr>
          <a:lstStyle/>
          <a:p>
            <a:pPr marL="299085" indent="-287020">
              <a:lnSpc>
                <a:spcPct val="100000"/>
              </a:lnSpc>
              <a:spcBef>
                <a:spcPts val="100"/>
              </a:spcBef>
              <a:buFont typeface="Wingdings"/>
              <a:buChar char=""/>
              <a:tabLst>
                <a:tab pos="299720" algn="l"/>
              </a:tabLst>
            </a:pPr>
            <a:r>
              <a:rPr lang="zh-CN" altLang="en-US" sz="1800" dirty="0">
                <a:latin typeface="微软雅黑" panose="020B0503020204020204" pitchFamily="34" charset="-122"/>
                <a:ea typeface="微软雅黑" panose="020B0503020204020204" pitchFamily="34" charset="-122"/>
                <a:cs typeface="Arial"/>
              </a:rPr>
              <a:t>启动延迟与吞吐量占优</a:t>
            </a:r>
          </a:p>
        </p:txBody>
      </p:sp>
      <p:grpSp>
        <p:nvGrpSpPr>
          <p:cNvPr id="34" name="组合 33">
            <a:extLst>
              <a:ext uri="{FF2B5EF4-FFF2-40B4-BE49-F238E27FC236}">
                <a16:creationId xmlns:a16="http://schemas.microsoft.com/office/drawing/2014/main" id="{059101D5-84E2-4F20-9D48-B5B3F4EDF24A}"/>
              </a:ext>
            </a:extLst>
          </p:cNvPr>
          <p:cNvGrpSpPr/>
          <p:nvPr/>
        </p:nvGrpSpPr>
        <p:grpSpPr>
          <a:xfrm>
            <a:off x="381000" y="608813"/>
            <a:ext cx="3683502" cy="2191537"/>
            <a:chOff x="838200" y="692538"/>
            <a:chExt cx="3683502" cy="2191537"/>
          </a:xfrm>
        </p:grpSpPr>
        <p:grpSp>
          <p:nvGrpSpPr>
            <p:cNvPr id="24" name="object 9">
              <a:extLst>
                <a:ext uri="{FF2B5EF4-FFF2-40B4-BE49-F238E27FC236}">
                  <a16:creationId xmlns:a16="http://schemas.microsoft.com/office/drawing/2014/main" id="{C68B0618-E487-471D-88AF-DE309E9771B3}"/>
                </a:ext>
              </a:extLst>
            </p:cNvPr>
            <p:cNvGrpSpPr/>
            <p:nvPr/>
          </p:nvGrpSpPr>
          <p:grpSpPr>
            <a:xfrm>
              <a:off x="838200" y="692538"/>
              <a:ext cx="3683502" cy="2191537"/>
              <a:chOff x="4757920" y="1193279"/>
              <a:chExt cx="3810014" cy="2191537"/>
            </a:xfrm>
          </p:grpSpPr>
          <p:sp>
            <p:nvSpPr>
              <p:cNvPr id="25" name="object 10">
                <a:extLst>
                  <a:ext uri="{FF2B5EF4-FFF2-40B4-BE49-F238E27FC236}">
                    <a16:creationId xmlns:a16="http://schemas.microsoft.com/office/drawing/2014/main" id="{CDE73974-49DB-4664-8655-6378491AE10A}"/>
                  </a:ext>
                </a:extLst>
              </p:cNvPr>
              <p:cNvSpPr/>
              <p:nvPr/>
            </p:nvSpPr>
            <p:spPr>
              <a:xfrm>
                <a:off x="4757920" y="1193279"/>
                <a:ext cx="3810014" cy="2191537"/>
              </a:xfrm>
              <a:prstGeom prst="rect">
                <a:avLst/>
              </a:prstGeom>
              <a:blipFill>
                <a:blip r:embed="rId3" cstate="print"/>
                <a:stretch>
                  <a:fillRect/>
                </a:stretch>
              </a:blipFill>
            </p:spPr>
            <p:txBody>
              <a:bodyPr wrap="square" lIns="0" tIns="0" rIns="0" bIns="0" rtlCol="0"/>
              <a:lstStyle/>
              <a:p>
                <a:endParaRPr/>
              </a:p>
            </p:txBody>
          </p:sp>
          <p:sp>
            <p:nvSpPr>
              <p:cNvPr id="26" name="object 11">
                <a:extLst>
                  <a:ext uri="{FF2B5EF4-FFF2-40B4-BE49-F238E27FC236}">
                    <a16:creationId xmlns:a16="http://schemas.microsoft.com/office/drawing/2014/main" id="{F0FF5530-FE3B-4F52-A195-B0FDD6537278}"/>
                  </a:ext>
                </a:extLst>
              </p:cNvPr>
              <p:cNvSpPr/>
              <p:nvPr/>
            </p:nvSpPr>
            <p:spPr>
              <a:xfrm>
                <a:off x="4776216" y="1211579"/>
                <a:ext cx="3723640" cy="2105025"/>
              </a:xfrm>
              <a:custGeom>
                <a:avLst/>
                <a:gdLst/>
                <a:ahLst/>
                <a:cxnLst/>
                <a:rect l="l" t="t" r="r" b="b"/>
                <a:pathLst>
                  <a:path w="3723640" h="2105025">
                    <a:moveTo>
                      <a:pt x="3723132" y="0"/>
                    </a:moveTo>
                    <a:lnTo>
                      <a:pt x="0" y="0"/>
                    </a:lnTo>
                    <a:lnTo>
                      <a:pt x="0" y="2104644"/>
                    </a:lnTo>
                    <a:lnTo>
                      <a:pt x="3723132" y="2104644"/>
                    </a:lnTo>
                    <a:lnTo>
                      <a:pt x="3723132" y="0"/>
                    </a:lnTo>
                    <a:close/>
                  </a:path>
                </a:pathLst>
              </a:custGeom>
              <a:solidFill>
                <a:srgbClr val="FFFFFF"/>
              </a:solidFill>
            </p:spPr>
            <p:txBody>
              <a:bodyPr wrap="square" lIns="0" tIns="0" rIns="0" bIns="0" rtlCol="0"/>
              <a:lstStyle/>
              <a:p>
                <a:endParaRPr/>
              </a:p>
            </p:txBody>
          </p:sp>
          <p:sp>
            <p:nvSpPr>
              <p:cNvPr id="27" name="object 12">
                <a:extLst>
                  <a:ext uri="{FF2B5EF4-FFF2-40B4-BE49-F238E27FC236}">
                    <a16:creationId xmlns:a16="http://schemas.microsoft.com/office/drawing/2014/main" id="{2136B1DF-6174-479F-B91A-F01A67FF019C}"/>
                  </a:ext>
                </a:extLst>
              </p:cNvPr>
              <p:cNvSpPr/>
              <p:nvPr/>
            </p:nvSpPr>
            <p:spPr>
              <a:xfrm>
                <a:off x="4776216" y="1211579"/>
                <a:ext cx="3723640" cy="2105025"/>
              </a:xfrm>
              <a:custGeom>
                <a:avLst/>
                <a:gdLst/>
                <a:ahLst/>
                <a:cxnLst/>
                <a:rect l="l" t="t" r="r" b="b"/>
                <a:pathLst>
                  <a:path w="3723640" h="2105025">
                    <a:moveTo>
                      <a:pt x="0" y="2104644"/>
                    </a:moveTo>
                    <a:lnTo>
                      <a:pt x="3723132" y="2104644"/>
                    </a:lnTo>
                    <a:lnTo>
                      <a:pt x="3723132" y="0"/>
                    </a:lnTo>
                    <a:lnTo>
                      <a:pt x="0" y="0"/>
                    </a:lnTo>
                    <a:lnTo>
                      <a:pt x="0" y="2104644"/>
                    </a:lnTo>
                    <a:close/>
                  </a:path>
                </a:pathLst>
              </a:custGeom>
              <a:ln w="3175">
                <a:solidFill>
                  <a:srgbClr val="F1F1F1"/>
                </a:solidFill>
              </a:ln>
            </p:spPr>
            <p:txBody>
              <a:bodyPr wrap="square" lIns="0" tIns="0" rIns="0" bIns="0" rtlCol="0"/>
              <a:lstStyle/>
              <a:p>
                <a:endParaRPr/>
              </a:p>
            </p:txBody>
          </p:sp>
        </p:grpSp>
        <p:pic>
          <p:nvPicPr>
            <p:cNvPr id="6" name="图片 5">
              <a:extLst>
                <a:ext uri="{FF2B5EF4-FFF2-40B4-BE49-F238E27FC236}">
                  <a16:creationId xmlns:a16="http://schemas.microsoft.com/office/drawing/2014/main" id="{B6C3B5FF-F029-4677-A5BE-FC94F5B21346}"/>
                </a:ext>
              </a:extLst>
            </p:cNvPr>
            <p:cNvPicPr>
              <a:picLocks noChangeAspect="1"/>
            </p:cNvPicPr>
            <p:nvPr/>
          </p:nvPicPr>
          <p:blipFill>
            <a:blip r:embed="rId4"/>
            <a:stretch>
              <a:fillRect/>
            </a:stretch>
          </p:blipFill>
          <p:spPr>
            <a:xfrm>
              <a:off x="1143000" y="852366"/>
              <a:ext cx="2861903" cy="1804357"/>
            </a:xfrm>
            <a:prstGeom prst="rect">
              <a:avLst/>
            </a:prstGeom>
          </p:spPr>
        </p:pic>
        <p:sp>
          <p:nvSpPr>
            <p:cNvPr id="12" name="文本框 11">
              <a:extLst>
                <a:ext uri="{FF2B5EF4-FFF2-40B4-BE49-F238E27FC236}">
                  <a16:creationId xmlns:a16="http://schemas.microsoft.com/office/drawing/2014/main" id="{F6F29599-6BF6-41B5-B162-C88FC53EA8D1}"/>
                </a:ext>
              </a:extLst>
            </p:cNvPr>
            <p:cNvSpPr txBox="1"/>
            <p:nvPr/>
          </p:nvSpPr>
          <p:spPr>
            <a:xfrm>
              <a:off x="2381843" y="1114180"/>
              <a:ext cx="1600200" cy="523220"/>
            </a:xfrm>
            <a:prstGeom prst="rect">
              <a:avLst/>
            </a:prstGeom>
            <a:noFill/>
          </p:spPr>
          <p:txBody>
            <a:bodyPr wrap="square">
              <a:spAutoFit/>
            </a:bodyPr>
            <a:lstStyle/>
            <a:p>
              <a:pPr marL="12065">
                <a:lnSpc>
                  <a:spcPct val="100000"/>
                </a:lnSpc>
                <a:spcBef>
                  <a:spcPts val="100"/>
                </a:spcBef>
                <a:tabLst>
                  <a:tab pos="299720" algn="l"/>
                </a:tabLst>
              </a:pPr>
              <a:r>
                <a:rPr lang="en-US" altLang="zh-CN" sz="1400" dirty="0">
                  <a:solidFill>
                    <a:srgbClr val="FF0000"/>
                  </a:solidFill>
                  <a:latin typeface="微软雅黑" panose="020B0503020204020204" pitchFamily="34" charset="-122"/>
                  <a:ea typeface="微软雅黑" panose="020B0503020204020204" pitchFamily="34" charset="-122"/>
                  <a:cs typeface="Arial"/>
                </a:rPr>
                <a:t>Disable cache and Zygotes</a:t>
              </a:r>
              <a:endParaRPr lang="zh-CN" altLang="en-US" sz="1400" dirty="0">
                <a:solidFill>
                  <a:srgbClr val="FF0000"/>
                </a:solidFill>
                <a:latin typeface="微软雅黑" panose="020B0503020204020204" pitchFamily="34" charset="-122"/>
                <a:ea typeface="微软雅黑" panose="020B0503020204020204" pitchFamily="34" charset="-122"/>
                <a:cs typeface="Arial"/>
              </a:endParaRPr>
            </a:p>
          </p:txBody>
        </p:sp>
      </p:grpSp>
      <p:sp>
        <p:nvSpPr>
          <p:cNvPr id="16" name="文本框 15">
            <a:extLst>
              <a:ext uri="{FF2B5EF4-FFF2-40B4-BE49-F238E27FC236}">
                <a16:creationId xmlns:a16="http://schemas.microsoft.com/office/drawing/2014/main" id="{943D797F-370A-4B01-811C-0E32C6E8A90D}"/>
              </a:ext>
            </a:extLst>
          </p:cNvPr>
          <p:cNvSpPr txBox="1"/>
          <p:nvPr/>
        </p:nvSpPr>
        <p:spPr>
          <a:xfrm>
            <a:off x="936420" y="4183618"/>
            <a:ext cx="2895600" cy="369332"/>
          </a:xfrm>
          <a:prstGeom prst="rect">
            <a:avLst/>
          </a:prstGeom>
          <a:noFill/>
        </p:spPr>
        <p:txBody>
          <a:bodyPr wrap="square">
            <a:spAutoFit/>
          </a:bodyPr>
          <a:lstStyle/>
          <a:p>
            <a:pPr marL="299085" indent="-287020">
              <a:lnSpc>
                <a:spcPct val="100000"/>
              </a:lnSpc>
              <a:spcBef>
                <a:spcPts val="100"/>
              </a:spcBef>
              <a:buFont typeface="Wingdings"/>
              <a:buChar char=""/>
              <a:tabLst>
                <a:tab pos="299720" algn="l"/>
              </a:tabLst>
            </a:pPr>
            <a:r>
              <a:rPr lang="en-US" altLang="zh-CN" dirty="0">
                <a:latin typeface="微软雅黑" panose="020B0503020204020204" pitchFamily="34" charset="-122"/>
                <a:ea typeface="微软雅黑" panose="020B0503020204020204" pitchFamily="34" charset="-122"/>
                <a:cs typeface="Arial"/>
              </a:rPr>
              <a:t>32ms</a:t>
            </a:r>
            <a:r>
              <a:rPr lang="en-US" altLang="zh-CN" dirty="0">
                <a:latin typeface="微软雅黑" panose="020B0503020204020204" pitchFamily="34" charset="-122"/>
                <a:ea typeface="微软雅黑" panose="020B0503020204020204" pitchFamily="34" charset="-122"/>
                <a:cs typeface="Arial"/>
                <a:sym typeface="Wingdings" panose="05000000000000000000" pitchFamily="2" charset="2"/>
              </a:rPr>
              <a:t>3ms!</a:t>
            </a:r>
            <a:endParaRPr lang="zh-CN" altLang="en-US" sz="1800" dirty="0">
              <a:latin typeface="微软雅黑" panose="020B0503020204020204" pitchFamily="34" charset="-122"/>
              <a:ea typeface="微软雅黑" panose="020B0503020204020204" pitchFamily="34" charset="-122"/>
              <a:cs typeface="Arial"/>
            </a:endParaRPr>
          </a:p>
        </p:txBody>
      </p:sp>
      <p:sp>
        <p:nvSpPr>
          <p:cNvPr id="18" name="文本框 17">
            <a:extLst>
              <a:ext uri="{FF2B5EF4-FFF2-40B4-BE49-F238E27FC236}">
                <a16:creationId xmlns:a16="http://schemas.microsoft.com/office/drawing/2014/main" id="{1F86A7D8-A57D-4ADC-8EDA-C58027B5776D}"/>
              </a:ext>
            </a:extLst>
          </p:cNvPr>
          <p:cNvSpPr txBox="1"/>
          <p:nvPr/>
        </p:nvSpPr>
        <p:spPr>
          <a:xfrm>
            <a:off x="936420" y="3699307"/>
            <a:ext cx="2089068" cy="369332"/>
          </a:xfrm>
          <a:prstGeom prst="rect">
            <a:avLst/>
          </a:prstGeom>
          <a:noFill/>
        </p:spPr>
        <p:txBody>
          <a:bodyPr wrap="square">
            <a:spAutoFit/>
          </a:bodyPr>
          <a:lstStyle/>
          <a:p>
            <a:pPr marL="299085" indent="-287020">
              <a:lnSpc>
                <a:spcPct val="100000"/>
              </a:lnSpc>
              <a:spcBef>
                <a:spcPts val="100"/>
              </a:spcBef>
              <a:buFont typeface="Wingdings"/>
              <a:buChar char=""/>
              <a:tabLst>
                <a:tab pos="299720" algn="l"/>
              </a:tabLst>
            </a:pPr>
            <a:r>
              <a:rPr lang="zh-CN" altLang="en-US" sz="1800" dirty="0">
                <a:latin typeface="微软雅黑" panose="020B0503020204020204" pitchFamily="34" charset="-122"/>
                <a:ea typeface="微软雅黑" panose="020B0503020204020204" pitchFamily="34" charset="-122"/>
                <a:cs typeface="Arial"/>
              </a:rPr>
              <a:t>吞吐量提升</a:t>
            </a:r>
            <a:r>
              <a:rPr lang="en-US" altLang="zh-CN" sz="1800" dirty="0">
                <a:latin typeface="微软雅黑" panose="020B0503020204020204" pitchFamily="34" charset="-122"/>
                <a:ea typeface="微软雅黑" panose="020B0503020204020204" pitchFamily="34" charset="-122"/>
                <a:cs typeface="Arial"/>
              </a:rPr>
              <a:t>3x</a:t>
            </a:r>
            <a:endParaRPr lang="zh-CN" altLang="en-US" sz="1800" dirty="0">
              <a:latin typeface="微软雅黑" panose="020B0503020204020204" pitchFamily="34" charset="-122"/>
              <a:ea typeface="微软雅黑" panose="020B0503020204020204" pitchFamily="34" charset="-122"/>
              <a:cs typeface="Arial"/>
            </a:endParaRPr>
          </a:p>
        </p:txBody>
      </p:sp>
      <p:grpSp>
        <p:nvGrpSpPr>
          <p:cNvPr id="36" name="组合 35">
            <a:extLst>
              <a:ext uri="{FF2B5EF4-FFF2-40B4-BE49-F238E27FC236}">
                <a16:creationId xmlns:a16="http://schemas.microsoft.com/office/drawing/2014/main" id="{9291133D-416F-472B-AE0B-630037E0420B}"/>
              </a:ext>
            </a:extLst>
          </p:cNvPr>
          <p:cNvGrpSpPr/>
          <p:nvPr/>
        </p:nvGrpSpPr>
        <p:grpSpPr>
          <a:xfrm>
            <a:off x="4572000" y="593459"/>
            <a:ext cx="3589027" cy="2191537"/>
            <a:chOff x="3954773" y="655082"/>
            <a:chExt cx="3589027" cy="2191537"/>
          </a:xfrm>
        </p:grpSpPr>
        <p:grpSp>
          <p:nvGrpSpPr>
            <p:cNvPr id="29" name="object 9">
              <a:extLst>
                <a:ext uri="{FF2B5EF4-FFF2-40B4-BE49-F238E27FC236}">
                  <a16:creationId xmlns:a16="http://schemas.microsoft.com/office/drawing/2014/main" id="{07082526-3B6A-4139-9168-CB59FB6559C5}"/>
                </a:ext>
              </a:extLst>
            </p:cNvPr>
            <p:cNvGrpSpPr/>
            <p:nvPr/>
          </p:nvGrpSpPr>
          <p:grpSpPr>
            <a:xfrm>
              <a:off x="3954773" y="655082"/>
              <a:ext cx="3589027" cy="2191537"/>
              <a:chOff x="4757920" y="1193279"/>
              <a:chExt cx="3810014" cy="2191537"/>
            </a:xfrm>
          </p:grpSpPr>
          <p:sp>
            <p:nvSpPr>
              <p:cNvPr id="30" name="object 10">
                <a:extLst>
                  <a:ext uri="{FF2B5EF4-FFF2-40B4-BE49-F238E27FC236}">
                    <a16:creationId xmlns:a16="http://schemas.microsoft.com/office/drawing/2014/main" id="{F93B5ED9-4C19-425E-8C84-463DEDAE0F43}"/>
                  </a:ext>
                </a:extLst>
              </p:cNvPr>
              <p:cNvSpPr/>
              <p:nvPr/>
            </p:nvSpPr>
            <p:spPr>
              <a:xfrm>
                <a:off x="4757920" y="1193279"/>
                <a:ext cx="3810014" cy="2191537"/>
              </a:xfrm>
              <a:prstGeom prst="rect">
                <a:avLst/>
              </a:prstGeom>
              <a:blipFill>
                <a:blip r:embed="rId3" cstate="print"/>
                <a:stretch>
                  <a:fillRect/>
                </a:stretch>
              </a:blipFill>
            </p:spPr>
            <p:txBody>
              <a:bodyPr wrap="square" lIns="0" tIns="0" rIns="0" bIns="0" rtlCol="0"/>
              <a:lstStyle/>
              <a:p>
                <a:endParaRPr/>
              </a:p>
            </p:txBody>
          </p:sp>
          <p:sp>
            <p:nvSpPr>
              <p:cNvPr id="31" name="object 11">
                <a:extLst>
                  <a:ext uri="{FF2B5EF4-FFF2-40B4-BE49-F238E27FC236}">
                    <a16:creationId xmlns:a16="http://schemas.microsoft.com/office/drawing/2014/main" id="{28A6F74F-7BFD-4D67-9A6B-B07831C3480B}"/>
                  </a:ext>
                </a:extLst>
              </p:cNvPr>
              <p:cNvSpPr/>
              <p:nvPr/>
            </p:nvSpPr>
            <p:spPr>
              <a:xfrm>
                <a:off x="4776216" y="1211579"/>
                <a:ext cx="3723640" cy="2105025"/>
              </a:xfrm>
              <a:custGeom>
                <a:avLst/>
                <a:gdLst/>
                <a:ahLst/>
                <a:cxnLst/>
                <a:rect l="l" t="t" r="r" b="b"/>
                <a:pathLst>
                  <a:path w="3723640" h="2105025">
                    <a:moveTo>
                      <a:pt x="3723132" y="0"/>
                    </a:moveTo>
                    <a:lnTo>
                      <a:pt x="0" y="0"/>
                    </a:lnTo>
                    <a:lnTo>
                      <a:pt x="0" y="2104644"/>
                    </a:lnTo>
                    <a:lnTo>
                      <a:pt x="3723132" y="2104644"/>
                    </a:lnTo>
                    <a:lnTo>
                      <a:pt x="3723132" y="0"/>
                    </a:lnTo>
                    <a:close/>
                  </a:path>
                </a:pathLst>
              </a:custGeom>
              <a:solidFill>
                <a:srgbClr val="FFFFFF"/>
              </a:solidFill>
            </p:spPr>
            <p:txBody>
              <a:bodyPr wrap="square" lIns="0" tIns="0" rIns="0" bIns="0" rtlCol="0"/>
              <a:lstStyle/>
              <a:p>
                <a:endParaRPr/>
              </a:p>
            </p:txBody>
          </p:sp>
          <p:sp>
            <p:nvSpPr>
              <p:cNvPr id="32" name="object 12">
                <a:extLst>
                  <a:ext uri="{FF2B5EF4-FFF2-40B4-BE49-F238E27FC236}">
                    <a16:creationId xmlns:a16="http://schemas.microsoft.com/office/drawing/2014/main" id="{51C46B80-46A4-45A6-85D5-56C0E2D5431C}"/>
                  </a:ext>
                </a:extLst>
              </p:cNvPr>
              <p:cNvSpPr/>
              <p:nvPr/>
            </p:nvSpPr>
            <p:spPr>
              <a:xfrm>
                <a:off x="4776216" y="1211579"/>
                <a:ext cx="3723640" cy="2105025"/>
              </a:xfrm>
              <a:custGeom>
                <a:avLst/>
                <a:gdLst/>
                <a:ahLst/>
                <a:cxnLst/>
                <a:rect l="l" t="t" r="r" b="b"/>
                <a:pathLst>
                  <a:path w="3723640" h="2105025">
                    <a:moveTo>
                      <a:pt x="0" y="2104644"/>
                    </a:moveTo>
                    <a:lnTo>
                      <a:pt x="3723132" y="2104644"/>
                    </a:lnTo>
                    <a:lnTo>
                      <a:pt x="3723132" y="0"/>
                    </a:lnTo>
                    <a:lnTo>
                      <a:pt x="0" y="0"/>
                    </a:lnTo>
                    <a:lnTo>
                      <a:pt x="0" y="2104644"/>
                    </a:lnTo>
                    <a:close/>
                  </a:path>
                </a:pathLst>
              </a:custGeom>
              <a:ln w="3175">
                <a:solidFill>
                  <a:srgbClr val="F1F1F1"/>
                </a:solidFill>
              </a:ln>
            </p:spPr>
            <p:txBody>
              <a:bodyPr wrap="square" lIns="0" tIns="0" rIns="0" bIns="0" rtlCol="0"/>
              <a:lstStyle/>
              <a:p>
                <a:endParaRPr/>
              </a:p>
            </p:txBody>
          </p:sp>
        </p:grpSp>
        <p:pic>
          <p:nvPicPr>
            <p:cNvPr id="7" name="图片 6">
              <a:extLst>
                <a:ext uri="{FF2B5EF4-FFF2-40B4-BE49-F238E27FC236}">
                  <a16:creationId xmlns:a16="http://schemas.microsoft.com/office/drawing/2014/main" id="{6757338D-0B8F-4B75-9D45-C0BB99FE0153}"/>
                </a:ext>
              </a:extLst>
            </p:cNvPr>
            <p:cNvPicPr>
              <a:picLocks noChangeAspect="1"/>
            </p:cNvPicPr>
            <p:nvPr/>
          </p:nvPicPr>
          <p:blipFill>
            <a:blip r:embed="rId5"/>
            <a:stretch>
              <a:fillRect/>
            </a:stretch>
          </p:blipFill>
          <p:spPr>
            <a:xfrm>
              <a:off x="4004903" y="868969"/>
              <a:ext cx="3233901" cy="1914921"/>
            </a:xfrm>
            <a:prstGeom prst="rect">
              <a:avLst/>
            </a:prstGeom>
          </p:spPr>
        </p:pic>
        <p:sp>
          <p:nvSpPr>
            <p:cNvPr id="14" name="文本框 13">
              <a:extLst>
                <a:ext uri="{FF2B5EF4-FFF2-40B4-BE49-F238E27FC236}">
                  <a16:creationId xmlns:a16="http://schemas.microsoft.com/office/drawing/2014/main" id="{04080C19-EEE9-46A4-AE5E-659A91BED426}"/>
                </a:ext>
              </a:extLst>
            </p:cNvPr>
            <p:cNvSpPr txBox="1"/>
            <p:nvPr/>
          </p:nvSpPr>
          <p:spPr>
            <a:xfrm>
              <a:off x="5234938" y="811326"/>
              <a:ext cx="1905002" cy="307777"/>
            </a:xfrm>
            <a:prstGeom prst="rect">
              <a:avLst/>
            </a:prstGeom>
            <a:noFill/>
          </p:spPr>
          <p:txBody>
            <a:bodyPr wrap="square">
              <a:spAutoFit/>
            </a:bodyPr>
            <a:lstStyle/>
            <a:p>
              <a:pPr marL="12065">
                <a:lnSpc>
                  <a:spcPct val="100000"/>
                </a:lnSpc>
                <a:spcBef>
                  <a:spcPts val="100"/>
                </a:spcBef>
                <a:tabLst>
                  <a:tab pos="299720" algn="l"/>
                </a:tabLst>
              </a:pPr>
              <a:r>
                <a:rPr lang="en-US" altLang="zh-CN" sz="1400" dirty="0">
                  <a:solidFill>
                    <a:srgbClr val="FF0000"/>
                  </a:solidFill>
                  <a:latin typeface="微软雅黑" panose="020B0503020204020204" pitchFamily="34" charset="-122"/>
                  <a:ea typeface="微软雅黑" panose="020B0503020204020204" pitchFamily="34" charset="-122"/>
                  <a:cs typeface="Arial"/>
                </a:rPr>
                <a:t>Enable Zygotes</a:t>
              </a:r>
              <a:endParaRPr lang="zh-CN" altLang="en-US" sz="1400" dirty="0">
                <a:solidFill>
                  <a:srgbClr val="FF0000"/>
                </a:solidFill>
                <a:latin typeface="微软雅黑" panose="020B0503020204020204" pitchFamily="34" charset="-122"/>
                <a:ea typeface="微软雅黑" panose="020B0503020204020204" pitchFamily="34" charset="-122"/>
                <a:cs typeface="Arial"/>
              </a:endParaRPr>
            </a:p>
          </p:txBody>
        </p:sp>
        <p:sp>
          <p:nvSpPr>
            <p:cNvPr id="19" name="椭圆 18">
              <a:extLst>
                <a:ext uri="{FF2B5EF4-FFF2-40B4-BE49-F238E27FC236}">
                  <a16:creationId xmlns:a16="http://schemas.microsoft.com/office/drawing/2014/main" id="{921DBAF4-7021-4977-ADEE-84EC4A54936E}"/>
                </a:ext>
              </a:extLst>
            </p:cNvPr>
            <p:cNvSpPr/>
            <p:nvPr/>
          </p:nvSpPr>
          <p:spPr>
            <a:xfrm>
              <a:off x="5486400" y="1061459"/>
              <a:ext cx="914400" cy="57594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a:extLst>
              <a:ext uri="{FF2B5EF4-FFF2-40B4-BE49-F238E27FC236}">
                <a16:creationId xmlns:a16="http://schemas.microsoft.com/office/drawing/2014/main" id="{A9A7F0D0-F7A9-4F4D-888D-DFCF69800567}"/>
              </a:ext>
            </a:extLst>
          </p:cNvPr>
          <p:cNvGrpSpPr/>
          <p:nvPr/>
        </p:nvGrpSpPr>
        <p:grpSpPr>
          <a:xfrm>
            <a:off x="4577418" y="2894813"/>
            <a:ext cx="3652182" cy="2191537"/>
            <a:chOff x="4577418" y="2894813"/>
            <a:chExt cx="3652182" cy="2191537"/>
          </a:xfrm>
        </p:grpSpPr>
        <p:grpSp>
          <p:nvGrpSpPr>
            <p:cNvPr id="37" name="object 9">
              <a:extLst>
                <a:ext uri="{FF2B5EF4-FFF2-40B4-BE49-F238E27FC236}">
                  <a16:creationId xmlns:a16="http://schemas.microsoft.com/office/drawing/2014/main" id="{FCA92B63-3692-4AFA-92FC-60D3FACED692}"/>
                </a:ext>
              </a:extLst>
            </p:cNvPr>
            <p:cNvGrpSpPr/>
            <p:nvPr/>
          </p:nvGrpSpPr>
          <p:grpSpPr>
            <a:xfrm>
              <a:off x="4577418" y="2894813"/>
              <a:ext cx="3652182" cy="2191537"/>
              <a:chOff x="4757920" y="1193279"/>
              <a:chExt cx="3810014" cy="2191537"/>
            </a:xfrm>
          </p:grpSpPr>
          <p:sp>
            <p:nvSpPr>
              <p:cNvPr id="38" name="object 10">
                <a:extLst>
                  <a:ext uri="{FF2B5EF4-FFF2-40B4-BE49-F238E27FC236}">
                    <a16:creationId xmlns:a16="http://schemas.microsoft.com/office/drawing/2014/main" id="{2B69B5CB-8BD0-4B3D-90D8-373B9A69EB84}"/>
                  </a:ext>
                </a:extLst>
              </p:cNvPr>
              <p:cNvSpPr/>
              <p:nvPr/>
            </p:nvSpPr>
            <p:spPr>
              <a:xfrm>
                <a:off x="4757920" y="1193279"/>
                <a:ext cx="3810014" cy="2191537"/>
              </a:xfrm>
              <a:prstGeom prst="rect">
                <a:avLst/>
              </a:prstGeom>
              <a:blipFill>
                <a:blip r:embed="rId3" cstate="print"/>
                <a:stretch>
                  <a:fillRect/>
                </a:stretch>
              </a:blipFill>
            </p:spPr>
            <p:txBody>
              <a:bodyPr wrap="square" lIns="0" tIns="0" rIns="0" bIns="0" rtlCol="0"/>
              <a:lstStyle/>
              <a:p>
                <a:endParaRPr/>
              </a:p>
            </p:txBody>
          </p:sp>
          <p:sp>
            <p:nvSpPr>
              <p:cNvPr id="39" name="object 11">
                <a:extLst>
                  <a:ext uri="{FF2B5EF4-FFF2-40B4-BE49-F238E27FC236}">
                    <a16:creationId xmlns:a16="http://schemas.microsoft.com/office/drawing/2014/main" id="{02AB3F30-12DD-4277-8029-DD4D2F47817E}"/>
                  </a:ext>
                </a:extLst>
              </p:cNvPr>
              <p:cNvSpPr/>
              <p:nvPr/>
            </p:nvSpPr>
            <p:spPr>
              <a:xfrm>
                <a:off x="4776216" y="1211579"/>
                <a:ext cx="3723640" cy="2105025"/>
              </a:xfrm>
              <a:custGeom>
                <a:avLst/>
                <a:gdLst/>
                <a:ahLst/>
                <a:cxnLst/>
                <a:rect l="l" t="t" r="r" b="b"/>
                <a:pathLst>
                  <a:path w="3723640" h="2105025">
                    <a:moveTo>
                      <a:pt x="3723132" y="0"/>
                    </a:moveTo>
                    <a:lnTo>
                      <a:pt x="0" y="0"/>
                    </a:lnTo>
                    <a:lnTo>
                      <a:pt x="0" y="2104644"/>
                    </a:lnTo>
                    <a:lnTo>
                      <a:pt x="3723132" y="2104644"/>
                    </a:lnTo>
                    <a:lnTo>
                      <a:pt x="3723132" y="0"/>
                    </a:lnTo>
                    <a:close/>
                  </a:path>
                </a:pathLst>
              </a:custGeom>
              <a:solidFill>
                <a:srgbClr val="FFFFFF"/>
              </a:solidFill>
            </p:spPr>
            <p:txBody>
              <a:bodyPr wrap="square" lIns="0" tIns="0" rIns="0" bIns="0" rtlCol="0"/>
              <a:lstStyle/>
              <a:p>
                <a:endParaRPr/>
              </a:p>
            </p:txBody>
          </p:sp>
          <p:sp>
            <p:nvSpPr>
              <p:cNvPr id="40" name="object 12">
                <a:extLst>
                  <a:ext uri="{FF2B5EF4-FFF2-40B4-BE49-F238E27FC236}">
                    <a16:creationId xmlns:a16="http://schemas.microsoft.com/office/drawing/2014/main" id="{CE482DB8-425F-4B14-A591-5A62BBB2C2B6}"/>
                  </a:ext>
                </a:extLst>
              </p:cNvPr>
              <p:cNvSpPr/>
              <p:nvPr/>
            </p:nvSpPr>
            <p:spPr>
              <a:xfrm>
                <a:off x="4776216" y="1211579"/>
                <a:ext cx="3723640" cy="2105025"/>
              </a:xfrm>
              <a:custGeom>
                <a:avLst/>
                <a:gdLst/>
                <a:ahLst/>
                <a:cxnLst/>
                <a:rect l="l" t="t" r="r" b="b"/>
                <a:pathLst>
                  <a:path w="3723640" h="2105025">
                    <a:moveTo>
                      <a:pt x="0" y="2104644"/>
                    </a:moveTo>
                    <a:lnTo>
                      <a:pt x="3723132" y="2104644"/>
                    </a:lnTo>
                    <a:lnTo>
                      <a:pt x="3723132" y="0"/>
                    </a:lnTo>
                    <a:lnTo>
                      <a:pt x="0" y="0"/>
                    </a:lnTo>
                    <a:lnTo>
                      <a:pt x="0" y="2104644"/>
                    </a:lnTo>
                    <a:close/>
                  </a:path>
                </a:pathLst>
              </a:custGeom>
              <a:ln w="3175">
                <a:solidFill>
                  <a:srgbClr val="F1F1F1"/>
                </a:solidFill>
              </a:ln>
            </p:spPr>
            <p:txBody>
              <a:bodyPr wrap="square" lIns="0" tIns="0" rIns="0" bIns="0" rtlCol="0"/>
              <a:lstStyle/>
              <a:p>
                <a:endParaRPr/>
              </a:p>
            </p:txBody>
          </p:sp>
        </p:grpSp>
        <p:pic>
          <p:nvPicPr>
            <p:cNvPr id="8" name="图片 7">
              <a:extLst>
                <a:ext uri="{FF2B5EF4-FFF2-40B4-BE49-F238E27FC236}">
                  <a16:creationId xmlns:a16="http://schemas.microsoft.com/office/drawing/2014/main" id="{0943871E-B74B-4F05-9052-3BF0A38FBCFD}"/>
                </a:ext>
              </a:extLst>
            </p:cNvPr>
            <p:cNvPicPr>
              <a:picLocks noChangeAspect="1"/>
            </p:cNvPicPr>
            <p:nvPr/>
          </p:nvPicPr>
          <p:blipFill>
            <a:blip r:embed="rId6"/>
            <a:stretch>
              <a:fillRect/>
            </a:stretch>
          </p:blipFill>
          <p:spPr>
            <a:xfrm>
              <a:off x="4853940" y="3071475"/>
              <a:ext cx="2861904" cy="1838214"/>
            </a:xfrm>
            <a:prstGeom prst="rect">
              <a:avLst/>
            </a:prstGeom>
          </p:spPr>
        </p:pic>
        <p:sp>
          <p:nvSpPr>
            <p:cNvPr id="20" name="椭圆 19">
              <a:extLst>
                <a:ext uri="{FF2B5EF4-FFF2-40B4-BE49-F238E27FC236}">
                  <a16:creationId xmlns:a16="http://schemas.microsoft.com/office/drawing/2014/main" id="{056B4785-7486-4B60-A107-75008B9A1DF8}"/>
                </a:ext>
              </a:extLst>
            </p:cNvPr>
            <p:cNvSpPr/>
            <p:nvPr/>
          </p:nvSpPr>
          <p:spPr>
            <a:xfrm>
              <a:off x="5780364" y="3245797"/>
              <a:ext cx="914400" cy="57594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31A9A081-FCFE-4D85-BE15-1D012C66F7BC}"/>
                </a:ext>
              </a:extLst>
            </p:cNvPr>
            <p:cNvSpPr txBox="1"/>
            <p:nvPr/>
          </p:nvSpPr>
          <p:spPr>
            <a:xfrm>
              <a:off x="5406984" y="3784994"/>
              <a:ext cx="2231473" cy="307777"/>
            </a:xfrm>
            <a:prstGeom prst="rect">
              <a:avLst/>
            </a:prstGeom>
            <a:noFill/>
          </p:spPr>
          <p:txBody>
            <a:bodyPr wrap="square">
              <a:spAutoFit/>
            </a:bodyPr>
            <a:lstStyle/>
            <a:p>
              <a:pPr marL="12065">
                <a:lnSpc>
                  <a:spcPct val="100000"/>
                </a:lnSpc>
                <a:spcBef>
                  <a:spcPts val="100"/>
                </a:spcBef>
                <a:tabLst>
                  <a:tab pos="299720" algn="l"/>
                </a:tabLst>
              </a:pPr>
              <a:r>
                <a:rPr lang="en-US" altLang="zh-CN" sz="1400" dirty="0">
                  <a:solidFill>
                    <a:srgbClr val="FF0000"/>
                  </a:solidFill>
                  <a:latin typeface="微软雅黑" panose="020B0503020204020204" pitchFamily="34" charset="-122"/>
                  <a:ea typeface="微软雅黑" panose="020B0503020204020204" pitchFamily="34" charset="-122"/>
                  <a:cs typeface="Arial"/>
                </a:rPr>
                <a:t>Enable freeze/unfreeze</a:t>
              </a:r>
              <a:endParaRPr lang="zh-CN" altLang="en-US" sz="1400" dirty="0">
                <a:solidFill>
                  <a:srgbClr val="FF0000"/>
                </a:solidFill>
                <a:latin typeface="微软雅黑" panose="020B0503020204020204" pitchFamily="34" charset="-122"/>
                <a:ea typeface="微软雅黑" panose="020B0503020204020204" pitchFamily="34" charset="-122"/>
                <a:cs typeface="Arial"/>
              </a:endParaRPr>
            </a:p>
          </p:txBody>
        </p:sp>
      </p:grpSp>
      <p:pic>
        <p:nvPicPr>
          <p:cNvPr id="1026" name="Picture 2" descr="OpenLambda · GitHub">
            <a:extLst>
              <a:ext uri="{FF2B5EF4-FFF2-40B4-BE49-F238E27FC236}">
                <a16:creationId xmlns:a16="http://schemas.microsoft.com/office/drawing/2014/main" id="{FE97ED0A-6578-4704-AC5A-978CF26AE4A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57217" y="3859600"/>
            <a:ext cx="1104900" cy="1104900"/>
          </a:xfrm>
          <a:prstGeom prst="rect">
            <a:avLst/>
          </a:prstGeom>
          <a:noFill/>
          <a:extLst>
            <a:ext uri="{909E8E84-426E-40DD-AFC4-6F175D3DCCD1}">
              <a14:hiddenFill xmlns:a14="http://schemas.microsoft.com/office/drawing/2010/main">
                <a:solidFill>
                  <a:srgbClr val="FFFFFF"/>
                </a:solidFill>
              </a14:hiddenFill>
            </a:ext>
          </a:extLst>
        </p:spPr>
      </p:pic>
      <p:sp>
        <p:nvSpPr>
          <p:cNvPr id="5" name="灯片编号占位符 4">
            <a:extLst>
              <a:ext uri="{FF2B5EF4-FFF2-40B4-BE49-F238E27FC236}">
                <a16:creationId xmlns:a16="http://schemas.microsoft.com/office/drawing/2014/main" id="{214942DF-51AA-456F-94C7-1C53ECC749B3}"/>
              </a:ext>
            </a:extLst>
          </p:cNvPr>
          <p:cNvSpPr>
            <a:spLocks noGrp="1"/>
          </p:cNvSpPr>
          <p:nvPr>
            <p:ph type="sldNum" sz="quarter" idx="7"/>
          </p:nvPr>
        </p:nvSpPr>
        <p:spPr/>
        <p:txBody>
          <a:bodyPr/>
          <a:lstStyle/>
          <a:p>
            <a:pPr marL="38100">
              <a:lnSpc>
                <a:spcPct val="100000"/>
              </a:lnSpc>
              <a:spcBef>
                <a:spcPts val="100"/>
              </a:spcBef>
            </a:pPr>
            <a:fld id="{81D60167-4931-47E6-BA6A-407CBD079E47}" type="slidenum">
              <a:rPr lang="en-US" altLang="zh-CN" spc="30" smtClean="0"/>
              <a:t>30</a:t>
            </a:fld>
            <a:endParaRPr lang="en-US" altLang="zh-CN" spc="30" dirty="0"/>
          </a:p>
        </p:txBody>
      </p:sp>
    </p:spTree>
    <p:extLst>
      <p:ext uri="{BB962C8B-B14F-4D97-AF65-F5344CB8AC3E}">
        <p14:creationId xmlns:p14="http://schemas.microsoft.com/office/powerpoint/2010/main" val="424311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15AC1C6-7539-4A8E-8570-27DF175406C1}"/>
              </a:ext>
            </a:extLst>
          </p:cNvPr>
          <p:cNvSpPr txBox="1"/>
          <p:nvPr/>
        </p:nvSpPr>
        <p:spPr>
          <a:xfrm>
            <a:off x="260268" y="115188"/>
            <a:ext cx="4572000" cy="369332"/>
          </a:xfrm>
          <a:prstGeom prst="rect">
            <a:avLst/>
          </a:prstGeom>
          <a:noFill/>
        </p:spPr>
        <p:txBody>
          <a:bodyPr wrap="square">
            <a:spAutoFit/>
          </a:bodyPr>
          <a:lstStyle/>
          <a:p>
            <a:pPr marL="12700">
              <a:lnSpc>
                <a:spcPct val="100000"/>
              </a:lnSpc>
              <a:spcBef>
                <a:spcPts val="359"/>
              </a:spcBef>
            </a:pPr>
            <a:r>
              <a:rPr lang="en-US" altLang="zh-CN" sz="1800" spc="-5" dirty="0">
                <a:solidFill>
                  <a:srgbClr val="124191"/>
                </a:solidFill>
                <a:latin typeface="Arial"/>
                <a:cs typeface="Arial"/>
              </a:rPr>
              <a:t>Package Optimizations</a:t>
            </a:r>
          </a:p>
        </p:txBody>
      </p:sp>
      <p:sp>
        <p:nvSpPr>
          <p:cNvPr id="10" name="文本框 9">
            <a:extLst>
              <a:ext uri="{FF2B5EF4-FFF2-40B4-BE49-F238E27FC236}">
                <a16:creationId xmlns:a16="http://schemas.microsoft.com/office/drawing/2014/main" id="{6DD872C7-6BD4-4C53-ABC2-C8864C832DA5}"/>
              </a:ext>
            </a:extLst>
          </p:cNvPr>
          <p:cNvSpPr txBox="1"/>
          <p:nvPr/>
        </p:nvSpPr>
        <p:spPr>
          <a:xfrm>
            <a:off x="468969" y="3477220"/>
            <a:ext cx="3652815" cy="923330"/>
          </a:xfrm>
          <a:prstGeom prst="rect">
            <a:avLst/>
          </a:prstGeom>
          <a:noFill/>
        </p:spPr>
        <p:txBody>
          <a:bodyPr wrap="square">
            <a:spAutoFit/>
          </a:bodyPr>
          <a:lstStyle/>
          <a:p>
            <a:pPr marL="299085" indent="-287020">
              <a:lnSpc>
                <a:spcPct val="100000"/>
              </a:lnSpc>
              <a:spcBef>
                <a:spcPts val="100"/>
              </a:spcBef>
              <a:buFont typeface="Wingdings"/>
              <a:buChar char=""/>
              <a:tabLst>
                <a:tab pos="299720" algn="l"/>
              </a:tabLst>
            </a:pPr>
            <a:r>
              <a:rPr lang="en-US" altLang="zh-CN" sz="1800" dirty="0">
                <a:latin typeface="微软雅黑" panose="020B0503020204020204" pitchFamily="34" charset="-122"/>
                <a:ea typeface="微软雅黑" panose="020B0503020204020204" pitchFamily="34" charset="-122"/>
                <a:cs typeface="Arial"/>
              </a:rPr>
              <a:t>Zygotes</a:t>
            </a:r>
            <a:r>
              <a:rPr lang="zh-CN" altLang="en-US" sz="1800" dirty="0">
                <a:latin typeface="微软雅黑" panose="020B0503020204020204" pitchFamily="34" charset="-122"/>
                <a:ea typeface="微软雅黑" panose="020B0503020204020204" pitchFamily="34" charset="-122"/>
                <a:cs typeface="Arial"/>
              </a:rPr>
              <a:t>预导入</a:t>
            </a:r>
            <a:r>
              <a:rPr lang="en-US" altLang="zh-CN" sz="1800" dirty="0">
                <a:latin typeface="微软雅黑" panose="020B0503020204020204" pitchFamily="34" charset="-122"/>
                <a:ea typeface="微软雅黑" panose="020B0503020204020204" pitchFamily="34" charset="-122"/>
                <a:cs typeface="Arial"/>
              </a:rPr>
              <a:t>(import</a:t>
            </a:r>
            <a:r>
              <a:rPr lang="zh-CN" altLang="en-US" sz="1800" dirty="0">
                <a:latin typeface="微软雅黑" panose="020B0503020204020204" pitchFamily="34" charset="-122"/>
                <a:ea typeface="微软雅黑" panose="020B0503020204020204" pitchFamily="34" charset="-122"/>
                <a:cs typeface="Arial"/>
              </a:rPr>
              <a:t>缓存</a:t>
            </a:r>
            <a:r>
              <a:rPr lang="en-US" altLang="zh-CN" sz="1800" dirty="0">
                <a:latin typeface="微软雅黑" panose="020B0503020204020204" pitchFamily="34" charset="-122"/>
                <a:ea typeface="微软雅黑" panose="020B0503020204020204" pitchFamily="34" charset="-122"/>
                <a:cs typeface="Arial"/>
              </a:rPr>
              <a:t>)</a:t>
            </a:r>
            <a:r>
              <a:rPr lang="zh-CN" altLang="en-US" sz="1800" dirty="0">
                <a:latin typeface="微软雅黑" panose="020B0503020204020204" pitchFamily="34" charset="-122"/>
                <a:ea typeface="微软雅黑" panose="020B0503020204020204" pitchFamily="34" charset="-122"/>
                <a:cs typeface="Arial"/>
              </a:rPr>
              <a:t>，以及预安装</a:t>
            </a:r>
            <a:r>
              <a:rPr lang="en-US" altLang="zh-CN" sz="1800" dirty="0">
                <a:latin typeface="微软雅黑" panose="020B0503020204020204" pitchFamily="34" charset="-122"/>
                <a:ea typeface="微软雅黑" panose="020B0503020204020204" pitchFamily="34" charset="-122"/>
                <a:cs typeface="Arial"/>
              </a:rPr>
              <a:t>(install</a:t>
            </a:r>
            <a:r>
              <a:rPr lang="zh-CN" altLang="en-US" sz="1800" dirty="0">
                <a:latin typeface="微软雅黑" panose="020B0503020204020204" pitchFamily="34" charset="-122"/>
                <a:ea typeface="微软雅黑" panose="020B0503020204020204" pitchFamily="34" charset="-122"/>
                <a:cs typeface="Arial"/>
              </a:rPr>
              <a:t>缓存</a:t>
            </a:r>
            <a:r>
              <a:rPr lang="en-US" altLang="zh-CN" sz="1800" dirty="0">
                <a:latin typeface="微软雅黑" panose="020B0503020204020204" pitchFamily="34" charset="-122"/>
                <a:ea typeface="微软雅黑" panose="020B0503020204020204" pitchFamily="34" charset="-122"/>
                <a:cs typeface="Arial"/>
              </a:rPr>
              <a:t>)</a:t>
            </a:r>
            <a:r>
              <a:rPr lang="zh-CN" altLang="en-US" dirty="0">
                <a:latin typeface="微软雅黑" panose="020B0503020204020204" pitchFamily="34" charset="-122"/>
                <a:ea typeface="微软雅黑" panose="020B0503020204020204" pitchFamily="34" charset="-122"/>
                <a:cs typeface="Arial"/>
              </a:rPr>
              <a:t>的延迟降低到</a:t>
            </a:r>
            <a:r>
              <a:rPr lang="en-US" altLang="zh-CN" dirty="0" err="1">
                <a:latin typeface="微软雅黑" panose="020B0503020204020204" pitchFamily="34" charset="-122"/>
                <a:ea typeface="微软雅黑" panose="020B0503020204020204" pitchFamily="34" charset="-122"/>
                <a:cs typeface="Arial"/>
              </a:rPr>
              <a:t>ms</a:t>
            </a:r>
            <a:r>
              <a:rPr lang="zh-CN" altLang="en-US" dirty="0">
                <a:latin typeface="微软雅黑" panose="020B0503020204020204" pitchFamily="34" charset="-122"/>
                <a:ea typeface="微软雅黑" panose="020B0503020204020204" pitchFamily="34" charset="-122"/>
                <a:cs typeface="Arial"/>
              </a:rPr>
              <a:t>级</a:t>
            </a:r>
            <a:endParaRPr lang="zh-CN" altLang="en-US" sz="1800" dirty="0">
              <a:latin typeface="微软雅黑" panose="020B0503020204020204" pitchFamily="34" charset="-122"/>
              <a:ea typeface="微软雅黑" panose="020B0503020204020204" pitchFamily="34" charset="-122"/>
              <a:cs typeface="Arial"/>
            </a:endParaRPr>
          </a:p>
        </p:txBody>
      </p:sp>
      <p:grpSp>
        <p:nvGrpSpPr>
          <p:cNvPr id="24" name="object 9">
            <a:extLst>
              <a:ext uri="{FF2B5EF4-FFF2-40B4-BE49-F238E27FC236}">
                <a16:creationId xmlns:a16="http://schemas.microsoft.com/office/drawing/2014/main" id="{C68B0618-E487-471D-88AF-DE309E9771B3}"/>
              </a:ext>
            </a:extLst>
          </p:cNvPr>
          <p:cNvGrpSpPr/>
          <p:nvPr/>
        </p:nvGrpSpPr>
        <p:grpSpPr>
          <a:xfrm>
            <a:off x="381000" y="1034362"/>
            <a:ext cx="3683502" cy="2191537"/>
            <a:chOff x="4757920" y="1193279"/>
            <a:chExt cx="3810014" cy="2191537"/>
          </a:xfrm>
        </p:grpSpPr>
        <p:sp>
          <p:nvSpPr>
            <p:cNvPr id="25" name="object 10">
              <a:extLst>
                <a:ext uri="{FF2B5EF4-FFF2-40B4-BE49-F238E27FC236}">
                  <a16:creationId xmlns:a16="http://schemas.microsoft.com/office/drawing/2014/main" id="{CDE73974-49DB-4664-8655-6378491AE10A}"/>
                </a:ext>
              </a:extLst>
            </p:cNvPr>
            <p:cNvSpPr/>
            <p:nvPr/>
          </p:nvSpPr>
          <p:spPr>
            <a:xfrm>
              <a:off x="4757920" y="1193279"/>
              <a:ext cx="3810014" cy="2191537"/>
            </a:xfrm>
            <a:prstGeom prst="rect">
              <a:avLst/>
            </a:prstGeom>
            <a:blipFill>
              <a:blip r:embed="rId3" cstate="print"/>
              <a:stretch>
                <a:fillRect/>
              </a:stretch>
            </a:blipFill>
          </p:spPr>
          <p:txBody>
            <a:bodyPr wrap="square" lIns="0" tIns="0" rIns="0" bIns="0" rtlCol="0"/>
            <a:lstStyle/>
            <a:p>
              <a:endParaRPr/>
            </a:p>
          </p:txBody>
        </p:sp>
        <p:sp>
          <p:nvSpPr>
            <p:cNvPr id="26" name="object 11">
              <a:extLst>
                <a:ext uri="{FF2B5EF4-FFF2-40B4-BE49-F238E27FC236}">
                  <a16:creationId xmlns:a16="http://schemas.microsoft.com/office/drawing/2014/main" id="{F0FF5530-FE3B-4F52-A195-B0FDD6537278}"/>
                </a:ext>
              </a:extLst>
            </p:cNvPr>
            <p:cNvSpPr/>
            <p:nvPr/>
          </p:nvSpPr>
          <p:spPr>
            <a:xfrm>
              <a:off x="4776216" y="1211579"/>
              <a:ext cx="3723640" cy="2105025"/>
            </a:xfrm>
            <a:custGeom>
              <a:avLst/>
              <a:gdLst/>
              <a:ahLst/>
              <a:cxnLst/>
              <a:rect l="l" t="t" r="r" b="b"/>
              <a:pathLst>
                <a:path w="3723640" h="2105025">
                  <a:moveTo>
                    <a:pt x="3723132" y="0"/>
                  </a:moveTo>
                  <a:lnTo>
                    <a:pt x="0" y="0"/>
                  </a:lnTo>
                  <a:lnTo>
                    <a:pt x="0" y="2104644"/>
                  </a:lnTo>
                  <a:lnTo>
                    <a:pt x="3723132" y="2104644"/>
                  </a:lnTo>
                  <a:lnTo>
                    <a:pt x="3723132" y="0"/>
                  </a:lnTo>
                  <a:close/>
                </a:path>
              </a:pathLst>
            </a:custGeom>
            <a:solidFill>
              <a:srgbClr val="FFFFFF"/>
            </a:solidFill>
          </p:spPr>
          <p:txBody>
            <a:bodyPr wrap="square" lIns="0" tIns="0" rIns="0" bIns="0" rtlCol="0"/>
            <a:lstStyle/>
            <a:p>
              <a:endParaRPr/>
            </a:p>
          </p:txBody>
        </p:sp>
        <p:sp>
          <p:nvSpPr>
            <p:cNvPr id="27" name="object 12">
              <a:extLst>
                <a:ext uri="{FF2B5EF4-FFF2-40B4-BE49-F238E27FC236}">
                  <a16:creationId xmlns:a16="http://schemas.microsoft.com/office/drawing/2014/main" id="{2136B1DF-6174-479F-B91A-F01A67FF019C}"/>
                </a:ext>
              </a:extLst>
            </p:cNvPr>
            <p:cNvSpPr/>
            <p:nvPr/>
          </p:nvSpPr>
          <p:spPr>
            <a:xfrm>
              <a:off x="4776216" y="1211579"/>
              <a:ext cx="3723640" cy="2105025"/>
            </a:xfrm>
            <a:custGeom>
              <a:avLst/>
              <a:gdLst/>
              <a:ahLst/>
              <a:cxnLst/>
              <a:rect l="l" t="t" r="r" b="b"/>
              <a:pathLst>
                <a:path w="3723640" h="2105025">
                  <a:moveTo>
                    <a:pt x="0" y="2104644"/>
                  </a:moveTo>
                  <a:lnTo>
                    <a:pt x="3723132" y="2104644"/>
                  </a:lnTo>
                  <a:lnTo>
                    <a:pt x="3723132" y="0"/>
                  </a:lnTo>
                  <a:lnTo>
                    <a:pt x="0" y="0"/>
                  </a:lnTo>
                  <a:lnTo>
                    <a:pt x="0" y="2104644"/>
                  </a:lnTo>
                  <a:close/>
                </a:path>
              </a:pathLst>
            </a:custGeom>
            <a:ln w="3175">
              <a:solidFill>
                <a:srgbClr val="F1F1F1"/>
              </a:solidFill>
            </a:ln>
          </p:spPr>
          <p:txBody>
            <a:bodyPr wrap="square" lIns="0" tIns="0" rIns="0" bIns="0" rtlCol="0"/>
            <a:lstStyle/>
            <a:p>
              <a:endParaRPr/>
            </a:p>
          </p:txBody>
        </p:sp>
      </p:grpSp>
      <p:sp>
        <p:nvSpPr>
          <p:cNvPr id="18" name="文本框 17">
            <a:extLst>
              <a:ext uri="{FF2B5EF4-FFF2-40B4-BE49-F238E27FC236}">
                <a16:creationId xmlns:a16="http://schemas.microsoft.com/office/drawing/2014/main" id="{1F86A7D8-A57D-4ADC-8EDA-C58027B5776D}"/>
              </a:ext>
            </a:extLst>
          </p:cNvPr>
          <p:cNvSpPr txBox="1"/>
          <p:nvPr/>
        </p:nvSpPr>
        <p:spPr>
          <a:xfrm>
            <a:off x="5022218" y="3477220"/>
            <a:ext cx="2774919" cy="369332"/>
          </a:xfrm>
          <a:prstGeom prst="rect">
            <a:avLst/>
          </a:prstGeom>
          <a:noFill/>
        </p:spPr>
        <p:txBody>
          <a:bodyPr wrap="square">
            <a:spAutoFit/>
          </a:bodyPr>
          <a:lstStyle/>
          <a:p>
            <a:pPr marL="299085" indent="-287020">
              <a:lnSpc>
                <a:spcPct val="100000"/>
              </a:lnSpc>
              <a:spcBef>
                <a:spcPts val="100"/>
              </a:spcBef>
              <a:buFont typeface="Wingdings"/>
              <a:buChar char=""/>
              <a:tabLst>
                <a:tab pos="299720" algn="l"/>
              </a:tabLst>
            </a:pPr>
            <a:r>
              <a:rPr lang="zh-CN" altLang="en-US" sz="1800" dirty="0">
                <a:latin typeface="微软雅黑" panose="020B0503020204020204" pitchFamily="34" charset="-122"/>
                <a:ea typeface="微软雅黑" panose="020B0503020204020204" pitchFamily="34" charset="-122"/>
                <a:cs typeface="Arial"/>
              </a:rPr>
              <a:t>三层缓存叠加效果最好</a:t>
            </a:r>
          </a:p>
        </p:txBody>
      </p:sp>
      <p:grpSp>
        <p:nvGrpSpPr>
          <p:cNvPr id="29" name="object 9">
            <a:extLst>
              <a:ext uri="{FF2B5EF4-FFF2-40B4-BE49-F238E27FC236}">
                <a16:creationId xmlns:a16="http://schemas.microsoft.com/office/drawing/2014/main" id="{07082526-3B6A-4139-9168-CB59FB6559C5}"/>
              </a:ext>
            </a:extLst>
          </p:cNvPr>
          <p:cNvGrpSpPr/>
          <p:nvPr/>
        </p:nvGrpSpPr>
        <p:grpSpPr>
          <a:xfrm>
            <a:off x="4572000" y="1019008"/>
            <a:ext cx="3589027" cy="2191537"/>
            <a:chOff x="4757920" y="1193279"/>
            <a:chExt cx="3810014" cy="2191537"/>
          </a:xfrm>
        </p:grpSpPr>
        <p:sp>
          <p:nvSpPr>
            <p:cNvPr id="30" name="object 10">
              <a:extLst>
                <a:ext uri="{FF2B5EF4-FFF2-40B4-BE49-F238E27FC236}">
                  <a16:creationId xmlns:a16="http://schemas.microsoft.com/office/drawing/2014/main" id="{F93B5ED9-4C19-425E-8C84-463DEDAE0F43}"/>
                </a:ext>
              </a:extLst>
            </p:cNvPr>
            <p:cNvSpPr/>
            <p:nvPr/>
          </p:nvSpPr>
          <p:spPr>
            <a:xfrm>
              <a:off x="4757920" y="1193279"/>
              <a:ext cx="3810014" cy="2191537"/>
            </a:xfrm>
            <a:prstGeom prst="rect">
              <a:avLst/>
            </a:prstGeom>
            <a:blipFill>
              <a:blip r:embed="rId3" cstate="print"/>
              <a:stretch>
                <a:fillRect/>
              </a:stretch>
            </a:blipFill>
          </p:spPr>
          <p:txBody>
            <a:bodyPr wrap="square" lIns="0" tIns="0" rIns="0" bIns="0" rtlCol="0"/>
            <a:lstStyle/>
            <a:p>
              <a:endParaRPr/>
            </a:p>
          </p:txBody>
        </p:sp>
        <p:sp>
          <p:nvSpPr>
            <p:cNvPr id="31" name="object 11">
              <a:extLst>
                <a:ext uri="{FF2B5EF4-FFF2-40B4-BE49-F238E27FC236}">
                  <a16:creationId xmlns:a16="http://schemas.microsoft.com/office/drawing/2014/main" id="{28A6F74F-7BFD-4D67-9A6B-B07831C3480B}"/>
                </a:ext>
              </a:extLst>
            </p:cNvPr>
            <p:cNvSpPr/>
            <p:nvPr/>
          </p:nvSpPr>
          <p:spPr>
            <a:xfrm>
              <a:off x="4776216" y="1211579"/>
              <a:ext cx="3723640" cy="2105025"/>
            </a:xfrm>
            <a:custGeom>
              <a:avLst/>
              <a:gdLst/>
              <a:ahLst/>
              <a:cxnLst/>
              <a:rect l="l" t="t" r="r" b="b"/>
              <a:pathLst>
                <a:path w="3723640" h="2105025">
                  <a:moveTo>
                    <a:pt x="3723132" y="0"/>
                  </a:moveTo>
                  <a:lnTo>
                    <a:pt x="0" y="0"/>
                  </a:lnTo>
                  <a:lnTo>
                    <a:pt x="0" y="2104644"/>
                  </a:lnTo>
                  <a:lnTo>
                    <a:pt x="3723132" y="2104644"/>
                  </a:lnTo>
                  <a:lnTo>
                    <a:pt x="3723132" y="0"/>
                  </a:lnTo>
                  <a:close/>
                </a:path>
              </a:pathLst>
            </a:custGeom>
            <a:solidFill>
              <a:srgbClr val="FFFFFF"/>
            </a:solidFill>
          </p:spPr>
          <p:txBody>
            <a:bodyPr wrap="square" lIns="0" tIns="0" rIns="0" bIns="0" rtlCol="0"/>
            <a:lstStyle/>
            <a:p>
              <a:endParaRPr/>
            </a:p>
          </p:txBody>
        </p:sp>
        <p:sp>
          <p:nvSpPr>
            <p:cNvPr id="32" name="object 12">
              <a:extLst>
                <a:ext uri="{FF2B5EF4-FFF2-40B4-BE49-F238E27FC236}">
                  <a16:creationId xmlns:a16="http://schemas.microsoft.com/office/drawing/2014/main" id="{51C46B80-46A4-45A6-85D5-56C0E2D5431C}"/>
                </a:ext>
              </a:extLst>
            </p:cNvPr>
            <p:cNvSpPr/>
            <p:nvPr/>
          </p:nvSpPr>
          <p:spPr>
            <a:xfrm>
              <a:off x="4776216" y="1211579"/>
              <a:ext cx="3723640" cy="2105025"/>
            </a:xfrm>
            <a:custGeom>
              <a:avLst/>
              <a:gdLst/>
              <a:ahLst/>
              <a:cxnLst/>
              <a:rect l="l" t="t" r="r" b="b"/>
              <a:pathLst>
                <a:path w="3723640" h="2105025">
                  <a:moveTo>
                    <a:pt x="0" y="2104644"/>
                  </a:moveTo>
                  <a:lnTo>
                    <a:pt x="3723132" y="2104644"/>
                  </a:lnTo>
                  <a:lnTo>
                    <a:pt x="3723132" y="0"/>
                  </a:lnTo>
                  <a:lnTo>
                    <a:pt x="0" y="0"/>
                  </a:lnTo>
                  <a:lnTo>
                    <a:pt x="0" y="2104644"/>
                  </a:lnTo>
                  <a:close/>
                </a:path>
              </a:pathLst>
            </a:custGeom>
            <a:ln w="3175">
              <a:solidFill>
                <a:srgbClr val="F1F1F1"/>
              </a:solidFill>
            </a:ln>
          </p:spPr>
          <p:txBody>
            <a:bodyPr wrap="square" lIns="0" tIns="0" rIns="0" bIns="0" rtlCol="0"/>
            <a:lstStyle/>
            <a:p>
              <a:endParaRPr/>
            </a:p>
          </p:txBody>
        </p:sp>
      </p:grpSp>
      <p:pic>
        <p:nvPicPr>
          <p:cNvPr id="33" name="图片 32">
            <a:extLst>
              <a:ext uri="{FF2B5EF4-FFF2-40B4-BE49-F238E27FC236}">
                <a16:creationId xmlns:a16="http://schemas.microsoft.com/office/drawing/2014/main" id="{20B95DA3-99C1-49F7-BF5C-ACE209D277B8}"/>
              </a:ext>
            </a:extLst>
          </p:cNvPr>
          <p:cNvPicPr>
            <a:picLocks noChangeAspect="1"/>
          </p:cNvPicPr>
          <p:nvPr/>
        </p:nvPicPr>
        <p:blipFill>
          <a:blip r:embed="rId4"/>
          <a:stretch>
            <a:fillRect/>
          </a:stretch>
        </p:blipFill>
        <p:spPr>
          <a:xfrm>
            <a:off x="761627" y="1160468"/>
            <a:ext cx="3067501" cy="1949201"/>
          </a:xfrm>
          <a:prstGeom prst="rect">
            <a:avLst/>
          </a:prstGeom>
        </p:spPr>
      </p:pic>
      <p:pic>
        <p:nvPicPr>
          <p:cNvPr id="2" name="图片 1">
            <a:extLst>
              <a:ext uri="{FF2B5EF4-FFF2-40B4-BE49-F238E27FC236}">
                <a16:creationId xmlns:a16="http://schemas.microsoft.com/office/drawing/2014/main" id="{D3D3B549-EA74-4889-A619-4EF1BF676CA0}"/>
              </a:ext>
            </a:extLst>
          </p:cNvPr>
          <p:cNvPicPr>
            <a:picLocks noChangeAspect="1"/>
          </p:cNvPicPr>
          <p:nvPr/>
        </p:nvPicPr>
        <p:blipFill>
          <a:blip r:embed="rId5"/>
          <a:stretch>
            <a:fillRect/>
          </a:stretch>
        </p:blipFill>
        <p:spPr>
          <a:xfrm>
            <a:off x="4884768" y="1160468"/>
            <a:ext cx="3067501" cy="1974811"/>
          </a:xfrm>
          <a:prstGeom prst="rect">
            <a:avLst/>
          </a:prstGeom>
        </p:spPr>
      </p:pic>
      <p:sp>
        <p:nvSpPr>
          <p:cNvPr id="6" name="灯片编号占位符 5">
            <a:extLst>
              <a:ext uri="{FF2B5EF4-FFF2-40B4-BE49-F238E27FC236}">
                <a16:creationId xmlns:a16="http://schemas.microsoft.com/office/drawing/2014/main" id="{DFCA4D16-0305-4AB7-93D0-FE5DD3BC6CCC}"/>
              </a:ext>
            </a:extLst>
          </p:cNvPr>
          <p:cNvSpPr>
            <a:spLocks noGrp="1"/>
          </p:cNvSpPr>
          <p:nvPr>
            <p:ph type="sldNum" sz="quarter" idx="7"/>
          </p:nvPr>
        </p:nvSpPr>
        <p:spPr/>
        <p:txBody>
          <a:bodyPr/>
          <a:lstStyle/>
          <a:p>
            <a:pPr marL="38100">
              <a:lnSpc>
                <a:spcPct val="100000"/>
              </a:lnSpc>
              <a:spcBef>
                <a:spcPts val="100"/>
              </a:spcBef>
            </a:pPr>
            <a:fld id="{81D60167-4931-47E6-BA6A-407CBD079E47}" type="slidenum">
              <a:rPr lang="en-US" altLang="zh-CN" spc="30" smtClean="0"/>
              <a:t>31</a:t>
            </a:fld>
            <a:endParaRPr lang="en-US" altLang="zh-CN" spc="30" dirty="0"/>
          </a:p>
        </p:txBody>
      </p:sp>
    </p:spTree>
    <p:extLst>
      <p:ext uri="{BB962C8B-B14F-4D97-AF65-F5344CB8AC3E}">
        <p14:creationId xmlns:p14="http://schemas.microsoft.com/office/powerpoint/2010/main" val="42692436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8F4DB017-DB7B-4630-B0B8-DFC601A880B1}"/>
              </a:ext>
            </a:extLst>
          </p:cNvPr>
          <p:cNvSpPr txBox="1"/>
          <p:nvPr/>
        </p:nvSpPr>
        <p:spPr>
          <a:xfrm>
            <a:off x="609600" y="971550"/>
            <a:ext cx="7606665" cy="3593291"/>
          </a:xfrm>
          <a:prstGeom prst="rect">
            <a:avLst/>
          </a:prstGeom>
        </p:spPr>
        <p:txBody>
          <a:bodyPr vert="horz" wrap="square" lIns="0" tIns="12700" rIns="0" bIns="0" rtlCol="0">
            <a:spAutoFit/>
          </a:bodyPr>
          <a:lstStyle/>
          <a:p>
            <a:pPr marL="298450" indent="-285750">
              <a:lnSpc>
                <a:spcPct val="100000"/>
              </a:lnSpc>
              <a:spcBef>
                <a:spcPts val="100"/>
              </a:spcBef>
              <a:buFont typeface="Arial" panose="020B0604020202020204" pitchFamily="34" charset="0"/>
              <a:buChar char="•"/>
            </a:pPr>
            <a:r>
              <a:rPr lang="zh-CN" altLang="en-US" spc="-5" dirty="0">
                <a:latin typeface="Arial"/>
                <a:ea typeface="微软雅黑" panose="020B0503020204020204" pitchFamily="34" charset="-122"/>
                <a:cs typeface="Arial"/>
              </a:rPr>
              <a:t>精简容器</a:t>
            </a:r>
            <a:r>
              <a:rPr dirty="0">
                <a:latin typeface="Arial"/>
                <a:ea typeface="微软雅黑" panose="020B0503020204020204" pitchFamily="34" charset="-122"/>
                <a:cs typeface="Arial"/>
              </a:rPr>
              <a:t>(SOCK)</a:t>
            </a:r>
          </a:p>
          <a:p>
            <a:pPr marL="815340" lvl="1" indent="-285750">
              <a:lnSpc>
                <a:spcPts val="2630"/>
              </a:lnSpc>
              <a:spcBef>
                <a:spcPts val="45"/>
              </a:spcBef>
              <a:buFont typeface="Wingdings" panose="05000000000000000000" pitchFamily="2" charset="2"/>
              <a:buChar char="Ø"/>
              <a:tabLst>
                <a:tab pos="469265" algn="l"/>
                <a:tab pos="469900" algn="l"/>
              </a:tabLst>
            </a:pPr>
            <a:r>
              <a:rPr lang="zh-CN" altLang="en-US" spc="-5" dirty="0">
                <a:latin typeface="Arial"/>
                <a:ea typeface="微软雅黑" panose="020B0503020204020204" pitchFamily="34" charset="-122"/>
                <a:cs typeface="Arial"/>
              </a:rPr>
              <a:t>准确的利用</a:t>
            </a:r>
            <a:r>
              <a:rPr lang="en-US" altLang="zh-CN" spc="-5" dirty="0">
                <a:latin typeface="Arial"/>
                <a:ea typeface="微软雅黑" panose="020B0503020204020204" pitchFamily="34" charset="-122"/>
                <a:cs typeface="Arial"/>
              </a:rPr>
              <a:t>Linux</a:t>
            </a:r>
            <a:r>
              <a:rPr lang="zh-CN" altLang="en-US" spc="-5" dirty="0">
                <a:latin typeface="Arial"/>
                <a:ea typeface="微软雅黑" panose="020B0503020204020204" pitchFamily="34" charset="-122"/>
                <a:cs typeface="Arial"/>
              </a:rPr>
              <a:t>的隔离机制</a:t>
            </a:r>
            <a:endParaRPr lang="en-US" altLang="zh-CN" spc="-5" dirty="0">
              <a:latin typeface="Arial"/>
              <a:ea typeface="微软雅黑" panose="020B0503020204020204" pitchFamily="34" charset="-122"/>
              <a:cs typeface="Arial"/>
            </a:endParaRPr>
          </a:p>
          <a:p>
            <a:pPr marL="815340" lvl="1" indent="-285750">
              <a:lnSpc>
                <a:spcPts val="2630"/>
              </a:lnSpc>
              <a:spcBef>
                <a:spcPts val="45"/>
              </a:spcBef>
              <a:buFont typeface="Wingdings" panose="05000000000000000000" pitchFamily="2" charset="2"/>
              <a:buChar char="Ø"/>
              <a:tabLst>
                <a:tab pos="469265" algn="l"/>
                <a:tab pos="469900" algn="l"/>
              </a:tabLst>
            </a:pPr>
            <a:r>
              <a:rPr lang="zh-CN" altLang="en-US" spc="-5" dirty="0">
                <a:solidFill>
                  <a:srgbClr val="124191"/>
                </a:solidFill>
                <a:latin typeface="Arial"/>
                <a:ea typeface="微软雅黑" panose="020B0503020204020204" pitchFamily="34" charset="-122"/>
                <a:cs typeface="Arial"/>
              </a:rPr>
              <a:t>速度比</a:t>
            </a:r>
            <a:r>
              <a:rPr lang="en-US" altLang="zh-CN" spc="-5" dirty="0">
                <a:solidFill>
                  <a:srgbClr val="124191"/>
                </a:solidFill>
                <a:latin typeface="Arial"/>
                <a:ea typeface="微软雅黑" panose="020B0503020204020204" pitchFamily="34" charset="-122"/>
                <a:cs typeface="Arial"/>
              </a:rPr>
              <a:t>Docker</a:t>
            </a:r>
            <a:r>
              <a:rPr lang="zh-CN" altLang="en-US" spc="-5" dirty="0">
                <a:solidFill>
                  <a:srgbClr val="124191"/>
                </a:solidFill>
                <a:latin typeface="Arial"/>
                <a:ea typeface="微软雅黑" panose="020B0503020204020204" pitchFamily="34" charset="-122"/>
                <a:cs typeface="Arial"/>
              </a:rPr>
              <a:t>容器快</a:t>
            </a:r>
            <a:r>
              <a:rPr lang="en-US" altLang="zh-CN" spc="-5" dirty="0">
                <a:solidFill>
                  <a:srgbClr val="124191"/>
                </a:solidFill>
                <a:latin typeface="Arial"/>
                <a:ea typeface="微软雅黑" panose="020B0503020204020204" pitchFamily="34" charset="-122"/>
                <a:cs typeface="Arial"/>
              </a:rPr>
              <a:t>18x</a:t>
            </a:r>
          </a:p>
          <a:p>
            <a:pPr marL="358140" indent="-285750">
              <a:lnSpc>
                <a:spcPts val="2630"/>
              </a:lnSpc>
              <a:spcBef>
                <a:spcPts val="45"/>
              </a:spcBef>
              <a:buFont typeface="Arial" panose="020B0604020202020204" pitchFamily="34" charset="0"/>
              <a:buChar char="•"/>
              <a:tabLst>
                <a:tab pos="469265" algn="l"/>
                <a:tab pos="469900" algn="l"/>
              </a:tabLst>
            </a:pPr>
            <a:endParaRPr lang="en-US" b="1" spc="-5" dirty="0">
              <a:latin typeface="Arial"/>
              <a:ea typeface="微软雅黑" panose="020B0503020204020204" pitchFamily="34" charset="-122"/>
              <a:cs typeface="Arial"/>
            </a:endParaRPr>
          </a:p>
          <a:p>
            <a:pPr marL="358140" indent="-285750">
              <a:lnSpc>
                <a:spcPts val="2630"/>
              </a:lnSpc>
              <a:spcBef>
                <a:spcPts val="45"/>
              </a:spcBef>
              <a:buFont typeface="Arial" panose="020B0604020202020204" pitchFamily="34" charset="0"/>
              <a:buChar char="•"/>
              <a:tabLst>
                <a:tab pos="469265" algn="l"/>
                <a:tab pos="469900" algn="l"/>
              </a:tabLst>
            </a:pPr>
            <a:r>
              <a:rPr lang="zh-CN" altLang="en-US" spc="-10" dirty="0">
                <a:latin typeface="Arial"/>
                <a:ea typeface="微软雅黑" panose="020B0503020204020204" pitchFamily="34" charset="-122"/>
                <a:cs typeface="Arial"/>
              </a:rPr>
              <a:t>泛化的</a:t>
            </a:r>
            <a:r>
              <a:rPr lang="en-US" altLang="zh-CN" spc="-10" dirty="0">
                <a:latin typeface="Arial"/>
                <a:ea typeface="微软雅黑" panose="020B0503020204020204" pitchFamily="34" charset="-122"/>
                <a:cs typeface="Arial"/>
              </a:rPr>
              <a:t>Zygotes</a:t>
            </a:r>
            <a:r>
              <a:rPr lang="zh-CN" altLang="en-US" spc="-10" dirty="0">
                <a:latin typeface="Arial"/>
                <a:ea typeface="微软雅黑" panose="020B0503020204020204" pitchFamily="34" charset="-122"/>
                <a:cs typeface="Arial"/>
              </a:rPr>
              <a:t>机制</a:t>
            </a:r>
            <a:endParaRPr lang="en-US" altLang="zh-CN" spc="-10" dirty="0">
              <a:latin typeface="Arial"/>
              <a:ea typeface="微软雅黑" panose="020B0503020204020204" pitchFamily="34" charset="-122"/>
              <a:cs typeface="Arial"/>
            </a:endParaRPr>
          </a:p>
          <a:p>
            <a:pPr marL="815340" lvl="1" indent="-285750">
              <a:lnSpc>
                <a:spcPts val="2630"/>
              </a:lnSpc>
              <a:spcBef>
                <a:spcPts val="45"/>
              </a:spcBef>
              <a:buFont typeface="Wingdings" panose="05000000000000000000" pitchFamily="2" charset="2"/>
              <a:buChar char="Ø"/>
              <a:tabLst>
                <a:tab pos="469265" algn="l"/>
                <a:tab pos="469900" algn="l"/>
              </a:tabLst>
            </a:pPr>
            <a:r>
              <a:rPr lang="zh-CN" altLang="en-US" spc="-5" dirty="0">
                <a:latin typeface="Arial"/>
                <a:ea typeface="微软雅黑" panose="020B0503020204020204" pitchFamily="34" charset="-122"/>
                <a:cs typeface="Arial"/>
              </a:rPr>
              <a:t>从初始化运行时中</a:t>
            </a:r>
            <a:r>
              <a:rPr lang="en-US" altLang="zh-CN" spc="-5" dirty="0">
                <a:latin typeface="Arial"/>
                <a:ea typeface="微软雅黑" panose="020B0503020204020204" pitchFamily="34" charset="-122"/>
                <a:cs typeface="Arial"/>
              </a:rPr>
              <a:t>Fork</a:t>
            </a:r>
            <a:r>
              <a:rPr lang="zh-CN" altLang="en-US" spc="-5" dirty="0">
                <a:latin typeface="Arial"/>
                <a:ea typeface="微软雅黑" panose="020B0503020204020204" pitchFamily="34" charset="-122"/>
                <a:cs typeface="Arial"/>
              </a:rPr>
              <a:t>以避免冷启动问题</a:t>
            </a:r>
            <a:endParaRPr lang="en-US" altLang="zh-CN" spc="-5" dirty="0">
              <a:latin typeface="Arial"/>
              <a:ea typeface="微软雅黑" panose="020B0503020204020204" pitchFamily="34" charset="-122"/>
              <a:cs typeface="Arial"/>
            </a:endParaRPr>
          </a:p>
          <a:p>
            <a:pPr marL="815340" lvl="1" indent="-285750">
              <a:lnSpc>
                <a:spcPts val="2630"/>
              </a:lnSpc>
              <a:spcBef>
                <a:spcPts val="45"/>
              </a:spcBef>
              <a:buFont typeface="Wingdings" panose="05000000000000000000" pitchFamily="2" charset="2"/>
              <a:buChar char="Ø"/>
              <a:tabLst>
                <a:tab pos="469265" algn="l"/>
                <a:tab pos="469900" algn="l"/>
              </a:tabLst>
            </a:pPr>
            <a:r>
              <a:rPr lang="zh-CN" altLang="en-US" spc="-5" dirty="0">
                <a:solidFill>
                  <a:srgbClr val="124191"/>
                </a:solidFill>
                <a:latin typeface="Arial"/>
                <a:ea typeface="微软雅黑" panose="020B0503020204020204" pitchFamily="34" charset="-122"/>
                <a:cs typeface="Arial"/>
              </a:rPr>
              <a:t>比单独的</a:t>
            </a:r>
            <a:r>
              <a:rPr lang="en-US" altLang="zh-CN" spc="-5" dirty="0">
                <a:solidFill>
                  <a:srgbClr val="124191"/>
                </a:solidFill>
                <a:latin typeface="Arial"/>
                <a:ea typeface="微软雅黑" panose="020B0503020204020204" pitchFamily="34" charset="-122"/>
                <a:cs typeface="Arial"/>
              </a:rPr>
              <a:t>SOCK</a:t>
            </a:r>
            <a:r>
              <a:rPr lang="zh-CN" altLang="en-US" spc="-5" dirty="0">
                <a:solidFill>
                  <a:srgbClr val="124191"/>
                </a:solidFill>
                <a:latin typeface="Arial"/>
                <a:ea typeface="微软雅黑" panose="020B0503020204020204" pitchFamily="34" charset="-122"/>
                <a:cs typeface="Arial"/>
              </a:rPr>
              <a:t>容器速度快</a:t>
            </a:r>
            <a:endParaRPr lang="en-US" altLang="zh-CN" spc="-5" dirty="0">
              <a:solidFill>
                <a:srgbClr val="124191"/>
              </a:solidFill>
              <a:latin typeface="Arial"/>
              <a:ea typeface="微软雅黑" panose="020B0503020204020204" pitchFamily="34" charset="-122"/>
              <a:cs typeface="Arial"/>
            </a:endParaRPr>
          </a:p>
          <a:p>
            <a:pPr marL="469900" indent="-397510">
              <a:lnSpc>
                <a:spcPts val="2630"/>
              </a:lnSpc>
              <a:buClr>
                <a:srgbClr val="000000"/>
              </a:buClr>
              <a:buFont typeface="Arial"/>
              <a:buChar char="●"/>
              <a:tabLst>
                <a:tab pos="469265" algn="l"/>
                <a:tab pos="469900" algn="l"/>
              </a:tabLst>
            </a:pPr>
            <a:endParaRPr lang="en-US" altLang="zh-CN" b="1" spc="-5" dirty="0">
              <a:solidFill>
                <a:srgbClr val="A51C00"/>
              </a:solidFill>
              <a:latin typeface="Arial"/>
              <a:ea typeface="微软雅黑" panose="020B0503020204020204" pitchFamily="34" charset="-122"/>
              <a:cs typeface="Arial"/>
            </a:endParaRPr>
          </a:p>
          <a:p>
            <a:pPr marL="358140" indent="-285750">
              <a:lnSpc>
                <a:spcPts val="2630"/>
              </a:lnSpc>
              <a:buClr>
                <a:srgbClr val="000000"/>
              </a:buClr>
              <a:buFont typeface="Arial" panose="020B0604020202020204" pitchFamily="34" charset="0"/>
              <a:buChar char="•"/>
              <a:tabLst>
                <a:tab pos="469265" algn="l"/>
                <a:tab pos="469900" algn="l"/>
              </a:tabLst>
            </a:pPr>
            <a:r>
              <a:rPr lang="zh-CN" altLang="en-US" spc="-10" dirty="0">
                <a:latin typeface="Arial"/>
                <a:ea typeface="微软雅黑" panose="020B0503020204020204" pitchFamily="34" charset="-122"/>
                <a:cs typeface="Arial"/>
              </a:rPr>
              <a:t>三层缓存机制</a:t>
            </a:r>
            <a:endParaRPr lang="en-US" altLang="zh-CN" spc="-10" dirty="0">
              <a:latin typeface="Arial"/>
              <a:ea typeface="微软雅黑" panose="020B0503020204020204" pitchFamily="34" charset="-122"/>
              <a:cs typeface="Arial"/>
            </a:endParaRPr>
          </a:p>
          <a:p>
            <a:pPr marL="815340" lvl="1" indent="-285750">
              <a:lnSpc>
                <a:spcPts val="2630"/>
              </a:lnSpc>
              <a:buClr>
                <a:srgbClr val="000000"/>
              </a:buClr>
              <a:buFont typeface="Wingdings" panose="05000000000000000000" pitchFamily="2" charset="2"/>
              <a:buChar char="Ø"/>
              <a:tabLst>
                <a:tab pos="469265" algn="l"/>
                <a:tab pos="469900" algn="l"/>
              </a:tabLst>
            </a:pPr>
            <a:r>
              <a:rPr lang="zh-CN" altLang="en-US" spc="-10" dirty="0">
                <a:latin typeface="Arial"/>
                <a:ea typeface="微软雅黑" panose="020B0503020204020204" pitchFamily="34" charset="-122"/>
                <a:cs typeface="Arial"/>
              </a:rPr>
              <a:t>安全的重用初始化工作</a:t>
            </a:r>
            <a:endParaRPr lang="en-US" altLang="zh-CN" spc="-10" dirty="0">
              <a:latin typeface="Arial"/>
              <a:ea typeface="微软雅黑" panose="020B0503020204020204" pitchFamily="34" charset="-122"/>
              <a:cs typeface="Arial"/>
            </a:endParaRPr>
          </a:p>
          <a:p>
            <a:pPr marL="815340" lvl="1" indent="-285750">
              <a:lnSpc>
                <a:spcPts val="2630"/>
              </a:lnSpc>
              <a:buClr>
                <a:srgbClr val="000000"/>
              </a:buClr>
              <a:buFont typeface="Wingdings" panose="05000000000000000000" pitchFamily="2" charset="2"/>
              <a:buChar char="Ø"/>
              <a:tabLst>
                <a:tab pos="469265" algn="l"/>
                <a:tab pos="469900" algn="l"/>
              </a:tabLst>
            </a:pPr>
            <a:r>
              <a:rPr lang="zh-CN" altLang="en-US" spc="-5" dirty="0">
                <a:solidFill>
                  <a:srgbClr val="124191"/>
                </a:solidFill>
                <a:latin typeface="Arial"/>
                <a:ea typeface="微软雅黑" panose="020B0503020204020204" pitchFamily="34" charset="-122"/>
                <a:cs typeface="Arial"/>
              </a:rPr>
              <a:t>在图像处理实验中资源消耗降低</a:t>
            </a:r>
            <a:r>
              <a:rPr lang="en-US" altLang="zh-CN" spc="-5" dirty="0">
                <a:solidFill>
                  <a:srgbClr val="124191"/>
                </a:solidFill>
                <a:latin typeface="Arial"/>
                <a:ea typeface="微软雅黑" panose="020B0503020204020204" pitchFamily="34" charset="-122"/>
                <a:cs typeface="Arial"/>
              </a:rPr>
              <a:t>3-16x</a:t>
            </a:r>
            <a:endParaRPr lang="en-US" dirty="0">
              <a:solidFill>
                <a:srgbClr val="124191"/>
              </a:solidFill>
              <a:latin typeface="Arial"/>
              <a:ea typeface="微软雅黑" panose="020B0503020204020204" pitchFamily="34" charset="-122"/>
              <a:cs typeface="Arial"/>
            </a:endParaRPr>
          </a:p>
        </p:txBody>
      </p:sp>
      <p:sp>
        <p:nvSpPr>
          <p:cNvPr id="3" name="object 3">
            <a:extLst>
              <a:ext uri="{FF2B5EF4-FFF2-40B4-BE49-F238E27FC236}">
                <a16:creationId xmlns:a16="http://schemas.microsoft.com/office/drawing/2014/main" id="{FD105ED9-B085-4669-9863-B8BFAC419A6A}"/>
              </a:ext>
            </a:extLst>
          </p:cNvPr>
          <p:cNvSpPr txBox="1">
            <a:spLocks/>
          </p:cNvSpPr>
          <p:nvPr/>
        </p:nvSpPr>
        <p:spPr>
          <a:xfrm>
            <a:off x="609600" y="209550"/>
            <a:ext cx="1977476" cy="320601"/>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n-US" sz="2000" kern="0" spc="-5" dirty="0">
                <a:solidFill>
                  <a:srgbClr val="124191"/>
                </a:solidFill>
                <a:latin typeface="Arial" panose="020B0604020202020204" pitchFamily="34" charset="0"/>
                <a:cs typeface="Arial" panose="020B0604020202020204" pitchFamily="34" charset="0"/>
              </a:rPr>
              <a:t>C</a:t>
            </a:r>
            <a:r>
              <a:rPr lang="en-US" altLang="zh-CN" sz="2000" kern="0" spc="-5" dirty="0">
                <a:solidFill>
                  <a:srgbClr val="124191"/>
                </a:solidFill>
                <a:latin typeface="Arial" panose="020B0604020202020204" pitchFamily="34" charset="0"/>
                <a:cs typeface="Arial" panose="020B0604020202020204" pitchFamily="34" charset="0"/>
              </a:rPr>
              <a:t>onclusion</a:t>
            </a:r>
            <a:endParaRPr lang="en-US" sz="2000" kern="0" spc="-5" dirty="0">
              <a:solidFill>
                <a:srgbClr val="124191"/>
              </a:solidFill>
              <a:latin typeface="Arial" panose="020B0604020202020204" pitchFamily="34" charset="0"/>
              <a:cs typeface="Arial" panose="020B0604020202020204" pitchFamily="34" charset="0"/>
            </a:endParaRPr>
          </a:p>
        </p:txBody>
      </p:sp>
      <p:sp>
        <p:nvSpPr>
          <p:cNvPr id="6" name="灯片编号占位符 5">
            <a:extLst>
              <a:ext uri="{FF2B5EF4-FFF2-40B4-BE49-F238E27FC236}">
                <a16:creationId xmlns:a16="http://schemas.microsoft.com/office/drawing/2014/main" id="{EE5BE416-36CD-416D-A4E9-D5E26967530A}"/>
              </a:ext>
            </a:extLst>
          </p:cNvPr>
          <p:cNvSpPr>
            <a:spLocks noGrp="1"/>
          </p:cNvSpPr>
          <p:nvPr>
            <p:ph type="sldNum" sz="quarter" idx="7"/>
          </p:nvPr>
        </p:nvSpPr>
        <p:spPr/>
        <p:txBody>
          <a:bodyPr/>
          <a:lstStyle/>
          <a:p>
            <a:pPr marL="38100">
              <a:lnSpc>
                <a:spcPct val="100000"/>
              </a:lnSpc>
              <a:spcBef>
                <a:spcPts val="100"/>
              </a:spcBef>
            </a:pPr>
            <a:fld id="{81D60167-4931-47E6-BA6A-407CBD079E47}" type="slidenum">
              <a:rPr lang="en-US" altLang="zh-CN" spc="30" smtClean="0"/>
              <a:t>32</a:t>
            </a:fld>
            <a:endParaRPr lang="en-US" altLang="zh-CN" spc="30" dirty="0"/>
          </a:p>
        </p:txBody>
      </p:sp>
    </p:spTree>
    <p:extLst>
      <p:ext uri="{BB962C8B-B14F-4D97-AF65-F5344CB8AC3E}">
        <p14:creationId xmlns:p14="http://schemas.microsoft.com/office/powerpoint/2010/main" val="4992182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4">
            <a:extLst>
              <a:ext uri="{FF2B5EF4-FFF2-40B4-BE49-F238E27FC236}">
                <a16:creationId xmlns:a16="http://schemas.microsoft.com/office/drawing/2014/main" id="{93D810D4-36FA-4F5A-B27A-9F2130B0D605}"/>
              </a:ext>
            </a:extLst>
          </p:cNvPr>
          <p:cNvSpPr txBox="1">
            <a:spLocks/>
          </p:cNvSpPr>
          <p:nvPr/>
        </p:nvSpPr>
        <p:spPr>
          <a:xfrm>
            <a:off x="271475" y="742950"/>
            <a:ext cx="8601050" cy="2245487"/>
          </a:xfrm>
          <a:prstGeom prst="rect">
            <a:avLst/>
          </a:prstGeom>
        </p:spPr>
        <p:txBody>
          <a:bodyPr vert="horz" wrap="square" lIns="0" tIns="285750" rIns="0" bIns="0" rtlCol="0">
            <a:spAutoFit/>
          </a:bodyPr>
          <a:lstStyle>
            <a:lvl1pPr>
              <a:defRPr>
                <a:latin typeface="+mj-lt"/>
                <a:ea typeface="+mj-ea"/>
                <a:cs typeface="+mj-cs"/>
              </a:defRPr>
            </a:lvl1pPr>
          </a:lstStyle>
          <a:p>
            <a:pPr algn="ctr">
              <a:spcBef>
                <a:spcPts val="2250"/>
              </a:spcBef>
            </a:pPr>
            <a:r>
              <a:rPr lang="en-US" sz="6000" dirty="0">
                <a:solidFill>
                  <a:srgbClr val="124191"/>
                </a:solidFill>
                <a:latin typeface="Arial"/>
                <a:cs typeface="Arial"/>
              </a:rPr>
              <a:t>Catalyzer</a:t>
            </a:r>
          </a:p>
          <a:p>
            <a:pPr algn="ctr">
              <a:spcBef>
                <a:spcPts val="2250"/>
              </a:spcBef>
            </a:pPr>
            <a:r>
              <a:rPr lang="en-US" sz="2400" kern="0" dirty="0">
                <a:solidFill>
                  <a:srgbClr val="001135"/>
                </a:solidFill>
                <a:latin typeface="Arial"/>
                <a:cs typeface="Arial"/>
              </a:rPr>
              <a:t>Sub-millisecond Startup for Serverless Computing with Initialization-less Booting</a:t>
            </a:r>
            <a:endParaRPr lang="en-US" sz="2400" kern="0" dirty="0">
              <a:solidFill>
                <a:sysClr val="windowText" lastClr="000000"/>
              </a:solidFill>
              <a:latin typeface="Arial"/>
              <a:cs typeface="Arial"/>
            </a:endParaRPr>
          </a:p>
        </p:txBody>
      </p:sp>
      <p:sp>
        <p:nvSpPr>
          <p:cNvPr id="4" name="灯片编号占位符 3">
            <a:extLst>
              <a:ext uri="{FF2B5EF4-FFF2-40B4-BE49-F238E27FC236}">
                <a16:creationId xmlns:a16="http://schemas.microsoft.com/office/drawing/2014/main" id="{1EF6228E-C9DE-4060-A434-5B6964875219}"/>
              </a:ext>
            </a:extLst>
          </p:cNvPr>
          <p:cNvSpPr>
            <a:spLocks noGrp="1"/>
          </p:cNvSpPr>
          <p:nvPr>
            <p:ph type="sldNum" sz="quarter" idx="7"/>
          </p:nvPr>
        </p:nvSpPr>
        <p:spPr/>
        <p:txBody>
          <a:bodyPr/>
          <a:lstStyle/>
          <a:p>
            <a:pPr marL="38100">
              <a:lnSpc>
                <a:spcPct val="100000"/>
              </a:lnSpc>
              <a:spcBef>
                <a:spcPts val="100"/>
              </a:spcBef>
            </a:pPr>
            <a:fld id="{81D60167-4931-47E6-BA6A-407CBD079E47}" type="slidenum">
              <a:rPr lang="en-US" altLang="zh-CN" spc="30" smtClean="0"/>
              <a:t>33</a:t>
            </a:fld>
            <a:endParaRPr lang="en-US" altLang="zh-CN" spc="30" dirty="0"/>
          </a:p>
        </p:txBody>
      </p:sp>
    </p:spTree>
    <p:extLst>
      <p:ext uri="{BB962C8B-B14F-4D97-AF65-F5344CB8AC3E}">
        <p14:creationId xmlns:p14="http://schemas.microsoft.com/office/powerpoint/2010/main" val="12576562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4874" y="247014"/>
            <a:ext cx="1576325" cy="321242"/>
          </a:xfrm>
          <a:prstGeom prst="rect">
            <a:avLst/>
          </a:prstGeom>
        </p:spPr>
        <p:txBody>
          <a:bodyPr vert="horz" wrap="square" lIns="0" tIns="13335" rIns="0" bIns="0" rtlCol="0">
            <a:spAutoFit/>
          </a:bodyPr>
          <a:lstStyle/>
          <a:p>
            <a:pPr marL="12700">
              <a:lnSpc>
                <a:spcPct val="100000"/>
              </a:lnSpc>
              <a:spcBef>
                <a:spcPts val="105"/>
              </a:spcBef>
            </a:pPr>
            <a:r>
              <a:rPr dirty="0">
                <a:latin typeface="Arial" panose="020B0604020202020204" pitchFamily="34" charset="0"/>
                <a:cs typeface="Arial" panose="020B0604020202020204" pitchFamily="34" charset="0"/>
              </a:rPr>
              <a:t>Outline</a:t>
            </a:r>
          </a:p>
        </p:txBody>
      </p:sp>
      <p:sp>
        <p:nvSpPr>
          <p:cNvPr id="3" name="object 3"/>
          <p:cNvSpPr txBox="1"/>
          <p:nvPr/>
        </p:nvSpPr>
        <p:spPr>
          <a:xfrm>
            <a:off x="404875" y="1051052"/>
            <a:ext cx="5200650" cy="2752035"/>
          </a:xfrm>
          <a:prstGeom prst="rect">
            <a:avLst/>
          </a:prstGeom>
        </p:spPr>
        <p:txBody>
          <a:bodyPr vert="horz" wrap="square" lIns="0" tIns="12700" rIns="0" bIns="0" rtlCol="0">
            <a:spAutoFit/>
          </a:bodyPr>
          <a:lstStyle/>
          <a:p>
            <a:pPr marL="299085" indent="-287020">
              <a:lnSpc>
                <a:spcPct val="100000"/>
              </a:lnSpc>
              <a:spcBef>
                <a:spcPts val="100"/>
              </a:spcBef>
              <a:buChar char="•"/>
              <a:tabLst>
                <a:tab pos="299085" algn="l"/>
                <a:tab pos="299720" algn="l"/>
              </a:tabLst>
            </a:pPr>
            <a:r>
              <a:rPr sz="1800" dirty="0">
                <a:solidFill>
                  <a:srgbClr val="7E7E7E"/>
                </a:solidFill>
                <a:latin typeface="Arial"/>
                <a:cs typeface="Arial"/>
              </a:rPr>
              <a:t>Motivation &amp; Goal</a:t>
            </a:r>
            <a:endParaRPr sz="1800" dirty="0">
              <a:latin typeface="Arial"/>
              <a:cs typeface="Arial"/>
            </a:endParaRPr>
          </a:p>
          <a:p>
            <a:pPr>
              <a:lnSpc>
                <a:spcPct val="100000"/>
              </a:lnSpc>
              <a:spcBef>
                <a:spcPts val="25"/>
              </a:spcBef>
              <a:buChar char="•"/>
            </a:pPr>
            <a:endParaRPr sz="2900" dirty="0">
              <a:latin typeface="Arial"/>
              <a:cs typeface="Arial"/>
            </a:endParaRPr>
          </a:p>
          <a:p>
            <a:pPr marL="299085" indent="-287020">
              <a:lnSpc>
                <a:spcPct val="100000"/>
              </a:lnSpc>
              <a:buChar char="•"/>
              <a:tabLst>
                <a:tab pos="299085" algn="l"/>
                <a:tab pos="299720" algn="l"/>
              </a:tabLst>
            </a:pPr>
            <a:r>
              <a:rPr sz="1800" dirty="0">
                <a:solidFill>
                  <a:srgbClr val="124191"/>
                </a:solidFill>
                <a:latin typeface="Arial"/>
                <a:cs typeface="Arial"/>
              </a:rPr>
              <a:t>Background</a:t>
            </a:r>
            <a:endParaRPr sz="1800" dirty="0">
              <a:latin typeface="Arial"/>
              <a:cs typeface="Arial"/>
            </a:endParaRPr>
          </a:p>
          <a:p>
            <a:pPr marL="529590" lvl="1" indent="-287655">
              <a:lnSpc>
                <a:spcPct val="100000"/>
              </a:lnSpc>
              <a:spcBef>
                <a:spcPts val="610"/>
              </a:spcBef>
              <a:buChar char="•"/>
              <a:tabLst>
                <a:tab pos="528955" algn="l"/>
                <a:tab pos="530225" algn="l"/>
              </a:tabLst>
            </a:pPr>
            <a:r>
              <a:rPr sz="1600" dirty="0">
                <a:solidFill>
                  <a:srgbClr val="124191"/>
                </a:solidFill>
                <a:latin typeface="Arial"/>
                <a:cs typeface="Arial"/>
              </a:rPr>
              <a:t>Overview of</a:t>
            </a:r>
            <a:r>
              <a:rPr lang="en-US" sz="1600" dirty="0">
                <a:solidFill>
                  <a:srgbClr val="124191"/>
                </a:solidFill>
                <a:latin typeface="Arial"/>
                <a:cs typeface="Arial"/>
              </a:rPr>
              <a:t> sandbox &amp; application latency</a:t>
            </a:r>
            <a:endParaRPr sz="1600" dirty="0">
              <a:latin typeface="Arial"/>
              <a:cs typeface="Arial"/>
            </a:endParaRPr>
          </a:p>
          <a:p>
            <a:pPr lvl="1">
              <a:lnSpc>
                <a:spcPct val="100000"/>
              </a:lnSpc>
              <a:spcBef>
                <a:spcPts val="5"/>
              </a:spcBef>
              <a:buClr>
                <a:srgbClr val="124191"/>
              </a:buClr>
              <a:buFont typeface="Arial"/>
              <a:buChar char="•"/>
            </a:pPr>
            <a:endParaRPr sz="2700" dirty="0">
              <a:latin typeface="Arial"/>
              <a:cs typeface="Arial"/>
            </a:endParaRPr>
          </a:p>
          <a:p>
            <a:pPr marL="299085" indent="-287020">
              <a:lnSpc>
                <a:spcPct val="100000"/>
              </a:lnSpc>
              <a:buChar char="•"/>
              <a:tabLst>
                <a:tab pos="299085" algn="l"/>
                <a:tab pos="299720" algn="l"/>
              </a:tabLst>
            </a:pPr>
            <a:r>
              <a:rPr sz="1800" dirty="0">
                <a:solidFill>
                  <a:srgbClr val="7E7E7E"/>
                </a:solidFill>
                <a:latin typeface="Arial"/>
                <a:cs typeface="Arial"/>
              </a:rPr>
              <a:t>SAND Key Ideas</a:t>
            </a:r>
            <a:endParaRPr sz="1800" dirty="0">
              <a:latin typeface="Arial"/>
              <a:cs typeface="Arial"/>
            </a:endParaRPr>
          </a:p>
          <a:p>
            <a:pPr>
              <a:lnSpc>
                <a:spcPct val="100000"/>
              </a:lnSpc>
              <a:spcBef>
                <a:spcPts val="30"/>
              </a:spcBef>
              <a:buChar char="•"/>
            </a:pPr>
            <a:endParaRPr sz="2900" dirty="0">
              <a:latin typeface="Arial"/>
              <a:cs typeface="Arial"/>
            </a:endParaRPr>
          </a:p>
          <a:p>
            <a:pPr marL="299085" indent="-287020">
              <a:lnSpc>
                <a:spcPct val="100000"/>
              </a:lnSpc>
              <a:buChar char="•"/>
              <a:tabLst>
                <a:tab pos="299085" algn="l"/>
                <a:tab pos="299720" algn="l"/>
              </a:tabLst>
            </a:pPr>
            <a:r>
              <a:rPr sz="1800" dirty="0">
                <a:solidFill>
                  <a:srgbClr val="7E7E7E"/>
                </a:solidFill>
                <a:latin typeface="Arial"/>
                <a:cs typeface="Arial"/>
              </a:rPr>
              <a:t>Evaluation</a:t>
            </a:r>
            <a:endParaRPr sz="1800" dirty="0">
              <a:latin typeface="Arial"/>
              <a:cs typeface="Arial"/>
            </a:endParaRPr>
          </a:p>
        </p:txBody>
      </p:sp>
      <p:sp>
        <p:nvSpPr>
          <p:cNvPr id="7" name="灯片编号占位符 6">
            <a:extLst>
              <a:ext uri="{FF2B5EF4-FFF2-40B4-BE49-F238E27FC236}">
                <a16:creationId xmlns:a16="http://schemas.microsoft.com/office/drawing/2014/main" id="{6ADD0696-3224-4F9D-AE8D-9C95AAA1518C}"/>
              </a:ext>
            </a:extLst>
          </p:cNvPr>
          <p:cNvSpPr>
            <a:spLocks noGrp="1"/>
          </p:cNvSpPr>
          <p:nvPr>
            <p:ph type="sldNum" sz="quarter" idx="7"/>
          </p:nvPr>
        </p:nvSpPr>
        <p:spPr/>
        <p:txBody>
          <a:bodyPr/>
          <a:lstStyle/>
          <a:p>
            <a:pPr marL="38100">
              <a:lnSpc>
                <a:spcPct val="100000"/>
              </a:lnSpc>
              <a:spcBef>
                <a:spcPts val="100"/>
              </a:spcBef>
            </a:pPr>
            <a:fld id="{81D60167-4931-47E6-BA6A-407CBD079E47}" type="slidenum">
              <a:rPr lang="en-US" altLang="zh-CN" spc="30" smtClean="0"/>
              <a:t>34</a:t>
            </a:fld>
            <a:endParaRPr lang="en-US" altLang="zh-CN" spc="30" dirty="0"/>
          </a:p>
        </p:txBody>
      </p:sp>
    </p:spTree>
    <p:extLst>
      <p:ext uri="{BB962C8B-B14F-4D97-AF65-F5344CB8AC3E}">
        <p14:creationId xmlns:p14="http://schemas.microsoft.com/office/powerpoint/2010/main" val="25257546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BAFDBF9-686B-438C-BCC4-43CC7A6DD4F0}"/>
              </a:ext>
            </a:extLst>
          </p:cNvPr>
          <p:cNvSpPr txBox="1"/>
          <p:nvPr/>
        </p:nvSpPr>
        <p:spPr>
          <a:xfrm>
            <a:off x="228600" y="133350"/>
            <a:ext cx="5715000" cy="369332"/>
          </a:xfrm>
          <a:prstGeom prst="rect">
            <a:avLst/>
          </a:prstGeom>
          <a:noFill/>
        </p:spPr>
        <p:txBody>
          <a:bodyPr wrap="square">
            <a:spAutoFit/>
          </a:bodyPr>
          <a:lstStyle/>
          <a:p>
            <a:pPr marL="241935" lvl="1">
              <a:lnSpc>
                <a:spcPct val="100000"/>
              </a:lnSpc>
              <a:spcBef>
                <a:spcPts val="610"/>
              </a:spcBef>
              <a:tabLst>
                <a:tab pos="528955" algn="l"/>
                <a:tab pos="530225" algn="l"/>
              </a:tabLst>
            </a:pPr>
            <a:r>
              <a:rPr lang="en-US" altLang="zh-CN" sz="1800" dirty="0">
                <a:solidFill>
                  <a:srgbClr val="124191"/>
                </a:solidFill>
                <a:latin typeface="Arial"/>
                <a:cs typeface="Arial"/>
              </a:rPr>
              <a:t>Overview of sandbox &amp; application latency</a:t>
            </a:r>
            <a:endParaRPr lang="en-US" altLang="zh-CN" sz="1800" dirty="0">
              <a:latin typeface="Arial"/>
              <a:cs typeface="Arial"/>
            </a:endParaRPr>
          </a:p>
        </p:txBody>
      </p:sp>
      <p:pic>
        <p:nvPicPr>
          <p:cNvPr id="3" name="图片 2">
            <a:extLst>
              <a:ext uri="{FF2B5EF4-FFF2-40B4-BE49-F238E27FC236}">
                <a16:creationId xmlns:a16="http://schemas.microsoft.com/office/drawing/2014/main" id="{37847A38-2C68-461E-9389-7F3C6CA744FA}"/>
              </a:ext>
            </a:extLst>
          </p:cNvPr>
          <p:cNvPicPr>
            <a:picLocks noChangeAspect="1"/>
          </p:cNvPicPr>
          <p:nvPr/>
        </p:nvPicPr>
        <p:blipFill>
          <a:blip r:embed="rId3"/>
          <a:stretch>
            <a:fillRect/>
          </a:stretch>
        </p:blipFill>
        <p:spPr>
          <a:xfrm>
            <a:off x="0" y="1381744"/>
            <a:ext cx="9144000" cy="2098110"/>
          </a:xfrm>
          <a:prstGeom prst="rect">
            <a:avLst/>
          </a:prstGeom>
        </p:spPr>
      </p:pic>
      <p:sp>
        <p:nvSpPr>
          <p:cNvPr id="5" name="矩形 4">
            <a:extLst>
              <a:ext uri="{FF2B5EF4-FFF2-40B4-BE49-F238E27FC236}">
                <a16:creationId xmlns:a16="http://schemas.microsoft.com/office/drawing/2014/main" id="{8457C836-3A2C-4774-8C75-61F806DB5DDF}"/>
              </a:ext>
            </a:extLst>
          </p:cNvPr>
          <p:cNvSpPr/>
          <p:nvPr/>
        </p:nvSpPr>
        <p:spPr>
          <a:xfrm>
            <a:off x="1981200" y="1381744"/>
            <a:ext cx="2133600" cy="2098110"/>
          </a:xfrm>
          <a:prstGeom prst="rect">
            <a:avLst/>
          </a:prstGeom>
          <a:noFill/>
          <a:ln>
            <a:solidFill>
              <a:srgbClr val="12419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6" name="矩形 5">
            <a:extLst>
              <a:ext uri="{FF2B5EF4-FFF2-40B4-BE49-F238E27FC236}">
                <a16:creationId xmlns:a16="http://schemas.microsoft.com/office/drawing/2014/main" id="{438382D2-AD14-4127-A313-62B0ABDB0A9B}"/>
              </a:ext>
            </a:extLst>
          </p:cNvPr>
          <p:cNvSpPr/>
          <p:nvPr/>
        </p:nvSpPr>
        <p:spPr>
          <a:xfrm>
            <a:off x="4191000" y="1381744"/>
            <a:ext cx="4038600" cy="2098110"/>
          </a:xfrm>
          <a:prstGeom prst="rect">
            <a:avLst/>
          </a:prstGeom>
          <a:noFill/>
          <a:ln>
            <a:solidFill>
              <a:srgbClr val="12419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7" name="左大括号 6">
            <a:extLst>
              <a:ext uri="{FF2B5EF4-FFF2-40B4-BE49-F238E27FC236}">
                <a16:creationId xmlns:a16="http://schemas.microsoft.com/office/drawing/2014/main" id="{05B026E2-4483-499F-AA19-6665D4426D2C}"/>
              </a:ext>
            </a:extLst>
          </p:cNvPr>
          <p:cNvSpPr/>
          <p:nvPr/>
        </p:nvSpPr>
        <p:spPr>
          <a:xfrm rot="5400000">
            <a:off x="4281365" y="-672777"/>
            <a:ext cx="304800" cy="3619500"/>
          </a:xfrm>
          <a:prstGeom prst="leftBrace">
            <a:avLst>
              <a:gd name="adj1" fmla="val 36538"/>
              <a:gd name="adj2" fmla="val 49136"/>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6C17000D-2356-49A4-973D-FDB1CD173FA6}"/>
              </a:ext>
            </a:extLst>
          </p:cNvPr>
          <p:cNvSpPr txBox="1"/>
          <p:nvPr/>
        </p:nvSpPr>
        <p:spPr>
          <a:xfrm>
            <a:off x="3581400" y="599122"/>
            <a:ext cx="2133600" cy="369332"/>
          </a:xfrm>
          <a:prstGeom prst="rect">
            <a:avLst/>
          </a:prstGeom>
          <a:noFill/>
        </p:spPr>
        <p:txBody>
          <a:bodyPr wrap="square" rtlCol="0">
            <a:spAutoFit/>
          </a:bodyPr>
          <a:lstStyle/>
          <a:p>
            <a:r>
              <a:rPr lang="en-US" altLang="zh-CN" dirty="0">
                <a:solidFill>
                  <a:srgbClr val="FF0000"/>
                </a:solidFill>
                <a:latin typeface="Arial" panose="020B0604020202020204" pitchFamily="34" charset="0"/>
                <a:cs typeface="Arial" panose="020B0604020202020204" pitchFamily="34" charset="0"/>
              </a:rPr>
              <a:t>Startup latency!</a:t>
            </a:r>
            <a:endParaRPr lang="zh-CN" altLang="en-US" dirty="0">
              <a:solidFill>
                <a:srgbClr val="FF0000"/>
              </a:solidFill>
              <a:latin typeface="Arial" panose="020B0604020202020204" pitchFamily="34" charset="0"/>
              <a:cs typeface="Arial" panose="020B0604020202020204" pitchFamily="34" charset="0"/>
            </a:endParaRPr>
          </a:p>
        </p:txBody>
      </p:sp>
      <p:cxnSp>
        <p:nvCxnSpPr>
          <p:cNvPr id="11" name="直接连接符 10">
            <a:extLst>
              <a:ext uri="{FF2B5EF4-FFF2-40B4-BE49-F238E27FC236}">
                <a16:creationId xmlns:a16="http://schemas.microsoft.com/office/drawing/2014/main" id="{2FAA1797-7884-44BB-A7EF-E570D20D6D9A}"/>
              </a:ext>
            </a:extLst>
          </p:cNvPr>
          <p:cNvCxnSpPr>
            <a:cxnSpLocks/>
            <a:stCxn id="5" idx="2"/>
          </p:cNvCxnSpPr>
          <p:nvPr/>
        </p:nvCxnSpPr>
        <p:spPr>
          <a:xfrm flipH="1">
            <a:off x="1752600" y="3479854"/>
            <a:ext cx="1295400" cy="38729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C22377C0-42E7-47DF-B096-F848477B435A}"/>
              </a:ext>
            </a:extLst>
          </p:cNvPr>
          <p:cNvCxnSpPr/>
          <p:nvPr/>
        </p:nvCxnSpPr>
        <p:spPr>
          <a:xfrm>
            <a:off x="5943600" y="3479854"/>
            <a:ext cx="685800" cy="38729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9097D2EB-B5D5-4166-A882-0A1E87EA304B}"/>
              </a:ext>
            </a:extLst>
          </p:cNvPr>
          <p:cNvSpPr txBox="1"/>
          <p:nvPr/>
        </p:nvSpPr>
        <p:spPr>
          <a:xfrm>
            <a:off x="152400" y="3967107"/>
            <a:ext cx="5181600"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Arial" panose="020B0604020202020204" pitchFamily="34" charset="0"/>
                <a:ea typeface="微软雅黑" panose="020B0503020204020204" pitchFamily="34" charset="-122"/>
              </a:rPr>
              <a:t>Serverless</a:t>
            </a:r>
            <a:r>
              <a:rPr lang="zh-CN" altLang="en-US" dirty="0">
                <a:latin typeface="Arial" panose="020B0604020202020204" pitchFamily="34" charset="0"/>
                <a:ea typeface="微软雅黑" panose="020B0503020204020204" pitchFamily="34" charset="-122"/>
              </a:rPr>
              <a:t>函数通过</a:t>
            </a:r>
            <a:r>
              <a:rPr lang="en-US" altLang="zh-CN" dirty="0">
                <a:latin typeface="Arial" panose="020B0604020202020204" pitchFamily="34" charset="0"/>
                <a:ea typeface="微软雅黑" panose="020B0503020204020204" pitchFamily="34" charset="-122"/>
              </a:rPr>
              <a:t>sandbox</a:t>
            </a:r>
            <a:r>
              <a:rPr lang="zh-CN" altLang="en-US" dirty="0">
                <a:latin typeface="Arial" panose="020B0604020202020204" pitchFamily="34" charset="0"/>
                <a:ea typeface="微软雅黑" panose="020B0503020204020204" pitchFamily="34" charset="-122"/>
              </a:rPr>
              <a:t>进行隔离</a:t>
            </a:r>
            <a:endParaRPr lang="en-US" altLang="zh-CN" dirty="0">
              <a:latin typeface="Arial" panose="020B0604020202020204" pitchFamily="34" charset="0"/>
              <a:ea typeface="微软雅黑" panose="020B0503020204020204" pitchFamily="34" charset="-122"/>
            </a:endParaRPr>
          </a:p>
          <a:p>
            <a:pPr marL="742950" lvl="1" indent="-285750">
              <a:buFont typeface="Arial" panose="020B0604020202020204" pitchFamily="34" charset="0"/>
              <a:buChar char="•"/>
            </a:pPr>
            <a:r>
              <a:rPr lang="en-US" altLang="zh-CN" dirty="0">
                <a:latin typeface="Arial" panose="020B0604020202020204" pitchFamily="34" charset="0"/>
                <a:ea typeface="微软雅黑" panose="020B0503020204020204" pitchFamily="34" charset="-122"/>
              </a:rPr>
              <a:t>Linux Container (e.g. Docker)</a:t>
            </a:r>
          </a:p>
          <a:p>
            <a:pPr marL="742950" lvl="1" indent="-285750">
              <a:buFont typeface="Arial" panose="020B0604020202020204" pitchFamily="34" charset="0"/>
              <a:buChar char="•"/>
            </a:pPr>
            <a:r>
              <a:rPr lang="en-US" altLang="zh-CN" dirty="0">
                <a:latin typeface="Arial" panose="020B0604020202020204" pitchFamily="34" charset="0"/>
                <a:ea typeface="微软雅黑" panose="020B0503020204020204" pitchFamily="34" charset="-122"/>
              </a:rPr>
              <a:t>Virtual Machine (e.g. </a:t>
            </a:r>
            <a:r>
              <a:rPr lang="en-US" altLang="zh-CN" dirty="0" err="1">
                <a:latin typeface="Arial" panose="020B0604020202020204" pitchFamily="34" charset="0"/>
                <a:ea typeface="微软雅黑" panose="020B0503020204020204" pitchFamily="34" charset="-122"/>
              </a:rPr>
              <a:t>gVisor</a:t>
            </a:r>
            <a:r>
              <a:rPr lang="en-US" altLang="zh-CN" dirty="0">
                <a:latin typeface="Arial" panose="020B0604020202020204" pitchFamily="34" charset="0"/>
                <a:ea typeface="微软雅黑" panose="020B0503020204020204" pitchFamily="34" charset="-122"/>
              </a:rPr>
              <a:t>, </a:t>
            </a:r>
            <a:r>
              <a:rPr lang="en-US" altLang="zh-CN" dirty="0" err="1">
                <a:latin typeface="Arial" panose="020B0604020202020204" pitchFamily="34" charset="0"/>
                <a:ea typeface="微软雅黑" panose="020B0503020204020204" pitchFamily="34" charset="-122"/>
              </a:rPr>
              <a:t>FireCracker</a:t>
            </a:r>
            <a:r>
              <a:rPr lang="en-US" altLang="zh-CN" dirty="0">
                <a:latin typeface="Arial" panose="020B0604020202020204" pitchFamily="34" charset="0"/>
                <a:ea typeface="微软雅黑" panose="020B0503020204020204" pitchFamily="34" charset="-122"/>
              </a:rPr>
              <a:t>)</a:t>
            </a:r>
          </a:p>
          <a:p>
            <a:endParaRPr lang="zh-CN" altLang="en-US" dirty="0">
              <a:latin typeface="Arial" panose="020B0604020202020204" pitchFamily="34" charset="0"/>
              <a:ea typeface="微软雅黑" panose="020B0503020204020204" pitchFamily="34" charset="-122"/>
            </a:endParaRPr>
          </a:p>
        </p:txBody>
      </p:sp>
      <p:sp>
        <p:nvSpPr>
          <p:cNvPr id="16" name="文本框 15">
            <a:extLst>
              <a:ext uri="{FF2B5EF4-FFF2-40B4-BE49-F238E27FC236}">
                <a16:creationId xmlns:a16="http://schemas.microsoft.com/office/drawing/2014/main" id="{69720426-455A-4C8C-B648-5FC52B20909B}"/>
              </a:ext>
            </a:extLst>
          </p:cNvPr>
          <p:cNvSpPr txBox="1"/>
          <p:nvPr/>
        </p:nvSpPr>
        <p:spPr>
          <a:xfrm>
            <a:off x="4876800" y="3967107"/>
            <a:ext cx="4343400"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Arial" panose="020B0604020202020204" pitchFamily="34" charset="0"/>
                <a:ea typeface="微软雅黑" panose="020B0503020204020204" pitchFamily="34" charset="-122"/>
              </a:rPr>
              <a:t>Serverless</a:t>
            </a:r>
            <a:r>
              <a:rPr lang="zh-CN" altLang="en-US" dirty="0">
                <a:latin typeface="Arial" panose="020B0604020202020204" pitchFamily="34" charset="0"/>
                <a:ea typeface="微软雅黑" panose="020B0503020204020204" pitchFamily="34" charset="-122"/>
              </a:rPr>
              <a:t>函数伴随着一个语言进行时</a:t>
            </a:r>
            <a:endParaRPr lang="en-US" altLang="zh-CN" dirty="0">
              <a:latin typeface="Arial" panose="020B0604020202020204" pitchFamily="34" charset="0"/>
              <a:ea typeface="微软雅黑" panose="020B0503020204020204" pitchFamily="34" charset="-122"/>
            </a:endParaRPr>
          </a:p>
          <a:p>
            <a:pPr marL="742950" lvl="1" indent="-285750">
              <a:buFont typeface="Arial" panose="020B0604020202020204" pitchFamily="34" charset="0"/>
              <a:buChar char="•"/>
            </a:pPr>
            <a:r>
              <a:rPr lang="en-US" altLang="zh-CN" dirty="0">
                <a:latin typeface="Arial" panose="020B0604020202020204" pitchFamily="34" charset="0"/>
                <a:ea typeface="微软雅黑" panose="020B0503020204020204" pitchFamily="34" charset="-122"/>
              </a:rPr>
              <a:t>E.g. JVM or Python</a:t>
            </a:r>
            <a:r>
              <a:rPr lang="zh-CN" altLang="en-US" dirty="0">
                <a:latin typeface="Arial" panose="020B0604020202020204" pitchFamily="34" charset="0"/>
                <a:ea typeface="微软雅黑" panose="020B0503020204020204" pitchFamily="34" charset="-122"/>
              </a:rPr>
              <a:t> </a:t>
            </a:r>
            <a:r>
              <a:rPr lang="en-US" altLang="zh-CN" dirty="0">
                <a:latin typeface="Arial" panose="020B0604020202020204" pitchFamily="34" charset="0"/>
                <a:ea typeface="微软雅黑" panose="020B0503020204020204" pitchFamily="34" charset="-122"/>
              </a:rPr>
              <a:t>interpreter</a:t>
            </a:r>
          </a:p>
        </p:txBody>
      </p:sp>
      <p:sp>
        <p:nvSpPr>
          <p:cNvPr id="10" name="灯片编号占位符 9">
            <a:extLst>
              <a:ext uri="{FF2B5EF4-FFF2-40B4-BE49-F238E27FC236}">
                <a16:creationId xmlns:a16="http://schemas.microsoft.com/office/drawing/2014/main" id="{988DDB1C-574E-4C59-AF3B-1747BA2BF51A}"/>
              </a:ext>
            </a:extLst>
          </p:cNvPr>
          <p:cNvSpPr>
            <a:spLocks noGrp="1"/>
          </p:cNvSpPr>
          <p:nvPr>
            <p:ph type="sldNum" sz="quarter" idx="7"/>
          </p:nvPr>
        </p:nvSpPr>
        <p:spPr/>
        <p:txBody>
          <a:bodyPr/>
          <a:lstStyle/>
          <a:p>
            <a:pPr marL="38100">
              <a:lnSpc>
                <a:spcPct val="100000"/>
              </a:lnSpc>
              <a:spcBef>
                <a:spcPts val="100"/>
              </a:spcBef>
            </a:pPr>
            <a:fld id="{81D60167-4931-47E6-BA6A-407CBD079E47}" type="slidenum">
              <a:rPr lang="en-US" altLang="zh-CN" spc="30" smtClean="0"/>
              <a:t>35</a:t>
            </a:fld>
            <a:endParaRPr lang="en-US" altLang="zh-CN" spc="30" dirty="0"/>
          </a:p>
        </p:txBody>
      </p:sp>
    </p:spTree>
    <p:extLst>
      <p:ext uri="{BB962C8B-B14F-4D97-AF65-F5344CB8AC3E}">
        <p14:creationId xmlns:p14="http://schemas.microsoft.com/office/powerpoint/2010/main" val="10714623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BAFDBF9-686B-438C-BCC4-43CC7A6DD4F0}"/>
              </a:ext>
            </a:extLst>
          </p:cNvPr>
          <p:cNvSpPr txBox="1"/>
          <p:nvPr/>
        </p:nvSpPr>
        <p:spPr>
          <a:xfrm>
            <a:off x="228600" y="133350"/>
            <a:ext cx="5715000" cy="369332"/>
          </a:xfrm>
          <a:prstGeom prst="rect">
            <a:avLst/>
          </a:prstGeom>
          <a:noFill/>
        </p:spPr>
        <p:txBody>
          <a:bodyPr wrap="square">
            <a:spAutoFit/>
          </a:bodyPr>
          <a:lstStyle/>
          <a:p>
            <a:pPr marL="241935" lvl="1">
              <a:lnSpc>
                <a:spcPct val="100000"/>
              </a:lnSpc>
              <a:spcBef>
                <a:spcPts val="610"/>
              </a:spcBef>
              <a:tabLst>
                <a:tab pos="528955" algn="l"/>
                <a:tab pos="530225" algn="l"/>
              </a:tabLst>
            </a:pPr>
            <a:r>
              <a:rPr lang="en-US" altLang="zh-CN" sz="1800" dirty="0">
                <a:solidFill>
                  <a:srgbClr val="124191"/>
                </a:solidFill>
                <a:latin typeface="Arial"/>
                <a:cs typeface="Arial"/>
              </a:rPr>
              <a:t>Overview of sandbox &amp; application latency</a:t>
            </a:r>
            <a:endParaRPr lang="en-US" altLang="zh-CN" sz="1800" dirty="0">
              <a:latin typeface="Arial"/>
              <a:cs typeface="Arial"/>
            </a:endParaRPr>
          </a:p>
        </p:txBody>
      </p:sp>
      <p:grpSp>
        <p:nvGrpSpPr>
          <p:cNvPr id="10" name="组合 9">
            <a:extLst>
              <a:ext uri="{FF2B5EF4-FFF2-40B4-BE49-F238E27FC236}">
                <a16:creationId xmlns:a16="http://schemas.microsoft.com/office/drawing/2014/main" id="{292B3848-4306-4B74-B9F7-3ED84E8BA6D5}"/>
              </a:ext>
            </a:extLst>
          </p:cNvPr>
          <p:cNvGrpSpPr/>
          <p:nvPr/>
        </p:nvGrpSpPr>
        <p:grpSpPr>
          <a:xfrm>
            <a:off x="1676400" y="971550"/>
            <a:ext cx="5418964" cy="2743200"/>
            <a:chOff x="1676400" y="1123950"/>
            <a:chExt cx="5418964" cy="2743200"/>
          </a:xfrm>
        </p:grpSpPr>
        <p:pic>
          <p:nvPicPr>
            <p:cNvPr id="2" name="图片 1">
              <a:extLst>
                <a:ext uri="{FF2B5EF4-FFF2-40B4-BE49-F238E27FC236}">
                  <a16:creationId xmlns:a16="http://schemas.microsoft.com/office/drawing/2014/main" id="{2AF8A408-FC27-49BE-BEEC-BD83E13342ED}"/>
                </a:ext>
              </a:extLst>
            </p:cNvPr>
            <p:cNvPicPr>
              <a:picLocks noChangeAspect="1"/>
            </p:cNvPicPr>
            <p:nvPr/>
          </p:nvPicPr>
          <p:blipFill>
            <a:blip r:embed="rId3"/>
            <a:stretch>
              <a:fillRect/>
            </a:stretch>
          </p:blipFill>
          <p:spPr>
            <a:xfrm>
              <a:off x="1676400" y="1123950"/>
              <a:ext cx="5418964" cy="2743200"/>
            </a:xfrm>
            <a:prstGeom prst="rect">
              <a:avLst/>
            </a:prstGeom>
          </p:spPr>
        </p:pic>
        <p:sp>
          <p:nvSpPr>
            <p:cNvPr id="5" name="矩形 4">
              <a:extLst>
                <a:ext uri="{FF2B5EF4-FFF2-40B4-BE49-F238E27FC236}">
                  <a16:creationId xmlns:a16="http://schemas.microsoft.com/office/drawing/2014/main" id="{306D5A4E-6C42-41A2-979D-858B8F98B4BA}"/>
                </a:ext>
              </a:extLst>
            </p:cNvPr>
            <p:cNvSpPr/>
            <p:nvPr/>
          </p:nvSpPr>
          <p:spPr>
            <a:xfrm>
              <a:off x="2590800" y="1809750"/>
              <a:ext cx="152400" cy="156686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C5B71EB2-0342-41F4-8EA1-99D5171A6F35}"/>
                </a:ext>
              </a:extLst>
            </p:cNvPr>
            <p:cNvSpPr/>
            <p:nvPr/>
          </p:nvSpPr>
          <p:spPr>
            <a:xfrm>
              <a:off x="3976196" y="1809750"/>
              <a:ext cx="152400" cy="15621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a:extLst>
              <a:ext uri="{FF2B5EF4-FFF2-40B4-BE49-F238E27FC236}">
                <a16:creationId xmlns:a16="http://schemas.microsoft.com/office/drawing/2014/main" id="{920B010F-C04C-48D3-AC74-5393DF5525EF}"/>
              </a:ext>
            </a:extLst>
          </p:cNvPr>
          <p:cNvSpPr txBox="1"/>
          <p:nvPr/>
        </p:nvSpPr>
        <p:spPr>
          <a:xfrm>
            <a:off x="1752600" y="3790950"/>
            <a:ext cx="5791200" cy="923330"/>
          </a:xfrm>
          <a:prstGeom prst="rect">
            <a:avLst/>
          </a:prstGeom>
          <a:noFill/>
        </p:spPr>
        <p:txBody>
          <a:bodyPr wrap="square" rtlCol="0">
            <a:spAutoFit/>
          </a:bodyPr>
          <a:lstStyle/>
          <a:p>
            <a:r>
              <a:rPr lang="en-US" altLang="zh-CN" dirty="0">
                <a:latin typeface="Arial" panose="020B0604020202020204" pitchFamily="34" charset="0"/>
                <a:ea typeface="微软雅黑" panose="020B0503020204020204" pitchFamily="34" charset="-122"/>
              </a:rPr>
              <a:t>Sandbox</a:t>
            </a:r>
            <a:r>
              <a:rPr lang="zh-CN" altLang="en-US" dirty="0">
                <a:latin typeface="Arial" panose="020B0604020202020204" pitchFamily="34" charset="0"/>
                <a:ea typeface="微软雅黑" panose="020B0503020204020204" pitchFamily="34" charset="-122"/>
              </a:rPr>
              <a:t>和</a:t>
            </a:r>
            <a:r>
              <a:rPr lang="en-US" altLang="zh-CN" dirty="0">
                <a:latin typeface="Arial" panose="020B0604020202020204" pitchFamily="34" charset="0"/>
                <a:ea typeface="微软雅黑" panose="020B0503020204020204" pitchFamily="34" charset="-122"/>
              </a:rPr>
              <a:t>application</a:t>
            </a:r>
            <a:r>
              <a:rPr lang="zh-CN" altLang="en-US" dirty="0">
                <a:latin typeface="Arial" panose="020B0604020202020204" pitchFamily="34" charset="0"/>
                <a:ea typeface="微软雅黑" panose="020B0503020204020204" pitchFamily="34" charset="-122"/>
              </a:rPr>
              <a:t>的启动延迟都应该重视：</a:t>
            </a:r>
            <a:endParaRPr lang="en-US" altLang="zh-CN" dirty="0">
              <a:latin typeface="Arial" panose="020B0604020202020204" pitchFamily="34" charset="0"/>
              <a:ea typeface="微软雅黑" panose="020B0503020204020204" pitchFamily="34" charset="-122"/>
            </a:endParaRPr>
          </a:p>
          <a:p>
            <a:pPr marL="285750" indent="-285750">
              <a:buFont typeface="Arial" panose="020B0604020202020204" pitchFamily="34" charset="0"/>
              <a:buChar char="•"/>
            </a:pPr>
            <a:r>
              <a:rPr lang="zh-CN" altLang="en-US" dirty="0">
                <a:latin typeface="Arial" panose="020B0604020202020204" pitchFamily="34" charset="0"/>
                <a:ea typeface="微软雅黑" panose="020B0503020204020204" pitchFamily="34" charset="-122"/>
              </a:rPr>
              <a:t>在大型的任务中，应用的初始化延迟占主导地位</a:t>
            </a:r>
            <a:endParaRPr lang="en-US" altLang="zh-CN" dirty="0">
              <a:latin typeface="Arial" panose="020B0604020202020204" pitchFamily="34" charset="0"/>
              <a:ea typeface="微软雅黑" panose="020B0503020204020204" pitchFamily="34" charset="-122"/>
            </a:endParaRPr>
          </a:p>
          <a:p>
            <a:pPr marL="285750" indent="-285750">
              <a:buFont typeface="Arial" panose="020B0604020202020204" pitchFamily="34" charset="0"/>
              <a:buChar char="•"/>
            </a:pPr>
            <a:r>
              <a:rPr lang="zh-CN" altLang="en-US" dirty="0">
                <a:latin typeface="Arial" panose="020B0604020202020204" pitchFamily="34" charset="0"/>
                <a:ea typeface="微软雅黑" panose="020B0503020204020204" pitchFamily="34" charset="-122"/>
              </a:rPr>
              <a:t>在小型函数任务中，</a:t>
            </a:r>
            <a:r>
              <a:rPr lang="en-US" altLang="zh-CN" dirty="0">
                <a:latin typeface="Arial" panose="020B0604020202020204" pitchFamily="34" charset="0"/>
                <a:ea typeface="微软雅黑" panose="020B0503020204020204" pitchFamily="34" charset="-122"/>
              </a:rPr>
              <a:t>sandbox</a:t>
            </a:r>
            <a:r>
              <a:rPr lang="zh-CN" altLang="en-US" dirty="0">
                <a:latin typeface="Arial" panose="020B0604020202020204" pitchFamily="34" charset="0"/>
                <a:ea typeface="微软雅黑" panose="020B0503020204020204" pitchFamily="34" charset="-122"/>
              </a:rPr>
              <a:t>的启动延迟更加关键</a:t>
            </a:r>
          </a:p>
        </p:txBody>
      </p:sp>
      <p:sp>
        <p:nvSpPr>
          <p:cNvPr id="8" name="灯片编号占位符 7">
            <a:extLst>
              <a:ext uri="{FF2B5EF4-FFF2-40B4-BE49-F238E27FC236}">
                <a16:creationId xmlns:a16="http://schemas.microsoft.com/office/drawing/2014/main" id="{11A31250-17F5-49B5-90F0-DB145478F776}"/>
              </a:ext>
            </a:extLst>
          </p:cNvPr>
          <p:cNvSpPr>
            <a:spLocks noGrp="1"/>
          </p:cNvSpPr>
          <p:nvPr>
            <p:ph type="sldNum" sz="quarter" idx="7"/>
          </p:nvPr>
        </p:nvSpPr>
        <p:spPr/>
        <p:txBody>
          <a:bodyPr/>
          <a:lstStyle/>
          <a:p>
            <a:pPr marL="38100">
              <a:lnSpc>
                <a:spcPct val="100000"/>
              </a:lnSpc>
              <a:spcBef>
                <a:spcPts val="100"/>
              </a:spcBef>
            </a:pPr>
            <a:fld id="{81D60167-4931-47E6-BA6A-407CBD079E47}" type="slidenum">
              <a:rPr lang="en-US" altLang="zh-CN" spc="30" smtClean="0"/>
              <a:t>36</a:t>
            </a:fld>
            <a:endParaRPr lang="en-US" altLang="zh-CN" spc="30" dirty="0"/>
          </a:p>
        </p:txBody>
      </p:sp>
    </p:spTree>
    <p:extLst>
      <p:ext uri="{BB962C8B-B14F-4D97-AF65-F5344CB8AC3E}">
        <p14:creationId xmlns:p14="http://schemas.microsoft.com/office/powerpoint/2010/main" val="16432911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BAFDBF9-686B-438C-BCC4-43CC7A6DD4F0}"/>
              </a:ext>
            </a:extLst>
          </p:cNvPr>
          <p:cNvSpPr txBox="1"/>
          <p:nvPr/>
        </p:nvSpPr>
        <p:spPr>
          <a:xfrm>
            <a:off x="123825" y="188347"/>
            <a:ext cx="5715000" cy="369332"/>
          </a:xfrm>
          <a:prstGeom prst="rect">
            <a:avLst/>
          </a:prstGeom>
          <a:noFill/>
        </p:spPr>
        <p:txBody>
          <a:bodyPr wrap="square">
            <a:spAutoFit/>
          </a:bodyPr>
          <a:lstStyle/>
          <a:p>
            <a:pPr marL="241935" lvl="1">
              <a:lnSpc>
                <a:spcPct val="100000"/>
              </a:lnSpc>
              <a:spcBef>
                <a:spcPts val="610"/>
              </a:spcBef>
              <a:tabLst>
                <a:tab pos="528955" algn="l"/>
                <a:tab pos="530225" algn="l"/>
              </a:tabLst>
            </a:pPr>
            <a:r>
              <a:rPr lang="en-US" altLang="zh-CN" sz="1800" dirty="0">
                <a:solidFill>
                  <a:srgbClr val="124191"/>
                </a:solidFill>
                <a:latin typeface="Arial"/>
                <a:cs typeface="Arial"/>
              </a:rPr>
              <a:t>Init-less Booting using Checkpoint/Restore</a:t>
            </a:r>
            <a:endParaRPr lang="en-US" altLang="zh-CN" sz="1800" dirty="0">
              <a:latin typeface="Arial"/>
              <a:cs typeface="Arial"/>
            </a:endParaRPr>
          </a:p>
        </p:txBody>
      </p:sp>
      <p:sp>
        <p:nvSpPr>
          <p:cNvPr id="9" name="文本框 8">
            <a:extLst>
              <a:ext uri="{FF2B5EF4-FFF2-40B4-BE49-F238E27FC236}">
                <a16:creationId xmlns:a16="http://schemas.microsoft.com/office/drawing/2014/main" id="{341A2011-4F6A-4B31-8CDE-66A89DCA063F}"/>
              </a:ext>
            </a:extLst>
          </p:cNvPr>
          <p:cNvSpPr txBox="1"/>
          <p:nvPr/>
        </p:nvSpPr>
        <p:spPr>
          <a:xfrm>
            <a:off x="381000" y="983823"/>
            <a:ext cx="4191000" cy="948978"/>
          </a:xfrm>
          <a:prstGeom prst="rect">
            <a:avLst/>
          </a:prstGeom>
          <a:noFill/>
        </p:spPr>
        <p:txBody>
          <a:bodyPr wrap="square">
            <a:spAutoFit/>
          </a:bodyPr>
          <a:lstStyle/>
          <a:p>
            <a:pPr marL="12700">
              <a:spcBef>
                <a:spcPts val="100"/>
              </a:spcBef>
            </a:pPr>
            <a:r>
              <a:rPr lang="en-US" altLang="zh-CN" spc="-5" dirty="0">
                <a:latin typeface="Arial"/>
                <a:ea typeface="微软雅黑" panose="020B0503020204020204" pitchFamily="34" charset="-122"/>
                <a:cs typeface="Arial"/>
              </a:rPr>
              <a:t>Checkpoint/Restore</a:t>
            </a:r>
          </a:p>
          <a:p>
            <a:pPr marL="298450" indent="-285750">
              <a:spcBef>
                <a:spcPts val="100"/>
              </a:spcBef>
              <a:buFont typeface="Arial" panose="020B0604020202020204" pitchFamily="34" charset="0"/>
              <a:buChar char="•"/>
            </a:pPr>
            <a:r>
              <a:rPr lang="zh-CN" altLang="en-US" spc="-5" dirty="0">
                <a:latin typeface="Arial"/>
                <a:ea typeface="微软雅黑" panose="020B0503020204020204" pitchFamily="34" charset="-122"/>
                <a:cs typeface="Arial"/>
              </a:rPr>
              <a:t>将</a:t>
            </a:r>
            <a:r>
              <a:rPr lang="en-US" altLang="zh-CN" spc="-5" dirty="0">
                <a:latin typeface="Arial"/>
                <a:ea typeface="微软雅黑" panose="020B0503020204020204" pitchFamily="34" charset="-122"/>
                <a:cs typeface="Arial"/>
              </a:rPr>
              <a:t>sandbox</a:t>
            </a:r>
            <a:r>
              <a:rPr lang="zh-CN" altLang="en-US" spc="-5" dirty="0">
                <a:latin typeface="Arial"/>
                <a:ea typeface="微软雅黑" panose="020B0503020204020204" pitchFamily="34" charset="-122"/>
                <a:cs typeface="Arial"/>
              </a:rPr>
              <a:t>保存到一个检查点镜像中</a:t>
            </a:r>
            <a:endParaRPr lang="en-US" altLang="zh-CN" spc="-5" dirty="0">
              <a:latin typeface="Arial"/>
              <a:ea typeface="微软雅黑" panose="020B0503020204020204" pitchFamily="34" charset="-122"/>
              <a:cs typeface="Arial"/>
            </a:endParaRPr>
          </a:p>
          <a:p>
            <a:pPr marL="298450" indent="-285750">
              <a:spcBef>
                <a:spcPts val="100"/>
              </a:spcBef>
              <a:buFont typeface="Arial" panose="020B0604020202020204" pitchFamily="34" charset="0"/>
              <a:buChar char="•"/>
            </a:pPr>
            <a:r>
              <a:rPr lang="zh-CN" altLang="en-US" dirty="0">
                <a:latin typeface="Arial"/>
                <a:ea typeface="微软雅黑" panose="020B0503020204020204" pitchFamily="34" charset="-122"/>
                <a:cs typeface="Arial"/>
              </a:rPr>
              <a:t>通过镜像还原系统状态来启动函数</a:t>
            </a:r>
            <a:endParaRPr lang="en-US" altLang="zh-CN" dirty="0">
              <a:latin typeface="Arial"/>
              <a:ea typeface="微软雅黑" panose="020B0503020204020204" pitchFamily="34" charset="-122"/>
              <a:cs typeface="Arial"/>
            </a:endParaRPr>
          </a:p>
        </p:txBody>
      </p:sp>
      <p:sp>
        <p:nvSpPr>
          <p:cNvPr id="12" name="文本框 11">
            <a:extLst>
              <a:ext uri="{FF2B5EF4-FFF2-40B4-BE49-F238E27FC236}">
                <a16:creationId xmlns:a16="http://schemas.microsoft.com/office/drawing/2014/main" id="{0ED51A2E-A92D-4653-B0E9-79B91BDBED64}"/>
              </a:ext>
            </a:extLst>
          </p:cNvPr>
          <p:cNvSpPr txBox="1"/>
          <p:nvPr/>
        </p:nvSpPr>
        <p:spPr>
          <a:xfrm>
            <a:off x="4552950" y="964773"/>
            <a:ext cx="4038600" cy="1225977"/>
          </a:xfrm>
          <a:prstGeom prst="rect">
            <a:avLst/>
          </a:prstGeom>
          <a:noFill/>
        </p:spPr>
        <p:txBody>
          <a:bodyPr wrap="square">
            <a:spAutoFit/>
          </a:bodyPr>
          <a:lstStyle/>
          <a:p>
            <a:pPr marL="12700">
              <a:spcBef>
                <a:spcPts val="100"/>
              </a:spcBef>
            </a:pPr>
            <a:r>
              <a:rPr lang="en-US" altLang="zh-CN" spc="-5" dirty="0">
                <a:latin typeface="Arial"/>
                <a:ea typeface="微软雅黑" panose="020B0503020204020204" pitchFamily="34" charset="-122"/>
                <a:cs typeface="Arial"/>
              </a:rPr>
              <a:t>Checkpoint image</a:t>
            </a:r>
          </a:p>
          <a:p>
            <a:pPr marL="298450" indent="-285750">
              <a:spcBef>
                <a:spcPts val="100"/>
              </a:spcBef>
              <a:buFont typeface="Arial" panose="020B0604020202020204" pitchFamily="34" charset="0"/>
              <a:buChar char="•"/>
            </a:pPr>
            <a:r>
              <a:rPr lang="en-US" altLang="zh-CN" spc="-5" dirty="0">
                <a:latin typeface="Arial"/>
                <a:ea typeface="微软雅黑" panose="020B0503020204020204" pitchFamily="34" charset="-122"/>
                <a:cs typeface="Arial"/>
              </a:rPr>
              <a:t>Metadata: </a:t>
            </a:r>
            <a:r>
              <a:rPr lang="zh-CN" altLang="en-US" spc="-5" dirty="0">
                <a:latin typeface="Arial"/>
                <a:ea typeface="微软雅黑" panose="020B0503020204020204" pitchFamily="34" charset="-122"/>
                <a:cs typeface="Arial"/>
              </a:rPr>
              <a:t>系统状态文件</a:t>
            </a:r>
            <a:endParaRPr lang="en-US" altLang="zh-CN" spc="-5" dirty="0">
              <a:latin typeface="Arial"/>
              <a:ea typeface="微软雅黑" panose="020B0503020204020204" pitchFamily="34" charset="-122"/>
              <a:cs typeface="Arial"/>
            </a:endParaRPr>
          </a:p>
          <a:p>
            <a:pPr marL="298450" indent="-285750">
              <a:spcBef>
                <a:spcPts val="100"/>
              </a:spcBef>
              <a:buFont typeface="Arial" panose="020B0604020202020204" pitchFamily="34" charset="0"/>
              <a:buChar char="•"/>
            </a:pPr>
            <a:r>
              <a:rPr lang="en-US" altLang="zh-CN" dirty="0">
                <a:latin typeface="Arial"/>
                <a:ea typeface="微软雅黑" panose="020B0503020204020204" pitchFamily="34" charset="-122"/>
                <a:cs typeface="Arial"/>
              </a:rPr>
              <a:t>Memory data:</a:t>
            </a:r>
            <a:r>
              <a:rPr lang="zh-CN" altLang="en-US" dirty="0">
                <a:latin typeface="Arial"/>
                <a:ea typeface="微软雅黑" panose="020B0503020204020204" pitchFamily="34" charset="-122"/>
                <a:cs typeface="Arial"/>
              </a:rPr>
              <a:t> </a:t>
            </a:r>
            <a:r>
              <a:rPr lang="en-US" altLang="zh-CN" dirty="0">
                <a:latin typeface="Arial"/>
                <a:ea typeface="微软雅黑" panose="020B0503020204020204" pitchFamily="34" charset="-122"/>
                <a:cs typeface="Arial"/>
              </a:rPr>
              <a:t>sandbox</a:t>
            </a:r>
            <a:r>
              <a:rPr lang="zh-CN" altLang="en-US" dirty="0">
                <a:latin typeface="Arial"/>
                <a:ea typeface="微软雅黑" panose="020B0503020204020204" pitchFamily="34" charset="-122"/>
                <a:cs typeface="Arial"/>
              </a:rPr>
              <a:t>中应用程序的内存地址文件</a:t>
            </a:r>
            <a:endParaRPr lang="en-US" altLang="zh-CN" dirty="0">
              <a:latin typeface="Arial"/>
              <a:ea typeface="微软雅黑" panose="020B0503020204020204" pitchFamily="34" charset="-122"/>
              <a:cs typeface="Arial"/>
            </a:endParaRPr>
          </a:p>
        </p:txBody>
      </p:sp>
      <p:pic>
        <p:nvPicPr>
          <p:cNvPr id="8" name="图片 7">
            <a:extLst>
              <a:ext uri="{FF2B5EF4-FFF2-40B4-BE49-F238E27FC236}">
                <a16:creationId xmlns:a16="http://schemas.microsoft.com/office/drawing/2014/main" id="{48635F9C-47F6-42C6-8FED-B2DC3684B39F}"/>
              </a:ext>
            </a:extLst>
          </p:cNvPr>
          <p:cNvPicPr>
            <a:picLocks noChangeAspect="1"/>
          </p:cNvPicPr>
          <p:nvPr/>
        </p:nvPicPr>
        <p:blipFill>
          <a:blip r:embed="rId3"/>
          <a:stretch>
            <a:fillRect/>
          </a:stretch>
        </p:blipFill>
        <p:spPr>
          <a:xfrm>
            <a:off x="180975" y="2419350"/>
            <a:ext cx="4648200" cy="2178050"/>
          </a:xfrm>
          <a:prstGeom prst="rect">
            <a:avLst/>
          </a:prstGeom>
        </p:spPr>
      </p:pic>
      <p:sp>
        <p:nvSpPr>
          <p:cNvPr id="14" name="文本框 13">
            <a:extLst>
              <a:ext uri="{FF2B5EF4-FFF2-40B4-BE49-F238E27FC236}">
                <a16:creationId xmlns:a16="http://schemas.microsoft.com/office/drawing/2014/main" id="{BEBF5D6E-1FC0-4343-802E-79AD5D5E7C00}"/>
              </a:ext>
            </a:extLst>
          </p:cNvPr>
          <p:cNvSpPr txBox="1"/>
          <p:nvPr/>
        </p:nvSpPr>
        <p:spPr>
          <a:xfrm>
            <a:off x="5410200" y="2724150"/>
            <a:ext cx="3505200" cy="830997"/>
          </a:xfrm>
          <a:prstGeom prst="rect">
            <a:avLst/>
          </a:prstGeom>
          <a:noFill/>
        </p:spPr>
        <p:txBody>
          <a:bodyPr wrap="square">
            <a:spAutoFit/>
          </a:bodyPr>
          <a:lstStyle/>
          <a:p>
            <a:r>
              <a:rPr lang="en-US" altLang="zh-CN" sz="1600" dirty="0">
                <a:solidFill>
                  <a:srgbClr val="FF0000"/>
                </a:solidFill>
                <a:latin typeface="Arial"/>
                <a:ea typeface="微软雅黑" panose="020B0503020204020204" pitchFamily="34" charset="-122"/>
                <a:cs typeface="Arial"/>
              </a:rPr>
              <a:t>Checkpoint/Restore</a:t>
            </a:r>
            <a:r>
              <a:rPr lang="zh-CN" altLang="en-US" sz="1600" dirty="0">
                <a:solidFill>
                  <a:srgbClr val="FF0000"/>
                </a:solidFill>
                <a:latin typeface="Arial"/>
                <a:ea typeface="微软雅黑" panose="020B0503020204020204" pitchFamily="34" charset="-122"/>
                <a:cs typeface="Arial"/>
              </a:rPr>
              <a:t>方法延迟明显降低，但是还不够，同时由于恢复函数导致了</a:t>
            </a:r>
            <a:r>
              <a:rPr lang="en-US" altLang="zh-CN" sz="1600" dirty="0">
                <a:solidFill>
                  <a:srgbClr val="FF0000"/>
                </a:solidFill>
                <a:latin typeface="Arial"/>
                <a:ea typeface="微软雅黑" panose="020B0503020204020204" pitchFamily="34" charset="-122"/>
                <a:cs typeface="Arial"/>
              </a:rPr>
              <a:t>sandbox</a:t>
            </a:r>
            <a:r>
              <a:rPr lang="zh-CN" altLang="en-US" sz="1600" dirty="0">
                <a:solidFill>
                  <a:srgbClr val="FF0000"/>
                </a:solidFill>
                <a:latin typeface="Arial"/>
                <a:ea typeface="微软雅黑" panose="020B0503020204020204" pitchFamily="34" charset="-122"/>
                <a:cs typeface="Arial"/>
              </a:rPr>
              <a:t>的启动延迟增加</a:t>
            </a:r>
            <a:endParaRPr lang="zh-CN" altLang="en-US" sz="1600" dirty="0">
              <a:solidFill>
                <a:srgbClr val="FF0000"/>
              </a:solidFill>
            </a:endParaRPr>
          </a:p>
        </p:txBody>
      </p:sp>
      <p:cxnSp>
        <p:nvCxnSpPr>
          <p:cNvPr id="16" name="直接箭头连接符 15">
            <a:extLst>
              <a:ext uri="{FF2B5EF4-FFF2-40B4-BE49-F238E27FC236}">
                <a16:creationId xmlns:a16="http://schemas.microsoft.com/office/drawing/2014/main" id="{5BF6C311-6564-4D17-8542-1F9D1ACB1803}"/>
              </a:ext>
            </a:extLst>
          </p:cNvPr>
          <p:cNvCxnSpPr>
            <a:cxnSpLocks/>
            <a:stCxn id="14" idx="1"/>
          </p:cNvCxnSpPr>
          <p:nvPr/>
        </p:nvCxnSpPr>
        <p:spPr>
          <a:xfrm flipH="1">
            <a:off x="4705350" y="3139649"/>
            <a:ext cx="704850" cy="54514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28F90B7F-BF54-4236-B04B-691117A5261F}"/>
              </a:ext>
            </a:extLst>
          </p:cNvPr>
          <p:cNvSpPr/>
          <p:nvPr/>
        </p:nvSpPr>
        <p:spPr>
          <a:xfrm>
            <a:off x="2743200" y="3555147"/>
            <a:ext cx="2286000" cy="84540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91690AC3-6558-4EBC-AA43-24CBF2804CFD}"/>
              </a:ext>
            </a:extLst>
          </p:cNvPr>
          <p:cNvSpPr txBox="1"/>
          <p:nvPr/>
        </p:nvSpPr>
        <p:spPr>
          <a:xfrm>
            <a:off x="123825" y="546224"/>
            <a:ext cx="6610350" cy="369332"/>
          </a:xfrm>
          <a:prstGeom prst="rect">
            <a:avLst/>
          </a:prstGeom>
          <a:noFill/>
        </p:spPr>
        <p:txBody>
          <a:bodyPr wrap="square">
            <a:spAutoFit/>
          </a:bodyPr>
          <a:lstStyle/>
          <a:p>
            <a:pPr marL="241935" lvl="1">
              <a:lnSpc>
                <a:spcPct val="100000"/>
              </a:lnSpc>
              <a:spcBef>
                <a:spcPts val="610"/>
              </a:spcBef>
              <a:tabLst>
                <a:tab pos="528955" algn="l"/>
                <a:tab pos="530225" algn="l"/>
              </a:tabLst>
            </a:pPr>
            <a:r>
              <a:rPr lang="zh-CN" altLang="en-US" sz="1800" dirty="0">
                <a:solidFill>
                  <a:schemeClr val="bg1">
                    <a:lumMod val="50000"/>
                  </a:schemeClr>
                </a:solidFill>
                <a:latin typeface="微软雅黑" panose="020B0503020204020204" pitchFamily="34" charset="-122"/>
                <a:ea typeface="微软雅黑" panose="020B0503020204020204" pitchFamily="34" charset="-122"/>
                <a:cs typeface="Arial"/>
              </a:rPr>
              <a:t>应用程序初始化成本转换为沙盒恢复成本</a:t>
            </a:r>
            <a:endParaRPr lang="en-US" altLang="zh-CN" sz="1800" dirty="0">
              <a:solidFill>
                <a:schemeClr val="bg1">
                  <a:lumMod val="50000"/>
                </a:schemeClr>
              </a:solidFill>
              <a:latin typeface="微软雅黑" panose="020B0503020204020204" pitchFamily="34" charset="-122"/>
              <a:ea typeface="微软雅黑" panose="020B0503020204020204" pitchFamily="34" charset="-122"/>
              <a:cs typeface="Arial"/>
            </a:endParaRPr>
          </a:p>
        </p:txBody>
      </p:sp>
      <p:sp>
        <p:nvSpPr>
          <p:cNvPr id="5" name="灯片编号占位符 4">
            <a:extLst>
              <a:ext uri="{FF2B5EF4-FFF2-40B4-BE49-F238E27FC236}">
                <a16:creationId xmlns:a16="http://schemas.microsoft.com/office/drawing/2014/main" id="{26A67218-7344-4827-97BA-FD83A751CC70}"/>
              </a:ext>
            </a:extLst>
          </p:cNvPr>
          <p:cNvSpPr>
            <a:spLocks noGrp="1"/>
          </p:cNvSpPr>
          <p:nvPr>
            <p:ph type="sldNum" sz="quarter" idx="7"/>
          </p:nvPr>
        </p:nvSpPr>
        <p:spPr/>
        <p:txBody>
          <a:bodyPr/>
          <a:lstStyle/>
          <a:p>
            <a:pPr marL="38100">
              <a:lnSpc>
                <a:spcPct val="100000"/>
              </a:lnSpc>
              <a:spcBef>
                <a:spcPts val="100"/>
              </a:spcBef>
            </a:pPr>
            <a:fld id="{81D60167-4931-47E6-BA6A-407CBD079E47}" type="slidenum">
              <a:rPr lang="en-US" altLang="zh-CN" spc="30" smtClean="0"/>
              <a:t>37</a:t>
            </a:fld>
            <a:endParaRPr lang="en-US" altLang="zh-CN" spc="30" dirty="0"/>
          </a:p>
        </p:txBody>
      </p:sp>
    </p:spTree>
    <p:extLst>
      <p:ext uri="{BB962C8B-B14F-4D97-AF65-F5344CB8AC3E}">
        <p14:creationId xmlns:p14="http://schemas.microsoft.com/office/powerpoint/2010/main" val="25776813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BAFDBF9-686B-438C-BCC4-43CC7A6DD4F0}"/>
              </a:ext>
            </a:extLst>
          </p:cNvPr>
          <p:cNvSpPr txBox="1"/>
          <p:nvPr/>
        </p:nvSpPr>
        <p:spPr>
          <a:xfrm>
            <a:off x="123825" y="188347"/>
            <a:ext cx="5715000" cy="369332"/>
          </a:xfrm>
          <a:prstGeom prst="rect">
            <a:avLst/>
          </a:prstGeom>
          <a:noFill/>
        </p:spPr>
        <p:txBody>
          <a:bodyPr wrap="square">
            <a:spAutoFit/>
          </a:bodyPr>
          <a:lstStyle/>
          <a:p>
            <a:pPr marL="241935" lvl="1">
              <a:lnSpc>
                <a:spcPct val="100000"/>
              </a:lnSpc>
              <a:spcBef>
                <a:spcPts val="610"/>
              </a:spcBef>
              <a:tabLst>
                <a:tab pos="528955" algn="l"/>
                <a:tab pos="530225" algn="l"/>
              </a:tabLst>
            </a:pPr>
            <a:r>
              <a:rPr lang="en-US" altLang="zh-CN" sz="1800" dirty="0">
                <a:solidFill>
                  <a:srgbClr val="124191"/>
                </a:solidFill>
                <a:latin typeface="Arial"/>
                <a:cs typeface="Arial"/>
              </a:rPr>
              <a:t>On-demand restore</a:t>
            </a:r>
            <a:endParaRPr lang="en-US" altLang="zh-CN" sz="1800" dirty="0">
              <a:latin typeface="Arial"/>
              <a:cs typeface="Arial"/>
            </a:endParaRPr>
          </a:p>
        </p:txBody>
      </p:sp>
      <p:pic>
        <p:nvPicPr>
          <p:cNvPr id="20" name="图片 19">
            <a:extLst>
              <a:ext uri="{FF2B5EF4-FFF2-40B4-BE49-F238E27FC236}">
                <a16:creationId xmlns:a16="http://schemas.microsoft.com/office/drawing/2014/main" id="{E72251AA-D836-4953-888A-5CA644028C95}"/>
              </a:ext>
            </a:extLst>
          </p:cNvPr>
          <p:cNvPicPr>
            <a:picLocks noChangeAspect="1"/>
          </p:cNvPicPr>
          <p:nvPr/>
        </p:nvPicPr>
        <p:blipFill rotWithShape="1">
          <a:blip r:embed="rId3"/>
          <a:srcRect b="54110"/>
          <a:stretch/>
        </p:blipFill>
        <p:spPr>
          <a:xfrm>
            <a:off x="762000" y="666751"/>
            <a:ext cx="7315200" cy="1828800"/>
          </a:xfrm>
          <a:prstGeom prst="rect">
            <a:avLst/>
          </a:prstGeom>
        </p:spPr>
      </p:pic>
      <p:pic>
        <p:nvPicPr>
          <p:cNvPr id="21" name="图片 20">
            <a:extLst>
              <a:ext uri="{FF2B5EF4-FFF2-40B4-BE49-F238E27FC236}">
                <a16:creationId xmlns:a16="http://schemas.microsoft.com/office/drawing/2014/main" id="{0D43317C-CEB7-45F4-AE35-86D013019F38}"/>
              </a:ext>
            </a:extLst>
          </p:cNvPr>
          <p:cNvPicPr>
            <a:picLocks noChangeAspect="1"/>
          </p:cNvPicPr>
          <p:nvPr/>
        </p:nvPicPr>
        <p:blipFill rotWithShape="1">
          <a:blip r:embed="rId3"/>
          <a:srcRect l="4166" t="56790" r="5833" b="6072"/>
          <a:stretch/>
        </p:blipFill>
        <p:spPr>
          <a:xfrm>
            <a:off x="762000" y="2988545"/>
            <a:ext cx="7086600" cy="1593058"/>
          </a:xfrm>
          <a:prstGeom prst="rect">
            <a:avLst/>
          </a:prstGeom>
        </p:spPr>
      </p:pic>
      <p:sp>
        <p:nvSpPr>
          <p:cNvPr id="22" name="文本框 21">
            <a:extLst>
              <a:ext uri="{FF2B5EF4-FFF2-40B4-BE49-F238E27FC236}">
                <a16:creationId xmlns:a16="http://schemas.microsoft.com/office/drawing/2014/main" id="{6811E28C-3A1C-40C9-9C33-03CA33793643}"/>
              </a:ext>
            </a:extLst>
          </p:cNvPr>
          <p:cNvSpPr txBox="1"/>
          <p:nvPr/>
        </p:nvSpPr>
        <p:spPr>
          <a:xfrm>
            <a:off x="1447800" y="2495551"/>
            <a:ext cx="5715000" cy="369332"/>
          </a:xfrm>
          <a:prstGeom prst="rect">
            <a:avLst/>
          </a:prstGeom>
          <a:noFill/>
        </p:spPr>
        <p:txBody>
          <a:bodyPr wrap="square">
            <a:spAutoFit/>
          </a:bodyPr>
          <a:lstStyle/>
          <a:p>
            <a:pPr marL="241935" lvl="1">
              <a:lnSpc>
                <a:spcPct val="100000"/>
              </a:lnSpc>
              <a:spcBef>
                <a:spcPts val="610"/>
              </a:spcBef>
              <a:tabLst>
                <a:tab pos="528955" algn="l"/>
                <a:tab pos="530225" algn="l"/>
              </a:tabLst>
            </a:pPr>
            <a:r>
              <a:rPr lang="zh-CN" altLang="en-US" dirty="0">
                <a:solidFill>
                  <a:srgbClr val="124191"/>
                </a:solidFill>
                <a:latin typeface="微软雅黑" panose="020B0503020204020204" pitchFamily="34" charset="-122"/>
                <a:ea typeface="微软雅黑" panose="020B0503020204020204" pitchFamily="34" charset="-122"/>
                <a:cs typeface="Arial"/>
              </a:rPr>
              <a:t>恢复缓慢的原因是所有的复杂任务都在这个环节进行！</a:t>
            </a:r>
            <a:endParaRPr lang="en-US" altLang="zh-CN" sz="1800" dirty="0">
              <a:latin typeface="微软雅黑" panose="020B0503020204020204" pitchFamily="34" charset="-122"/>
              <a:ea typeface="微软雅黑" panose="020B0503020204020204" pitchFamily="34" charset="-122"/>
              <a:cs typeface="Arial"/>
            </a:endParaRPr>
          </a:p>
        </p:txBody>
      </p:sp>
      <p:sp>
        <p:nvSpPr>
          <p:cNvPr id="6" name="椭圆 5">
            <a:extLst>
              <a:ext uri="{FF2B5EF4-FFF2-40B4-BE49-F238E27FC236}">
                <a16:creationId xmlns:a16="http://schemas.microsoft.com/office/drawing/2014/main" id="{470ED1B9-9D9D-4868-B2B1-A81A3BFC938D}"/>
              </a:ext>
            </a:extLst>
          </p:cNvPr>
          <p:cNvSpPr/>
          <p:nvPr/>
        </p:nvSpPr>
        <p:spPr>
          <a:xfrm>
            <a:off x="1981200" y="2980291"/>
            <a:ext cx="4724400" cy="1533392"/>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灯片编号占位符 4">
            <a:extLst>
              <a:ext uri="{FF2B5EF4-FFF2-40B4-BE49-F238E27FC236}">
                <a16:creationId xmlns:a16="http://schemas.microsoft.com/office/drawing/2014/main" id="{80015939-23F6-4D87-8FA3-F36CB2FF42EE}"/>
              </a:ext>
            </a:extLst>
          </p:cNvPr>
          <p:cNvSpPr>
            <a:spLocks noGrp="1"/>
          </p:cNvSpPr>
          <p:nvPr>
            <p:ph type="sldNum" sz="quarter" idx="7"/>
          </p:nvPr>
        </p:nvSpPr>
        <p:spPr/>
        <p:txBody>
          <a:bodyPr/>
          <a:lstStyle/>
          <a:p>
            <a:pPr marL="38100">
              <a:lnSpc>
                <a:spcPct val="100000"/>
              </a:lnSpc>
              <a:spcBef>
                <a:spcPts val="100"/>
              </a:spcBef>
            </a:pPr>
            <a:fld id="{81D60167-4931-47E6-BA6A-407CBD079E47}" type="slidenum">
              <a:rPr lang="en-US" altLang="zh-CN" spc="30" smtClean="0"/>
              <a:t>38</a:t>
            </a:fld>
            <a:endParaRPr lang="en-US" altLang="zh-CN" spc="30" dirty="0"/>
          </a:p>
        </p:txBody>
      </p:sp>
    </p:spTree>
    <p:extLst>
      <p:ext uri="{BB962C8B-B14F-4D97-AF65-F5344CB8AC3E}">
        <p14:creationId xmlns:p14="http://schemas.microsoft.com/office/powerpoint/2010/main" val="38295858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4874" y="247014"/>
            <a:ext cx="1576325" cy="321242"/>
          </a:xfrm>
          <a:prstGeom prst="rect">
            <a:avLst/>
          </a:prstGeom>
        </p:spPr>
        <p:txBody>
          <a:bodyPr vert="horz" wrap="square" lIns="0" tIns="13335" rIns="0" bIns="0" rtlCol="0">
            <a:spAutoFit/>
          </a:bodyPr>
          <a:lstStyle/>
          <a:p>
            <a:pPr marL="12700">
              <a:lnSpc>
                <a:spcPct val="100000"/>
              </a:lnSpc>
              <a:spcBef>
                <a:spcPts val="105"/>
              </a:spcBef>
            </a:pPr>
            <a:r>
              <a:rPr dirty="0">
                <a:latin typeface="Arial" panose="020B0604020202020204" pitchFamily="34" charset="0"/>
                <a:cs typeface="Arial" panose="020B0604020202020204" pitchFamily="34" charset="0"/>
              </a:rPr>
              <a:t>Outline</a:t>
            </a:r>
          </a:p>
        </p:txBody>
      </p:sp>
      <p:sp>
        <p:nvSpPr>
          <p:cNvPr id="3" name="object 3"/>
          <p:cNvSpPr txBox="1"/>
          <p:nvPr/>
        </p:nvSpPr>
        <p:spPr>
          <a:xfrm>
            <a:off x="404875" y="1051052"/>
            <a:ext cx="3216275" cy="3075201"/>
          </a:xfrm>
          <a:prstGeom prst="rect">
            <a:avLst/>
          </a:prstGeom>
        </p:spPr>
        <p:txBody>
          <a:bodyPr vert="horz" wrap="square" lIns="0" tIns="12700" rIns="0" bIns="0" rtlCol="0">
            <a:spAutoFit/>
          </a:bodyPr>
          <a:lstStyle/>
          <a:p>
            <a:pPr marL="299085" indent="-287020">
              <a:lnSpc>
                <a:spcPct val="100000"/>
              </a:lnSpc>
              <a:spcBef>
                <a:spcPts val="100"/>
              </a:spcBef>
              <a:buChar char="•"/>
              <a:tabLst>
                <a:tab pos="299085" algn="l"/>
                <a:tab pos="299720" algn="l"/>
              </a:tabLst>
            </a:pPr>
            <a:r>
              <a:rPr sz="1800" dirty="0">
                <a:solidFill>
                  <a:srgbClr val="7E7E7E"/>
                </a:solidFill>
                <a:latin typeface="Arial"/>
                <a:cs typeface="Arial"/>
              </a:rPr>
              <a:t>Motivation &amp; Goal</a:t>
            </a:r>
            <a:endParaRPr sz="1800" dirty="0">
              <a:latin typeface="Arial"/>
              <a:cs typeface="Arial"/>
            </a:endParaRPr>
          </a:p>
          <a:p>
            <a:pPr>
              <a:lnSpc>
                <a:spcPct val="100000"/>
              </a:lnSpc>
              <a:spcBef>
                <a:spcPts val="25"/>
              </a:spcBef>
              <a:buChar char="•"/>
            </a:pPr>
            <a:endParaRPr sz="2900" dirty="0">
              <a:latin typeface="Arial"/>
              <a:cs typeface="Arial"/>
            </a:endParaRPr>
          </a:p>
          <a:p>
            <a:pPr marL="299085" indent="-287020">
              <a:lnSpc>
                <a:spcPct val="100000"/>
              </a:lnSpc>
              <a:buChar char="•"/>
              <a:tabLst>
                <a:tab pos="299085" algn="l"/>
                <a:tab pos="299720" algn="l"/>
              </a:tabLst>
            </a:pPr>
            <a:r>
              <a:rPr sz="1800" dirty="0">
                <a:solidFill>
                  <a:srgbClr val="7E7E7E"/>
                </a:solidFill>
                <a:latin typeface="Arial"/>
                <a:cs typeface="Arial"/>
              </a:rPr>
              <a:t>Background</a:t>
            </a:r>
            <a:endParaRPr sz="1800" dirty="0">
              <a:latin typeface="Arial"/>
              <a:cs typeface="Arial"/>
            </a:endParaRPr>
          </a:p>
          <a:p>
            <a:pPr>
              <a:lnSpc>
                <a:spcPct val="100000"/>
              </a:lnSpc>
              <a:spcBef>
                <a:spcPts val="15"/>
              </a:spcBef>
              <a:buChar char="•"/>
            </a:pPr>
            <a:endParaRPr sz="2700" dirty="0">
              <a:latin typeface="Arial"/>
              <a:cs typeface="Arial"/>
            </a:endParaRPr>
          </a:p>
          <a:p>
            <a:pPr marL="299085" indent="-287020">
              <a:lnSpc>
                <a:spcPct val="100000"/>
              </a:lnSpc>
              <a:buChar char="•"/>
              <a:tabLst>
                <a:tab pos="299085" algn="l"/>
                <a:tab pos="299720" algn="l"/>
              </a:tabLst>
            </a:pPr>
            <a:r>
              <a:rPr lang="en-US" sz="1800" dirty="0">
                <a:solidFill>
                  <a:srgbClr val="124191"/>
                </a:solidFill>
                <a:latin typeface="Arial"/>
                <a:cs typeface="Arial"/>
              </a:rPr>
              <a:t>Catalyzer</a:t>
            </a:r>
            <a:r>
              <a:rPr sz="1800" dirty="0">
                <a:solidFill>
                  <a:srgbClr val="124191"/>
                </a:solidFill>
                <a:latin typeface="Arial"/>
                <a:cs typeface="Arial"/>
              </a:rPr>
              <a:t> Key Ideas</a:t>
            </a:r>
            <a:endParaRPr sz="1800" dirty="0">
              <a:latin typeface="Arial"/>
              <a:cs typeface="Arial"/>
            </a:endParaRPr>
          </a:p>
          <a:p>
            <a:pPr marL="529590" lvl="1" indent="-287655">
              <a:lnSpc>
                <a:spcPct val="100000"/>
              </a:lnSpc>
              <a:spcBef>
                <a:spcPts val="610"/>
              </a:spcBef>
              <a:buChar char="•"/>
              <a:tabLst>
                <a:tab pos="528955" algn="l"/>
                <a:tab pos="530225" algn="l"/>
              </a:tabLst>
            </a:pPr>
            <a:r>
              <a:rPr lang="en-US" sz="1600" dirty="0">
                <a:solidFill>
                  <a:srgbClr val="124191"/>
                </a:solidFill>
                <a:latin typeface="Arial"/>
                <a:cs typeface="Arial"/>
              </a:rPr>
              <a:t>O</a:t>
            </a:r>
            <a:r>
              <a:rPr lang="en-US" altLang="zh-CN" sz="1600" dirty="0">
                <a:solidFill>
                  <a:srgbClr val="124191"/>
                </a:solidFill>
                <a:latin typeface="Arial"/>
                <a:cs typeface="Arial"/>
              </a:rPr>
              <a:t>n-demand restore</a:t>
            </a:r>
            <a:endParaRPr sz="1600" dirty="0">
              <a:latin typeface="Arial"/>
              <a:cs typeface="Arial"/>
            </a:endParaRPr>
          </a:p>
          <a:p>
            <a:pPr marL="529590" lvl="1" indent="-287655">
              <a:lnSpc>
                <a:spcPct val="100000"/>
              </a:lnSpc>
              <a:spcBef>
                <a:spcPts val="600"/>
              </a:spcBef>
              <a:buChar char="•"/>
              <a:tabLst>
                <a:tab pos="528955" algn="l"/>
                <a:tab pos="530225" algn="l"/>
              </a:tabLst>
            </a:pPr>
            <a:r>
              <a:rPr lang="en-US" sz="1600" dirty="0">
                <a:solidFill>
                  <a:srgbClr val="124191"/>
                </a:solidFill>
                <a:latin typeface="Arial"/>
                <a:cs typeface="Arial"/>
              </a:rPr>
              <a:t>Sandbox fork</a:t>
            </a:r>
            <a:endParaRPr sz="1600" dirty="0">
              <a:latin typeface="Arial"/>
              <a:cs typeface="Arial"/>
            </a:endParaRPr>
          </a:p>
          <a:p>
            <a:pPr lvl="1">
              <a:lnSpc>
                <a:spcPct val="100000"/>
              </a:lnSpc>
              <a:spcBef>
                <a:spcPts val="20"/>
              </a:spcBef>
              <a:buClr>
                <a:srgbClr val="124191"/>
              </a:buClr>
              <a:buFont typeface="Arial"/>
              <a:buChar char="•"/>
            </a:pPr>
            <a:endParaRPr sz="2900" dirty="0">
              <a:latin typeface="Arial"/>
              <a:cs typeface="Arial"/>
            </a:endParaRPr>
          </a:p>
          <a:p>
            <a:pPr marL="299085" indent="-287020">
              <a:lnSpc>
                <a:spcPct val="100000"/>
              </a:lnSpc>
              <a:buChar char="•"/>
              <a:tabLst>
                <a:tab pos="299085" algn="l"/>
                <a:tab pos="299720" algn="l"/>
              </a:tabLst>
            </a:pPr>
            <a:r>
              <a:rPr sz="1800" dirty="0">
                <a:solidFill>
                  <a:srgbClr val="7E7E7E"/>
                </a:solidFill>
                <a:latin typeface="Arial"/>
                <a:cs typeface="Arial"/>
              </a:rPr>
              <a:t>Evaluation</a:t>
            </a:r>
            <a:endParaRPr sz="1800" dirty="0">
              <a:latin typeface="Arial"/>
              <a:cs typeface="Arial"/>
            </a:endParaRPr>
          </a:p>
        </p:txBody>
      </p:sp>
      <p:sp>
        <p:nvSpPr>
          <p:cNvPr id="7" name="灯片编号占位符 6">
            <a:extLst>
              <a:ext uri="{FF2B5EF4-FFF2-40B4-BE49-F238E27FC236}">
                <a16:creationId xmlns:a16="http://schemas.microsoft.com/office/drawing/2014/main" id="{EED5982E-1C0B-4DDF-A860-0D550301E18D}"/>
              </a:ext>
            </a:extLst>
          </p:cNvPr>
          <p:cNvSpPr>
            <a:spLocks noGrp="1"/>
          </p:cNvSpPr>
          <p:nvPr>
            <p:ph type="sldNum" sz="quarter" idx="7"/>
          </p:nvPr>
        </p:nvSpPr>
        <p:spPr/>
        <p:txBody>
          <a:bodyPr/>
          <a:lstStyle/>
          <a:p>
            <a:pPr marL="38100">
              <a:lnSpc>
                <a:spcPct val="100000"/>
              </a:lnSpc>
              <a:spcBef>
                <a:spcPts val="100"/>
              </a:spcBef>
            </a:pPr>
            <a:fld id="{81D60167-4931-47E6-BA6A-407CBD079E47}" type="slidenum">
              <a:rPr lang="en-US" altLang="zh-CN" spc="30" smtClean="0"/>
              <a:t>39</a:t>
            </a:fld>
            <a:endParaRPr lang="en-US" altLang="zh-CN" spc="30" dirty="0"/>
          </a:p>
        </p:txBody>
      </p:sp>
    </p:spTree>
    <p:extLst>
      <p:ext uri="{BB962C8B-B14F-4D97-AF65-F5344CB8AC3E}">
        <p14:creationId xmlns:p14="http://schemas.microsoft.com/office/powerpoint/2010/main" val="3321351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4874" y="247014"/>
            <a:ext cx="8510525" cy="629018"/>
          </a:xfrm>
          <a:prstGeom prst="rect">
            <a:avLst/>
          </a:prstGeom>
        </p:spPr>
        <p:txBody>
          <a:bodyPr vert="horz" wrap="square" lIns="0" tIns="13335" rIns="0" bIns="0" rtlCol="0">
            <a:spAutoFit/>
          </a:bodyPr>
          <a:lstStyle/>
          <a:p>
            <a:pPr marL="12700">
              <a:lnSpc>
                <a:spcPct val="100000"/>
              </a:lnSpc>
              <a:spcBef>
                <a:spcPts val="105"/>
              </a:spcBef>
            </a:pPr>
            <a:r>
              <a:rPr dirty="0">
                <a:latin typeface="Arial" panose="020B0604020202020204" pitchFamily="34" charset="0"/>
                <a:cs typeface="Arial" panose="020B0604020202020204" pitchFamily="34" charset="0"/>
              </a:rPr>
              <a:t>Overheads of Existing Platforms</a:t>
            </a:r>
          </a:p>
          <a:p>
            <a:pPr marL="12700">
              <a:lnSpc>
                <a:spcPct val="100000"/>
              </a:lnSpc>
              <a:spcBef>
                <a:spcPts val="35"/>
              </a:spcBef>
            </a:pPr>
            <a:r>
              <a:rPr lang="en-US" dirty="0">
                <a:solidFill>
                  <a:srgbClr val="4D5666"/>
                </a:solidFill>
                <a:latin typeface="Arial" panose="020B0604020202020204" pitchFamily="34" charset="0"/>
                <a:cs typeface="Arial" panose="020B0604020202020204" pitchFamily="34" charset="0"/>
              </a:rPr>
              <a:t>Running an image processing pipeline on </a:t>
            </a:r>
            <a:r>
              <a:rPr dirty="0">
                <a:solidFill>
                  <a:srgbClr val="4D5666"/>
                </a:solidFill>
                <a:latin typeface="Arial" panose="020B0604020202020204" pitchFamily="34" charset="0"/>
                <a:cs typeface="Arial" panose="020B0604020202020204" pitchFamily="34" charset="0"/>
              </a:rPr>
              <a:t>AWS, IBM and </a:t>
            </a:r>
            <a:r>
              <a:rPr dirty="0" err="1">
                <a:solidFill>
                  <a:srgbClr val="4D5666"/>
                </a:solidFill>
                <a:latin typeface="Arial" panose="020B0604020202020204" pitchFamily="34" charset="0"/>
                <a:cs typeface="Arial" panose="020B0604020202020204" pitchFamily="34" charset="0"/>
              </a:rPr>
              <a:t>OpenWhisk</a:t>
            </a:r>
            <a:endParaRPr dirty="0">
              <a:solidFill>
                <a:srgbClr val="4D5666"/>
              </a:solidFill>
              <a:latin typeface="Arial" panose="020B0604020202020204" pitchFamily="34" charset="0"/>
              <a:cs typeface="Arial" panose="020B0604020202020204" pitchFamily="34" charset="0"/>
            </a:endParaRPr>
          </a:p>
        </p:txBody>
      </p:sp>
      <p:sp>
        <p:nvSpPr>
          <p:cNvPr id="3" name="object 3"/>
          <p:cNvSpPr/>
          <p:nvPr/>
        </p:nvSpPr>
        <p:spPr>
          <a:xfrm>
            <a:off x="1170432" y="1510283"/>
            <a:ext cx="1550035" cy="368935"/>
          </a:xfrm>
          <a:custGeom>
            <a:avLst/>
            <a:gdLst/>
            <a:ahLst/>
            <a:cxnLst/>
            <a:rect l="l" t="t" r="r" b="b"/>
            <a:pathLst>
              <a:path w="1550035" h="368935">
                <a:moveTo>
                  <a:pt x="1488440" y="0"/>
                </a:moveTo>
                <a:lnTo>
                  <a:pt x="61468" y="0"/>
                </a:lnTo>
                <a:lnTo>
                  <a:pt x="37542" y="4835"/>
                </a:lnTo>
                <a:lnTo>
                  <a:pt x="18003" y="18018"/>
                </a:lnTo>
                <a:lnTo>
                  <a:pt x="4830" y="37558"/>
                </a:lnTo>
                <a:lnTo>
                  <a:pt x="0" y="61467"/>
                </a:lnTo>
                <a:lnTo>
                  <a:pt x="0" y="307339"/>
                </a:lnTo>
                <a:lnTo>
                  <a:pt x="4830" y="331249"/>
                </a:lnTo>
                <a:lnTo>
                  <a:pt x="18003" y="350789"/>
                </a:lnTo>
                <a:lnTo>
                  <a:pt x="37542" y="363972"/>
                </a:lnTo>
                <a:lnTo>
                  <a:pt x="61468" y="368807"/>
                </a:lnTo>
                <a:lnTo>
                  <a:pt x="1488440" y="368807"/>
                </a:lnTo>
                <a:lnTo>
                  <a:pt x="1512349" y="363972"/>
                </a:lnTo>
                <a:lnTo>
                  <a:pt x="1531889" y="350789"/>
                </a:lnTo>
                <a:lnTo>
                  <a:pt x="1545072" y="331249"/>
                </a:lnTo>
                <a:lnTo>
                  <a:pt x="1549908" y="307339"/>
                </a:lnTo>
                <a:lnTo>
                  <a:pt x="1549908" y="61467"/>
                </a:lnTo>
                <a:lnTo>
                  <a:pt x="1545072" y="37558"/>
                </a:lnTo>
                <a:lnTo>
                  <a:pt x="1531889" y="18018"/>
                </a:lnTo>
                <a:lnTo>
                  <a:pt x="1512349" y="4835"/>
                </a:lnTo>
                <a:lnTo>
                  <a:pt x="1488440" y="0"/>
                </a:lnTo>
                <a:close/>
              </a:path>
            </a:pathLst>
          </a:custGeom>
          <a:solidFill>
            <a:srgbClr val="124191"/>
          </a:solidFill>
        </p:spPr>
        <p:txBody>
          <a:bodyPr wrap="square" lIns="0" tIns="0" rIns="0" bIns="0" rtlCol="0"/>
          <a:lstStyle/>
          <a:p>
            <a:endParaRPr/>
          </a:p>
        </p:txBody>
      </p:sp>
      <p:sp>
        <p:nvSpPr>
          <p:cNvPr id="4" name="object 4"/>
          <p:cNvSpPr txBox="1"/>
          <p:nvPr/>
        </p:nvSpPr>
        <p:spPr>
          <a:xfrm>
            <a:off x="1350010" y="1580134"/>
            <a:ext cx="119062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Arial"/>
                <a:cs typeface="Arial"/>
              </a:rPr>
              <a:t>Extract</a:t>
            </a:r>
            <a:r>
              <a:rPr sz="1200" spc="-45" dirty="0">
                <a:solidFill>
                  <a:srgbClr val="FFFFFF"/>
                </a:solidFill>
                <a:latin typeface="Arial"/>
                <a:cs typeface="Arial"/>
              </a:rPr>
              <a:t> </a:t>
            </a:r>
            <a:r>
              <a:rPr sz="1200" spc="5" dirty="0">
                <a:solidFill>
                  <a:srgbClr val="FFFFFF"/>
                </a:solidFill>
                <a:latin typeface="Arial"/>
                <a:cs typeface="Arial"/>
              </a:rPr>
              <a:t>Metadata</a:t>
            </a:r>
            <a:endParaRPr sz="1200" dirty="0">
              <a:latin typeface="Arial"/>
              <a:cs typeface="Arial"/>
            </a:endParaRPr>
          </a:p>
        </p:txBody>
      </p:sp>
      <p:sp>
        <p:nvSpPr>
          <p:cNvPr id="5" name="object 5"/>
          <p:cNvSpPr/>
          <p:nvPr/>
        </p:nvSpPr>
        <p:spPr>
          <a:xfrm>
            <a:off x="1170432" y="2061972"/>
            <a:ext cx="1550035" cy="368935"/>
          </a:xfrm>
          <a:custGeom>
            <a:avLst/>
            <a:gdLst/>
            <a:ahLst/>
            <a:cxnLst/>
            <a:rect l="l" t="t" r="r" b="b"/>
            <a:pathLst>
              <a:path w="1550035" h="368935">
                <a:moveTo>
                  <a:pt x="1488440" y="0"/>
                </a:moveTo>
                <a:lnTo>
                  <a:pt x="61468" y="0"/>
                </a:lnTo>
                <a:lnTo>
                  <a:pt x="37542" y="4835"/>
                </a:lnTo>
                <a:lnTo>
                  <a:pt x="18003" y="18018"/>
                </a:lnTo>
                <a:lnTo>
                  <a:pt x="4830" y="37558"/>
                </a:lnTo>
                <a:lnTo>
                  <a:pt x="0" y="61467"/>
                </a:lnTo>
                <a:lnTo>
                  <a:pt x="0" y="307339"/>
                </a:lnTo>
                <a:lnTo>
                  <a:pt x="4830" y="331249"/>
                </a:lnTo>
                <a:lnTo>
                  <a:pt x="18003" y="350789"/>
                </a:lnTo>
                <a:lnTo>
                  <a:pt x="37542" y="363972"/>
                </a:lnTo>
                <a:lnTo>
                  <a:pt x="61468" y="368807"/>
                </a:lnTo>
                <a:lnTo>
                  <a:pt x="1488440" y="368807"/>
                </a:lnTo>
                <a:lnTo>
                  <a:pt x="1512349" y="363972"/>
                </a:lnTo>
                <a:lnTo>
                  <a:pt x="1531889" y="350789"/>
                </a:lnTo>
                <a:lnTo>
                  <a:pt x="1545072" y="331249"/>
                </a:lnTo>
                <a:lnTo>
                  <a:pt x="1549908" y="307339"/>
                </a:lnTo>
                <a:lnTo>
                  <a:pt x="1549908" y="61467"/>
                </a:lnTo>
                <a:lnTo>
                  <a:pt x="1545072" y="37558"/>
                </a:lnTo>
                <a:lnTo>
                  <a:pt x="1531889" y="18018"/>
                </a:lnTo>
                <a:lnTo>
                  <a:pt x="1512349" y="4835"/>
                </a:lnTo>
                <a:lnTo>
                  <a:pt x="1488440" y="0"/>
                </a:lnTo>
                <a:close/>
              </a:path>
            </a:pathLst>
          </a:custGeom>
          <a:solidFill>
            <a:srgbClr val="124191"/>
          </a:solidFill>
        </p:spPr>
        <p:txBody>
          <a:bodyPr wrap="square" lIns="0" tIns="0" rIns="0" bIns="0" rtlCol="0"/>
          <a:lstStyle/>
          <a:p>
            <a:endParaRPr/>
          </a:p>
        </p:txBody>
      </p:sp>
      <p:sp>
        <p:nvSpPr>
          <p:cNvPr id="6" name="object 6"/>
          <p:cNvSpPr txBox="1"/>
          <p:nvPr/>
        </p:nvSpPr>
        <p:spPr>
          <a:xfrm>
            <a:off x="1325625" y="2132457"/>
            <a:ext cx="1237615" cy="208279"/>
          </a:xfrm>
          <a:prstGeom prst="rect">
            <a:avLst/>
          </a:prstGeom>
        </p:spPr>
        <p:txBody>
          <a:bodyPr vert="horz" wrap="square" lIns="0" tIns="12700" rIns="0" bIns="0" rtlCol="0">
            <a:spAutoFit/>
          </a:bodyPr>
          <a:lstStyle/>
          <a:p>
            <a:pPr marL="12700">
              <a:lnSpc>
                <a:spcPct val="100000"/>
              </a:lnSpc>
              <a:spcBef>
                <a:spcPts val="100"/>
              </a:spcBef>
            </a:pPr>
            <a:r>
              <a:rPr sz="1200" spc="-30" dirty="0">
                <a:solidFill>
                  <a:srgbClr val="FFFFFF"/>
                </a:solidFill>
                <a:latin typeface="Arial"/>
                <a:cs typeface="Arial"/>
              </a:rPr>
              <a:t>Process</a:t>
            </a:r>
            <a:r>
              <a:rPr sz="1200" spc="-65" dirty="0">
                <a:solidFill>
                  <a:srgbClr val="FFFFFF"/>
                </a:solidFill>
                <a:latin typeface="Arial"/>
                <a:cs typeface="Arial"/>
              </a:rPr>
              <a:t> </a:t>
            </a:r>
            <a:r>
              <a:rPr sz="1200" spc="5" dirty="0">
                <a:solidFill>
                  <a:srgbClr val="FFFFFF"/>
                </a:solidFill>
                <a:latin typeface="Arial"/>
                <a:cs typeface="Arial"/>
              </a:rPr>
              <a:t>Metadata</a:t>
            </a:r>
            <a:endParaRPr sz="1200">
              <a:latin typeface="Arial"/>
              <a:cs typeface="Arial"/>
            </a:endParaRPr>
          </a:p>
        </p:txBody>
      </p:sp>
      <p:sp>
        <p:nvSpPr>
          <p:cNvPr id="7" name="object 7"/>
          <p:cNvSpPr/>
          <p:nvPr/>
        </p:nvSpPr>
        <p:spPr>
          <a:xfrm>
            <a:off x="1170432" y="2615183"/>
            <a:ext cx="1550035" cy="370840"/>
          </a:xfrm>
          <a:custGeom>
            <a:avLst/>
            <a:gdLst/>
            <a:ahLst/>
            <a:cxnLst/>
            <a:rect l="l" t="t" r="r" b="b"/>
            <a:pathLst>
              <a:path w="1550035" h="370839">
                <a:moveTo>
                  <a:pt x="1488186" y="0"/>
                </a:moveTo>
                <a:lnTo>
                  <a:pt x="61721" y="0"/>
                </a:lnTo>
                <a:lnTo>
                  <a:pt x="37697" y="4857"/>
                </a:lnTo>
                <a:lnTo>
                  <a:pt x="18078" y="18097"/>
                </a:lnTo>
                <a:lnTo>
                  <a:pt x="4850" y="37718"/>
                </a:lnTo>
                <a:lnTo>
                  <a:pt x="0" y="61722"/>
                </a:lnTo>
                <a:lnTo>
                  <a:pt x="0" y="308610"/>
                </a:lnTo>
                <a:lnTo>
                  <a:pt x="4850" y="332613"/>
                </a:lnTo>
                <a:lnTo>
                  <a:pt x="18078" y="352234"/>
                </a:lnTo>
                <a:lnTo>
                  <a:pt x="37697" y="365474"/>
                </a:lnTo>
                <a:lnTo>
                  <a:pt x="61721" y="370332"/>
                </a:lnTo>
                <a:lnTo>
                  <a:pt x="1488186" y="370332"/>
                </a:lnTo>
                <a:lnTo>
                  <a:pt x="1512189" y="365474"/>
                </a:lnTo>
                <a:lnTo>
                  <a:pt x="1531810" y="352234"/>
                </a:lnTo>
                <a:lnTo>
                  <a:pt x="1545050" y="332613"/>
                </a:lnTo>
                <a:lnTo>
                  <a:pt x="1549908" y="308610"/>
                </a:lnTo>
                <a:lnTo>
                  <a:pt x="1549908" y="61722"/>
                </a:lnTo>
                <a:lnTo>
                  <a:pt x="1545050" y="37718"/>
                </a:lnTo>
                <a:lnTo>
                  <a:pt x="1531810" y="18097"/>
                </a:lnTo>
                <a:lnTo>
                  <a:pt x="1512189" y="4857"/>
                </a:lnTo>
                <a:lnTo>
                  <a:pt x="1488186" y="0"/>
                </a:lnTo>
                <a:close/>
              </a:path>
            </a:pathLst>
          </a:custGeom>
          <a:solidFill>
            <a:srgbClr val="124191"/>
          </a:solidFill>
        </p:spPr>
        <p:txBody>
          <a:bodyPr wrap="square" lIns="0" tIns="0" rIns="0" bIns="0" rtlCol="0"/>
          <a:lstStyle/>
          <a:p>
            <a:endParaRPr/>
          </a:p>
        </p:txBody>
      </p:sp>
      <p:sp>
        <p:nvSpPr>
          <p:cNvPr id="8" name="object 8"/>
          <p:cNvSpPr txBox="1"/>
          <p:nvPr/>
        </p:nvSpPr>
        <p:spPr>
          <a:xfrm>
            <a:off x="1308861" y="2686304"/>
            <a:ext cx="1272540" cy="208279"/>
          </a:xfrm>
          <a:prstGeom prst="rect">
            <a:avLst/>
          </a:prstGeom>
        </p:spPr>
        <p:txBody>
          <a:bodyPr vert="horz" wrap="square" lIns="0" tIns="12700" rIns="0" bIns="0" rtlCol="0">
            <a:spAutoFit/>
          </a:bodyPr>
          <a:lstStyle/>
          <a:p>
            <a:pPr marL="12700">
              <a:lnSpc>
                <a:spcPct val="100000"/>
              </a:lnSpc>
              <a:spcBef>
                <a:spcPts val="100"/>
              </a:spcBef>
            </a:pPr>
            <a:r>
              <a:rPr sz="1200" spc="-30" dirty="0">
                <a:solidFill>
                  <a:srgbClr val="FFFFFF"/>
                </a:solidFill>
                <a:latin typeface="Arial"/>
                <a:cs typeface="Arial"/>
              </a:rPr>
              <a:t>Recognize</a:t>
            </a:r>
            <a:r>
              <a:rPr sz="1200" spc="-85" dirty="0">
                <a:solidFill>
                  <a:srgbClr val="FFFFFF"/>
                </a:solidFill>
                <a:latin typeface="Arial"/>
                <a:cs typeface="Arial"/>
              </a:rPr>
              <a:t> </a:t>
            </a:r>
            <a:r>
              <a:rPr sz="1200" dirty="0">
                <a:solidFill>
                  <a:srgbClr val="FFFFFF"/>
                </a:solidFill>
                <a:latin typeface="Arial"/>
                <a:cs typeface="Arial"/>
              </a:rPr>
              <a:t>Objects</a:t>
            </a:r>
            <a:endParaRPr sz="1200">
              <a:latin typeface="Arial"/>
              <a:cs typeface="Arial"/>
            </a:endParaRPr>
          </a:p>
        </p:txBody>
      </p:sp>
      <p:sp>
        <p:nvSpPr>
          <p:cNvPr id="9" name="object 9"/>
          <p:cNvSpPr/>
          <p:nvPr/>
        </p:nvSpPr>
        <p:spPr>
          <a:xfrm>
            <a:off x="1170432" y="3171444"/>
            <a:ext cx="1550035" cy="368935"/>
          </a:xfrm>
          <a:custGeom>
            <a:avLst/>
            <a:gdLst/>
            <a:ahLst/>
            <a:cxnLst/>
            <a:rect l="l" t="t" r="r" b="b"/>
            <a:pathLst>
              <a:path w="1550035" h="368935">
                <a:moveTo>
                  <a:pt x="1488440" y="0"/>
                </a:moveTo>
                <a:lnTo>
                  <a:pt x="61468" y="0"/>
                </a:lnTo>
                <a:lnTo>
                  <a:pt x="37542" y="4835"/>
                </a:lnTo>
                <a:lnTo>
                  <a:pt x="18003" y="18018"/>
                </a:lnTo>
                <a:lnTo>
                  <a:pt x="4830" y="37558"/>
                </a:lnTo>
                <a:lnTo>
                  <a:pt x="0" y="61468"/>
                </a:lnTo>
                <a:lnTo>
                  <a:pt x="0" y="307339"/>
                </a:lnTo>
                <a:lnTo>
                  <a:pt x="4830" y="331249"/>
                </a:lnTo>
                <a:lnTo>
                  <a:pt x="18003" y="350789"/>
                </a:lnTo>
                <a:lnTo>
                  <a:pt x="37542" y="363972"/>
                </a:lnTo>
                <a:lnTo>
                  <a:pt x="61468" y="368808"/>
                </a:lnTo>
                <a:lnTo>
                  <a:pt x="1488440" y="368808"/>
                </a:lnTo>
                <a:lnTo>
                  <a:pt x="1512349" y="363972"/>
                </a:lnTo>
                <a:lnTo>
                  <a:pt x="1531889" y="350789"/>
                </a:lnTo>
                <a:lnTo>
                  <a:pt x="1545072" y="331249"/>
                </a:lnTo>
                <a:lnTo>
                  <a:pt x="1549908" y="307339"/>
                </a:lnTo>
                <a:lnTo>
                  <a:pt x="1549908" y="61468"/>
                </a:lnTo>
                <a:lnTo>
                  <a:pt x="1545072" y="37558"/>
                </a:lnTo>
                <a:lnTo>
                  <a:pt x="1531889" y="18018"/>
                </a:lnTo>
                <a:lnTo>
                  <a:pt x="1512349" y="4835"/>
                </a:lnTo>
                <a:lnTo>
                  <a:pt x="1488440" y="0"/>
                </a:lnTo>
                <a:close/>
              </a:path>
            </a:pathLst>
          </a:custGeom>
          <a:solidFill>
            <a:srgbClr val="124191"/>
          </a:solidFill>
        </p:spPr>
        <p:txBody>
          <a:bodyPr wrap="square" lIns="0" tIns="0" rIns="0" bIns="0" rtlCol="0"/>
          <a:lstStyle/>
          <a:p>
            <a:endParaRPr/>
          </a:p>
        </p:txBody>
      </p:sp>
      <p:sp>
        <p:nvSpPr>
          <p:cNvPr id="10" name="object 10"/>
          <p:cNvSpPr txBox="1"/>
          <p:nvPr/>
        </p:nvSpPr>
        <p:spPr>
          <a:xfrm>
            <a:off x="1490217" y="3241929"/>
            <a:ext cx="908685" cy="208279"/>
          </a:xfrm>
          <a:prstGeom prst="rect">
            <a:avLst/>
          </a:prstGeom>
        </p:spPr>
        <p:txBody>
          <a:bodyPr vert="horz" wrap="square" lIns="0" tIns="12700" rIns="0" bIns="0" rtlCol="0">
            <a:spAutoFit/>
          </a:bodyPr>
          <a:lstStyle/>
          <a:p>
            <a:pPr marL="12700">
              <a:lnSpc>
                <a:spcPct val="100000"/>
              </a:lnSpc>
              <a:spcBef>
                <a:spcPts val="100"/>
              </a:spcBef>
            </a:pPr>
            <a:r>
              <a:rPr sz="1200" spc="-45" dirty="0">
                <a:solidFill>
                  <a:srgbClr val="FFFFFF"/>
                </a:solidFill>
                <a:latin typeface="Arial"/>
                <a:cs typeface="Arial"/>
              </a:rPr>
              <a:t>Resize</a:t>
            </a:r>
            <a:r>
              <a:rPr sz="1200" spc="-105" dirty="0">
                <a:solidFill>
                  <a:srgbClr val="FFFFFF"/>
                </a:solidFill>
                <a:latin typeface="Arial"/>
                <a:cs typeface="Arial"/>
              </a:rPr>
              <a:t> </a:t>
            </a:r>
            <a:r>
              <a:rPr sz="1200" spc="-20" dirty="0">
                <a:solidFill>
                  <a:srgbClr val="FFFFFF"/>
                </a:solidFill>
                <a:latin typeface="Arial"/>
                <a:cs typeface="Arial"/>
              </a:rPr>
              <a:t>Image</a:t>
            </a:r>
            <a:endParaRPr sz="1200">
              <a:latin typeface="Arial"/>
              <a:cs typeface="Arial"/>
            </a:endParaRPr>
          </a:p>
        </p:txBody>
      </p:sp>
      <p:grpSp>
        <p:nvGrpSpPr>
          <p:cNvPr id="11" name="object 11"/>
          <p:cNvGrpSpPr/>
          <p:nvPr/>
        </p:nvGrpSpPr>
        <p:grpSpPr>
          <a:xfrm>
            <a:off x="1856232" y="1325880"/>
            <a:ext cx="157480" cy="2395855"/>
            <a:chOff x="1856232" y="1325880"/>
            <a:chExt cx="157480" cy="2395855"/>
          </a:xfrm>
        </p:grpSpPr>
        <p:sp>
          <p:nvSpPr>
            <p:cNvPr id="12" name="object 12"/>
            <p:cNvSpPr/>
            <p:nvPr/>
          </p:nvSpPr>
          <p:spPr>
            <a:xfrm>
              <a:off x="1856232" y="1879092"/>
              <a:ext cx="156972" cy="182880"/>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1856232" y="2430780"/>
              <a:ext cx="156972" cy="184403"/>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1856232" y="2985515"/>
              <a:ext cx="156972" cy="182879"/>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1856232" y="3537203"/>
              <a:ext cx="156972" cy="184404"/>
            </a:xfrm>
            <a:prstGeom prst="rect">
              <a:avLst/>
            </a:prstGeom>
            <a:blipFill>
              <a:blip r:embed="rId5" cstate="print"/>
              <a:stretch>
                <a:fillRect/>
              </a:stretch>
            </a:blipFill>
          </p:spPr>
          <p:txBody>
            <a:bodyPr wrap="square" lIns="0" tIns="0" rIns="0" bIns="0" rtlCol="0"/>
            <a:lstStyle/>
            <a:p>
              <a:endParaRPr/>
            </a:p>
          </p:txBody>
        </p:sp>
        <p:sp>
          <p:nvSpPr>
            <p:cNvPr id="16" name="object 16"/>
            <p:cNvSpPr/>
            <p:nvPr/>
          </p:nvSpPr>
          <p:spPr>
            <a:xfrm>
              <a:off x="1856232" y="1325880"/>
              <a:ext cx="156972" cy="182880"/>
            </a:xfrm>
            <a:prstGeom prst="rect">
              <a:avLst/>
            </a:prstGeom>
            <a:blipFill>
              <a:blip r:embed="rId6" cstate="print"/>
              <a:stretch>
                <a:fillRect/>
              </a:stretch>
            </a:blipFill>
          </p:spPr>
          <p:txBody>
            <a:bodyPr wrap="square" lIns="0" tIns="0" rIns="0" bIns="0" rtlCol="0"/>
            <a:lstStyle/>
            <a:p>
              <a:endParaRPr/>
            </a:p>
          </p:txBody>
        </p:sp>
      </p:grpSp>
      <p:sp>
        <p:nvSpPr>
          <p:cNvPr id="17" name="object 17"/>
          <p:cNvSpPr txBox="1"/>
          <p:nvPr/>
        </p:nvSpPr>
        <p:spPr>
          <a:xfrm>
            <a:off x="1256182" y="3776268"/>
            <a:ext cx="1292860" cy="574675"/>
          </a:xfrm>
          <a:prstGeom prst="rect">
            <a:avLst/>
          </a:prstGeom>
        </p:spPr>
        <p:txBody>
          <a:bodyPr vert="horz" wrap="square" lIns="0" tIns="12700" rIns="0" bIns="0" rtlCol="0">
            <a:spAutoFit/>
          </a:bodyPr>
          <a:lstStyle/>
          <a:p>
            <a:pPr marL="12065" marR="5080" indent="-1905" algn="ctr">
              <a:lnSpc>
                <a:spcPct val="100000"/>
              </a:lnSpc>
              <a:spcBef>
                <a:spcPts val="100"/>
              </a:spcBef>
            </a:pPr>
            <a:r>
              <a:rPr sz="1200" b="1" spc="-40" dirty="0">
                <a:solidFill>
                  <a:srgbClr val="001135"/>
                </a:solidFill>
                <a:latin typeface="Arial"/>
                <a:cs typeface="Arial"/>
              </a:rPr>
              <a:t>Resized </a:t>
            </a:r>
            <a:r>
              <a:rPr sz="1200" b="1" spc="-35" dirty="0">
                <a:solidFill>
                  <a:srgbClr val="001135"/>
                </a:solidFill>
                <a:latin typeface="Arial"/>
                <a:cs typeface="Arial"/>
              </a:rPr>
              <a:t>image </a:t>
            </a:r>
            <a:r>
              <a:rPr sz="1200" b="1" spc="-10" dirty="0">
                <a:solidFill>
                  <a:srgbClr val="001135"/>
                </a:solidFill>
                <a:latin typeface="Arial"/>
                <a:cs typeface="Arial"/>
              </a:rPr>
              <a:t>&amp;  </a:t>
            </a:r>
            <a:r>
              <a:rPr sz="1200" b="1" dirty="0">
                <a:solidFill>
                  <a:srgbClr val="001135"/>
                </a:solidFill>
                <a:latin typeface="Arial"/>
                <a:cs typeface="Arial"/>
              </a:rPr>
              <a:t>metadata </a:t>
            </a:r>
            <a:r>
              <a:rPr sz="1200" b="1" spc="-10" dirty="0">
                <a:solidFill>
                  <a:srgbClr val="001135"/>
                </a:solidFill>
                <a:latin typeface="Arial"/>
                <a:cs typeface="Arial"/>
              </a:rPr>
              <a:t>&amp;</a:t>
            </a:r>
            <a:r>
              <a:rPr sz="1200" b="1" spc="-145" dirty="0">
                <a:solidFill>
                  <a:srgbClr val="001135"/>
                </a:solidFill>
                <a:latin typeface="Arial"/>
                <a:cs typeface="Arial"/>
              </a:rPr>
              <a:t> </a:t>
            </a:r>
            <a:r>
              <a:rPr sz="1200" b="1" spc="-25" dirty="0">
                <a:solidFill>
                  <a:srgbClr val="001135"/>
                </a:solidFill>
                <a:latin typeface="Arial"/>
                <a:cs typeface="Arial"/>
              </a:rPr>
              <a:t>found  </a:t>
            </a:r>
            <a:r>
              <a:rPr sz="1200" b="1" spc="-30" dirty="0">
                <a:solidFill>
                  <a:srgbClr val="001135"/>
                </a:solidFill>
                <a:latin typeface="Arial"/>
                <a:cs typeface="Arial"/>
              </a:rPr>
              <a:t>objects</a:t>
            </a:r>
            <a:endParaRPr sz="1200">
              <a:latin typeface="Arial"/>
              <a:cs typeface="Arial"/>
            </a:endParaRPr>
          </a:p>
        </p:txBody>
      </p:sp>
      <p:sp>
        <p:nvSpPr>
          <p:cNvPr id="18" name="object 18"/>
          <p:cNvSpPr txBox="1"/>
          <p:nvPr/>
        </p:nvSpPr>
        <p:spPr>
          <a:xfrm>
            <a:off x="1676780" y="1084834"/>
            <a:ext cx="450215"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001135"/>
                </a:solidFill>
                <a:latin typeface="Arial"/>
                <a:cs typeface="Arial"/>
              </a:rPr>
              <a:t>I</a:t>
            </a:r>
            <a:r>
              <a:rPr sz="1200" b="1" spc="-30" dirty="0">
                <a:solidFill>
                  <a:srgbClr val="001135"/>
                </a:solidFill>
                <a:latin typeface="Arial"/>
                <a:cs typeface="Arial"/>
              </a:rPr>
              <a:t>m</a:t>
            </a:r>
            <a:r>
              <a:rPr sz="1200" b="1" spc="-35" dirty="0">
                <a:solidFill>
                  <a:srgbClr val="001135"/>
                </a:solidFill>
                <a:latin typeface="Arial"/>
                <a:cs typeface="Arial"/>
              </a:rPr>
              <a:t>a</a:t>
            </a:r>
            <a:r>
              <a:rPr sz="1200" b="1" spc="-70" dirty="0">
                <a:solidFill>
                  <a:srgbClr val="001135"/>
                </a:solidFill>
                <a:latin typeface="Arial"/>
                <a:cs typeface="Arial"/>
              </a:rPr>
              <a:t>g</a:t>
            </a:r>
            <a:r>
              <a:rPr sz="1200" b="1" spc="-10" dirty="0">
                <a:solidFill>
                  <a:srgbClr val="001135"/>
                </a:solidFill>
                <a:latin typeface="Arial"/>
                <a:cs typeface="Arial"/>
              </a:rPr>
              <a:t>e</a:t>
            </a:r>
            <a:endParaRPr sz="1200">
              <a:latin typeface="Arial"/>
              <a:cs typeface="Arial"/>
            </a:endParaRPr>
          </a:p>
        </p:txBody>
      </p:sp>
      <p:sp>
        <p:nvSpPr>
          <p:cNvPr id="19" name="object 19"/>
          <p:cNvSpPr/>
          <p:nvPr/>
        </p:nvSpPr>
        <p:spPr>
          <a:xfrm>
            <a:off x="6321552" y="976883"/>
            <a:ext cx="1665731" cy="1239012"/>
          </a:xfrm>
          <a:prstGeom prst="rect">
            <a:avLst/>
          </a:prstGeom>
          <a:blipFill>
            <a:blip r:embed="rId7" cstate="print"/>
            <a:stretch>
              <a:fillRect/>
            </a:stretch>
          </a:blipFill>
        </p:spPr>
        <p:txBody>
          <a:bodyPr wrap="square" lIns="0" tIns="0" rIns="0" bIns="0" rtlCol="0"/>
          <a:lstStyle/>
          <a:p>
            <a:endParaRPr/>
          </a:p>
        </p:txBody>
      </p:sp>
      <p:sp>
        <p:nvSpPr>
          <p:cNvPr id="20" name="object 20"/>
          <p:cNvSpPr/>
          <p:nvPr/>
        </p:nvSpPr>
        <p:spPr>
          <a:xfrm>
            <a:off x="3656076" y="3622547"/>
            <a:ext cx="816863" cy="608076"/>
          </a:xfrm>
          <a:prstGeom prst="rect">
            <a:avLst/>
          </a:prstGeom>
          <a:blipFill>
            <a:blip r:embed="rId8" cstate="print"/>
            <a:stretch>
              <a:fillRect/>
            </a:stretch>
          </a:blipFill>
        </p:spPr>
        <p:txBody>
          <a:bodyPr wrap="square" lIns="0" tIns="0" rIns="0" bIns="0" rtlCol="0"/>
          <a:lstStyle/>
          <a:p>
            <a:endParaRPr/>
          </a:p>
        </p:txBody>
      </p:sp>
      <p:sp>
        <p:nvSpPr>
          <p:cNvPr id="21" name="object 21"/>
          <p:cNvSpPr txBox="1"/>
          <p:nvPr/>
        </p:nvSpPr>
        <p:spPr>
          <a:xfrm>
            <a:off x="3567429" y="1892045"/>
            <a:ext cx="2471420" cy="1324610"/>
          </a:xfrm>
          <a:prstGeom prst="rect">
            <a:avLst/>
          </a:prstGeom>
        </p:spPr>
        <p:txBody>
          <a:bodyPr vert="horz" wrap="square" lIns="0" tIns="12700" rIns="0" bIns="0" rtlCol="0">
            <a:spAutoFit/>
          </a:bodyPr>
          <a:lstStyle/>
          <a:p>
            <a:pPr marL="41275">
              <a:lnSpc>
                <a:spcPct val="100000"/>
              </a:lnSpc>
              <a:spcBef>
                <a:spcPts val="100"/>
              </a:spcBef>
            </a:pPr>
            <a:r>
              <a:rPr sz="1200" dirty="0">
                <a:solidFill>
                  <a:srgbClr val="001135"/>
                </a:solidFill>
                <a:latin typeface="Arial"/>
                <a:cs typeface="Arial"/>
              </a:rPr>
              <a:t>{ </a:t>
            </a:r>
            <a:r>
              <a:rPr sz="1200" spc="-35" dirty="0">
                <a:solidFill>
                  <a:srgbClr val="001135"/>
                </a:solidFill>
                <a:latin typeface="Arial"/>
                <a:cs typeface="Arial"/>
              </a:rPr>
              <a:t>... </a:t>
            </a:r>
            <a:r>
              <a:rPr sz="1200" spc="25" dirty="0">
                <a:solidFill>
                  <a:srgbClr val="001135"/>
                </a:solidFill>
                <a:latin typeface="Arial"/>
                <a:cs typeface="Arial"/>
              </a:rPr>
              <a:t>“name”: </a:t>
            </a:r>
            <a:r>
              <a:rPr sz="1200" spc="15" dirty="0">
                <a:solidFill>
                  <a:srgbClr val="001135"/>
                </a:solidFill>
                <a:latin typeface="Arial"/>
                <a:cs typeface="Arial"/>
              </a:rPr>
              <a:t>“cats.jpg”,</a:t>
            </a:r>
            <a:r>
              <a:rPr sz="1200" spc="-190" dirty="0">
                <a:solidFill>
                  <a:srgbClr val="001135"/>
                </a:solidFill>
                <a:latin typeface="Arial"/>
                <a:cs typeface="Arial"/>
              </a:rPr>
              <a:t> </a:t>
            </a:r>
            <a:r>
              <a:rPr sz="1200" spc="30" dirty="0">
                <a:solidFill>
                  <a:srgbClr val="001135"/>
                </a:solidFill>
                <a:latin typeface="Arial"/>
                <a:cs typeface="Arial"/>
              </a:rPr>
              <a:t>“resolution”:</a:t>
            </a:r>
            <a:endParaRPr sz="1200" dirty="0">
              <a:latin typeface="Arial"/>
              <a:cs typeface="Arial"/>
            </a:endParaRPr>
          </a:p>
          <a:p>
            <a:pPr marL="41275">
              <a:lnSpc>
                <a:spcPct val="100000"/>
              </a:lnSpc>
            </a:pPr>
            <a:r>
              <a:rPr sz="1200" spc="40" dirty="0">
                <a:solidFill>
                  <a:srgbClr val="001135"/>
                </a:solidFill>
                <a:latin typeface="Arial"/>
                <a:cs typeface="Arial"/>
              </a:rPr>
              <a:t>“1280x1024”, </a:t>
            </a:r>
            <a:r>
              <a:rPr sz="1200" spc="-5" dirty="0">
                <a:solidFill>
                  <a:srgbClr val="001135"/>
                </a:solidFill>
                <a:latin typeface="Arial"/>
                <a:cs typeface="Arial"/>
              </a:rPr>
              <a:t>“ISO”: </a:t>
            </a:r>
            <a:r>
              <a:rPr sz="1200" spc="40" dirty="0">
                <a:solidFill>
                  <a:srgbClr val="001135"/>
                </a:solidFill>
                <a:latin typeface="Arial"/>
                <a:cs typeface="Arial"/>
              </a:rPr>
              <a:t>400 </a:t>
            </a:r>
            <a:r>
              <a:rPr sz="1200" spc="-35" dirty="0">
                <a:solidFill>
                  <a:srgbClr val="001135"/>
                </a:solidFill>
                <a:latin typeface="Arial"/>
                <a:cs typeface="Arial"/>
              </a:rPr>
              <a:t>...</a:t>
            </a:r>
            <a:r>
              <a:rPr sz="1200" spc="-204" dirty="0">
                <a:solidFill>
                  <a:srgbClr val="001135"/>
                </a:solidFill>
                <a:latin typeface="Arial"/>
                <a:cs typeface="Arial"/>
              </a:rPr>
              <a:t> </a:t>
            </a:r>
            <a:r>
              <a:rPr sz="1200" dirty="0">
                <a:solidFill>
                  <a:srgbClr val="001135"/>
                </a:solidFill>
                <a:latin typeface="Arial"/>
                <a:cs typeface="Arial"/>
              </a:rPr>
              <a:t>}</a:t>
            </a:r>
            <a:endParaRPr sz="1200" dirty="0">
              <a:latin typeface="Arial"/>
              <a:cs typeface="Arial"/>
            </a:endParaRPr>
          </a:p>
          <a:p>
            <a:pPr marL="12700" marR="28575">
              <a:lnSpc>
                <a:spcPct val="141700"/>
              </a:lnSpc>
              <a:spcBef>
                <a:spcPts val="710"/>
              </a:spcBef>
            </a:pPr>
            <a:r>
              <a:rPr sz="1200" dirty="0">
                <a:solidFill>
                  <a:srgbClr val="001135"/>
                </a:solidFill>
                <a:latin typeface="Arial"/>
                <a:cs typeface="Arial"/>
              </a:rPr>
              <a:t>{ </a:t>
            </a:r>
            <a:r>
              <a:rPr sz="1200" spc="-35" dirty="0">
                <a:solidFill>
                  <a:srgbClr val="001135"/>
                </a:solidFill>
                <a:latin typeface="Arial"/>
                <a:cs typeface="Arial"/>
              </a:rPr>
              <a:t>... </a:t>
            </a:r>
            <a:r>
              <a:rPr sz="1200" spc="-5" dirty="0">
                <a:solidFill>
                  <a:srgbClr val="001135"/>
                </a:solidFill>
                <a:latin typeface="Arial"/>
                <a:cs typeface="Arial"/>
              </a:rPr>
              <a:t>“new_name”:</a:t>
            </a:r>
            <a:r>
              <a:rPr sz="1200" spc="-80" dirty="0">
                <a:solidFill>
                  <a:srgbClr val="001135"/>
                </a:solidFill>
                <a:latin typeface="Arial"/>
                <a:cs typeface="Arial"/>
              </a:rPr>
              <a:t> </a:t>
            </a:r>
            <a:r>
              <a:rPr sz="1200" dirty="0">
                <a:solidFill>
                  <a:srgbClr val="001135"/>
                </a:solidFill>
                <a:latin typeface="Arial"/>
                <a:cs typeface="Arial"/>
              </a:rPr>
              <a:t>“cats_resized.jpg”,  </a:t>
            </a:r>
            <a:r>
              <a:rPr sz="1200" spc="10" dirty="0">
                <a:solidFill>
                  <a:srgbClr val="001135"/>
                </a:solidFill>
                <a:latin typeface="Arial"/>
                <a:cs typeface="Arial"/>
              </a:rPr>
              <a:t>“new_resolution”: </a:t>
            </a:r>
            <a:r>
              <a:rPr sz="1200" spc="45" dirty="0">
                <a:solidFill>
                  <a:srgbClr val="001135"/>
                </a:solidFill>
                <a:latin typeface="Arial"/>
                <a:cs typeface="Arial"/>
              </a:rPr>
              <a:t>“640x512” </a:t>
            </a:r>
            <a:r>
              <a:rPr sz="1200" spc="-35" dirty="0">
                <a:solidFill>
                  <a:srgbClr val="001135"/>
                </a:solidFill>
                <a:latin typeface="Arial"/>
                <a:cs typeface="Arial"/>
              </a:rPr>
              <a:t>...</a:t>
            </a:r>
            <a:r>
              <a:rPr sz="1200" spc="-145" dirty="0">
                <a:solidFill>
                  <a:srgbClr val="001135"/>
                </a:solidFill>
                <a:latin typeface="Arial"/>
                <a:cs typeface="Arial"/>
              </a:rPr>
              <a:t> </a:t>
            </a:r>
            <a:r>
              <a:rPr sz="1200" dirty="0">
                <a:solidFill>
                  <a:srgbClr val="001135"/>
                </a:solidFill>
                <a:latin typeface="Arial"/>
                <a:cs typeface="Arial"/>
              </a:rPr>
              <a:t>}</a:t>
            </a:r>
            <a:endParaRPr sz="1200" dirty="0">
              <a:latin typeface="Arial"/>
              <a:cs typeface="Arial"/>
            </a:endParaRPr>
          </a:p>
          <a:p>
            <a:pPr marL="77470">
              <a:lnSpc>
                <a:spcPct val="100000"/>
              </a:lnSpc>
              <a:spcBef>
                <a:spcPts val="1115"/>
              </a:spcBef>
            </a:pPr>
            <a:r>
              <a:rPr sz="1200" dirty="0">
                <a:solidFill>
                  <a:srgbClr val="001135"/>
                </a:solidFill>
                <a:latin typeface="Arial"/>
                <a:cs typeface="Arial"/>
              </a:rPr>
              <a:t>{ </a:t>
            </a:r>
            <a:r>
              <a:rPr sz="1200" spc="-35" dirty="0">
                <a:solidFill>
                  <a:srgbClr val="001135"/>
                </a:solidFill>
                <a:latin typeface="Arial"/>
                <a:cs typeface="Arial"/>
              </a:rPr>
              <a:t>... </a:t>
            </a:r>
            <a:r>
              <a:rPr sz="1200" spc="25" dirty="0">
                <a:solidFill>
                  <a:srgbClr val="001135"/>
                </a:solidFill>
                <a:latin typeface="Arial"/>
                <a:cs typeface="Arial"/>
              </a:rPr>
              <a:t>“objects”: </a:t>
            </a:r>
            <a:r>
              <a:rPr sz="1200" spc="45" dirty="0">
                <a:solidFill>
                  <a:srgbClr val="001135"/>
                </a:solidFill>
                <a:latin typeface="Arial"/>
                <a:cs typeface="Arial"/>
              </a:rPr>
              <a:t>[“cat”, </a:t>
            </a:r>
            <a:r>
              <a:rPr sz="1200" spc="60" dirty="0">
                <a:solidFill>
                  <a:srgbClr val="001135"/>
                </a:solidFill>
                <a:latin typeface="Arial"/>
                <a:cs typeface="Arial"/>
              </a:rPr>
              <a:t>“cup”]</a:t>
            </a:r>
            <a:r>
              <a:rPr sz="1200" spc="-225" dirty="0">
                <a:solidFill>
                  <a:srgbClr val="001135"/>
                </a:solidFill>
                <a:latin typeface="Arial"/>
                <a:cs typeface="Arial"/>
              </a:rPr>
              <a:t> </a:t>
            </a:r>
            <a:r>
              <a:rPr sz="1200" spc="-35" dirty="0">
                <a:solidFill>
                  <a:srgbClr val="001135"/>
                </a:solidFill>
                <a:latin typeface="Arial"/>
                <a:cs typeface="Arial"/>
              </a:rPr>
              <a:t>... </a:t>
            </a:r>
            <a:r>
              <a:rPr sz="1200" dirty="0">
                <a:solidFill>
                  <a:srgbClr val="001135"/>
                </a:solidFill>
                <a:latin typeface="Arial"/>
                <a:cs typeface="Arial"/>
              </a:rPr>
              <a:t>}</a:t>
            </a:r>
            <a:endParaRPr sz="1200" dirty="0">
              <a:latin typeface="Arial"/>
              <a:cs typeface="Arial"/>
            </a:endParaRPr>
          </a:p>
        </p:txBody>
      </p:sp>
      <p:sp>
        <p:nvSpPr>
          <p:cNvPr id="22" name="object 22"/>
          <p:cNvSpPr/>
          <p:nvPr/>
        </p:nvSpPr>
        <p:spPr>
          <a:xfrm>
            <a:off x="1941449" y="1047114"/>
            <a:ext cx="4274820" cy="3032760"/>
          </a:xfrm>
          <a:custGeom>
            <a:avLst/>
            <a:gdLst/>
            <a:ahLst/>
            <a:cxnLst/>
            <a:rect l="l" t="t" r="r" b="b"/>
            <a:pathLst>
              <a:path w="4274820" h="3032760">
                <a:moveTo>
                  <a:pt x="1615528" y="1446022"/>
                </a:moveTo>
                <a:lnTo>
                  <a:pt x="1574292" y="1446022"/>
                </a:lnTo>
                <a:lnTo>
                  <a:pt x="1561363" y="1446022"/>
                </a:lnTo>
                <a:lnTo>
                  <a:pt x="1560576" y="1471422"/>
                </a:lnTo>
                <a:lnTo>
                  <a:pt x="1615528" y="1446022"/>
                </a:lnTo>
                <a:close/>
              </a:path>
              <a:path w="4274820" h="3032760">
                <a:moveTo>
                  <a:pt x="1616430" y="905637"/>
                </a:moveTo>
                <a:lnTo>
                  <a:pt x="1574165" y="905637"/>
                </a:lnTo>
                <a:lnTo>
                  <a:pt x="1561274" y="905637"/>
                </a:lnTo>
                <a:lnTo>
                  <a:pt x="1560322" y="931037"/>
                </a:lnTo>
                <a:lnTo>
                  <a:pt x="1616430" y="905637"/>
                </a:lnTo>
                <a:close/>
              </a:path>
              <a:path w="4274820" h="3032760">
                <a:moveTo>
                  <a:pt x="1616964" y="2022856"/>
                </a:moveTo>
                <a:lnTo>
                  <a:pt x="1574165" y="2022856"/>
                </a:lnTo>
                <a:lnTo>
                  <a:pt x="1561185" y="2022856"/>
                </a:lnTo>
                <a:lnTo>
                  <a:pt x="1560068" y="2048256"/>
                </a:lnTo>
                <a:lnTo>
                  <a:pt x="1616964" y="2022856"/>
                </a:lnTo>
                <a:close/>
              </a:path>
              <a:path w="4274820" h="3032760">
                <a:moveTo>
                  <a:pt x="1636268" y="3019069"/>
                </a:moveTo>
                <a:lnTo>
                  <a:pt x="1628597" y="3011563"/>
                </a:lnTo>
                <a:lnTo>
                  <a:pt x="1574165" y="2958274"/>
                </a:lnTo>
                <a:lnTo>
                  <a:pt x="1566240" y="2982925"/>
                </a:lnTo>
                <a:lnTo>
                  <a:pt x="7874" y="2481580"/>
                </a:lnTo>
                <a:lnTo>
                  <a:pt x="0" y="2506218"/>
                </a:lnTo>
                <a:lnTo>
                  <a:pt x="1558328" y="3007576"/>
                </a:lnTo>
                <a:lnTo>
                  <a:pt x="1550416" y="3032264"/>
                </a:lnTo>
                <a:lnTo>
                  <a:pt x="1636268" y="3019069"/>
                </a:lnTo>
                <a:close/>
              </a:path>
              <a:path w="4274820" h="3032760">
                <a:moveTo>
                  <a:pt x="1639443" y="2012823"/>
                </a:moveTo>
                <a:lnTo>
                  <a:pt x="1563497" y="1970532"/>
                </a:lnTo>
                <a:lnTo>
                  <a:pt x="1562341" y="1996490"/>
                </a:lnTo>
                <a:lnTo>
                  <a:pt x="4572" y="1926209"/>
                </a:lnTo>
                <a:lnTo>
                  <a:pt x="3302" y="1952117"/>
                </a:lnTo>
                <a:lnTo>
                  <a:pt x="1561211" y="2022284"/>
                </a:lnTo>
                <a:lnTo>
                  <a:pt x="1574177" y="2022284"/>
                </a:lnTo>
                <a:lnTo>
                  <a:pt x="1618272" y="2022284"/>
                </a:lnTo>
                <a:lnTo>
                  <a:pt x="1639443" y="2012823"/>
                </a:lnTo>
                <a:close/>
              </a:path>
              <a:path w="4274820" h="3032760">
                <a:moveTo>
                  <a:pt x="1639443" y="1434973"/>
                </a:moveTo>
                <a:lnTo>
                  <a:pt x="1562989" y="1393825"/>
                </a:lnTo>
                <a:lnTo>
                  <a:pt x="1562176" y="1419720"/>
                </a:lnTo>
                <a:lnTo>
                  <a:pt x="4318" y="1371473"/>
                </a:lnTo>
                <a:lnTo>
                  <a:pt x="3556" y="1397381"/>
                </a:lnTo>
                <a:lnTo>
                  <a:pt x="1561376" y="1445628"/>
                </a:lnTo>
                <a:lnTo>
                  <a:pt x="1574292" y="1445628"/>
                </a:lnTo>
                <a:lnTo>
                  <a:pt x="1616392" y="1445628"/>
                </a:lnTo>
                <a:lnTo>
                  <a:pt x="1639443" y="1434973"/>
                </a:lnTo>
                <a:close/>
              </a:path>
              <a:path w="4274820" h="3032760">
                <a:moveTo>
                  <a:pt x="1639443" y="895223"/>
                </a:moveTo>
                <a:lnTo>
                  <a:pt x="1563243" y="853313"/>
                </a:lnTo>
                <a:lnTo>
                  <a:pt x="1562265" y="879246"/>
                </a:lnTo>
                <a:lnTo>
                  <a:pt x="4445" y="819785"/>
                </a:lnTo>
                <a:lnTo>
                  <a:pt x="3429" y="845693"/>
                </a:lnTo>
                <a:lnTo>
                  <a:pt x="1561287" y="905154"/>
                </a:lnTo>
                <a:lnTo>
                  <a:pt x="1574177" y="905154"/>
                </a:lnTo>
                <a:lnTo>
                  <a:pt x="1617510" y="905154"/>
                </a:lnTo>
                <a:lnTo>
                  <a:pt x="1639443" y="895223"/>
                </a:lnTo>
                <a:close/>
              </a:path>
              <a:path w="4274820" h="3032760">
                <a:moveTo>
                  <a:pt x="4274820" y="25654"/>
                </a:moveTo>
                <a:lnTo>
                  <a:pt x="4272026" y="0"/>
                </a:lnTo>
                <a:lnTo>
                  <a:pt x="79832" y="442887"/>
                </a:lnTo>
                <a:lnTo>
                  <a:pt x="77089" y="417068"/>
                </a:lnTo>
                <a:lnTo>
                  <a:pt x="3937" y="463931"/>
                </a:lnTo>
                <a:lnTo>
                  <a:pt x="85344" y="494411"/>
                </a:lnTo>
                <a:lnTo>
                  <a:pt x="82740" y="470027"/>
                </a:lnTo>
                <a:lnTo>
                  <a:pt x="82588" y="468668"/>
                </a:lnTo>
                <a:lnTo>
                  <a:pt x="4274820" y="25654"/>
                </a:lnTo>
                <a:close/>
              </a:path>
            </a:pathLst>
          </a:custGeom>
          <a:solidFill>
            <a:srgbClr val="4D5666"/>
          </a:solidFill>
        </p:spPr>
        <p:txBody>
          <a:bodyPr wrap="square" lIns="0" tIns="0" rIns="0" bIns="0" rtlCol="0"/>
          <a:lstStyle/>
          <a:p>
            <a:endParaRPr/>
          </a:p>
        </p:txBody>
      </p:sp>
      <p:sp>
        <p:nvSpPr>
          <p:cNvPr id="23" name="object 23"/>
          <p:cNvSpPr txBox="1"/>
          <p:nvPr/>
        </p:nvSpPr>
        <p:spPr>
          <a:xfrm>
            <a:off x="4550155" y="3532784"/>
            <a:ext cx="2294255" cy="802640"/>
          </a:xfrm>
          <a:prstGeom prst="rect">
            <a:avLst/>
          </a:prstGeom>
        </p:spPr>
        <p:txBody>
          <a:bodyPr vert="horz" wrap="square" lIns="0" tIns="12700" rIns="0" bIns="0" rtlCol="0">
            <a:spAutoFit/>
          </a:bodyPr>
          <a:lstStyle/>
          <a:p>
            <a:pPr marL="12700" marR="5080">
              <a:lnSpc>
                <a:spcPct val="141700"/>
              </a:lnSpc>
              <a:spcBef>
                <a:spcPts val="100"/>
              </a:spcBef>
            </a:pPr>
            <a:r>
              <a:rPr sz="1200" dirty="0">
                <a:solidFill>
                  <a:srgbClr val="001135"/>
                </a:solidFill>
                <a:latin typeface="Arial"/>
                <a:cs typeface="Arial"/>
              </a:rPr>
              <a:t>{ </a:t>
            </a:r>
            <a:r>
              <a:rPr sz="1200" spc="-5" dirty="0">
                <a:solidFill>
                  <a:srgbClr val="001135"/>
                </a:solidFill>
                <a:latin typeface="Arial"/>
                <a:cs typeface="Arial"/>
              </a:rPr>
              <a:t>“new_name”:</a:t>
            </a:r>
            <a:r>
              <a:rPr sz="1200" spc="-90" dirty="0">
                <a:solidFill>
                  <a:srgbClr val="001135"/>
                </a:solidFill>
                <a:latin typeface="Arial"/>
                <a:cs typeface="Arial"/>
              </a:rPr>
              <a:t> </a:t>
            </a:r>
            <a:r>
              <a:rPr sz="1200" dirty="0">
                <a:solidFill>
                  <a:srgbClr val="001135"/>
                </a:solidFill>
                <a:latin typeface="Arial"/>
                <a:cs typeface="Arial"/>
              </a:rPr>
              <a:t>“cats_resized.jpg”,  </a:t>
            </a:r>
            <a:r>
              <a:rPr sz="1200" spc="10" dirty="0">
                <a:solidFill>
                  <a:srgbClr val="001135"/>
                </a:solidFill>
                <a:latin typeface="Arial"/>
                <a:cs typeface="Arial"/>
              </a:rPr>
              <a:t>“new_resolution”: </a:t>
            </a:r>
            <a:r>
              <a:rPr sz="1200" spc="40" dirty="0">
                <a:solidFill>
                  <a:srgbClr val="001135"/>
                </a:solidFill>
                <a:latin typeface="Arial"/>
                <a:cs typeface="Arial"/>
              </a:rPr>
              <a:t>“640x512”,  </a:t>
            </a:r>
            <a:r>
              <a:rPr sz="1200" spc="25" dirty="0">
                <a:solidFill>
                  <a:srgbClr val="001135"/>
                </a:solidFill>
                <a:latin typeface="Arial"/>
                <a:cs typeface="Arial"/>
              </a:rPr>
              <a:t>“objects”: </a:t>
            </a:r>
            <a:r>
              <a:rPr sz="1200" spc="45" dirty="0">
                <a:solidFill>
                  <a:srgbClr val="001135"/>
                </a:solidFill>
                <a:latin typeface="Arial"/>
                <a:cs typeface="Arial"/>
              </a:rPr>
              <a:t>[“cat”, </a:t>
            </a:r>
            <a:r>
              <a:rPr sz="1200" spc="60" dirty="0">
                <a:solidFill>
                  <a:srgbClr val="001135"/>
                </a:solidFill>
                <a:latin typeface="Arial"/>
                <a:cs typeface="Arial"/>
              </a:rPr>
              <a:t>“cup”]</a:t>
            </a:r>
            <a:r>
              <a:rPr sz="1200" spc="-185" dirty="0">
                <a:solidFill>
                  <a:srgbClr val="001135"/>
                </a:solidFill>
                <a:latin typeface="Arial"/>
                <a:cs typeface="Arial"/>
              </a:rPr>
              <a:t> </a:t>
            </a:r>
            <a:r>
              <a:rPr sz="1200" dirty="0">
                <a:solidFill>
                  <a:srgbClr val="001135"/>
                </a:solidFill>
                <a:latin typeface="Arial"/>
                <a:cs typeface="Arial"/>
              </a:rPr>
              <a:t>}</a:t>
            </a:r>
            <a:endParaRPr sz="1200">
              <a:latin typeface="Arial"/>
              <a:cs typeface="Arial"/>
            </a:endParaRPr>
          </a:p>
        </p:txBody>
      </p:sp>
      <p:sp>
        <p:nvSpPr>
          <p:cNvPr id="28" name="灯片编号占位符 27">
            <a:extLst>
              <a:ext uri="{FF2B5EF4-FFF2-40B4-BE49-F238E27FC236}">
                <a16:creationId xmlns:a16="http://schemas.microsoft.com/office/drawing/2014/main" id="{03215D81-6940-4DE5-A533-D2DF440D93FF}"/>
              </a:ext>
            </a:extLst>
          </p:cNvPr>
          <p:cNvSpPr>
            <a:spLocks noGrp="1"/>
          </p:cNvSpPr>
          <p:nvPr>
            <p:ph type="sldNum" sz="quarter" idx="7"/>
          </p:nvPr>
        </p:nvSpPr>
        <p:spPr/>
        <p:txBody>
          <a:bodyPr/>
          <a:lstStyle/>
          <a:p>
            <a:pPr marL="38100">
              <a:lnSpc>
                <a:spcPct val="100000"/>
              </a:lnSpc>
              <a:spcBef>
                <a:spcPts val="100"/>
              </a:spcBef>
            </a:pPr>
            <a:fld id="{81D60167-4931-47E6-BA6A-407CBD079E47}" type="slidenum">
              <a:rPr lang="en-US" altLang="zh-CN" spc="30" smtClean="0"/>
              <a:t>4</a:t>
            </a:fld>
            <a:endParaRPr lang="en-US" altLang="zh-CN" spc="3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BAFDBF9-686B-438C-BCC4-43CC7A6DD4F0}"/>
              </a:ext>
            </a:extLst>
          </p:cNvPr>
          <p:cNvSpPr txBox="1"/>
          <p:nvPr/>
        </p:nvSpPr>
        <p:spPr>
          <a:xfrm>
            <a:off x="76200" y="211823"/>
            <a:ext cx="5715000" cy="369332"/>
          </a:xfrm>
          <a:prstGeom prst="rect">
            <a:avLst/>
          </a:prstGeom>
          <a:noFill/>
        </p:spPr>
        <p:txBody>
          <a:bodyPr wrap="square">
            <a:spAutoFit/>
          </a:bodyPr>
          <a:lstStyle/>
          <a:p>
            <a:pPr marL="241935" lvl="1">
              <a:lnSpc>
                <a:spcPct val="100000"/>
              </a:lnSpc>
              <a:spcBef>
                <a:spcPts val="610"/>
              </a:spcBef>
              <a:tabLst>
                <a:tab pos="528955" algn="l"/>
                <a:tab pos="530225" algn="l"/>
              </a:tabLst>
            </a:pPr>
            <a:r>
              <a:rPr lang="en-US" altLang="zh-CN" sz="1800" dirty="0">
                <a:solidFill>
                  <a:srgbClr val="124191"/>
                </a:solidFill>
                <a:latin typeface="Arial"/>
                <a:cs typeface="Arial"/>
              </a:rPr>
              <a:t>On-demand restore</a:t>
            </a:r>
            <a:endParaRPr lang="en-US" altLang="zh-CN" sz="1800" dirty="0">
              <a:latin typeface="Arial"/>
              <a:cs typeface="Arial"/>
            </a:endParaRPr>
          </a:p>
        </p:txBody>
      </p:sp>
      <p:pic>
        <p:nvPicPr>
          <p:cNvPr id="3" name="图片 2">
            <a:extLst>
              <a:ext uri="{FF2B5EF4-FFF2-40B4-BE49-F238E27FC236}">
                <a16:creationId xmlns:a16="http://schemas.microsoft.com/office/drawing/2014/main" id="{205D5D07-CCFB-4C69-8917-C3B1AB2D33D9}"/>
              </a:ext>
            </a:extLst>
          </p:cNvPr>
          <p:cNvPicPr>
            <a:picLocks noChangeAspect="1"/>
          </p:cNvPicPr>
          <p:nvPr/>
        </p:nvPicPr>
        <p:blipFill>
          <a:blip r:embed="rId3"/>
          <a:stretch>
            <a:fillRect/>
          </a:stretch>
        </p:blipFill>
        <p:spPr>
          <a:xfrm>
            <a:off x="762000" y="2690482"/>
            <a:ext cx="7620000" cy="2450518"/>
          </a:xfrm>
          <a:prstGeom prst="rect">
            <a:avLst/>
          </a:prstGeom>
        </p:spPr>
      </p:pic>
      <p:sp>
        <p:nvSpPr>
          <p:cNvPr id="9" name="文本框 8">
            <a:extLst>
              <a:ext uri="{FF2B5EF4-FFF2-40B4-BE49-F238E27FC236}">
                <a16:creationId xmlns:a16="http://schemas.microsoft.com/office/drawing/2014/main" id="{E2B4925E-FFE5-43F7-A47E-EA101407FC94}"/>
              </a:ext>
            </a:extLst>
          </p:cNvPr>
          <p:cNvSpPr txBox="1"/>
          <p:nvPr/>
        </p:nvSpPr>
        <p:spPr>
          <a:xfrm>
            <a:off x="381000" y="727491"/>
            <a:ext cx="7086600" cy="2031325"/>
          </a:xfrm>
          <a:prstGeom prst="rect">
            <a:avLst/>
          </a:prstGeom>
          <a:noFill/>
        </p:spPr>
        <p:txBody>
          <a:bodyPr wrap="square">
            <a:spAutoFit/>
          </a:bodyPr>
          <a:lstStyle/>
          <a:p>
            <a:r>
              <a:rPr lang="en-US" altLang="zh-CN" dirty="0">
                <a:latin typeface="Arial" panose="020B0604020202020204" pitchFamily="34" charset="0"/>
                <a:ea typeface="微软雅黑" panose="020B0503020204020204" pitchFamily="34" charset="-122"/>
              </a:rPr>
              <a:t>Catalyzer </a:t>
            </a:r>
            <a:r>
              <a:rPr lang="zh-CN" altLang="en-US" dirty="0">
                <a:latin typeface="Arial" panose="020B0604020202020204" pitchFamily="34" charset="0"/>
                <a:ea typeface="微软雅黑" panose="020B0503020204020204" pitchFamily="34" charset="-122"/>
              </a:rPr>
              <a:t>通过将流程分解为三个部分来加速恢复</a:t>
            </a:r>
            <a:r>
              <a:rPr lang="en-US" altLang="zh-CN" dirty="0">
                <a:latin typeface="Arial" panose="020B0604020202020204" pitchFamily="34" charset="0"/>
                <a:ea typeface="微软雅黑" panose="020B0503020204020204" pitchFamily="34" charset="-122"/>
              </a:rPr>
              <a:t>: </a:t>
            </a:r>
          </a:p>
          <a:p>
            <a:pPr marL="285750" indent="-285750">
              <a:buFont typeface="Arial" panose="020B0604020202020204" pitchFamily="34" charset="0"/>
              <a:buChar char="•"/>
            </a:pPr>
            <a:r>
              <a:rPr lang="zh-CN" altLang="en-US" dirty="0">
                <a:latin typeface="Arial" panose="020B0604020202020204" pitchFamily="34" charset="0"/>
                <a:ea typeface="微软雅黑" panose="020B0503020204020204" pitchFamily="34" charset="-122"/>
              </a:rPr>
              <a:t>脱机准备</a:t>
            </a:r>
            <a:endParaRPr lang="en-US" altLang="zh-CN" dirty="0">
              <a:latin typeface="Arial" panose="020B0604020202020204" pitchFamily="34" charset="0"/>
              <a:ea typeface="微软雅黑" panose="020B0503020204020204" pitchFamily="34" charset="-122"/>
            </a:endParaRPr>
          </a:p>
          <a:p>
            <a:pPr marL="742950" lvl="1" indent="-285750">
              <a:buFont typeface="Wingdings" panose="05000000000000000000" pitchFamily="2" charset="2"/>
              <a:buChar char="Ø"/>
            </a:pPr>
            <a:r>
              <a:rPr lang="zh-CN" altLang="en-US" dirty="0">
                <a:latin typeface="Arial" panose="020B0604020202020204" pitchFamily="34" charset="0"/>
                <a:ea typeface="微软雅黑" panose="020B0503020204020204" pitchFamily="34" charset="-122"/>
              </a:rPr>
              <a:t>解压与反序列化</a:t>
            </a:r>
            <a:endParaRPr lang="en-US" altLang="zh-CN" dirty="0">
              <a:latin typeface="Arial" panose="020B0604020202020204" pitchFamily="34" charset="0"/>
              <a:ea typeface="微软雅黑" panose="020B0503020204020204" pitchFamily="34" charset="-122"/>
            </a:endParaRPr>
          </a:p>
          <a:p>
            <a:pPr marL="285750" indent="-285750">
              <a:buFont typeface="Arial" panose="020B0604020202020204" pitchFamily="34" charset="0"/>
              <a:buChar char="•"/>
            </a:pPr>
            <a:r>
              <a:rPr lang="zh-CN" altLang="en-US" dirty="0">
                <a:latin typeface="Arial" panose="020B0604020202020204" pitchFamily="34" charset="0"/>
                <a:ea typeface="微软雅黑" panose="020B0503020204020204" pitchFamily="34" charset="-122"/>
              </a:rPr>
              <a:t>关键路径恢复 </a:t>
            </a:r>
            <a:endParaRPr lang="en-US" altLang="zh-CN" dirty="0">
              <a:latin typeface="Arial" panose="020B0604020202020204" pitchFamily="34" charset="0"/>
              <a:ea typeface="微软雅黑" panose="020B0503020204020204" pitchFamily="34" charset="-122"/>
            </a:endParaRPr>
          </a:p>
          <a:p>
            <a:pPr marL="742950" lvl="1" indent="-285750">
              <a:buFont typeface="Wingdings" panose="05000000000000000000" pitchFamily="2" charset="2"/>
              <a:buChar char="Ø"/>
            </a:pPr>
            <a:r>
              <a:rPr lang="zh-CN" altLang="en-US" dirty="0">
                <a:latin typeface="Arial" panose="020B0604020202020204" pitchFamily="34" charset="0"/>
                <a:ea typeface="微软雅黑" panose="020B0503020204020204" pitchFamily="34" charset="-122"/>
              </a:rPr>
              <a:t>非</a:t>
            </a:r>
            <a:r>
              <a:rPr lang="en-US" altLang="zh-CN" dirty="0">
                <a:latin typeface="Arial" panose="020B0604020202020204" pitchFamily="34" charset="0"/>
                <a:ea typeface="微软雅黑" panose="020B0503020204020204" pitchFamily="34" charset="-122"/>
              </a:rPr>
              <a:t>I/O</a:t>
            </a:r>
            <a:r>
              <a:rPr lang="zh-CN" altLang="en-US" dirty="0">
                <a:latin typeface="Arial" panose="020B0604020202020204" pitchFamily="34" charset="0"/>
                <a:ea typeface="微软雅黑" panose="020B0503020204020204" pitchFamily="34" charset="-122"/>
              </a:rPr>
              <a:t>系统状态恢复</a:t>
            </a:r>
            <a:endParaRPr lang="en-US" altLang="zh-CN" dirty="0">
              <a:latin typeface="Arial" panose="020B0604020202020204" pitchFamily="34" charset="0"/>
              <a:ea typeface="微软雅黑" panose="020B0503020204020204" pitchFamily="34" charset="-122"/>
            </a:endParaRPr>
          </a:p>
          <a:p>
            <a:pPr marL="285750" indent="-285750">
              <a:buFont typeface="Arial" panose="020B0604020202020204" pitchFamily="34" charset="0"/>
              <a:buChar char="•"/>
            </a:pPr>
            <a:r>
              <a:rPr lang="zh-CN" altLang="en-US" dirty="0">
                <a:latin typeface="Arial" panose="020B0604020202020204" pitchFamily="34" charset="0"/>
                <a:ea typeface="微软雅黑" panose="020B0503020204020204" pitchFamily="34" charset="-122"/>
              </a:rPr>
              <a:t>按需恢复。</a:t>
            </a:r>
            <a:endParaRPr lang="en-US" altLang="zh-CN" dirty="0">
              <a:latin typeface="Arial" panose="020B0604020202020204" pitchFamily="34" charset="0"/>
              <a:ea typeface="微软雅黑" panose="020B0503020204020204" pitchFamily="34" charset="-122"/>
            </a:endParaRPr>
          </a:p>
          <a:p>
            <a:pPr marL="742950" lvl="1" indent="-285750">
              <a:buFont typeface="Wingdings" panose="05000000000000000000" pitchFamily="2" charset="2"/>
              <a:buChar char="Ø"/>
            </a:pPr>
            <a:r>
              <a:rPr lang="zh-CN" altLang="en-US" dirty="0">
                <a:latin typeface="Arial" panose="020B0604020202020204" pitchFamily="34" charset="0"/>
                <a:ea typeface="微软雅黑" panose="020B0503020204020204" pitchFamily="34" charset="-122"/>
              </a:rPr>
              <a:t>应用程序状态的加载和 </a:t>
            </a:r>
            <a:r>
              <a:rPr lang="en-US" altLang="zh-CN" dirty="0">
                <a:latin typeface="Arial" panose="020B0604020202020204" pitchFamily="34" charset="0"/>
                <a:ea typeface="微软雅黑" panose="020B0503020204020204" pitchFamily="34" charset="-122"/>
              </a:rPr>
              <a:t>I/O </a:t>
            </a:r>
            <a:r>
              <a:rPr lang="zh-CN" altLang="en-US" dirty="0">
                <a:latin typeface="Arial" panose="020B0604020202020204" pitchFamily="34" charset="0"/>
                <a:ea typeface="微软雅黑" panose="020B0503020204020204" pitchFamily="34" charset="-122"/>
              </a:rPr>
              <a:t>相关系统状态的恢复</a:t>
            </a:r>
          </a:p>
        </p:txBody>
      </p:sp>
      <p:sp>
        <p:nvSpPr>
          <p:cNvPr id="6" name="灯片编号占位符 5">
            <a:extLst>
              <a:ext uri="{FF2B5EF4-FFF2-40B4-BE49-F238E27FC236}">
                <a16:creationId xmlns:a16="http://schemas.microsoft.com/office/drawing/2014/main" id="{D33ADD7E-2C1E-4607-BA59-E22A9E63CDF7}"/>
              </a:ext>
            </a:extLst>
          </p:cNvPr>
          <p:cNvSpPr>
            <a:spLocks noGrp="1"/>
          </p:cNvSpPr>
          <p:nvPr>
            <p:ph type="sldNum" sz="quarter" idx="7"/>
          </p:nvPr>
        </p:nvSpPr>
        <p:spPr/>
        <p:txBody>
          <a:bodyPr/>
          <a:lstStyle/>
          <a:p>
            <a:pPr marL="38100">
              <a:lnSpc>
                <a:spcPct val="100000"/>
              </a:lnSpc>
              <a:spcBef>
                <a:spcPts val="100"/>
              </a:spcBef>
            </a:pPr>
            <a:fld id="{81D60167-4931-47E6-BA6A-407CBD079E47}" type="slidenum">
              <a:rPr lang="en-US" altLang="zh-CN" spc="30" smtClean="0"/>
              <a:t>40</a:t>
            </a:fld>
            <a:endParaRPr lang="en-US" altLang="zh-CN" spc="30" dirty="0"/>
          </a:p>
        </p:txBody>
      </p:sp>
    </p:spTree>
    <p:extLst>
      <p:ext uri="{BB962C8B-B14F-4D97-AF65-F5344CB8AC3E}">
        <p14:creationId xmlns:p14="http://schemas.microsoft.com/office/powerpoint/2010/main" val="28817905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BAFDBF9-686B-438C-BCC4-43CC7A6DD4F0}"/>
              </a:ext>
            </a:extLst>
          </p:cNvPr>
          <p:cNvSpPr txBox="1"/>
          <p:nvPr/>
        </p:nvSpPr>
        <p:spPr>
          <a:xfrm>
            <a:off x="76200" y="211823"/>
            <a:ext cx="5715000" cy="369332"/>
          </a:xfrm>
          <a:prstGeom prst="rect">
            <a:avLst/>
          </a:prstGeom>
          <a:noFill/>
        </p:spPr>
        <p:txBody>
          <a:bodyPr wrap="square">
            <a:spAutoFit/>
          </a:bodyPr>
          <a:lstStyle/>
          <a:p>
            <a:pPr marL="241935" lvl="1">
              <a:lnSpc>
                <a:spcPct val="100000"/>
              </a:lnSpc>
              <a:spcBef>
                <a:spcPts val="610"/>
              </a:spcBef>
              <a:tabLst>
                <a:tab pos="528955" algn="l"/>
                <a:tab pos="530225" algn="l"/>
              </a:tabLst>
            </a:pPr>
            <a:r>
              <a:rPr lang="en-US" altLang="zh-CN" sz="1800" dirty="0">
                <a:solidFill>
                  <a:srgbClr val="124191"/>
                </a:solidFill>
                <a:latin typeface="Arial"/>
                <a:cs typeface="Arial"/>
              </a:rPr>
              <a:t>On-demand restore</a:t>
            </a:r>
            <a:endParaRPr lang="en-US" altLang="zh-CN" sz="1800" dirty="0">
              <a:latin typeface="Arial"/>
              <a:cs typeface="Arial"/>
            </a:endParaRPr>
          </a:p>
        </p:txBody>
      </p:sp>
      <p:sp>
        <p:nvSpPr>
          <p:cNvPr id="9" name="文本框 8">
            <a:extLst>
              <a:ext uri="{FF2B5EF4-FFF2-40B4-BE49-F238E27FC236}">
                <a16:creationId xmlns:a16="http://schemas.microsoft.com/office/drawing/2014/main" id="{E2B4925E-FFE5-43F7-A47E-EA101407FC94}"/>
              </a:ext>
            </a:extLst>
          </p:cNvPr>
          <p:cNvSpPr txBox="1"/>
          <p:nvPr/>
        </p:nvSpPr>
        <p:spPr>
          <a:xfrm>
            <a:off x="381000" y="666750"/>
            <a:ext cx="5562600" cy="3970318"/>
          </a:xfrm>
          <a:prstGeom prst="rect">
            <a:avLst/>
          </a:prstGeom>
          <a:noFill/>
        </p:spPr>
        <p:txBody>
          <a:bodyPr wrap="square">
            <a:spAutoFit/>
          </a:bodyPr>
          <a:lstStyle/>
          <a:p>
            <a:r>
              <a:rPr lang="en-US" altLang="zh-CN" dirty="0">
                <a:latin typeface="Arial" panose="020B0604020202020204" pitchFamily="34" charset="0"/>
                <a:ea typeface="微软雅黑" panose="020B0503020204020204" pitchFamily="34" charset="-122"/>
              </a:rPr>
              <a:t>Catalyzer </a:t>
            </a:r>
            <a:r>
              <a:rPr lang="zh-CN" altLang="en-US" dirty="0">
                <a:latin typeface="Arial" panose="020B0604020202020204" pitchFamily="34" charset="0"/>
                <a:ea typeface="微软雅黑" panose="020B0503020204020204" pitchFamily="34" charset="-122"/>
              </a:rPr>
              <a:t>提出四种技术</a:t>
            </a:r>
            <a:r>
              <a:rPr lang="en-US" altLang="zh-CN" dirty="0">
                <a:latin typeface="Arial" panose="020B0604020202020204" pitchFamily="34" charset="0"/>
                <a:ea typeface="微软雅黑" panose="020B0503020204020204" pitchFamily="34" charset="-122"/>
              </a:rPr>
              <a:t>: </a:t>
            </a:r>
          </a:p>
          <a:p>
            <a:pPr marL="285750" indent="-285750">
              <a:buFont typeface="Arial" panose="020B0604020202020204" pitchFamily="34" charset="0"/>
              <a:buChar char="•"/>
            </a:pPr>
            <a:r>
              <a:rPr lang="zh-CN" altLang="en-US" dirty="0">
                <a:latin typeface="Arial" panose="020B0604020202020204" pitchFamily="34" charset="0"/>
                <a:ea typeface="微软雅黑" panose="020B0503020204020204" pitchFamily="34" charset="-122"/>
              </a:rPr>
              <a:t>覆盖内存</a:t>
            </a:r>
            <a:endParaRPr lang="en-US" altLang="zh-CN" dirty="0">
              <a:latin typeface="Arial" panose="020B0604020202020204" pitchFamily="34" charset="0"/>
              <a:ea typeface="微软雅黑" panose="020B0503020204020204" pitchFamily="34" charset="-122"/>
            </a:endParaRPr>
          </a:p>
          <a:p>
            <a:pPr marL="742950" lvl="1" indent="-285750">
              <a:buFont typeface="Wingdings" panose="05000000000000000000" pitchFamily="2" charset="2"/>
              <a:buChar char="Ø"/>
            </a:pPr>
            <a:r>
              <a:rPr lang="zh-CN" altLang="en-US" dirty="0">
                <a:latin typeface="Arial" panose="020B0604020202020204" pitchFamily="34" charset="0"/>
                <a:ea typeface="微软雅黑" panose="020B0503020204020204" pitchFamily="34" charset="-122"/>
              </a:rPr>
              <a:t>将</a:t>
            </a:r>
            <a:r>
              <a:rPr lang="en-US" altLang="zh-CN" dirty="0" err="1">
                <a:latin typeface="Arial" panose="020B0604020202020204" pitchFamily="34" charset="0"/>
                <a:ea typeface="微软雅黑" panose="020B0503020204020204" pitchFamily="34" charset="-122"/>
              </a:rPr>
              <a:t>func</a:t>
            </a:r>
            <a:r>
              <a:rPr lang="zh-CN" altLang="en-US" dirty="0">
                <a:latin typeface="Arial" panose="020B0604020202020204" pitchFamily="34" charset="0"/>
                <a:ea typeface="微软雅黑" panose="020B0503020204020204" pitchFamily="34" charset="-122"/>
              </a:rPr>
              <a:t>映像直接映射到内存加载应用程序状态</a:t>
            </a:r>
            <a:endParaRPr lang="en-US" altLang="zh-CN" dirty="0">
              <a:latin typeface="Arial" panose="020B0604020202020204" pitchFamily="34" charset="0"/>
              <a:ea typeface="微软雅黑" panose="020B0503020204020204" pitchFamily="34" charset="-122"/>
            </a:endParaRPr>
          </a:p>
          <a:p>
            <a:pPr marL="742950" lvl="1" indent="-285750">
              <a:buFont typeface="Wingdings" panose="05000000000000000000" pitchFamily="2" charset="2"/>
              <a:buChar char="Ø"/>
            </a:pPr>
            <a:r>
              <a:rPr lang="zh-CN" altLang="en-US" dirty="0">
                <a:latin typeface="Arial" panose="020B0604020202020204" pitchFamily="34" charset="0"/>
                <a:ea typeface="微软雅黑" panose="020B0503020204020204" pitchFamily="34" charset="-122"/>
              </a:rPr>
              <a:t>运行相同函数的沙盒之间共享“基本内存映射”</a:t>
            </a:r>
          </a:p>
          <a:p>
            <a:pPr marL="285750" indent="-285750">
              <a:buFont typeface="Arial" panose="020B0604020202020204" pitchFamily="34" charset="0"/>
              <a:buChar char="•"/>
            </a:pPr>
            <a:r>
              <a:rPr lang="zh-CN" altLang="en-US" dirty="0">
                <a:latin typeface="Arial" panose="020B0604020202020204" pitchFamily="34" charset="0"/>
                <a:ea typeface="微软雅黑" panose="020B0503020204020204" pitchFamily="34" charset="-122"/>
              </a:rPr>
              <a:t>状态恢复分离 </a:t>
            </a:r>
            <a:endParaRPr lang="en-US" altLang="zh-CN" dirty="0">
              <a:latin typeface="Arial" panose="020B0604020202020204" pitchFamily="34" charset="0"/>
              <a:ea typeface="微软雅黑" panose="020B0503020204020204" pitchFamily="34" charset="-122"/>
            </a:endParaRPr>
          </a:p>
          <a:p>
            <a:pPr marL="742950" lvl="1" indent="-285750">
              <a:buFont typeface="Wingdings" panose="05000000000000000000" pitchFamily="2" charset="2"/>
              <a:buChar char="Ø"/>
            </a:pPr>
            <a:r>
              <a:rPr lang="zh-CN" altLang="en-US" dirty="0">
                <a:latin typeface="Arial" panose="020B0604020202020204" pitchFamily="34" charset="0"/>
                <a:ea typeface="微软雅黑" panose="020B0503020204020204" pitchFamily="34" charset="-122"/>
              </a:rPr>
              <a:t>在关键路径上将反序列化与系统状态恢复分开</a:t>
            </a:r>
            <a:endParaRPr lang="en-US" altLang="zh-CN" dirty="0">
              <a:latin typeface="Arial" panose="020B0604020202020204" pitchFamily="34" charset="0"/>
              <a:ea typeface="微软雅黑" panose="020B0503020204020204" pitchFamily="34" charset="-122"/>
            </a:endParaRPr>
          </a:p>
          <a:p>
            <a:pPr marL="285750" indent="-285750">
              <a:buFont typeface="Arial" panose="020B0604020202020204" pitchFamily="34" charset="0"/>
              <a:buChar char="•"/>
            </a:pPr>
            <a:r>
              <a:rPr lang="zh-CN" altLang="en-US" dirty="0">
                <a:latin typeface="Arial" panose="020B0604020202020204" pitchFamily="34" charset="0"/>
                <a:ea typeface="微软雅黑" panose="020B0503020204020204" pitchFamily="34" charset="-122"/>
              </a:rPr>
              <a:t>按需</a:t>
            </a:r>
            <a:r>
              <a:rPr lang="en-US" altLang="zh-CN" dirty="0">
                <a:latin typeface="Arial" panose="020B0604020202020204" pitchFamily="34" charset="0"/>
                <a:ea typeface="微软雅黑" panose="020B0503020204020204" pitchFamily="34" charset="-122"/>
              </a:rPr>
              <a:t>I/O</a:t>
            </a:r>
            <a:r>
              <a:rPr lang="zh-CN" altLang="en-US" dirty="0">
                <a:latin typeface="Arial" panose="020B0604020202020204" pitchFamily="34" charset="0"/>
                <a:ea typeface="微软雅黑" panose="020B0503020204020204" pitchFamily="34" charset="-122"/>
              </a:rPr>
              <a:t>连接</a:t>
            </a:r>
            <a:endParaRPr lang="en-US" altLang="zh-CN" dirty="0">
              <a:latin typeface="Arial" panose="020B0604020202020204" pitchFamily="34" charset="0"/>
              <a:ea typeface="微软雅黑" panose="020B0503020204020204" pitchFamily="34" charset="-122"/>
            </a:endParaRPr>
          </a:p>
          <a:p>
            <a:pPr marL="742950" lvl="1" indent="-285750">
              <a:buFont typeface="Wingdings" panose="05000000000000000000" pitchFamily="2" charset="2"/>
              <a:buChar char="Ø"/>
            </a:pPr>
            <a:r>
              <a:rPr lang="zh-CN" altLang="en-US" dirty="0">
                <a:latin typeface="Arial" panose="020B0604020202020204" pitchFamily="34" charset="0"/>
                <a:ea typeface="微软雅黑" panose="020B0503020204020204" pitchFamily="34" charset="-122"/>
              </a:rPr>
              <a:t>异步执行</a:t>
            </a:r>
            <a:r>
              <a:rPr lang="en-US" altLang="zh-CN" dirty="0">
                <a:latin typeface="Arial" panose="020B0604020202020204" pitchFamily="34" charset="0"/>
                <a:ea typeface="微软雅黑" panose="020B0503020204020204" pitchFamily="34" charset="-122"/>
              </a:rPr>
              <a:t>I / O</a:t>
            </a:r>
            <a:r>
              <a:rPr lang="zh-CN" altLang="en-US" dirty="0">
                <a:latin typeface="Arial" panose="020B0604020202020204" pitchFamily="34" charset="0"/>
                <a:ea typeface="微软雅黑" panose="020B0503020204020204" pitchFamily="34" charset="-122"/>
              </a:rPr>
              <a:t>重新连接，一个文件描述符将被传递给函数，但在内核中被标记为尚未重新打开</a:t>
            </a:r>
            <a:endParaRPr lang="en-US" altLang="zh-CN" dirty="0">
              <a:latin typeface="Arial" panose="020B0604020202020204" pitchFamily="34" charset="0"/>
              <a:ea typeface="微软雅黑" panose="020B0503020204020204" pitchFamily="34" charset="-122"/>
            </a:endParaRPr>
          </a:p>
          <a:p>
            <a:pPr marL="285750" indent="-285750">
              <a:buFont typeface="Arial" panose="020B0604020202020204" pitchFamily="34" charset="0"/>
              <a:buChar char="•"/>
            </a:pPr>
            <a:r>
              <a:rPr lang="zh-CN" altLang="en-US" dirty="0">
                <a:latin typeface="Arial" panose="020B0604020202020204" pitchFamily="34" charset="0"/>
                <a:ea typeface="微软雅黑" panose="020B0503020204020204" pitchFamily="34" charset="-122"/>
              </a:rPr>
              <a:t>虚拟沙盒</a:t>
            </a:r>
            <a:r>
              <a:rPr lang="en-US" altLang="zh-CN" dirty="0">
                <a:latin typeface="Arial" panose="020B0604020202020204" pitchFamily="34" charset="0"/>
                <a:ea typeface="微软雅黑" panose="020B0503020204020204" pitchFamily="34" charset="-122"/>
              </a:rPr>
              <a:t>Zygotes</a:t>
            </a:r>
          </a:p>
          <a:p>
            <a:pPr marL="742950" lvl="1" indent="-285750">
              <a:buFont typeface="Wingdings" panose="05000000000000000000" pitchFamily="2" charset="2"/>
              <a:buChar char="Ø"/>
            </a:pPr>
            <a:r>
              <a:rPr lang="zh-CN" altLang="en-US" dirty="0">
                <a:latin typeface="Arial" panose="020B0604020202020204" pitchFamily="34" charset="0"/>
                <a:ea typeface="微软雅黑" panose="020B0503020204020204" pitchFamily="34" charset="-122"/>
              </a:rPr>
              <a:t>通用的虚拟化沙盒，用于在恢复中生成特定于函数的沙盒。另外，缓存用于减少沙盒构建的开销</a:t>
            </a:r>
            <a:endParaRPr lang="en-US" altLang="zh-CN" dirty="0">
              <a:latin typeface="Arial" panose="020B0604020202020204" pitchFamily="34" charset="0"/>
              <a:ea typeface="微软雅黑" panose="020B0503020204020204" pitchFamily="34" charset="-122"/>
            </a:endParaRPr>
          </a:p>
        </p:txBody>
      </p:sp>
      <p:pic>
        <p:nvPicPr>
          <p:cNvPr id="2" name="图片 1">
            <a:extLst>
              <a:ext uri="{FF2B5EF4-FFF2-40B4-BE49-F238E27FC236}">
                <a16:creationId xmlns:a16="http://schemas.microsoft.com/office/drawing/2014/main" id="{348D0A17-CF96-47E7-8A7D-9C8981947E8F}"/>
              </a:ext>
            </a:extLst>
          </p:cNvPr>
          <p:cNvPicPr>
            <a:picLocks noChangeAspect="1"/>
          </p:cNvPicPr>
          <p:nvPr/>
        </p:nvPicPr>
        <p:blipFill>
          <a:blip r:embed="rId3"/>
          <a:stretch>
            <a:fillRect/>
          </a:stretch>
        </p:blipFill>
        <p:spPr>
          <a:xfrm>
            <a:off x="6067425" y="1270005"/>
            <a:ext cx="2695575" cy="2603490"/>
          </a:xfrm>
          <a:prstGeom prst="rect">
            <a:avLst/>
          </a:prstGeom>
        </p:spPr>
      </p:pic>
      <p:sp>
        <p:nvSpPr>
          <p:cNvPr id="6" name="灯片编号占位符 5">
            <a:extLst>
              <a:ext uri="{FF2B5EF4-FFF2-40B4-BE49-F238E27FC236}">
                <a16:creationId xmlns:a16="http://schemas.microsoft.com/office/drawing/2014/main" id="{57979DFA-C718-4042-ACC3-46662ED2AEE1}"/>
              </a:ext>
            </a:extLst>
          </p:cNvPr>
          <p:cNvSpPr>
            <a:spLocks noGrp="1"/>
          </p:cNvSpPr>
          <p:nvPr>
            <p:ph type="sldNum" sz="quarter" idx="7"/>
          </p:nvPr>
        </p:nvSpPr>
        <p:spPr/>
        <p:txBody>
          <a:bodyPr/>
          <a:lstStyle/>
          <a:p>
            <a:pPr marL="38100">
              <a:lnSpc>
                <a:spcPct val="100000"/>
              </a:lnSpc>
              <a:spcBef>
                <a:spcPts val="100"/>
              </a:spcBef>
            </a:pPr>
            <a:fld id="{81D60167-4931-47E6-BA6A-407CBD079E47}" type="slidenum">
              <a:rPr lang="en-US" altLang="zh-CN" spc="30" smtClean="0"/>
              <a:t>41</a:t>
            </a:fld>
            <a:endParaRPr lang="en-US" altLang="zh-CN" spc="30" dirty="0"/>
          </a:p>
        </p:txBody>
      </p:sp>
    </p:spTree>
    <p:extLst>
      <p:ext uri="{BB962C8B-B14F-4D97-AF65-F5344CB8AC3E}">
        <p14:creationId xmlns:p14="http://schemas.microsoft.com/office/powerpoint/2010/main" val="18230809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BAFDBF9-686B-438C-BCC4-43CC7A6DD4F0}"/>
              </a:ext>
            </a:extLst>
          </p:cNvPr>
          <p:cNvSpPr txBox="1"/>
          <p:nvPr/>
        </p:nvSpPr>
        <p:spPr>
          <a:xfrm>
            <a:off x="574455" y="186943"/>
            <a:ext cx="5715000" cy="400110"/>
          </a:xfrm>
          <a:prstGeom prst="rect">
            <a:avLst/>
          </a:prstGeom>
          <a:noFill/>
        </p:spPr>
        <p:txBody>
          <a:bodyPr wrap="square">
            <a:spAutoFit/>
          </a:bodyPr>
          <a:lstStyle/>
          <a:p>
            <a:pPr marL="241935" lvl="1">
              <a:lnSpc>
                <a:spcPct val="100000"/>
              </a:lnSpc>
              <a:spcBef>
                <a:spcPts val="610"/>
              </a:spcBef>
              <a:tabLst>
                <a:tab pos="528955" algn="l"/>
                <a:tab pos="530225" algn="l"/>
              </a:tabLst>
            </a:pPr>
            <a:r>
              <a:rPr lang="en-US" altLang="zh-CN" sz="2000" dirty="0" err="1">
                <a:solidFill>
                  <a:srgbClr val="124191"/>
                </a:solidFill>
                <a:latin typeface="Arial"/>
                <a:cs typeface="Arial"/>
              </a:rPr>
              <a:t>sfork</a:t>
            </a:r>
            <a:endParaRPr lang="en-US" altLang="zh-CN" sz="2000" dirty="0">
              <a:latin typeface="Arial"/>
              <a:cs typeface="Arial"/>
            </a:endParaRPr>
          </a:p>
        </p:txBody>
      </p:sp>
      <p:sp>
        <p:nvSpPr>
          <p:cNvPr id="6" name="文本框 5">
            <a:extLst>
              <a:ext uri="{FF2B5EF4-FFF2-40B4-BE49-F238E27FC236}">
                <a16:creationId xmlns:a16="http://schemas.microsoft.com/office/drawing/2014/main" id="{5A06F6A6-6F4F-4BD7-BB75-7D973316C716}"/>
              </a:ext>
            </a:extLst>
          </p:cNvPr>
          <p:cNvSpPr txBox="1"/>
          <p:nvPr/>
        </p:nvSpPr>
        <p:spPr>
          <a:xfrm>
            <a:off x="762000" y="742950"/>
            <a:ext cx="5867400" cy="3782446"/>
          </a:xfrm>
          <a:prstGeom prst="rect">
            <a:avLst/>
          </a:prstGeom>
          <a:noFill/>
        </p:spPr>
        <p:txBody>
          <a:bodyPr wrap="square">
            <a:spAutoFit/>
          </a:bodyPr>
          <a:lstStyle/>
          <a:p>
            <a:pPr>
              <a:lnSpc>
                <a:spcPct val="150000"/>
              </a:lnSpc>
            </a:pPr>
            <a:r>
              <a:rPr lang="zh-CN" altLang="en-US" dirty="0">
                <a:latin typeface="Arial" panose="020B0604020202020204" pitchFamily="34" charset="0"/>
                <a:ea typeface="微软雅黑" panose="020B0503020204020204" pitchFamily="34" charset="-122"/>
              </a:rPr>
              <a:t>sfork通过直接重用正在运行的模板沙盒的状态来实现进一步减少启动延迟。</a:t>
            </a:r>
            <a:endParaRPr lang="en-US" altLang="zh-CN" dirty="0">
              <a:latin typeface="Arial" panose="020B0604020202020204" pitchFamily="34"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Arial" panose="020B0604020202020204" pitchFamily="34" charset="0"/>
                <a:ea typeface="微软雅黑" panose="020B0503020204020204" pitchFamily="34" charset="-122"/>
              </a:rPr>
              <a:t>模板沙盒是用于特定函数的特殊沙盒，这些沙盒没有有关用户请求的信息，并且用于实例化沙盒以处理请求。 </a:t>
            </a:r>
            <a:endParaRPr lang="en-US" altLang="zh-CN" dirty="0">
              <a:latin typeface="Arial" panose="020B0604020202020204" pitchFamily="34" charset="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Arial" panose="020B0604020202020204" pitchFamily="34" charset="0"/>
                <a:ea typeface="微软雅黑" panose="020B0503020204020204" pitchFamily="34" charset="-122"/>
              </a:rPr>
              <a:t>首先，模板初始化会创建一个模板沙盒。 然后，当函数的请求到达时，模板沙盒会</a:t>
            </a:r>
            <a:r>
              <a:rPr lang="en-US" altLang="zh-CN" dirty="0">
                <a:latin typeface="Arial" panose="020B0604020202020204" pitchFamily="34" charset="0"/>
                <a:ea typeface="微软雅黑" panose="020B0503020204020204" pitchFamily="34" charset="-122"/>
              </a:rPr>
              <a:t>fork</a:t>
            </a:r>
            <a:r>
              <a:rPr lang="zh-CN" altLang="en-US" dirty="0">
                <a:latin typeface="Arial" panose="020B0604020202020204" pitchFamily="34" charset="0"/>
                <a:ea typeface="微软雅黑" panose="020B0503020204020204" pitchFamily="34" charset="-122"/>
              </a:rPr>
              <a:t>并直接重用初始化状态。 这里的状态包括用户状态（应用程序和运行时）和</a:t>
            </a:r>
            <a:r>
              <a:rPr lang="en-US" altLang="zh-CN" dirty="0">
                <a:latin typeface="Arial" panose="020B0604020202020204" pitchFamily="34" charset="0"/>
                <a:ea typeface="微软雅黑" panose="020B0503020204020204" pitchFamily="34" charset="-122"/>
              </a:rPr>
              <a:t>guest</a:t>
            </a:r>
            <a:r>
              <a:rPr lang="zh-CN" altLang="en-US" dirty="0">
                <a:latin typeface="Arial" panose="020B0604020202020204" pitchFamily="34" charset="0"/>
                <a:ea typeface="微软雅黑" panose="020B0503020204020204" pitchFamily="34" charset="-122"/>
              </a:rPr>
              <a:t>内核状态。</a:t>
            </a:r>
          </a:p>
        </p:txBody>
      </p:sp>
      <p:sp>
        <p:nvSpPr>
          <p:cNvPr id="5" name="灯片编号占位符 4">
            <a:extLst>
              <a:ext uri="{FF2B5EF4-FFF2-40B4-BE49-F238E27FC236}">
                <a16:creationId xmlns:a16="http://schemas.microsoft.com/office/drawing/2014/main" id="{9647D8A2-8E03-4F41-B0F8-4A17F295A3B9}"/>
              </a:ext>
            </a:extLst>
          </p:cNvPr>
          <p:cNvSpPr>
            <a:spLocks noGrp="1"/>
          </p:cNvSpPr>
          <p:nvPr>
            <p:ph type="sldNum" sz="quarter" idx="7"/>
          </p:nvPr>
        </p:nvSpPr>
        <p:spPr/>
        <p:txBody>
          <a:bodyPr/>
          <a:lstStyle/>
          <a:p>
            <a:pPr marL="38100">
              <a:lnSpc>
                <a:spcPct val="100000"/>
              </a:lnSpc>
              <a:spcBef>
                <a:spcPts val="100"/>
              </a:spcBef>
            </a:pPr>
            <a:fld id="{81D60167-4931-47E6-BA6A-407CBD079E47}" type="slidenum">
              <a:rPr lang="en-US" altLang="zh-CN" spc="30" smtClean="0"/>
              <a:t>42</a:t>
            </a:fld>
            <a:endParaRPr lang="en-US" altLang="zh-CN" spc="30" dirty="0"/>
          </a:p>
        </p:txBody>
      </p:sp>
    </p:spTree>
    <p:extLst>
      <p:ext uri="{BB962C8B-B14F-4D97-AF65-F5344CB8AC3E}">
        <p14:creationId xmlns:p14="http://schemas.microsoft.com/office/powerpoint/2010/main" val="33946149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4874" y="247014"/>
            <a:ext cx="1576325" cy="321242"/>
          </a:xfrm>
          <a:prstGeom prst="rect">
            <a:avLst/>
          </a:prstGeom>
        </p:spPr>
        <p:txBody>
          <a:bodyPr vert="horz" wrap="square" lIns="0" tIns="13335" rIns="0" bIns="0" rtlCol="0">
            <a:spAutoFit/>
          </a:bodyPr>
          <a:lstStyle/>
          <a:p>
            <a:pPr marL="12700">
              <a:lnSpc>
                <a:spcPct val="100000"/>
              </a:lnSpc>
              <a:spcBef>
                <a:spcPts val="105"/>
              </a:spcBef>
            </a:pPr>
            <a:r>
              <a:rPr dirty="0">
                <a:latin typeface="Arial" panose="020B0604020202020204" pitchFamily="34" charset="0"/>
                <a:cs typeface="Arial" panose="020B0604020202020204" pitchFamily="34" charset="0"/>
              </a:rPr>
              <a:t>Outline</a:t>
            </a:r>
          </a:p>
        </p:txBody>
      </p:sp>
      <p:sp>
        <p:nvSpPr>
          <p:cNvPr id="3" name="object 3"/>
          <p:cNvSpPr txBox="1"/>
          <p:nvPr/>
        </p:nvSpPr>
        <p:spPr>
          <a:xfrm>
            <a:off x="404875" y="1051052"/>
            <a:ext cx="4776725" cy="3413755"/>
          </a:xfrm>
          <a:prstGeom prst="rect">
            <a:avLst/>
          </a:prstGeom>
        </p:spPr>
        <p:txBody>
          <a:bodyPr vert="horz" wrap="square" lIns="0" tIns="12700" rIns="0" bIns="0" rtlCol="0">
            <a:spAutoFit/>
          </a:bodyPr>
          <a:lstStyle/>
          <a:p>
            <a:pPr marL="299085" indent="-287020">
              <a:lnSpc>
                <a:spcPct val="100000"/>
              </a:lnSpc>
              <a:spcBef>
                <a:spcPts val="100"/>
              </a:spcBef>
              <a:buChar char="•"/>
              <a:tabLst>
                <a:tab pos="299085" algn="l"/>
                <a:tab pos="299720" algn="l"/>
              </a:tabLst>
            </a:pPr>
            <a:r>
              <a:rPr sz="1800" dirty="0">
                <a:solidFill>
                  <a:srgbClr val="7E7E7E"/>
                </a:solidFill>
                <a:latin typeface="Arial"/>
                <a:cs typeface="Arial"/>
              </a:rPr>
              <a:t>Motivation &amp; Goal</a:t>
            </a:r>
            <a:endParaRPr sz="1800" dirty="0">
              <a:latin typeface="Arial"/>
              <a:cs typeface="Arial"/>
            </a:endParaRPr>
          </a:p>
          <a:p>
            <a:pPr>
              <a:lnSpc>
                <a:spcPct val="100000"/>
              </a:lnSpc>
              <a:spcBef>
                <a:spcPts val="25"/>
              </a:spcBef>
              <a:buChar char="•"/>
            </a:pPr>
            <a:endParaRPr sz="2900" dirty="0">
              <a:latin typeface="Arial"/>
              <a:cs typeface="Arial"/>
            </a:endParaRPr>
          </a:p>
          <a:p>
            <a:pPr marL="299085" indent="-287020">
              <a:lnSpc>
                <a:spcPct val="100000"/>
              </a:lnSpc>
              <a:buChar char="•"/>
              <a:tabLst>
                <a:tab pos="299085" algn="l"/>
                <a:tab pos="299720" algn="l"/>
              </a:tabLst>
            </a:pPr>
            <a:r>
              <a:rPr sz="1800" dirty="0">
                <a:solidFill>
                  <a:srgbClr val="7E7E7E"/>
                </a:solidFill>
                <a:latin typeface="Arial"/>
                <a:cs typeface="Arial"/>
              </a:rPr>
              <a:t>Background</a:t>
            </a:r>
            <a:endParaRPr sz="1800" dirty="0">
              <a:latin typeface="Arial"/>
              <a:cs typeface="Arial"/>
            </a:endParaRPr>
          </a:p>
          <a:p>
            <a:pPr>
              <a:lnSpc>
                <a:spcPct val="100000"/>
              </a:lnSpc>
              <a:spcBef>
                <a:spcPts val="15"/>
              </a:spcBef>
              <a:buChar char="•"/>
            </a:pPr>
            <a:endParaRPr sz="2700" dirty="0">
              <a:latin typeface="Arial"/>
              <a:cs typeface="Arial"/>
            </a:endParaRPr>
          </a:p>
          <a:p>
            <a:pPr marL="299085" indent="-287020">
              <a:lnSpc>
                <a:spcPct val="100000"/>
              </a:lnSpc>
              <a:buChar char="•"/>
              <a:tabLst>
                <a:tab pos="299085" algn="l"/>
                <a:tab pos="299720" algn="l"/>
              </a:tabLst>
            </a:pPr>
            <a:r>
              <a:rPr lang="en-US" dirty="0">
                <a:solidFill>
                  <a:srgbClr val="7E7E7E"/>
                </a:solidFill>
                <a:latin typeface="Arial"/>
                <a:cs typeface="Arial"/>
              </a:rPr>
              <a:t>Catalyzer</a:t>
            </a:r>
            <a:r>
              <a:rPr dirty="0">
                <a:solidFill>
                  <a:srgbClr val="7E7E7E"/>
                </a:solidFill>
                <a:latin typeface="Arial"/>
                <a:cs typeface="Arial"/>
              </a:rPr>
              <a:t> Key Ideas</a:t>
            </a:r>
            <a:endParaRPr lang="en-US" dirty="0">
              <a:solidFill>
                <a:srgbClr val="7E7E7E"/>
              </a:solidFill>
              <a:latin typeface="Arial"/>
              <a:cs typeface="Arial"/>
            </a:endParaRPr>
          </a:p>
          <a:p>
            <a:pPr marL="299085" indent="-287020">
              <a:lnSpc>
                <a:spcPct val="100000"/>
              </a:lnSpc>
              <a:buChar char="•"/>
              <a:tabLst>
                <a:tab pos="299085" algn="l"/>
                <a:tab pos="299720" algn="l"/>
              </a:tabLst>
            </a:pPr>
            <a:endParaRPr sz="2900" dirty="0">
              <a:latin typeface="Arial"/>
              <a:cs typeface="Arial"/>
            </a:endParaRPr>
          </a:p>
          <a:p>
            <a:pPr marL="299085" indent="-287020">
              <a:lnSpc>
                <a:spcPct val="100000"/>
              </a:lnSpc>
              <a:buChar char="•"/>
              <a:tabLst>
                <a:tab pos="299085" algn="l"/>
                <a:tab pos="299720" algn="l"/>
              </a:tabLst>
            </a:pPr>
            <a:r>
              <a:rPr sz="1800" dirty="0">
                <a:solidFill>
                  <a:srgbClr val="124191"/>
                </a:solidFill>
                <a:latin typeface="Arial"/>
                <a:cs typeface="Arial"/>
              </a:rPr>
              <a:t>Evaluation</a:t>
            </a:r>
            <a:endParaRPr lang="en-US" sz="1800" dirty="0">
              <a:solidFill>
                <a:srgbClr val="124191"/>
              </a:solidFill>
              <a:latin typeface="Arial"/>
              <a:cs typeface="Arial"/>
            </a:endParaRPr>
          </a:p>
          <a:p>
            <a:pPr marL="529590" lvl="1" indent="-287655">
              <a:lnSpc>
                <a:spcPct val="100000"/>
              </a:lnSpc>
              <a:spcBef>
                <a:spcPts val="610"/>
              </a:spcBef>
              <a:buChar char="•"/>
              <a:tabLst>
                <a:tab pos="528955" algn="l"/>
                <a:tab pos="530225" algn="l"/>
              </a:tabLst>
            </a:pPr>
            <a:r>
              <a:rPr lang="en-US" altLang="zh-CN" sz="1600" dirty="0">
                <a:solidFill>
                  <a:srgbClr val="124191"/>
                </a:solidFill>
                <a:latin typeface="Arial"/>
                <a:cs typeface="Arial"/>
              </a:rPr>
              <a:t>Startup latency of diverse </a:t>
            </a:r>
            <a:r>
              <a:rPr lang="en-US" altLang="zh-CN" sz="1600" dirty="0" err="1">
                <a:solidFill>
                  <a:srgbClr val="124191"/>
                </a:solidFill>
                <a:latin typeface="Arial"/>
                <a:cs typeface="Arial"/>
              </a:rPr>
              <a:t>applicaitons</a:t>
            </a:r>
            <a:endParaRPr lang="en-US" altLang="zh-CN" sz="1600" dirty="0">
              <a:latin typeface="Arial"/>
              <a:cs typeface="Arial"/>
            </a:endParaRPr>
          </a:p>
          <a:p>
            <a:pPr marL="529590" lvl="1" indent="-287655">
              <a:lnSpc>
                <a:spcPct val="100000"/>
              </a:lnSpc>
              <a:spcBef>
                <a:spcPts val="600"/>
              </a:spcBef>
              <a:buChar char="•"/>
              <a:tabLst>
                <a:tab pos="528955" algn="l"/>
                <a:tab pos="530225" algn="l"/>
              </a:tabLst>
            </a:pPr>
            <a:r>
              <a:rPr lang="en-US" altLang="zh-CN" sz="1600" dirty="0">
                <a:solidFill>
                  <a:srgbClr val="124191"/>
                </a:solidFill>
                <a:latin typeface="Arial"/>
                <a:cs typeface="Arial"/>
              </a:rPr>
              <a:t>Serverless function end-to-end latency </a:t>
            </a:r>
            <a:endParaRPr lang="en-US" altLang="zh-CN" sz="1600" dirty="0">
              <a:latin typeface="Arial"/>
              <a:cs typeface="Arial"/>
            </a:endParaRPr>
          </a:p>
          <a:p>
            <a:pPr marL="299085" indent="-287020">
              <a:lnSpc>
                <a:spcPct val="100000"/>
              </a:lnSpc>
              <a:buChar char="•"/>
              <a:tabLst>
                <a:tab pos="299085" algn="l"/>
                <a:tab pos="299720" algn="l"/>
              </a:tabLst>
            </a:pPr>
            <a:endParaRPr sz="1800" dirty="0">
              <a:latin typeface="Arial"/>
              <a:cs typeface="Arial"/>
            </a:endParaRPr>
          </a:p>
        </p:txBody>
      </p:sp>
      <p:sp>
        <p:nvSpPr>
          <p:cNvPr id="7" name="灯片编号占位符 6">
            <a:extLst>
              <a:ext uri="{FF2B5EF4-FFF2-40B4-BE49-F238E27FC236}">
                <a16:creationId xmlns:a16="http://schemas.microsoft.com/office/drawing/2014/main" id="{C1F586BF-28D5-4D88-9609-1A0DE3DCDC10}"/>
              </a:ext>
            </a:extLst>
          </p:cNvPr>
          <p:cNvSpPr>
            <a:spLocks noGrp="1"/>
          </p:cNvSpPr>
          <p:nvPr>
            <p:ph type="sldNum" sz="quarter" idx="7"/>
          </p:nvPr>
        </p:nvSpPr>
        <p:spPr/>
        <p:txBody>
          <a:bodyPr/>
          <a:lstStyle/>
          <a:p>
            <a:pPr marL="38100">
              <a:lnSpc>
                <a:spcPct val="100000"/>
              </a:lnSpc>
              <a:spcBef>
                <a:spcPts val="100"/>
              </a:spcBef>
            </a:pPr>
            <a:fld id="{81D60167-4931-47E6-BA6A-407CBD079E47}" type="slidenum">
              <a:rPr lang="en-US" altLang="zh-CN" spc="30" smtClean="0"/>
              <a:t>43</a:t>
            </a:fld>
            <a:endParaRPr lang="en-US" altLang="zh-CN" spc="30" dirty="0"/>
          </a:p>
        </p:txBody>
      </p:sp>
    </p:spTree>
    <p:extLst>
      <p:ext uri="{BB962C8B-B14F-4D97-AF65-F5344CB8AC3E}">
        <p14:creationId xmlns:p14="http://schemas.microsoft.com/office/powerpoint/2010/main" val="26557608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BAFDBF9-686B-438C-BCC4-43CC7A6DD4F0}"/>
              </a:ext>
            </a:extLst>
          </p:cNvPr>
          <p:cNvSpPr txBox="1"/>
          <p:nvPr/>
        </p:nvSpPr>
        <p:spPr>
          <a:xfrm>
            <a:off x="76200" y="211823"/>
            <a:ext cx="5715000" cy="369332"/>
          </a:xfrm>
          <a:prstGeom prst="rect">
            <a:avLst/>
          </a:prstGeom>
          <a:noFill/>
        </p:spPr>
        <p:txBody>
          <a:bodyPr wrap="square">
            <a:spAutoFit/>
          </a:bodyPr>
          <a:lstStyle/>
          <a:p>
            <a:pPr marL="241935" lvl="1">
              <a:lnSpc>
                <a:spcPct val="100000"/>
              </a:lnSpc>
              <a:spcBef>
                <a:spcPts val="610"/>
              </a:spcBef>
              <a:tabLst>
                <a:tab pos="528955" algn="l"/>
                <a:tab pos="530225" algn="l"/>
              </a:tabLst>
            </a:pPr>
            <a:r>
              <a:rPr lang="en-US" altLang="zh-CN" sz="1800" dirty="0">
                <a:solidFill>
                  <a:srgbClr val="124191"/>
                </a:solidFill>
                <a:latin typeface="Arial"/>
                <a:cs typeface="Arial"/>
              </a:rPr>
              <a:t>Startup latency of diverse </a:t>
            </a:r>
            <a:r>
              <a:rPr lang="en-US" altLang="zh-CN" sz="1800" dirty="0" err="1">
                <a:solidFill>
                  <a:srgbClr val="124191"/>
                </a:solidFill>
                <a:latin typeface="Arial"/>
                <a:cs typeface="Arial"/>
              </a:rPr>
              <a:t>applicaitons</a:t>
            </a:r>
            <a:endParaRPr lang="en-US" altLang="zh-CN" sz="1800" dirty="0">
              <a:latin typeface="Arial"/>
              <a:cs typeface="Arial"/>
            </a:endParaRPr>
          </a:p>
        </p:txBody>
      </p:sp>
      <p:pic>
        <p:nvPicPr>
          <p:cNvPr id="2" name="图片 1">
            <a:extLst>
              <a:ext uri="{FF2B5EF4-FFF2-40B4-BE49-F238E27FC236}">
                <a16:creationId xmlns:a16="http://schemas.microsoft.com/office/drawing/2014/main" id="{5107D5D0-BAD4-43AF-AC80-45E29383E2D0}"/>
              </a:ext>
            </a:extLst>
          </p:cNvPr>
          <p:cNvPicPr>
            <a:picLocks noChangeAspect="1"/>
          </p:cNvPicPr>
          <p:nvPr/>
        </p:nvPicPr>
        <p:blipFill>
          <a:blip r:embed="rId3"/>
          <a:stretch>
            <a:fillRect/>
          </a:stretch>
        </p:blipFill>
        <p:spPr>
          <a:xfrm>
            <a:off x="609600" y="895350"/>
            <a:ext cx="7572260" cy="2591743"/>
          </a:xfrm>
          <a:prstGeom prst="rect">
            <a:avLst/>
          </a:prstGeom>
        </p:spPr>
      </p:pic>
      <p:sp>
        <p:nvSpPr>
          <p:cNvPr id="6" name="文本框 5">
            <a:extLst>
              <a:ext uri="{FF2B5EF4-FFF2-40B4-BE49-F238E27FC236}">
                <a16:creationId xmlns:a16="http://schemas.microsoft.com/office/drawing/2014/main" id="{1FDFF6B4-421E-48B8-8CAB-495D858C1452}"/>
              </a:ext>
            </a:extLst>
          </p:cNvPr>
          <p:cNvSpPr txBox="1"/>
          <p:nvPr/>
        </p:nvSpPr>
        <p:spPr>
          <a:xfrm>
            <a:off x="609600" y="3487093"/>
            <a:ext cx="8977370" cy="1308050"/>
          </a:xfrm>
          <a:prstGeom prst="rect">
            <a:avLst/>
          </a:prstGeom>
          <a:noFill/>
        </p:spPr>
        <p:txBody>
          <a:bodyPr wrap="square">
            <a:spAutoFit/>
          </a:bodyPr>
          <a:lstStyle/>
          <a:p>
            <a:pPr marL="527685" lvl="1" indent="-285750">
              <a:lnSpc>
                <a:spcPct val="100000"/>
              </a:lnSpc>
              <a:spcBef>
                <a:spcPts val="610"/>
              </a:spcBef>
              <a:buFont typeface="Arial" panose="020B0604020202020204" pitchFamily="34" charset="0"/>
              <a:buChar char="•"/>
              <a:tabLst>
                <a:tab pos="528955" algn="l"/>
                <a:tab pos="530225" algn="l"/>
              </a:tabLst>
            </a:pPr>
            <a:r>
              <a:rPr lang="en-US" altLang="zh-CN" sz="1600" dirty="0">
                <a:latin typeface="Arial"/>
                <a:ea typeface="微软雅黑" panose="020B0503020204020204" pitchFamily="34" charset="-122"/>
                <a:cs typeface="Arial"/>
              </a:rPr>
              <a:t>Catalyzer-</a:t>
            </a:r>
            <a:r>
              <a:rPr lang="en-US" altLang="zh-CN" sz="1600" dirty="0" err="1">
                <a:latin typeface="Arial"/>
                <a:ea typeface="微软雅黑" panose="020B0503020204020204" pitchFamily="34" charset="-122"/>
                <a:cs typeface="Arial"/>
              </a:rPr>
              <a:t>sfork</a:t>
            </a:r>
            <a:r>
              <a:rPr lang="zh-CN" altLang="en-US" sz="1600" dirty="0">
                <a:latin typeface="Arial"/>
                <a:ea typeface="微软雅黑" panose="020B0503020204020204" pitchFamily="34" charset="-122"/>
                <a:cs typeface="Arial"/>
              </a:rPr>
              <a:t>在</a:t>
            </a:r>
            <a:r>
              <a:rPr lang="en-US" altLang="zh-CN" sz="1600" dirty="0">
                <a:latin typeface="Arial"/>
                <a:ea typeface="微软雅黑" panose="020B0503020204020204" pitchFamily="34" charset="-122"/>
                <a:cs typeface="Arial"/>
              </a:rPr>
              <a:t>C-hello</a:t>
            </a:r>
            <a:r>
              <a:rPr lang="zh-CN" altLang="en-US" sz="1600" dirty="0">
                <a:latin typeface="Arial"/>
                <a:ea typeface="微软雅黑" panose="020B0503020204020204" pitchFamily="34" charset="-122"/>
                <a:cs typeface="Arial"/>
              </a:rPr>
              <a:t>应用程序中启动仅需</a:t>
            </a:r>
            <a:r>
              <a:rPr lang="en-US" altLang="zh-CN" sz="1600" dirty="0">
                <a:latin typeface="Arial"/>
                <a:ea typeface="微软雅黑" panose="020B0503020204020204" pitchFamily="34" charset="-122"/>
                <a:cs typeface="Arial"/>
              </a:rPr>
              <a:t>0.97ms</a:t>
            </a:r>
            <a:r>
              <a:rPr lang="zh-CN" altLang="en-US" sz="1600" dirty="0">
                <a:latin typeface="Arial"/>
                <a:ea typeface="微软雅黑" panose="020B0503020204020204" pitchFamily="34" charset="-122"/>
                <a:cs typeface="Arial"/>
              </a:rPr>
              <a:t>，而</a:t>
            </a:r>
            <a:r>
              <a:rPr lang="en-US" altLang="zh-CN" sz="1600" dirty="0" err="1">
                <a:latin typeface="Arial"/>
                <a:ea typeface="微软雅黑" panose="020B0503020204020204" pitchFamily="34" charset="-122"/>
                <a:cs typeface="Arial"/>
              </a:rPr>
              <a:t>gVisor</a:t>
            </a:r>
            <a:r>
              <a:rPr lang="en-US" altLang="zh-CN" sz="1600" dirty="0">
                <a:latin typeface="Arial"/>
                <a:ea typeface="微软雅黑" panose="020B0503020204020204" pitchFamily="34" charset="-122"/>
                <a:cs typeface="Arial"/>
              </a:rPr>
              <a:t>-restore</a:t>
            </a:r>
            <a:r>
              <a:rPr lang="zh-CN" altLang="en-US" sz="1600" dirty="0">
                <a:latin typeface="Arial"/>
                <a:ea typeface="微软雅黑" panose="020B0503020204020204" pitchFamily="34" charset="-122"/>
                <a:cs typeface="Arial"/>
              </a:rPr>
              <a:t>则需要</a:t>
            </a:r>
            <a:r>
              <a:rPr lang="en-US" altLang="zh-CN" sz="1600" dirty="0">
                <a:latin typeface="Arial"/>
                <a:ea typeface="微软雅黑" panose="020B0503020204020204" pitchFamily="34" charset="-122"/>
                <a:cs typeface="Arial"/>
              </a:rPr>
              <a:t>102ms</a:t>
            </a:r>
          </a:p>
          <a:p>
            <a:pPr marL="527685" lvl="1" indent="-285750">
              <a:spcBef>
                <a:spcPts val="610"/>
              </a:spcBef>
              <a:buFont typeface="Arial" panose="020B0604020202020204" pitchFamily="34" charset="0"/>
              <a:buChar char="•"/>
              <a:tabLst>
                <a:tab pos="528955" algn="l"/>
                <a:tab pos="530225" algn="l"/>
              </a:tabLst>
            </a:pPr>
            <a:r>
              <a:rPr lang="en-US" altLang="zh-CN" sz="1600" dirty="0">
                <a:latin typeface="Arial"/>
                <a:ea typeface="微软雅黑" panose="020B0503020204020204" pitchFamily="34" charset="-122"/>
                <a:cs typeface="Arial"/>
              </a:rPr>
              <a:t>Catalyzer-</a:t>
            </a:r>
            <a:r>
              <a:rPr lang="en-US" altLang="zh-CN" sz="1600" dirty="0" err="1">
                <a:latin typeface="Arial"/>
                <a:ea typeface="微软雅黑" panose="020B0503020204020204" pitchFamily="34" charset="-122"/>
                <a:cs typeface="Arial"/>
              </a:rPr>
              <a:t>Zytoge</a:t>
            </a:r>
            <a:r>
              <a:rPr lang="zh-CN" altLang="en-US" sz="1600" dirty="0">
                <a:latin typeface="Arial"/>
                <a:ea typeface="微软雅黑" panose="020B0503020204020204" pitchFamily="34" charset="-122"/>
                <a:cs typeface="Arial"/>
              </a:rPr>
              <a:t>可以在</a:t>
            </a:r>
            <a:r>
              <a:rPr lang="en-US" altLang="zh-CN" sz="1600" dirty="0">
                <a:latin typeface="Arial"/>
                <a:ea typeface="微软雅黑" panose="020B0503020204020204" pitchFamily="34" charset="-122"/>
                <a:cs typeface="Arial"/>
              </a:rPr>
              <a:t>C, Java, Python, Ruby</a:t>
            </a:r>
            <a:r>
              <a:rPr lang="zh-CN" altLang="en-US" sz="1600" dirty="0">
                <a:latin typeface="Arial"/>
                <a:ea typeface="微软雅黑" panose="020B0503020204020204" pitchFamily="34" charset="-122"/>
                <a:cs typeface="Arial"/>
              </a:rPr>
              <a:t>和</a:t>
            </a:r>
            <a:r>
              <a:rPr lang="en-US" altLang="zh-CN" sz="1600" dirty="0">
                <a:latin typeface="Arial"/>
                <a:ea typeface="微软雅黑" panose="020B0503020204020204" pitchFamily="34" charset="-122"/>
                <a:cs typeface="Arial"/>
              </a:rPr>
              <a:t>Node.js</a:t>
            </a:r>
            <a:r>
              <a:rPr lang="zh-CN" altLang="en-US" sz="1600" dirty="0">
                <a:latin typeface="Arial"/>
                <a:ea typeface="微软雅黑" panose="020B0503020204020204" pitchFamily="34" charset="-122"/>
                <a:cs typeface="Arial"/>
              </a:rPr>
              <a:t>程序中保持在</a:t>
            </a:r>
            <a:r>
              <a:rPr lang="en-US" altLang="zh-CN" sz="1600" dirty="0">
                <a:latin typeface="Arial"/>
                <a:ea typeface="微软雅黑" panose="020B0503020204020204" pitchFamily="34" charset="-122"/>
                <a:cs typeface="Arial"/>
              </a:rPr>
              <a:t>10ms</a:t>
            </a:r>
            <a:r>
              <a:rPr lang="zh-CN" altLang="en-US" sz="1600" dirty="0">
                <a:latin typeface="Arial"/>
                <a:ea typeface="微软雅黑" panose="020B0503020204020204" pitchFamily="34" charset="-122"/>
                <a:cs typeface="Arial"/>
              </a:rPr>
              <a:t>左右</a:t>
            </a:r>
            <a:endParaRPr lang="en-US" altLang="zh-CN" sz="1600" dirty="0">
              <a:latin typeface="Arial"/>
              <a:ea typeface="微软雅黑" panose="020B0503020204020204" pitchFamily="34" charset="-122"/>
              <a:cs typeface="Arial"/>
            </a:endParaRPr>
          </a:p>
          <a:p>
            <a:pPr marL="527685" lvl="1" indent="-285750">
              <a:lnSpc>
                <a:spcPct val="100000"/>
              </a:lnSpc>
              <a:spcBef>
                <a:spcPts val="610"/>
              </a:spcBef>
              <a:buFont typeface="Arial" panose="020B0604020202020204" pitchFamily="34" charset="0"/>
              <a:buChar char="•"/>
              <a:tabLst>
                <a:tab pos="528955" algn="l"/>
                <a:tab pos="530225" algn="l"/>
              </a:tabLst>
            </a:pPr>
            <a:r>
              <a:rPr lang="en-US" altLang="zh-CN" sz="1600" dirty="0">
                <a:latin typeface="Arial"/>
                <a:ea typeface="微软雅黑" panose="020B0503020204020204" pitchFamily="34" charset="-122"/>
                <a:cs typeface="Arial"/>
              </a:rPr>
              <a:t>Catalyzer-restore</a:t>
            </a:r>
            <a:r>
              <a:rPr lang="zh-CN" altLang="en-US" sz="1600" dirty="0">
                <a:latin typeface="Arial"/>
                <a:ea typeface="微软雅黑" panose="020B0503020204020204" pitchFamily="34" charset="-122"/>
                <a:cs typeface="Arial"/>
              </a:rPr>
              <a:t>在大多数情况下启动延迟</a:t>
            </a:r>
            <a:r>
              <a:rPr lang="en-US" altLang="zh-CN" sz="1600" dirty="0">
                <a:latin typeface="Arial"/>
                <a:ea typeface="微软雅黑" panose="020B0503020204020204" pitchFamily="34" charset="-122"/>
                <a:cs typeface="Arial"/>
              </a:rPr>
              <a:t>&lt;50ms</a:t>
            </a:r>
          </a:p>
          <a:p>
            <a:pPr marL="527685" lvl="1" indent="-285750">
              <a:lnSpc>
                <a:spcPct val="100000"/>
              </a:lnSpc>
              <a:spcBef>
                <a:spcPts val="610"/>
              </a:spcBef>
              <a:buFont typeface="Arial" panose="020B0604020202020204" pitchFamily="34" charset="0"/>
              <a:buChar char="•"/>
              <a:tabLst>
                <a:tab pos="528955" algn="l"/>
                <a:tab pos="530225" algn="l"/>
              </a:tabLst>
            </a:pPr>
            <a:endParaRPr lang="en-US" altLang="zh-CN" sz="1600" dirty="0">
              <a:latin typeface="Arial"/>
              <a:ea typeface="微软雅黑" panose="020B0503020204020204" pitchFamily="34" charset="-122"/>
              <a:cs typeface="Arial"/>
            </a:endParaRPr>
          </a:p>
        </p:txBody>
      </p:sp>
      <p:sp>
        <p:nvSpPr>
          <p:cNvPr id="8" name="文本框 7">
            <a:extLst>
              <a:ext uri="{FF2B5EF4-FFF2-40B4-BE49-F238E27FC236}">
                <a16:creationId xmlns:a16="http://schemas.microsoft.com/office/drawing/2014/main" id="{05567627-36EC-465B-AFF6-033D7AEC19BB}"/>
              </a:ext>
            </a:extLst>
          </p:cNvPr>
          <p:cNvSpPr txBox="1"/>
          <p:nvPr/>
        </p:nvSpPr>
        <p:spPr>
          <a:xfrm>
            <a:off x="1981200" y="4562345"/>
            <a:ext cx="5715000" cy="369332"/>
          </a:xfrm>
          <a:prstGeom prst="rect">
            <a:avLst/>
          </a:prstGeom>
          <a:noFill/>
        </p:spPr>
        <p:txBody>
          <a:bodyPr wrap="square">
            <a:spAutoFit/>
          </a:bodyPr>
          <a:lstStyle/>
          <a:p>
            <a:r>
              <a:rPr lang="en-US" altLang="zh-CN" sz="1800" dirty="0">
                <a:solidFill>
                  <a:srgbClr val="FF0000"/>
                </a:solidFill>
                <a:latin typeface="Arial"/>
                <a:ea typeface="微软雅黑" panose="020B0503020204020204" pitchFamily="34" charset="-122"/>
                <a:cs typeface="Arial"/>
              </a:rPr>
              <a:t>Catalyzer</a:t>
            </a:r>
            <a:r>
              <a:rPr lang="zh-CN" altLang="en-US" sz="1800" dirty="0">
                <a:solidFill>
                  <a:srgbClr val="FF0000"/>
                </a:solidFill>
                <a:latin typeface="Arial"/>
                <a:ea typeface="微软雅黑" panose="020B0503020204020204" pitchFamily="34" charset="-122"/>
                <a:cs typeface="Arial"/>
              </a:rPr>
              <a:t>的各个优化机制对于不同的程序都是适用的！</a:t>
            </a:r>
            <a:endParaRPr lang="zh-CN" altLang="en-US" dirty="0">
              <a:solidFill>
                <a:srgbClr val="FF0000"/>
              </a:solidFill>
            </a:endParaRPr>
          </a:p>
        </p:txBody>
      </p:sp>
      <p:sp>
        <p:nvSpPr>
          <p:cNvPr id="7" name="灯片编号占位符 6">
            <a:extLst>
              <a:ext uri="{FF2B5EF4-FFF2-40B4-BE49-F238E27FC236}">
                <a16:creationId xmlns:a16="http://schemas.microsoft.com/office/drawing/2014/main" id="{6C46DC0F-B347-4E31-9F01-C77A6D614393}"/>
              </a:ext>
            </a:extLst>
          </p:cNvPr>
          <p:cNvSpPr>
            <a:spLocks noGrp="1"/>
          </p:cNvSpPr>
          <p:nvPr>
            <p:ph type="sldNum" sz="quarter" idx="7"/>
          </p:nvPr>
        </p:nvSpPr>
        <p:spPr/>
        <p:txBody>
          <a:bodyPr/>
          <a:lstStyle/>
          <a:p>
            <a:pPr marL="38100">
              <a:lnSpc>
                <a:spcPct val="100000"/>
              </a:lnSpc>
              <a:spcBef>
                <a:spcPts val="100"/>
              </a:spcBef>
            </a:pPr>
            <a:fld id="{81D60167-4931-47E6-BA6A-407CBD079E47}" type="slidenum">
              <a:rPr lang="en-US" altLang="zh-CN" spc="30" smtClean="0"/>
              <a:t>44</a:t>
            </a:fld>
            <a:endParaRPr lang="en-US" altLang="zh-CN" spc="30" dirty="0"/>
          </a:p>
        </p:txBody>
      </p:sp>
    </p:spTree>
    <p:extLst>
      <p:ext uri="{BB962C8B-B14F-4D97-AF65-F5344CB8AC3E}">
        <p14:creationId xmlns:p14="http://schemas.microsoft.com/office/powerpoint/2010/main" val="16132558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BAFDBF9-686B-438C-BCC4-43CC7A6DD4F0}"/>
              </a:ext>
            </a:extLst>
          </p:cNvPr>
          <p:cNvSpPr txBox="1"/>
          <p:nvPr/>
        </p:nvSpPr>
        <p:spPr>
          <a:xfrm>
            <a:off x="76200" y="211823"/>
            <a:ext cx="5715000" cy="369332"/>
          </a:xfrm>
          <a:prstGeom prst="rect">
            <a:avLst/>
          </a:prstGeom>
          <a:noFill/>
        </p:spPr>
        <p:txBody>
          <a:bodyPr wrap="square">
            <a:spAutoFit/>
          </a:bodyPr>
          <a:lstStyle/>
          <a:p>
            <a:pPr marL="241935" lvl="1">
              <a:lnSpc>
                <a:spcPct val="100000"/>
              </a:lnSpc>
              <a:spcBef>
                <a:spcPts val="610"/>
              </a:spcBef>
              <a:tabLst>
                <a:tab pos="528955" algn="l"/>
                <a:tab pos="530225" algn="l"/>
              </a:tabLst>
            </a:pPr>
            <a:r>
              <a:rPr lang="en-US" altLang="zh-CN" sz="1800" dirty="0">
                <a:solidFill>
                  <a:srgbClr val="124191"/>
                </a:solidFill>
                <a:latin typeface="Arial"/>
                <a:cs typeface="Arial"/>
              </a:rPr>
              <a:t>Startup latency of diverse </a:t>
            </a:r>
            <a:r>
              <a:rPr lang="en-US" altLang="zh-CN" sz="1800" dirty="0" err="1">
                <a:solidFill>
                  <a:srgbClr val="124191"/>
                </a:solidFill>
                <a:latin typeface="Arial"/>
                <a:cs typeface="Arial"/>
              </a:rPr>
              <a:t>applicaitons</a:t>
            </a:r>
            <a:endParaRPr lang="en-US" altLang="zh-CN" sz="1800" dirty="0">
              <a:latin typeface="Arial"/>
              <a:cs typeface="Arial"/>
            </a:endParaRPr>
          </a:p>
        </p:txBody>
      </p:sp>
      <p:sp>
        <p:nvSpPr>
          <p:cNvPr id="6" name="文本框 5">
            <a:extLst>
              <a:ext uri="{FF2B5EF4-FFF2-40B4-BE49-F238E27FC236}">
                <a16:creationId xmlns:a16="http://schemas.microsoft.com/office/drawing/2014/main" id="{1FDFF6B4-421E-48B8-8CAB-495D858C1452}"/>
              </a:ext>
            </a:extLst>
          </p:cNvPr>
          <p:cNvSpPr txBox="1"/>
          <p:nvPr/>
        </p:nvSpPr>
        <p:spPr>
          <a:xfrm>
            <a:off x="457200" y="863426"/>
            <a:ext cx="4557770" cy="3524042"/>
          </a:xfrm>
          <a:prstGeom prst="rect">
            <a:avLst/>
          </a:prstGeom>
          <a:noFill/>
        </p:spPr>
        <p:txBody>
          <a:bodyPr wrap="square">
            <a:spAutoFit/>
          </a:bodyPr>
          <a:lstStyle/>
          <a:p>
            <a:pPr marL="527685" lvl="1" indent="-285750">
              <a:lnSpc>
                <a:spcPct val="100000"/>
              </a:lnSpc>
              <a:spcBef>
                <a:spcPts val="610"/>
              </a:spcBef>
              <a:buFont typeface="Arial" panose="020B0604020202020204" pitchFamily="34" charset="0"/>
              <a:buChar char="•"/>
              <a:tabLst>
                <a:tab pos="528955" algn="l"/>
                <a:tab pos="530225" algn="l"/>
              </a:tabLst>
            </a:pPr>
            <a:r>
              <a:rPr lang="zh-CN" altLang="en-US" dirty="0">
                <a:latin typeface="Arial"/>
                <a:ea typeface="微软雅黑" panose="020B0503020204020204" pitchFamily="34" charset="-122"/>
                <a:cs typeface="Arial"/>
              </a:rPr>
              <a:t>测试样例</a:t>
            </a:r>
            <a:endParaRPr lang="en-US" altLang="zh-CN" dirty="0">
              <a:latin typeface="Arial"/>
              <a:ea typeface="微软雅黑" panose="020B0503020204020204" pitchFamily="34" charset="-122"/>
              <a:cs typeface="Arial"/>
            </a:endParaRPr>
          </a:p>
          <a:p>
            <a:pPr marL="984885" lvl="2" indent="-285750">
              <a:spcBef>
                <a:spcPts val="610"/>
              </a:spcBef>
              <a:buFont typeface="Wingdings" panose="05000000000000000000" pitchFamily="2" charset="2"/>
              <a:buChar char="Ø"/>
              <a:tabLst>
                <a:tab pos="528955" algn="l"/>
                <a:tab pos="530225" algn="l"/>
              </a:tabLst>
            </a:pPr>
            <a:r>
              <a:rPr lang="en-US" altLang="zh-CN" dirty="0">
                <a:latin typeface="Arial"/>
                <a:ea typeface="微软雅黑" panose="020B0503020204020204" pitchFamily="34" charset="-122"/>
                <a:cs typeface="Arial"/>
              </a:rPr>
              <a:t>Pillow</a:t>
            </a:r>
            <a:r>
              <a:rPr lang="zh-CN" altLang="en-US" dirty="0">
                <a:latin typeface="Arial"/>
                <a:ea typeface="微软雅黑" panose="020B0503020204020204" pitchFamily="34" charset="-122"/>
                <a:cs typeface="Arial"/>
              </a:rPr>
              <a:t>图像处理</a:t>
            </a:r>
            <a:endParaRPr lang="en-US" altLang="zh-CN" dirty="0">
              <a:latin typeface="Arial"/>
              <a:ea typeface="微软雅黑" panose="020B0503020204020204" pitchFamily="34" charset="-122"/>
              <a:cs typeface="Arial"/>
            </a:endParaRPr>
          </a:p>
          <a:p>
            <a:pPr marL="984885" lvl="2" indent="-285750">
              <a:spcBef>
                <a:spcPts val="610"/>
              </a:spcBef>
              <a:buFont typeface="Wingdings" panose="05000000000000000000" pitchFamily="2" charset="2"/>
              <a:buChar char="Ø"/>
              <a:tabLst>
                <a:tab pos="528955" algn="l"/>
                <a:tab pos="530225" algn="l"/>
              </a:tabLst>
            </a:pPr>
            <a:r>
              <a:rPr lang="en-US" altLang="zh-CN" dirty="0">
                <a:latin typeface="Arial"/>
                <a:ea typeface="微软雅黑" panose="020B0503020204020204" pitchFamily="34" charset="-122"/>
                <a:cs typeface="Arial"/>
              </a:rPr>
              <a:t>E-commerce</a:t>
            </a:r>
          </a:p>
          <a:p>
            <a:pPr marL="527685" lvl="1" indent="-285750">
              <a:spcBef>
                <a:spcPts val="610"/>
              </a:spcBef>
              <a:buFont typeface="Arial" panose="020B0604020202020204" pitchFamily="34" charset="0"/>
              <a:buChar char="•"/>
              <a:tabLst>
                <a:tab pos="528955" algn="l"/>
                <a:tab pos="530225" algn="l"/>
              </a:tabLst>
            </a:pPr>
            <a:r>
              <a:rPr lang="zh-CN" altLang="en-US" dirty="0">
                <a:latin typeface="Arial"/>
                <a:ea typeface="微软雅黑" panose="020B0503020204020204" pitchFamily="34" charset="-122"/>
                <a:cs typeface="Arial"/>
              </a:rPr>
              <a:t>对照：</a:t>
            </a:r>
            <a:r>
              <a:rPr lang="en-US" altLang="zh-CN" dirty="0" err="1">
                <a:latin typeface="Arial"/>
                <a:ea typeface="微软雅黑" panose="020B0503020204020204" pitchFamily="34" charset="-122"/>
                <a:cs typeface="Arial"/>
              </a:rPr>
              <a:t>gVisor</a:t>
            </a:r>
            <a:endParaRPr lang="en-US" altLang="zh-CN" dirty="0">
              <a:latin typeface="Arial"/>
              <a:ea typeface="微软雅黑" panose="020B0503020204020204" pitchFamily="34" charset="-122"/>
              <a:cs typeface="Arial"/>
            </a:endParaRPr>
          </a:p>
          <a:p>
            <a:pPr marL="527685" lvl="1" indent="-285750">
              <a:spcBef>
                <a:spcPts val="610"/>
              </a:spcBef>
              <a:buFont typeface="Arial" panose="020B0604020202020204" pitchFamily="34" charset="0"/>
              <a:buChar char="•"/>
              <a:tabLst>
                <a:tab pos="528955" algn="l"/>
                <a:tab pos="530225" algn="l"/>
              </a:tabLst>
            </a:pPr>
            <a:r>
              <a:rPr lang="en-US" altLang="zh-CN" dirty="0">
                <a:latin typeface="Arial"/>
                <a:ea typeface="微软雅黑" panose="020B0503020204020204" pitchFamily="34" charset="-122"/>
                <a:cs typeface="Arial"/>
              </a:rPr>
              <a:t>Pillow</a:t>
            </a:r>
            <a:r>
              <a:rPr lang="zh-CN" altLang="en-US" dirty="0">
                <a:latin typeface="Arial"/>
                <a:ea typeface="微软雅黑" panose="020B0503020204020204" pitchFamily="34" charset="-122"/>
                <a:cs typeface="Arial"/>
              </a:rPr>
              <a:t>结果：</a:t>
            </a:r>
            <a:endParaRPr lang="en-US" altLang="zh-CN" dirty="0">
              <a:latin typeface="Arial"/>
              <a:ea typeface="微软雅黑" panose="020B0503020204020204" pitchFamily="34" charset="-122"/>
              <a:cs typeface="Arial"/>
            </a:endParaRPr>
          </a:p>
          <a:p>
            <a:pPr marL="984885" lvl="2" indent="-285750">
              <a:spcBef>
                <a:spcPts val="610"/>
              </a:spcBef>
              <a:buFont typeface="Wingdings" panose="05000000000000000000" pitchFamily="2" charset="2"/>
              <a:buChar char="Ø"/>
              <a:tabLst>
                <a:tab pos="528955" algn="l"/>
                <a:tab pos="530225" algn="l"/>
              </a:tabLst>
            </a:pPr>
            <a:r>
              <a:rPr lang="en-US" altLang="zh-CN" dirty="0">
                <a:latin typeface="Arial"/>
                <a:ea typeface="微软雅黑" panose="020B0503020204020204" pitchFamily="34" charset="-122"/>
                <a:cs typeface="Arial"/>
              </a:rPr>
              <a:t>Sandbox fork 4.1x-6.5x</a:t>
            </a:r>
          </a:p>
          <a:p>
            <a:pPr marL="984885" lvl="2" indent="-285750">
              <a:spcBef>
                <a:spcPts val="610"/>
              </a:spcBef>
              <a:buFont typeface="Wingdings" panose="05000000000000000000" pitchFamily="2" charset="2"/>
              <a:buChar char="Ø"/>
              <a:tabLst>
                <a:tab pos="528955" algn="l"/>
                <a:tab pos="530225" algn="l"/>
              </a:tabLst>
            </a:pPr>
            <a:r>
              <a:rPr lang="en-US" altLang="zh-CN" dirty="0">
                <a:latin typeface="Arial"/>
                <a:ea typeface="微软雅黑" panose="020B0503020204020204" pitchFamily="34" charset="-122"/>
                <a:cs typeface="Arial"/>
              </a:rPr>
              <a:t>On-demand restore 4.3x</a:t>
            </a:r>
          </a:p>
          <a:p>
            <a:pPr marL="527685" lvl="1" indent="-285750">
              <a:spcBef>
                <a:spcPts val="610"/>
              </a:spcBef>
              <a:buFont typeface="Arial" panose="020B0604020202020204" pitchFamily="34" charset="0"/>
              <a:buChar char="•"/>
              <a:tabLst>
                <a:tab pos="528955" algn="l"/>
                <a:tab pos="530225" algn="l"/>
              </a:tabLst>
            </a:pPr>
            <a:r>
              <a:rPr lang="en-US" altLang="zh-CN" dirty="0">
                <a:latin typeface="Arial"/>
                <a:ea typeface="微软雅黑" panose="020B0503020204020204" pitchFamily="34" charset="-122"/>
                <a:cs typeface="Arial"/>
              </a:rPr>
              <a:t>E-commerce</a:t>
            </a:r>
            <a:r>
              <a:rPr lang="zh-CN" altLang="en-US" dirty="0">
                <a:latin typeface="Arial"/>
                <a:ea typeface="微软雅黑" panose="020B0503020204020204" pitchFamily="34" charset="-122"/>
                <a:cs typeface="Arial"/>
              </a:rPr>
              <a:t>结果：</a:t>
            </a:r>
            <a:endParaRPr lang="en-US" altLang="zh-CN" dirty="0">
              <a:latin typeface="Arial"/>
              <a:ea typeface="微软雅黑" panose="020B0503020204020204" pitchFamily="34" charset="-122"/>
              <a:cs typeface="Arial"/>
            </a:endParaRPr>
          </a:p>
          <a:p>
            <a:pPr marL="984885" lvl="2" indent="-285750">
              <a:spcBef>
                <a:spcPts val="610"/>
              </a:spcBef>
              <a:buFont typeface="Wingdings" panose="05000000000000000000" pitchFamily="2" charset="2"/>
              <a:buChar char="Ø"/>
              <a:tabLst>
                <a:tab pos="528955" algn="l"/>
                <a:tab pos="530225" algn="l"/>
              </a:tabLst>
            </a:pPr>
            <a:r>
              <a:rPr lang="zh-CN" altLang="en-US" dirty="0">
                <a:latin typeface="Arial"/>
                <a:ea typeface="微软雅黑" panose="020B0503020204020204" pitchFamily="34" charset="-122"/>
                <a:cs typeface="Arial"/>
              </a:rPr>
              <a:t>延迟优化</a:t>
            </a:r>
            <a:r>
              <a:rPr lang="en-US" altLang="zh-CN" dirty="0">
                <a:latin typeface="Arial"/>
                <a:ea typeface="微软雅黑" panose="020B0503020204020204" pitchFamily="34" charset="-122"/>
                <a:cs typeface="Arial"/>
              </a:rPr>
              <a:t>3.8x-7.7x</a:t>
            </a:r>
          </a:p>
          <a:p>
            <a:pPr marL="527685" lvl="1" indent="-285750">
              <a:lnSpc>
                <a:spcPct val="100000"/>
              </a:lnSpc>
              <a:spcBef>
                <a:spcPts val="610"/>
              </a:spcBef>
              <a:buFont typeface="Arial" panose="020B0604020202020204" pitchFamily="34" charset="0"/>
              <a:buChar char="•"/>
              <a:tabLst>
                <a:tab pos="528955" algn="l"/>
                <a:tab pos="530225" algn="l"/>
              </a:tabLst>
            </a:pPr>
            <a:endParaRPr lang="en-US" altLang="zh-CN" sz="1600" dirty="0">
              <a:latin typeface="Arial"/>
              <a:ea typeface="微软雅黑" panose="020B0503020204020204" pitchFamily="34" charset="-122"/>
              <a:cs typeface="Arial"/>
            </a:endParaRPr>
          </a:p>
        </p:txBody>
      </p:sp>
      <p:pic>
        <p:nvPicPr>
          <p:cNvPr id="3" name="图片 2">
            <a:extLst>
              <a:ext uri="{FF2B5EF4-FFF2-40B4-BE49-F238E27FC236}">
                <a16:creationId xmlns:a16="http://schemas.microsoft.com/office/drawing/2014/main" id="{B9F40786-E88B-4B2C-AE90-6B415AE2F2D6}"/>
              </a:ext>
            </a:extLst>
          </p:cNvPr>
          <p:cNvPicPr>
            <a:picLocks noChangeAspect="1"/>
          </p:cNvPicPr>
          <p:nvPr/>
        </p:nvPicPr>
        <p:blipFill>
          <a:blip r:embed="rId3"/>
          <a:stretch>
            <a:fillRect/>
          </a:stretch>
        </p:blipFill>
        <p:spPr>
          <a:xfrm>
            <a:off x="5105400" y="115353"/>
            <a:ext cx="3054691" cy="2371595"/>
          </a:xfrm>
          <a:prstGeom prst="rect">
            <a:avLst/>
          </a:prstGeom>
        </p:spPr>
      </p:pic>
      <p:pic>
        <p:nvPicPr>
          <p:cNvPr id="5" name="图片 4">
            <a:extLst>
              <a:ext uri="{FF2B5EF4-FFF2-40B4-BE49-F238E27FC236}">
                <a16:creationId xmlns:a16="http://schemas.microsoft.com/office/drawing/2014/main" id="{4003AFDD-4DDA-4F03-8512-E0A272E492E3}"/>
              </a:ext>
            </a:extLst>
          </p:cNvPr>
          <p:cNvPicPr>
            <a:picLocks noChangeAspect="1"/>
          </p:cNvPicPr>
          <p:nvPr/>
        </p:nvPicPr>
        <p:blipFill>
          <a:blip r:embed="rId4"/>
          <a:stretch>
            <a:fillRect/>
          </a:stretch>
        </p:blipFill>
        <p:spPr>
          <a:xfrm>
            <a:off x="5105400" y="2486948"/>
            <a:ext cx="3254942" cy="2371595"/>
          </a:xfrm>
          <a:prstGeom prst="rect">
            <a:avLst/>
          </a:prstGeom>
        </p:spPr>
      </p:pic>
      <p:sp>
        <p:nvSpPr>
          <p:cNvPr id="8" name="灯片编号占位符 7">
            <a:extLst>
              <a:ext uri="{FF2B5EF4-FFF2-40B4-BE49-F238E27FC236}">
                <a16:creationId xmlns:a16="http://schemas.microsoft.com/office/drawing/2014/main" id="{43AF7A20-C725-4CED-9DB2-F68C901B9EAA}"/>
              </a:ext>
            </a:extLst>
          </p:cNvPr>
          <p:cNvSpPr>
            <a:spLocks noGrp="1"/>
          </p:cNvSpPr>
          <p:nvPr>
            <p:ph type="sldNum" sz="quarter" idx="7"/>
          </p:nvPr>
        </p:nvSpPr>
        <p:spPr/>
        <p:txBody>
          <a:bodyPr/>
          <a:lstStyle/>
          <a:p>
            <a:pPr marL="38100">
              <a:lnSpc>
                <a:spcPct val="100000"/>
              </a:lnSpc>
              <a:spcBef>
                <a:spcPts val="100"/>
              </a:spcBef>
            </a:pPr>
            <a:fld id="{81D60167-4931-47E6-BA6A-407CBD079E47}" type="slidenum">
              <a:rPr lang="en-US" altLang="zh-CN" spc="30" smtClean="0"/>
              <a:t>45</a:t>
            </a:fld>
            <a:endParaRPr lang="en-US" altLang="zh-CN" spc="30" dirty="0"/>
          </a:p>
        </p:txBody>
      </p:sp>
    </p:spTree>
    <p:extLst>
      <p:ext uri="{BB962C8B-B14F-4D97-AF65-F5344CB8AC3E}">
        <p14:creationId xmlns:p14="http://schemas.microsoft.com/office/powerpoint/2010/main" val="23826553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124191"/>
          </a:solidFill>
        </p:spPr>
        <p:txBody>
          <a:bodyPr wrap="square" lIns="0" tIns="0" rIns="0" bIns="0" rtlCol="0"/>
          <a:lstStyle/>
          <a:p>
            <a:endParaRPr dirty="0"/>
          </a:p>
        </p:txBody>
      </p:sp>
      <p:sp>
        <p:nvSpPr>
          <p:cNvPr id="4" name="文本框 3">
            <a:extLst>
              <a:ext uri="{FF2B5EF4-FFF2-40B4-BE49-F238E27FC236}">
                <a16:creationId xmlns:a16="http://schemas.microsoft.com/office/drawing/2014/main" id="{F18A21CB-2CB7-4D12-B161-FB4EC7A2B397}"/>
              </a:ext>
            </a:extLst>
          </p:cNvPr>
          <p:cNvSpPr txBox="1"/>
          <p:nvPr/>
        </p:nvSpPr>
        <p:spPr>
          <a:xfrm>
            <a:off x="762000" y="2187029"/>
            <a:ext cx="8991600" cy="769441"/>
          </a:xfrm>
          <a:prstGeom prst="rect">
            <a:avLst/>
          </a:prstGeom>
          <a:noFill/>
        </p:spPr>
        <p:txBody>
          <a:bodyPr wrap="square" rtlCol="0">
            <a:spAutoFit/>
          </a:bodyPr>
          <a:lstStyle/>
          <a:p>
            <a:r>
              <a:rPr lang="en-US" altLang="zh-CN" sz="4400" dirty="0">
                <a:solidFill>
                  <a:schemeClr val="bg1"/>
                </a:solidFill>
                <a:latin typeface="Arial" panose="020B0604020202020204" pitchFamily="34" charset="0"/>
                <a:cs typeface="Arial" panose="020B0604020202020204" pitchFamily="34" charset="0"/>
              </a:rPr>
              <a:t>THANK YOU FOR LISTENING</a:t>
            </a:r>
            <a:endParaRPr lang="zh-CN" altLang="en-US" sz="4400" dirty="0">
              <a:solidFill>
                <a:schemeClr val="bg1"/>
              </a:solidFill>
              <a:latin typeface="Arial" panose="020B0604020202020204" pitchFamily="34" charset="0"/>
              <a:cs typeface="Arial" panose="020B0604020202020204" pitchFamily="34" charset="0"/>
            </a:endParaRPr>
          </a:p>
        </p:txBody>
      </p:sp>
      <p:sp>
        <p:nvSpPr>
          <p:cNvPr id="6" name="灯片编号占位符 5">
            <a:extLst>
              <a:ext uri="{FF2B5EF4-FFF2-40B4-BE49-F238E27FC236}">
                <a16:creationId xmlns:a16="http://schemas.microsoft.com/office/drawing/2014/main" id="{B2108692-A977-439D-BA6C-7E3B492F128E}"/>
              </a:ext>
            </a:extLst>
          </p:cNvPr>
          <p:cNvSpPr>
            <a:spLocks noGrp="1"/>
          </p:cNvSpPr>
          <p:nvPr>
            <p:ph type="sldNum" sz="quarter" idx="7"/>
          </p:nvPr>
        </p:nvSpPr>
        <p:spPr/>
        <p:txBody>
          <a:bodyPr/>
          <a:lstStyle/>
          <a:p>
            <a:pPr marL="38100">
              <a:lnSpc>
                <a:spcPct val="100000"/>
              </a:lnSpc>
              <a:spcBef>
                <a:spcPts val="100"/>
              </a:spcBef>
            </a:pPr>
            <a:fld id="{81D60167-4931-47E6-BA6A-407CBD079E47}" type="slidenum">
              <a:rPr lang="en-US" altLang="zh-CN" spc="30" smtClean="0"/>
              <a:t>46</a:t>
            </a:fld>
            <a:endParaRPr lang="en-US" altLang="zh-CN" spc="3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70432" y="1510283"/>
            <a:ext cx="1550035" cy="368935"/>
          </a:xfrm>
          <a:custGeom>
            <a:avLst/>
            <a:gdLst/>
            <a:ahLst/>
            <a:cxnLst/>
            <a:rect l="l" t="t" r="r" b="b"/>
            <a:pathLst>
              <a:path w="1550035" h="368935">
                <a:moveTo>
                  <a:pt x="1488440" y="0"/>
                </a:moveTo>
                <a:lnTo>
                  <a:pt x="61468" y="0"/>
                </a:lnTo>
                <a:lnTo>
                  <a:pt x="37542" y="4835"/>
                </a:lnTo>
                <a:lnTo>
                  <a:pt x="18003" y="18018"/>
                </a:lnTo>
                <a:lnTo>
                  <a:pt x="4830" y="37558"/>
                </a:lnTo>
                <a:lnTo>
                  <a:pt x="0" y="61467"/>
                </a:lnTo>
                <a:lnTo>
                  <a:pt x="0" y="307339"/>
                </a:lnTo>
                <a:lnTo>
                  <a:pt x="4830" y="331249"/>
                </a:lnTo>
                <a:lnTo>
                  <a:pt x="18003" y="350789"/>
                </a:lnTo>
                <a:lnTo>
                  <a:pt x="37542" y="363972"/>
                </a:lnTo>
                <a:lnTo>
                  <a:pt x="61468" y="368807"/>
                </a:lnTo>
                <a:lnTo>
                  <a:pt x="1488440" y="368807"/>
                </a:lnTo>
                <a:lnTo>
                  <a:pt x="1512349" y="363972"/>
                </a:lnTo>
                <a:lnTo>
                  <a:pt x="1531889" y="350789"/>
                </a:lnTo>
                <a:lnTo>
                  <a:pt x="1545072" y="331249"/>
                </a:lnTo>
                <a:lnTo>
                  <a:pt x="1549908" y="307339"/>
                </a:lnTo>
                <a:lnTo>
                  <a:pt x="1549908" y="61467"/>
                </a:lnTo>
                <a:lnTo>
                  <a:pt x="1545072" y="37558"/>
                </a:lnTo>
                <a:lnTo>
                  <a:pt x="1531889" y="18018"/>
                </a:lnTo>
                <a:lnTo>
                  <a:pt x="1512349" y="4835"/>
                </a:lnTo>
                <a:lnTo>
                  <a:pt x="1488440" y="0"/>
                </a:lnTo>
                <a:close/>
              </a:path>
            </a:pathLst>
          </a:custGeom>
          <a:solidFill>
            <a:srgbClr val="124191"/>
          </a:solidFill>
        </p:spPr>
        <p:txBody>
          <a:bodyPr wrap="square" lIns="0" tIns="0" rIns="0" bIns="0" rtlCol="0"/>
          <a:lstStyle/>
          <a:p>
            <a:endParaRPr/>
          </a:p>
        </p:txBody>
      </p:sp>
      <p:sp>
        <p:nvSpPr>
          <p:cNvPr id="3" name="object 3"/>
          <p:cNvSpPr txBox="1"/>
          <p:nvPr/>
        </p:nvSpPr>
        <p:spPr>
          <a:xfrm>
            <a:off x="1350010" y="1580134"/>
            <a:ext cx="119062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Arial"/>
                <a:cs typeface="Arial"/>
              </a:rPr>
              <a:t>Extract</a:t>
            </a:r>
            <a:r>
              <a:rPr sz="1200" spc="-45" dirty="0">
                <a:solidFill>
                  <a:srgbClr val="FFFFFF"/>
                </a:solidFill>
                <a:latin typeface="Arial"/>
                <a:cs typeface="Arial"/>
              </a:rPr>
              <a:t> </a:t>
            </a:r>
            <a:r>
              <a:rPr sz="1200" spc="5" dirty="0">
                <a:solidFill>
                  <a:srgbClr val="FFFFFF"/>
                </a:solidFill>
                <a:latin typeface="Arial"/>
                <a:cs typeface="Arial"/>
              </a:rPr>
              <a:t>Metadata</a:t>
            </a:r>
            <a:endParaRPr sz="1200">
              <a:latin typeface="Arial"/>
              <a:cs typeface="Arial"/>
            </a:endParaRPr>
          </a:p>
        </p:txBody>
      </p:sp>
      <p:sp>
        <p:nvSpPr>
          <p:cNvPr id="4" name="object 4"/>
          <p:cNvSpPr/>
          <p:nvPr/>
        </p:nvSpPr>
        <p:spPr>
          <a:xfrm>
            <a:off x="1170432" y="2061971"/>
            <a:ext cx="1550035" cy="1478280"/>
          </a:xfrm>
          <a:custGeom>
            <a:avLst/>
            <a:gdLst/>
            <a:ahLst/>
            <a:cxnLst/>
            <a:rect l="l" t="t" r="r" b="b"/>
            <a:pathLst>
              <a:path w="1550035" h="1478279">
                <a:moveTo>
                  <a:pt x="1549908" y="1170940"/>
                </a:moveTo>
                <a:lnTo>
                  <a:pt x="1545069" y="1147038"/>
                </a:lnTo>
                <a:lnTo>
                  <a:pt x="1531886" y="1127493"/>
                </a:lnTo>
                <a:lnTo>
                  <a:pt x="1512341" y="1114310"/>
                </a:lnTo>
                <a:lnTo>
                  <a:pt x="1488440" y="1109472"/>
                </a:lnTo>
                <a:lnTo>
                  <a:pt x="61468" y="1109472"/>
                </a:lnTo>
                <a:lnTo>
                  <a:pt x="37541" y="1114310"/>
                </a:lnTo>
                <a:lnTo>
                  <a:pt x="17995" y="1127493"/>
                </a:lnTo>
                <a:lnTo>
                  <a:pt x="4826" y="1147038"/>
                </a:lnTo>
                <a:lnTo>
                  <a:pt x="0" y="1170940"/>
                </a:lnTo>
                <a:lnTo>
                  <a:pt x="0" y="1416812"/>
                </a:lnTo>
                <a:lnTo>
                  <a:pt x="4826" y="1440726"/>
                </a:lnTo>
                <a:lnTo>
                  <a:pt x="17995" y="1460271"/>
                </a:lnTo>
                <a:lnTo>
                  <a:pt x="37541" y="1473454"/>
                </a:lnTo>
                <a:lnTo>
                  <a:pt x="61468" y="1478280"/>
                </a:lnTo>
                <a:lnTo>
                  <a:pt x="1488440" y="1478280"/>
                </a:lnTo>
                <a:lnTo>
                  <a:pt x="1512341" y="1473454"/>
                </a:lnTo>
                <a:lnTo>
                  <a:pt x="1531886" y="1460271"/>
                </a:lnTo>
                <a:lnTo>
                  <a:pt x="1545069" y="1440726"/>
                </a:lnTo>
                <a:lnTo>
                  <a:pt x="1549908" y="1416812"/>
                </a:lnTo>
                <a:lnTo>
                  <a:pt x="1549908" y="1170940"/>
                </a:lnTo>
                <a:close/>
              </a:path>
              <a:path w="1550035" h="1478279">
                <a:moveTo>
                  <a:pt x="1549908" y="614934"/>
                </a:moveTo>
                <a:lnTo>
                  <a:pt x="1545043" y="590931"/>
                </a:lnTo>
                <a:lnTo>
                  <a:pt x="1531810" y="571309"/>
                </a:lnTo>
                <a:lnTo>
                  <a:pt x="1512189" y="558076"/>
                </a:lnTo>
                <a:lnTo>
                  <a:pt x="1488186" y="553212"/>
                </a:lnTo>
                <a:lnTo>
                  <a:pt x="61722" y="553212"/>
                </a:lnTo>
                <a:lnTo>
                  <a:pt x="37693" y="558076"/>
                </a:lnTo>
                <a:lnTo>
                  <a:pt x="18072" y="571309"/>
                </a:lnTo>
                <a:lnTo>
                  <a:pt x="4838" y="590931"/>
                </a:lnTo>
                <a:lnTo>
                  <a:pt x="0" y="614934"/>
                </a:lnTo>
                <a:lnTo>
                  <a:pt x="0" y="861822"/>
                </a:lnTo>
                <a:lnTo>
                  <a:pt x="4838" y="885825"/>
                </a:lnTo>
                <a:lnTo>
                  <a:pt x="18072" y="905459"/>
                </a:lnTo>
                <a:lnTo>
                  <a:pt x="37693" y="918692"/>
                </a:lnTo>
                <a:lnTo>
                  <a:pt x="61722" y="923544"/>
                </a:lnTo>
                <a:lnTo>
                  <a:pt x="1488186" y="923544"/>
                </a:lnTo>
                <a:lnTo>
                  <a:pt x="1512189" y="918692"/>
                </a:lnTo>
                <a:lnTo>
                  <a:pt x="1531810" y="905459"/>
                </a:lnTo>
                <a:lnTo>
                  <a:pt x="1545043" y="885825"/>
                </a:lnTo>
                <a:lnTo>
                  <a:pt x="1549908" y="861822"/>
                </a:lnTo>
                <a:lnTo>
                  <a:pt x="1549908" y="614934"/>
                </a:lnTo>
                <a:close/>
              </a:path>
              <a:path w="1550035" h="1478279">
                <a:moveTo>
                  <a:pt x="1549908" y="61468"/>
                </a:moveTo>
                <a:lnTo>
                  <a:pt x="1545069" y="37566"/>
                </a:lnTo>
                <a:lnTo>
                  <a:pt x="1531886" y="18021"/>
                </a:lnTo>
                <a:lnTo>
                  <a:pt x="1512341" y="4838"/>
                </a:lnTo>
                <a:lnTo>
                  <a:pt x="1488440" y="0"/>
                </a:lnTo>
                <a:lnTo>
                  <a:pt x="61468" y="0"/>
                </a:lnTo>
                <a:lnTo>
                  <a:pt x="37541" y="4838"/>
                </a:lnTo>
                <a:lnTo>
                  <a:pt x="17995" y="18021"/>
                </a:lnTo>
                <a:lnTo>
                  <a:pt x="4826" y="37566"/>
                </a:lnTo>
                <a:lnTo>
                  <a:pt x="0" y="61468"/>
                </a:lnTo>
                <a:lnTo>
                  <a:pt x="0" y="307340"/>
                </a:lnTo>
                <a:lnTo>
                  <a:pt x="4826" y="331254"/>
                </a:lnTo>
                <a:lnTo>
                  <a:pt x="17995" y="350799"/>
                </a:lnTo>
                <a:lnTo>
                  <a:pt x="37541" y="363982"/>
                </a:lnTo>
                <a:lnTo>
                  <a:pt x="61468" y="368808"/>
                </a:lnTo>
                <a:lnTo>
                  <a:pt x="1488440" y="368808"/>
                </a:lnTo>
                <a:lnTo>
                  <a:pt x="1512341" y="363982"/>
                </a:lnTo>
                <a:lnTo>
                  <a:pt x="1531886" y="350799"/>
                </a:lnTo>
                <a:lnTo>
                  <a:pt x="1545069" y="331254"/>
                </a:lnTo>
                <a:lnTo>
                  <a:pt x="1549908" y="307340"/>
                </a:lnTo>
                <a:lnTo>
                  <a:pt x="1549908" y="61468"/>
                </a:lnTo>
                <a:close/>
              </a:path>
            </a:pathLst>
          </a:custGeom>
          <a:solidFill>
            <a:srgbClr val="124191"/>
          </a:solidFill>
        </p:spPr>
        <p:txBody>
          <a:bodyPr wrap="square" lIns="0" tIns="0" rIns="0" bIns="0" rtlCol="0"/>
          <a:lstStyle/>
          <a:p>
            <a:endParaRPr/>
          </a:p>
        </p:txBody>
      </p:sp>
      <p:sp>
        <p:nvSpPr>
          <p:cNvPr id="5" name="object 5"/>
          <p:cNvSpPr txBox="1"/>
          <p:nvPr/>
        </p:nvSpPr>
        <p:spPr>
          <a:xfrm>
            <a:off x="1308861" y="2132457"/>
            <a:ext cx="1272540" cy="1318260"/>
          </a:xfrm>
          <a:prstGeom prst="rect">
            <a:avLst/>
          </a:prstGeom>
        </p:spPr>
        <p:txBody>
          <a:bodyPr vert="horz" wrap="square" lIns="0" tIns="12700" rIns="0" bIns="0" rtlCol="0">
            <a:spAutoFit/>
          </a:bodyPr>
          <a:lstStyle/>
          <a:p>
            <a:pPr algn="ctr">
              <a:lnSpc>
                <a:spcPct val="100000"/>
              </a:lnSpc>
              <a:spcBef>
                <a:spcPts val="100"/>
              </a:spcBef>
            </a:pPr>
            <a:r>
              <a:rPr sz="1200" spc="-30" dirty="0">
                <a:solidFill>
                  <a:srgbClr val="FFFFFF"/>
                </a:solidFill>
                <a:latin typeface="Arial"/>
                <a:cs typeface="Arial"/>
              </a:rPr>
              <a:t>Process</a:t>
            </a:r>
            <a:r>
              <a:rPr sz="1200" spc="-60" dirty="0">
                <a:solidFill>
                  <a:srgbClr val="FFFFFF"/>
                </a:solidFill>
                <a:latin typeface="Arial"/>
                <a:cs typeface="Arial"/>
              </a:rPr>
              <a:t> </a:t>
            </a:r>
            <a:r>
              <a:rPr sz="1200" spc="5" dirty="0">
                <a:solidFill>
                  <a:srgbClr val="FFFFFF"/>
                </a:solidFill>
                <a:latin typeface="Arial"/>
                <a:cs typeface="Arial"/>
              </a:rPr>
              <a:t>Metadata</a:t>
            </a:r>
            <a:endParaRPr sz="1200">
              <a:latin typeface="Arial"/>
              <a:cs typeface="Arial"/>
            </a:endParaRPr>
          </a:p>
          <a:p>
            <a:pPr marL="12065" marR="5080" algn="ctr">
              <a:lnSpc>
                <a:spcPts val="4380"/>
              </a:lnSpc>
              <a:spcBef>
                <a:spcPts val="615"/>
              </a:spcBef>
            </a:pPr>
            <a:r>
              <a:rPr sz="1200" spc="-30" dirty="0">
                <a:solidFill>
                  <a:srgbClr val="FFFFFF"/>
                </a:solidFill>
                <a:latin typeface="Arial"/>
                <a:cs typeface="Arial"/>
              </a:rPr>
              <a:t>Recognize</a:t>
            </a:r>
            <a:r>
              <a:rPr sz="1200" spc="-95" dirty="0">
                <a:solidFill>
                  <a:srgbClr val="FFFFFF"/>
                </a:solidFill>
                <a:latin typeface="Arial"/>
                <a:cs typeface="Arial"/>
              </a:rPr>
              <a:t> </a:t>
            </a:r>
            <a:r>
              <a:rPr sz="1200" dirty="0">
                <a:solidFill>
                  <a:srgbClr val="FFFFFF"/>
                </a:solidFill>
                <a:latin typeface="Arial"/>
                <a:cs typeface="Arial"/>
              </a:rPr>
              <a:t>Objects  </a:t>
            </a:r>
            <a:r>
              <a:rPr sz="1200" spc="-45" dirty="0">
                <a:solidFill>
                  <a:srgbClr val="FFFFFF"/>
                </a:solidFill>
                <a:latin typeface="Arial"/>
                <a:cs typeface="Arial"/>
              </a:rPr>
              <a:t>Resize</a:t>
            </a:r>
            <a:r>
              <a:rPr sz="1200" spc="-70" dirty="0">
                <a:solidFill>
                  <a:srgbClr val="FFFFFF"/>
                </a:solidFill>
                <a:latin typeface="Arial"/>
                <a:cs typeface="Arial"/>
              </a:rPr>
              <a:t> </a:t>
            </a:r>
            <a:r>
              <a:rPr sz="1200" spc="-20" dirty="0">
                <a:solidFill>
                  <a:srgbClr val="FFFFFF"/>
                </a:solidFill>
                <a:latin typeface="Arial"/>
                <a:cs typeface="Arial"/>
              </a:rPr>
              <a:t>Image</a:t>
            </a:r>
            <a:endParaRPr sz="1200">
              <a:latin typeface="Arial"/>
              <a:cs typeface="Arial"/>
            </a:endParaRPr>
          </a:p>
        </p:txBody>
      </p:sp>
      <p:grpSp>
        <p:nvGrpSpPr>
          <p:cNvPr id="6" name="object 6"/>
          <p:cNvGrpSpPr/>
          <p:nvPr/>
        </p:nvGrpSpPr>
        <p:grpSpPr>
          <a:xfrm>
            <a:off x="298704" y="1325880"/>
            <a:ext cx="1714500" cy="2395855"/>
            <a:chOff x="298704" y="1325880"/>
            <a:chExt cx="1714500" cy="2395855"/>
          </a:xfrm>
        </p:grpSpPr>
        <p:sp>
          <p:nvSpPr>
            <p:cNvPr id="7" name="object 7"/>
            <p:cNvSpPr/>
            <p:nvPr/>
          </p:nvSpPr>
          <p:spPr>
            <a:xfrm>
              <a:off x="1856231" y="1879092"/>
              <a:ext cx="156972" cy="18288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856231" y="2430780"/>
              <a:ext cx="156972" cy="184403"/>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1856231" y="2985515"/>
              <a:ext cx="156972" cy="182879"/>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856231" y="3537203"/>
              <a:ext cx="156972" cy="184404"/>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1856231" y="1325880"/>
              <a:ext cx="156972" cy="182880"/>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298704" y="1508760"/>
              <a:ext cx="238125" cy="2040255"/>
            </a:xfrm>
            <a:custGeom>
              <a:avLst/>
              <a:gdLst/>
              <a:ahLst/>
              <a:cxnLst/>
              <a:rect l="l" t="t" r="r" b="b"/>
              <a:pathLst>
                <a:path w="238125" h="2040254">
                  <a:moveTo>
                    <a:pt x="79248" y="1802511"/>
                  </a:moveTo>
                  <a:lnTo>
                    <a:pt x="0" y="1802511"/>
                  </a:lnTo>
                  <a:lnTo>
                    <a:pt x="118872" y="2040254"/>
                  </a:lnTo>
                  <a:lnTo>
                    <a:pt x="217932" y="1842134"/>
                  </a:lnTo>
                  <a:lnTo>
                    <a:pt x="79248" y="1842134"/>
                  </a:lnTo>
                  <a:lnTo>
                    <a:pt x="79248" y="1802511"/>
                  </a:lnTo>
                  <a:close/>
                </a:path>
                <a:path w="238125" h="2040254">
                  <a:moveTo>
                    <a:pt x="158496" y="198119"/>
                  </a:moveTo>
                  <a:lnTo>
                    <a:pt x="79248" y="198119"/>
                  </a:lnTo>
                  <a:lnTo>
                    <a:pt x="79248" y="1842134"/>
                  </a:lnTo>
                  <a:lnTo>
                    <a:pt x="158496" y="1842134"/>
                  </a:lnTo>
                  <a:lnTo>
                    <a:pt x="158496" y="198119"/>
                  </a:lnTo>
                  <a:close/>
                </a:path>
                <a:path w="238125" h="2040254">
                  <a:moveTo>
                    <a:pt x="237743" y="1802511"/>
                  </a:moveTo>
                  <a:lnTo>
                    <a:pt x="158496" y="1802511"/>
                  </a:lnTo>
                  <a:lnTo>
                    <a:pt x="158496" y="1842134"/>
                  </a:lnTo>
                  <a:lnTo>
                    <a:pt x="217932" y="1842134"/>
                  </a:lnTo>
                  <a:lnTo>
                    <a:pt x="237743" y="1802511"/>
                  </a:lnTo>
                  <a:close/>
                </a:path>
                <a:path w="238125" h="2040254">
                  <a:moveTo>
                    <a:pt x="118872" y="0"/>
                  </a:moveTo>
                  <a:lnTo>
                    <a:pt x="0" y="237743"/>
                  </a:lnTo>
                  <a:lnTo>
                    <a:pt x="79248" y="237743"/>
                  </a:lnTo>
                  <a:lnTo>
                    <a:pt x="79248" y="198119"/>
                  </a:lnTo>
                  <a:lnTo>
                    <a:pt x="217932" y="198119"/>
                  </a:lnTo>
                  <a:lnTo>
                    <a:pt x="118872" y="0"/>
                  </a:lnTo>
                  <a:close/>
                </a:path>
                <a:path w="238125" h="2040254">
                  <a:moveTo>
                    <a:pt x="217932" y="198119"/>
                  </a:moveTo>
                  <a:lnTo>
                    <a:pt x="158496" y="198119"/>
                  </a:lnTo>
                  <a:lnTo>
                    <a:pt x="158496" y="237743"/>
                  </a:lnTo>
                  <a:lnTo>
                    <a:pt x="237744" y="237743"/>
                  </a:lnTo>
                  <a:lnTo>
                    <a:pt x="217932" y="198119"/>
                  </a:lnTo>
                  <a:close/>
                </a:path>
              </a:pathLst>
            </a:custGeom>
            <a:solidFill>
              <a:srgbClr val="86BCFF"/>
            </a:solidFill>
          </p:spPr>
          <p:txBody>
            <a:bodyPr wrap="square" lIns="0" tIns="0" rIns="0" bIns="0" rtlCol="0"/>
            <a:lstStyle/>
            <a:p>
              <a:endParaRPr/>
            </a:p>
          </p:txBody>
        </p:sp>
        <p:sp>
          <p:nvSpPr>
            <p:cNvPr id="13" name="object 13"/>
            <p:cNvSpPr/>
            <p:nvPr/>
          </p:nvSpPr>
          <p:spPr>
            <a:xfrm>
              <a:off x="418338" y="1509522"/>
              <a:ext cx="753110" cy="2040889"/>
            </a:xfrm>
            <a:custGeom>
              <a:avLst/>
              <a:gdLst/>
              <a:ahLst/>
              <a:cxnLst/>
              <a:rect l="l" t="t" r="r" b="b"/>
              <a:pathLst>
                <a:path w="753110" h="2040889">
                  <a:moveTo>
                    <a:pt x="0" y="0"/>
                  </a:moveTo>
                  <a:lnTo>
                    <a:pt x="752576" y="0"/>
                  </a:lnTo>
                </a:path>
                <a:path w="753110" h="2040889">
                  <a:moveTo>
                    <a:pt x="0" y="2040636"/>
                  </a:moveTo>
                  <a:lnTo>
                    <a:pt x="752576" y="2040636"/>
                  </a:lnTo>
                </a:path>
              </a:pathLst>
            </a:custGeom>
            <a:ln w="25908">
              <a:solidFill>
                <a:srgbClr val="86BCFF"/>
              </a:solidFill>
            </a:ln>
          </p:spPr>
          <p:txBody>
            <a:bodyPr wrap="square" lIns="0" tIns="0" rIns="0" bIns="0" rtlCol="0"/>
            <a:lstStyle/>
            <a:p>
              <a:endParaRPr/>
            </a:p>
          </p:txBody>
        </p:sp>
        <p:sp>
          <p:nvSpPr>
            <p:cNvPr id="14" name="object 14"/>
            <p:cNvSpPr/>
            <p:nvPr/>
          </p:nvSpPr>
          <p:spPr>
            <a:xfrm>
              <a:off x="742188" y="1498853"/>
              <a:ext cx="151130" cy="2051050"/>
            </a:xfrm>
            <a:custGeom>
              <a:avLst/>
              <a:gdLst/>
              <a:ahLst/>
              <a:cxnLst/>
              <a:rect l="l" t="t" r="r" b="b"/>
              <a:pathLst>
                <a:path w="151130" h="2051050">
                  <a:moveTo>
                    <a:pt x="150876" y="1807464"/>
                  </a:moveTo>
                  <a:lnTo>
                    <a:pt x="138303" y="1782318"/>
                  </a:lnTo>
                  <a:lnTo>
                    <a:pt x="75425" y="1656588"/>
                  </a:lnTo>
                  <a:lnTo>
                    <a:pt x="0" y="1807464"/>
                  </a:lnTo>
                  <a:lnTo>
                    <a:pt x="50292" y="1807464"/>
                  </a:lnTo>
                  <a:lnTo>
                    <a:pt x="50292" y="1899920"/>
                  </a:lnTo>
                  <a:lnTo>
                    <a:pt x="0" y="1899920"/>
                  </a:lnTo>
                  <a:lnTo>
                    <a:pt x="75425" y="2050796"/>
                  </a:lnTo>
                  <a:lnTo>
                    <a:pt x="138303" y="1925066"/>
                  </a:lnTo>
                  <a:lnTo>
                    <a:pt x="150876" y="1899920"/>
                  </a:lnTo>
                  <a:lnTo>
                    <a:pt x="100584" y="1899920"/>
                  </a:lnTo>
                  <a:lnTo>
                    <a:pt x="100584" y="1807464"/>
                  </a:lnTo>
                  <a:lnTo>
                    <a:pt x="150876" y="1807464"/>
                  </a:lnTo>
                  <a:close/>
                </a:path>
                <a:path w="151130" h="2051050">
                  <a:moveTo>
                    <a:pt x="150876" y="1237488"/>
                  </a:moveTo>
                  <a:lnTo>
                    <a:pt x="138290" y="1212342"/>
                  </a:lnTo>
                  <a:lnTo>
                    <a:pt x="75425" y="1086612"/>
                  </a:lnTo>
                  <a:lnTo>
                    <a:pt x="0" y="1237488"/>
                  </a:lnTo>
                  <a:lnTo>
                    <a:pt x="50292" y="1237488"/>
                  </a:lnTo>
                  <a:lnTo>
                    <a:pt x="50292" y="1329944"/>
                  </a:lnTo>
                  <a:lnTo>
                    <a:pt x="0" y="1329944"/>
                  </a:lnTo>
                  <a:lnTo>
                    <a:pt x="75425" y="1480820"/>
                  </a:lnTo>
                  <a:lnTo>
                    <a:pt x="138303" y="1355090"/>
                  </a:lnTo>
                  <a:lnTo>
                    <a:pt x="150876" y="1329944"/>
                  </a:lnTo>
                  <a:lnTo>
                    <a:pt x="100584" y="1329944"/>
                  </a:lnTo>
                  <a:lnTo>
                    <a:pt x="100584" y="1237488"/>
                  </a:lnTo>
                  <a:lnTo>
                    <a:pt x="150876" y="1237488"/>
                  </a:lnTo>
                  <a:close/>
                </a:path>
                <a:path w="151130" h="2051050">
                  <a:moveTo>
                    <a:pt x="150876" y="699516"/>
                  </a:moveTo>
                  <a:lnTo>
                    <a:pt x="138303" y="674370"/>
                  </a:lnTo>
                  <a:lnTo>
                    <a:pt x="75425" y="548640"/>
                  </a:lnTo>
                  <a:lnTo>
                    <a:pt x="0" y="699516"/>
                  </a:lnTo>
                  <a:lnTo>
                    <a:pt x="50292" y="699516"/>
                  </a:lnTo>
                  <a:lnTo>
                    <a:pt x="50292" y="791972"/>
                  </a:lnTo>
                  <a:lnTo>
                    <a:pt x="0" y="791972"/>
                  </a:lnTo>
                  <a:lnTo>
                    <a:pt x="75425" y="942848"/>
                  </a:lnTo>
                  <a:lnTo>
                    <a:pt x="138290" y="817118"/>
                  </a:lnTo>
                  <a:lnTo>
                    <a:pt x="150876" y="791972"/>
                  </a:lnTo>
                  <a:lnTo>
                    <a:pt x="100584" y="791972"/>
                  </a:lnTo>
                  <a:lnTo>
                    <a:pt x="100584" y="699516"/>
                  </a:lnTo>
                  <a:lnTo>
                    <a:pt x="150876" y="699516"/>
                  </a:lnTo>
                  <a:close/>
                </a:path>
                <a:path w="151130" h="2051050">
                  <a:moveTo>
                    <a:pt x="150876" y="150876"/>
                  </a:moveTo>
                  <a:lnTo>
                    <a:pt x="138303" y="125730"/>
                  </a:lnTo>
                  <a:lnTo>
                    <a:pt x="75425" y="0"/>
                  </a:lnTo>
                  <a:lnTo>
                    <a:pt x="0" y="150876"/>
                  </a:lnTo>
                  <a:lnTo>
                    <a:pt x="50292" y="150876"/>
                  </a:lnTo>
                  <a:lnTo>
                    <a:pt x="50292" y="243332"/>
                  </a:lnTo>
                  <a:lnTo>
                    <a:pt x="0" y="243332"/>
                  </a:lnTo>
                  <a:lnTo>
                    <a:pt x="75425" y="394208"/>
                  </a:lnTo>
                  <a:lnTo>
                    <a:pt x="138290" y="268478"/>
                  </a:lnTo>
                  <a:lnTo>
                    <a:pt x="150876" y="243332"/>
                  </a:lnTo>
                  <a:lnTo>
                    <a:pt x="100584" y="243332"/>
                  </a:lnTo>
                  <a:lnTo>
                    <a:pt x="100584" y="150876"/>
                  </a:lnTo>
                  <a:lnTo>
                    <a:pt x="150876" y="150876"/>
                  </a:lnTo>
                  <a:close/>
                </a:path>
              </a:pathLst>
            </a:custGeom>
            <a:solidFill>
              <a:srgbClr val="88002D"/>
            </a:solidFill>
          </p:spPr>
          <p:txBody>
            <a:bodyPr wrap="square" lIns="0" tIns="0" rIns="0" bIns="0" rtlCol="0"/>
            <a:lstStyle/>
            <a:p>
              <a:endParaRPr/>
            </a:p>
          </p:txBody>
        </p:sp>
        <p:sp>
          <p:nvSpPr>
            <p:cNvPr id="15" name="object 15"/>
            <p:cNvSpPr/>
            <p:nvPr/>
          </p:nvSpPr>
          <p:spPr>
            <a:xfrm>
              <a:off x="838962" y="1509522"/>
              <a:ext cx="353695" cy="2037714"/>
            </a:xfrm>
            <a:custGeom>
              <a:avLst/>
              <a:gdLst/>
              <a:ahLst/>
              <a:cxnLst/>
              <a:rect l="l" t="t" r="r" b="b"/>
              <a:pathLst>
                <a:path w="353694" h="2037714">
                  <a:moveTo>
                    <a:pt x="0" y="0"/>
                  </a:moveTo>
                  <a:lnTo>
                    <a:pt x="353275" y="0"/>
                  </a:lnTo>
                </a:path>
                <a:path w="353694" h="2037714">
                  <a:moveTo>
                    <a:pt x="0" y="379475"/>
                  </a:moveTo>
                  <a:lnTo>
                    <a:pt x="353275" y="379475"/>
                  </a:lnTo>
                </a:path>
                <a:path w="353694" h="2037714">
                  <a:moveTo>
                    <a:pt x="0" y="556259"/>
                  </a:moveTo>
                  <a:lnTo>
                    <a:pt x="353275" y="556259"/>
                  </a:lnTo>
                </a:path>
                <a:path w="353694" h="2037714">
                  <a:moveTo>
                    <a:pt x="0" y="929639"/>
                  </a:moveTo>
                  <a:lnTo>
                    <a:pt x="353275" y="929639"/>
                  </a:lnTo>
                </a:path>
                <a:path w="353694" h="2037714">
                  <a:moveTo>
                    <a:pt x="0" y="1110995"/>
                  </a:moveTo>
                  <a:lnTo>
                    <a:pt x="353275" y="1110995"/>
                  </a:lnTo>
                </a:path>
                <a:path w="353694" h="2037714">
                  <a:moveTo>
                    <a:pt x="0" y="1482852"/>
                  </a:moveTo>
                  <a:lnTo>
                    <a:pt x="353275" y="1482852"/>
                  </a:lnTo>
                </a:path>
                <a:path w="353694" h="2037714">
                  <a:moveTo>
                    <a:pt x="0" y="1676400"/>
                  </a:moveTo>
                  <a:lnTo>
                    <a:pt x="353275" y="1676400"/>
                  </a:lnTo>
                </a:path>
                <a:path w="353694" h="2037714">
                  <a:moveTo>
                    <a:pt x="0" y="2037588"/>
                  </a:moveTo>
                  <a:lnTo>
                    <a:pt x="353275" y="2037588"/>
                  </a:lnTo>
                </a:path>
              </a:pathLst>
            </a:custGeom>
            <a:ln w="25908">
              <a:solidFill>
                <a:srgbClr val="88002D"/>
              </a:solidFill>
            </a:ln>
          </p:spPr>
          <p:txBody>
            <a:bodyPr wrap="square" lIns="0" tIns="0" rIns="0" bIns="0" rtlCol="0"/>
            <a:lstStyle/>
            <a:p>
              <a:endParaRPr/>
            </a:p>
          </p:txBody>
        </p:sp>
      </p:grpSp>
      <p:sp>
        <p:nvSpPr>
          <p:cNvPr id="16" name="object 16"/>
          <p:cNvSpPr txBox="1"/>
          <p:nvPr/>
        </p:nvSpPr>
        <p:spPr>
          <a:xfrm>
            <a:off x="1256182" y="3776268"/>
            <a:ext cx="1292860" cy="391795"/>
          </a:xfrm>
          <a:prstGeom prst="rect">
            <a:avLst/>
          </a:prstGeom>
        </p:spPr>
        <p:txBody>
          <a:bodyPr vert="horz" wrap="square" lIns="0" tIns="12700" rIns="0" bIns="0" rtlCol="0">
            <a:spAutoFit/>
          </a:bodyPr>
          <a:lstStyle/>
          <a:p>
            <a:pPr marL="68580">
              <a:lnSpc>
                <a:spcPct val="100000"/>
              </a:lnSpc>
              <a:spcBef>
                <a:spcPts val="100"/>
              </a:spcBef>
            </a:pPr>
            <a:r>
              <a:rPr sz="1200" b="1" spc="-40" dirty="0">
                <a:solidFill>
                  <a:srgbClr val="001135"/>
                </a:solidFill>
                <a:latin typeface="Arial"/>
                <a:cs typeface="Arial"/>
              </a:rPr>
              <a:t>Resized </a:t>
            </a:r>
            <a:r>
              <a:rPr sz="1200" b="1" spc="-35" dirty="0">
                <a:solidFill>
                  <a:srgbClr val="001135"/>
                </a:solidFill>
                <a:latin typeface="Arial"/>
                <a:cs typeface="Arial"/>
              </a:rPr>
              <a:t>image</a:t>
            </a:r>
            <a:r>
              <a:rPr sz="1200" b="1" spc="-40" dirty="0">
                <a:solidFill>
                  <a:srgbClr val="001135"/>
                </a:solidFill>
                <a:latin typeface="Arial"/>
                <a:cs typeface="Arial"/>
              </a:rPr>
              <a:t> </a:t>
            </a:r>
            <a:r>
              <a:rPr sz="1200" b="1" spc="-10" dirty="0">
                <a:solidFill>
                  <a:srgbClr val="001135"/>
                </a:solidFill>
                <a:latin typeface="Arial"/>
                <a:cs typeface="Arial"/>
              </a:rPr>
              <a:t>&amp;</a:t>
            </a:r>
            <a:endParaRPr sz="1200" dirty="0">
              <a:latin typeface="Arial"/>
              <a:cs typeface="Arial"/>
            </a:endParaRPr>
          </a:p>
          <a:p>
            <a:pPr marL="12700">
              <a:lnSpc>
                <a:spcPct val="100000"/>
              </a:lnSpc>
              <a:spcBef>
                <a:spcPts val="5"/>
              </a:spcBef>
            </a:pPr>
            <a:r>
              <a:rPr sz="1200" b="1" dirty="0">
                <a:solidFill>
                  <a:srgbClr val="001135"/>
                </a:solidFill>
                <a:latin typeface="Arial"/>
                <a:cs typeface="Arial"/>
              </a:rPr>
              <a:t>metadata </a:t>
            </a:r>
            <a:r>
              <a:rPr sz="1200" b="1" spc="-10" dirty="0">
                <a:solidFill>
                  <a:srgbClr val="001135"/>
                </a:solidFill>
                <a:latin typeface="Arial"/>
                <a:cs typeface="Arial"/>
              </a:rPr>
              <a:t>&amp;</a:t>
            </a:r>
            <a:r>
              <a:rPr sz="1200" b="1" spc="-135" dirty="0">
                <a:solidFill>
                  <a:srgbClr val="001135"/>
                </a:solidFill>
                <a:latin typeface="Arial"/>
                <a:cs typeface="Arial"/>
              </a:rPr>
              <a:t> </a:t>
            </a:r>
            <a:r>
              <a:rPr sz="1200" b="1" spc="-25" dirty="0">
                <a:solidFill>
                  <a:srgbClr val="001135"/>
                </a:solidFill>
                <a:latin typeface="Arial"/>
                <a:cs typeface="Arial"/>
              </a:rPr>
              <a:t>found</a:t>
            </a:r>
            <a:endParaRPr sz="1200" dirty="0">
              <a:latin typeface="Arial"/>
              <a:cs typeface="Arial"/>
            </a:endParaRPr>
          </a:p>
        </p:txBody>
      </p:sp>
      <p:sp>
        <p:nvSpPr>
          <p:cNvPr id="17" name="object 17"/>
          <p:cNvSpPr txBox="1"/>
          <p:nvPr/>
        </p:nvSpPr>
        <p:spPr>
          <a:xfrm>
            <a:off x="1634108" y="4142638"/>
            <a:ext cx="535940" cy="208279"/>
          </a:xfrm>
          <a:prstGeom prst="rect">
            <a:avLst/>
          </a:prstGeom>
        </p:spPr>
        <p:txBody>
          <a:bodyPr vert="horz" wrap="square" lIns="0" tIns="12700" rIns="0" bIns="0" rtlCol="0">
            <a:spAutoFit/>
          </a:bodyPr>
          <a:lstStyle/>
          <a:p>
            <a:pPr marL="12700">
              <a:lnSpc>
                <a:spcPct val="100000"/>
              </a:lnSpc>
              <a:spcBef>
                <a:spcPts val="100"/>
              </a:spcBef>
            </a:pPr>
            <a:r>
              <a:rPr sz="1200" b="1" spc="-40" dirty="0">
                <a:solidFill>
                  <a:srgbClr val="001135"/>
                </a:solidFill>
                <a:latin typeface="Arial"/>
                <a:cs typeface="Arial"/>
              </a:rPr>
              <a:t>o</a:t>
            </a:r>
            <a:r>
              <a:rPr sz="1200" b="1" spc="-30" dirty="0">
                <a:solidFill>
                  <a:srgbClr val="001135"/>
                </a:solidFill>
                <a:latin typeface="Arial"/>
                <a:cs typeface="Arial"/>
              </a:rPr>
              <a:t>b</a:t>
            </a:r>
            <a:r>
              <a:rPr sz="1200" b="1" spc="-35" dirty="0">
                <a:solidFill>
                  <a:srgbClr val="001135"/>
                </a:solidFill>
                <a:latin typeface="Arial"/>
                <a:cs typeface="Arial"/>
              </a:rPr>
              <a:t>j</a:t>
            </a:r>
            <a:r>
              <a:rPr sz="1200" b="1" spc="-25" dirty="0">
                <a:solidFill>
                  <a:srgbClr val="001135"/>
                </a:solidFill>
                <a:latin typeface="Arial"/>
                <a:cs typeface="Arial"/>
              </a:rPr>
              <a:t>ects</a:t>
            </a:r>
            <a:endParaRPr sz="1200">
              <a:latin typeface="Arial"/>
              <a:cs typeface="Arial"/>
            </a:endParaRPr>
          </a:p>
        </p:txBody>
      </p:sp>
      <p:grpSp>
        <p:nvGrpSpPr>
          <p:cNvPr id="18" name="object 18"/>
          <p:cNvGrpSpPr/>
          <p:nvPr/>
        </p:nvGrpSpPr>
        <p:grpSpPr>
          <a:xfrm>
            <a:off x="3456427" y="1130761"/>
            <a:ext cx="5384800" cy="3304540"/>
            <a:chOff x="3456427" y="1130761"/>
            <a:chExt cx="5384800" cy="3304540"/>
          </a:xfrm>
        </p:grpSpPr>
        <p:sp>
          <p:nvSpPr>
            <p:cNvPr id="19" name="object 19"/>
            <p:cNvSpPr/>
            <p:nvPr/>
          </p:nvSpPr>
          <p:spPr>
            <a:xfrm>
              <a:off x="3456427" y="1130761"/>
              <a:ext cx="5384302" cy="2945985"/>
            </a:xfrm>
            <a:prstGeom prst="rect">
              <a:avLst/>
            </a:prstGeom>
            <a:blipFill>
              <a:blip r:embed="rId7" cstate="print"/>
              <a:stretch>
                <a:fillRect/>
              </a:stretch>
            </a:blipFill>
          </p:spPr>
          <p:txBody>
            <a:bodyPr wrap="square" lIns="0" tIns="0" rIns="0" bIns="0" rtlCol="0"/>
            <a:lstStyle/>
            <a:p>
              <a:endParaRPr/>
            </a:p>
          </p:txBody>
        </p:sp>
        <p:sp>
          <p:nvSpPr>
            <p:cNvPr id="20" name="object 20"/>
            <p:cNvSpPr/>
            <p:nvPr/>
          </p:nvSpPr>
          <p:spPr>
            <a:xfrm>
              <a:off x="3464052" y="1138428"/>
              <a:ext cx="5318759" cy="2880360"/>
            </a:xfrm>
            <a:prstGeom prst="rect">
              <a:avLst/>
            </a:prstGeom>
            <a:blipFill>
              <a:blip r:embed="rId8" cstate="print"/>
              <a:stretch>
                <a:fillRect/>
              </a:stretch>
            </a:blipFill>
          </p:spPr>
          <p:txBody>
            <a:bodyPr wrap="square" lIns="0" tIns="0" rIns="0" bIns="0" rtlCol="0"/>
            <a:lstStyle/>
            <a:p>
              <a:endParaRPr/>
            </a:p>
          </p:txBody>
        </p:sp>
        <p:sp>
          <p:nvSpPr>
            <p:cNvPr id="21" name="object 21"/>
            <p:cNvSpPr/>
            <p:nvPr/>
          </p:nvSpPr>
          <p:spPr>
            <a:xfrm>
              <a:off x="4552188" y="3852672"/>
              <a:ext cx="659917" cy="576110"/>
            </a:xfrm>
            <a:prstGeom prst="rect">
              <a:avLst/>
            </a:prstGeom>
            <a:blipFill>
              <a:blip r:embed="rId9" cstate="print"/>
              <a:stretch>
                <a:fillRect/>
              </a:stretch>
            </a:blipFill>
          </p:spPr>
          <p:txBody>
            <a:bodyPr wrap="square" lIns="0" tIns="0" rIns="0" bIns="0" rtlCol="0"/>
            <a:lstStyle/>
            <a:p>
              <a:endParaRPr/>
            </a:p>
          </p:txBody>
        </p:sp>
        <p:sp>
          <p:nvSpPr>
            <p:cNvPr id="22" name="object 22"/>
            <p:cNvSpPr/>
            <p:nvPr/>
          </p:nvSpPr>
          <p:spPr>
            <a:xfrm>
              <a:off x="4587240" y="3887723"/>
              <a:ext cx="539496" cy="455675"/>
            </a:xfrm>
            <a:prstGeom prst="rect">
              <a:avLst/>
            </a:prstGeom>
            <a:blipFill>
              <a:blip r:embed="rId10" cstate="print"/>
              <a:stretch>
                <a:fillRect/>
              </a:stretch>
            </a:blipFill>
          </p:spPr>
          <p:txBody>
            <a:bodyPr wrap="square" lIns="0" tIns="0" rIns="0" bIns="0" rtlCol="0"/>
            <a:lstStyle/>
            <a:p>
              <a:endParaRPr/>
            </a:p>
          </p:txBody>
        </p:sp>
        <p:sp>
          <p:nvSpPr>
            <p:cNvPr id="23" name="object 23"/>
            <p:cNvSpPr/>
            <p:nvPr/>
          </p:nvSpPr>
          <p:spPr>
            <a:xfrm>
              <a:off x="4582668" y="3883151"/>
              <a:ext cx="548640" cy="464820"/>
            </a:xfrm>
            <a:custGeom>
              <a:avLst/>
              <a:gdLst/>
              <a:ahLst/>
              <a:cxnLst/>
              <a:rect l="l" t="t" r="r" b="b"/>
              <a:pathLst>
                <a:path w="548639" h="464820">
                  <a:moveTo>
                    <a:pt x="0" y="464820"/>
                  </a:moveTo>
                  <a:lnTo>
                    <a:pt x="548639" y="464820"/>
                  </a:lnTo>
                  <a:lnTo>
                    <a:pt x="548639" y="0"/>
                  </a:lnTo>
                  <a:lnTo>
                    <a:pt x="0" y="0"/>
                  </a:lnTo>
                  <a:lnTo>
                    <a:pt x="0" y="464820"/>
                  </a:lnTo>
                  <a:close/>
                </a:path>
              </a:pathLst>
            </a:custGeom>
            <a:ln w="9144">
              <a:solidFill>
                <a:srgbClr val="F1F1F1"/>
              </a:solidFill>
            </a:ln>
          </p:spPr>
          <p:txBody>
            <a:bodyPr wrap="square" lIns="0" tIns="0" rIns="0" bIns="0" rtlCol="0"/>
            <a:lstStyle/>
            <a:p>
              <a:endParaRPr/>
            </a:p>
          </p:txBody>
        </p:sp>
        <p:sp>
          <p:nvSpPr>
            <p:cNvPr id="24" name="object 24"/>
            <p:cNvSpPr/>
            <p:nvPr/>
          </p:nvSpPr>
          <p:spPr>
            <a:xfrm>
              <a:off x="6220968" y="3852672"/>
              <a:ext cx="580643" cy="582155"/>
            </a:xfrm>
            <a:prstGeom prst="rect">
              <a:avLst/>
            </a:prstGeom>
            <a:blipFill>
              <a:blip r:embed="rId11" cstate="print"/>
              <a:stretch>
                <a:fillRect/>
              </a:stretch>
            </a:blipFill>
          </p:spPr>
          <p:txBody>
            <a:bodyPr wrap="square" lIns="0" tIns="0" rIns="0" bIns="0" rtlCol="0"/>
            <a:lstStyle/>
            <a:p>
              <a:endParaRPr/>
            </a:p>
          </p:txBody>
        </p:sp>
        <p:sp>
          <p:nvSpPr>
            <p:cNvPr id="25" name="object 25"/>
            <p:cNvSpPr/>
            <p:nvPr/>
          </p:nvSpPr>
          <p:spPr>
            <a:xfrm>
              <a:off x="6256020" y="3887723"/>
              <a:ext cx="460248" cy="461771"/>
            </a:xfrm>
            <a:prstGeom prst="rect">
              <a:avLst/>
            </a:prstGeom>
            <a:blipFill>
              <a:blip r:embed="rId12" cstate="print"/>
              <a:stretch>
                <a:fillRect/>
              </a:stretch>
            </a:blipFill>
          </p:spPr>
          <p:txBody>
            <a:bodyPr wrap="square" lIns="0" tIns="0" rIns="0" bIns="0" rtlCol="0"/>
            <a:lstStyle/>
            <a:p>
              <a:endParaRPr/>
            </a:p>
          </p:txBody>
        </p:sp>
        <p:sp>
          <p:nvSpPr>
            <p:cNvPr id="26" name="object 26"/>
            <p:cNvSpPr/>
            <p:nvPr/>
          </p:nvSpPr>
          <p:spPr>
            <a:xfrm>
              <a:off x="6251448" y="3883151"/>
              <a:ext cx="469900" cy="471170"/>
            </a:xfrm>
            <a:custGeom>
              <a:avLst/>
              <a:gdLst/>
              <a:ahLst/>
              <a:cxnLst/>
              <a:rect l="l" t="t" r="r" b="b"/>
              <a:pathLst>
                <a:path w="469900" h="471170">
                  <a:moveTo>
                    <a:pt x="0" y="470916"/>
                  </a:moveTo>
                  <a:lnTo>
                    <a:pt x="469392" y="470916"/>
                  </a:lnTo>
                  <a:lnTo>
                    <a:pt x="469392" y="0"/>
                  </a:lnTo>
                  <a:lnTo>
                    <a:pt x="0" y="0"/>
                  </a:lnTo>
                  <a:lnTo>
                    <a:pt x="0" y="470916"/>
                  </a:lnTo>
                  <a:close/>
                </a:path>
              </a:pathLst>
            </a:custGeom>
            <a:ln w="9144">
              <a:solidFill>
                <a:srgbClr val="F1F1F1"/>
              </a:solidFill>
            </a:ln>
          </p:spPr>
          <p:txBody>
            <a:bodyPr wrap="square" lIns="0" tIns="0" rIns="0" bIns="0" rtlCol="0"/>
            <a:lstStyle/>
            <a:p>
              <a:endParaRPr/>
            </a:p>
          </p:txBody>
        </p:sp>
        <p:sp>
          <p:nvSpPr>
            <p:cNvPr id="27" name="object 27"/>
            <p:cNvSpPr/>
            <p:nvPr/>
          </p:nvSpPr>
          <p:spPr>
            <a:xfrm>
              <a:off x="7816596" y="3861816"/>
              <a:ext cx="848855" cy="563867"/>
            </a:xfrm>
            <a:prstGeom prst="rect">
              <a:avLst/>
            </a:prstGeom>
            <a:blipFill>
              <a:blip r:embed="rId13" cstate="print"/>
              <a:stretch>
                <a:fillRect/>
              </a:stretch>
            </a:blipFill>
          </p:spPr>
          <p:txBody>
            <a:bodyPr wrap="square" lIns="0" tIns="0" rIns="0" bIns="0" rtlCol="0"/>
            <a:lstStyle/>
            <a:p>
              <a:endParaRPr/>
            </a:p>
          </p:txBody>
        </p:sp>
        <p:sp>
          <p:nvSpPr>
            <p:cNvPr id="28" name="object 28"/>
            <p:cNvSpPr/>
            <p:nvPr/>
          </p:nvSpPr>
          <p:spPr>
            <a:xfrm>
              <a:off x="7842504" y="3887723"/>
              <a:ext cx="746759" cy="461771"/>
            </a:xfrm>
            <a:prstGeom prst="rect">
              <a:avLst/>
            </a:prstGeom>
            <a:blipFill>
              <a:blip r:embed="rId14" cstate="print"/>
              <a:stretch>
                <a:fillRect/>
              </a:stretch>
            </a:blipFill>
          </p:spPr>
          <p:txBody>
            <a:bodyPr wrap="square" lIns="0" tIns="0" rIns="0" bIns="0" rtlCol="0"/>
            <a:lstStyle/>
            <a:p>
              <a:endParaRPr/>
            </a:p>
          </p:txBody>
        </p:sp>
      </p:grpSp>
      <p:sp>
        <p:nvSpPr>
          <p:cNvPr id="29" name="object 29"/>
          <p:cNvSpPr txBox="1"/>
          <p:nvPr/>
        </p:nvSpPr>
        <p:spPr>
          <a:xfrm>
            <a:off x="1676780" y="880363"/>
            <a:ext cx="6391910" cy="412750"/>
          </a:xfrm>
          <a:prstGeom prst="rect">
            <a:avLst/>
          </a:prstGeom>
        </p:spPr>
        <p:txBody>
          <a:bodyPr vert="horz" wrap="square" lIns="0" tIns="12065" rIns="0" bIns="0" rtlCol="0">
            <a:spAutoFit/>
          </a:bodyPr>
          <a:lstStyle/>
          <a:p>
            <a:pPr marL="3009265">
              <a:lnSpc>
                <a:spcPts val="1764"/>
              </a:lnSpc>
              <a:spcBef>
                <a:spcPts val="95"/>
              </a:spcBef>
            </a:pPr>
            <a:r>
              <a:rPr sz="1600" spc="-35" dirty="0">
                <a:solidFill>
                  <a:srgbClr val="001135"/>
                </a:solidFill>
                <a:latin typeface="Arial"/>
                <a:cs typeface="Arial"/>
              </a:rPr>
              <a:t>Average</a:t>
            </a:r>
            <a:r>
              <a:rPr sz="1600" spc="-40" dirty="0">
                <a:solidFill>
                  <a:srgbClr val="001135"/>
                </a:solidFill>
                <a:latin typeface="Arial"/>
                <a:cs typeface="Arial"/>
              </a:rPr>
              <a:t> </a:t>
            </a:r>
            <a:r>
              <a:rPr sz="1600" spc="85" dirty="0">
                <a:solidFill>
                  <a:srgbClr val="001135"/>
                </a:solidFill>
                <a:latin typeface="Arial"/>
                <a:cs typeface="Arial"/>
              </a:rPr>
              <a:t>of</a:t>
            </a:r>
            <a:r>
              <a:rPr sz="1600" spc="-45" dirty="0">
                <a:solidFill>
                  <a:srgbClr val="001135"/>
                </a:solidFill>
                <a:latin typeface="Arial"/>
                <a:cs typeface="Arial"/>
              </a:rPr>
              <a:t> </a:t>
            </a:r>
            <a:r>
              <a:rPr sz="1600" spc="55" dirty="0">
                <a:solidFill>
                  <a:srgbClr val="001135"/>
                </a:solidFill>
                <a:latin typeface="Arial"/>
                <a:cs typeface="Arial"/>
              </a:rPr>
              <a:t>10</a:t>
            </a:r>
            <a:r>
              <a:rPr sz="1600" spc="-55" dirty="0">
                <a:solidFill>
                  <a:srgbClr val="001135"/>
                </a:solidFill>
                <a:latin typeface="Arial"/>
                <a:cs typeface="Arial"/>
              </a:rPr>
              <a:t> </a:t>
            </a:r>
            <a:r>
              <a:rPr sz="1600" spc="5" dirty="0">
                <a:solidFill>
                  <a:srgbClr val="001135"/>
                </a:solidFill>
                <a:latin typeface="Arial"/>
                <a:cs typeface="Arial"/>
              </a:rPr>
              <a:t>runs</a:t>
            </a:r>
            <a:r>
              <a:rPr sz="1600" spc="-50" dirty="0">
                <a:solidFill>
                  <a:srgbClr val="001135"/>
                </a:solidFill>
                <a:latin typeface="Arial"/>
                <a:cs typeface="Arial"/>
              </a:rPr>
              <a:t> </a:t>
            </a:r>
            <a:r>
              <a:rPr sz="1600" spc="30" dirty="0">
                <a:solidFill>
                  <a:srgbClr val="001135"/>
                </a:solidFill>
                <a:latin typeface="Arial"/>
                <a:cs typeface="Arial"/>
              </a:rPr>
              <a:t>with</a:t>
            </a:r>
            <a:r>
              <a:rPr sz="1600" spc="-40" dirty="0">
                <a:solidFill>
                  <a:srgbClr val="001135"/>
                </a:solidFill>
                <a:latin typeface="Arial"/>
                <a:cs typeface="Arial"/>
              </a:rPr>
              <a:t> </a:t>
            </a:r>
            <a:r>
              <a:rPr sz="1600" spc="5" dirty="0">
                <a:solidFill>
                  <a:srgbClr val="001135"/>
                </a:solidFill>
                <a:latin typeface="Arial"/>
                <a:cs typeface="Arial"/>
              </a:rPr>
              <a:t>‘warm’</a:t>
            </a:r>
            <a:r>
              <a:rPr sz="1600" spc="-45" dirty="0">
                <a:solidFill>
                  <a:srgbClr val="001135"/>
                </a:solidFill>
                <a:latin typeface="Arial"/>
                <a:cs typeface="Arial"/>
              </a:rPr>
              <a:t> </a:t>
            </a:r>
            <a:r>
              <a:rPr sz="1600" spc="40" dirty="0">
                <a:solidFill>
                  <a:srgbClr val="001135"/>
                </a:solidFill>
                <a:latin typeface="Arial"/>
                <a:cs typeface="Arial"/>
              </a:rPr>
              <a:t>starts</a:t>
            </a:r>
            <a:endParaRPr sz="1600">
              <a:latin typeface="Arial"/>
              <a:cs typeface="Arial"/>
            </a:endParaRPr>
          </a:p>
          <a:p>
            <a:pPr marL="12700">
              <a:lnSpc>
                <a:spcPts val="1285"/>
              </a:lnSpc>
            </a:pPr>
            <a:r>
              <a:rPr sz="1200" b="1" spc="-30" dirty="0">
                <a:solidFill>
                  <a:srgbClr val="001135"/>
                </a:solidFill>
                <a:latin typeface="Arial"/>
                <a:cs typeface="Arial"/>
              </a:rPr>
              <a:t>Image</a:t>
            </a:r>
            <a:endParaRPr sz="1200">
              <a:latin typeface="Arial"/>
              <a:cs typeface="Arial"/>
            </a:endParaRPr>
          </a:p>
        </p:txBody>
      </p:sp>
      <p:grpSp>
        <p:nvGrpSpPr>
          <p:cNvPr id="30" name="object 30"/>
          <p:cNvGrpSpPr/>
          <p:nvPr/>
        </p:nvGrpSpPr>
        <p:grpSpPr>
          <a:xfrm>
            <a:off x="4934712" y="1656587"/>
            <a:ext cx="3512185" cy="1280160"/>
            <a:chOff x="4934712" y="1656587"/>
            <a:chExt cx="3512185" cy="1280160"/>
          </a:xfrm>
        </p:grpSpPr>
        <p:sp>
          <p:nvSpPr>
            <p:cNvPr id="31" name="object 31"/>
            <p:cNvSpPr/>
            <p:nvPr/>
          </p:nvSpPr>
          <p:spPr>
            <a:xfrm>
              <a:off x="4934712" y="1744980"/>
              <a:ext cx="3512185" cy="344805"/>
            </a:xfrm>
            <a:custGeom>
              <a:avLst/>
              <a:gdLst/>
              <a:ahLst/>
              <a:cxnLst/>
              <a:rect l="l" t="t" r="r" b="b"/>
              <a:pathLst>
                <a:path w="3512184" h="344805">
                  <a:moveTo>
                    <a:pt x="0" y="0"/>
                  </a:moveTo>
                  <a:lnTo>
                    <a:pt x="327787" y="0"/>
                  </a:lnTo>
                </a:path>
                <a:path w="3512184" h="344805">
                  <a:moveTo>
                    <a:pt x="1612391" y="341376"/>
                  </a:moveTo>
                  <a:lnTo>
                    <a:pt x="1931415" y="344805"/>
                  </a:lnTo>
                </a:path>
                <a:path w="3512184" h="344805">
                  <a:moveTo>
                    <a:pt x="3217164" y="160020"/>
                  </a:moveTo>
                  <a:lnTo>
                    <a:pt x="3511677" y="161544"/>
                  </a:lnTo>
                </a:path>
              </a:pathLst>
            </a:custGeom>
            <a:ln w="12192">
              <a:solidFill>
                <a:srgbClr val="FF0000"/>
              </a:solidFill>
            </a:ln>
          </p:spPr>
          <p:txBody>
            <a:bodyPr wrap="square" lIns="0" tIns="0" rIns="0" bIns="0" rtlCol="0"/>
            <a:lstStyle/>
            <a:p>
              <a:endParaRPr/>
            </a:p>
          </p:txBody>
        </p:sp>
        <p:sp>
          <p:nvSpPr>
            <p:cNvPr id="32" name="object 32"/>
            <p:cNvSpPr/>
            <p:nvPr/>
          </p:nvSpPr>
          <p:spPr>
            <a:xfrm>
              <a:off x="5010912" y="1656587"/>
              <a:ext cx="3397250" cy="1280160"/>
            </a:xfrm>
            <a:custGeom>
              <a:avLst/>
              <a:gdLst/>
              <a:ahLst/>
              <a:cxnLst/>
              <a:rect l="l" t="t" r="r" b="b"/>
              <a:pathLst>
                <a:path w="3397250" h="1280160">
                  <a:moveTo>
                    <a:pt x="114300" y="198894"/>
                  </a:moveTo>
                  <a:lnTo>
                    <a:pt x="104775" y="179844"/>
                  </a:lnTo>
                  <a:lnTo>
                    <a:pt x="57150" y="84582"/>
                  </a:lnTo>
                  <a:lnTo>
                    <a:pt x="0" y="198894"/>
                  </a:lnTo>
                  <a:lnTo>
                    <a:pt x="38100" y="198894"/>
                  </a:lnTo>
                  <a:lnTo>
                    <a:pt x="38100" y="996315"/>
                  </a:lnTo>
                  <a:lnTo>
                    <a:pt x="0" y="996315"/>
                  </a:lnTo>
                  <a:lnTo>
                    <a:pt x="57150" y="1110615"/>
                  </a:lnTo>
                  <a:lnTo>
                    <a:pt x="104775" y="1015365"/>
                  </a:lnTo>
                  <a:lnTo>
                    <a:pt x="114300" y="996315"/>
                  </a:lnTo>
                  <a:lnTo>
                    <a:pt x="76200" y="996315"/>
                  </a:lnTo>
                  <a:lnTo>
                    <a:pt x="76200" y="198894"/>
                  </a:lnTo>
                  <a:lnTo>
                    <a:pt x="114300" y="198894"/>
                  </a:lnTo>
                  <a:close/>
                </a:path>
                <a:path w="3397250" h="1280160">
                  <a:moveTo>
                    <a:pt x="1717548" y="544830"/>
                  </a:moveTo>
                  <a:lnTo>
                    <a:pt x="1708023" y="525780"/>
                  </a:lnTo>
                  <a:lnTo>
                    <a:pt x="1660398" y="430530"/>
                  </a:lnTo>
                  <a:lnTo>
                    <a:pt x="1603235" y="544830"/>
                  </a:lnTo>
                  <a:lnTo>
                    <a:pt x="1641335" y="544830"/>
                  </a:lnTo>
                  <a:lnTo>
                    <a:pt x="1641335" y="1165860"/>
                  </a:lnTo>
                  <a:lnTo>
                    <a:pt x="1603235" y="1165860"/>
                  </a:lnTo>
                  <a:lnTo>
                    <a:pt x="1660398" y="1280160"/>
                  </a:lnTo>
                  <a:lnTo>
                    <a:pt x="1708023" y="1184910"/>
                  </a:lnTo>
                  <a:lnTo>
                    <a:pt x="1717548" y="1165860"/>
                  </a:lnTo>
                  <a:lnTo>
                    <a:pt x="1679448" y="1165860"/>
                  </a:lnTo>
                  <a:lnTo>
                    <a:pt x="1679448" y="544830"/>
                  </a:lnTo>
                  <a:lnTo>
                    <a:pt x="1717548" y="544830"/>
                  </a:lnTo>
                  <a:close/>
                </a:path>
                <a:path w="3397250" h="1280160">
                  <a:moveTo>
                    <a:pt x="3318383" y="853948"/>
                  </a:moveTo>
                  <a:lnTo>
                    <a:pt x="3280346" y="854583"/>
                  </a:lnTo>
                  <a:lnTo>
                    <a:pt x="3272332" y="363181"/>
                  </a:lnTo>
                  <a:lnTo>
                    <a:pt x="3310509" y="362585"/>
                  </a:lnTo>
                  <a:lnTo>
                    <a:pt x="3300844" y="344043"/>
                  </a:lnTo>
                  <a:lnTo>
                    <a:pt x="3251454" y="249174"/>
                  </a:lnTo>
                  <a:lnTo>
                    <a:pt x="3196209" y="364363"/>
                  </a:lnTo>
                  <a:lnTo>
                    <a:pt x="3234232" y="363778"/>
                  </a:lnTo>
                  <a:lnTo>
                    <a:pt x="3242246" y="855218"/>
                  </a:lnTo>
                  <a:lnTo>
                    <a:pt x="3204083" y="855853"/>
                  </a:lnTo>
                  <a:lnTo>
                    <a:pt x="3263138" y="969137"/>
                  </a:lnTo>
                  <a:lnTo>
                    <a:pt x="3308629" y="874268"/>
                  </a:lnTo>
                  <a:lnTo>
                    <a:pt x="3318383" y="853948"/>
                  </a:lnTo>
                  <a:close/>
                </a:path>
                <a:path w="3397250" h="1280160">
                  <a:moveTo>
                    <a:pt x="3396996" y="57150"/>
                  </a:moveTo>
                  <a:lnTo>
                    <a:pt x="3358896" y="38100"/>
                  </a:lnTo>
                  <a:lnTo>
                    <a:pt x="3282696" y="0"/>
                  </a:lnTo>
                  <a:lnTo>
                    <a:pt x="3282696" y="38100"/>
                  </a:lnTo>
                  <a:lnTo>
                    <a:pt x="3079242" y="38100"/>
                  </a:lnTo>
                  <a:lnTo>
                    <a:pt x="3079242" y="0"/>
                  </a:lnTo>
                  <a:lnTo>
                    <a:pt x="2964942" y="57150"/>
                  </a:lnTo>
                  <a:lnTo>
                    <a:pt x="3079242" y="114300"/>
                  </a:lnTo>
                  <a:lnTo>
                    <a:pt x="3079242" y="76200"/>
                  </a:lnTo>
                  <a:lnTo>
                    <a:pt x="3282696" y="76200"/>
                  </a:lnTo>
                  <a:lnTo>
                    <a:pt x="3282696" y="114300"/>
                  </a:lnTo>
                  <a:lnTo>
                    <a:pt x="3358896" y="76200"/>
                  </a:lnTo>
                  <a:lnTo>
                    <a:pt x="3396996" y="57150"/>
                  </a:lnTo>
                  <a:close/>
                </a:path>
              </a:pathLst>
            </a:custGeom>
            <a:solidFill>
              <a:srgbClr val="FF0000"/>
            </a:solidFill>
          </p:spPr>
          <p:txBody>
            <a:bodyPr wrap="square" lIns="0" tIns="0" rIns="0" bIns="0" rtlCol="0"/>
            <a:lstStyle/>
            <a:p>
              <a:endParaRPr/>
            </a:p>
          </p:txBody>
        </p:sp>
      </p:grpSp>
      <p:sp>
        <p:nvSpPr>
          <p:cNvPr id="34" name="object 34"/>
          <p:cNvSpPr txBox="1"/>
          <p:nvPr/>
        </p:nvSpPr>
        <p:spPr>
          <a:xfrm>
            <a:off x="7122032" y="1589278"/>
            <a:ext cx="760730" cy="223520"/>
          </a:xfrm>
          <a:prstGeom prst="rect">
            <a:avLst/>
          </a:prstGeom>
        </p:spPr>
        <p:txBody>
          <a:bodyPr vert="horz" wrap="square" lIns="0" tIns="12065" rIns="0" bIns="0" rtlCol="0">
            <a:spAutoFit/>
          </a:bodyPr>
          <a:lstStyle/>
          <a:p>
            <a:pPr marL="12700">
              <a:lnSpc>
                <a:spcPct val="100000"/>
              </a:lnSpc>
              <a:spcBef>
                <a:spcPts val="95"/>
              </a:spcBef>
            </a:pPr>
            <a:r>
              <a:rPr sz="1300" b="1" spc="-25" dirty="0">
                <a:solidFill>
                  <a:srgbClr val="FF0000"/>
                </a:solidFill>
                <a:latin typeface="Arial"/>
                <a:cs typeface="Arial"/>
              </a:rPr>
              <a:t>Over</a:t>
            </a:r>
            <a:r>
              <a:rPr sz="1300" b="1" spc="-35" dirty="0">
                <a:solidFill>
                  <a:srgbClr val="FF0000"/>
                </a:solidFill>
                <a:latin typeface="Arial"/>
                <a:cs typeface="Arial"/>
              </a:rPr>
              <a:t>head</a:t>
            </a:r>
            <a:endParaRPr sz="1300">
              <a:latin typeface="Arial"/>
              <a:cs typeface="Arial"/>
            </a:endParaRPr>
          </a:p>
        </p:txBody>
      </p:sp>
      <p:sp>
        <p:nvSpPr>
          <p:cNvPr id="35" name="object 35"/>
          <p:cNvSpPr txBox="1">
            <a:spLocks noGrp="1"/>
          </p:cNvSpPr>
          <p:nvPr>
            <p:ph type="title"/>
          </p:nvPr>
        </p:nvSpPr>
        <p:spPr>
          <a:xfrm>
            <a:off x="385342" y="116535"/>
            <a:ext cx="8397469" cy="629018"/>
          </a:xfrm>
          <a:prstGeom prst="rect">
            <a:avLst/>
          </a:prstGeom>
        </p:spPr>
        <p:txBody>
          <a:bodyPr vert="horz" wrap="square" lIns="0" tIns="13335" rIns="0" bIns="0" rtlCol="0">
            <a:spAutoFit/>
          </a:bodyPr>
          <a:lstStyle/>
          <a:p>
            <a:pPr marL="12700">
              <a:lnSpc>
                <a:spcPct val="100000"/>
              </a:lnSpc>
              <a:spcBef>
                <a:spcPts val="105"/>
              </a:spcBef>
            </a:pPr>
            <a:r>
              <a:rPr dirty="0">
                <a:latin typeface="Arial" panose="020B0604020202020204" pitchFamily="34" charset="0"/>
                <a:cs typeface="Arial" panose="020B0604020202020204" pitchFamily="34" charset="0"/>
              </a:rPr>
              <a:t>Overheads of Existing Platforms</a:t>
            </a:r>
          </a:p>
          <a:p>
            <a:pPr marL="12700">
              <a:lnSpc>
                <a:spcPct val="100000"/>
              </a:lnSpc>
              <a:spcBef>
                <a:spcPts val="35"/>
              </a:spcBef>
            </a:pPr>
            <a:r>
              <a:rPr dirty="0">
                <a:solidFill>
                  <a:srgbClr val="4D5666"/>
                </a:solidFill>
                <a:latin typeface="Arial" panose="020B0604020202020204" pitchFamily="34" charset="0"/>
                <a:cs typeface="Arial" panose="020B0604020202020204" pitchFamily="34" charset="0"/>
              </a:rPr>
              <a:t>Running an image processing pipeline on AWS, IBM and OpenWhisk</a:t>
            </a:r>
          </a:p>
        </p:txBody>
      </p:sp>
      <p:sp>
        <p:nvSpPr>
          <p:cNvPr id="39" name="灯片编号占位符 38">
            <a:extLst>
              <a:ext uri="{FF2B5EF4-FFF2-40B4-BE49-F238E27FC236}">
                <a16:creationId xmlns:a16="http://schemas.microsoft.com/office/drawing/2014/main" id="{CC498519-7B61-4C33-AD73-FFDC4D8F57D5}"/>
              </a:ext>
            </a:extLst>
          </p:cNvPr>
          <p:cNvSpPr>
            <a:spLocks noGrp="1"/>
          </p:cNvSpPr>
          <p:nvPr>
            <p:ph type="sldNum" sz="quarter" idx="7"/>
          </p:nvPr>
        </p:nvSpPr>
        <p:spPr/>
        <p:txBody>
          <a:bodyPr/>
          <a:lstStyle/>
          <a:p>
            <a:pPr marL="38100">
              <a:lnSpc>
                <a:spcPct val="100000"/>
              </a:lnSpc>
              <a:spcBef>
                <a:spcPts val="100"/>
              </a:spcBef>
            </a:pPr>
            <a:fld id="{81D60167-4931-47E6-BA6A-407CBD079E47}" type="slidenum">
              <a:rPr lang="en-US" altLang="zh-CN" spc="30" smtClean="0"/>
              <a:t>5</a:t>
            </a:fld>
            <a:endParaRPr lang="en-US" altLang="zh-CN" spc="3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076350" y="636670"/>
            <a:ext cx="6998334" cy="1689100"/>
          </a:xfrm>
          <a:prstGeom prst="rect">
            <a:avLst/>
          </a:prstGeom>
        </p:spPr>
        <p:txBody>
          <a:bodyPr vert="horz" wrap="square" lIns="0" tIns="285750" rIns="0" bIns="0" rtlCol="0">
            <a:spAutoFit/>
          </a:bodyPr>
          <a:lstStyle/>
          <a:p>
            <a:pPr algn="ctr">
              <a:lnSpc>
                <a:spcPct val="100000"/>
              </a:lnSpc>
              <a:spcBef>
                <a:spcPts val="2250"/>
              </a:spcBef>
            </a:pPr>
            <a:r>
              <a:rPr sz="6000" spc="-450" dirty="0">
                <a:latin typeface="Arial"/>
                <a:cs typeface="Arial"/>
              </a:rPr>
              <a:t>SAND</a:t>
            </a:r>
            <a:endParaRPr sz="6000" dirty="0">
              <a:latin typeface="Arial"/>
              <a:cs typeface="Arial"/>
            </a:endParaRPr>
          </a:p>
          <a:p>
            <a:pPr algn="ctr">
              <a:lnSpc>
                <a:spcPct val="100000"/>
              </a:lnSpc>
              <a:spcBef>
                <a:spcPts val="865"/>
              </a:spcBef>
            </a:pPr>
            <a:r>
              <a:rPr sz="2400" spc="-210" dirty="0">
                <a:solidFill>
                  <a:srgbClr val="001135"/>
                </a:solidFill>
                <a:latin typeface="Arial"/>
                <a:cs typeface="Arial"/>
              </a:rPr>
              <a:t>A </a:t>
            </a:r>
            <a:r>
              <a:rPr sz="2400" spc="35" dirty="0">
                <a:solidFill>
                  <a:srgbClr val="001135"/>
                </a:solidFill>
                <a:latin typeface="Arial"/>
                <a:cs typeface="Arial"/>
              </a:rPr>
              <a:t>high-performance </a:t>
            </a:r>
            <a:r>
              <a:rPr sz="2400" spc="-20" dirty="0">
                <a:solidFill>
                  <a:srgbClr val="001135"/>
                </a:solidFill>
                <a:latin typeface="Arial"/>
                <a:cs typeface="Arial"/>
              </a:rPr>
              <a:t>serverless </a:t>
            </a:r>
            <a:r>
              <a:rPr sz="2400" spc="45" dirty="0">
                <a:solidFill>
                  <a:srgbClr val="001135"/>
                </a:solidFill>
                <a:latin typeface="Arial"/>
                <a:cs typeface="Arial"/>
              </a:rPr>
              <a:t>computing</a:t>
            </a:r>
            <a:r>
              <a:rPr sz="2400" spc="-20" dirty="0">
                <a:solidFill>
                  <a:srgbClr val="001135"/>
                </a:solidFill>
                <a:latin typeface="Arial"/>
                <a:cs typeface="Arial"/>
              </a:rPr>
              <a:t> </a:t>
            </a:r>
            <a:r>
              <a:rPr sz="2400" spc="85" dirty="0">
                <a:solidFill>
                  <a:srgbClr val="001135"/>
                </a:solidFill>
                <a:latin typeface="Arial"/>
                <a:cs typeface="Arial"/>
              </a:rPr>
              <a:t>platform</a:t>
            </a:r>
            <a:endParaRPr sz="2400" dirty="0">
              <a:latin typeface="Arial"/>
              <a:cs typeface="Arial"/>
            </a:endParaRPr>
          </a:p>
        </p:txBody>
      </p:sp>
      <p:sp>
        <p:nvSpPr>
          <p:cNvPr id="5" name="object 5"/>
          <p:cNvSpPr txBox="1"/>
          <p:nvPr/>
        </p:nvSpPr>
        <p:spPr>
          <a:xfrm>
            <a:off x="1051356" y="2695252"/>
            <a:ext cx="5962650" cy="1251585"/>
          </a:xfrm>
          <a:prstGeom prst="rect">
            <a:avLst/>
          </a:prstGeom>
        </p:spPr>
        <p:txBody>
          <a:bodyPr vert="horz" wrap="square" lIns="0" tIns="106680" rIns="0" bIns="0" rtlCol="0">
            <a:spAutoFit/>
          </a:bodyPr>
          <a:lstStyle/>
          <a:p>
            <a:pPr marL="12700">
              <a:lnSpc>
                <a:spcPct val="100000"/>
              </a:lnSpc>
              <a:spcBef>
                <a:spcPts val="840"/>
              </a:spcBef>
            </a:pPr>
            <a:r>
              <a:rPr sz="2400" spc="-85" dirty="0">
                <a:solidFill>
                  <a:srgbClr val="124191"/>
                </a:solidFill>
                <a:latin typeface="Arial"/>
                <a:cs typeface="Arial"/>
              </a:rPr>
              <a:t>Goals:</a:t>
            </a:r>
            <a:endParaRPr sz="2400" dirty="0">
              <a:latin typeface="Arial"/>
              <a:cs typeface="Arial"/>
            </a:endParaRPr>
          </a:p>
          <a:p>
            <a:pPr marL="244475" indent="-232410">
              <a:lnSpc>
                <a:spcPct val="100000"/>
              </a:lnSpc>
              <a:spcBef>
                <a:spcPts val="630"/>
              </a:spcBef>
              <a:buChar char="–"/>
              <a:tabLst>
                <a:tab pos="245110" algn="l"/>
              </a:tabLst>
            </a:pPr>
            <a:r>
              <a:rPr lang="en-US" sz="2000" spc="-60" dirty="0">
                <a:solidFill>
                  <a:srgbClr val="001135"/>
                </a:solidFill>
                <a:latin typeface="Arial"/>
                <a:cs typeface="Arial"/>
              </a:rPr>
              <a:t>Reduce </a:t>
            </a:r>
            <a:r>
              <a:rPr lang="en-US" sz="2000" spc="10" dirty="0">
                <a:solidFill>
                  <a:srgbClr val="001135"/>
                </a:solidFill>
                <a:latin typeface="Arial"/>
                <a:cs typeface="Arial"/>
              </a:rPr>
              <a:t>latency </a:t>
            </a:r>
            <a:r>
              <a:rPr lang="en-US" sz="2000" spc="105" dirty="0">
                <a:solidFill>
                  <a:srgbClr val="001135"/>
                </a:solidFill>
                <a:latin typeface="Arial"/>
                <a:cs typeface="Arial"/>
              </a:rPr>
              <a:t>for</a:t>
            </a:r>
            <a:r>
              <a:rPr lang="en-US" sz="2000" spc="-160" dirty="0">
                <a:solidFill>
                  <a:srgbClr val="001135"/>
                </a:solidFill>
                <a:latin typeface="Arial"/>
                <a:cs typeface="Arial"/>
              </a:rPr>
              <a:t> </a:t>
            </a:r>
            <a:r>
              <a:rPr lang="en-US" sz="2000" spc="10" dirty="0">
                <a:solidFill>
                  <a:srgbClr val="001135"/>
                </a:solidFill>
                <a:latin typeface="Arial"/>
                <a:cs typeface="Arial"/>
              </a:rPr>
              <a:t>applications</a:t>
            </a:r>
            <a:endParaRPr lang="en-US" sz="2000" dirty="0">
              <a:latin typeface="Arial"/>
              <a:cs typeface="Arial"/>
            </a:endParaRPr>
          </a:p>
          <a:p>
            <a:pPr marL="244475" indent="-232410">
              <a:lnSpc>
                <a:spcPct val="100000"/>
              </a:lnSpc>
              <a:spcBef>
                <a:spcPts val="600"/>
              </a:spcBef>
              <a:buChar char="–"/>
              <a:tabLst>
                <a:tab pos="245110" algn="l"/>
              </a:tabLst>
            </a:pPr>
            <a:r>
              <a:rPr lang="en-US" sz="2000" spc="10" dirty="0">
                <a:solidFill>
                  <a:srgbClr val="001135"/>
                </a:solidFill>
                <a:latin typeface="Arial"/>
                <a:cs typeface="Arial"/>
              </a:rPr>
              <a:t>Utilize</a:t>
            </a:r>
            <a:r>
              <a:rPr lang="en-US" sz="2000" spc="-55" dirty="0">
                <a:solidFill>
                  <a:srgbClr val="001135"/>
                </a:solidFill>
                <a:latin typeface="Arial"/>
                <a:cs typeface="Arial"/>
              </a:rPr>
              <a:t> </a:t>
            </a:r>
            <a:r>
              <a:rPr lang="en-US" sz="2000" spc="-5" dirty="0">
                <a:solidFill>
                  <a:srgbClr val="001135"/>
                </a:solidFill>
                <a:latin typeface="Arial"/>
                <a:cs typeface="Arial"/>
              </a:rPr>
              <a:t>resources</a:t>
            </a:r>
            <a:r>
              <a:rPr lang="en-US" sz="2000" spc="-65" dirty="0">
                <a:solidFill>
                  <a:srgbClr val="001135"/>
                </a:solidFill>
                <a:latin typeface="Arial"/>
                <a:cs typeface="Arial"/>
              </a:rPr>
              <a:t> </a:t>
            </a:r>
            <a:r>
              <a:rPr lang="en-US" sz="2000" spc="45" dirty="0">
                <a:solidFill>
                  <a:srgbClr val="001135"/>
                </a:solidFill>
                <a:latin typeface="Arial"/>
                <a:cs typeface="Arial"/>
              </a:rPr>
              <a:t>efficiently</a:t>
            </a:r>
            <a:r>
              <a:rPr lang="en-US" sz="2000" spc="-50" dirty="0">
                <a:solidFill>
                  <a:srgbClr val="001135"/>
                </a:solidFill>
                <a:latin typeface="Arial"/>
                <a:cs typeface="Arial"/>
              </a:rPr>
              <a:t> </a:t>
            </a:r>
            <a:r>
              <a:rPr lang="en-US" sz="2000" spc="100" dirty="0">
                <a:solidFill>
                  <a:srgbClr val="001135"/>
                </a:solidFill>
                <a:latin typeface="Arial"/>
                <a:cs typeface="Arial"/>
              </a:rPr>
              <a:t>for</a:t>
            </a:r>
            <a:r>
              <a:rPr lang="en-US" sz="2000" spc="-60" dirty="0">
                <a:solidFill>
                  <a:srgbClr val="001135"/>
                </a:solidFill>
                <a:latin typeface="Arial"/>
                <a:cs typeface="Arial"/>
              </a:rPr>
              <a:t> </a:t>
            </a:r>
            <a:r>
              <a:rPr lang="en-US" sz="2000" spc="70" dirty="0">
                <a:solidFill>
                  <a:srgbClr val="001135"/>
                </a:solidFill>
                <a:latin typeface="Arial"/>
                <a:cs typeface="Arial"/>
              </a:rPr>
              <a:t>platform</a:t>
            </a:r>
            <a:r>
              <a:rPr lang="en-US" sz="2000" spc="-70" dirty="0">
                <a:solidFill>
                  <a:srgbClr val="001135"/>
                </a:solidFill>
                <a:latin typeface="Arial"/>
                <a:cs typeface="Arial"/>
              </a:rPr>
              <a:t> </a:t>
            </a:r>
            <a:r>
              <a:rPr lang="en-US" sz="2000" spc="40" dirty="0">
                <a:solidFill>
                  <a:srgbClr val="001135"/>
                </a:solidFill>
                <a:latin typeface="Arial"/>
                <a:cs typeface="Arial"/>
              </a:rPr>
              <a:t>operators</a:t>
            </a:r>
            <a:endParaRPr lang="en-US" sz="2000" dirty="0">
              <a:latin typeface="Arial"/>
              <a:cs typeface="Arial"/>
            </a:endParaRPr>
          </a:p>
        </p:txBody>
      </p:sp>
      <p:sp>
        <p:nvSpPr>
          <p:cNvPr id="8" name="灯片编号占位符 7">
            <a:extLst>
              <a:ext uri="{FF2B5EF4-FFF2-40B4-BE49-F238E27FC236}">
                <a16:creationId xmlns:a16="http://schemas.microsoft.com/office/drawing/2014/main" id="{AECEA008-3F1E-4F24-9659-522F4DA30FCF}"/>
              </a:ext>
            </a:extLst>
          </p:cNvPr>
          <p:cNvSpPr>
            <a:spLocks noGrp="1"/>
          </p:cNvSpPr>
          <p:nvPr>
            <p:ph type="sldNum" sz="quarter" idx="7"/>
          </p:nvPr>
        </p:nvSpPr>
        <p:spPr/>
        <p:txBody>
          <a:bodyPr/>
          <a:lstStyle/>
          <a:p>
            <a:pPr marL="38100">
              <a:lnSpc>
                <a:spcPct val="100000"/>
              </a:lnSpc>
              <a:spcBef>
                <a:spcPts val="100"/>
              </a:spcBef>
            </a:pPr>
            <a:fld id="{81D60167-4931-47E6-BA6A-407CBD079E47}" type="slidenum">
              <a:rPr lang="en-US" altLang="zh-CN" spc="30" smtClean="0"/>
              <a:t>6</a:t>
            </a:fld>
            <a:endParaRPr lang="en-US" altLang="zh-CN" spc="3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4874" y="247014"/>
            <a:ext cx="1576325" cy="321242"/>
          </a:xfrm>
          <a:prstGeom prst="rect">
            <a:avLst/>
          </a:prstGeom>
        </p:spPr>
        <p:txBody>
          <a:bodyPr vert="horz" wrap="square" lIns="0" tIns="13335" rIns="0" bIns="0" rtlCol="0">
            <a:spAutoFit/>
          </a:bodyPr>
          <a:lstStyle/>
          <a:p>
            <a:pPr marL="12700">
              <a:lnSpc>
                <a:spcPct val="100000"/>
              </a:lnSpc>
              <a:spcBef>
                <a:spcPts val="105"/>
              </a:spcBef>
            </a:pPr>
            <a:r>
              <a:rPr lang="en-US">
                <a:latin typeface="Arial" panose="020B0604020202020204" pitchFamily="34" charset="0"/>
                <a:cs typeface="Arial" panose="020B0604020202020204" pitchFamily="34" charset="0"/>
              </a:rPr>
              <a:t>Outline</a:t>
            </a:r>
            <a:endParaRPr lang="en-US" dirty="0">
              <a:latin typeface="Arial" panose="020B0604020202020204" pitchFamily="34" charset="0"/>
              <a:cs typeface="Arial" panose="020B0604020202020204" pitchFamily="34" charset="0"/>
            </a:endParaRPr>
          </a:p>
        </p:txBody>
      </p:sp>
      <p:sp>
        <p:nvSpPr>
          <p:cNvPr id="3" name="object 3"/>
          <p:cNvSpPr txBox="1"/>
          <p:nvPr/>
        </p:nvSpPr>
        <p:spPr>
          <a:xfrm>
            <a:off x="404875" y="1051052"/>
            <a:ext cx="5200650" cy="2693035"/>
          </a:xfrm>
          <a:prstGeom prst="rect">
            <a:avLst/>
          </a:prstGeom>
        </p:spPr>
        <p:txBody>
          <a:bodyPr vert="horz" wrap="square" lIns="0" tIns="12700" rIns="0" bIns="0" rtlCol="0">
            <a:spAutoFit/>
          </a:bodyPr>
          <a:lstStyle/>
          <a:p>
            <a:pPr marL="299085" indent="-287020">
              <a:lnSpc>
                <a:spcPct val="100000"/>
              </a:lnSpc>
              <a:spcBef>
                <a:spcPts val="100"/>
              </a:spcBef>
              <a:buChar char="•"/>
              <a:tabLst>
                <a:tab pos="299085" algn="l"/>
                <a:tab pos="299720" algn="l"/>
              </a:tabLst>
            </a:pPr>
            <a:r>
              <a:rPr sz="1800" spc="30" dirty="0">
                <a:solidFill>
                  <a:srgbClr val="7E7E7E"/>
                </a:solidFill>
                <a:latin typeface="Arial"/>
                <a:cs typeface="Arial"/>
              </a:rPr>
              <a:t>Motivation </a:t>
            </a:r>
            <a:r>
              <a:rPr sz="1800" spc="35" dirty="0">
                <a:solidFill>
                  <a:srgbClr val="7E7E7E"/>
                </a:solidFill>
                <a:latin typeface="Arial"/>
                <a:cs typeface="Arial"/>
              </a:rPr>
              <a:t>&amp;</a:t>
            </a:r>
            <a:r>
              <a:rPr sz="1800" spc="-95" dirty="0">
                <a:solidFill>
                  <a:srgbClr val="7E7E7E"/>
                </a:solidFill>
                <a:latin typeface="Arial"/>
                <a:cs typeface="Arial"/>
              </a:rPr>
              <a:t> </a:t>
            </a:r>
            <a:r>
              <a:rPr sz="1800" spc="-65" dirty="0">
                <a:solidFill>
                  <a:srgbClr val="7E7E7E"/>
                </a:solidFill>
                <a:latin typeface="Arial"/>
                <a:cs typeface="Arial"/>
              </a:rPr>
              <a:t>Goal</a:t>
            </a:r>
            <a:endParaRPr sz="1800" dirty="0">
              <a:latin typeface="Arial"/>
              <a:cs typeface="Arial"/>
            </a:endParaRPr>
          </a:p>
          <a:p>
            <a:pPr>
              <a:lnSpc>
                <a:spcPct val="100000"/>
              </a:lnSpc>
              <a:spcBef>
                <a:spcPts val="25"/>
              </a:spcBef>
              <a:buChar char="•"/>
            </a:pPr>
            <a:endParaRPr sz="2900" dirty="0">
              <a:latin typeface="Arial"/>
              <a:cs typeface="Arial"/>
            </a:endParaRPr>
          </a:p>
          <a:p>
            <a:pPr marL="299085" indent="-287020">
              <a:lnSpc>
                <a:spcPct val="100000"/>
              </a:lnSpc>
              <a:buChar char="•"/>
              <a:tabLst>
                <a:tab pos="299085" algn="l"/>
                <a:tab pos="299720" algn="l"/>
              </a:tabLst>
            </a:pPr>
            <a:r>
              <a:rPr sz="1800" spc="-15" dirty="0">
                <a:solidFill>
                  <a:srgbClr val="124191"/>
                </a:solidFill>
                <a:latin typeface="Arial"/>
                <a:cs typeface="Arial"/>
              </a:rPr>
              <a:t>Background</a:t>
            </a:r>
            <a:endParaRPr sz="1800" dirty="0">
              <a:latin typeface="Arial"/>
              <a:cs typeface="Arial"/>
            </a:endParaRPr>
          </a:p>
          <a:p>
            <a:pPr marL="529590" lvl="1" indent="-287655">
              <a:lnSpc>
                <a:spcPct val="100000"/>
              </a:lnSpc>
              <a:spcBef>
                <a:spcPts val="610"/>
              </a:spcBef>
              <a:buChar char="•"/>
              <a:tabLst>
                <a:tab pos="528955" algn="l"/>
                <a:tab pos="530225" algn="l"/>
              </a:tabLst>
            </a:pPr>
            <a:r>
              <a:rPr sz="1600" spc="-25" dirty="0">
                <a:solidFill>
                  <a:srgbClr val="124191"/>
                </a:solidFill>
                <a:latin typeface="Arial"/>
                <a:cs typeface="Arial"/>
              </a:rPr>
              <a:t>Overview </a:t>
            </a:r>
            <a:r>
              <a:rPr sz="1600" spc="85" dirty="0">
                <a:solidFill>
                  <a:srgbClr val="124191"/>
                </a:solidFill>
                <a:latin typeface="Arial"/>
                <a:cs typeface="Arial"/>
              </a:rPr>
              <a:t>of</a:t>
            </a:r>
            <a:r>
              <a:rPr sz="1600" spc="-315" dirty="0">
                <a:solidFill>
                  <a:srgbClr val="124191"/>
                </a:solidFill>
                <a:latin typeface="Arial"/>
                <a:cs typeface="Arial"/>
              </a:rPr>
              <a:t> </a:t>
            </a:r>
            <a:r>
              <a:rPr sz="1600" spc="5" dirty="0">
                <a:solidFill>
                  <a:srgbClr val="124191"/>
                </a:solidFill>
                <a:latin typeface="Arial"/>
                <a:cs typeface="Arial"/>
              </a:rPr>
              <a:t>existing </a:t>
            </a:r>
            <a:r>
              <a:rPr sz="1600" spc="40" dirty="0">
                <a:solidFill>
                  <a:srgbClr val="124191"/>
                </a:solidFill>
                <a:latin typeface="Arial"/>
                <a:cs typeface="Arial"/>
              </a:rPr>
              <a:t>platforms </a:t>
            </a:r>
            <a:r>
              <a:rPr sz="1600" spc="30" dirty="0">
                <a:solidFill>
                  <a:srgbClr val="124191"/>
                </a:solidFill>
                <a:latin typeface="Arial"/>
                <a:cs typeface="Arial"/>
              </a:rPr>
              <a:t>&amp; </a:t>
            </a:r>
            <a:r>
              <a:rPr sz="1600" spc="15" dirty="0">
                <a:solidFill>
                  <a:srgbClr val="124191"/>
                </a:solidFill>
                <a:latin typeface="Arial"/>
                <a:cs typeface="Arial"/>
              </a:rPr>
              <a:t>common </a:t>
            </a:r>
            <a:r>
              <a:rPr sz="1600" dirty="0">
                <a:solidFill>
                  <a:srgbClr val="124191"/>
                </a:solidFill>
                <a:latin typeface="Arial"/>
                <a:cs typeface="Arial"/>
              </a:rPr>
              <a:t>practices</a:t>
            </a:r>
            <a:endParaRPr sz="1600" dirty="0">
              <a:latin typeface="Arial"/>
              <a:cs typeface="Arial"/>
            </a:endParaRPr>
          </a:p>
          <a:p>
            <a:pPr lvl="1">
              <a:lnSpc>
                <a:spcPct val="100000"/>
              </a:lnSpc>
              <a:spcBef>
                <a:spcPts val="5"/>
              </a:spcBef>
              <a:buClr>
                <a:srgbClr val="124191"/>
              </a:buClr>
              <a:buFont typeface="Arial"/>
              <a:buChar char="•"/>
            </a:pPr>
            <a:endParaRPr sz="2700" dirty="0">
              <a:latin typeface="Arial"/>
              <a:cs typeface="Arial"/>
            </a:endParaRPr>
          </a:p>
          <a:p>
            <a:pPr marL="299085" indent="-287020">
              <a:lnSpc>
                <a:spcPct val="100000"/>
              </a:lnSpc>
              <a:buChar char="•"/>
              <a:tabLst>
                <a:tab pos="299085" algn="l"/>
                <a:tab pos="299720" algn="l"/>
              </a:tabLst>
            </a:pPr>
            <a:r>
              <a:rPr sz="1800" spc="-135" dirty="0">
                <a:solidFill>
                  <a:srgbClr val="7E7E7E"/>
                </a:solidFill>
                <a:latin typeface="Arial"/>
                <a:cs typeface="Arial"/>
              </a:rPr>
              <a:t>SAND </a:t>
            </a:r>
            <a:r>
              <a:rPr sz="1800" spc="-80" dirty="0">
                <a:solidFill>
                  <a:srgbClr val="7E7E7E"/>
                </a:solidFill>
                <a:latin typeface="Arial"/>
                <a:cs typeface="Arial"/>
              </a:rPr>
              <a:t>Key</a:t>
            </a:r>
            <a:r>
              <a:rPr sz="1800" spc="10" dirty="0">
                <a:solidFill>
                  <a:srgbClr val="7E7E7E"/>
                </a:solidFill>
                <a:latin typeface="Arial"/>
                <a:cs typeface="Arial"/>
              </a:rPr>
              <a:t> </a:t>
            </a:r>
            <a:r>
              <a:rPr sz="1800" spc="-35" dirty="0">
                <a:solidFill>
                  <a:srgbClr val="7E7E7E"/>
                </a:solidFill>
                <a:latin typeface="Arial"/>
                <a:cs typeface="Arial"/>
              </a:rPr>
              <a:t>Ideas</a:t>
            </a:r>
            <a:endParaRPr sz="1800" dirty="0">
              <a:latin typeface="Arial"/>
              <a:cs typeface="Arial"/>
            </a:endParaRPr>
          </a:p>
          <a:p>
            <a:pPr>
              <a:lnSpc>
                <a:spcPct val="100000"/>
              </a:lnSpc>
              <a:spcBef>
                <a:spcPts val="30"/>
              </a:spcBef>
              <a:buChar char="•"/>
            </a:pPr>
            <a:endParaRPr sz="2900" dirty="0">
              <a:latin typeface="Arial"/>
              <a:cs typeface="Arial"/>
            </a:endParaRPr>
          </a:p>
          <a:p>
            <a:pPr marL="299085" indent="-287020">
              <a:lnSpc>
                <a:spcPct val="100000"/>
              </a:lnSpc>
              <a:buChar char="•"/>
              <a:tabLst>
                <a:tab pos="299085" algn="l"/>
                <a:tab pos="299720" algn="l"/>
              </a:tabLst>
            </a:pPr>
            <a:r>
              <a:rPr sz="1800" spc="-15" dirty="0">
                <a:solidFill>
                  <a:srgbClr val="7E7E7E"/>
                </a:solidFill>
                <a:latin typeface="Arial"/>
                <a:cs typeface="Arial"/>
              </a:rPr>
              <a:t>Evaluation</a:t>
            </a:r>
            <a:endParaRPr sz="1800" dirty="0">
              <a:latin typeface="Arial"/>
              <a:cs typeface="Arial"/>
            </a:endParaRPr>
          </a:p>
        </p:txBody>
      </p:sp>
      <p:sp>
        <p:nvSpPr>
          <p:cNvPr id="11" name="灯片编号占位符 10">
            <a:extLst>
              <a:ext uri="{FF2B5EF4-FFF2-40B4-BE49-F238E27FC236}">
                <a16:creationId xmlns:a16="http://schemas.microsoft.com/office/drawing/2014/main" id="{02DCF773-A8C6-42FA-BBAB-54F25AF1E3DF}"/>
              </a:ext>
            </a:extLst>
          </p:cNvPr>
          <p:cNvSpPr>
            <a:spLocks noGrp="1"/>
          </p:cNvSpPr>
          <p:nvPr>
            <p:ph type="sldNum" sz="quarter" idx="7"/>
          </p:nvPr>
        </p:nvSpPr>
        <p:spPr/>
        <p:txBody>
          <a:bodyPr/>
          <a:lstStyle/>
          <a:p>
            <a:pPr marL="38100">
              <a:lnSpc>
                <a:spcPct val="100000"/>
              </a:lnSpc>
              <a:spcBef>
                <a:spcPts val="100"/>
              </a:spcBef>
            </a:pPr>
            <a:fld id="{81D60167-4931-47E6-BA6A-407CBD079E47}" type="slidenum">
              <a:rPr lang="en-US" altLang="zh-CN" spc="30" smtClean="0"/>
              <a:t>7</a:t>
            </a:fld>
            <a:endParaRPr lang="en-US" altLang="zh-CN" spc="3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050791" y="521208"/>
            <a:ext cx="4971415" cy="4201795"/>
            <a:chOff x="4050791" y="521208"/>
            <a:chExt cx="4971415" cy="4201795"/>
          </a:xfrm>
        </p:grpSpPr>
        <p:sp>
          <p:nvSpPr>
            <p:cNvPr id="3" name="object 3"/>
            <p:cNvSpPr/>
            <p:nvPr/>
          </p:nvSpPr>
          <p:spPr>
            <a:xfrm>
              <a:off x="4050791" y="521208"/>
              <a:ext cx="4971415" cy="4201795"/>
            </a:xfrm>
            <a:custGeom>
              <a:avLst/>
              <a:gdLst/>
              <a:ahLst/>
              <a:cxnLst/>
              <a:rect l="l" t="t" r="r" b="b"/>
              <a:pathLst>
                <a:path w="4971415" h="4201795">
                  <a:moveTo>
                    <a:pt x="4971288" y="0"/>
                  </a:moveTo>
                  <a:lnTo>
                    <a:pt x="0" y="0"/>
                  </a:lnTo>
                  <a:lnTo>
                    <a:pt x="0" y="4201668"/>
                  </a:lnTo>
                  <a:lnTo>
                    <a:pt x="4971288" y="4201668"/>
                  </a:lnTo>
                  <a:lnTo>
                    <a:pt x="4971288" y="0"/>
                  </a:lnTo>
                  <a:close/>
                </a:path>
              </a:pathLst>
            </a:custGeom>
            <a:solidFill>
              <a:srgbClr val="C1C6CE"/>
            </a:solidFill>
          </p:spPr>
          <p:txBody>
            <a:bodyPr wrap="square" lIns="0" tIns="0" rIns="0" bIns="0" rtlCol="0"/>
            <a:lstStyle/>
            <a:p>
              <a:endParaRPr/>
            </a:p>
          </p:txBody>
        </p:sp>
        <p:sp>
          <p:nvSpPr>
            <p:cNvPr id="4" name="object 4"/>
            <p:cNvSpPr/>
            <p:nvPr/>
          </p:nvSpPr>
          <p:spPr>
            <a:xfrm>
              <a:off x="4360925" y="1933194"/>
              <a:ext cx="4556760" cy="645160"/>
            </a:xfrm>
            <a:custGeom>
              <a:avLst/>
              <a:gdLst/>
              <a:ahLst/>
              <a:cxnLst/>
              <a:rect l="l" t="t" r="r" b="b"/>
              <a:pathLst>
                <a:path w="4556759" h="645160">
                  <a:moveTo>
                    <a:pt x="4449318" y="0"/>
                  </a:moveTo>
                  <a:lnTo>
                    <a:pt x="107441" y="0"/>
                  </a:lnTo>
                  <a:lnTo>
                    <a:pt x="65633" y="8447"/>
                  </a:lnTo>
                  <a:lnTo>
                    <a:pt x="31480" y="31480"/>
                  </a:lnTo>
                  <a:lnTo>
                    <a:pt x="8447" y="65633"/>
                  </a:lnTo>
                  <a:lnTo>
                    <a:pt x="0" y="107442"/>
                  </a:lnTo>
                  <a:lnTo>
                    <a:pt x="0" y="537210"/>
                  </a:lnTo>
                  <a:lnTo>
                    <a:pt x="8447" y="579018"/>
                  </a:lnTo>
                  <a:lnTo>
                    <a:pt x="31480" y="613171"/>
                  </a:lnTo>
                  <a:lnTo>
                    <a:pt x="65633" y="636204"/>
                  </a:lnTo>
                  <a:lnTo>
                    <a:pt x="107441" y="644651"/>
                  </a:lnTo>
                  <a:lnTo>
                    <a:pt x="4449318" y="644651"/>
                  </a:lnTo>
                  <a:lnTo>
                    <a:pt x="4491126" y="636204"/>
                  </a:lnTo>
                  <a:lnTo>
                    <a:pt x="4525279" y="613171"/>
                  </a:lnTo>
                  <a:lnTo>
                    <a:pt x="4548312" y="579018"/>
                  </a:lnTo>
                  <a:lnTo>
                    <a:pt x="4556759" y="537210"/>
                  </a:lnTo>
                  <a:lnTo>
                    <a:pt x="4556759" y="107442"/>
                  </a:lnTo>
                  <a:lnTo>
                    <a:pt x="4548312" y="65633"/>
                  </a:lnTo>
                  <a:lnTo>
                    <a:pt x="4525279" y="31480"/>
                  </a:lnTo>
                  <a:lnTo>
                    <a:pt x="4491126" y="8447"/>
                  </a:lnTo>
                  <a:lnTo>
                    <a:pt x="4449318" y="0"/>
                  </a:lnTo>
                  <a:close/>
                </a:path>
              </a:pathLst>
            </a:custGeom>
            <a:solidFill>
              <a:srgbClr val="FFFFFF"/>
            </a:solidFill>
          </p:spPr>
          <p:txBody>
            <a:bodyPr wrap="square" lIns="0" tIns="0" rIns="0" bIns="0" rtlCol="0"/>
            <a:lstStyle/>
            <a:p>
              <a:endParaRPr/>
            </a:p>
          </p:txBody>
        </p:sp>
        <p:sp>
          <p:nvSpPr>
            <p:cNvPr id="5" name="object 5"/>
            <p:cNvSpPr/>
            <p:nvPr/>
          </p:nvSpPr>
          <p:spPr>
            <a:xfrm>
              <a:off x="4360925" y="1933194"/>
              <a:ext cx="4556760" cy="645160"/>
            </a:xfrm>
            <a:custGeom>
              <a:avLst/>
              <a:gdLst/>
              <a:ahLst/>
              <a:cxnLst/>
              <a:rect l="l" t="t" r="r" b="b"/>
              <a:pathLst>
                <a:path w="4556759" h="645160">
                  <a:moveTo>
                    <a:pt x="4556759" y="107442"/>
                  </a:moveTo>
                  <a:lnTo>
                    <a:pt x="4548312" y="65633"/>
                  </a:lnTo>
                  <a:lnTo>
                    <a:pt x="4525279" y="31480"/>
                  </a:lnTo>
                  <a:lnTo>
                    <a:pt x="4491126" y="8447"/>
                  </a:lnTo>
                  <a:lnTo>
                    <a:pt x="4449318" y="0"/>
                  </a:lnTo>
                  <a:lnTo>
                    <a:pt x="107441" y="0"/>
                  </a:lnTo>
                  <a:lnTo>
                    <a:pt x="65633" y="8447"/>
                  </a:lnTo>
                  <a:lnTo>
                    <a:pt x="31480" y="31480"/>
                  </a:lnTo>
                  <a:lnTo>
                    <a:pt x="8447" y="65633"/>
                  </a:lnTo>
                  <a:lnTo>
                    <a:pt x="0" y="107442"/>
                  </a:lnTo>
                  <a:lnTo>
                    <a:pt x="0" y="537210"/>
                  </a:lnTo>
                  <a:lnTo>
                    <a:pt x="8447" y="579018"/>
                  </a:lnTo>
                  <a:lnTo>
                    <a:pt x="31480" y="613171"/>
                  </a:lnTo>
                  <a:lnTo>
                    <a:pt x="65633" y="636204"/>
                  </a:lnTo>
                  <a:lnTo>
                    <a:pt x="107441" y="644651"/>
                  </a:lnTo>
                  <a:lnTo>
                    <a:pt x="4449318" y="644651"/>
                  </a:lnTo>
                  <a:lnTo>
                    <a:pt x="4491126" y="636204"/>
                  </a:lnTo>
                  <a:lnTo>
                    <a:pt x="4525279" y="613171"/>
                  </a:lnTo>
                  <a:lnTo>
                    <a:pt x="4548312" y="579018"/>
                  </a:lnTo>
                  <a:lnTo>
                    <a:pt x="4556759" y="537210"/>
                  </a:lnTo>
                  <a:lnTo>
                    <a:pt x="4556759" y="107442"/>
                  </a:lnTo>
                  <a:close/>
                </a:path>
              </a:pathLst>
            </a:custGeom>
            <a:ln w="38100">
              <a:solidFill>
                <a:srgbClr val="4682E8"/>
              </a:solidFill>
            </a:ln>
          </p:spPr>
          <p:txBody>
            <a:bodyPr wrap="square" lIns="0" tIns="0" rIns="0" bIns="0" rtlCol="0"/>
            <a:lstStyle/>
            <a:p>
              <a:endParaRPr/>
            </a:p>
          </p:txBody>
        </p:sp>
      </p:grpSp>
      <p:sp>
        <p:nvSpPr>
          <p:cNvPr id="6" name="object 6"/>
          <p:cNvSpPr txBox="1"/>
          <p:nvPr/>
        </p:nvSpPr>
        <p:spPr>
          <a:xfrm>
            <a:off x="393698" y="205734"/>
            <a:ext cx="4863339"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124191"/>
                </a:solidFill>
                <a:latin typeface="Arial" panose="020B0604020202020204" pitchFamily="34" charset="0"/>
                <a:cs typeface="Arial" panose="020B0604020202020204" pitchFamily="34" charset="0"/>
              </a:rPr>
              <a:t>Overview of Existing Platforms</a:t>
            </a:r>
            <a:endParaRPr sz="2000" dirty="0">
              <a:latin typeface="Arial" panose="020B0604020202020204" pitchFamily="34" charset="0"/>
              <a:cs typeface="Arial" panose="020B0604020202020204" pitchFamily="34" charset="0"/>
            </a:endParaRPr>
          </a:p>
        </p:txBody>
      </p:sp>
      <p:sp>
        <p:nvSpPr>
          <p:cNvPr id="7" name="object 7"/>
          <p:cNvSpPr txBox="1"/>
          <p:nvPr/>
        </p:nvSpPr>
        <p:spPr>
          <a:xfrm>
            <a:off x="404875" y="1208278"/>
            <a:ext cx="3043555" cy="574040"/>
          </a:xfrm>
          <a:prstGeom prst="rect">
            <a:avLst/>
          </a:prstGeom>
        </p:spPr>
        <p:txBody>
          <a:bodyPr vert="horz" wrap="square" lIns="0" tIns="12700" rIns="0" bIns="0" rtlCol="0">
            <a:spAutoFit/>
          </a:bodyPr>
          <a:lstStyle/>
          <a:p>
            <a:pPr marL="299085" marR="5080" indent="-287020">
              <a:lnSpc>
                <a:spcPct val="100000"/>
              </a:lnSpc>
              <a:spcBef>
                <a:spcPts val="100"/>
              </a:spcBef>
              <a:buChar char="•"/>
              <a:tabLst>
                <a:tab pos="299085" algn="l"/>
                <a:tab pos="299720" algn="l"/>
              </a:tabLst>
            </a:pPr>
            <a:r>
              <a:rPr lang="zh-CN" altLang="en-US" sz="1800" dirty="0">
                <a:solidFill>
                  <a:srgbClr val="001135"/>
                </a:solidFill>
                <a:latin typeface="微软雅黑" panose="020B0503020204020204" pitchFamily="34" charset="-122"/>
                <a:ea typeface="微软雅黑" panose="020B0503020204020204" pitchFamily="34" charset="-122"/>
                <a:cs typeface="Arial"/>
              </a:rPr>
              <a:t>使用容器来进行函数的运算和隔离</a:t>
            </a:r>
            <a:endParaRPr sz="1800" dirty="0">
              <a:latin typeface="微软雅黑" panose="020B0503020204020204" pitchFamily="34" charset="-122"/>
              <a:ea typeface="微软雅黑" panose="020B0503020204020204" pitchFamily="34" charset="-122"/>
              <a:cs typeface="Arial"/>
            </a:endParaRPr>
          </a:p>
        </p:txBody>
      </p:sp>
      <p:sp>
        <p:nvSpPr>
          <p:cNvPr id="8" name="object 8"/>
          <p:cNvSpPr txBox="1"/>
          <p:nvPr/>
        </p:nvSpPr>
        <p:spPr>
          <a:xfrm>
            <a:off x="5737605" y="2037333"/>
            <a:ext cx="1818639" cy="391160"/>
          </a:xfrm>
          <a:prstGeom prst="rect">
            <a:avLst/>
          </a:prstGeom>
        </p:spPr>
        <p:txBody>
          <a:bodyPr vert="horz" wrap="square" lIns="0" tIns="12700" rIns="0" bIns="0" rtlCol="0">
            <a:spAutoFit/>
          </a:bodyPr>
          <a:lstStyle/>
          <a:p>
            <a:pPr>
              <a:lnSpc>
                <a:spcPct val="100000"/>
              </a:lnSpc>
              <a:spcBef>
                <a:spcPts val="100"/>
              </a:spcBef>
            </a:pPr>
            <a:r>
              <a:rPr sz="2400" b="1" spc="-85" dirty="0">
                <a:solidFill>
                  <a:srgbClr val="001135"/>
                </a:solidFill>
                <a:latin typeface="Arial"/>
                <a:cs typeface="Arial"/>
              </a:rPr>
              <a:t>Message</a:t>
            </a:r>
            <a:r>
              <a:rPr sz="2400" b="1" spc="-140" dirty="0">
                <a:solidFill>
                  <a:srgbClr val="001135"/>
                </a:solidFill>
                <a:latin typeface="Arial"/>
                <a:cs typeface="Arial"/>
              </a:rPr>
              <a:t> </a:t>
            </a:r>
            <a:r>
              <a:rPr sz="2400" b="1" spc="-165" dirty="0">
                <a:solidFill>
                  <a:srgbClr val="001135"/>
                </a:solidFill>
                <a:latin typeface="Arial"/>
                <a:cs typeface="Arial"/>
              </a:rPr>
              <a:t>Bus</a:t>
            </a:r>
            <a:endParaRPr sz="2400">
              <a:latin typeface="Arial"/>
              <a:cs typeface="Arial"/>
            </a:endParaRPr>
          </a:p>
        </p:txBody>
      </p:sp>
      <p:sp>
        <p:nvSpPr>
          <p:cNvPr id="9" name="object 9"/>
          <p:cNvSpPr txBox="1"/>
          <p:nvPr/>
        </p:nvSpPr>
        <p:spPr>
          <a:xfrm>
            <a:off x="6487667" y="3598875"/>
            <a:ext cx="408305" cy="514350"/>
          </a:xfrm>
          <a:prstGeom prst="rect">
            <a:avLst/>
          </a:prstGeom>
        </p:spPr>
        <p:txBody>
          <a:bodyPr vert="horz" wrap="square" lIns="0" tIns="13335" rIns="0" bIns="0" rtlCol="0">
            <a:spAutoFit/>
          </a:bodyPr>
          <a:lstStyle/>
          <a:p>
            <a:pPr>
              <a:lnSpc>
                <a:spcPct val="100000"/>
              </a:lnSpc>
              <a:spcBef>
                <a:spcPts val="105"/>
              </a:spcBef>
            </a:pPr>
            <a:r>
              <a:rPr sz="3200" b="1" spc="-90" dirty="0">
                <a:solidFill>
                  <a:srgbClr val="001135"/>
                </a:solidFill>
                <a:latin typeface="Arial"/>
                <a:cs typeface="Arial"/>
              </a:rPr>
              <a:t>…</a:t>
            </a:r>
            <a:endParaRPr sz="3200">
              <a:latin typeface="Arial"/>
              <a:cs typeface="Arial"/>
            </a:endParaRPr>
          </a:p>
        </p:txBody>
      </p:sp>
      <p:grpSp>
        <p:nvGrpSpPr>
          <p:cNvPr id="10" name="object 10"/>
          <p:cNvGrpSpPr/>
          <p:nvPr/>
        </p:nvGrpSpPr>
        <p:grpSpPr>
          <a:xfrm>
            <a:off x="4416297" y="2878582"/>
            <a:ext cx="1681480" cy="1645285"/>
            <a:chOff x="4416297" y="2878582"/>
            <a:chExt cx="1681480" cy="1645285"/>
          </a:xfrm>
        </p:grpSpPr>
        <p:sp>
          <p:nvSpPr>
            <p:cNvPr id="11" name="object 11"/>
            <p:cNvSpPr/>
            <p:nvPr/>
          </p:nvSpPr>
          <p:spPr>
            <a:xfrm>
              <a:off x="4445507" y="2907792"/>
              <a:ext cx="1623060" cy="1586865"/>
            </a:xfrm>
            <a:custGeom>
              <a:avLst/>
              <a:gdLst/>
              <a:ahLst/>
              <a:cxnLst/>
              <a:rect l="l" t="t" r="r" b="b"/>
              <a:pathLst>
                <a:path w="1623060" h="1586864">
                  <a:moveTo>
                    <a:pt x="1358645" y="0"/>
                  </a:moveTo>
                  <a:lnTo>
                    <a:pt x="264413" y="0"/>
                  </a:lnTo>
                  <a:lnTo>
                    <a:pt x="216880" y="4259"/>
                  </a:lnTo>
                  <a:lnTo>
                    <a:pt x="172144" y="16540"/>
                  </a:lnTo>
                  <a:lnTo>
                    <a:pt x="130951" y="36096"/>
                  </a:lnTo>
                  <a:lnTo>
                    <a:pt x="94047" y="62180"/>
                  </a:lnTo>
                  <a:lnTo>
                    <a:pt x="62180" y="94047"/>
                  </a:lnTo>
                  <a:lnTo>
                    <a:pt x="36096" y="130951"/>
                  </a:lnTo>
                  <a:lnTo>
                    <a:pt x="16540" y="172144"/>
                  </a:lnTo>
                  <a:lnTo>
                    <a:pt x="4259" y="216880"/>
                  </a:lnTo>
                  <a:lnTo>
                    <a:pt x="0" y="264413"/>
                  </a:lnTo>
                  <a:lnTo>
                    <a:pt x="0" y="1322070"/>
                  </a:lnTo>
                  <a:lnTo>
                    <a:pt x="4259" y="1369596"/>
                  </a:lnTo>
                  <a:lnTo>
                    <a:pt x="16540" y="1414329"/>
                  </a:lnTo>
                  <a:lnTo>
                    <a:pt x="36096" y="1455521"/>
                  </a:lnTo>
                  <a:lnTo>
                    <a:pt x="62180" y="1492425"/>
                  </a:lnTo>
                  <a:lnTo>
                    <a:pt x="94047" y="1524294"/>
                  </a:lnTo>
                  <a:lnTo>
                    <a:pt x="130951" y="1550382"/>
                  </a:lnTo>
                  <a:lnTo>
                    <a:pt x="172144" y="1569940"/>
                  </a:lnTo>
                  <a:lnTo>
                    <a:pt x="216880" y="1582223"/>
                  </a:lnTo>
                  <a:lnTo>
                    <a:pt x="264413" y="1586483"/>
                  </a:lnTo>
                  <a:lnTo>
                    <a:pt x="1358645" y="1586483"/>
                  </a:lnTo>
                  <a:lnTo>
                    <a:pt x="1406179" y="1582223"/>
                  </a:lnTo>
                  <a:lnTo>
                    <a:pt x="1450915" y="1569940"/>
                  </a:lnTo>
                  <a:lnTo>
                    <a:pt x="1492108" y="1550382"/>
                  </a:lnTo>
                  <a:lnTo>
                    <a:pt x="1529012" y="1524294"/>
                  </a:lnTo>
                  <a:lnTo>
                    <a:pt x="1560879" y="1492425"/>
                  </a:lnTo>
                  <a:lnTo>
                    <a:pt x="1586963" y="1455521"/>
                  </a:lnTo>
                  <a:lnTo>
                    <a:pt x="1606519" y="1414329"/>
                  </a:lnTo>
                  <a:lnTo>
                    <a:pt x="1618800" y="1369596"/>
                  </a:lnTo>
                  <a:lnTo>
                    <a:pt x="1623059" y="1322070"/>
                  </a:lnTo>
                  <a:lnTo>
                    <a:pt x="1623059" y="264413"/>
                  </a:lnTo>
                  <a:lnTo>
                    <a:pt x="1618800" y="216880"/>
                  </a:lnTo>
                  <a:lnTo>
                    <a:pt x="1606519" y="172144"/>
                  </a:lnTo>
                  <a:lnTo>
                    <a:pt x="1586963" y="130951"/>
                  </a:lnTo>
                  <a:lnTo>
                    <a:pt x="1560879" y="94047"/>
                  </a:lnTo>
                  <a:lnTo>
                    <a:pt x="1529012" y="62180"/>
                  </a:lnTo>
                  <a:lnTo>
                    <a:pt x="1492108" y="36096"/>
                  </a:lnTo>
                  <a:lnTo>
                    <a:pt x="1450915" y="16540"/>
                  </a:lnTo>
                  <a:lnTo>
                    <a:pt x="1406179" y="4259"/>
                  </a:lnTo>
                  <a:lnTo>
                    <a:pt x="1358645" y="0"/>
                  </a:lnTo>
                  <a:close/>
                </a:path>
              </a:pathLst>
            </a:custGeom>
            <a:solidFill>
              <a:srgbClr val="FFFFFF"/>
            </a:solidFill>
          </p:spPr>
          <p:txBody>
            <a:bodyPr wrap="square" lIns="0" tIns="0" rIns="0" bIns="0" rtlCol="0"/>
            <a:lstStyle/>
            <a:p>
              <a:endParaRPr/>
            </a:p>
          </p:txBody>
        </p:sp>
        <p:sp>
          <p:nvSpPr>
            <p:cNvPr id="12" name="object 12"/>
            <p:cNvSpPr/>
            <p:nvPr/>
          </p:nvSpPr>
          <p:spPr>
            <a:xfrm>
              <a:off x="4445507" y="2907792"/>
              <a:ext cx="1623060" cy="1586865"/>
            </a:xfrm>
            <a:custGeom>
              <a:avLst/>
              <a:gdLst/>
              <a:ahLst/>
              <a:cxnLst/>
              <a:rect l="l" t="t" r="r" b="b"/>
              <a:pathLst>
                <a:path w="1623060" h="1586864">
                  <a:moveTo>
                    <a:pt x="0" y="264413"/>
                  </a:moveTo>
                  <a:lnTo>
                    <a:pt x="4259" y="216880"/>
                  </a:lnTo>
                  <a:lnTo>
                    <a:pt x="16540" y="172144"/>
                  </a:lnTo>
                  <a:lnTo>
                    <a:pt x="36096" y="130951"/>
                  </a:lnTo>
                  <a:lnTo>
                    <a:pt x="62180" y="94047"/>
                  </a:lnTo>
                  <a:lnTo>
                    <a:pt x="94047" y="62180"/>
                  </a:lnTo>
                  <a:lnTo>
                    <a:pt x="130951" y="36096"/>
                  </a:lnTo>
                  <a:lnTo>
                    <a:pt x="172144" y="16540"/>
                  </a:lnTo>
                  <a:lnTo>
                    <a:pt x="216880" y="4259"/>
                  </a:lnTo>
                  <a:lnTo>
                    <a:pt x="264413" y="0"/>
                  </a:lnTo>
                  <a:lnTo>
                    <a:pt x="1358645" y="0"/>
                  </a:lnTo>
                  <a:lnTo>
                    <a:pt x="1406179" y="4259"/>
                  </a:lnTo>
                  <a:lnTo>
                    <a:pt x="1450915" y="16540"/>
                  </a:lnTo>
                  <a:lnTo>
                    <a:pt x="1492108" y="36096"/>
                  </a:lnTo>
                  <a:lnTo>
                    <a:pt x="1529012" y="62180"/>
                  </a:lnTo>
                  <a:lnTo>
                    <a:pt x="1560879" y="94047"/>
                  </a:lnTo>
                  <a:lnTo>
                    <a:pt x="1586963" y="130951"/>
                  </a:lnTo>
                  <a:lnTo>
                    <a:pt x="1606519" y="172144"/>
                  </a:lnTo>
                  <a:lnTo>
                    <a:pt x="1618800" y="216880"/>
                  </a:lnTo>
                  <a:lnTo>
                    <a:pt x="1623059" y="264413"/>
                  </a:lnTo>
                  <a:lnTo>
                    <a:pt x="1623059" y="1322070"/>
                  </a:lnTo>
                  <a:lnTo>
                    <a:pt x="1618800" y="1369596"/>
                  </a:lnTo>
                  <a:lnTo>
                    <a:pt x="1606519" y="1414329"/>
                  </a:lnTo>
                  <a:lnTo>
                    <a:pt x="1586963" y="1455521"/>
                  </a:lnTo>
                  <a:lnTo>
                    <a:pt x="1560879" y="1492425"/>
                  </a:lnTo>
                  <a:lnTo>
                    <a:pt x="1529012" y="1524294"/>
                  </a:lnTo>
                  <a:lnTo>
                    <a:pt x="1492108" y="1550382"/>
                  </a:lnTo>
                  <a:lnTo>
                    <a:pt x="1450915" y="1569940"/>
                  </a:lnTo>
                  <a:lnTo>
                    <a:pt x="1406179" y="1582223"/>
                  </a:lnTo>
                  <a:lnTo>
                    <a:pt x="1358645" y="1586483"/>
                  </a:lnTo>
                  <a:lnTo>
                    <a:pt x="264413" y="1586483"/>
                  </a:lnTo>
                  <a:lnTo>
                    <a:pt x="216880" y="1582223"/>
                  </a:lnTo>
                  <a:lnTo>
                    <a:pt x="172144" y="1569940"/>
                  </a:lnTo>
                  <a:lnTo>
                    <a:pt x="130951" y="1550382"/>
                  </a:lnTo>
                  <a:lnTo>
                    <a:pt x="94047" y="1524294"/>
                  </a:lnTo>
                  <a:lnTo>
                    <a:pt x="62180" y="1492425"/>
                  </a:lnTo>
                  <a:lnTo>
                    <a:pt x="36096" y="1455521"/>
                  </a:lnTo>
                  <a:lnTo>
                    <a:pt x="16540" y="1414329"/>
                  </a:lnTo>
                  <a:lnTo>
                    <a:pt x="4259" y="1369596"/>
                  </a:lnTo>
                  <a:lnTo>
                    <a:pt x="0" y="1322070"/>
                  </a:lnTo>
                  <a:lnTo>
                    <a:pt x="0" y="264413"/>
                  </a:lnTo>
                  <a:close/>
                </a:path>
              </a:pathLst>
            </a:custGeom>
            <a:ln w="57912">
              <a:solidFill>
                <a:srgbClr val="4682E8"/>
              </a:solidFill>
            </a:ln>
          </p:spPr>
          <p:txBody>
            <a:bodyPr wrap="square" lIns="0" tIns="0" rIns="0" bIns="0" rtlCol="0"/>
            <a:lstStyle/>
            <a:p>
              <a:endParaRPr/>
            </a:p>
          </p:txBody>
        </p:sp>
      </p:grpSp>
      <p:sp>
        <p:nvSpPr>
          <p:cNvPr id="13" name="object 13"/>
          <p:cNvSpPr txBox="1"/>
          <p:nvPr/>
        </p:nvSpPr>
        <p:spPr>
          <a:xfrm>
            <a:off x="4550664" y="4046016"/>
            <a:ext cx="717550" cy="330835"/>
          </a:xfrm>
          <a:prstGeom prst="rect">
            <a:avLst/>
          </a:prstGeom>
        </p:spPr>
        <p:txBody>
          <a:bodyPr vert="horz" wrap="square" lIns="0" tIns="12700" rIns="0" bIns="0" rtlCol="0">
            <a:spAutoFit/>
          </a:bodyPr>
          <a:lstStyle/>
          <a:p>
            <a:pPr>
              <a:lnSpc>
                <a:spcPct val="100000"/>
              </a:lnSpc>
              <a:spcBef>
                <a:spcPts val="100"/>
              </a:spcBef>
            </a:pPr>
            <a:r>
              <a:rPr sz="2000" b="1" spc="-85" dirty="0">
                <a:solidFill>
                  <a:srgbClr val="001135"/>
                </a:solidFill>
                <a:latin typeface="Arial"/>
                <a:cs typeface="Arial"/>
              </a:rPr>
              <a:t>Hos</a:t>
            </a:r>
            <a:r>
              <a:rPr sz="2000" b="1" spc="114" dirty="0">
                <a:solidFill>
                  <a:srgbClr val="001135"/>
                </a:solidFill>
                <a:latin typeface="Arial"/>
                <a:cs typeface="Arial"/>
              </a:rPr>
              <a:t>t1</a:t>
            </a:r>
            <a:endParaRPr sz="2000">
              <a:latin typeface="Arial"/>
              <a:cs typeface="Arial"/>
            </a:endParaRPr>
          </a:p>
        </p:txBody>
      </p:sp>
      <p:grpSp>
        <p:nvGrpSpPr>
          <p:cNvPr id="14" name="object 14"/>
          <p:cNvGrpSpPr/>
          <p:nvPr/>
        </p:nvGrpSpPr>
        <p:grpSpPr>
          <a:xfrm>
            <a:off x="7270750" y="2887726"/>
            <a:ext cx="1675764" cy="1654175"/>
            <a:chOff x="7270750" y="2887726"/>
            <a:chExt cx="1675764" cy="1654175"/>
          </a:xfrm>
        </p:grpSpPr>
        <p:sp>
          <p:nvSpPr>
            <p:cNvPr id="15" name="object 15"/>
            <p:cNvSpPr/>
            <p:nvPr/>
          </p:nvSpPr>
          <p:spPr>
            <a:xfrm>
              <a:off x="7299959" y="2916936"/>
              <a:ext cx="1617345" cy="1595755"/>
            </a:xfrm>
            <a:custGeom>
              <a:avLst/>
              <a:gdLst/>
              <a:ahLst/>
              <a:cxnLst/>
              <a:rect l="l" t="t" r="r" b="b"/>
              <a:pathLst>
                <a:path w="1617345" h="1595754">
                  <a:moveTo>
                    <a:pt x="1351026" y="0"/>
                  </a:moveTo>
                  <a:lnTo>
                    <a:pt x="265938" y="0"/>
                  </a:lnTo>
                  <a:lnTo>
                    <a:pt x="218151" y="4286"/>
                  </a:lnTo>
                  <a:lnTo>
                    <a:pt x="173168" y="16644"/>
                  </a:lnTo>
                  <a:lnTo>
                    <a:pt x="131741" y="36321"/>
                  </a:lnTo>
                  <a:lnTo>
                    <a:pt x="94622" y="62565"/>
                  </a:lnTo>
                  <a:lnTo>
                    <a:pt x="62565" y="94622"/>
                  </a:lnTo>
                  <a:lnTo>
                    <a:pt x="36322" y="131741"/>
                  </a:lnTo>
                  <a:lnTo>
                    <a:pt x="16644" y="173168"/>
                  </a:lnTo>
                  <a:lnTo>
                    <a:pt x="4286" y="218151"/>
                  </a:lnTo>
                  <a:lnTo>
                    <a:pt x="0" y="265938"/>
                  </a:lnTo>
                  <a:lnTo>
                    <a:pt x="0" y="1329689"/>
                  </a:lnTo>
                  <a:lnTo>
                    <a:pt x="4286" y="1377493"/>
                  </a:lnTo>
                  <a:lnTo>
                    <a:pt x="16644" y="1422485"/>
                  </a:lnTo>
                  <a:lnTo>
                    <a:pt x="36321" y="1463914"/>
                  </a:lnTo>
                  <a:lnTo>
                    <a:pt x="62565" y="1501031"/>
                  </a:lnTo>
                  <a:lnTo>
                    <a:pt x="94622" y="1533083"/>
                  </a:lnTo>
                  <a:lnTo>
                    <a:pt x="131741" y="1559320"/>
                  </a:lnTo>
                  <a:lnTo>
                    <a:pt x="173168" y="1578990"/>
                  </a:lnTo>
                  <a:lnTo>
                    <a:pt x="218151" y="1591343"/>
                  </a:lnTo>
                  <a:lnTo>
                    <a:pt x="265938" y="1595627"/>
                  </a:lnTo>
                  <a:lnTo>
                    <a:pt x="1351026" y="1595627"/>
                  </a:lnTo>
                  <a:lnTo>
                    <a:pt x="1398812" y="1591343"/>
                  </a:lnTo>
                  <a:lnTo>
                    <a:pt x="1443795" y="1578990"/>
                  </a:lnTo>
                  <a:lnTo>
                    <a:pt x="1485222" y="1559320"/>
                  </a:lnTo>
                  <a:lnTo>
                    <a:pt x="1522341" y="1533083"/>
                  </a:lnTo>
                  <a:lnTo>
                    <a:pt x="1554398" y="1501031"/>
                  </a:lnTo>
                  <a:lnTo>
                    <a:pt x="1580642" y="1463914"/>
                  </a:lnTo>
                  <a:lnTo>
                    <a:pt x="1600319" y="1422485"/>
                  </a:lnTo>
                  <a:lnTo>
                    <a:pt x="1612677" y="1377493"/>
                  </a:lnTo>
                  <a:lnTo>
                    <a:pt x="1616964" y="1329689"/>
                  </a:lnTo>
                  <a:lnTo>
                    <a:pt x="1616964" y="265938"/>
                  </a:lnTo>
                  <a:lnTo>
                    <a:pt x="1612677" y="218151"/>
                  </a:lnTo>
                  <a:lnTo>
                    <a:pt x="1600319" y="173168"/>
                  </a:lnTo>
                  <a:lnTo>
                    <a:pt x="1580642" y="131741"/>
                  </a:lnTo>
                  <a:lnTo>
                    <a:pt x="1554398" y="94622"/>
                  </a:lnTo>
                  <a:lnTo>
                    <a:pt x="1522341" y="62565"/>
                  </a:lnTo>
                  <a:lnTo>
                    <a:pt x="1485222" y="36322"/>
                  </a:lnTo>
                  <a:lnTo>
                    <a:pt x="1443795" y="16644"/>
                  </a:lnTo>
                  <a:lnTo>
                    <a:pt x="1398812" y="4286"/>
                  </a:lnTo>
                  <a:lnTo>
                    <a:pt x="1351026" y="0"/>
                  </a:lnTo>
                  <a:close/>
                </a:path>
              </a:pathLst>
            </a:custGeom>
            <a:solidFill>
              <a:srgbClr val="FFFFFF"/>
            </a:solidFill>
          </p:spPr>
          <p:txBody>
            <a:bodyPr wrap="square" lIns="0" tIns="0" rIns="0" bIns="0" rtlCol="0"/>
            <a:lstStyle/>
            <a:p>
              <a:endParaRPr/>
            </a:p>
          </p:txBody>
        </p:sp>
        <p:sp>
          <p:nvSpPr>
            <p:cNvPr id="16" name="object 16"/>
            <p:cNvSpPr/>
            <p:nvPr/>
          </p:nvSpPr>
          <p:spPr>
            <a:xfrm>
              <a:off x="7299959" y="2916936"/>
              <a:ext cx="1617345" cy="1595755"/>
            </a:xfrm>
            <a:custGeom>
              <a:avLst/>
              <a:gdLst/>
              <a:ahLst/>
              <a:cxnLst/>
              <a:rect l="l" t="t" r="r" b="b"/>
              <a:pathLst>
                <a:path w="1617345" h="1595754">
                  <a:moveTo>
                    <a:pt x="0" y="265938"/>
                  </a:moveTo>
                  <a:lnTo>
                    <a:pt x="4286" y="218151"/>
                  </a:lnTo>
                  <a:lnTo>
                    <a:pt x="16644" y="173168"/>
                  </a:lnTo>
                  <a:lnTo>
                    <a:pt x="36322" y="131741"/>
                  </a:lnTo>
                  <a:lnTo>
                    <a:pt x="62565" y="94622"/>
                  </a:lnTo>
                  <a:lnTo>
                    <a:pt x="94622" y="62565"/>
                  </a:lnTo>
                  <a:lnTo>
                    <a:pt x="131741" y="36321"/>
                  </a:lnTo>
                  <a:lnTo>
                    <a:pt x="173168" y="16644"/>
                  </a:lnTo>
                  <a:lnTo>
                    <a:pt x="218151" y="4286"/>
                  </a:lnTo>
                  <a:lnTo>
                    <a:pt x="265938" y="0"/>
                  </a:lnTo>
                  <a:lnTo>
                    <a:pt x="1351026" y="0"/>
                  </a:lnTo>
                  <a:lnTo>
                    <a:pt x="1398812" y="4286"/>
                  </a:lnTo>
                  <a:lnTo>
                    <a:pt x="1443795" y="16644"/>
                  </a:lnTo>
                  <a:lnTo>
                    <a:pt x="1485222" y="36322"/>
                  </a:lnTo>
                  <a:lnTo>
                    <a:pt x="1522341" y="62565"/>
                  </a:lnTo>
                  <a:lnTo>
                    <a:pt x="1554398" y="94622"/>
                  </a:lnTo>
                  <a:lnTo>
                    <a:pt x="1580642" y="131741"/>
                  </a:lnTo>
                  <a:lnTo>
                    <a:pt x="1600319" y="173168"/>
                  </a:lnTo>
                  <a:lnTo>
                    <a:pt x="1612677" y="218151"/>
                  </a:lnTo>
                  <a:lnTo>
                    <a:pt x="1616964" y="265938"/>
                  </a:lnTo>
                  <a:lnTo>
                    <a:pt x="1616964" y="1329689"/>
                  </a:lnTo>
                  <a:lnTo>
                    <a:pt x="1612677" y="1377493"/>
                  </a:lnTo>
                  <a:lnTo>
                    <a:pt x="1600319" y="1422485"/>
                  </a:lnTo>
                  <a:lnTo>
                    <a:pt x="1580642" y="1463914"/>
                  </a:lnTo>
                  <a:lnTo>
                    <a:pt x="1554398" y="1501031"/>
                  </a:lnTo>
                  <a:lnTo>
                    <a:pt x="1522341" y="1533083"/>
                  </a:lnTo>
                  <a:lnTo>
                    <a:pt x="1485222" y="1559320"/>
                  </a:lnTo>
                  <a:lnTo>
                    <a:pt x="1443795" y="1578990"/>
                  </a:lnTo>
                  <a:lnTo>
                    <a:pt x="1398812" y="1591343"/>
                  </a:lnTo>
                  <a:lnTo>
                    <a:pt x="1351026" y="1595627"/>
                  </a:lnTo>
                  <a:lnTo>
                    <a:pt x="265938" y="1595627"/>
                  </a:lnTo>
                  <a:lnTo>
                    <a:pt x="218151" y="1591343"/>
                  </a:lnTo>
                  <a:lnTo>
                    <a:pt x="173168" y="1578990"/>
                  </a:lnTo>
                  <a:lnTo>
                    <a:pt x="131741" y="1559320"/>
                  </a:lnTo>
                  <a:lnTo>
                    <a:pt x="94622" y="1533083"/>
                  </a:lnTo>
                  <a:lnTo>
                    <a:pt x="62565" y="1501031"/>
                  </a:lnTo>
                  <a:lnTo>
                    <a:pt x="36321" y="1463914"/>
                  </a:lnTo>
                  <a:lnTo>
                    <a:pt x="16644" y="1422485"/>
                  </a:lnTo>
                  <a:lnTo>
                    <a:pt x="4286" y="1377493"/>
                  </a:lnTo>
                  <a:lnTo>
                    <a:pt x="0" y="1329689"/>
                  </a:lnTo>
                  <a:lnTo>
                    <a:pt x="0" y="265938"/>
                  </a:lnTo>
                  <a:close/>
                </a:path>
              </a:pathLst>
            </a:custGeom>
            <a:ln w="57912">
              <a:solidFill>
                <a:srgbClr val="4682E8"/>
              </a:solidFill>
            </a:ln>
          </p:spPr>
          <p:txBody>
            <a:bodyPr wrap="square" lIns="0" tIns="0" rIns="0" bIns="0" rtlCol="0"/>
            <a:lstStyle/>
            <a:p>
              <a:endParaRPr/>
            </a:p>
          </p:txBody>
        </p:sp>
      </p:grpSp>
      <p:sp>
        <p:nvSpPr>
          <p:cNvPr id="17" name="object 17"/>
          <p:cNvSpPr txBox="1"/>
          <p:nvPr/>
        </p:nvSpPr>
        <p:spPr>
          <a:xfrm>
            <a:off x="7455407" y="4051198"/>
            <a:ext cx="744220" cy="330835"/>
          </a:xfrm>
          <a:prstGeom prst="rect">
            <a:avLst/>
          </a:prstGeom>
        </p:spPr>
        <p:txBody>
          <a:bodyPr vert="horz" wrap="square" lIns="0" tIns="12700" rIns="0" bIns="0" rtlCol="0">
            <a:spAutoFit/>
          </a:bodyPr>
          <a:lstStyle/>
          <a:p>
            <a:pPr>
              <a:lnSpc>
                <a:spcPct val="100000"/>
              </a:lnSpc>
              <a:spcBef>
                <a:spcPts val="100"/>
              </a:spcBef>
            </a:pPr>
            <a:r>
              <a:rPr sz="2000" b="1" spc="-85" dirty="0">
                <a:solidFill>
                  <a:srgbClr val="001135"/>
                </a:solidFill>
                <a:latin typeface="Arial"/>
                <a:cs typeface="Arial"/>
              </a:rPr>
              <a:t>Hos</a:t>
            </a:r>
            <a:r>
              <a:rPr sz="2000" b="1" spc="55" dirty="0">
                <a:solidFill>
                  <a:srgbClr val="001135"/>
                </a:solidFill>
                <a:latin typeface="Arial"/>
                <a:cs typeface="Arial"/>
              </a:rPr>
              <a:t>tN</a:t>
            </a:r>
            <a:endParaRPr sz="2000">
              <a:latin typeface="Arial"/>
              <a:cs typeface="Arial"/>
            </a:endParaRPr>
          </a:p>
        </p:txBody>
      </p:sp>
      <p:sp>
        <p:nvSpPr>
          <p:cNvPr id="18" name="object 18"/>
          <p:cNvSpPr txBox="1"/>
          <p:nvPr/>
        </p:nvSpPr>
        <p:spPr>
          <a:xfrm>
            <a:off x="404875" y="3805224"/>
            <a:ext cx="2821305" cy="574040"/>
          </a:xfrm>
          <a:prstGeom prst="rect">
            <a:avLst/>
          </a:prstGeom>
        </p:spPr>
        <p:txBody>
          <a:bodyPr vert="horz" wrap="square" lIns="0" tIns="12700" rIns="0" bIns="0" rtlCol="0">
            <a:spAutoFit/>
          </a:bodyPr>
          <a:lstStyle/>
          <a:p>
            <a:pPr marL="299085" marR="5080" indent="-287020">
              <a:lnSpc>
                <a:spcPct val="100000"/>
              </a:lnSpc>
              <a:spcBef>
                <a:spcPts val="100"/>
              </a:spcBef>
              <a:buChar char="•"/>
              <a:tabLst>
                <a:tab pos="299085" algn="l"/>
                <a:tab pos="299720" algn="l"/>
              </a:tabLst>
            </a:pPr>
            <a:r>
              <a:rPr lang="zh-CN" altLang="en-US" sz="1800" dirty="0">
                <a:solidFill>
                  <a:srgbClr val="001135"/>
                </a:solidFill>
                <a:latin typeface="微软雅黑" panose="020B0503020204020204" pitchFamily="34" charset="-122"/>
                <a:ea typeface="微软雅黑" panose="020B0503020204020204" pitchFamily="34" charset="-122"/>
                <a:cs typeface="Arial"/>
              </a:rPr>
              <a:t>容器与容器之间是通过一个消息总线来进行通讯</a:t>
            </a:r>
            <a:endParaRPr lang="en-US" sz="1800" dirty="0">
              <a:latin typeface="微软雅黑" panose="020B0503020204020204" pitchFamily="34" charset="-122"/>
              <a:ea typeface="微软雅黑" panose="020B0503020204020204" pitchFamily="34" charset="-122"/>
              <a:cs typeface="Arial"/>
            </a:endParaRPr>
          </a:p>
        </p:txBody>
      </p:sp>
      <p:sp>
        <p:nvSpPr>
          <p:cNvPr id="19" name="object 19"/>
          <p:cNvSpPr txBox="1"/>
          <p:nvPr/>
        </p:nvSpPr>
        <p:spPr>
          <a:xfrm>
            <a:off x="404875" y="2061794"/>
            <a:ext cx="3486150" cy="574675"/>
          </a:xfrm>
          <a:prstGeom prst="rect">
            <a:avLst/>
          </a:prstGeom>
        </p:spPr>
        <p:txBody>
          <a:bodyPr vert="horz" wrap="square" lIns="0" tIns="12700" rIns="0" bIns="0" rtlCol="0">
            <a:spAutoFit/>
          </a:bodyPr>
          <a:lstStyle/>
          <a:p>
            <a:pPr marL="299085" indent="-287020">
              <a:lnSpc>
                <a:spcPct val="100000"/>
              </a:lnSpc>
              <a:spcBef>
                <a:spcPts val="100"/>
              </a:spcBef>
              <a:buChar char="•"/>
              <a:tabLst>
                <a:tab pos="299085" algn="l"/>
                <a:tab pos="299720" algn="l"/>
              </a:tabLst>
            </a:pPr>
            <a:r>
              <a:rPr lang="zh-CN" altLang="en-US" sz="1800" dirty="0">
                <a:solidFill>
                  <a:srgbClr val="001135"/>
                </a:solidFill>
                <a:latin typeface="微软雅黑" panose="020B0503020204020204" pitchFamily="34" charset="-122"/>
                <a:ea typeface="微软雅黑" panose="020B0503020204020204" pitchFamily="34" charset="-122"/>
                <a:cs typeface="Arial"/>
              </a:rPr>
              <a:t>容器被安排在具有可用资源的宿主机上</a:t>
            </a:r>
            <a:endParaRPr lang="en-US" sz="1800" dirty="0">
              <a:latin typeface="微软雅黑" panose="020B0503020204020204" pitchFamily="34" charset="-122"/>
              <a:ea typeface="微软雅黑" panose="020B0503020204020204" pitchFamily="34" charset="-122"/>
              <a:cs typeface="Arial"/>
            </a:endParaRPr>
          </a:p>
        </p:txBody>
      </p:sp>
      <p:grpSp>
        <p:nvGrpSpPr>
          <p:cNvPr id="20" name="object 20"/>
          <p:cNvGrpSpPr/>
          <p:nvPr/>
        </p:nvGrpSpPr>
        <p:grpSpPr>
          <a:xfrm>
            <a:off x="4817364" y="952372"/>
            <a:ext cx="1564005" cy="2197735"/>
            <a:chOff x="4817364" y="952372"/>
            <a:chExt cx="1564005" cy="2197735"/>
          </a:xfrm>
        </p:grpSpPr>
        <p:sp>
          <p:nvSpPr>
            <p:cNvPr id="21" name="object 21"/>
            <p:cNvSpPr/>
            <p:nvPr/>
          </p:nvSpPr>
          <p:spPr>
            <a:xfrm>
              <a:off x="5448300" y="1281683"/>
              <a:ext cx="243839" cy="155448"/>
            </a:xfrm>
            <a:prstGeom prst="rect">
              <a:avLst/>
            </a:prstGeom>
            <a:blipFill>
              <a:blip r:embed="rId3" cstate="print"/>
              <a:stretch>
                <a:fillRect/>
              </a:stretch>
            </a:blipFill>
          </p:spPr>
          <p:txBody>
            <a:bodyPr wrap="square" lIns="0" tIns="0" rIns="0" bIns="0" rtlCol="0"/>
            <a:lstStyle/>
            <a:p>
              <a:endParaRPr/>
            </a:p>
          </p:txBody>
        </p:sp>
        <p:sp>
          <p:nvSpPr>
            <p:cNvPr id="22" name="object 22"/>
            <p:cNvSpPr/>
            <p:nvPr/>
          </p:nvSpPr>
          <p:spPr>
            <a:xfrm>
              <a:off x="4817364" y="2111628"/>
              <a:ext cx="860425" cy="1038860"/>
            </a:xfrm>
            <a:custGeom>
              <a:avLst/>
              <a:gdLst/>
              <a:ahLst/>
              <a:cxnLst/>
              <a:rect l="l" t="t" r="r" b="b"/>
              <a:pathLst>
                <a:path w="860425" h="1038860">
                  <a:moveTo>
                    <a:pt x="413385" y="0"/>
                  </a:moveTo>
                  <a:lnTo>
                    <a:pt x="371221" y="6731"/>
                  </a:lnTo>
                  <a:lnTo>
                    <a:pt x="330581" y="25653"/>
                  </a:lnTo>
                  <a:lnTo>
                    <a:pt x="291973" y="55244"/>
                  </a:lnTo>
                  <a:lnTo>
                    <a:pt x="264033" y="83565"/>
                  </a:lnTo>
                  <a:lnTo>
                    <a:pt x="236855" y="117220"/>
                  </a:lnTo>
                  <a:lnTo>
                    <a:pt x="202564" y="169037"/>
                  </a:lnTo>
                  <a:lnTo>
                    <a:pt x="169925" y="228472"/>
                  </a:lnTo>
                  <a:lnTo>
                    <a:pt x="139446" y="294766"/>
                  </a:lnTo>
                  <a:lnTo>
                    <a:pt x="124968" y="330326"/>
                  </a:lnTo>
                  <a:lnTo>
                    <a:pt x="111251" y="367410"/>
                  </a:lnTo>
                  <a:lnTo>
                    <a:pt x="98044" y="405764"/>
                  </a:lnTo>
                  <a:lnTo>
                    <a:pt x="85598" y="445643"/>
                  </a:lnTo>
                  <a:lnTo>
                    <a:pt x="73787" y="486537"/>
                  </a:lnTo>
                  <a:lnTo>
                    <a:pt x="62737" y="528573"/>
                  </a:lnTo>
                  <a:lnTo>
                    <a:pt x="52450" y="571753"/>
                  </a:lnTo>
                  <a:lnTo>
                    <a:pt x="42925" y="615695"/>
                  </a:lnTo>
                  <a:lnTo>
                    <a:pt x="34289" y="660526"/>
                  </a:lnTo>
                  <a:lnTo>
                    <a:pt x="26543" y="706119"/>
                  </a:lnTo>
                  <a:lnTo>
                    <a:pt x="19812" y="752347"/>
                  </a:lnTo>
                  <a:lnTo>
                    <a:pt x="13843" y="799083"/>
                  </a:lnTo>
                  <a:lnTo>
                    <a:pt x="9016" y="846454"/>
                  </a:lnTo>
                  <a:lnTo>
                    <a:pt x="5080" y="894079"/>
                  </a:lnTo>
                  <a:lnTo>
                    <a:pt x="2286" y="942085"/>
                  </a:lnTo>
                  <a:lnTo>
                    <a:pt x="628" y="990726"/>
                  </a:lnTo>
                  <a:lnTo>
                    <a:pt x="0" y="1038097"/>
                  </a:lnTo>
                  <a:lnTo>
                    <a:pt x="35051" y="1038478"/>
                  </a:lnTo>
                  <a:lnTo>
                    <a:pt x="35560" y="990726"/>
                  </a:lnTo>
                  <a:lnTo>
                    <a:pt x="37337" y="943356"/>
                  </a:lnTo>
                  <a:lnTo>
                    <a:pt x="40132" y="896112"/>
                  </a:lnTo>
                  <a:lnTo>
                    <a:pt x="43941" y="849376"/>
                  </a:lnTo>
                  <a:lnTo>
                    <a:pt x="48768" y="802766"/>
                  </a:lnTo>
                  <a:lnTo>
                    <a:pt x="54483" y="756665"/>
                  </a:lnTo>
                  <a:lnTo>
                    <a:pt x="61213" y="711200"/>
                  </a:lnTo>
                  <a:lnTo>
                    <a:pt x="68961" y="666369"/>
                  </a:lnTo>
                  <a:lnTo>
                    <a:pt x="77470" y="622300"/>
                  </a:lnTo>
                  <a:lnTo>
                    <a:pt x="86613" y="578993"/>
                  </a:lnTo>
                  <a:lnTo>
                    <a:pt x="96774" y="536701"/>
                  </a:lnTo>
                  <a:lnTo>
                    <a:pt x="107696" y="495426"/>
                  </a:lnTo>
                  <a:lnTo>
                    <a:pt x="119252" y="455168"/>
                  </a:lnTo>
                  <a:lnTo>
                    <a:pt x="131445" y="416306"/>
                  </a:lnTo>
                  <a:lnTo>
                    <a:pt x="144399" y="378713"/>
                  </a:lnTo>
                  <a:lnTo>
                    <a:pt x="157861" y="342645"/>
                  </a:lnTo>
                  <a:lnTo>
                    <a:pt x="186562" y="274827"/>
                  </a:lnTo>
                  <a:lnTo>
                    <a:pt x="217043" y="213994"/>
                  </a:lnTo>
                  <a:lnTo>
                    <a:pt x="249174" y="160781"/>
                  </a:lnTo>
                  <a:lnTo>
                    <a:pt x="282321" y="116077"/>
                  </a:lnTo>
                  <a:lnTo>
                    <a:pt x="315975" y="80771"/>
                  </a:lnTo>
                  <a:lnTo>
                    <a:pt x="349758" y="54990"/>
                  </a:lnTo>
                  <a:lnTo>
                    <a:pt x="390906" y="37591"/>
                  </a:lnTo>
                  <a:lnTo>
                    <a:pt x="414909" y="35051"/>
                  </a:lnTo>
                  <a:lnTo>
                    <a:pt x="512064" y="35051"/>
                  </a:lnTo>
                  <a:lnTo>
                    <a:pt x="506730" y="31241"/>
                  </a:lnTo>
                  <a:lnTo>
                    <a:pt x="466216" y="9906"/>
                  </a:lnTo>
                  <a:lnTo>
                    <a:pt x="424180" y="381"/>
                  </a:lnTo>
                  <a:lnTo>
                    <a:pt x="413385" y="0"/>
                  </a:lnTo>
                  <a:close/>
                </a:path>
                <a:path w="860425" h="1038860">
                  <a:moveTo>
                    <a:pt x="789678" y="920676"/>
                  </a:moveTo>
                  <a:lnTo>
                    <a:pt x="755014" y="921638"/>
                  </a:lnTo>
                  <a:lnTo>
                    <a:pt x="810513" y="1025270"/>
                  </a:lnTo>
                  <a:lnTo>
                    <a:pt x="850937" y="938529"/>
                  </a:lnTo>
                  <a:lnTo>
                    <a:pt x="790575" y="938529"/>
                  </a:lnTo>
                  <a:lnTo>
                    <a:pt x="789678" y="920676"/>
                  </a:lnTo>
                  <a:close/>
                </a:path>
                <a:path w="860425" h="1038860">
                  <a:moveTo>
                    <a:pt x="824701" y="919703"/>
                  </a:moveTo>
                  <a:lnTo>
                    <a:pt x="789678" y="920676"/>
                  </a:lnTo>
                  <a:lnTo>
                    <a:pt x="790575" y="938529"/>
                  </a:lnTo>
                  <a:lnTo>
                    <a:pt x="825500" y="936751"/>
                  </a:lnTo>
                  <a:lnTo>
                    <a:pt x="824701" y="919703"/>
                  </a:lnTo>
                  <a:close/>
                </a:path>
                <a:path w="860425" h="1038860">
                  <a:moveTo>
                    <a:pt x="860171" y="918718"/>
                  </a:moveTo>
                  <a:lnTo>
                    <a:pt x="824701" y="919703"/>
                  </a:lnTo>
                  <a:lnTo>
                    <a:pt x="825500" y="936751"/>
                  </a:lnTo>
                  <a:lnTo>
                    <a:pt x="790575" y="938529"/>
                  </a:lnTo>
                  <a:lnTo>
                    <a:pt x="850937" y="938529"/>
                  </a:lnTo>
                  <a:lnTo>
                    <a:pt x="860171" y="918718"/>
                  </a:lnTo>
                  <a:close/>
                </a:path>
                <a:path w="860425" h="1038860">
                  <a:moveTo>
                    <a:pt x="512064" y="35051"/>
                  </a:moveTo>
                  <a:lnTo>
                    <a:pt x="414909" y="35051"/>
                  </a:lnTo>
                  <a:lnTo>
                    <a:pt x="422783" y="35432"/>
                  </a:lnTo>
                  <a:lnTo>
                    <a:pt x="430784" y="36321"/>
                  </a:lnTo>
                  <a:lnTo>
                    <a:pt x="471043" y="50545"/>
                  </a:lnTo>
                  <a:lnTo>
                    <a:pt x="504571" y="73406"/>
                  </a:lnTo>
                  <a:lnTo>
                    <a:pt x="538226" y="106044"/>
                  </a:lnTo>
                  <a:lnTo>
                    <a:pt x="563245" y="136778"/>
                  </a:lnTo>
                  <a:lnTo>
                    <a:pt x="595757" y="185165"/>
                  </a:lnTo>
                  <a:lnTo>
                    <a:pt x="627126" y="241426"/>
                  </a:lnTo>
                  <a:lnTo>
                    <a:pt x="656589" y="304926"/>
                  </a:lnTo>
                  <a:lnTo>
                    <a:pt x="684022" y="374903"/>
                  </a:lnTo>
                  <a:lnTo>
                    <a:pt x="696849" y="411988"/>
                  </a:lnTo>
                  <a:lnTo>
                    <a:pt x="709168" y="450341"/>
                  </a:lnTo>
                  <a:lnTo>
                    <a:pt x="720725" y="489965"/>
                  </a:lnTo>
                  <a:lnTo>
                    <a:pt x="731520" y="530606"/>
                  </a:lnTo>
                  <a:lnTo>
                    <a:pt x="741552" y="572388"/>
                  </a:lnTo>
                  <a:lnTo>
                    <a:pt x="750923" y="615695"/>
                  </a:lnTo>
                  <a:lnTo>
                    <a:pt x="759333" y="658621"/>
                  </a:lnTo>
                  <a:lnTo>
                    <a:pt x="766952" y="702944"/>
                  </a:lnTo>
                  <a:lnTo>
                    <a:pt x="773684" y="747776"/>
                  </a:lnTo>
                  <a:lnTo>
                    <a:pt x="779399" y="793241"/>
                  </a:lnTo>
                  <a:lnTo>
                    <a:pt x="784225" y="839088"/>
                  </a:lnTo>
                  <a:lnTo>
                    <a:pt x="787908" y="885444"/>
                  </a:lnTo>
                  <a:lnTo>
                    <a:pt x="789678" y="920676"/>
                  </a:lnTo>
                  <a:lnTo>
                    <a:pt x="824701" y="919703"/>
                  </a:lnTo>
                  <a:lnTo>
                    <a:pt x="819023" y="835532"/>
                  </a:lnTo>
                  <a:lnTo>
                    <a:pt x="814197" y="788796"/>
                  </a:lnTo>
                  <a:lnTo>
                    <a:pt x="808227" y="742569"/>
                  </a:lnTo>
                  <a:lnTo>
                    <a:pt x="801497" y="696976"/>
                  </a:lnTo>
                  <a:lnTo>
                    <a:pt x="793750" y="651890"/>
                  </a:lnTo>
                  <a:lnTo>
                    <a:pt x="785113" y="607568"/>
                  </a:lnTo>
                  <a:lnTo>
                    <a:pt x="775588" y="564260"/>
                  </a:lnTo>
                  <a:lnTo>
                    <a:pt x="765428" y="521588"/>
                  </a:lnTo>
                  <a:lnTo>
                    <a:pt x="754380" y="480187"/>
                  </a:lnTo>
                  <a:lnTo>
                    <a:pt x="742441" y="439673"/>
                  </a:lnTo>
                  <a:lnTo>
                    <a:pt x="729996" y="400431"/>
                  </a:lnTo>
                  <a:lnTo>
                    <a:pt x="716914" y="362457"/>
                  </a:lnTo>
                  <a:lnTo>
                    <a:pt x="702945" y="325881"/>
                  </a:lnTo>
                  <a:lnTo>
                    <a:pt x="673608" y="257047"/>
                  </a:lnTo>
                  <a:lnTo>
                    <a:pt x="641858" y="194690"/>
                  </a:lnTo>
                  <a:lnTo>
                    <a:pt x="608330" y="139700"/>
                  </a:lnTo>
                  <a:lnTo>
                    <a:pt x="573024" y="92709"/>
                  </a:lnTo>
                  <a:lnTo>
                    <a:pt x="545338" y="62864"/>
                  </a:lnTo>
                  <a:lnTo>
                    <a:pt x="516509" y="38226"/>
                  </a:lnTo>
                  <a:lnTo>
                    <a:pt x="512064" y="35051"/>
                  </a:lnTo>
                  <a:close/>
                </a:path>
              </a:pathLst>
            </a:custGeom>
            <a:solidFill>
              <a:srgbClr val="000000"/>
            </a:solidFill>
          </p:spPr>
          <p:txBody>
            <a:bodyPr wrap="square" lIns="0" tIns="0" rIns="0" bIns="0" rtlCol="0"/>
            <a:lstStyle/>
            <a:p>
              <a:endParaRPr/>
            </a:p>
          </p:txBody>
        </p:sp>
        <p:sp>
          <p:nvSpPr>
            <p:cNvPr id="23" name="object 23"/>
            <p:cNvSpPr/>
            <p:nvPr/>
          </p:nvSpPr>
          <p:spPr>
            <a:xfrm>
              <a:off x="4966716" y="1156715"/>
              <a:ext cx="361188" cy="359663"/>
            </a:xfrm>
            <a:prstGeom prst="rect">
              <a:avLst/>
            </a:prstGeom>
            <a:blipFill>
              <a:blip r:embed="rId4" cstate="print"/>
              <a:stretch>
                <a:fillRect/>
              </a:stretch>
            </a:blipFill>
          </p:spPr>
          <p:txBody>
            <a:bodyPr wrap="square" lIns="0" tIns="0" rIns="0" bIns="0" rtlCol="0"/>
            <a:lstStyle/>
            <a:p>
              <a:endParaRPr/>
            </a:p>
          </p:txBody>
        </p:sp>
        <p:sp>
          <p:nvSpPr>
            <p:cNvPr id="24" name="object 24"/>
            <p:cNvSpPr/>
            <p:nvPr/>
          </p:nvSpPr>
          <p:spPr>
            <a:xfrm>
              <a:off x="5807202" y="966977"/>
              <a:ext cx="559435" cy="745490"/>
            </a:xfrm>
            <a:custGeom>
              <a:avLst/>
              <a:gdLst/>
              <a:ahLst/>
              <a:cxnLst/>
              <a:rect l="l" t="t" r="r" b="b"/>
              <a:pathLst>
                <a:path w="559435" h="745489">
                  <a:moveTo>
                    <a:pt x="559308" y="0"/>
                  </a:moveTo>
                  <a:lnTo>
                    <a:pt x="0" y="0"/>
                  </a:lnTo>
                  <a:lnTo>
                    <a:pt x="0" y="745236"/>
                  </a:lnTo>
                  <a:lnTo>
                    <a:pt x="559308" y="745236"/>
                  </a:lnTo>
                  <a:lnTo>
                    <a:pt x="559308" y="0"/>
                  </a:lnTo>
                  <a:close/>
                </a:path>
              </a:pathLst>
            </a:custGeom>
            <a:solidFill>
              <a:srgbClr val="31AE1D"/>
            </a:solidFill>
          </p:spPr>
          <p:txBody>
            <a:bodyPr wrap="square" lIns="0" tIns="0" rIns="0" bIns="0" rtlCol="0"/>
            <a:lstStyle/>
            <a:p>
              <a:endParaRPr/>
            </a:p>
          </p:txBody>
        </p:sp>
        <p:sp>
          <p:nvSpPr>
            <p:cNvPr id="25" name="object 25"/>
            <p:cNvSpPr/>
            <p:nvPr/>
          </p:nvSpPr>
          <p:spPr>
            <a:xfrm>
              <a:off x="5807202" y="966977"/>
              <a:ext cx="559435" cy="745490"/>
            </a:xfrm>
            <a:custGeom>
              <a:avLst/>
              <a:gdLst/>
              <a:ahLst/>
              <a:cxnLst/>
              <a:rect l="l" t="t" r="r" b="b"/>
              <a:pathLst>
                <a:path w="559435" h="745489">
                  <a:moveTo>
                    <a:pt x="0" y="745236"/>
                  </a:moveTo>
                  <a:lnTo>
                    <a:pt x="559308" y="745236"/>
                  </a:lnTo>
                  <a:lnTo>
                    <a:pt x="559308" y="0"/>
                  </a:lnTo>
                  <a:lnTo>
                    <a:pt x="0" y="0"/>
                  </a:lnTo>
                  <a:lnTo>
                    <a:pt x="0" y="745236"/>
                  </a:lnTo>
                  <a:close/>
                </a:path>
              </a:pathLst>
            </a:custGeom>
            <a:ln w="28955">
              <a:solidFill>
                <a:srgbClr val="000000"/>
              </a:solidFill>
              <a:prstDash val="lgDash"/>
            </a:ln>
          </p:spPr>
          <p:txBody>
            <a:bodyPr wrap="square" lIns="0" tIns="0" rIns="0" bIns="0" rtlCol="0"/>
            <a:lstStyle/>
            <a:p>
              <a:endParaRPr/>
            </a:p>
          </p:txBody>
        </p:sp>
        <p:sp>
          <p:nvSpPr>
            <p:cNvPr id="26" name="object 26"/>
            <p:cNvSpPr/>
            <p:nvPr/>
          </p:nvSpPr>
          <p:spPr>
            <a:xfrm>
              <a:off x="5905500" y="1159763"/>
              <a:ext cx="359663" cy="359663"/>
            </a:xfrm>
            <a:prstGeom prst="rect">
              <a:avLst/>
            </a:prstGeom>
            <a:blipFill>
              <a:blip r:embed="rId5" cstate="print"/>
              <a:stretch>
                <a:fillRect/>
              </a:stretch>
            </a:blipFill>
          </p:spPr>
          <p:txBody>
            <a:bodyPr wrap="square" lIns="0" tIns="0" rIns="0" bIns="0" rtlCol="0"/>
            <a:lstStyle/>
            <a:p>
              <a:endParaRPr/>
            </a:p>
          </p:txBody>
        </p:sp>
      </p:grpSp>
      <p:sp>
        <p:nvSpPr>
          <p:cNvPr id="27" name="object 27"/>
          <p:cNvSpPr txBox="1"/>
          <p:nvPr/>
        </p:nvSpPr>
        <p:spPr>
          <a:xfrm>
            <a:off x="4126991" y="1028446"/>
            <a:ext cx="800735" cy="513080"/>
          </a:xfrm>
          <a:prstGeom prst="rect">
            <a:avLst/>
          </a:prstGeom>
        </p:spPr>
        <p:txBody>
          <a:bodyPr vert="horz" wrap="square" lIns="0" tIns="12065" rIns="0" bIns="0" rtlCol="0">
            <a:spAutoFit/>
          </a:bodyPr>
          <a:lstStyle/>
          <a:p>
            <a:pPr>
              <a:lnSpc>
                <a:spcPct val="100000"/>
              </a:lnSpc>
              <a:spcBef>
                <a:spcPts val="95"/>
              </a:spcBef>
            </a:pPr>
            <a:r>
              <a:rPr sz="1600" spc="-45" dirty="0">
                <a:solidFill>
                  <a:srgbClr val="001135"/>
                </a:solidFill>
                <a:latin typeface="Arial"/>
                <a:cs typeface="Arial"/>
              </a:rPr>
              <a:t>Fun</a:t>
            </a:r>
            <a:r>
              <a:rPr sz="1600" spc="-50" dirty="0">
                <a:solidFill>
                  <a:srgbClr val="001135"/>
                </a:solidFill>
                <a:latin typeface="Arial"/>
                <a:cs typeface="Arial"/>
              </a:rPr>
              <a:t>c</a:t>
            </a:r>
            <a:r>
              <a:rPr sz="1600" spc="105" dirty="0">
                <a:solidFill>
                  <a:srgbClr val="001135"/>
                </a:solidFill>
                <a:latin typeface="Arial"/>
                <a:cs typeface="Arial"/>
              </a:rPr>
              <a:t>t</a:t>
            </a:r>
            <a:r>
              <a:rPr sz="1600" spc="75" dirty="0">
                <a:solidFill>
                  <a:srgbClr val="001135"/>
                </a:solidFill>
                <a:latin typeface="Arial"/>
                <a:cs typeface="Arial"/>
              </a:rPr>
              <a:t>i</a:t>
            </a:r>
            <a:r>
              <a:rPr sz="1600" spc="20" dirty="0">
                <a:solidFill>
                  <a:srgbClr val="001135"/>
                </a:solidFill>
                <a:latin typeface="Arial"/>
                <a:cs typeface="Arial"/>
              </a:rPr>
              <a:t>on</a:t>
            </a:r>
            <a:endParaRPr sz="1600">
              <a:latin typeface="Arial"/>
              <a:cs typeface="Arial"/>
            </a:endParaRPr>
          </a:p>
          <a:p>
            <a:pPr>
              <a:lnSpc>
                <a:spcPct val="100000"/>
              </a:lnSpc>
            </a:pPr>
            <a:r>
              <a:rPr sz="1600" dirty="0">
                <a:solidFill>
                  <a:srgbClr val="001135"/>
                </a:solidFill>
                <a:latin typeface="Arial"/>
                <a:cs typeface="Arial"/>
              </a:rPr>
              <a:t>code</a:t>
            </a:r>
            <a:endParaRPr sz="1600">
              <a:latin typeface="Arial"/>
              <a:cs typeface="Arial"/>
            </a:endParaRPr>
          </a:p>
        </p:txBody>
      </p:sp>
      <p:sp>
        <p:nvSpPr>
          <p:cNvPr id="28" name="object 28"/>
          <p:cNvSpPr txBox="1"/>
          <p:nvPr/>
        </p:nvSpPr>
        <p:spPr>
          <a:xfrm>
            <a:off x="6416040" y="1028446"/>
            <a:ext cx="901065" cy="513080"/>
          </a:xfrm>
          <a:prstGeom prst="rect">
            <a:avLst/>
          </a:prstGeom>
        </p:spPr>
        <p:txBody>
          <a:bodyPr vert="horz" wrap="square" lIns="0" tIns="12065" rIns="0" bIns="0" rtlCol="0">
            <a:spAutoFit/>
          </a:bodyPr>
          <a:lstStyle/>
          <a:p>
            <a:pPr>
              <a:lnSpc>
                <a:spcPct val="100000"/>
              </a:lnSpc>
              <a:spcBef>
                <a:spcPts val="95"/>
              </a:spcBef>
            </a:pPr>
            <a:r>
              <a:rPr sz="1600" spc="5" dirty="0">
                <a:solidFill>
                  <a:srgbClr val="001135"/>
                </a:solidFill>
                <a:latin typeface="Arial"/>
                <a:cs typeface="Arial"/>
              </a:rPr>
              <a:t>Function</a:t>
            </a:r>
            <a:endParaRPr sz="1600">
              <a:latin typeface="Arial"/>
              <a:cs typeface="Arial"/>
            </a:endParaRPr>
          </a:p>
          <a:p>
            <a:pPr>
              <a:lnSpc>
                <a:spcPct val="100000"/>
              </a:lnSpc>
            </a:pPr>
            <a:r>
              <a:rPr sz="1600" spc="20" dirty="0">
                <a:solidFill>
                  <a:srgbClr val="001135"/>
                </a:solidFill>
                <a:latin typeface="Arial"/>
                <a:cs typeface="Arial"/>
              </a:rPr>
              <a:t>Con</a:t>
            </a:r>
            <a:r>
              <a:rPr sz="1600" spc="-5" dirty="0">
                <a:solidFill>
                  <a:srgbClr val="001135"/>
                </a:solidFill>
                <a:latin typeface="Arial"/>
                <a:cs typeface="Arial"/>
              </a:rPr>
              <a:t>t</a:t>
            </a:r>
            <a:r>
              <a:rPr sz="1600" spc="-40" dirty="0">
                <a:solidFill>
                  <a:srgbClr val="001135"/>
                </a:solidFill>
                <a:latin typeface="Arial"/>
                <a:cs typeface="Arial"/>
              </a:rPr>
              <a:t>a</a:t>
            </a:r>
            <a:r>
              <a:rPr sz="1600" spc="-25" dirty="0">
                <a:solidFill>
                  <a:srgbClr val="001135"/>
                </a:solidFill>
                <a:latin typeface="Arial"/>
                <a:cs typeface="Arial"/>
              </a:rPr>
              <a:t>i</a:t>
            </a:r>
            <a:r>
              <a:rPr sz="1600" spc="-10" dirty="0">
                <a:solidFill>
                  <a:srgbClr val="001135"/>
                </a:solidFill>
                <a:latin typeface="Arial"/>
                <a:cs typeface="Arial"/>
              </a:rPr>
              <a:t>n</a:t>
            </a:r>
            <a:r>
              <a:rPr sz="1600" spc="-15" dirty="0">
                <a:solidFill>
                  <a:srgbClr val="001135"/>
                </a:solidFill>
                <a:latin typeface="Arial"/>
                <a:cs typeface="Arial"/>
              </a:rPr>
              <a:t>e</a:t>
            </a:r>
            <a:r>
              <a:rPr sz="1600" spc="65" dirty="0">
                <a:solidFill>
                  <a:srgbClr val="001135"/>
                </a:solidFill>
                <a:latin typeface="Arial"/>
                <a:cs typeface="Arial"/>
              </a:rPr>
              <a:t>r</a:t>
            </a:r>
            <a:endParaRPr sz="1600">
              <a:latin typeface="Arial"/>
              <a:cs typeface="Arial"/>
            </a:endParaRPr>
          </a:p>
        </p:txBody>
      </p:sp>
      <p:grpSp>
        <p:nvGrpSpPr>
          <p:cNvPr id="29" name="object 29"/>
          <p:cNvGrpSpPr/>
          <p:nvPr/>
        </p:nvGrpSpPr>
        <p:grpSpPr>
          <a:xfrm>
            <a:off x="4533900" y="966216"/>
            <a:ext cx="4295140" cy="2936875"/>
            <a:chOff x="4533900" y="966216"/>
            <a:chExt cx="4295140" cy="2936875"/>
          </a:xfrm>
        </p:grpSpPr>
        <p:sp>
          <p:nvSpPr>
            <p:cNvPr id="30" name="object 30"/>
            <p:cNvSpPr/>
            <p:nvPr/>
          </p:nvSpPr>
          <p:spPr>
            <a:xfrm>
              <a:off x="8254746" y="980694"/>
              <a:ext cx="559435" cy="745490"/>
            </a:xfrm>
            <a:custGeom>
              <a:avLst/>
              <a:gdLst/>
              <a:ahLst/>
              <a:cxnLst/>
              <a:rect l="l" t="t" r="r" b="b"/>
              <a:pathLst>
                <a:path w="559434" h="745489">
                  <a:moveTo>
                    <a:pt x="559307" y="0"/>
                  </a:moveTo>
                  <a:lnTo>
                    <a:pt x="0" y="0"/>
                  </a:lnTo>
                  <a:lnTo>
                    <a:pt x="0" y="745236"/>
                  </a:lnTo>
                  <a:lnTo>
                    <a:pt x="559307" y="745236"/>
                  </a:lnTo>
                  <a:lnTo>
                    <a:pt x="559307" y="0"/>
                  </a:lnTo>
                  <a:close/>
                </a:path>
              </a:pathLst>
            </a:custGeom>
            <a:solidFill>
              <a:srgbClr val="4682E8"/>
            </a:solidFill>
          </p:spPr>
          <p:txBody>
            <a:bodyPr wrap="square" lIns="0" tIns="0" rIns="0" bIns="0" rtlCol="0"/>
            <a:lstStyle/>
            <a:p>
              <a:endParaRPr/>
            </a:p>
          </p:txBody>
        </p:sp>
        <p:sp>
          <p:nvSpPr>
            <p:cNvPr id="31" name="object 31"/>
            <p:cNvSpPr/>
            <p:nvPr/>
          </p:nvSpPr>
          <p:spPr>
            <a:xfrm>
              <a:off x="8254746" y="980694"/>
              <a:ext cx="559435" cy="745490"/>
            </a:xfrm>
            <a:custGeom>
              <a:avLst/>
              <a:gdLst/>
              <a:ahLst/>
              <a:cxnLst/>
              <a:rect l="l" t="t" r="r" b="b"/>
              <a:pathLst>
                <a:path w="559434" h="745489">
                  <a:moveTo>
                    <a:pt x="0" y="745236"/>
                  </a:moveTo>
                  <a:lnTo>
                    <a:pt x="559307" y="745236"/>
                  </a:lnTo>
                  <a:lnTo>
                    <a:pt x="559307" y="0"/>
                  </a:lnTo>
                  <a:lnTo>
                    <a:pt x="0" y="0"/>
                  </a:lnTo>
                  <a:lnTo>
                    <a:pt x="0" y="745236"/>
                  </a:lnTo>
                  <a:close/>
                </a:path>
              </a:pathLst>
            </a:custGeom>
            <a:ln w="28956">
              <a:solidFill>
                <a:srgbClr val="000000"/>
              </a:solidFill>
              <a:prstDash val="lgDash"/>
            </a:ln>
          </p:spPr>
          <p:txBody>
            <a:bodyPr wrap="square" lIns="0" tIns="0" rIns="0" bIns="0" rtlCol="0"/>
            <a:lstStyle/>
            <a:p>
              <a:endParaRPr/>
            </a:p>
          </p:txBody>
        </p:sp>
        <p:sp>
          <p:nvSpPr>
            <p:cNvPr id="32" name="object 32"/>
            <p:cNvSpPr/>
            <p:nvPr/>
          </p:nvSpPr>
          <p:spPr>
            <a:xfrm>
              <a:off x="8353044" y="1171956"/>
              <a:ext cx="361188" cy="361188"/>
            </a:xfrm>
            <a:prstGeom prst="rect">
              <a:avLst/>
            </a:prstGeom>
            <a:blipFill>
              <a:blip r:embed="rId5" cstate="print"/>
              <a:stretch>
                <a:fillRect/>
              </a:stretch>
            </a:blipFill>
          </p:spPr>
          <p:txBody>
            <a:bodyPr wrap="square" lIns="0" tIns="0" rIns="0" bIns="0" rtlCol="0"/>
            <a:lstStyle/>
            <a:p>
              <a:endParaRPr/>
            </a:p>
          </p:txBody>
        </p:sp>
        <p:sp>
          <p:nvSpPr>
            <p:cNvPr id="33" name="object 33"/>
            <p:cNvSpPr/>
            <p:nvPr/>
          </p:nvSpPr>
          <p:spPr>
            <a:xfrm>
              <a:off x="7333488" y="1171956"/>
              <a:ext cx="359664" cy="361188"/>
            </a:xfrm>
            <a:prstGeom prst="rect">
              <a:avLst/>
            </a:prstGeom>
            <a:blipFill>
              <a:blip r:embed="rId6" cstate="print"/>
              <a:stretch>
                <a:fillRect/>
              </a:stretch>
            </a:blipFill>
          </p:spPr>
          <p:txBody>
            <a:bodyPr wrap="square" lIns="0" tIns="0" rIns="0" bIns="0" rtlCol="0"/>
            <a:lstStyle/>
            <a:p>
              <a:endParaRPr/>
            </a:p>
          </p:txBody>
        </p:sp>
        <p:sp>
          <p:nvSpPr>
            <p:cNvPr id="34" name="object 34"/>
            <p:cNvSpPr/>
            <p:nvPr/>
          </p:nvSpPr>
          <p:spPr>
            <a:xfrm>
              <a:off x="7848600" y="1274064"/>
              <a:ext cx="243840" cy="155448"/>
            </a:xfrm>
            <a:prstGeom prst="rect">
              <a:avLst/>
            </a:prstGeom>
            <a:blipFill>
              <a:blip r:embed="rId7" cstate="print"/>
              <a:stretch>
                <a:fillRect/>
              </a:stretch>
            </a:blipFill>
          </p:spPr>
          <p:txBody>
            <a:bodyPr wrap="square" lIns="0" tIns="0" rIns="0" bIns="0" rtlCol="0"/>
            <a:lstStyle/>
            <a:p>
              <a:endParaRPr/>
            </a:p>
          </p:txBody>
        </p:sp>
        <p:sp>
          <p:nvSpPr>
            <p:cNvPr id="35" name="object 35"/>
            <p:cNvSpPr/>
            <p:nvPr/>
          </p:nvSpPr>
          <p:spPr>
            <a:xfrm>
              <a:off x="4773168" y="2100833"/>
              <a:ext cx="105410" cy="1056005"/>
            </a:xfrm>
            <a:custGeom>
              <a:avLst/>
              <a:gdLst/>
              <a:ahLst/>
              <a:cxnLst/>
              <a:rect l="l" t="t" r="r" b="b"/>
              <a:pathLst>
                <a:path w="105410" h="1056005">
                  <a:moveTo>
                    <a:pt x="35052" y="950595"/>
                  </a:moveTo>
                  <a:lnTo>
                    <a:pt x="0" y="950595"/>
                  </a:lnTo>
                  <a:lnTo>
                    <a:pt x="52578" y="1055751"/>
                  </a:lnTo>
                  <a:lnTo>
                    <a:pt x="96393" y="968121"/>
                  </a:lnTo>
                  <a:lnTo>
                    <a:pt x="35052" y="968121"/>
                  </a:lnTo>
                  <a:lnTo>
                    <a:pt x="35052" y="950595"/>
                  </a:lnTo>
                  <a:close/>
                </a:path>
                <a:path w="105410" h="1056005">
                  <a:moveTo>
                    <a:pt x="70104" y="0"/>
                  </a:moveTo>
                  <a:lnTo>
                    <a:pt x="35052" y="0"/>
                  </a:lnTo>
                  <a:lnTo>
                    <a:pt x="35052" y="968121"/>
                  </a:lnTo>
                  <a:lnTo>
                    <a:pt x="70104" y="968121"/>
                  </a:lnTo>
                  <a:lnTo>
                    <a:pt x="70104" y="0"/>
                  </a:lnTo>
                  <a:close/>
                </a:path>
                <a:path w="105410" h="1056005">
                  <a:moveTo>
                    <a:pt x="105156" y="950595"/>
                  </a:moveTo>
                  <a:lnTo>
                    <a:pt x="70104" y="950595"/>
                  </a:lnTo>
                  <a:lnTo>
                    <a:pt x="70104" y="968121"/>
                  </a:lnTo>
                  <a:lnTo>
                    <a:pt x="96393" y="968121"/>
                  </a:lnTo>
                  <a:lnTo>
                    <a:pt x="105156" y="950595"/>
                  </a:lnTo>
                  <a:close/>
                </a:path>
              </a:pathLst>
            </a:custGeom>
            <a:solidFill>
              <a:srgbClr val="000000"/>
            </a:solidFill>
          </p:spPr>
          <p:txBody>
            <a:bodyPr wrap="square" lIns="0" tIns="0" rIns="0" bIns="0" rtlCol="0"/>
            <a:lstStyle/>
            <a:p>
              <a:endParaRPr/>
            </a:p>
          </p:txBody>
        </p:sp>
        <p:sp>
          <p:nvSpPr>
            <p:cNvPr id="36" name="object 36"/>
            <p:cNvSpPr/>
            <p:nvPr/>
          </p:nvSpPr>
          <p:spPr>
            <a:xfrm>
              <a:off x="4548377" y="3143250"/>
              <a:ext cx="561340" cy="745490"/>
            </a:xfrm>
            <a:custGeom>
              <a:avLst/>
              <a:gdLst/>
              <a:ahLst/>
              <a:cxnLst/>
              <a:rect l="l" t="t" r="r" b="b"/>
              <a:pathLst>
                <a:path w="561339" h="745489">
                  <a:moveTo>
                    <a:pt x="560831" y="0"/>
                  </a:moveTo>
                  <a:lnTo>
                    <a:pt x="0" y="0"/>
                  </a:lnTo>
                  <a:lnTo>
                    <a:pt x="0" y="745236"/>
                  </a:lnTo>
                  <a:lnTo>
                    <a:pt x="560831" y="745236"/>
                  </a:lnTo>
                  <a:lnTo>
                    <a:pt x="560831" y="0"/>
                  </a:lnTo>
                  <a:close/>
                </a:path>
              </a:pathLst>
            </a:custGeom>
            <a:solidFill>
              <a:srgbClr val="31AE1D"/>
            </a:solidFill>
          </p:spPr>
          <p:txBody>
            <a:bodyPr wrap="square" lIns="0" tIns="0" rIns="0" bIns="0" rtlCol="0"/>
            <a:lstStyle/>
            <a:p>
              <a:endParaRPr/>
            </a:p>
          </p:txBody>
        </p:sp>
        <p:sp>
          <p:nvSpPr>
            <p:cNvPr id="37" name="object 37"/>
            <p:cNvSpPr/>
            <p:nvPr/>
          </p:nvSpPr>
          <p:spPr>
            <a:xfrm>
              <a:off x="4548377" y="3143250"/>
              <a:ext cx="561340" cy="745490"/>
            </a:xfrm>
            <a:custGeom>
              <a:avLst/>
              <a:gdLst/>
              <a:ahLst/>
              <a:cxnLst/>
              <a:rect l="l" t="t" r="r" b="b"/>
              <a:pathLst>
                <a:path w="561339" h="745489">
                  <a:moveTo>
                    <a:pt x="0" y="745236"/>
                  </a:moveTo>
                  <a:lnTo>
                    <a:pt x="560831" y="745236"/>
                  </a:lnTo>
                  <a:lnTo>
                    <a:pt x="560831" y="0"/>
                  </a:lnTo>
                  <a:lnTo>
                    <a:pt x="0" y="0"/>
                  </a:lnTo>
                  <a:lnTo>
                    <a:pt x="0" y="745236"/>
                  </a:lnTo>
                  <a:close/>
                </a:path>
              </a:pathLst>
            </a:custGeom>
            <a:ln w="28955">
              <a:solidFill>
                <a:srgbClr val="000000"/>
              </a:solidFill>
              <a:prstDash val="lgDash"/>
            </a:ln>
          </p:spPr>
          <p:txBody>
            <a:bodyPr wrap="square" lIns="0" tIns="0" rIns="0" bIns="0" rtlCol="0"/>
            <a:lstStyle/>
            <a:p>
              <a:endParaRPr/>
            </a:p>
          </p:txBody>
        </p:sp>
        <p:sp>
          <p:nvSpPr>
            <p:cNvPr id="38" name="object 38"/>
            <p:cNvSpPr/>
            <p:nvPr/>
          </p:nvSpPr>
          <p:spPr>
            <a:xfrm>
              <a:off x="4648200" y="3336036"/>
              <a:ext cx="359663" cy="359663"/>
            </a:xfrm>
            <a:prstGeom prst="rect">
              <a:avLst/>
            </a:prstGeom>
            <a:blipFill>
              <a:blip r:embed="rId5" cstate="print"/>
              <a:stretch>
                <a:fillRect/>
              </a:stretch>
            </a:blipFill>
          </p:spPr>
          <p:txBody>
            <a:bodyPr wrap="square" lIns="0" tIns="0" rIns="0" bIns="0" rtlCol="0"/>
            <a:lstStyle/>
            <a:p>
              <a:endParaRPr/>
            </a:p>
          </p:txBody>
        </p:sp>
        <p:sp>
          <p:nvSpPr>
            <p:cNvPr id="39" name="object 39"/>
            <p:cNvSpPr/>
            <p:nvPr/>
          </p:nvSpPr>
          <p:spPr>
            <a:xfrm>
              <a:off x="5342381" y="3143250"/>
              <a:ext cx="561340" cy="745490"/>
            </a:xfrm>
            <a:custGeom>
              <a:avLst/>
              <a:gdLst/>
              <a:ahLst/>
              <a:cxnLst/>
              <a:rect l="l" t="t" r="r" b="b"/>
              <a:pathLst>
                <a:path w="561339" h="745489">
                  <a:moveTo>
                    <a:pt x="560832" y="0"/>
                  </a:moveTo>
                  <a:lnTo>
                    <a:pt x="0" y="0"/>
                  </a:lnTo>
                  <a:lnTo>
                    <a:pt x="0" y="745236"/>
                  </a:lnTo>
                  <a:lnTo>
                    <a:pt x="560832" y="745236"/>
                  </a:lnTo>
                  <a:lnTo>
                    <a:pt x="560832" y="0"/>
                  </a:lnTo>
                  <a:close/>
                </a:path>
              </a:pathLst>
            </a:custGeom>
            <a:solidFill>
              <a:srgbClr val="4682E8"/>
            </a:solidFill>
          </p:spPr>
          <p:txBody>
            <a:bodyPr wrap="square" lIns="0" tIns="0" rIns="0" bIns="0" rtlCol="0"/>
            <a:lstStyle/>
            <a:p>
              <a:endParaRPr/>
            </a:p>
          </p:txBody>
        </p:sp>
        <p:sp>
          <p:nvSpPr>
            <p:cNvPr id="40" name="object 40"/>
            <p:cNvSpPr/>
            <p:nvPr/>
          </p:nvSpPr>
          <p:spPr>
            <a:xfrm>
              <a:off x="5342381" y="3143250"/>
              <a:ext cx="561340" cy="745490"/>
            </a:xfrm>
            <a:custGeom>
              <a:avLst/>
              <a:gdLst/>
              <a:ahLst/>
              <a:cxnLst/>
              <a:rect l="l" t="t" r="r" b="b"/>
              <a:pathLst>
                <a:path w="561339" h="745489">
                  <a:moveTo>
                    <a:pt x="0" y="745236"/>
                  </a:moveTo>
                  <a:lnTo>
                    <a:pt x="560832" y="745236"/>
                  </a:lnTo>
                  <a:lnTo>
                    <a:pt x="560832" y="0"/>
                  </a:lnTo>
                  <a:lnTo>
                    <a:pt x="0" y="0"/>
                  </a:lnTo>
                  <a:lnTo>
                    <a:pt x="0" y="745236"/>
                  </a:lnTo>
                  <a:close/>
                </a:path>
              </a:pathLst>
            </a:custGeom>
            <a:ln w="28956">
              <a:solidFill>
                <a:srgbClr val="000000"/>
              </a:solidFill>
              <a:prstDash val="lgDash"/>
            </a:ln>
          </p:spPr>
          <p:txBody>
            <a:bodyPr wrap="square" lIns="0" tIns="0" rIns="0" bIns="0" rtlCol="0"/>
            <a:lstStyle/>
            <a:p>
              <a:endParaRPr/>
            </a:p>
          </p:txBody>
        </p:sp>
        <p:sp>
          <p:nvSpPr>
            <p:cNvPr id="41" name="object 41"/>
            <p:cNvSpPr/>
            <p:nvPr/>
          </p:nvSpPr>
          <p:spPr>
            <a:xfrm>
              <a:off x="5442203" y="3336036"/>
              <a:ext cx="359663" cy="359663"/>
            </a:xfrm>
            <a:prstGeom prst="rect">
              <a:avLst/>
            </a:prstGeom>
            <a:blipFill>
              <a:blip r:embed="rId5" cstate="print"/>
              <a:stretch>
                <a:fillRect/>
              </a:stretch>
            </a:blipFill>
          </p:spPr>
          <p:txBody>
            <a:bodyPr wrap="square" lIns="0" tIns="0" rIns="0" bIns="0" rtlCol="0"/>
            <a:lstStyle/>
            <a:p>
              <a:endParaRPr/>
            </a:p>
          </p:txBody>
        </p:sp>
        <p:sp>
          <p:nvSpPr>
            <p:cNvPr id="42" name="object 42"/>
            <p:cNvSpPr/>
            <p:nvPr/>
          </p:nvSpPr>
          <p:spPr>
            <a:xfrm>
              <a:off x="5564124" y="2105405"/>
              <a:ext cx="105410" cy="1051560"/>
            </a:xfrm>
            <a:custGeom>
              <a:avLst/>
              <a:gdLst/>
              <a:ahLst/>
              <a:cxnLst/>
              <a:rect l="l" t="t" r="r" b="b"/>
              <a:pathLst>
                <a:path w="105410" h="1051560">
                  <a:moveTo>
                    <a:pt x="35051" y="946404"/>
                  </a:moveTo>
                  <a:lnTo>
                    <a:pt x="0" y="946404"/>
                  </a:lnTo>
                  <a:lnTo>
                    <a:pt x="52577" y="1051560"/>
                  </a:lnTo>
                  <a:lnTo>
                    <a:pt x="96392" y="963930"/>
                  </a:lnTo>
                  <a:lnTo>
                    <a:pt x="35051" y="963930"/>
                  </a:lnTo>
                  <a:lnTo>
                    <a:pt x="35051" y="946404"/>
                  </a:lnTo>
                  <a:close/>
                </a:path>
                <a:path w="105410" h="1051560">
                  <a:moveTo>
                    <a:pt x="70103" y="0"/>
                  </a:moveTo>
                  <a:lnTo>
                    <a:pt x="35051" y="0"/>
                  </a:lnTo>
                  <a:lnTo>
                    <a:pt x="35051" y="963930"/>
                  </a:lnTo>
                  <a:lnTo>
                    <a:pt x="70103" y="963930"/>
                  </a:lnTo>
                  <a:lnTo>
                    <a:pt x="70103" y="0"/>
                  </a:lnTo>
                  <a:close/>
                </a:path>
                <a:path w="105410" h="1051560">
                  <a:moveTo>
                    <a:pt x="105155" y="946404"/>
                  </a:moveTo>
                  <a:lnTo>
                    <a:pt x="70103" y="946404"/>
                  </a:lnTo>
                  <a:lnTo>
                    <a:pt x="70103" y="963930"/>
                  </a:lnTo>
                  <a:lnTo>
                    <a:pt x="96392" y="963930"/>
                  </a:lnTo>
                  <a:lnTo>
                    <a:pt x="105155" y="946404"/>
                  </a:lnTo>
                  <a:close/>
                </a:path>
              </a:pathLst>
            </a:custGeom>
            <a:solidFill>
              <a:srgbClr val="000000"/>
            </a:solidFill>
          </p:spPr>
          <p:txBody>
            <a:bodyPr wrap="square" lIns="0" tIns="0" rIns="0" bIns="0" rtlCol="0"/>
            <a:lstStyle/>
            <a:p>
              <a:endParaRPr/>
            </a:p>
          </p:txBody>
        </p:sp>
      </p:grpSp>
      <p:sp>
        <p:nvSpPr>
          <p:cNvPr id="43" name="object 43"/>
          <p:cNvSpPr txBox="1"/>
          <p:nvPr/>
        </p:nvSpPr>
        <p:spPr>
          <a:xfrm>
            <a:off x="404875" y="2898139"/>
            <a:ext cx="3343275" cy="843821"/>
          </a:xfrm>
          <a:prstGeom prst="rect">
            <a:avLst/>
          </a:prstGeom>
        </p:spPr>
        <p:txBody>
          <a:bodyPr vert="horz" wrap="square" lIns="0" tIns="12700" rIns="0" bIns="0" rtlCol="0">
            <a:spAutoFit/>
          </a:bodyPr>
          <a:lstStyle/>
          <a:p>
            <a:pPr marL="299085" marR="5080" indent="-287020">
              <a:lnSpc>
                <a:spcPct val="100000"/>
              </a:lnSpc>
              <a:spcBef>
                <a:spcPts val="100"/>
              </a:spcBef>
              <a:buChar char="•"/>
              <a:tabLst>
                <a:tab pos="299085" algn="l"/>
                <a:tab pos="299720" algn="l"/>
              </a:tabLst>
            </a:pPr>
            <a:r>
              <a:rPr lang="zh-CN" altLang="en-US" sz="1800" dirty="0">
                <a:solidFill>
                  <a:srgbClr val="001135"/>
                </a:solidFill>
                <a:latin typeface="微软雅黑" panose="020B0503020204020204" pitchFamily="34" charset="-122"/>
                <a:ea typeface="微软雅黑" panose="020B0503020204020204" pitchFamily="34" charset="-122"/>
                <a:cs typeface="Arial"/>
              </a:rPr>
              <a:t>容器处理完成任务之后，经过了一段时间之后，就会回收资源</a:t>
            </a:r>
            <a:endParaRPr sz="1800" dirty="0">
              <a:latin typeface="微软雅黑" panose="020B0503020204020204" pitchFamily="34" charset="-122"/>
              <a:ea typeface="微软雅黑" panose="020B0503020204020204" pitchFamily="34" charset="-122"/>
              <a:cs typeface="Arial"/>
            </a:endParaRPr>
          </a:p>
        </p:txBody>
      </p:sp>
      <p:sp>
        <p:nvSpPr>
          <p:cNvPr id="44" name="object 44"/>
          <p:cNvSpPr txBox="1"/>
          <p:nvPr/>
        </p:nvSpPr>
        <p:spPr>
          <a:xfrm>
            <a:off x="7946390" y="502107"/>
            <a:ext cx="1002030" cy="331470"/>
          </a:xfrm>
          <a:prstGeom prst="rect">
            <a:avLst/>
          </a:prstGeom>
        </p:spPr>
        <p:txBody>
          <a:bodyPr vert="horz" wrap="square" lIns="0" tIns="13335" rIns="0" bIns="0" rtlCol="0">
            <a:spAutoFit/>
          </a:bodyPr>
          <a:lstStyle/>
          <a:p>
            <a:pPr>
              <a:lnSpc>
                <a:spcPct val="100000"/>
              </a:lnSpc>
              <a:spcBef>
                <a:spcPts val="105"/>
              </a:spcBef>
            </a:pPr>
            <a:r>
              <a:rPr sz="2000" spc="-85" dirty="0">
                <a:solidFill>
                  <a:srgbClr val="001135"/>
                </a:solidFill>
                <a:latin typeface="Arial"/>
                <a:cs typeface="Arial"/>
              </a:rPr>
              <a:t>Pl</a:t>
            </a:r>
            <a:r>
              <a:rPr sz="2000" spc="-100" dirty="0">
                <a:solidFill>
                  <a:srgbClr val="001135"/>
                </a:solidFill>
                <a:latin typeface="Arial"/>
                <a:cs typeface="Arial"/>
              </a:rPr>
              <a:t>a</a:t>
            </a:r>
            <a:r>
              <a:rPr sz="2000" spc="140" dirty="0">
                <a:solidFill>
                  <a:srgbClr val="001135"/>
                </a:solidFill>
                <a:latin typeface="Arial"/>
                <a:cs typeface="Arial"/>
              </a:rPr>
              <a:t>tfo</a:t>
            </a:r>
            <a:r>
              <a:rPr sz="2000" spc="114" dirty="0">
                <a:solidFill>
                  <a:srgbClr val="001135"/>
                </a:solidFill>
                <a:latin typeface="Arial"/>
                <a:cs typeface="Arial"/>
              </a:rPr>
              <a:t>r</a:t>
            </a:r>
            <a:r>
              <a:rPr sz="2000" spc="60" dirty="0">
                <a:solidFill>
                  <a:srgbClr val="001135"/>
                </a:solidFill>
                <a:latin typeface="Arial"/>
                <a:cs typeface="Arial"/>
              </a:rPr>
              <a:t>m</a:t>
            </a:r>
            <a:endParaRPr sz="2000">
              <a:latin typeface="Arial"/>
              <a:cs typeface="Arial"/>
            </a:endParaRPr>
          </a:p>
        </p:txBody>
      </p:sp>
      <p:sp>
        <p:nvSpPr>
          <p:cNvPr id="48" name="灯片编号占位符 47">
            <a:extLst>
              <a:ext uri="{FF2B5EF4-FFF2-40B4-BE49-F238E27FC236}">
                <a16:creationId xmlns:a16="http://schemas.microsoft.com/office/drawing/2014/main" id="{CB0BDB1D-5E98-41B9-9F00-1464E8ECC0CF}"/>
              </a:ext>
            </a:extLst>
          </p:cNvPr>
          <p:cNvSpPr>
            <a:spLocks noGrp="1"/>
          </p:cNvSpPr>
          <p:nvPr>
            <p:ph type="sldNum" sz="quarter" idx="7"/>
          </p:nvPr>
        </p:nvSpPr>
        <p:spPr/>
        <p:txBody>
          <a:bodyPr/>
          <a:lstStyle/>
          <a:p>
            <a:pPr marL="38100">
              <a:lnSpc>
                <a:spcPct val="100000"/>
              </a:lnSpc>
              <a:spcBef>
                <a:spcPts val="100"/>
              </a:spcBef>
            </a:pPr>
            <a:fld id="{81D60167-4931-47E6-BA6A-407CBD079E47}" type="slidenum">
              <a:rPr lang="en-US" altLang="zh-CN" spc="30" smtClean="0"/>
              <a:t>8</a:t>
            </a:fld>
            <a:endParaRPr lang="en-US" altLang="zh-CN" spc="3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4875" y="247014"/>
            <a:ext cx="5310125" cy="321242"/>
          </a:xfrm>
          <a:prstGeom prst="rect">
            <a:avLst/>
          </a:prstGeom>
        </p:spPr>
        <p:txBody>
          <a:bodyPr vert="horz" wrap="square" lIns="0" tIns="13335" rIns="0" bIns="0" rtlCol="0">
            <a:spAutoFit/>
          </a:bodyPr>
          <a:lstStyle/>
          <a:p>
            <a:pPr marL="12700">
              <a:lnSpc>
                <a:spcPct val="100000"/>
              </a:lnSpc>
              <a:spcBef>
                <a:spcPts val="105"/>
              </a:spcBef>
            </a:pPr>
            <a:r>
              <a:rPr dirty="0">
                <a:latin typeface="Arial" panose="020B0604020202020204" pitchFamily="34" charset="0"/>
                <a:cs typeface="Arial" panose="020B0604020202020204" pitchFamily="34" charset="0"/>
              </a:rPr>
              <a:t>Implications of Common Practices</a:t>
            </a:r>
          </a:p>
        </p:txBody>
      </p:sp>
      <p:grpSp>
        <p:nvGrpSpPr>
          <p:cNvPr id="3" name="object 3"/>
          <p:cNvGrpSpPr/>
          <p:nvPr/>
        </p:nvGrpSpPr>
        <p:grpSpPr>
          <a:xfrm>
            <a:off x="6856476" y="335279"/>
            <a:ext cx="589915" cy="775970"/>
            <a:chOff x="6856476" y="335279"/>
            <a:chExt cx="589915" cy="775970"/>
          </a:xfrm>
        </p:grpSpPr>
        <p:sp>
          <p:nvSpPr>
            <p:cNvPr id="4" name="object 4"/>
            <p:cNvSpPr/>
            <p:nvPr/>
          </p:nvSpPr>
          <p:spPr>
            <a:xfrm>
              <a:off x="6870954" y="349757"/>
              <a:ext cx="561340" cy="746760"/>
            </a:xfrm>
            <a:custGeom>
              <a:avLst/>
              <a:gdLst/>
              <a:ahLst/>
              <a:cxnLst/>
              <a:rect l="l" t="t" r="r" b="b"/>
              <a:pathLst>
                <a:path w="561340" h="746760">
                  <a:moveTo>
                    <a:pt x="560831" y="0"/>
                  </a:moveTo>
                  <a:lnTo>
                    <a:pt x="0" y="0"/>
                  </a:lnTo>
                  <a:lnTo>
                    <a:pt x="0" y="746760"/>
                  </a:lnTo>
                  <a:lnTo>
                    <a:pt x="560831" y="746760"/>
                  </a:lnTo>
                  <a:lnTo>
                    <a:pt x="560831" y="0"/>
                  </a:lnTo>
                  <a:close/>
                </a:path>
              </a:pathLst>
            </a:custGeom>
            <a:solidFill>
              <a:srgbClr val="31AE1D"/>
            </a:solidFill>
          </p:spPr>
          <p:txBody>
            <a:bodyPr wrap="square" lIns="0" tIns="0" rIns="0" bIns="0" rtlCol="0"/>
            <a:lstStyle/>
            <a:p>
              <a:endParaRPr/>
            </a:p>
          </p:txBody>
        </p:sp>
        <p:sp>
          <p:nvSpPr>
            <p:cNvPr id="5" name="object 5"/>
            <p:cNvSpPr/>
            <p:nvPr/>
          </p:nvSpPr>
          <p:spPr>
            <a:xfrm>
              <a:off x="6870954" y="349757"/>
              <a:ext cx="561340" cy="746760"/>
            </a:xfrm>
            <a:custGeom>
              <a:avLst/>
              <a:gdLst/>
              <a:ahLst/>
              <a:cxnLst/>
              <a:rect l="l" t="t" r="r" b="b"/>
              <a:pathLst>
                <a:path w="561340" h="746760">
                  <a:moveTo>
                    <a:pt x="0" y="746760"/>
                  </a:moveTo>
                  <a:lnTo>
                    <a:pt x="560831" y="746760"/>
                  </a:lnTo>
                  <a:lnTo>
                    <a:pt x="560831" y="0"/>
                  </a:lnTo>
                  <a:lnTo>
                    <a:pt x="0" y="0"/>
                  </a:lnTo>
                  <a:lnTo>
                    <a:pt x="0" y="746760"/>
                  </a:lnTo>
                  <a:close/>
                </a:path>
              </a:pathLst>
            </a:custGeom>
            <a:ln w="28956">
              <a:solidFill>
                <a:srgbClr val="000000"/>
              </a:solidFill>
              <a:prstDash val="lgDash"/>
            </a:ln>
          </p:spPr>
          <p:txBody>
            <a:bodyPr wrap="square" lIns="0" tIns="0" rIns="0" bIns="0" rtlCol="0"/>
            <a:lstStyle/>
            <a:p>
              <a:endParaRPr/>
            </a:p>
          </p:txBody>
        </p:sp>
        <p:sp>
          <p:nvSpPr>
            <p:cNvPr id="6" name="object 6"/>
            <p:cNvSpPr/>
            <p:nvPr/>
          </p:nvSpPr>
          <p:spPr>
            <a:xfrm>
              <a:off x="6970776" y="544068"/>
              <a:ext cx="359664" cy="359663"/>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7491476" y="447802"/>
            <a:ext cx="914400" cy="513080"/>
          </a:xfrm>
          <a:prstGeom prst="rect">
            <a:avLst/>
          </a:prstGeom>
        </p:spPr>
        <p:txBody>
          <a:bodyPr vert="horz" wrap="square" lIns="0" tIns="12065" rIns="0" bIns="0" rtlCol="0">
            <a:spAutoFit/>
          </a:bodyPr>
          <a:lstStyle/>
          <a:p>
            <a:pPr marL="12700" marR="5080">
              <a:lnSpc>
                <a:spcPct val="100000"/>
              </a:lnSpc>
              <a:spcBef>
                <a:spcPts val="95"/>
              </a:spcBef>
            </a:pPr>
            <a:r>
              <a:rPr sz="1600" spc="5" dirty="0">
                <a:solidFill>
                  <a:srgbClr val="001135"/>
                </a:solidFill>
                <a:latin typeface="Arial"/>
                <a:cs typeface="Arial"/>
              </a:rPr>
              <a:t>Function  </a:t>
            </a:r>
            <a:r>
              <a:rPr sz="1600" dirty="0">
                <a:solidFill>
                  <a:srgbClr val="001135"/>
                </a:solidFill>
                <a:latin typeface="Arial"/>
                <a:cs typeface="Arial"/>
              </a:rPr>
              <a:t>Conta</a:t>
            </a:r>
            <a:r>
              <a:rPr sz="1600" spc="-10" dirty="0">
                <a:solidFill>
                  <a:srgbClr val="001135"/>
                </a:solidFill>
                <a:latin typeface="Arial"/>
                <a:cs typeface="Arial"/>
              </a:rPr>
              <a:t>i</a:t>
            </a:r>
            <a:r>
              <a:rPr sz="1600" spc="15" dirty="0">
                <a:solidFill>
                  <a:srgbClr val="001135"/>
                </a:solidFill>
                <a:latin typeface="Arial"/>
                <a:cs typeface="Arial"/>
              </a:rPr>
              <a:t>ner</a:t>
            </a:r>
            <a:endParaRPr sz="1600">
              <a:latin typeface="Arial"/>
              <a:cs typeface="Arial"/>
            </a:endParaRPr>
          </a:p>
        </p:txBody>
      </p:sp>
      <p:sp>
        <p:nvSpPr>
          <p:cNvPr id="8" name="object 8"/>
          <p:cNvSpPr txBox="1"/>
          <p:nvPr/>
        </p:nvSpPr>
        <p:spPr>
          <a:xfrm>
            <a:off x="477113" y="942847"/>
            <a:ext cx="4029102" cy="2767424"/>
          </a:xfrm>
          <a:prstGeom prst="rect">
            <a:avLst/>
          </a:prstGeom>
        </p:spPr>
        <p:txBody>
          <a:bodyPr vert="horz" wrap="square" lIns="0" tIns="12700" rIns="0" bIns="0" rtlCol="0">
            <a:spAutoFit/>
          </a:bodyPr>
          <a:lstStyle/>
          <a:p>
            <a:pPr marL="12700">
              <a:lnSpc>
                <a:spcPct val="100000"/>
              </a:lnSpc>
              <a:spcBef>
                <a:spcPts val="100"/>
              </a:spcBef>
            </a:pPr>
            <a:r>
              <a:rPr lang="zh-CN" altLang="en-US" b="1" spc="-50" dirty="0">
                <a:solidFill>
                  <a:srgbClr val="001135"/>
                </a:solidFill>
                <a:latin typeface="微软雅黑" panose="020B0503020204020204" pitchFamily="34" charset="-122"/>
                <a:ea typeface="微软雅黑" panose="020B0503020204020204" pitchFamily="34" charset="-122"/>
                <a:cs typeface="Arial"/>
              </a:rPr>
              <a:t>函数执行</a:t>
            </a:r>
            <a:r>
              <a:rPr b="1" spc="-35" dirty="0">
                <a:solidFill>
                  <a:srgbClr val="001135"/>
                </a:solidFill>
                <a:latin typeface="微软雅黑" panose="020B0503020204020204" pitchFamily="34" charset="-122"/>
                <a:ea typeface="微软雅黑" panose="020B0503020204020204" pitchFamily="34" charset="-122"/>
                <a:cs typeface="Arial"/>
              </a:rPr>
              <a:t> </a:t>
            </a:r>
            <a:r>
              <a:rPr b="1" spc="-15" dirty="0">
                <a:solidFill>
                  <a:srgbClr val="001135"/>
                </a:solidFill>
                <a:latin typeface="微软雅黑" panose="020B0503020204020204" pitchFamily="34" charset="-122"/>
                <a:ea typeface="微软雅黑" panose="020B0503020204020204" pitchFamily="34" charset="-122"/>
                <a:cs typeface="Arial"/>
              </a:rPr>
              <a:t>&amp;</a:t>
            </a:r>
            <a:r>
              <a:rPr b="1" spc="-125" dirty="0">
                <a:solidFill>
                  <a:srgbClr val="001135"/>
                </a:solidFill>
                <a:latin typeface="微软雅黑" panose="020B0503020204020204" pitchFamily="34" charset="-122"/>
                <a:ea typeface="微软雅黑" panose="020B0503020204020204" pitchFamily="34" charset="-122"/>
                <a:cs typeface="Arial"/>
              </a:rPr>
              <a:t> </a:t>
            </a:r>
            <a:r>
              <a:rPr lang="zh-CN" altLang="en-US" b="1" spc="-65" dirty="0">
                <a:solidFill>
                  <a:srgbClr val="001135"/>
                </a:solidFill>
                <a:latin typeface="微软雅黑" panose="020B0503020204020204" pitchFamily="34" charset="-122"/>
                <a:ea typeface="微软雅黑" panose="020B0503020204020204" pitchFamily="34" charset="-122"/>
                <a:cs typeface="Arial"/>
              </a:rPr>
              <a:t>并发：</a:t>
            </a:r>
            <a:endParaRPr b="1" dirty="0">
              <a:latin typeface="微软雅黑" panose="020B0503020204020204" pitchFamily="34" charset="-122"/>
              <a:ea typeface="微软雅黑" panose="020B0503020204020204" pitchFamily="34" charset="-122"/>
              <a:cs typeface="Arial"/>
            </a:endParaRPr>
          </a:p>
          <a:p>
            <a:pPr marL="355600" indent="-342900">
              <a:lnSpc>
                <a:spcPct val="100000"/>
              </a:lnSpc>
              <a:spcBef>
                <a:spcPts val="1440"/>
              </a:spcBef>
              <a:buAutoNum type="arabicPeriod"/>
              <a:tabLst>
                <a:tab pos="354965" algn="l"/>
                <a:tab pos="355600" algn="l"/>
              </a:tabLst>
            </a:pPr>
            <a:r>
              <a:rPr lang="zh-CN" altLang="en-US" spc="45" dirty="0">
                <a:solidFill>
                  <a:srgbClr val="001135"/>
                </a:solidFill>
                <a:latin typeface="微软雅黑" panose="020B0503020204020204" pitchFamily="34" charset="-122"/>
                <a:ea typeface="微软雅黑" panose="020B0503020204020204" pitchFamily="34" charset="-122"/>
                <a:cs typeface="Arial"/>
              </a:rPr>
              <a:t>为每个执行函数重启容器 </a:t>
            </a:r>
            <a:r>
              <a:rPr spc="-40" dirty="0">
                <a:solidFill>
                  <a:srgbClr val="001135"/>
                </a:solidFill>
                <a:latin typeface="微软雅黑" panose="020B0503020204020204" pitchFamily="34" charset="-122"/>
                <a:ea typeface="微软雅黑" panose="020B0503020204020204" pitchFamily="34" charset="-122"/>
                <a:cs typeface="Arial"/>
              </a:rPr>
              <a:t>(i.e., </a:t>
            </a:r>
            <a:r>
              <a:rPr spc="5" dirty="0">
                <a:solidFill>
                  <a:srgbClr val="001135"/>
                </a:solidFill>
                <a:latin typeface="微软雅黑" panose="020B0503020204020204" pitchFamily="34" charset="-122"/>
                <a:ea typeface="微软雅黑" panose="020B0503020204020204" pitchFamily="34" charset="-122"/>
                <a:cs typeface="Arial"/>
              </a:rPr>
              <a:t>cold</a:t>
            </a:r>
            <a:r>
              <a:rPr spc="-250" dirty="0">
                <a:solidFill>
                  <a:srgbClr val="001135"/>
                </a:solidFill>
                <a:latin typeface="微软雅黑" panose="020B0503020204020204" pitchFamily="34" charset="-122"/>
                <a:ea typeface="微软雅黑" panose="020B0503020204020204" pitchFamily="34" charset="-122"/>
                <a:cs typeface="Arial"/>
              </a:rPr>
              <a:t> </a:t>
            </a:r>
            <a:r>
              <a:rPr spc="40" dirty="0">
                <a:solidFill>
                  <a:srgbClr val="001135"/>
                </a:solidFill>
                <a:latin typeface="微软雅黑" panose="020B0503020204020204" pitchFamily="34" charset="-122"/>
                <a:ea typeface="微软雅黑" panose="020B0503020204020204" pitchFamily="34" charset="-122"/>
                <a:cs typeface="Arial"/>
              </a:rPr>
              <a:t>start)</a:t>
            </a:r>
            <a:endParaRPr dirty="0">
              <a:latin typeface="微软雅黑" panose="020B0503020204020204" pitchFamily="34" charset="-122"/>
              <a:ea typeface="微软雅黑" panose="020B0503020204020204" pitchFamily="34" charset="-122"/>
              <a:cs typeface="Arial"/>
            </a:endParaRPr>
          </a:p>
          <a:p>
            <a:pPr marL="355600" marR="50165" indent="-342900">
              <a:lnSpc>
                <a:spcPct val="100000"/>
              </a:lnSpc>
              <a:spcBef>
                <a:spcPts val="1440"/>
              </a:spcBef>
              <a:buAutoNum type="arabicPeriod" startAt="2"/>
              <a:tabLst>
                <a:tab pos="354965" algn="l"/>
                <a:tab pos="355600" algn="l"/>
              </a:tabLst>
            </a:pPr>
            <a:r>
              <a:rPr lang="zh-CN" altLang="en-US" spc="-45" dirty="0">
                <a:solidFill>
                  <a:srgbClr val="001135"/>
                </a:solidFill>
                <a:latin typeface="微软雅黑" panose="020B0503020204020204" pitchFamily="34" charset="-122"/>
                <a:ea typeface="微软雅黑" panose="020B0503020204020204" pitchFamily="34" charset="-122"/>
                <a:cs typeface="Arial"/>
              </a:rPr>
              <a:t>保持容器运行状态，一旦接收到请求，将它们导向启动好的容器</a:t>
            </a:r>
            <a:r>
              <a:rPr spc="-45" dirty="0">
                <a:solidFill>
                  <a:srgbClr val="001135"/>
                </a:solidFill>
                <a:latin typeface="微软雅黑" panose="020B0503020204020204" pitchFamily="34" charset="-122"/>
                <a:ea typeface="微软雅黑" panose="020B0503020204020204" pitchFamily="34" charset="-122"/>
                <a:cs typeface="Arial"/>
              </a:rPr>
              <a:t>(i.e.,  </a:t>
            </a:r>
            <a:r>
              <a:rPr spc="-5" dirty="0">
                <a:solidFill>
                  <a:srgbClr val="001135"/>
                </a:solidFill>
                <a:latin typeface="微软雅黑" panose="020B0503020204020204" pitchFamily="34" charset="-122"/>
                <a:ea typeface="微软雅黑" panose="020B0503020204020204" pitchFamily="34" charset="-122"/>
                <a:cs typeface="Arial"/>
              </a:rPr>
              <a:t>warm</a:t>
            </a:r>
            <a:r>
              <a:rPr spc="-65" dirty="0">
                <a:solidFill>
                  <a:srgbClr val="001135"/>
                </a:solidFill>
                <a:latin typeface="微软雅黑" panose="020B0503020204020204" pitchFamily="34" charset="-122"/>
                <a:ea typeface="微软雅黑" panose="020B0503020204020204" pitchFamily="34" charset="-122"/>
                <a:cs typeface="Arial"/>
              </a:rPr>
              <a:t> </a:t>
            </a:r>
            <a:r>
              <a:rPr spc="40" dirty="0">
                <a:solidFill>
                  <a:srgbClr val="001135"/>
                </a:solidFill>
                <a:latin typeface="微软雅黑" panose="020B0503020204020204" pitchFamily="34" charset="-122"/>
                <a:ea typeface="微软雅黑" panose="020B0503020204020204" pitchFamily="34" charset="-122"/>
                <a:cs typeface="Arial"/>
              </a:rPr>
              <a:t>start)</a:t>
            </a:r>
            <a:endParaRPr dirty="0">
              <a:latin typeface="微软雅黑" panose="020B0503020204020204" pitchFamily="34" charset="-122"/>
              <a:ea typeface="微软雅黑" panose="020B0503020204020204" pitchFamily="34" charset="-122"/>
              <a:cs typeface="Arial"/>
            </a:endParaRPr>
          </a:p>
          <a:p>
            <a:pPr marL="355600" indent="-342900">
              <a:lnSpc>
                <a:spcPct val="100000"/>
              </a:lnSpc>
              <a:spcBef>
                <a:spcPts val="1445"/>
              </a:spcBef>
              <a:buAutoNum type="arabicPeriod" startAt="2"/>
              <a:tabLst>
                <a:tab pos="354965" algn="l"/>
                <a:tab pos="355600" algn="l"/>
              </a:tabLst>
            </a:pPr>
            <a:r>
              <a:rPr lang="zh-CN" altLang="en-US" dirty="0">
                <a:latin typeface="微软雅黑" panose="020B0503020204020204" pitchFamily="34" charset="-122"/>
                <a:ea typeface="微软雅黑" panose="020B0503020204020204" pitchFamily="34" charset="-122"/>
                <a:cs typeface="Arial"/>
              </a:rPr>
              <a:t>热启动并不适合并发请求，资源无法充分利用</a:t>
            </a:r>
            <a:endParaRPr dirty="0">
              <a:latin typeface="微软雅黑" panose="020B0503020204020204" pitchFamily="34" charset="-122"/>
              <a:ea typeface="微软雅黑" panose="020B0503020204020204" pitchFamily="34" charset="-122"/>
              <a:cs typeface="Arial"/>
            </a:endParaRPr>
          </a:p>
        </p:txBody>
      </p:sp>
      <p:sp>
        <p:nvSpPr>
          <p:cNvPr id="9" name="object 9"/>
          <p:cNvSpPr/>
          <p:nvPr/>
        </p:nvSpPr>
        <p:spPr>
          <a:xfrm>
            <a:off x="7959174" y="1234439"/>
            <a:ext cx="757258" cy="794004"/>
          </a:xfrm>
          <a:prstGeom prst="rect">
            <a:avLst/>
          </a:prstGeom>
          <a:blipFill>
            <a:blip r:embed="rId4" cstate="print"/>
            <a:stretch>
              <a:fillRect/>
            </a:stretch>
          </a:blipFill>
        </p:spPr>
        <p:txBody>
          <a:bodyPr wrap="square" lIns="0" tIns="0" rIns="0" bIns="0" rtlCol="0"/>
          <a:lstStyle/>
          <a:p>
            <a:endParaRPr/>
          </a:p>
        </p:txBody>
      </p:sp>
      <p:sp>
        <p:nvSpPr>
          <p:cNvPr id="10" name="object 10"/>
          <p:cNvSpPr txBox="1"/>
          <p:nvPr/>
        </p:nvSpPr>
        <p:spPr>
          <a:xfrm>
            <a:off x="5582792" y="1487500"/>
            <a:ext cx="2366010" cy="300355"/>
          </a:xfrm>
          <a:prstGeom prst="rect">
            <a:avLst/>
          </a:prstGeom>
        </p:spPr>
        <p:txBody>
          <a:bodyPr vert="horz" wrap="square" lIns="0" tIns="12700" rIns="0" bIns="0" rtlCol="0">
            <a:spAutoFit/>
          </a:bodyPr>
          <a:lstStyle/>
          <a:p>
            <a:pPr marL="12700">
              <a:lnSpc>
                <a:spcPct val="100000"/>
              </a:lnSpc>
              <a:spcBef>
                <a:spcPts val="100"/>
              </a:spcBef>
            </a:pPr>
            <a:r>
              <a:rPr lang="en-US" sz="1800" dirty="0">
                <a:solidFill>
                  <a:srgbClr val="001135"/>
                </a:solidFill>
                <a:latin typeface="Arial"/>
                <a:cs typeface="Arial"/>
              </a:rPr>
              <a:t>long </a:t>
            </a:r>
            <a:r>
              <a:rPr lang="en-US" sz="1800" spc="15" dirty="0">
                <a:solidFill>
                  <a:srgbClr val="001135"/>
                </a:solidFill>
                <a:latin typeface="Arial"/>
                <a:cs typeface="Arial"/>
              </a:rPr>
              <a:t>invocation</a:t>
            </a:r>
            <a:r>
              <a:rPr lang="en-US" sz="1800" spc="-80" dirty="0">
                <a:solidFill>
                  <a:srgbClr val="001135"/>
                </a:solidFill>
                <a:latin typeface="Arial"/>
                <a:cs typeface="Arial"/>
              </a:rPr>
              <a:t> </a:t>
            </a:r>
            <a:r>
              <a:rPr lang="en-US" sz="1800" spc="5" dirty="0">
                <a:solidFill>
                  <a:srgbClr val="001135"/>
                </a:solidFill>
                <a:latin typeface="Arial"/>
                <a:cs typeface="Arial"/>
              </a:rPr>
              <a:t>latency</a:t>
            </a:r>
            <a:endParaRPr sz="1800" dirty="0">
              <a:latin typeface="Arial"/>
              <a:cs typeface="Arial"/>
            </a:endParaRPr>
          </a:p>
        </p:txBody>
      </p:sp>
      <p:grpSp>
        <p:nvGrpSpPr>
          <p:cNvPr id="11" name="object 11"/>
          <p:cNvGrpSpPr/>
          <p:nvPr/>
        </p:nvGrpSpPr>
        <p:grpSpPr>
          <a:xfrm>
            <a:off x="4683252" y="1496567"/>
            <a:ext cx="722630" cy="403860"/>
            <a:chOff x="4683252" y="1496567"/>
            <a:chExt cx="722630" cy="403860"/>
          </a:xfrm>
        </p:grpSpPr>
        <p:sp>
          <p:nvSpPr>
            <p:cNvPr id="12" name="object 12"/>
            <p:cNvSpPr/>
            <p:nvPr/>
          </p:nvSpPr>
          <p:spPr>
            <a:xfrm>
              <a:off x="4684776" y="1498091"/>
              <a:ext cx="719455" cy="401320"/>
            </a:xfrm>
            <a:custGeom>
              <a:avLst/>
              <a:gdLst/>
              <a:ahLst/>
              <a:cxnLst/>
              <a:rect l="l" t="t" r="r" b="b"/>
              <a:pathLst>
                <a:path w="719454" h="401319">
                  <a:moveTo>
                    <a:pt x="386588" y="0"/>
                  </a:moveTo>
                  <a:lnTo>
                    <a:pt x="386588" y="100203"/>
                  </a:lnTo>
                  <a:lnTo>
                    <a:pt x="0" y="100203"/>
                  </a:lnTo>
                  <a:lnTo>
                    <a:pt x="0" y="300609"/>
                  </a:lnTo>
                  <a:lnTo>
                    <a:pt x="386588" y="300609"/>
                  </a:lnTo>
                  <a:lnTo>
                    <a:pt x="386588" y="400812"/>
                  </a:lnTo>
                  <a:lnTo>
                    <a:pt x="719327" y="200406"/>
                  </a:lnTo>
                  <a:lnTo>
                    <a:pt x="386588" y="0"/>
                  </a:lnTo>
                  <a:close/>
                </a:path>
              </a:pathLst>
            </a:custGeom>
            <a:solidFill>
              <a:srgbClr val="000000"/>
            </a:solidFill>
          </p:spPr>
          <p:txBody>
            <a:bodyPr wrap="square" lIns="0" tIns="0" rIns="0" bIns="0" rtlCol="0"/>
            <a:lstStyle/>
            <a:p>
              <a:endParaRPr/>
            </a:p>
          </p:txBody>
        </p:sp>
        <p:sp>
          <p:nvSpPr>
            <p:cNvPr id="13" name="object 13"/>
            <p:cNvSpPr/>
            <p:nvPr/>
          </p:nvSpPr>
          <p:spPr>
            <a:xfrm>
              <a:off x="4684776" y="1498091"/>
              <a:ext cx="719455" cy="401320"/>
            </a:xfrm>
            <a:custGeom>
              <a:avLst/>
              <a:gdLst/>
              <a:ahLst/>
              <a:cxnLst/>
              <a:rect l="l" t="t" r="r" b="b"/>
              <a:pathLst>
                <a:path w="719454" h="401319">
                  <a:moveTo>
                    <a:pt x="0" y="100203"/>
                  </a:moveTo>
                  <a:lnTo>
                    <a:pt x="386588" y="100203"/>
                  </a:lnTo>
                  <a:lnTo>
                    <a:pt x="386588" y="0"/>
                  </a:lnTo>
                  <a:lnTo>
                    <a:pt x="719327" y="200406"/>
                  </a:lnTo>
                  <a:lnTo>
                    <a:pt x="386588" y="400812"/>
                  </a:lnTo>
                  <a:lnTo>
                    <a:pt x="386588" y="300609"/>
                  </a:lnTo>
                  <a:lnTo>
                    <a:pt x="0" y="300609"/>
                  </a:lnTo>
                  <a:lnTo>
                    <a:pt x="0" y="100203"/>
                  </a:lnTo>
                  <a:close/>
                </a:path>
              </a:pathLst>
            </a:custGeom>
            <a:ln w="3175">
              <a:solidFill>
                <a:srgbClr val="000000"/>
              </a:solidFill>
            </a:ln>
          </p:spPr>
          <p:txBody>
            <a:bodyPr wrap="square" lIns="0" tIns="0" rIns="0" bIns="0" rtlCol="0"/>
            <a:lstStyle/>
            <a:p>
              <a:endParaRPr/>
            </a:p>
          </p:txBody>
        </p:sp>
      </p:grpSp>
      <p:sp>
        <p:nvSpPr>
          <p:cNvPr id="14" name="object 14"/>
          <p:cNvSpPr/>
          <p:nvPr/>
        </p:nvSpPr>
        <p:spPr>
          <a:xfrm>
            <a:off x="7941564" y="2505455"/>
            <a:ext cx="792479" cy="792480"/>
          </a:xfrm>
          <a:prstGeom prst="rect">
            <a:avLst/>
          </a:prstGeom>
          <a:blipFill>
            <a:blip r:embed="rId5" cstate="print"/>
            <a:stretch>
              <a:fillRect/>
            </a:stretch>
          </a:blipFill>
        </p:spPr>
        <p:txBody>
          <a:bodyPr wrap="square" lIns="0" tIns="0" rIns="0" bIns="0" rtlCol="0"/>
          <a:lstStyle/>
          <a:p>
            <a:endParaRPr/>
          </a:p>
        </p:txBody>
      </p:sp>
      <p:sp>
        <p:nvSpPr>
          <p:cNvPr id="15" name="object 15"/>
          <p:cNvSpPr txBox="1"/>
          <p:nvPr/>
        </p:nvSpPr>
        <p:spPr>
          <a:xfrm>
            <a:off x="5565394" y="2686888"/>
            <a:ext cx="2135505" cy="30035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1135"/>
                </a:solidFill>
                <a:latin typeface="Arial"/>
                <a:cs typeface="Arial"/>
              </a:rPr>
              <a:t>resource</a:t>
            </a:r>
            <a:r>
              <a:rPr sz="1800" spc="-110" dirty="0">
                <a:solidFill>
                  <a:srgbClr val="001135"/>
                </a:solidFill>
                <a:latin typeface="Arial"/>
                <a:cs typeface="Arial"/>
              </a:rPr>
              <a:t> </a:t>
            </a:r>
            <a:r>
              <a:rPr sz="1800" spc="15" dirty="0">
                <a:solidFill>
                  <a:srgbClr val="001135"/>
                </a:solidFill>
                <a:latin typeface="Arial"/>
                <a:cs typeface="Arial"/>
              </a:rPr>
              <a:t>inefficiency</a:t>
            </a:r>
            <a:endParaRPr sz="1800" dirty="0">
              <a:latin typeface="Arial"/>
              <a:cs typeface="Arial"/>
            </a:endParaRPr>
          </a:p>
        </p:txBody>
      </p:sp>
      <p:grpSp>
        <p:nvGrpSpPr>
          <p:cNvPr id="16" name="object 16"/>
          <p:cNvGrpSpPr/>
          <p:nvPr/>
        </p:nvGrpSpPr>
        <p:grpSpPr>
          <a:xfrm>
            <a:off x="4683252" y="2679192"/>
            <a:ext cx="722630" cy="402590"/>
            <a:chOff x="4683252" y="2679192"/>
            <a:chExt cx="722630" cy="402590"/>
          </a:xfrm>
        </p:grpSpPr>
        <p:sp>
          <p:nvSpPr>
            <p:cNvPr id="17" name="object 17"/>
            <p:cNvSpPr/>
            <p:nvPr/>
          </p:nvSpPr>
          <p:spPr>
            <a:xfrm>
              <a:off x="4684776" y="2680716"/>
              <a:ext cx="719455" cy="399415"/>
            </a:xfrm>
            <a:custGeom>
              <a:avLst/>
              <a:gdLst/>
              <a:ahLst/>
              <a:cxnLst/>
              <a:rect l="l" t="t" r="r" b="b"/>
              <a:pathLst>
                <a:path w="719454" h="399414">
                  <a:moveTo>
                    <a:pt x="387858" y="0"/>
                  </a:moveTo>
                  <a:lnTo>
                    <a:pt x="387858" y="99821"/>
                  </a:lnTo>
                  <a:lnTo>
                    <a:pt x="0" y="99821"/>
                  </a:lnTo>
                  <a:lnTo>
                    <a:pt x="0" y="299465"/>
                  </a:lnTo>
                  <a:lnTo>
                    <a:pt x="387858" y="299465"/>
                  </a:lnTo>
                  <a:lnTo>
                    <a:pt x="387858" y="399288"/>
                  </a:lnTo>
                  <a:lnTo>
                    <a:pt x="719327" y="199644"/>
                  </a:lnTo>
                  <a:lnTo>
                    <a:pt x="387858" y="0"/>
                  </a:lnTo>
                  <a:close/>
                </a:path>
              </a:pathLst>
            </a:custGeom>
            <a:solidFill>
              <a:srgbClr val="000000"/>
            </a:solidFill>
          </p:spPr>
          <p:txBody>
            <a:bodyPr wrap="square" lIns="0" tIns="0" rIns="0" bIns="0" rtlCol="0"/>
            <a:lstStyle/>
            <a:p>
              <a:endParaRPr/>
            </a:p>
          </p:txBody>
        </p:sp>
        <p:sp>
          <p:nvSpPr>
            <p:cNvPr id="18" name="object 18"/>
            <p:cNvSpPr/>
            <p:nvPr/>
          </p:nvSpPr>
          <p:spPr>
            <a:xfrm>
              <a:off x="4684776" y="2680716"/>
              <a:ext cx="719455" cy="399415"/>
            </a:xfrm>
            <a:custGeom>
              <a:avLst/>
              <a:gdLst/>
              <a:ahLst/>
              <a:cxnLst/>
              <a:rect l="l" t="t" r="r" b="b"/>
              <a:pathLst>
                <a:path w="719454" h="399414">
                  <a:moveTo>
                    <a:pt x="0" y="99821"/>
                  </a:moveTo>
                  <a:lnTo>
                    <a:pt x="387858" y="99821"/>
                  </a:lnTo>
                  <a:lnTo>
                    <a:pt x="387858" y="0"/>
                  </a:lnTo>
                  <a:lnTo>
                    <a:pt x="719327" y="199644"/>
                  </a:lnTo>
                  <a:lnTo>
                    <a:pt x="387858" y="399288"/>
                  </a:lnTo>
                  <a:lnTo>
                    <a:pt x="387858" y="299465"/>
                  </a:lnTo>
                  <a:lnTo>
                    <a:pt x="0" y="299465"/>
                  </a:lnTo>
                  <a:lnTo>
                    <a:pt x="0" y="99821"/>
                  </a:lnTo>
                  <a:close/>
                </a:path>
              </a:pathLst>
            </a:custGeom>
            <a:ln w="3175">
              <a:solidFill>
                <a:srgbClr val="000000"/>
              </a:solidFill>
            </a:ln>
          </p:spPr>
          <p:txBody>
            <a:bodyPr wrap="square" lIns="0" tIns="0" rIns="0" bIns="0" rtlCol="0"/>
            <a:lstStyle/>
            <a:p>
              <a:endParaRPr/>
            </a:p>
          </p:txBody>
        </p:sp>
      </p:grpSp>
      <p:sp>
        <p:nvSpPr>
          <p:cNvPr id="19" name="object 19"/>
          <p:cNvSpPr/>
          <p:nvPr/>
        </p:nvSpPr>
        <p:spPr>
          <a:xfrm>
            <a:off x="7959887" y="3765830"/>
            <a:ext cx="755833" cy="781758"/>
          </a:xfrm>
          <a:prstGeom prst="rect">
            <a:avLst/>
          </a:prstGeom>
          <a:blipFill>
            <a:blip r:embed="rId6" cstate="print"/>
            <a:stretch>
              <a:fillRect/>
            </a:stretch>
          </a:blipFill>
        </p:spPr>
        <p:txBody>
          <a:bodyPr wrap="square" lIns="0" tIns="0" rIns="0" bIns="0" rtlCol="0"/>
          <a:lstStyle/>
          <a:p>
            <a:endParaRPr/>
          </a:p>
        </p:txBody>
      </p:sp>
      <p:sp>
        <p:nvSpPr>
          <p:cNvPr id="20" name="object 20"/>
          <p:cNvSpPr txBox="1"/>
          <p:nvPr/>
        </p:nvSpPr>
        <p:spPr>
          <a:xfrm>
            <a:off x="5582792" y="3834180"/>
            <a:ext cx="1927225" cy="574040"/>
          </a:xfrm>
          <a:prstGeom prst="rect">
            <a:avLst/>
          </a:prstGeom>
        </p:spPr>
        <p:txBody>
          <a:bodyPr vert="horz" wrap="square" lIns="0" tIns="12700" rIns="0" bIns="0" rtlCol="0">
            <a:spAutoFit/>
          </a:bodyPr>
          <a:lstStyle/>
          <a:p>
            <a:pPr marL="12700" marR="5080">
              <a:lnSpc>
                <a:spcPct val="100000"/>
              </a:lnSpc>
              <a:spcBef>
                <a:spcPts val="100"/>
              </a:spcBef>
            </a:pPr>
            <a:r>
              <a:rPr sz="1800" dirty="0">
                <a:solidFill>
                  <a:srgbClr val="001135"/>
                </a:solidFill>
                <a:latin typeface="Arial"/>
                <a:cs typeface="Arial"/>
              </a:rPr>
              <a:t>long </a:t>
            </a:r>
            <a:r>
              <a:rPr sz="1800" spc="50" dirty="0">
                <a:solidFill>
                  <a:srgbClr val="001135"/>
                </a:solidFill>
                <a:latin typeface="Arial"/>
                <a:cs typeface="Arial"/>
              </a:rPr>
              <a:t>function  </a:t>
            </a:r>
            <a:r>
              <a:rPr sz="1800" spc="35" dirty="0">
                <a:solidFill>
                  <a:srgbClr val="001135"/>
                </a:solidFill>
                <a:latin typeface="Arial"/>
                <a:cs typeface="Arial"/>
              </a:rPr>
              <a:t>interaction</a:t>
            </a:r>
            <a:r>
              <a:rPr sz="1800" spc="-70" dirty="0">
                <a:solidFill>
                  <a:srgbClr val="001135"/>
                </a:solidFill>
                <a:latin typeface="Arial"/>
                <a:cs typeface="Arial"/>
              </a:rPr>
              <a:t> </a:t>
            </a:r>
            <a:r>
              <a:rPr sz="1800" spc="5" dirty="0">
                <a:solidFill>
                  <a:srgbClr val="001135"/>
                </a:solidFill>
                <a:latin typeface="Arial"/>
                <a:cs typeface="Arial"/>
              </a:rPr>
              <a:t>latency</a:t>
            </a:r>
            <a:endParaRPr sz="1800" dirty="0">
              <a:latin typeface="Arial"/>
              <a:cs typeface="Arial"/>
            </a:endParaRPr>
          </a:p>
        </p:txBody>
      </p:sp>
      <p:grpSp>
        <p:nvGrpSpPr>
          <p:cNvPr id="21" name="object 21"/>
          <p:cNvGrpSpPr/>
          <p:nvPr/>
        </p:nvGrpSpPr>
        <p:grpSpPr>
          <a:xfrm>
            <a:off x="4683252" y="3890771"/>
            <a:ext cx="722630" cy="402590"/>
            <a:chOff x="4683252" y="3890771"/>
            <a:chExt cx="722630" cy="402590"/>
          </a:xfrm>
        </p:grpSpPr>
        <p:sp>
          <p:nvSpPr>
            <p:cNvPr id="22" name="object 22"/>
            <p:cNvSpPr/>
            <p:nvPr/>
          </p:nvSpPr>
          <p:spPr>
            <a:xfrm>
              <a:off x="4684776" y="3892295"/>
              <a:ext cx="719455" cy="399415"/>
            </a:xfrm>
            <a:custGeom>
              <a:avLst/>
              <a:gdLst/>
              <a:ahLst/>
              <a:cxnLst/>
              <a:rect l="l" t="t" r="r" b="b"/>
              <a:pathLst>
                <a:path w="719454" h="399414">
                  <a:moveTo>
                    <a:pt x="387858" y="0"/>
                  </a:moveTo>
                  <a:lnTo>
                    <a:pt x="387858" y="99821"/>
                  </a:lnTo>
                  <a:lnTo>
                    <a:pt x="0" y="99821"/>
                  </a:lnTo>
                  <a:lnTo>
                    <a:pt x="0" y="299465"/>
                  </a:lnTo>
                  <a:lnTo>
                    <a:pt x="387858" y="299465"/>
                  </a:lnTo>
                  <a:lnTo>
                    <a:pt x="387858" y="399287"/>
                  </a:lnTo>
                  <a:lnTo>
                    <a:pt x="719327" y="199643"/>
                  </a:lnTo>
                  <a:lnTo>
                    <a:pt x="387858" y="0"/>
                  </a:lnTo>
                  <a:close/>
                </a:path>
              </a:pathLst>
            </a:custGeom>
            <a:solidFill>
              <a:srgbClr val="000000"/>
            </a:solidFill>
          </p:spPr>
          <p:txBody>
            <a:bodyPr wrap="square" lIns="0" tIns="0" rIns="0" bIns="0" rtlCol="0"/>
            <a:lstStyle/>
            <a:p>
              <a:endParaRPr/>
            </a:p>
          </p:txBody>
        </p:sp>
        <p:sp>
          <p:nvSpPr>
            <p:cNvPr id="23" name="object 23"/>
            <p:cNvSpPr/>
            <p:nvPr/>
          </p:nvSpPr>
          <p:spPr>
            <a:xfrm>
              <a:off x="4684776" y="3892295"/>
              <a:ext cx="719455" cy="399415"/>
            </a:xfrm>
            <a:custGeom>
              <a:avLst/>
              <a:gdLst/>
              <a:ahLst/>
              <a:cxnLst/>
              <a:rect l="l" t="t" r="r" b="b"/>
              <a:pathLst>
                <a:path w="719454" h="399414">
                  <a:moveTo>
                    <a:pt x="0" y="99821"/>
                  </a:moveTo>
                  <a:lnTo>
                    <a:pt x="387858" y="99821"/>
                  </a:lnTo>
                  <a:lnTo>
                    <a:pt x="387858" y="0"/>
                  </a:lnTo>
                  <a:lnTo>
                    <a:pt x="719327" y="199643"/>
                  </a:lnTo>
                  <a:lnTo>
                    <a:pt x="387858" y="399287"/>
                  </a:lnTo>
                  <a:lnTo>
                    <a:pt x="387858" y="299465"/>
                  </a:lnTo>
                  <a:lnTo>
                    <a:pt x="0" y="299465"/>
                  </a:lnTo>
                  <a:lnTo>
                    <a:pt x="0" y="99821"/>
                  </a:lnTo>
                  <a:close/>
                </a:path>
              </a:pathLst>
            </a:custGeom>
            <a:ln w="3175">
              <a:solidFill>
                <a:srgbClr val="000000"/>
              </a:solidFill>
            </a:ln>
          </p:spPr>
          <p:txBody>
            <a:bodyPr wrap="square" lIns="0" tIns="0" rIns="0" bIns="0" rtlCol="0"/>
            <a:lstStyle/>
            <a:p>
              <a:endParaRPr/>
            </a:p>
          </p:txBody>
        </p:sp>
      </p:grpSp>
      <p:sp>
        <p:nvSpPr>
          <p:cNvPr id="24" name="object 24"/>
          <p:cNvSpPr txBox="1"/>
          <p:nvPr/>
        </p:nvSpPr>
        <p:spPr>
          <a:xfrm>
            <a:off x="506224" y="3765830"/>
            <a:ext cx="4065776" cy="1023357"/>
          </a:xfrm>
          <a:prstGeom prst="rect">
            <a:avLst/>
          </a:prstGeom>
        </p:spPr>
        <p:txBody>
          <a:bodyPr vert="horz" wrap="square" lIns="0" tIns="12700" rIns="0" bIns="0" rtlCol="0">
            <a:spAutoFit/>
          </a:bodyPr>
          <a:lstStyle/>
          <a:p>
            <a:pPr marL="12700">
              <a:lnSpc>
                <a:spcPct val="100000"/>
              </a:lnSpc>
              <a:spcBef>
                <a:spcPts val="100"/>
              </a:spcBef>
            </a:pPr>
            <a:r>
              <a:rPr lang="zh-CN" altLang="en-US" sz="1800" b="1" dirty="0">
                <a:latin typeface="Arial" panose="020B0604020202020204" pitchFamily="34" charset="0"/>
                <a:ea typeface="微软雅黑" panose="020B0503020204020204" pitchFamily="34" charset="-122"/>
                <a:cs typeface="Arial"/>
              </a:rPr>
              <a:t>函数的交互：</a:t>
            </a:r>
            <a:endParaRPr sz="1800" b="1" dirty="0">
              <a:latin typeface="Arial" panose="020B0604020202020204" pitchFamily="34" charset="0"/>
              <a:ea typeface="微软雅黑" panose="020B0503020204020204" pitchFamily="34" charset="-122"/>
              <a:cs typeface="Arial"/>
            </a:endParaRPr>
          </a:p>
          <a:p>
            <a:pPr marL="299085" marR="5080" indent="-287020">
              <a:lnSpc>
                <a:spcPct val="100000"/>
              </a:lnSpc>
              <a:spcBef>
                <a:spcPts val="1440"/>
              </a:spcBef>
              <a:tabLst>
                <a:tab pos="299085" algn="l"/>
              </a:tabLst>
            </a:pPr>
            <a:r>
              <a:rPr sz="1800" spc="160" dirty="0">
                <a:solidFill>
                  <a:srgbClr val="001135"/>
                </a:solidFill>
                <a:latin typeface="Arial" panose="020B0604020202020204" pitchFamily="34" charset="0"/>
                <a:ea typeface="微软雅黑" panose="020B0503020204020204" pitchFamily="34" charset="-122"/>
                <a:cs typeface="Arial"/>
              </a:rPr>
              <a:t>-	</a:t>
            </a:r>
            <a:r>
              <a:rPr lang="zh-CN" altLang="en-US" sz="1800" spc="160" dirty="0">
                <a:solidFill>
                  <a:srgbClr val="001135"/>
                </a:solidFill>
                <a:latin typeface="Arial" panose="020B0604020202020204" pitchFamily="34" charset="0"/>
                <a:ea typeface="微软雅黑" panose="020B0503020204020204" pitchFamily="34" charset="-122"/>
                <a:cs typeface="Arial"/>
              </a:rPr>
              <a:t>函数间的消息传递与数据交换，是通过</a:t>
            </a:r>
            <a:r>
              <a:rPr lang="zh-CN" altLang="en-US" spc="160" dirty="0">
                <a:solidFill>
                  <a:srgbClr val="001135"/>
                </a:solidFill>
                <a:latin typeface="Arial" panose="020B0604020202020204" pitchFamily="34" charset="0"/>
                <a:ea typeface="微软雅黑" panose="020B0503020204020204" pitchFamily="34" charset="-122"/>
                <a:cs typeface="Arial"/>
              </a:rPr>
              <a:t>消息总线</a:t>
            </a:r>
            <a:r>
              <a:rPr lang="en-US" altLang="zh-CN" spc="160" dirty="0">
                <a:solidFill>
                  <a:srgbClr val="001135"/>
                </a:solidFill>
                <a:latin typeface="Arial" panose="020B0604020202020204" pitchFamily="34" charset="0"/>
                <a:ea typeface="微软雅黑" panose="020B0503020204020204" pitchFamily="34" charset="-122"/>
                <a:cs typeface="Arial"/>
              </a:rPr>
              <a:t>message bus</a:t>
            </a:r>
            <a:r>
              <a:rPr lang="zh-CN" altLang="en-US" spc="160" dirty="0">
                <a:solidFill>
                  <a:srgbClr val="001135"/>
                </a:solidFill>
                <a:latin typeface="Arial" panose="020B0604020202020204" pitchFamily="34" charset="0"/>
                <a:ea typeface="微软雅黑" panose="020B0503020204020204" pitchFamily="34" charset="-122"/>
                <a:cs typeface="Arial"/>
              </a:rPr>
              <a:t>进行</a:t>
            </a:r>
            <a:endParaRPr sz="1800" dirty="0">
              <a:latin typeface="Arial" panose="020B0604020202020204" pitchFamily="34" charset="0"/>
              <a:ea typeface="微软雅黑" panose="020B0503020204020204" pitchFamily="34" charset="-122"/>
              <a:cs typeface="Arial"/>
            </a:endParaRPr>
          </a:p>
        </p:txBody>
      </p:sp>
      <p:sp>
        <p:nvSpPr>
          <p:cNvPr id="28" name="灯片编号占位符 27">
            <a:extLst>
              <a:ext uri="{FF2B5EF4-FFF2-40B4-BE49-F238E27FC236}">
                <a16:creationId xmlns:a16="http://schemas.microsoft.com/office/drawing/2014/main" id="{AE387DDB-B5DD-48E6-A1AD-6AEB6448424D}"/>
              </a:ext>
            </a:extLst>
          </p:cNvPr>
          <p:cNvSpPr>
            <a:spLocks noGrp="1"/>
          </p:cNvSpPr>
          <p:nvPr>
            <p:ph type="sldNum" sz="quarter" idx="7"/>
          </p:nvPr>
        </p:nvSpPr>
        <p:spPr/>
        <p:txBody>
          <a:bodyPr/>
          <a:lstStyle/>
          <a:p>
            <a:pPr marL="38100">
              <a:lnSpc>
                <a:spcPct val="100000"/>
              </a:lnSpc>
              <a:spcBef>
                <a:spcPts val="100"/>
              </a:spcBef>
            </a:pPr>
            <a:fld id="{81D60167-4931-47E6-BA6A-407CBD079E47}" type="slidenum">
              <a:rPr lang="en-US" altLang="zh-CN" spc="30" smtClean="0"/>
              <a:t>9</a:t>
            </a:fld>
            <a:endParaRPr lang="en-US" altLang="zh-CN" spc="3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3117</TotalTime>
  <Words>4897</Words>
  <Application>Microsoft Office PowerPoint</Application>
  <PresentationFormat>全屏显示(16:9)</PresentationFormat>
  <Paragraphs>590</Paragraphs>
  <Slides>46</Slides>
  <Notes>42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46</vt:i4>
      </vt:variant>
    </vt:vector>
  </HeadingPairs>
  <TitlesOfParts>
    <vt:vector size="62" baseType="lpstr">
      <vt:lpstr>-apple-system</vt:lpstr>
      <vt:lpstr>Carlito</vt:lpstr>
      <vt:lpstr>inherit</vt:lpstr>
      <vt:lpstr>Roboto</vt:lpstr>
      <vt:lpstr>等线</vt:lpstr>
      <vt:lpstr>微软雅黑</vt:lpstr>
      <vt:lpstr>微软雅黑</vt:lpstr>
      <vt:lpstr>Arial</vt:lpstr>
      <vt:lpstr>Arial Black</vt:lpstr>
      <vt:lpstr>Calibri</vt:lpstr>
      <vt:lpstr>consolas</vt:lpstr>
      <vt:lpstr>Symbol</vt:lpstr>
      <vt:lpstr>Times New Roman</vt:lpstr>
      <vt:lpstr>Verdana</vt:lpstr>
      <vt:lpstr>Wingdings</vt:lpstr>
      <vt:lpstr>Office Theme</vt:lpstr>
      <vt:lpstr>无服务器计算的启动延迟优化</vt:lpstr>
      <vt:lpstr>Serverless Computing -- Function-as-a-Service (FaaS)</vt:lpstr>
      <vt:lpstr>The Promise of Serverless Computing for Developers</vt:lpstr>
      <vt:lpstr>Overheads of Existing Platforms Running an image processing pipeline on AWS, IBM and OpenWhisk</vt:lpstr>
      <vt:lpstr>Overheads of Existing Platforms Running an image processing pipeline on AWS, IBM and OpenWhisk</vt:lpstr>
      <vt:lpstr>SAND A high-performance serverless computing platform</vt:lpstr>
      <vt:lpstr>Outline</vt:lpstr>
      <vt:lpstr>PowerPoint 演示文稿</vt:lpstr>
      <vt:lpstr>Implications of Common Practices</vt:lpstr>
      <vt:lpstr>Outline</vt:lpstr>
      <vt:lpstr>PowerPoint 演示文稿</vt:lpstr>
      <vt:lpstr>SAND Application-level Sandboxing Operation</vt:lpstr>
      <vt:lpstr>Message Bus</vt:lpstr>
      <vt:lpstr>SAND Hierarchical Message Queuing Operation</vt:lpstr>
      <vt:lpstr>Outline</vt:lpstr>
      <vt:lpstr>SAND Overhead Comparison   Image processing pipeline</vt:lpstr>
      <vt:lpstr>SAND Microbenchmarks Message Bus Access &amp; Function Interaction Latencies</vt:lpstr>
      <vt:lpstr>Longer timeouts  lead to high idle  memory cost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Outline</vt:lpstr>
      <vt:lpstr>PowerPoint 演示文稿</vt:lpstr>
      <vt:lpstr>PowerPoint 演示文稿</vt:lpstr>
      <vt:lpstr>PowerPoint 演示文稿</vt:lpstr>
      <vt:lpstr>PowerPoint 演示文稿</vt:lpstr>
      <vt:lpstr>Outline</vt:lpstr>
      <vt:lpstr>PowerPoint 演示文稿</vt:lpstr>
      <vt:lpstr>PowerPoint 演示文稿</vt:lpstr>
      <vt:lpstr>PowerPoint 演示文稿</vt:lpstr>
      <vt:lpstr>Outline</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SAND: Towards High-Performance  Serverless Computing</dc:title>
  <cp:lastModifiedBy>陈 建君</cp:lastModifiedBy>
  <cp:revision>118</cp:revision>
  <dcterms:created xsi:type="dcterms:W3CDTF">2020-12-14T15:27:20Z</dcterms:created>
  <dcterms:modified xsi:type="dcterms:W3CDTF">2020-12-21T14:28:39Z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2018-07-23T00:00:00Z</vt:filetime>
  </property>
  <property fmtid="{D5CDD505-2E9C-101B-9397-08002B2CF9AE}" pid="3" name="LastSaved">
    <vt:filetime>2020-12-14T00:00:00Z</vt:filetime>
  </property>
</Properties>
</file>