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18"/>
  </p:notesMasterIdLst>
  <p:handoutMasterIdLst>
    <p:handoutMasterId r:id="rId19"/>
  </p:handoutMasterIdLst>
  <p:sldIdLst>
    <p:sldId id="257" r:id="rId5"/>
    <p:sldId id="392" r:id="rId6"/>
    <p:sldId id="317" r:id="rId7"/>
    <p:sldId id="277" r:id="rId8"/>
    <p:sldId id="278" r:id="rId9"/>
    <p:sldId id="393" r:id="rId10"/>
    <p:sldId id="394" r:id="rId11"/>
    <p:sldId id="395" r:id="rId12"/>
    <p:sldId id="396" r:id="rId13"/>
    <p:sldId id="397" r:id="rId14"/>
    <p:sldId id="398" r:id="rId15"/>
    <p:sldId id="399" r:id="rId16"/>
    <p:sldId id="40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3725" autoAdjust="0"/>
  </p:normalViewPr>
  <p:slideViewPr>
    <p:cSldViewPr snapToGrid="0">
      <p:cViewPr varScale="1">
        <p:scale>
          <a:sx n="102" d="100"/>
          <a:sy n="102" d="100"/>
        </p:scale>
        <p:origin x="114" y="294"/>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10/8/2022</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10/8/2022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1560835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a:t>
            </a:fld>
            <a:endParaRPr lang="en-US"/>
          </a:p>
        </p:txBody>
      </p:sp>
    </p:spTree>
    <p:extLst>
      <p:ext uri="{BB962C8B-B14F-4D97-AF65-F5344CB8AC3E}">
        <p14:creationId xmlns:p14="http://schemas.microsoft.com/office/powerpoint/2010/main" val="15865501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r>
              <a:rPr lang="en-US"/>
              <a:t>Tuesday, February 2, 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Tuesday, February 2, 20XX</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7999414" y="1051551"/>
            <a:ext cx="3565524" cy="2384898"/>
          </a:xfrm>
        </p:spPr>
        <p:txBody>
          <a:bodyPr anchor="b" anchorCtr="0">
            <a:normAutofit/>
          </a:bodyPr>
          <a:lstStyle/>
          <a:p>
            <a:r>
              <a:rPr lang="en-US" dirty="0"/>
              <a:t>NBA Centers</a:t>
            </a:r>
          </a:p>
        </p:txBody>
      </p:sp>
      <p:pic>
        <p:nvPicPr>
          <p:cNvPr id="14" name="Picture Placeholder 13" descr="Data Points Digital background">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7452360" cy="6858000"/>
          </a:xfrm>
        </p:spPr>
      </p:pic>
      <p:sp>
        <p:nvSpPr>
          <p:cNvPr id="3" name="Subtitle 2">
            <a:extLst>
              <a:ext uri="{FF2B5EF4-FFF2-40B4-BE49-F238E27FC236}">
                <a16:creationId xmlns:a16="http://schemas.microsoft.com/office/drawing/2014/main" id="{D9A11267-FC52-4990-8D98-010AFABA5544}"/>
              </a:ext>
            </a:extLst>
          </p:cNvPr>
          <p:cNvSpPr>
            <a:spLocks noGrp="1"/>
          </p:cNvSpPr>
          <p:nvPr>
            <p:ph type="body" sz="quarter" idx="14"/>
          </p:nvPr>
        </p:nvSpPr>
        <p:spPr>
          <a:xfrm>
            <a:off x="7999413" y="3568700"/>
            <a:ext cx="3565524" cy="1731963"/>
          </a:xfrm>
        </p:spPr>
        <p:txBody>
          <a:bodyPr>
            <a:normAutofit/>
          </a:bodyPr>
          <a:lstStyle/>
          <a:p>
            <a:r>
              <a:rPr lang="en-US" dirty="0"/>
              <a:t>By Carlin Celius</a:t>
            </a:r>
          </a:p>
        </p:txBody>
      </p:sp>
    </p:spTree>
    <p:extLst>
      <p:ext uri="{BB962C8B-B14F-4D97-AF65-F5344CB8AC3E}">
        <p14:creationId xmlns:p14="http://schemas.microsoft.com/office/powerpoint/2010/main" val="752814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Oval 16">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9" name="Group 18">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20" name="Freeform: Shape 19">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2" name="Oval 21">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3" name="Oval 22">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25" name="Rectangle 24">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28A00A08-E4E6-4184-B484-E0E034072A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171" y="13882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9" name="Group 28">
            <a:extLst>
              <a:ext uri="{FF2B5EF4-FFF2-40B4-BE49-F238E27FC236}">
                <a16:creationId xmlns:a16="http://schemas.microsoft.com/office/drawing/2014/main" id="{0780E404-3121-4F33-AF2D-65F659A977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7675" y="288981"/>
            <a:ext cx="1262947" cy="1335600"/>
            <a:chOff x="2678417" y="2427951"/>
            <a:chExt cx="1262947" cy="1335600"/>
          </a:xfrm>
        </p:grpSpPr>
        <p:sp>
          <p:nvSpPr>
            <p:cNvPr id="30" name="Freeform: Shape 29">
              <a:extLst>
                <a:ext uri="{FF2B5EF4-FFF2-40B4-BE49-F238E27FC236}">
                  <a16:creationId xmlns:a16="http://schemas.microsoft.com/office/drawing/2014/main" id="{2339341D-8322-49F1-91DA-6D115CCAE7A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1" name="Oval 30">
              <a:extLst>
                <a:ext uri="{FF2B5EF4-FFF2-40B4-BE49-F238E27FC236}">
                  <a16:creationId xmlns:a16="http://schemas.microsoft.com/office/drawing/2014/main" id="{7EB9DB0E-3B0E-411A-9274-448D565CA4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B231C19-57B0-250A-4074-0E13256BC001}"/>
              </a:ext>
            </a:extLst>
          </p:cNvPr>
          <p:cNvSpPr>
            <a:spLocks noGrp="1"/>
          </p:cNvSpPr>
          <p:nvPr>
            <p:ph type="title"/>
          </p:nvPr>
        </p:nvSpPr>
        <p:spPr>
          <a:xfrm>
            <a:off x="550864" y="549275"/>
            <a:ext cx="3565524" cy="3034657"/>
          </a:xfrm>
        </p:spPr>
        <p:txBody>
          <a:bodyPr vert="horz" wrap="square" lIns="0" tIns="0" rIns="0" bIns="0" rtlCol="0" anchor="b" anchorCtr="0">
            <a:normAutofit/>
          </a:bodyPr>
          <a:lstStyle/>
          <a:p>
            <a:r>
              <a:rPr lang="en-US" sz="4400"/>
              <a:t>Linear regression model for Shaquille Oneal</a:t>
            </a:r>
          </a:p>
        </p:txBody>
      </p:sp>
      <p:grpSp>
        <p:nvGrpSpPr>
          <p:cNvPr id="33" name="Group 32">
            <a:extLst>
              <a:ext uri="{FF2B5EF4-FFF2-40B4-BE49-F238E27FC236}">
                <a16:creationId xmlns:a16="http://schemas.microsoft.com/office/drawing/2014/main" id="{4B158E9A-DBF4-4AA7-B6B7-8C8EB2FBDD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25249" y="5435090"/>
            <a:ext cx="762805" cy="734873"/>
            <a:chOff x="7950336" y="1300590"/>
            <a:chExt cx="762805" cy="734873"/>
          </a:xfrm>
        </p:grpSpPr>
        <p:sp>
          <p:nvSpPr>
            <p:cNvPr id="34" name="Freeform 5">
              <a:extLst>
                <a:ext uri="{FF2B5EF4-FFF2-40B4-BE49-F238E27FC236}">
                  <a16:creationId xmlns:a16="http://schemas.microsoft.com/office/drawing/2014/main" id="{6150ACFD-AEC6-42A3-A5A7-E7AD6B13E0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5" name="Freeform 6">
              <a:extLst>
                <a:ext uri="{FF2B5EF4-FFF2-40B4-BE49-F238E27FC236}">
                  <a16:creationId xmlns:a16="http://schemas.microsoft.com/office/drawing/2014/main" id="{DB4D1217-FEB1-4D2A-80F4-C227B66D72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Freeform 8">
              <a:extLst>
                <a:ext uri="{FF2B5EF4-FFF2-40B4-BE49-F238E27FC236}">
                  <a16:creationId xmlns:a16="http://schemas.microsoft.com/office/drawing/2014/main" id="{0BCA7138-22BA-4785-8B3D-9D45213E85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pic>
        <p:nvPicPr>
          <p:cNvPr id="8" name="Content Placeholder 7">
            <a:extLst>
              <a:ext uri="{FF2B5EF4-FFF2-40B4-BE49-F238E27FC236}">
                <a16:creationId xmlns:a16="http://schemas.microsoft.com/office/drawing/2014/main" id="{B5DC871C-EBE8-BE18-A64A-92B7543F1F26}"/>
              </a:ext>
            </a:extLst>
          </p:cNvPr>
          <p:cNvPicPr>
            <a:picLocks noGrp="1" noChangeAspect="1"/>
          </p:cNvPicPr>
          <p:nvPr>
            <p:ph idx="1"/>
          </p:nvPr>
        </p:nvPicPr>
        <p:blipFill>
          <a:blip r:embed="rId2"/>
          <a:stretch>
            <a:fillRect/>
          </a:stretch>
        </p:blipFill>
        <p:spPr>
          <a:xfrm>
            <a:off x="4295776" y="2346352"/>
            <a:ext cx="7345363" cy="2166882"/>
          </a:xfrm>
          <a:custGeom>
            <a:avLst/>
            <a:gdLst/>
            <a:ahLst/>
            <a:cxnLst/>
            <a:rect l="l" t="t" r="r" b="b"/>
            <a:pathLst>
              <a:path w="7345363" h="5761037">
                <a:moveTo>
                  <a:pt x="0" y="0"/>
                </a:moveTo>
                <a:lnTo>
                  <a:pt x="7345363" y="0"/>
                </a:lnTo>
                <a:lnTo>
                  <a:pt x="7345363" y="5761037"/>
                </a:lnTo>
                <a:lnTo>
                  <a:pt x="0" y="5761037"/>
                </a:lnTo>
                <a:close/>
              </a:path>
            </a:pathLst>
          </a:custGeom>
        </p:spPr>
      </p:pic>
      <p:sp>
        <p:nvSpPr>
          <p:cNvPr id="4" name="Date Placeholder 3">
            <a:extLst>
              <a:ext uri="{FF2B5EF4-FFF2-40B4-BE49-F238E27FC236}">
                <a16:creationId xmlns:a16="http://schemas.microsoft.com/office/drawing/2014/main" id="{CD818EF4-5112-59BD-C7B4-0BD2994FF47C}"/>
              </a:ext>
            </a:extLst>
          </p:cNvPr>
          <p:cNvSpPr>
            <a:spLocks noGrp="1"/>
          </p:cNvSpPr>
          <p:nvPr>
            <p:ph type="dt" sz="half" idx="10"/>
          </p:nvPr>
        </p:nvSpPr>
        <p:spPr>
          <a:xfrm>
            <a:off x="550863" y="6507212"/>
            <a:ext cx="2628900" cy="153888"/>
          </a:xfrm>
        </p:spPr>
        <p:txBody>
          <a:bodyPr vert="horz" wrap="square" lIns="0" tIns="0" rIns="0" bIns="0" rtlCol="0" anchor="ctr">
            <a:normAutofit/>
          </a:bodyPr>
          <a:lstStyle/>
          <a:p>
            <a:pPr>
              <a:spcAft>
                <a:spcPts val="600"/>
              </a:spcAft>
            </a:pPr>
            <a:r>
              <a:rPr lang="en-US">
                <a:solidFill>
                  <a:schemeClr val="tx1">
                    <a:alpha val="80000"/>
                  </a:schemeClr>
                </a:solidFill>
              </a:rPr>
              <a:t>Tuesday, February 2, 20XX</a:t>
            </a:r>
          </a:p>
        </p:txBody>
      </p:sp>
      <p:sp>
        <p:nvSpPr>
          <p:cNvPr id="5" name="Footer Placeholder 4">
            <a:extLst>
              <a:ext uri="{FF2B5EF4-FFF2-40B4-BE49-F238E27FC236}">
                <a16:creationId xmlns:a16="http://schemas.microsoft.com/office/drawing/2014/main" id="{144A0803-1C42-00F4-F4EE-2A3419B14296}"/>
              </a:ext>
            </a:extLst>
          </p:cNvPr>
          <p:cNvSpPr>
            <a:spLocks noGrp="1"/>
          </p:cNvSpPr>
          <p:nvPr>
            <p:ph type="ftr" sz="quarter" idx="11"/>
          </p:nvPr>
        </p:nvSpPr>
        <p:spPr>
          <a:xfrm>
            <a:off x="3359150" y="6507212"/>
            <a:ext cx="6379210" cy="153888"/>
          </a:xfrm>
        </p:spPr>
        <p:txBody>
          <a:bodyPr vert="horz" wrap="square" lIns="0" tIns="0" rIns="0" bIns="0" rtlCol="0" anchor="ctr">
            <a:normAutofit/>
          </a:bodyPr>
          <a:lstStyle/>
          <a:p>
            <a:pPr>
              <a:spcAft>
                <a:spcPts val="600"/>
              </a:spcAft>
            </a:pPr>
            <a:r>
              <a:rPr lang="en-US" kern="1200">
                <a:solidFill>
                  <a:schemeClr val="tx1">
                    <a:alpha val="80000"/>
                  </a:schemeClr>
                </a:solidFill>
                <a:latin typeface="+mn-lt"/>
                <a:ea typeface="+mn-ea"/>
                <a:cs typeface="+mn-cs"/>
              </a:rPr>
              <a:t>Sample Footer Text</a:t>
            </a:r>
          </a:p>
        </p:txBody>
      </p:sp>
      <p:sp>
        <p:nvSpPr>
          <p:cNvPr id="6" name="Slide Number Placeholder 5">
            <a:extLst>
              <a:ext uri="{FF2B5EF4-FFF2-40B4-BE49-F238E27FC236}">
                <a16:creationId xmlns:a16="http://schemas.microsoft.com/office/drawing/2014/main" id="{F6FC3075-E6AA-6504-E7C3-F13C60622421}"/>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10</a:t>
            </a:fld>
            <a:endParaRPr lang="en-US">
              <a:solidFill>
                <a:schemeClr val="tx1">
                  <a:alpha val="80000"/>
                </a:schemeClr>
              </a:solidFill>
            </a:endParaRPr>
          </a:p>
        </p:txBody>
      </p:sp>
    </p:spTree>
    <p:extLst>
      <p:ext uri="{BB962C8B-B14F-4D97-AF65-F5344CB8AC3E}">
        <p14:creationId xmlns:p14="http://schemas.microsoft.com/office/powerpoint/2010/main" val="3141660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Oval 16">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9" name="Group 18">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20" name="Freeform: Shape 19">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2" name="Oval 21">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3" name="Oval 22">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25" name="Rectangle 24">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85E3C6-AE2F-19C3-31D5-806CA759AD9B}"/>
              </a:ext>
            </a:extLst>
          </p:cNvPr>
          <p:cNvSpPr>
            <a:spLocks noGrp="1"/>
          </p:cNvSpPr>
          <p:nvPr>
            <p:ph type="title"/>
          </p:nvPr>
        </p:nvSpPr>
        <p:spPr>
          <a:xfrm>
            <a:off x="8075614" y="549275"/>
            <a:ext cx="3565524" cy="3034657"/>
          </a:xfrm>
        </p:spPr>
        <p:txBody>
          <a:bodyPr vert="horz" wrap="square" lIns="0" tIns="0" rIns="0" bIns="0" rtlCol="0" anchor="b" anchorCtr="0">
            <a:normAutofit/>
          </a:bodyPr>
          <a:lstStyle/>
          <a:p>
            <a:pPr>
              <a:lnSpc>
                <a:spcPct val="100000"/>
              </a:lnSpc>
            </a:pPr>
            <a:r>
              <a:rPr lang="en-US" dirty="0"/>
              <a:t>Yao Ming Linear Regression Model</a:t>
            </a:r>
            <a:endParaRPr lang="en-US"/>
          </a:p>
        </p:txBody>
      </p:sp>
      <p:pic>
        <p:nvPicPr>
          <p:cNvPr id="8" name="Content Placeholder 7">
            <a:extLst>
              <a:ext uri="{FF2B5EF4-FFF2-40B4-BE49-F238E27FC236}">
                <a16:creationId xmlns:a16="http://schemas.microsoft.com/office/drawing/2014/main" id="{A5D2F445-60E4-9C4F-EE1B-D0767EADE8A0}"/>
              </a:ext>
            </a:extLst>
          </p:cNvPr>
          <p:cNvPicPr>
            <a:picLocks noGrp="1" noChangeAspect="1"/>
          </p:cNvPicPr>
          <p:nvPr>
            <p:ph idx="1"/>
          </p:nvPr>
        </p:nvPicPr>
        <p:blipFill>
          <a:blip r:embed="rId2"/>
          <a:stretch>
            <a:fillRect/>
          </a:stretch>
        </p:blipFill>
        <p:spPr>
          <a:xfrm>
            <a:off x="550864" y="2409862"/>
            <a:ext cx="6973888" cy="2039862"/>
          </a:xfrm>
          <a:custGeom>
            <a:avLst/>
            <a:gdLst/>
            <a:ahLst/>
            <a:cxnLst/>
            <a:rect l="l" t="t" r="r" b="b"/>
            <a:pathLst>
              <a:path w="6973888" h="5761037">
                <a:moveTo>
                  <a:pt x="0" y="0"/>
                </a:moveTo>
                <a:lnTo>
                  <a:pt x="6973888" y="0"/>
                </a:lnTo>
                <a:lnTo>
                  <a:pt x="6973888" y="5761037"/>
                </a:lnTo>
                <a:lnTo>
                  <a:pt x="0" y="5761037"/>
                </a:lnTo>
                <a:close/>
              </a:path>
            </a:pathLst>
          </a:custGeom>
        </p:spPr>
      </p:pic>
      <p:sp>
        <p:nvSpPr>
          <p:cNvPr id="27" name="Oval 26">
            <a:extLst>
              <a:ext uri="{FF2B5EF4-FFF2-40B4-BE49-F238E27FC236}">
                <a16:creationId xmlns:a16="http://schemas.microsoft.com/office/drawing/2014/main" id="{61B0F92C-925A-4D2E-839E-EB381378C3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95000" y="4960218"/>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 name="Date Placeholder 3">
            <a:extLst>
              <a:ext uri="{FF2B5EF4-FFF2-40B4-BE49-F238E27FC236}">
                <a16:creationId xmlns:a16="http://schemas.microsoft.com/office/drawing/2014/main" id="{92ABAE6C-95AD-2102-0490-DFF09ADD90B8}"/>
              </a:ext>
            </a:extLst>
          </p:cNvPr>
          <p:cNvSpPr>
            <a:spLocks noGrp="1"/>
          </p:cNvSpPr>
          <p:nvPr>
            <p:ph type="dt" sz="half" idx="10"/>
          </p:nvPr>
        </p:nvSpPr>
        <p:spPr>
          <a:xfrm>
            <a:off x="550863" y="6507212"/>
            <a:ext cx="2628900" cy="153888"/>
          </a:xfrm>
        </p:spPr>
        <p:txBody>
          <a:bodyPr vert="horz" wrap="square" lIns="0" tIns="0" rIns="0" bIns="0" rtlCol="0" anchor="ctr">
            <a:normAutofit/>
          </a:bodyPr>
          <a:lstStyle/>
          <a:p>
            <a:pPr>
              <a:spcAft>
                <a:spcPts val="600"/>
              </a:spcAft>
            </a:pPr>
            <a:r>
              <a:rPr lang="en-US">
                <a:solidFill>
                  <a:schemeClr val="tx1">
                    <a:alpha val="80000"/>
                  </a:schemeClr>
                </a:solidFill>
              </a:rPr>
              <a:t>Tuesday, February 2, 20XX</a:t>
            </a:r>
          </a:p>
        </p:txBody>
      </p:sp>
      <p:sp>
        <p:nvSpPr>
          <p:cNvPr id="5" name="Footer Placeholder 4">
            <a:extLst>
              <a:ext uri="{FF2B5EF4-FFF2-40B4-BE49-F238E27FC236}">
                <a16:creationId xmlns:a16="http://schemas.microsoft.com/office/drawing/2014/main" id="{66288FDD-1582-E84C-B7ED-19490A814311}"/>
              </a:ext>
            </a:extLst>
          </p:cNvPr>
          <p:cNvSpPr>
            <a:spLocks noGrp="1"/>
          </p:cNvSpPr>
          <p:nvPr>
            <p:ph type="ftr" sz="quarter" idx="11"/>
          </p:nvPr>
        </p:nvSpPr>
        <p:spPr>
          <a:xfrm>
            <a:off x="3359150" y="6507212"/>
            <a:ext cx="6379210" cy="153888"/>
          </a:xfrm>
        </p:spPr>
        <p:txBody>
          <a:bodyPr vert="horz" wrap="square" lIns="0" tIns="0" rIns="0" bIns="0" rtlCol="0" anchor="ctr">
            <a:normAutofit/>
          </a:bodyPr>
          <a:lstStyle/>
          <a:p>
            <a:pPr>
              <a:spcAft>
                <a:spcPts val="600"/>
              </a:spcAft>
            </a:pPr>
            <a:r>
              <a:rPr lang="en-US" kern="1200">
                <a:solidFill>
                  <a:schemeClr val="tx1">
                    <a:alpha val="80000"/>
                  </a:schemeClr>
                </a:solidFill>
                <a:latin typeface="+mn-lt"/>
                <a:ea typeface="+mn-ea"/>
                <a:cs typeface="+mn-cs"/>
              </a:rPr>
              <a:t>Sample Footer Text</a:t>
            </a:r>
          </a:p>
        </p:txBody>
      </p:sp>
      <p:sp>
        <p:nvSpPr>
          <p:cNvPr id="6" name="Slide Number Placeholder 5">
            <a:extLst>
              <a:ext uri="{FF2B5EF4-FFF2-40B4-BE49-F238E27FC236}">
                <a16:creationId xmlns:a16="http://schemas.microsoft.com/office/drawing/2014/main" id="{E0BF3409-F648-1416-DC2C-307DB9C02CAC}"/>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11</a:t>
            </a:fld>
            <a:endParaRPr lang="en-US">
              <a:solidFill>
                <a:schemeClr val="tx1">
                  <a:alpha val="80000"/>
                </a:schemeClr>
              </a:solidFill>
            </a:endParaRPr>
          </a:p>
        </p:txBody>
      </p:sp>
    </p:spTree>
    <p:extLst>
      <p:ext uri="{BB962C8B-B14F-4D97-AF65-F5344CB8AC3E}">
        <p14:creationId xmlns:p14="http://schemas.microsoft.com/office/powerpoint/2010/main" val="7071648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Oval 16">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9" name="Group 18">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20" name="Freeform: Shape 19">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2" name="Oval 21">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3" name="Oval 22">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25" name="Rectangle 24">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C4DE49-9E6E-6724-BA7B-EB6049BA0355}"/>
              </a:ext>
            </a:extLst>
          </p:cNvPr>
          <p:cNvSpPr>
            <a:spLocks noGrp="1"/>
          </p:cNvSpPr>
          <p:nvPr>
            <p:ph type="title"/>
          </p:nvPr>
        </p:nvSpPr>
        <p:spPr>
          <a:xfrm>
            <a:off x="550864" y="549275"/>
            <a:ext cx="6373812" cy="984885"/>
          </a:xfrm>
        </p:spPr>
        <p:txBody>
          <a:bodyPr vert="horz" wrap="square" lIns="0" tIns="0" rIns="0" bIns="0" rtlCol="0" anchor="ctr" anchorCtr="0">
            <a:normAutofit/>
          </a:bodyPr>
          <a:lstStyle/>
          <a:p>
            <a:r>
              <a:rPr lang="en-US" sz="3400"/>
              <a:t>Kareem Abdul- Jabbar Linear Regression Model</a:t>
            </a:r>
          </a:p>
        </p:txBody>
      </p:sp>
      <p:sp>
        <p:nvSpPr>
          <p:cNvPr id="27" name="Rectangle 26">
            <a:extLst>
              <a:ext uri="{FF2B5EF4-FFF2-40B4-BE49-F238E27FC236}">
                <a16:creationId xmlns:a16="http://schemas.microsoft.com/office/drawing/2014/main" id="{31ACE9CC-FA52-49A8-A8CB-4C6772C481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83434"/>
            <a:ext cx="12192000" cy="4774566"/>
          </a:xfrm>
          <a:prstGeom prst="rect">
            <a:avLst/>
          </a:prstGeom>
          <a:solidFill>
            <a:schemeClr val="bg2">
              <a:lumMod val="50000"/>
              <a:lumOff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7">
            <a:extLst>
              <a:ext uri="{FF2B5EF4-FFF2-40B4-BE49-F238E27FC236}">
                <a16:creationId xmlns:a16="http://schemas.microsoft.com/office/drawing/2014/main" id="{E4B2E218-AE8C-08AE-8A77-6A5466C67278}"/>
              </a:ext>
            </a:extLst>
          </p:cNvPr>
          <p:cNvPicPr>
            <a:picLocks noGrp="1" noChangeAspect="1"/>
          </p:cNvPicPr>
          <p:nvPr>
            <p:ph idx="1"/>
          </p:nvPr>
        </p:nvPicPr>
        <p:blipFill>
          <a:blip r:embed="rId2"/>
          <a:stretch>
            <a:fillRect/>
          </a:stretch>
        </p:blipFill>
        <p:spPr>
          <a:xfrm>
            <a:off x="0" y="2291080"/>
            <a:ext cx="12192000" cy="3809999"/>
          </a:xfrm>
          <a:custGeom>
            <a:avLst/>
            <a:gdLst/>
            <a:ahLst/>
            <a:cxnLst/>
            <a:rect l="l" t="t" r="r" b="b"/>
            <a:pathLst>
              <a:path w="12192000" h="4225290">
                <a:moveTo>
                  <a:pt x="0" y="0"/>
                </a:moveTo>
                <a:lnTo>
                  <a:pt x="12192000" y="0"/>
                </a:lnTo>
                <a:lnTo>
                  <a:pt x="12192000" y="4225290"/>
                </a:lnTo>
                <a:lnTo>
                  <a:pt x="0" y="4225290"/>
                </a:lnTo>
                <a:close/>
              </a:path>
            </a:pathLst>
          </a:custGeom>
        </p:spPr>
      </p:pic>
      <p:sp>
        <p:nvSpPr>
          <p:cNvPr id="29" name="Rectangle 28">
            <a:extLst>
              <a:ext uri="{FF2B5EF4-FFF2-40B4-BE49-F238E27FC236}">
                <a16:creationId xmlns:a16="http://schemas.microsoft.com/office/drawing/2014/main" id="{28B56926-F216-4281-9196-1495BD3061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a:extLst>
              <a:ext uri="{FF2B5EF4-FFF2-40B4-BE49-F238E27FC236}">
                <a16:creationId xmlns:a16="http://schemas.microsoft.com/office/drawing/2014/main" id="{AAC6F1FF-35C9-BF39-BE2E-0F724DD201EE}"/>
              </a:ext>
            </a:extLst>
          </p:cNvPr>
          <p:cNvSpPr>
            <a:spLocks noGrp="1"/>
          </p:cNvSpPr>
          <p:nvPr>
            <p:ph type="dt" sz="half" idx="10"/>
          </p:nvPr>
        </p:nvSpPr>
        <p:spPr>
          <a:xfrm>
            <a:off x="550863" y="6507212"/>
            <a:ext cx="2628900" cy="153888"/>
          </a:xfrm>
        </p:spPr>
        <p:txBody>
          <a:bodyPr vert="horz" wrap="square" lIns="0" tIns="0" rIns="0" bIns="0" rtlCol="0" anchor="ctr">
            <a:normAutofit/>
          </a:bodyPr>
          <a:lstStyle/>
          <a:p>
            <a:pPr>
              <a:spcAft>
                <a:spcPts val="600"/>
              </a:spcAft>
            </a:pPr>
            <a:r>
              <a:rPr lang="en-US">
                <a:solidFill>
                  <a:schemeClr val="tx1">
                    <a:alpha val="80000"/>
                  </a:schemeClr>
                </a:solidFill>
              </a:rPr>
              <a:t>Tuesday, February 2, 20XX</a:t>
            </a:r>
          </a:p>
        </p:txBody>
      </p:sp>
      <p:sp>
        <p:nvSpPr>
          <p:cNvPr id="5" name="Footer Placeholder 4">
            <a:extLst>
              <a:ext uri="{FF2B5EF4-FFF2-40B4-BE49-F238E27FC236}">
                <a16:creationId xmlns:a16="http://schemas.microsoft.com/office/drawing/2014/main" id="{69728620-1F58-8340-835E-51A003DEF905}"/>
              </a:ext>
            </a:extLst>
          </p:cNvPr>
          <p:cNvSpPr>
            <a:spLocks noGrp="1"/>
          </p:cNvSpPr>
          <p:nvPr>
            <p:ph type="ftr" sz="quarter" idx="11"/>
          </p:nvPr>
        </p:nvSpPr>
        <p:spPr>
          <a:xfrm>
            <a:off x="3359150" y="6507212"/>
            <a:ext cx="6379210" cy="153888"/>
          </a:xfrm>
        </p:spPr>
        <p:txBody>
          <a:bodyPr vert="horz" wrap="square" lIns="0" tIns="0" rIns="0" bIns="0" rtlCol="0" anchor="ctr">
            <a:normAutofit/>
          </a:bodyPr>
          <a:lstStyle/>
          <a:p>
            <a:pPr>
              <a:spcAft>
                <a:spcPts val="600"/>
              </a:spcAft>
            </a:pPr>
            <a:r>
              <a:rPr lang="en-US" kern="1200">
                <a:solidFill>
                  <a:schemeClr val="tx1">
                    <a:alpha val="80000"/>
                  </a:schemeClr>
                </a:solidFill>
                <a:latin typeface="+mn-lt"/>
                <a:ea typeface="+mn-ea"/>
                <a:cs typeface="+mn-cs"/>
              </a:rPr>
              <a:t>Sample Footer Text</a:t>
            </a:r>
          </a:p>
        </p:txBody>
      </p:sp>
      <p:sp>
        <p:nvSpPr>
          <p:cNvPr id="6" name="Slide Number Placeholder 5">
            <a:extLst>
              <a:ext uri="{FF2B5EF4-FFF2-40B4-BE49-F238E27FC236}">
                <a16:creationId xmlns:a16="http://schemas.microsoft.com/office/drawing/2014/main" id="{60A0207C-156E-8BE2-C30D-6D2348A49915}"/>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12</a:t>
            </a:fld>
            <a:endParaRPr lang="en-US">
              <a:solidFill>
                <a:schemeClr val="tx1">
                  <a:alpha val="80000"/>
                </a:schemeClr>
              </a:solidFill>
            </a:endParaRPr>
          </a:p>
        </p:txBody>
      </p:sp>
    </p:spTree>
    <p:extLst>
      <p:ext uri="{BB962C8B-B14F-4D97-AF65-F5344CB8AC3E}">
        <p14:creationId xmlns:p14="http://schemas.microsoft.com/office/powerpoint/2010/main" val="26607834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0FBD7-F789-09EC-01D2-75DFC9C68C3C}"/>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C8457BF9-8A98-C9C4-B325-88A3E8981585}"/>
              </a:ext>
            </a:extLst>
          </p:cNvPr>
          <p:cNvSpPr>
            <a:spLocks noGrp="1"/>
          </p:cNvSpPr>
          <p:nvPr>
            <p:ph idx="1"/>
          </p:nvPr>
        </p:nvSpPr>
        <p:spPr/>
        <p:txBody>
          <a:bodyPr/>
          <a:lstStyle/>
          <a:p>
            <a:r>
              <a:rPr lang="en-US" dirty="0"/>
              <a:t>In occlusion we have seen from the data analysis that there are two things that Kareem surpasses in points with age than Yao Ming and Shaquille </a:t>
            </a:r>
            <a:r>
              <a:rPr lang="en-US" dirty="0" err="1"/>
              <a:t>Oneal</a:t>
            </a:r>
            <a:r>
              <a:rPr lang="en-US" dirty="0"/>
              <a:t> and that  Shaquille </a:t>
            </a:r>
            <a:r>
              <a:rPr lang="en-US" dirty="0" err="1"/>
              <a:t>Oneal</a:t>
            </a:r>
            <a:r>
              <a:rPr lang="en-US" dirty="0"/>
              <a:t> was more sufficient in the Los </a:t>
            </a:r>
            <a:r>
              <a:rPr lang="en-US" dirty="0" err="1"/>
              <a:t>angeles</a:t>
            </a:r>
            <a:r>
              <a:rPr lang="en-US" dirty="0"/>
              <a:t> Lakers , Yao Ming with the Houston rockets , and Kareem Abdul Jabbar with Los </a:t>
            </a:r>
            <a:r>
              <a:rPr lang="en-US" dirty="0" err="1"/>
              <a:t>angeles</a:t>
            </a:r>
            <a:r>
              <a:rPr lang="en-US" dirty="0"/>
              <a:t> Lakers </a:t>
            </a:r>
          </a:p>
        </p:txBody>
      </p:sp>
      <p:sp>
        <p:nvSpPr>
          <p:cNvPr id="4" name="Date Placeholder 3">
            <a:extLst>
              <a:ext uri="{FF2B5EF4-FFF2-40B4-BE49-F238E27FC236}">
                <a16:creationId xmlns:a16="http://schemas.microsoft.com/office/drawing/2014/main" id="{6AD02C53-F804-48A0-822B-EC298CFAD5AF}"/>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FB804B65-8475-C07E-9870-3AAC56CDF4C5}"/>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3610362D-6BA6-C3B7-6243-7FBD07C74D2C}"/>
              </a:ext>
            </a:extLst>
          </p:cNvPr>
          <p:cNvSpPr>
            <a:spLocks noGrp="1"/>
          </p:cNvSpPr>
          <p:nvPr>
            <p:ph type="sldNum" sz="quarter" idx="12"/>
          </p:nvPr>
        </p:nvSpPr>
        <p:spPr/>
        <p:txBody>
          <a:bodyPr/>
          <a:lstStyle/>
          <a:p>
            <a:fld id="{DBA1B0FB-D917-4C8C-928F-313BD683BF39}" type="slidenum">
              <a:rPr lang="en-US" smtClean="0"/>
              <a:t>13</a:t>
            </a:fld>
            <a:endParaRPr lang="en-US"/>
          </a:p>
        </p:txBody>
      </p:sp>
    </p:spTree>
    <p:extLst>
      <p:ext uri="{BB962C8B-B14F-4D97-AF65-F5344CB8AC3E}">
        <p14:creationId xmlns:p14="http://schemas.microsoft.com/office/powerpoint/2010/main" val="28177279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A7CBC-1D95-A2E8-6C4B-E9E513CA7A17}"/>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802B9559-4DD2-CB11-37D1-1746B29F413B}"/>
              </a:ext>
            </a:extLst>
          </p:cNvPr>
          <p:cNvSpPr>
            <a:spLocks noGrp="1"/>
          </p:cNvSpPr>
          <p:nvPr>
            <p:ph idx="1"/>
          </p:nvPr>
        </p:nvSpPr>
        <p:spPr/>
        <p:txBody>
          <a:bodyPr/>
          <a:lstStyle/>
          <a:p>
            <a:r>
              <a:rPr lang="en-US" dirty="0"/>
              <a:t>Kareem Abdul-Jabbar is an American former professional basketball player who played 20 seasons in the National Basketball Association for the Milwaukee Bucks and the Los Angeles Lakers.</a:t>
            </a:r>
          </a:p>
          <a:p>
            <a:r>
              <a:rPr lang="en-US" dirty="0"/>
              <a:t>Yao Ming is a Chinese basketball executive and former professional player. He played for the Shanghai Sharks of the Chinese Basketball Association and the Houston Rockets of the National Basketball Association.</a:t>
            </a:r>
          </a:p>
          <a:p>
            <a:r>
              <a:rPr lang="en-US" sz="1600" dirty="0"/>
              <a:t>Shaquille </a:t>
            </a:r>
            <a:r>
              <a:rPr lang="en-US" sz="1600" dirty="0" err="1"/>
              <a:t>Rashaun</a:t>
            </a:r>
            <a:r>
              <a:rPr lang="en-US" sz="1600" dirty="0"/>
              <a:t> O'Neal, known commonly as "Shaq", is an American former professional basketball player who is a sports analyst on the television program Inside the NBA. O'Neal is regarded as one of the greatest basketball players and centers of all time. After playing college basketball for the LSU Tigers, O'Neal was drafted by the Orlando Magic with the first overall pick in the 1992 NBA draft. He quickly became one of the best centers in the league, winning Rookie of the Year in 1992–93 and leading his team to the 1995 NBA Finals. After four years with the Magic, O'Neal signed as a free agent with the Los Angeles Lakers. They won three consecutive championships in 2000, 2001, and 2002. Amid tension between O'Neal and Kobe Bryant, O'Neal was traded to the Miami Heat in 2004, and his fourth NBA championship followed in 2006. </a:t>
            </a:r>
          </a:p>
        </p:txBody>
      </p:sp>
      <p:sp>
        <p:nvSpPr>
          <p:cNvPr id="4" name="Date Placeholder 3">
            <a:extLst>
              <a:ext uri="{FF2B5EF4-FFF2-40B4-BE49-F238E27FC236}">
                <a16:creationId xmlns:a16="http://schemas.microsoft.com/office/drawing/2014/main" id="{77A6B9B6-72B8-EFF1-91C1-611FC8711D6B}"/>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36926A23-25F2-7C05-9FA5-C2F4FC69A33C}"/>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F4DB3A48-5A7C-0A55-E672-C2BC196CB0DA}"/>
              </a:ext>
            </a:extLst>
          </p:cNvPr>
          <p:cNvSpPr>
            <a:spLocks noGrp="1"/>
          </p:cNvSpPr>
          <p:nvPr>
            <p:ph type="sldNum" sz="quarter" idx="12"/>
          </p:nvPr>
        </p:nvSpPr>
        <p:spPr/>
        <p:txBody>
          <a:bodyPr/>
          <a:lstStyle/>
          <a:p>
            <a:fld id="{DBA1B0FB-D917-4C8C-928F-313BD683BF39}" type="slidenum">
              <a:rPr lang="en-US" smtClean="0"/>
              <a:t>2</a:t>
            </a:fld>
            <a:endParaRPr lang="en-US" dirty="0"/>
          </a:p>
        </p:txBody>
      </p:sp>
    </p:spTree>
    <p:extLst>
      <p:ext uri="{BB962C8B-B14F-4D97-AF65-F5344CB8AC3E}">
        <p14:creationId xmlns:p14="http://schemas.microsoft.com/office/powerpoint/2010/main" val="27788082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2986234"/>
          </a:xfrm>
        </p:spPr>
        <p:txBody>
          <a:bodyPr vert="horz" wrap="square" lIns="0" tIns="0" rIns="0" bIns="0" rtlCol="0" anchor="b" anchorCtr="0">
            <a:normAutofit/>
          </a:bodyPr>
          <a:lstStyle/>
          <a:p>
            <a:pPr>
              <a:lnSpc>
                <a:spcPct val="100000"/>
              </a:lnSpc>
            </a:pPr>
            <a:r>
              <a:rPr lang="en-US" sz="6400" kern="1200" dirty="0">
                <a:solidFill>
                  <a:schemeClr val="tx1"/>
                </a:solidFill>
                <a:latin typeface="+mj-lt"/>
                <a:ea typeface="+mj-ea"/>
                <a:cs typeface="+mj-cs"/>
              </a:rPr>
              <a:t>Flaws</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3827610"/>
            <a:ext cx="5437187" cy="2265216"/>
          </a:xfrm>
        </p:spPr>
        <p:txBody>
          <a:bodyPr vert="horz" wrap="square" lIns="0" tIns="0" rIns="0" bIns="0" rtlCol="0">
            <a:normAutofit/>
          </a:bodyPr>
          <a:lstStyle/>
          <a:p>
            <a:pPr marL="0" indent="0">
              <a:lnSpc>
                <a:spcPct val="100000"/>
              </a:lnSpc>
              <a:buNone/>
            </a:pPr>
            <a:r>
              <a:rPr lang="en-US" kern="1200" dirty="0">
                <a:latin typeface="+mn-lt"/>
                <a:ea typeface="+mn-ea"/>
                <a:cs typeface="+mn-cs"/>
              </a:rPr>
              <a:t>In todays analysis we are going </a:t>
            </a:r>
            <a:r>
              <a:rPr lang="en-US" kern="1200" dirty="0" err="1">
                <a:latin typeface="+mn-lt"/>
                <a:ea typeface="+mn-ea"/>
                <a:cs typeface="+mn-cs"/>
              </a:rPr>
              <a:t>analayze</a:t>
            </a:r>
            <a:r>
              <a:rPr lang="en-US" kern="1200" dirty="0">
                <a:latin typeface="+mn-lt"/>
                <a:ea typeface="+mn-ea"/>
                <a:cs typeface="+mn-cs"/>
              </a:rPr>
              <a:t> </a:t>
            </a:r>
            <a:r>
              <a:rPr lang="en-US" kern="1200" dirty="0" err="1">
                <a:latin typeface="+mn-lt"/>
                <a:ea typeface="+mn-ea"/>
                <a:cs typeface="+mn-cs"/>
              </a:rPr>
              <a:t>eeach</a:t>
            </a:r>
            <a:r>
              <a:rPr lang="en-US" kern="1200" dirty="0">
                <a:latin typeface="+mn-lt"/>
                <a:ea typeface="+mn-ea"/>
                <a:cs typeface="+mn-cs"/>
              </a:rPr>
              <a:t> of three players and who was  ,ore dominant with age , and  point s with team percentage . But due to the data I was not able to present itself with  only one player  to point to the season </a:t>
            </a:r>
          </a:p>
        </p:txBody>
      </p:sp>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p:txBody>
          <a:bodyPr/>
          <a:lstStyle/>
          <a:p>
            <a:r>
              <a:rPr lang="en-US"/>
              <a:t>Tuesday, February 2, 20XX</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3</a:t>
            </a:fld>
            <a:endParaRPr lang="en-US"/>
          </a:p>
        </p:txBody>
      </p:sp>
    </p:spTree>
    <p:extLst>
      <p:ext uri="{BB962C8B-B14F-4D97-AF65-F5344CB8AC3E}">
        <p14:creationId xmlns:p14="http://schemas.microsoft.com/office/powerpoint/2010/main" val="5600218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E174092-82D3-44E0-8948-4096232ED0A7}"/>
              </a:ext>
            </a:extLst>
          </p:cNvPr>
          <p:cNvSpPr>
            <a:spLocks noGrp="1"/>
          </p:cNvSpPr>
          <p:nvPr>
            <p:ph type="title"/>
          </p:nvPr>
        </p:nvSpPr>
        <p:spPr>
          <a:xfrm>
            <a:off x="575251" y="272184"/>
            <a:ext cx="11392899" cy="1713158"/>
          </a:xfrm>
        </p:spPr>
        <p:txBody>
          <a:bodyPr/>
          <a:lstStyle/>
          <a:p>
            <a:r>
              <a:rPr lang="en-US" sz="4000" dirty="0"/>
              <a:t>Out of all the season </a:t>
            </a:r>
            <a:r>
              <a:rPr lang="en-US" sz="4000" dirty="0" err="1"/>
              <a:t>shaq</a:t>
            </a:r>
            <a:r>
              <a:rPr lang="en-US" sz="4000" dirty="0"/>
              <a:t> played How many seasons and how many points was he more efficient for the team ?</a:t>
            </a:r>
          </a:p>
        </p:txBody>
      </p:sp>
      <p:sp>
        <p:nvSpPr>
          <p:cNvPr id="4" name="Date Placeholder 3">
            <a:extLst>
              <a:ext uri="{FF2B5EF4-FFF2-40B4-BE49-F238E27FC236}">
                <a16:creationId xmlns:a16="http://schemas.microsoft.com/office/drawing/2014/main" id="{E39EF484-38C8-4EDC-ACF5-695CFB216839}"/>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D183D7-B16E-4A9D-BC4B-D1EC347BF97E}"/>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705C33DF-36C9-49E9-B48D-A320B179C4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4</a:t>
            </a:fld>
            <a:endParaRPr lang="en-US"/>
          </a:p>
        </p:txBody>
      </p:sp>
      <p:pic>
        <p:nvPicPr>
          <p:cNvPr id="12" name="Content Placeholder 11">
            <a:extLst>
              <a:ext uri="{FF2B5EF4-FFF2-40B4-BE49-F238E27FC236}">
                <a16:creationId xmlns:a16="http://schemas.microsoft.com/office/drawing/2014/main" id="{B8BC6E28-3A19-8B32-87AC-9E98F3B9BBC8}"/>
              </a:ext>
            </a:extLst>
          </p:cNvPr>
          <p:cNvPicPr>
            <a:picLocks noGrp="1" noChangeAspect="1"/>
          </p:cNvPicPr>
          <p:nvPr>
            <p:ph idx="1"/>
          </p:nvPr>
        </p:nvPicPr>
        <p:blipFill>
          <a:blip r:embed="rId2"/>
          <a:stretch>
            <a:fillRect/>
          </a:stretch>
        </p:blipFill>
        <p:spPr>
          <a:xfrm>
            <a:off x="2871575" y="2394891"/>
            <a:ext cx="6448850" cy="3979862"/>
          </a:xfrm>
          <a:prstGeom prst="rect">
            <a:avLst/>
          </a:prstGeom>
        </p:spPr>
      </p:pic>
    </p:spTree>
    <p:extLst>
      <p:ext uri="{BB962C8B-B14F-4D97-AF65-F5344CB8AC3E}">
        <p14:creationId xmlns:p14="http://schemas.microsoft.com/office/powerpoint/2010/main" val="37402860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102D8-1D22-4940-AF19-07CF3A0DC5F4}"/>
              </a:ext>
            </a:extLst>
          </p:cNvPr>
          <p:cNvSpPr>
            <a:spLocks noGrp="1"/>
          </p:cNvSpPr>
          <p:nvPr>
            <p:ph type="title"/>
          </p:nvPr>
        </p:nvSpPr>
        <p:spPr>
          <a:xfrm>
            <a:off x="550862" y="549275"/>
            <a:ext cx="11091600" cy="1563688"/>
          </a:xfrm>
        </p:spPr>
        <p:txBody>
          <a:bodyPr/>
          <a:lstStyle/>
          <a:p>
            <a:r>
              <a:rPr lang="en-US" sz="4000" dirty="0"/>
              <a:t>Out of all the season Kareem has played how many season and how many points was he more efficient for the team?</a:t>
            </a:r>
          </a:p>
        </p:txBody>
      </p:sp>
      <p:sp>
        <p:nvSpPr>
          <p:cNvPr id="14" name="Date Placeholder 13">
            <a:extLst>
              <a:ext uri="{FF2B5EF4-FFF2-40B4-BE49-F238E27FC236}">
                <a16:creationId xmlns:a16="http://schemas.microsoft.com/office/drawing/2014/main" id="{DC738669-5750-45EA-9715-A0041D4C569B}"/>
              </a:ext>
            </a:extLst>
          </p:cNvPr>
          <p:cNvSpPr>
            <a:spLocks noGrp="1"/>
          </p:cNvSpPr>
          <p:nvPr>
            <p:ph type="dt" sz="half" idx="10"/>
          </p:nvPr>
        </p:nvSpPr>
        <p:spPr>
          <a:xfrm>
            <a:off x="550863" y="6507212"/>
            <a:ext cx="2628900" cy="153888"/>
          </a:xfrm>
        </p:spPr>
        <p:txBody>
          <a:bodyPr/>
          <a:lstStyle/>
          <a:p>
            <a:r>
              <a:rPr lang="en-US"/>
              <a:t>Tuesday, February 2, 20XX</a:t>
            </a:r>
          </a:p>
        </p:txBody>
      </p:sp>
      <p:sp>
        <p:nvSpPr>
          <p:cNvPr id="15" name="Footer Placeholder 14">
            <a:extLst>
              <a:ext uri="{FF2B5EF4-FFF2-40B4-BE49-F238E27FC236}">
                <a16:creationId xmlns:a16="http://schemas.microsoft.com/office/drawing/2014/main" id="{CD05A243-8080-4F6D-8538-65CDDF891BA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16" name="Slide Number Placeholder 15">
            <a:extLst>
              <a:ext uri="{FF2B5EF4-FFF2-40B4-BE49-F238E27FC236}">
                <a16:creationId xmlns:a16="http://schemas.microsoft.com/office/drawing/2014/main" id="{3F8A62C8-5437-4C47-AC0F-0605F84CBA57}"/>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5</a:t>
            </a:fld>
            <a:endParaRPr lang="en-US"/>
          </a:p>
        </p:txBody>
      </p:sp>
      <p:pic>
        <p:nvPicPr>
          <p:cNvPr id="5" name="Content Placeholder 4">
            <a:extLst>
              <a:ext uri="{FF2B5EF4-FFF2-40B4-BE49-F238E27FC236}">
                <a16:creationId xmlns:a16="http://schemas.microsoft.com/office/drawing/2014/main" id="{532C5CCC-06C6-63FF-86FA-532FF2ACF8CB}"/>
              </a:ext>
            </a:extLst>
          </p:cNvPr>
          <p:cNvPicPr>
            <a:picLocks noGrp="1" noChangeAspect="1"/>
          </p:cNvPicPr>
          <p:nvPr>
            <p:ph idx="1"/>
          </p:nvPr>
        </p:nvPicPr>
        <p:blipFill>
          <a:blip r:embed="rId2"/>
          <a:stretch>
            <a:fillRect/>
          </a:stretch>
        </p:blipFill>
        <p:spPr>
          <a:xfrm>
            <a:off x="2871575" y="2112963"/>
            <a:ext cx="6448850" cy="3979862"/>
          </a:xfrm>
          <a:prstGeom prst="rect">
            <a:avLst/>
          </a:prstGeom>
        </p:spPr>
      </p:pic>
    </p:spTree>
    <p:extLst>
      <p:ext uri="{BB962C8B-B14F-4D97-AF65-F5344CB8AC3E}">
        <p14:creationId xmlns:p14="http://schemas.microsoft.com/office/powerpoint/2010/main" val="24969477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0CEE5-2DBF-6163-158B-E6242FA747C9}"/>
              </a:ext>
            </a:extLst>
          </p:cNvPr>
          <p:cNvSpPr>
            <a:spLocks noGrp="1"/>
          </p:cNvSpPr>
          <p:nvPr>
            <p:ph type="title"/>
          </p:nvPr>
        </p:nvSpPr>
        <p:spPr>
          <a:xfrm>
            <a:off x="550862" y="549274"/>
            <a:ext cx="11091600" cy="1472565"/>
          </a:xfrm>
        </p:spPr>
        <p:txBody>
          <a:bodyPr/>
          <a:lstStyle/>
          <a:p>
            <a:r>
              <a:rPr lang="en-US" sz="4000" dirty="0"/>
              <a:t>Out of all the season YAO played How many seasons and how many points was he more efficient for the team</a:t>
            </a:r>
          </a:p>
        </p:txBody>
      </p:sp>
      <p:pic>
        <p:nvPicPr>
          <p:cNvPr id="7" name="Content Placeholder 6">
            <a:extLst>
              <a:ext uri="{FF2B5EF4-FFF2-40B4-BE49-F238E27FC236}">
                <a16:creationId xmlns:a16="http://schemas.microsoft.com/office/drawing/2014/main" id="{4AD52491-7F56-D7B3-D167-C3C496404631}"/>
              </a:ext>
            </a:extLst>
          </p:cNvPr>
          <p:cNvPicPr>
            <a:picLocks noGrp="1" noChangeAspect="1"/>
          </p:cNvPicPr>
          <p:nvPr>
            <p:ph idx="1"/>
          </p:nvPr>
        </p:nvPicPr>
        <p:blipFill>
          <a:blip r:embed="rId2"/>
          <a:stretch>
            <a:fillRect/>
          </a:stretch>
        </p:blipFill>
        <p:spPr>
          <a:xfrm>
            <a:off x="2871575" y="2112963"/>
            <a:ext cx="6448850" cy="3979862"/>
          </a:xfrm>
          <a:prstGeom prst="rect">
            <a:avLst/>
          </a:prstGeom>
        </p:spPr>
      </p:pic>
      <p:sp>
        <p:nvSpPr>
          <p:cNvPr id="4" name="Date Placeholder 3">
            <a:extLst>
              <a:ext uri="{FF2B5EF4-FFF2-40B4-BE49-F238E27FC236}">
                <a16:creationId xmlns:a16="http://schemas.microsoft.com/office/drawing/2014/main" id="{135E30F1-EB1B-8869-20A7-39829F5D52AF}"/>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A9CAD10B-C2A8-01AC-1D6E-F388B42C2C0E}"/>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F6E898B1-2934-CF49-08DB-CBFCF3A447E8}"/>
              </a:ext>
            </a:extLst>
          </p:cNvPr>
          <p:cNvSpPr>
            <a:spLocks noGrp="1"/>
          </p:cNvSpPr>
          <p:nvPr>
            <p:ph type="sldNum" sz="quarter" idx="12"/>
          </p:nvPr>
        </p:nvSpPr>
        <p:spPr/>
        <p:txBody>
          <a:bodyPr/>
          <a:lstStyle/>
          <a:p>
            <a:fld id="{DBA1B0FB-D917-4C8C-928F-313BD683BF39}" type="slidenum">
              <a:rPr lang="en-US" smtClean="0"/>
              <a:t>6</a:t>
            </a:fld>
            <a:endParaRPr lang="en-US"/>
          </a:p>
        </p:txBody>
      </p:sp>
    </p:spTree>
    <p:extLst>
      <p:ext uri="{BB962C8B-B14F-4D97-AF65-F5344CB8AC3E}">
        <p14:creationId xmlns:p14="http://schemas.microsoft.com/office/powerpoint/2010/main" val="9938445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ED4C0-8811-812C-2C61-A695B094329E}"/>
              </a:ext>
            </a:extLst>
          </p:cNvPr>
          <p:cNvSpPr>
            <a:spLocks noGrp="1"/>
          </p:cNvSpPr>
          <p:nvPr>
            <p:ph type="title"/>
          </p:nvPr>
        </p:nvSpPr>
        <p:spPr/>
        <p:txBody>
          <a:bodyPr/>
          <a:lstStyle/>
          <a:p>
            <a:r>
              <a:rPr lang="en-US" dirty="0"/>
              <a:t>What was </a:t>
            </a:r>
            <a:r>
              <a:rPr lang="en-US" dirty="0" err="1"/>
              <a:t>Shaqs</a:t>
            </a:r>
            <a:r>
              <a:rPr lang="en-US" dirty="0"/>
              <a:t> factor of point to age during his NBA Career?</a:t>
            </a:r>
          </a:p>
        </p:txBody>
      </p:sp>
      <p:pic>
        <p:nvPicPr>
          <p:cNvPr id="7" name="Content Placeholder 6">
            <a:extLst>
              <a:ext uri="{FF2B5EF4-FFF2-40B4-BE49-F238E27FC236}">
                <a16:creationId xmlns:a16="http://schemas.microsoft.com/office/drawing/2014/main" id="{1C204501-B602-5430-54DE-BB14A7134D0A}"/>
              </a:ext>
            </a:extLst>
          </p:cNvPr>
          <p:cNvPicPr>
            <a:picLocks noGrp="1" noChangeAspect="1"/>
          </p:cNvPicPr>
          <p:nvPr>
            <p:ph idx="1"/>
          </p:nvPr>
        </p:nvPicPr>
        <p:blipFill>
          <a:blip r:embed="rId2"/>
          <a:stretch>
            <a:fillRect/>
          </a:stretch>
        </p:blipFill>
        <p:spPr>
          <a:xfrm>
            <a:off x="2871575" y="2112963"/>
            <a:ext cx="6448850" cy="3979862"/>
          </a:xfrm>
          <a:prstGeom prst="rect">
            <a:avLst/>
          </a:prstGeom>
        </p:spPr>
      </p:pic>
      <p:sp>
        <p:nvSpPr>
          <p:cNvPr id="4" name="Date Placeholder 3">
            <a:extLst>
              <a:ext uri="{FF2B5EF4-FFF2-40B4-BE49-F238E27FC236}">
                <a16:creationId xmlns:a16="http://schemas.microsoft.com/office/drawing/2014/main" id="{8CAF87BA-8D4F-D775-821B-0BEC792C55DD}"/>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714A8B6F-6762-7CDB-7106-5DF49D456E10}"/>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7E3339C2-F68F-43B6-1BC2-550B76BCD15A}"/>
              </a:ext>
            </a:extLst>
          </p:cNvPr>
          <p:cNvSpPr>
            <a:spLocks noGrp="1"/>
          </p:cNvSpPr>
          <p:nvPr>
            <p:ph type="sldNum" sz="quarter" idx="12"/>
          </p:nvPr>
        </p:nvSpPr>
        <p:spPr/>
        <p:txBody>
          <a:bodyPr/>
          <a:lstStyle/>
          <a:p>
            <a:fld id="{DBA1B0FB-D917-4C8C-928F-313BD683BF39}" type="slidenum">
              <a:rPr lang="en-US" smtClean="0"/>
              <a:t>7</a:t>
            </a:fld>
            <a:endParaRPr lang="en-US"/>
          </a:p>
        </p:txBody>
      </p:sp>
    </p:spTree>
    <p:extLst>
      <p:ext uri="{BB962C8B-B14F-4D97-AF65-F5344CB8AC3E}">
        <p14:creationId xmlns:p14="http://schemas.microsoft.com/office/powerpoint/2010/main" val="20222917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 name="Oval 13">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Oval 15">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8" name="Group 17">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19" name="Freeform: Shape 18">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 name="Oval 20">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2" name="Oval 21">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24" name="Rectangle 23">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3ABDE0-54D9-18F8-30F4-51100F26CB97}"/>
              </a:ext>
            </a:extLst>
          </p:cNvPr>
          <p:cNvSpPr>
            <a:spLocks noGrp="1"/>
          </p:cNvSpPr>
          <p:nvPr>
            <p:ph type="title"/>
          </p:nvPr>
        </p:nvSpPr>
        <p:spPr>
          <a:xfrm>
            <a:off x="550864" y="1007165"/>
            <a:ext cx="3565524" cy="2429284"/>
          </a:xfrm>
        </p:spPr>
        <p:txBody>
          <a:bodyPr vert="horz" wrap="square" lIns="0" tIns="0" rIns="0" bIns="0" rtlCol="0" anchor="b" anchorCtr="0">
            <a:normAutofit/>
          </a:bodyPr>
          <a:lstStyle/>
          <a:p>
            <a:r>
              <a:rPr lang="en-US" sz="3400" kern="1200">
                <a:solidFill>
                  <a:schemeClr val="tx1"/>
                </a:solidFill>
                <a:latin typeface="+mj-lt"/>
                <a:ea typeface="+mj-ea"/>
                <a:cs typeface="+mj-cs"/>
              </a:rPr>
              <a:t>What was yao ming  factor of points to age  during his NBA Career?</a:t>
            </a:r>
          </a:p>
        </p:txBody>
      </p:sp>
      <p:sp>
        <p:nvSpPr>
          <p:cNvPr id="26" name="Oval 25">
            <a:extLst>
              <a:ext uri="{FF2B5EF4-FFF2-40B4-BE49-F238E27FC236}">
                <a16:creationId xmlns:a16="http://schemas.microsoft.com/office/drawing/2014/main" id="{7AEC842D-C905-4DEA-B1C3-CA51995C57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0863" y="549274"/>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8" name="Rectangle 27">
            <a:extLst>
              <a:ext uri="{FF2B5EF4-FFF2-40B4-BE49-F238E27FC236}">
                <a16:creationId xmlns:a16="http://schemas.microsoft.com/office/drawing/2014/main" id="{FE05BC49-0F00-4C85-9AF5-A0CC5B39C8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a:extLst>
              <a:ext uri="{FF2B5EF4-FFF2-40B4-BE49-F238E27FC236}">
                <a16:creationId xmlns:a16="http://schemas.microsoft.com/office/drawing/2014/main" id="{9845873E-9C86-4496-87B7-3A6141D7DE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69384" y="4508500"/>
            <a:ext cx="1468514" cy="1521012"/>
            <a:chOff x="5236793" y="2432482"/>
            <a:chExt cx="1468514" cy="1521012"/>
          </a:xfrm>
        </p:grpSpPr>
        <p:sp>
          <p:nvSpPr>
            <p:cNvPr id="31" name="Freeform 5">
              <a:extLst>
                <a:ext uri="{FF2B5EF4-FFF2-40B4-BE49-F238E27FC236}">
                  <a16:creationId xmlns:a16="http://schemas.microsoft.com/office/drawing/2014/main" id="{67B3FE92-6018-4D9B-9B3E-264810BCB42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463135" y="2432482"/>
              <a:ext cx="1242172" cy="729202"/>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4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2" name="Freeform 6">
              <a:extLst>
                <a:ext uri="{FF2B5EF4-FFF2-40B4-BE49-F238E27FC236}">
                  <a16:creationId xmlns:a16="http://schemas.microsoft.com/office/drawing/2014/main" id="{6ADEA1A7-349B-4EC9-9458-EBB1E9BFDA3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236793" y="2566400"/>
              <a:ext cx="611884" cy="1076550"/>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4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3" name="Freeform 8">
              <a:extLst>
                <a:ext uri="{FF2B5EF4-FFF2-40B4-BE49-F238E27FC236}">
                  <a16:creationId xmlns:a16="http://schemas.microsoft.com/office/drawing/2014/main" id="{83BB3CBA-4085-4566-9B1D-656DA46E3B8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765469" y="2876944"/>
              <a:ext cx="630288" cy="1076550"/>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40000"/>
                    <a:lumOff val="60000"/>
                    <a:alpha val="60000"/>
                  </a:schemeClr>
                </a:gs>
              </a:gsLst>
              <a:lin ang="18000000" scaled="0"/>
              <a:tileRect/>
            </a:gradFill>
            <a:ln>
              <a:noFill/>
            </a:ln>
            <a:effectLst>
              <a:innerShdw blurRad="508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pic>
        <p:nvPicPr>
          <p:cNvPr id="7" name="Content Placeholder 6">
            <a:extLst>
              <a:ext uri="{FF2B5EF4-FFF2-40B4-BE49-F238E27FC236}">
                <a16:creationId xmlns:a16="http://schemas.microsoft.com/office/drawing/2014/main" id="{D1FF5364-26B4-04F6-1E1F-4C62F8140D7C}"/>
              </a:ext>
            </a:extLst>
          </p:cNvPr>
          <p:cNvPicPr>
            <a:picLocks noGrp="1" noChangeAspect="1"/>
          </p:cNvPicPr>
          <p:nvPr>
            <p:ph idx="1"/>
          </p:nvPr>
        </p:nvPicPr>
        <p:blipFill rotWithShape="1">
          <a:blip r:embed="rId2"/>
          <a:srcRect l="4169" r="21879" b="2"/>
          <a:stretch/>
        </p:blipFill>
        <p:spPr>
          <a:xfrm>
            <a:off x="4743451" y="549275"/>
            <a:ext cx="6897687" cy="5759451"/>
          </a:xfrm>
          <a:custGeom>
            <a:avLst/>
            <a:gdLst/>
            <a:ahLst/>
            <a:cxnLst/>
            <a:rect l="l" t="t" r="r" b="b"/>
            <a:pathLst>
              <a:path w="6897687" h="5759451">
                <a:moveTo>
                  <a:pt x="0" y="0"/>
                </a:moveTo>
                <a:lnTo>
                  <a:pt x="6897687" y="0"/>
                </a:lnTo>
                <a:lnTo>
                  <a:pt x="6897687" y="5759451"/>
                </a:lnTo>
                <a:lnTo>
                  <a:pt x="0" y="5759451"/>
                </a:lnTo>
                <a:close/>
              </a:path>
            </a:pathLst>
          </a:custGeom>
        </p:spPr>
      </p:pic>
      <p:sp>
        <p:nvSpPr>
          <p:cNvPr id="4" name="Date Placeholder 3">
            <a:extLst>
              <a:ext uri="{FF2B5EF4-FFF2-40B4-BE49-F238E27FC236}">
                <a16:creationId xmlns:a16="http://schemas.microsoft.com/office/drawing/2014/main" id="{3FD498D2-1246-09ED-3A52-3C5E49565B74}"/>
              </a:ext>
            </a:extLst>
          </p:cNvPr>
          <p:cNvSpPr>
            <a:spLocks noGrp="1"/>
          </p:cNvSpPr>
          <p:nvPr>
            <p:ph type="dt" sz="half" idx="10"/>
          </p:nvPr>
        </p:nvSpPr>
        <p:spPr>
          <a:xfrm>
            <a:off x="550863" y="6507212"/>
            <a:ext cx="2628900" cy="153888"/>
          </a:xfrm>
        </p:spPr>
        <p:txBody>
          <a:bodyPr vert="horz" wrap="square" lIns="0" tIns="0" rIns="0" bIns="0" rtlCol="0" anchor="ctr">
            <a:normAutofit/>
          </a:bodyPr>
          <a:lstStyle/>
          <a:p>
            <a:pPr>
              <a:spcAft>
                <a:spcPts val="600"/>
              </a:spcAft>
            </a:pPr>
            <a:r>
              <a:rPr lang="en-US">
                <a:solidFill>
                  <a:schemeClr val="tx1">
                    <a:alpha val="80000"/>
                  </a:schemeClr>
                </a:solidFill>
              </a:rPr>
              <a:t>Tuesday, February 2, 20XX</a:t>
            </a:r>
          </a:p>
        </p:txBody>
      </p:sp>
      <p:sp>
        <p:nvSpPr>
          <p:cNvPr id="5" name="Footer Placeholder 4">
            <a:extLst>
              <a:ext uri="{FF2B5EF4-FFF2-40B4-BE49-F238E27FC236}">
                <a16:creationId xmlns:a16="http://schemas.microsoft.com/office/drawing/2014/main" id="{5709831D-4C70-5227-586A-52BD06407295}"/>
              </a:ext>
            </a:extLst>
          </p:cNvPr>
          <p:cNvSpPr>
            <a:spLocks noGrp="1"/>
          </p:cNvSpPr>
          <p:nvPr>
            <p:ph type="ftr" sz="quarter" idx="11"/>
          </p:nvPr>
        </p:nvSpPr>
        <p:spPr>
          <a:xfrm>
            <a:off x="3359150" y="6507212"/>
            <a:ext cx="6379210" cy="153888"/>
          </a:xfrm>
        </p:spPr>
        <p:txBody>
          <a:bodyPr vert="horz" wrap="square" lIns="0" tIns="0" rIns="0" bIns="0" rtlCol="0" anchor="ctr">
            <a:normAutofit/>
          </a:bodyPr>
          <a:lstStyle/>
          <a:p>
            <a:pPr>
              <a:spcAft>
                <a:spcPts val="600"/>
              </a:spcAft>
            </a:pPr>
            <a:r>
              <a:rPr lang="en-US" kern="1200">
                <a:solidFill>
                  <a:schemeClr val="tx1">
                    <a:alpha val="80000"/>
                  </a:schemeClr>
                </a:solidFill>
                <a:latin typeface="+mn-lt"/>
                <a:ea typeface="+mn-ea"/>
                <a:cs typeface="+mn-cs"/>
              </a:rPr>
              <a:t>Sample Footer Text</a:t>
            </a:r>
          </a:p>
        </p:txBody>
      </p:sp>
      <p:sp>
        <p:nvSpPr>
          <p:cNvPr id="6" name="Slide Number Placeholder 5">
            <a:extLst>
              <a:ext uri="{FF2B5EF4-FFF2-40B4-BE49-F238E27FC236}">
                <a16:creationId xmlns:a16="http://schemas.microsoft.com/office/drawing/2014/main" id="{86F7CA63-84F2-DCB0-FF39-67A0C8DC2575}"/>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8</a:t>
            </a:fld>
            <a:endParaRPr lang="en-US">
              <a:solidFill>
                <a:schemeClr val="tx1">
                  <a:alpha val="80000"/>
                </a:schemeClr>
              </a:solidFill>
            </a:endParaRPr>
          </a:p>
        </p:txBody>
      </p:sp>
    </p:spTree>
    <p:extLst>
      <p:ext uri="{BB962C8B-B14F-4D97-AF65-F5344CB8AC3E}">
        <p14:creationId xmlns:p14="http://schemas.microsoft.com/office/powerpoint/2010/main" val="34603270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 name="Oval 13">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Oval 15">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8" name="Group 17">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19" name="Freeform: Shape 18">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9">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1" name="Oval 20">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2" name="Oval 21">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24" name="Rectangle 23">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6577F87-98D1-93D4-1140-1772B331AFE4}"/>
              </a:ext>
            </a:extLst>
          </p:cNvPr>
          <p:cNvSpPr>
            <a:spLocks noGrp="1"/>
          </p:cNvSpPr>
          <p:nvPr>
            <p:ph type="title"/>
          </p:nvPr>
        </p:nvSpPr>
        <p:spPr>
          <a:xfrm>
            <a:off x="8075614" y="549275"/>
            <a:ext cx="3565524" cy="3034657"/>
          </a:xfrm>
        </p:spPr>
        <p:txBody>
          <a:bodyPr vert="horz" wrap="square" lIns="0" tIns="0" rIns="0" bIns="0" rtlCol="0" anchor="b" anchorCtr="0">
            <a:normAutofit/>
          </a:bodyPr>
          <a:lstStyle/>
          <a:p>
            <a:r>
              <a:rPr lang="en-US" sz="4400"/>
              <a:t>What was Kareem factor in points to age during his NBA Career? </a:t>
            </a:r>
          </a:p>
        </p:txBody>
      </p:sp>
      <p:pic>
        <p:nvPicPr>
          <p:cNvPr id="7" name="Content Placeholder 6">
            <a:extLst>
              <a:ext uri="{FF2B5EF4-FFF2-40B4-BE49-F238E27FC236}">
                <a16:creationId xmlns:a16="http://schemas.microsoft.com/office/drawing/2014/main" id="{BD8F0A1F-9AE1-CCA2-E88E-372E9637B5C2}"/>
              </a:ext>
            </a:extLst>
          </p:cNvPr>
          <p:cNvPicPr>
            <a:picLocks noGrp="1" noChangeAspect="1"/>
          </p:cNvPicPr>
          <p:nvPr>
            <p:ph idx="1"/>
          </p:nvPr>
        </p:nvPicPr>
        <p:blipFill>
          <a:blip r:embed="rId2"/>
          <a:stretch>
            <a:fillRect/>
          </a:stretch>
        </p:blipFill>
        <p:spPr>
          <a:xfrm>
            <a:off x="550864" y="1276606"/>
            <a:ext cx="6973888" cy="4306374"/>
          </a:xfrm>
          <a:custGeom>
            <a:avLst/>
            <a:gdLst/>
            <a:ahLst/>
            <a:cxnLst/>
            <a:rect l="l" t="t" r="r" b="b"/>
            <a:pathLst>
              <a:path w="6973888" h="5761037">
                <a:moveTo>
                  <a:pt x="0" y="0"/>
                </a:moveTo>
                <a:lnTo>
                  <a:pt x="6973888" y="0"/>
                </a:lnTo>
                <a:lnTo>
                  <a:pt x="6973888" y="5761037"/>
                </a:lnTo>
                <a:lnTo>
                  <a:pt x="0" y="5761037"/>
                </a:lnTo>
                <a:close/>
              </a:path>
            </a:pathLst>
          </a:custGeom>
        </p:spPr>
      </p:pic>
      <p:sp>
        <p:nvSpPr>
          <p:cNvPr id="26" name="Oval 25">
            <a:extLst>
              <a:ext uri="{FF2B5EF4-FFF2-40B4-BE49-F238E27FC236}">
                <a16:creationId xmlns:a16="http://schemas.microsoft.com/office/drawing/2014/main" id="{61B0F92C-925A-4D2E-839E-EB381378C3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95000" y="4960218"/>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 name="Date Placeholder 3">
            <a:extLst>
              <a:ext uri="{FF2B5EF4-FFF2-40B4-BE49-F238E27FC236}">
                <a16:creationId xmlns:a16="http://schemas.microsoft.com/office/drawing/2014/main" id="{3F9A1170-DDD3-2479-0E97-E0C0F95E42BC}"/>
              </a:ext>
            </a:extLst>
          </p:cNvPr>
          <p:cNvSpPr>
            <a:spLocks noGrp="1"/>
          </p:cNvSpPr>
          <p:nvPr>
            <p:ph type="dt" sz="half" idx="10"/>
          </p:nvPr>
        </p:nvSpPr>
        <p:spPr>
          <a:xfrm>
            <a:off x="550863" y="6507212"/>
            <a:ext cx="2628900" cy="153888"/>
          </a:xfrm>
        </p:spPr>
        <p:txBody>
          <a:bodyPr vert="horz" wrap="square" lIns="0" tIns="0" rIns="0" bIns="0" rtlCol="0" anchor="ctr">
            <a:normAutofit/>
          </a:bodyPr>
          <a:lstStyle/>
          <a:p>
            <a:pPr>
              <a:spcAft>
                <a:spcPts val="600"/>
              </a:spcAft>
            </a:pPr>
            <a:r>
              <a:rPr lang="en-US">
                <a:solidFill>
                  <a:schemeClr val="tx1">
                    <a:alpha val="80000"/>
                  </a:schemeClr>
                </a:solidFill>
              </a:rPr>
              <a:t>Tuesday, February 2, 20XX</a:t>
            </a:r>
          </a:p>
        </p:txBody>
      </p:sp>
      <p:sp>
        <p:nvSpPr>
          <p:cNvPr id="5" name="Footer Placeholder 4">
            <a:extLst>
              <a:ext uri="{FF2B5EF4-FFF2-40B4-BE49-F238E27FC236}">
                <a16:creationId xmlns:a16="http://schemas.microsoft.com/office/drawing/2014/main" id="{430454FD-AD23-ECFC-589C-2DF69040BC93}"/>
              </a:ext>
            </a:extLst>
          </p:cNvPr>
          <p:cNvSpPr>
            <a:spLocks noGrp="1"/>
          </p:cNvSpPr>
          <p:nvPr>
            <p:ph type="ftr" sz="quarter" idx="11"/>
          </p:nvPr>
        </p:nvSpPr>
        <p:spPr>
          <a:xfrm>
            <a:off x="3359150" y="6507212"/>
            <a:ext cx="6379210" cy="153888"/>
          </a:xfrm>
        </p:spPr>
        <p:txBody>
          <a:bodyPr vert="horz" wrap="square" lIns="0" tIns="0" rIns="0" bIns="0" rtlCol="0" anchor="ctr">
            <a:normAutofit/>
          </a:bodyPr>
          <a:lstStyle/>
          <a:p>
            <a:pPr>
              <a:spcAft>
                <a:spcPts val="600"/>
              </a:spcAft>
            </a:pPr>
            <a:r>
              <a:rPr lang="en-US" kern="1200">
                <a:solidFill>
                  <a:schemeClr val="tx1">
                    <a:alpha val="80000"/>
                  </a:schemeClr>
                </a:solidFill>
                <a:latin typeface="+mn-lt"/>
                <a:ea typeface="+mn-ea"/>
                <a:cs typeface="+mn-cs"/>
              </a:rPr>
              <a:t>Sample Footer Text</a:t>
            </a:r>
          </a:p>
        </p:txBody>
      </p:sp>
      <p:sp>
        <p:nvSpPr>
          <p:cNvPr id="6" name="Slide Number Placeholder 5">
            <a:extLst>
              <a:ext uri="{FF2B5EF4-FFF2-40B4-BE49-F238E27FC236}">
                <a16:creationId xmlns:a16="http://schemas.microsoft.com/office/drawing/2014/main" id="{B08103ED-6AD0-A71A-2C45-E058FF819E3A}"/>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9</a:t>
            </a:fld>
            <a:endParaRPr lang="en-US">
              <a:solidFill>
                <a:schemeClr val="tx1">
                  <a:alpha val="80000"/>
                </a:schemeClr>
              </a:solidFill>
            </a:endParaRPr>
          </a:p>
        </p:txBody>
      </p:sp>
    </p:spTree>
    <p:extLst>
      <p:ext uri="{BB962C8B-B14F-4D97-AF65-F5344CB8AC3E}">
        <p14:creationId xmlns:p14="http://schemas.microsoft.com/office/powerpoint/2010/main" val="3540423943"/>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0811A92-D464-4AC4-A396-BA73B10CEEA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904751AB-E840-446F-8D49-E697067EC887}">
  <ds:schemaRefs>
    <ds:schemaRef ds:uri="http://schemas.microsoft.com/sharepoint/v3/contenttype/forms"/>
  </ds:schemaRefs>
</ds:datastoreItem>
</file>

<file path=customXml/itemProps3.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{3A367CFD-A477-4D05-8E8D-543023BA1AB6}tf33713516_win32</Template>
  <TotalTime>66</TotalTime>
  <Words>577</Words>
  <Application>Microsoft Office PowerPoint</Application>
  <PresentationFormat>Widescreen</PresentationFormat>
  <Paragraphs>56</Paragraphs>
  <Slides>13</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Gill Sans MT</vt:lpstr>
      <vt:lpstr>Walbaum Display</vt:lpstr>
      <vt:lpstr>3DFloatVTI</vt:lpstr>
      <vt:lpstr>NBA Centers</vt:lpstr>
      <vt:lpstr>PowerPoint Presentation</vt:lpstr>
      <vt:lpstr>Flaws</vt:lpstr>
      <vt:lpstr>Out of all the season shaq played How many seasons and how many points was he more efficient for the team ?</vt:lpstr>
      <vt:lpstr>Out of all the season Kareem has played how many season and how many points was he more efficient for the team?</vt:lpstr>
      <vt:lpstr>Out of all the season YAO played How many seasons and how many points was he more efficient for the team</vt:lpstr>
      <vt:lpstr>What was Shaqs factor of point to age during his NBA Career?</vt:lpstr>
      <vt:lpstr>What was yao ming  factor of points to age  during his NBA Career?</vt:lpstr>
      <vt:lpstr>What was Kareem factor in points to age during his NBA Career? </vt:lpstr>
      <vt:lpstr>Linear regression model for Shaquille Oneal</vt:lpstr>
      <vt:lpstr>Yao Ming Linear Regression Model</vt:lpstr>
      <vt:lpstr>Kareem Abdul- Jabbar Linear Regression Model</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NBA Centers</dc:title>
  <dc:creator>Celius, Carlin</dc:creator>
  <cp:lastModifiedBy>Celius, Carlin</cp:lastModifiedBy>
  <cp:revision>1</cp:revision>
  <dcterms:created xsi:type="dcterms:W3CDTF">2022-10-08T17:44:09Z</dcterms:created>
  <dcterms:modified xsi:type="dcterms:W3CDTF">2022-10-08T18:50:41Z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