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61" r:id="rId2"/>
    <p:sldId id="260" r:id="rId3"/>
    <p:sldId id="285" r:id="rId4"/>
    <p:sldId id="313" r:id="rId5"/>
    <p:sldId id="286" r:id="rId6"/>
    <p:sldId id="314" r:id="rId7"/>
    <p:sldId id="315" r:id="rId8"/>
    <p:sldId id="287" r:id="rId9"/>
    <p:sldId id="288" r:id="rId10"/>
    <p:sldId id="289" r:id="rId11"/>
    <p:sldId id="304" r:id="rId12"/>
    <p:sldId id="301" r:id="rId13"/>
    <p:sldId id="310" r:id="rId14"/>
    <p:sldId id="311" r:id="rId15"/>
    <p:sldId id="303" r:id="rId16"/>
    <p:sldId id="302" r:id="rId17"/>
    <p:sldId id="305" r:id="rId18"/>
    <p:sldId id="306" r:id="rId19"/>
    <p:sldId id="290" r:id="rId20"/>
    <p:sldId id="292" r:id="rId21"/>
    <p:sldId id="293" r:id="rId22"/>
    <p:sldId id="307" r:id="rId23"/>
    <p:sldId id="294" r:id="rId24"/>
    <p:sldId id="308" r:id="rId25"/>
    <p:sldId id="295" r:id="rId26"/>
    <p:sldId id="296" r:id="rId27"/>
    <p:sldId id="309" r:id="rId28"/>
    <p:sldId id="297" r:id="rId29"/>
    <p:sldId id="298" r:id="rId30"/>
  </p:sldIdLst>
  <p:sldSz cx="12192000" cy="6858000"/>
  <p:notesSz cx="7104063" cy="10234613"/>
  <p:embeddedFontLst>
    <p:embeddedFont>
      <p:font typeface="华文细黑" panose="02010600040101010101" pitchFamily="2" charset="-122"/>
      <p:regular r:id="rId32"/>
    </p:embeddedFont>
    <p:embeddedFont>
      <p:font typeface="微软雅黑" panose="020B0503020204020204" pitchFamily="34" charset="-122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Lucida Sans Unicode" panose="020B0602030504020204" pitchFamily="34" charset="0"/>
      <p:regular r:id="rId41"/>
    </p:embeddedFont>
    <p:embeddedFont>
      <p:font typeface="Microsoft Sans Serif" panose="020B0604020202020204" pitchFamily="34" charset="0"/>
      <p:regular r:id="rId42"/>
    </p:embeddedFont>
    <p:embeddedFont>
      <p:font typeface="Tahoma" panose="020B0604030504040204" pitchFamily="34" charset="0"/>
      <p:regular r:id="rId43"/>
      <p:bold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79853" autoAdjust="0"/>
  </p:normalViewPr>
  <p:slideViewPr>
    <p:cSldViewPr snapToGrid="0">
      <p:cViewPr varScale="1">
        <p:scale>
          <a:sx n="69" d="100"/>
          <a:sy n="69" d="100"/>
        </p:scale>
        <p:origin x="93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3302" y="-91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64D3E-CE80-4CDF-B000-4A19DD94DB2E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2F197-FC75-4883-98EF-65AB4A5A5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9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62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0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9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370407" y="170362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378761" y="1794431"/>
            <a:ext cx="538839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抽象类</a:t>
            </a:r>
            <a:endParaRPr lang="en-US" altLang="zh-CN" sz="2400" dirty="0"/>
          </a:p>
        </p:txBody>
      </p:sp>
      <p:sp>
        <p:nvSpPr>
          <p:cNvPr id="46" name="Copyright Notice"/>
          <p:cNvSpPr/>
          <p:nvPr/>
        </p:nvSpPr>
        <p:spPr bwMode="auto">
          <a:xfrm>
            <a:off x="5397056" y="2575481"/>
            <a:ext cx="1507959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13.2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</a:p>
        </p:txBody>
      </p:sp>
      <p:sp>
        <p:nvSpPr>
          <p:cNvPr id="33" name="Copyright Notice"/>
          <p:cNvSpPr/>
          <p:nvPr/>
        </p:nvSpPr>
        <p:spPr bwMode="auto">
          <a:xfrm>
            <a:off x="5405377" y="3356531"/>
            <a:ext cx="493095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13.3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接口和抽象类的比较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433718" y="4199125"/>
            <a:ext cx="55999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13.4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包装类提供的接口和方法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9279402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13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 抽象类和接口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355167" y="248467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375487" y="326572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360247" y="404677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7" y="1341438"/>
            <a:ext cx="10220083" cy="498187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15999" y="1938639"/>
            <a:ext cx="9174603" cy="1477328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interface I1{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static final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k = 1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；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可省略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final</a:t>
            </a:r>
            <a:endParaRPr lang="zh-CN" altLang="en-US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void m();      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可省略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</a:t>
            </a:r>
            <a:endParaRPr lang="zh-CN" altLang="en-US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altLang="zh-CN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15999" y="4013283"/>
            <a:ext cx="9461042" cy="1477328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interface I1{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int k = 1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； 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//=1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不可省略，因为它是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final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的，必须初始化</a:t>
            </a:r>
          </a:p>
          <a:p>
            <a:pPr algn="l"/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 m( );   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不可定义函数体，它是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</a:t>
            </a:r>
            <a:endParaRPr lang="zh-CN" altLang="en-US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altLang="zh-CN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02125" y="3402096"/>
            <a:ext cx="253887" cy="611187"/>
          </a:xfrm>
          <a:prstGeom prst="upDownArrow">
            <a:avLst>
              <a:gd name="adj1" fmla="val 50000"/>
              <a:gd name="adj2" fmla="val 5422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437062" y="3541796"/>
            <a:ext cx="665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/>
              <a:t>等价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98294" y="1214572"/>
            <a:ext cx="508809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Flyer { //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程序文件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void </a:t>
            </a:r>
            <a:r>
              <a:rPr lang="en-US" altLang="zh-CN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takeOff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void land();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void fly();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66801" y="1474788"/>
            <a:ext cx="1260475" cy="4898489"/>
            <a:chOff x="266801" y="1474788"/>
            <a:chExt cx="1260475" cy="4898489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266801" y="1474788"/>
              <a:ext cx="1203325" cy="3484562"/>
            </a:xfrm>
            <a:prstGeom prst="rect">
              <a:avLst/>
            </a:prstGeom>
            <a:noFill/>
          </p:spPr>
        </p:pic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266801" y="5049838"/>
              <a:ext cx="1260475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注意：类和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接口之间的实现关系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的表示为三角箭头带虚线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749840" y="6421871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这时接口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的行为是飞机的飞行行为：多态</a:t>
            </a:r>
          </a:p>
        </p:txBody>
      </p: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9988594" y="6228351"/>
            <a:ext cx="0" cy="193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7785188" y="3509582"/>
            <a:ext cx="4442160" cy="2718769"/>
            <a:chOff x="7785188" y="3509582"/>
            <a:chExt cx="4442160" cy="2718769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899498" y="4658691"/>
              <a:ext cx="4178191" cy="1569660"/>
            </a:xfrm>
            <a:prstGeom prst="rect">
              <a:avLst/>
            </a:pr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接口方法的访问</a:t>
              </a:r>
            </a:p>
            <a:p>
              <a:pPr algn="l"/>
              <a:r>
                <a:rPr lang="en-US" altLang="zh-CN" sz="16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Flyer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f = new </a:t>
              </a:r>
              <a:r>
                <a:rPr lang="en-US" altLang="zh-CN" sz="16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AirPlane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();</a:t>
              </a:r>
            </a:p>
            <a:p>
              <a:pPr algn="l"/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algn="l"/>
              <a:r>
                <a:rPr lang="en-US" altLang="zh-CN" sz="16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f.takeOff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 ); //</a:t>
              </a:r>
              <a:r>
                <a:rPr lang="en-US" altLang="zh-CN" sz="16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</a:t>
              </a:r>
              <a:r>
                <a:rPr lang="zh-CN" altLang="en-US" sz="16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传给</a:t>
              </a:r>
              <a:r>
                <a:rPr lang="en-US" altLang="zh-CN" sz="16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this</a:t>
              </a:r>
            </a:p>
            <a:p>
              <a:pPr algn="l"/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f.fly( );</a:t>
              </a:r>
            </a:p>
            <a:p>
              <a:pPr algn="l"/>
              <a:r>
                <a:rPr lang="en-US" altLang="zh-CN" sz="16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f.land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 );    //f</a:t>
              </a:r>
              <a:r>
                <a:rPr lang="zh-CN" altLang="en-US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传给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this 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85188" y="3509582"/>
              <a:ext cx="4442160" cy="1106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lvl="0" indent="-228600">
                <a:lnSpc>
                  <a:spcPct val="90000"/>
                </a:lnSpc>
                <a:spcBef>
                  <a:spcPts val="1000"/>
                </a:spcBef>
                <a:buFont typeface="Wingdings" pitchFamily="2" charset="2"/>
                <a:buChar char="n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接口中的方法通过“接口类型的引用变量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方法名”调用，但接口类型的引用变量必须指向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实现了该接口的类的实例对象</a:t>
              </a:r>
            </a:p>
            <a:p>
              <a:pPr marL="228600" lvl="0" indent="-228600">
                <a:lnSpc>
                  <a:spcPct val="90000"/>
                </a:lnSpc>
                <a:spcBef>
                  <a:spcPts val="1000"/>
                </a:spcBef>
                <a:buFont typeface="Wingdings" pitchFamily="2" charset="2"/>
                <a:buChar char="n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接口中的常量名通过“接口名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常量名”访问。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52493" y="1166733"/>
            <a:ext cx="5255048" cy="782311"/>
            <a:chOff x="6852493" y="1166733"/>
            <a:chExt cx="5255048" cy="782311"/>
          </a:xfrm>
        </p:grpSpPr>
        <p:sp>
          <p:nvSpPr>
            <p:cNvPr id="15" name="圆角矩形标注 14"/>
            <p:cNvSpPr/>
            <p:nvPr/>
          </p:nvSpPr>
          <p:spPr>
            <a:xfrm>
              <a:off x="6852493" y="1166733"/>
              <a:ext cx="5255047" cy="709612"/>
            </a:xfrm>
            <a:prstGeom prst="wedgeRoundRectCallout">
              <a:avLst>
                <a:gd name="adj1" fmla="val -63707"/>
                <a:gd name="adj2" fmla="val -19783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96562" y="1210380"/>
              <a:ext cx="52109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接口描述了一种能力。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Flyer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接口描述了一种飞行的能力，飞行能力包括三个行为：</a:t>
              </a:r>
              <a:r>
                <a:rPr lang="en-US" altLang="zh-CN" sz="14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takeOff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、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land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、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。但接口需要类来实现，因为接口描述的能力需要具体类的对象来体现。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674387" y="2057262"/>
            <a:ext cx="5564951" cy="742769"/>
            <a:chOff x="6674387" y="2057262"/>
            <a:chExt cx="5564951" cy="742769"/>
          </a:xfrm>
        </p:grpSpPr>
        <p:sp>
          <p:nvSpPr>
            <p:cNvPr id="17" name="圆角矩形标注 16"/>
            <p:cNvSpPr/>
            <p:nvPr/>
          </p:nvSpPr>
          <p:spPr>
            <a:xfrm>
              <a:off x="6674387" y="2057262"/>
              <a:ext cx="5517613" cy="709612"/>
            </a:xfrm>
            <a:prstGeom prst="wedgeRoundRectCallout">
              <a:avLst>
                <a:gd name="adj1" fmla="val -59504"/>
                <a:gd name="adj2" fmla="val 50080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98254" y="2061367"/>
              <a:ext cx="55410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一个类实现一个接口，表示这个类具有接口规定的能力。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Airplane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实现接口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Flyer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，表示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Airplane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具有飞行的能力，因此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Airplane 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必须给出飞行能力的三个行为</a:t>
              </a:r>
              <a:r>
                <a:rPr lang="en-US" altLang="zh-CN" sz="14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takeOff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、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land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、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的具体实现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26114" y="5984072"/>
            <a:ext cx="554108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类和接口之间是实现关系。这种实现关系是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CANDO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关系。例如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Airplane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实现接口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Flayer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，意味着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Airplane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的实例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CANDO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Flyer</a:t>
            </a:r>
            <a:endParaRPr lang="zh-CN" altLang="en-US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663414" y="2524552"/>
            <a:ext cx="508809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class Airplane implements Flyer {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</a:t>
            </a:r>
            <a:r>
              <a:rPr lang="en-US" altLang="zh-CN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takeOff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{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程序文件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加速直到离地升空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收起起落架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land() {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放下起落架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减速并降低副翼直到降落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刹车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fly() {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保持引擎运转   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用法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7" y="1341438"/>
            <a:ext cx="11254362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可以在能够使用任何其他数据类型的地方使用接口。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接口类型属于引用类型，接口类型的变量可以是：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空引用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(null)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引用实现了该接口的类的实例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接口需要具体的类去实现。类实现接口的语法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modifier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superclass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implements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interfaceName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] {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member_declaration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</a:p>
          <a:p>
            <a:pPr marL="0" marR="0" lvl="1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除非类为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所有接口的成员方法必须被实现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一个类只能继承一个父类，但可以实现多个接口，多个接口以“，”分开。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12" y="1140460"/>
            <a:ext cx="7470775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408613" y="1188350"/>
            <a:ext cx="2925762" cy="2031325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接口方法的访问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Flyer f = new Bird();</a:t>
            </a:r>
          </a:p>
          <a:p>
            <a:pPr algn="l"/>
            <a:endParaRPr lang="zh-CN" altLang="en-US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f.takeOff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f.fly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f.land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algn="l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12651" y="3404211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这时接口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>
                <a:solidFill>
                  <a:srgbClr val="FF0000"/>
                </a:solidFill>
              </a:rPr>
              <a:t>的行为是鸟的飞行行为：多态</a:t>
            </a:r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flipH="1" flipV="1">
            <a:off x="10003316" y="3057179"/>
            <a:ext cx="99010" cy="347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0606" y="5928678"/>
            <a:ext cx="1146516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这一个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UML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模型描述了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AirPlane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Bird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Superman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都实现了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Flayer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接口，因此这三个类型都具有飞行的能力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(CANDO Fly)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。但是他们各自的飞行行为可以不一样（每个类对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takeOff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land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的具体实现都不一样），当用接口类型引用变量引用了三个类的实例时，通过接口引用变量调用接口方法就呈现出多态性。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7864209" y="4797020"/>
            <a:ext cx="4148721" cy="527325"/>
          </a:xfrm>
          <a:prstGeom prst="wedgeRoundRectCallout">
            <a:avLst>
              <a:gd name="adj1" fmla="val -59504"/>
              <a:gd name="adj2" fmla="val 5008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88076" y="4801125"/>
            <a:ext cx="412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注意一个具体类实现接口时，除了必须实现接口方法外，可以定义这个类其他的方法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9600" y="1262946"/>
            <a:ext cx="6502400" cy="5249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056256" y="3471917"/>
            <a:ext cx="506964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接口描述了能力，继承描述了类之间的血缘关系。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来自不同继承链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树）的类可以具有相同的能力。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endParaRPr lang="en-US" altLang="zh-CN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例如：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Airplane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Superman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来自不同的继承链（即来自不同的家族，没有血缘关系），但他们都实现了接口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Flyer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，都具有飞行的能力。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6DE266-B322-4F8E-B6A9-6C7B51DFC156}"/>
              </a:ext>
            </a:extLst>
          </p:cNvPr>
          <p:cNvSpPr txBox="1"/>
          <p:nvPr/>
        </p:nvSpPr>
        <p:spPr>
          <a:xfrm>
            <a:off x="7370957" y="1570201"/>
            <a:ext cx="596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接口和继承的区别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3347" y="1157802"/>
            <a:ext cx="9308212" cy="4560888"/>
            <a:chOff x="982663" y="1400175"/>
            <a:chExt cx="9308212" cy="456088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982663" y="1400175"/>
              <a:ext cx="9308212" cy="4560888"/>
            </a:xfrm>
            <a:prstGeom prst="rect">
              <a:avLst/>
            </a:prstGeom>
            <a:noFill/>
          </p:spPr>
        </p:pic>
        <p:cxnSp>
          <p:nvCxnSpPr>
            <p:cNvPr id="3" name="肘形连接符 2"/>
            <p:cNvCxnSpPr/>
            <p:nvPr/>
          </p:nvCxnSpPr>
          <p:spPr>
            <a:xfrm flipV="1">
              <a:off x="4770304" y="3349128"/>
              <a:ext cx="3360144" cy="2533879"/>
            </a:xfrm>
            <a:prstGeom prst="bentConnector3">
              <a:avLst>
                <a:gd name="adj1" fmla="val 99836"/>
              </a:avLst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35975" y="5696656"/>
            <a:ext cx="660094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这个图描述了二个继承树（二个家族），二个接口，其中：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Airplane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Bird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Superman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实现了接口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Flyer</a:t>
            </a:r>
          </a:p>
          <a:p>
            <a:pPr algn="just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RiverBarge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实现了接口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Sailer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SeaPlane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同时实现了接口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Flyer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Sailer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，这意味着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Seaplane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同时具有飞行能力和海上巡航的能力。这个例子说明了一个类可以实现多个接口（具备多种能力）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继承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1410" y="1325940"/>
            <a:ext cx="10349694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接口不是类（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支持单继承类），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一个接口可以继承多个接口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语法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modifier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interfaceName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{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declaration*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如果接口声明中提供了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子句，那么该接口就继承了父接口的方法和常量。被继承的接口称为声明接口的直接父接口。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任何实现该接口的类，必须实现该接口继承的其他接口。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华文行楷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继承实例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4407" y="1449388"/>
            <a:ext cx="6596040" cy="92333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I1{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m1()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406" y="2438400"/>
            <a:ext cx="6596041" cy="92333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solidFill>
                  <a:srgbClr val="FF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interface I2 extends I1{</a:t>
            </a:r>
          </a:p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m2()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39170" y="3403600"/>
            <a:ext cx="6591278" cy="92333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public interface I3 {</a:t>
            </a:r>
          </a:p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m3()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9170" y="4394200"/>
            <a:ext cx="6591278" cy="1754326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implements I2, I3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m1()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 // implements}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 // implements}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m3()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 // implements}</a:t>
            </a:r>
          </a:p>
          <a:p>
            <a:pPr algn="l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80773" y="2003386"/>
            <a:ext cx="1149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I1.java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80773" y="2986296"/>
            <a:ext cx="1149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I2.java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680774" y="3957598"/>
            <a:ext cx="1149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I3.java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818633" y="5788432"/>
            <a:ext cx="10118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A.java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153067" y="1449694"/>
            <a:ext cx="4320413" cy="4698832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l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当一个类实现多个接口时，</a:t>
            </a:r>
          </a:p>
          <a:p>
            <a:pPr algn="l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这个类的实例可以是多种类型</a:t>
            </a:r>
          </a:p>
          <a:p>
            <a:pPr algn="l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如下列表达式都返回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</a:p>
          <a:p>
            <a:pPr algn="l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instanceof I1      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instanceof I2      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instanceof I3      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instanceof Object  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algn="l"/>
            <a:endParaRPr lang="en-US" altLang="zh-CN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lang="en-US" altLang="zh-CN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</a:t>
            </a:r>
            <a:r>
              <a:rPr lang="en-US" altLang="zh-CN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</a:t>
            </a:r>
            <a:r>
              <a:rPr lang="en-US" altLang="zh-CN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-JDK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7325" y="1369977"/>
            <a:ext cx="11630140" cy="479589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有时需要比较二个对象，但不同类型对象的比较具有不同的含义，因此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定义了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因此，任何需要比较对象的类，都要实现该接口。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Cloneable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Runnable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等接口均在包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java.lang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package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java.lang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interface Comparable{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 public int 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ompareTo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Object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o);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CompareTo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判断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对象相对于给定对象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的顺序，当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对象小于、等于或大于给定对象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时，分别返回负数、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或正数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 JDK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4537" y="1374890"/>
            <a:ext cx="11641563" cy="482688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接口，我们可以实现很通用的类来比较对象，例如实现一个从两个对象中找出最大者的方法。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注意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findMax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方法的参数类型和返回类型都是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（只要是实现了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接口的对象都可以传进来。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Comparable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接口描述了可以比较大小的能力，一个类实现了这个接口，意味着这个类的对象直接可以比较大小）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与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接口的具体实现子类无关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。只要是实现了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接口的具体类的二个对象（注意是同一个具体类的二个对象）传进来，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都能工作。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这就是接口的好处。（程序存在的问题：如果是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个实现了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接口的不同具体类对象传进来怎么办？最好通过泛型解决）</a:t>
            </a: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另外要注意的是：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o1.CompareTo(o2)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调用是动态绑定（多态）（调用具体子类对象的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CompareTo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2207" y="1778236"/>
            <a:ext cx="8746848" cy="2062103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Max{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o1,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o2){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if(o1.CompareTo(o2) &gt; 0 )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o1;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o2;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385" y="1341438"/>
            <a:ext cx="11664176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子类继承父类后，通常会添加新的属性和方法。因此沿着继承链越往下继承的子类其属性和方法越来越具体。相反，越上层的祖先类其实现越抽象，甚至无法给出具体实现。一个长方形图形有面积，但其祖先类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GeometricObject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getArea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方法可能没法给出具体实现，这时可以定义成抽象方法。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可定义不含方法体的方法，其方法体由子类根据具体情况实现，这样的方法称为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抽象方法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(abstract method)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，包含抽象方法的类必须是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(abstract class)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抽象类和抽象方法的声明必须加上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关键字。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抽象方法的意义：加给子类的一个约束。例如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Circle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Rectangle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类计算面积必须使用父类规定的函数签名。这样可以充分利用多态特性使得代码变得更通用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 JDK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2235" y="1572795"/>
            <a:ext cx="10762523" cy="494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对于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的两个对象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，直接调用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(r1,r2)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找出最大的对象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对于实现了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接口任何类的二个对象（同一个类）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不管其具体实现是什么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)a1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，都可以调用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(a1,a2)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找出最大的对象。这就是接口和多态的威力。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9138" y="1138942"/>
            <a:ext cx="11355349" cy="3970318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 Rectangle implements Comparable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/** Construct a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with specified properties */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(double width, double height)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super(width, height);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/** Implement the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compareTo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method defined in Comparable */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compareTo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(Object o)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if (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.getArea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) &gt;((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)o).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getArea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()) return 1;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 if (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.getArea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) &lt;((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)o).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getArea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()) return -1;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 return 0;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</a:p>
          <a:p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注意由于篇幅所限没有用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instanceOf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检查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的类型。但如果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不是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类型怎么办？这时返回什么样的整数都不合适，最好的这个问题最好的解决办法是用泛型。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继承</a:t>
            </a:r>
            <a:r>
              <a:rPr lang="en-US" altLang="zh-CN" dirty="0" err="1"/>
              <a:t>Cloneable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6" y="1341438"/>
            <a:ext cx="11309447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定义了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Cloneable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接口，任何想克隆的类必须实现该接口，同时覆盖从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Object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类继承的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clone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方法，并将访问属性改为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Cloneable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接口为空接口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未定义任何函数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，其定义为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    package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java.lang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public interface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Cloneable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 	}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空接口称为标记接口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(markup interface)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空接口有什么作用？唯一目的允许你用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instanceof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检查对象的类型：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obj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instanceof Cloneable)…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例子见教材程序清单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13-11House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dirty="0"/>
              <a:t>接口与抽象类</a:t>
            </a:r>
            <a:r>
              <a:rPr lang="en-US" altLang="zh-CN" dirty="0"/>
              <a:t>-</a:t>
            </a:r>
            <a:r>
              <a:rPr lang="zh-CN" altLang="en-US" dirty="0"/>
              <a:t>比较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5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374424"/>
              </p:ext>
            </p:extLst>
          </p:nvPr>
        </p:nvGraphicFramePr>
        <p:xfrm>
          <a:off x="464963" y="1308388"/>
          <a:ext cx="10437063" cy="4950876"/>
        </p:xfrm>
        <a:graphic>
          <a:graphicData uri="http://schemas.openxmlformats.org/drawingml/2006/table">
            <a:tbl>
              <a:tblPr/>
              <a:tblGrid>
                <a:gridCol w="132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15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抽象类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0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多重继承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一个接口可以继承多个接口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一个类只能继承（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extends)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一个抽象类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8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接口不能提供任何代码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抽象类的非抽象函数可以提供完整代码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0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数据字段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只包含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static final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常量，常量必须在声明时初始化。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可以包含实例变量和静态变量以及实例和静态常量。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46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接口通常用于描述一个类的外围能力，而不是核心特征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类与接口之间的是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-able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 do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的关系，有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instanceof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关系（实现了接口的具体类对象也是接口类型的实例）。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抽象类定义了它的后代的核心特征。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例如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Person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类包含了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类的核心特征。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子类与抽象类之间是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is-a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的关系，也有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instanceof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关系（子类对象也是父类实例）。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015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简洁性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接口中的常量都被假定为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static final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，可以省略。不能调用任何方法修改这些常量的初始值。接口中的方法被假定为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abstract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可以在抽象类中放置共享代码。可以使用方法来修改实例和静态变量的初始值，但不能修改实例和静态常量的初始值。必须用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abstract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显式声明方法为抽象方法。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03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添加功能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如果为接口添加一个新的方法，则必须查找所有实现该接口的类，并为他们逐一提供该方法的实现，即使新方法没有被调用。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如果为抽象类提供一个新方法，可以选择提供一个缺省的实现，那么所有已存在的代码不需要修改就可以继续工作，因为新方法没有被调用。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142767" y="1145782"/>
            <a:ext cx="10566013" cy="280927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基本数据类型包装类的作用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为基本数据类型提供有用的方法和常量值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用于只能处理对象引用的地方（比如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所有的集合类里只能放对象）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包装类对象的值不变（内部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valule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的），只能读取。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8881" y="4485137"/>
            <a:ext cx="1163581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 i="1"/>
              <a:t>Number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5982" y="5555112"/>
            <a:ext cx="1120119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Byte</a:t>
            </a:r>
          </a:p>
        </p:txBody>
      </p:sp>
      <p:cxnSp>
        <p:nvCxnSpPr>
          <p:cNvPr id="8" name="AutoShape 7"/>
          <p:cNvCxnSpPr>
            <a:cxnSpLocks noChangeShapeType="1"/>
            <a:stCxn id="19" idx="3"/>
            <a:endCxn id="7" idx="0"/>
          </p:cNvCxnSpPr>
          <p:nvPr/>
        </p:nvCxnSpPr>
        <p:spPr bwMode="auto">
          <a:xfrm rot="5400000">
            <a:off x="3150674" y="3922805"/>
            <a:ext cx="447675" cy="28169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31520" y="5555112"/>
            <a:ext cx="112011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Short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12607" y="5555112"/>
            <a:ext cx="1120119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Integer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38145" y="5555112"/>
            <a:ext cx="112011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Long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62095" y="5555112"/>
            <a:ext cx="112011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Float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7632" y="5555112"/>
            <a:ext cx="1120119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Double</a:t>
            </a:r>
          </a:p>
        </p:txBody>
      </p:sp>
      <p:cxnSp>
        <p:nvCxnSpPr>
          <p:cNvPr id="14" name="AutoShape 13"/>
          <p:cNvCxnSpPr>
            <a:cxnSpLocks noChangeShapeType="1"/>
            <a:stCxn id="19" idx="3"/>
            <a:endCxn id="10" idx="0"/>
          </p:cNvCxnSpPr>
          <p:nvPr/>
        </p:nvCxnSpPr>
        <p:spPr bwMode="auto">
          <a:xfrm rot="5400000">
            <a:off x="4253987" y="5026118"/>
            <a:ext cx="447675" cy="6103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" name="AutoShape 14"/>
          <p:cNvCxnSpPr>
            <a:cxnSpLocks noChangeShapeType="1"/>
            <a:stCxn id="19" idx="3"/>
            <a:endCxn id="12" idx="0"/>
          </p:cNvCxnSpPr>
          <p:nvPr/>
        </p:nvCxnSpPr>
        <p:spPr bwMode="auto">
          <a:xfrm rot="16200000" flipH="1">
            <a:off x="5378730" y="4511687"/>
            <a:ext cx="447675" cy="16391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6" name="AutoShape 15"/>
          <p:cNvCxnSpPr>
            <a:cxnSpLocks noChangeShapeType="1"/>
            <a:stCxn id="19" idx="3"/>
            <a:endCxn id="13" idx="0"/>
          </p:cNvCxnSpPr>
          <p:nvPr/>
        </p:nvCxnSpPr>
        <p:spPr bwMode="auto">
          <a:xfrm rot="16200000" flipH="1">
            <a:off x="5941499" y="3948918"/>
            <a:ext cx="447675" cy="27647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" name="AutoShape 16"/>
          <p:cNvCxnSpPr>
            <a:cxnSpLocks noChangeShapeType="1"/>
            <a:stCxn id="19" idx="3"/>
            <a:endCxn id="11" idx="0"/>
          </p:cNvCxnSpPr>
          <p:nvPr/>
        </p:nvCxnSpPr>
        <p:spPr bwMode="auto">
          <a:xfrm rot="16200000" flipH="1">
            <a:off x="4816755" y="5073662"/>
            <a:ext cx="447675" cy="51522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" name="AutoShape 17"/>
          <p:cNvCxnSpPr>
            <a:cxnSpLocks noChangeShapeType="1"/>
            <a:stCxn id="9" idx="0"/>
            <a:endCxn id="19" idx="3"/>
          </p:cNvCxnSpPr>
          <p:nvPr/>
        </p:nvCxnSpPr>
        <p:spPr bwMode="auto">
          <a:xfrm rot="5400000" flipH="1" flipV="1">
            <a:off x="3713442" y="4485575"/>
            <a:ext cx="447675" cy="169140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9" name="AutoShape 18"/>
          <p:cNvSpPr>
            <a:spLocks noChangeArrowheads="1"/>
          </p:cNvSpPr>
          <p:nvPr/>
        </p:nvSpPr>
        <p:spPr bwMode="auto">
          <a:xfrm rot="5400000">
            <a:off x="4685349" y="4874482"/>
            <a:ext cx="195262" cy="270647"/>
          </a:xfrm>
          <a:prstGeom prst="leftArrow">
            <a:avLst>
              <a:gd name="adj1" fmla="val 731"/>
              <a:gd name="adj2" fmla="val 955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412831" y="4485137"/>
            <a:ext cx="1376937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/>
              <a:t>Character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728870" y="4485137"/>
            <a:ext cx="1163580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/>
              <a:t>Boolean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269831" y="3527875"/>
            <a:ext cx="1163581" cy="395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 dirty="0"/>
              <a:t>Object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 rot="5400000">
            <a:off x="4686142" y="3873565"/>
            <a:ext cx="193675" cy="270647"/>
          </a:xfrm>
          <a:prstGeom prst="leftArrow">
            <a:avLst>
              <a:gd name="adj1" fmla="val 731"/>
              <a:gd name="adj2" fmla="val 955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4" name="AutoShape 24"/>
          <p:cNvCxnSpPr>
            <a:cxnSpLocks noChangeShapeType="1"/>
            <a:stCxn id="23" idx="3"/>
            <a:endCxn id="6" idx="0"/>
          </p:cNvCxnSpPr>
          <p:nvPr/>
        </p:nvCxnSpPr>
        <p:spPr bwMode="auto">
          <a:xfrm>
            <a:off x="4782979" y="4105726"/>
            <a:ext cx="87693" cy="3794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/>
          <p:cNvCxnSpPr>
            <a:cxnSpLocks noChangeShapeType="1"/>
            <a:stCxn id="23" idx="3"/>
            <a:endCxn id="20" idx="0"/>
          </p:cNvCxnSpPr>
          <p:nvPr/>
        </p:nvCxnSpPr>
        <p:spPr bwMode="auto">
          <a:xfrm rot="16200000" flipH="1">
            <a:off x="5252434" y="3636270"/>
            <a:ext cx="379411" cy="131832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" name="AutoShape 26"/>
          <p:cNvCxnSpPr>
            <a:cxnSpLocks noChangeShapeType="1"/>
            <a:stCxn id="23" idx="3"/>
            <a:endCxn id="21" idx="0"/>
          </p:cNvCxnSpPr>
          <p:nvPr/>
        </p:nvCxnSpPr>
        <p:spPr bwMode="auto">
          <a:xfrm rot="16200000" flipH="1">
            <a:off x="5857114" y="3031590"/>
            <a:ext cx="379411" cy="25276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632995" y="3526287"/>
            <a:ext cx="6241144" cy="1985963"/>
            <a:chOff x="1331913" y="3114675"/>
            <a:chExt cx="5015300" cy="2205038"/>
          </a:xfrm>
        </p:grpSpPr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2024063" y="3114675"/>
              <a:ext cx="1287462" cy="4397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0" bIns="0" anchor="ctr"/>
            <a:lstStyle/>
            <a:p>
              <a:r>
                <a:rPr lang="en-US" altLang="zh-CN" i="1"/>
                <a:t>Comparable</a:t>
              </a:r>
            </a:p>
          </p:txBody>
        </p:sp>
        <p:sp>
          <p:nvSpPr>
            <p:cNvPr id="29" name="AutoShape 27"/>
            <p:cNvSpPr>
              <a:spLocks noChangeArrowheads="1"/>
            </p:cNvSpPr>
            <p:nvPr/>
          </p:nvSpPr>
          <p:spPr bwMode="auto">
            <a:xfrm rot="5400000">
              <a:off x="2483644" y="3553619"/>
              <a:ext cx="215900" cy="217488"/>
            </a:xfrm>
            <a:prstGeom prst="leftArrow">
              <a:avLst>
                <a:gd name="adj1" fmla="val 731"/>
                <a:gd name="adj2" fmla="val 95588"/>
              </a:avLst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2592388" y="3770313"/>
              <a:ext cx="0" cy="141446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V="1">
              <a:off x="2592388" y="4008476"/>
              <a:ext cx="3591880" cy="5076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5117803" y="4059238"/>
              <a:ext cx="0" cy="134937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6173075" y="4022542"/>
              <a:ext cx="0" cy="134937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 flipV="1">
              <a:off x="1331913" y="5134012"/>
              <a:ext cx="5011709" cy="5076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1331913" y="5183188"/>
              <a:ext cx="0" cy="134937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2482850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3536950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4662488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5786438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6347213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3"/>
            <p:cNvSpPr>
              <a:spLocks noChangeArrowheads="1"/>
            </p:cNvSpPr>
            <p:nvPr/>
          </p:nvSpPr>
          <p:spPr bwMode="auto">
            <a:xfrm>
              <a:off x="2051720" y="3135313"/>
              <a:ext cx="90010" cy="9001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2" name="直接连接符 5"/>
            <p:cNvCxnSpPr>
              <a:cxnSpLocks noChangeShapeType="1"/>
              <a:stCxn id="41" idx="6"/>
            </p:cNvCxnSpPr>
            <p:nvPr/>
          </p:nvCxnSpPr>
          <p:spPr bwMode="auto">
            <a:xfrm>
              <a:off x="2141730" y="3180318"/>
              <a:ext cx="8870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5141545" y="4364151"/>
            <a:ext cx="0" cy="121531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566737" y="1341438"/>
            <a:ext cx="10295893" cy="4678362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构造函数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以一个对应的基本数据类型为参数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以字符串为参数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除了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Character)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如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类的构造函数如下：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Double (double value);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public Double (String value);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例如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Double 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doubleObject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Double(5.0);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Double 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doubleObject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Double("5.0");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包装类没有无参构造方法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16188" y="1356936"/>
            <a:ext cx="10437059" cy="4678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每一个数值包装类都有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相应类型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常量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MAX_VALUE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MIN_VALUE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MAX_VALUE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本数据类型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的最大值。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Byte ,Short ,Integer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MIN_VALUE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对应最小值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MIN_VALUE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对应最小正值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上述常量用于排序算法时很有用。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直接用包装类名访问其常量值：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System.out.println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(“The maximum integer is”+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Integer.MAX_VALUE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 //MAX_VALUE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类型</a:t>
            </a: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System.out.println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(“The minimum positive float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is”+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.MIN_VALUE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 //MIN_VALUE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类型</a:t>
            </a: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128953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162375" y="141445"/>
            <a:ext cx="1112778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/>
              <a:t>包装类</a:t>
            </a:r>
            <a:r>
              <a:rPr lang="en-US" altLang="zh-CN" dirty="0"/>
              <a:t>-&gt;</a:t>
            </a:r>
            <a:r>
              <a:rPr lang="zh-CN" altLang="en-US" dirty="0"/>
              <a:t>基本数据类型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7" y="1153223"/>
            <a:ext cx="11287412" cy="5126391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Number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是基本数值类型包装类的抽象父类，里面有如下方法返回包装类对象对应的基本数据类型值：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int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intValue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long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longValue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float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floatValue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double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doubleValue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byte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byteValue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short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shortValue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228600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 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Integer(10).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intValue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marL="228600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另外每个类的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toString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（）方法将数值转换成字符串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endParaRPr lang="en-US" altLang="zh-CN" sz="2400" dirty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3713" y="1580826"/>
            <a:ext cx="10288239" cy="443897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800" noProof="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字符串转数值</a:t>
            </a:r>
            <a:endParaRPr lang="en-US" altLang="zh-CN" sz="2800" noProof="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800" noProof="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转换为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Byte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Short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Long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parse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(String 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parse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(String s,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radix)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Integer.parseInt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(“11”,2); //3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Integer.parseInt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(“12”,8); //10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Integer.parseInt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(“1A”,16); //26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 d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Double.parseDouble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(“3.14”);//3.14</a:t>
            </a: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97957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131379" y="141445"/>
            <a:ext cx="1112778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/>
              <a:t>包装类</a:t>
            </a:r>
            <a:r>
              <a:rPr lang="en-US" altLang="zh-CN" dirty="0"/>
              <a:t>-&gt;</a:t>
            </a:r>
            <a:r>
              <a:rPr lang="zh-CN" altLang="en-US" dirty="0"/>
              <a:t>基本数据类型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3713" y="1387932"/>
            <a:ext cx="10508575" cy="4678362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方法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valueOf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创建一个新的包装对象，并将它初始化为指定字符串的值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例如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3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doubleObject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Double.valueOf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(“12.4”);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3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integerObject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Integer.valueOf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(“12”);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8" y="1341438"/>
            <a:ext cx="1051455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JDK1.5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开始允许基本类型和包装类之间的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自动转换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将基本类型的值转换为包装类对象，称为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装箱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(boxing)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将包装类对象转换为基本类型的值，称为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unboxing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intObject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2; 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装箱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等价于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intObject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Integer(2);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 intObject1 = 2, intObject2 = 3 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System.out.println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(intObject1 + intObject2 );//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开箱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j = 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intObject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; //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开箱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97957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131379" y="141445"/>
            <a:ext cx="1112778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/>
              <a:t>基本数据类型</a:t>
            </a:r>
            <a:r>
              <a:rPr lang="en-US" altLang="zh-CN" dirty="0"/>
              <a:t>-&gt;</a:t>
            </a:r>
            <a:r>
              <a:rPr lang="zh-CN" altLang="en-US" dirty="0"/>
              <a:t>包装类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" name="组合 124"/>
          <p:cNvGrpSpPr>
            <a:grpSpLocks/>
          </p:cNvGrpSpPr>
          <p:nvPr/>
        </p:nvGrpSpPr>
        <p:grpSpPr bwMode="auto">
          <a:xfrm>
            <a:off x="727074" y="1470025"/>
            <a:ext cx="9718783" cy="4760913"/>
            <a:chOff x="1512888" y="1517650"/>
            <a:chExt cx="6094413" cy="3575051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694238" y="2179638"/>
              <a:ext cx="1417638" cy="1866900"/>
            </a:xfrm>
            <a:custGeom>
              <a:avLst/>
              <a:gdLst>
                <a:gd name="T0" fmla="*/ 2147483647 w 893"/>
                <a:gd name="T1" fmla="*/ 2147483647 h 1176"/>
                <a:gd name="T2" fmla="*/ 2147483647 w 893"/>
                <a:gd name="T3" fmla="*/ 2147483647 h 1176"/>
                <a:gd name="T4" fmla="*/ 0 w 893"/>
                <a:gd name="T5" fmla="*/ 2147483647 h 1176"/>
                <a:gd name="T6" fmla="*/ 0 w 893"/>
                <a:gd name="T7" fmla="*/ 0 h 1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176"/>
                <a:gd name="T14" fmla="*/ 893 w 893"/>
                <a:gd name="T15" fmla="*/ 1176 h 1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176">
                  <a:moveTo>
                    <a:pt x="893" y="1176"/>
                  </a:moveTo>
                  <a:lnTo>
                    <a:pt x="893" y="730"/>
                  </a:lnTo>
                  <a:lnTo>
                    <a:pt x="0" y="73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616451" y="3035300"/>
              <a:ext cx="157163" cy="146050"/>
            </a:xfrm>
            <a:custGeom>
              <a:avLst/>
              <a:gdLst>
                <a:gd name="T0" fmla="*/ 2147483647 w 99"/>
                <a:gd name="T1" fmla="*/ 0 h 92"/>
                <a:gd name="T2" fmla="*/ 2147483647 w 99"/>
                <a:gd name="T3" fmla="*/ 2147483647 h 92"/>
                <a:gd name="T4" fmla="*/ 0 w 99"/>
                <a:gd name="T5" fmla="*/ 2147483647 h 92"/>
                <a:gd name="T6" fmla="*/ 2147483647 w 99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92"/>
                <a:gd name="T14" fmla="*/ 99 w 99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92">
                  <a:moveTo>
                    <a:pt x="49" y="0"/>
                  </a:moveTo>
                  <a:lnTo>
                    <a:pt x="99" y="92"/>
                  </a:lnTo>
                  <a:lnTo>
                    <a:pt x="0" y="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986088" y="1628775"/>
              <a:ext cx="1450975" cy="2586038"/>
            </a:xfrm>
            <a:custGeom>
              <a:avLst/>
              <a:gdLst>
                <a:gd name="T0" fmla="*/ 0 w 914"/>
                <a:gd name="T1" fmla="*/ 2147483647 h 1778"/>
                <a:gd name="T2" fmla="*/ 0 w 914"/>
                <a:gd name="T3" fmla="*/ 2147483647 h 1778"/>
                <a:gd name="T4" fmla="*/ 2147483647 w 914"/>
                <a:gd name="T5" fmla="*/ 2147483647 h 1778"/>
                <a:gd name="T6" fmla="*/ 2147483647 w 914"/>
                <a:gd name="T7" fmla="*/ 0 h 17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"/>
                <a:gd name="T13" fmla="*/ 0 h 1778"/>
                <a:gd name="T14" fmla="*/ 914 w 914"/>
                <a:gd name="T15" fmla="*/ 1778 h 17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" h="1778">
                  <a:moveTo>
                    <a:pt x="0" y="1778"/>
                  </a:moveTo>
                  <a:lnTo>
                    <a:pt x="0" y="1169"/>
                  </a:lnTo>
                  <a:lnTo>
                    <a:pt x="914" y="1169"/>
                  </a:lnTo>
                  <a:lnTo>
                    <a:pt x="914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368801" y="3035300"/>
              <a:ext cx="146050" cy="146050"/>
            </a:xfrm>
            <a:custGeom>
              <a:avLst/>
              <a:gdLst>
                <a:gd name="T0" fmla="*/ 2147483647 w 92"/>
                <a:gd name="T1" fmla="*/ 0 h 92"/>
                <a:gd name="T2" fmla="*/ 2147483647 w 92"/>
                <a:gd name="T3" fmla="*/ 2147483647 h 92"/>
                <a:gd name="T4" fmla="*/ 0 w 92"/>
                <a:gd name="T5" fmla="*/ 2147483647 h 92"/>
                <a:gd name="T6" fmla="*/ 2147483647 w 92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92"/>
                <a:gd name="T14" fmla="*/ 92 w 92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92">
                  <a:moveTo>
                    <a:pt x="43" y="0"/>
                  </a:moveTo>
                  <a:lnTo>
                    <a:pt x="92" y="92"/>
                  </a:lnTo>
                  <a:lnTo>
                    <a:pt x="0" y="9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638676" y="3451225"/>
              <a:ext cx="2968625" cy="1214438"/>
            </a:xfrm>
            <a:prstGeom prst="rect">
              <a:avLst/>
            </a:prstGeom>
            <a:solidFill>
              <a:srgbClr val="C0FFC0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024529" y="3472663"/>
              <a:ext cx="22681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Circle</a:t>
              </a:r>
              <a:endParaRPr lang="en-US" altLang="zh-CN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638676" y="3663950"/>
              <a:ext cx="29686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708017" y="3688430"/>
              <a:ext cx="2958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65801" y="3688430"/>
              <a:ext cx="24160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radius</a:t>
              </a:r>
              <a:endParaRPr lang="en-US" altLang="zh-CN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289846" y="3688430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638676" y="3856038"/>
              <a:ext cx="29686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711715" y="387797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711715" y="4023404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711715" y="417003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711715" y="4316656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711715" y="446209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4948391" y="4170030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948391" y="4316656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5741010" y="3877970"/>
              <a:ext cx="481982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getRadius ()</a:t>
              </a:r>
              <a:endParaRPr lang="en-US" altLang="zh-CN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5816204" y="4023404"/>
              <a:ext cx="100834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setRadius (double radius)</a:t>
              </a:r>
              <a:endParaRPr lang="en-US" altLang="zh-CN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5731149" y="4170030"/>
              <a:ext cx="32066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 err="1">
                  <a:solidFill>
                    <a:srgbClr val="FF0000"/>
                  </a:solidFill>
                  <a:latin typeface="Microsoft Sans Serif" pitchFamily="34" charset="0"/>
                </a:rPr>
                <a:t>getArea</a:t>
              </a:r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 ()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733098" y="4316656"/>
              <a:ext cx="481493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 err="1">
                  <a:solidFill>
                    <a:srgbClr val="FF0000"/>
                  </a:solidFill>
                  <a:latin typeface="Microsoft Sans Serif" pitchFamily="34" charset="0"/>
                </a:rPr>
                <a:t>getPerimeter</a:t>
              </a:r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 ()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727451" y="4462090"/>
              <a:ext cx="38829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toString ()</a:t>
              </a:r>
              <a:endParaRPr lang="en-US" altLang="zh-CN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7094502" y="3877970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7094502" y="4023404"/>
              <a:ext cx="21079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7094502" y="4170030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7094502" y="4316656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7094502" y="4462090"/>
              <a:ext cx="279821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String</a:t>
              </a:r>
              <a:endParaRPr lang="en-US" altLang="zh-CN"/>
            </a:p>
          </p:txBody>
        </p:sp>
        <p:sp>
          <p:nvSpPr>
            <p:cNvPr id="35" name="Rectangle 59"/>
            <p:cNvSpPr>
              <a:spLocks noChangeArrowheads="1"/>
            </p:cNvSpPr>
            <p:nvPr/>
          </p:nvSpPr>
          <p:spPr bwMode="auto">
            <a:xfrm>
              <a:off x="3559176" y="1517650"/>
              <a:ext cx="2103438" cy="1528763"/>
            </a:xfrm>
            <a:prstGeom prst="rect">
              <a:avLst/>
            </a:prstGeom>
            <a:solidFill>
              <a:srgbClr val="C0FFC0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60"/>
            <p:cNvSpPr>
              <a:spLocks noChangeArrowheads="1"/>
            </p:cNvSpPr>
            <p:nvPr/>
          </p:nvSpPr>
          <p:spPr bwMode="auto">
            <a:xfrm>
              <a:off x="4290136" y="1537915"/>
              <a:ext cx="665652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i="1">
                  <a:solidFill>
                    <a:srgbClr val="000000"/>
                  </a:solidFill>
                  <a:latin typeface="Microsoft Sans Serif" pitchFamily="34" charset="0"/>
                </a:rPr>
                <a:t>GeometricObject</a:t>
              </a:r>
              <a:endParaRPr lang="en-US" altLang="zh-CN" i="1"/>
            </a:p>
          </p:txBody>
        </p:sp>
        <p:sp>
          <p:nvSpPr>
            <p:cNvPr id="37" name="Rectangle 61"/>
            <p:cNvSpPr>
              <a:spLocks noChangeArrowheads="1"/>
            </p:cNvSpPr>
            <p:nvPr/>
          </p:nvSpPr>
          <p:spPr bwMode="auto">
            <a:xfrm>
              <a:off x="5379832" y="1549836"/>
              <a:ext cx="1" cy="183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zh-CN"/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>
              <a:off x="3559176" y="1752600"/>
              <a:ext cx="2103438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63"/>
            <p:cNvSpPr>
              <a:spLocks noChangeArrowheads="1"/>
            </p:cNvSpPr>
            <p:nvPr/>
          </p:nvSpPr>
          <p:spPr bwMode="auto">
            <a:xfrm>
              <a:off x="3628182" y="1775140"/>
              <a:ext cx="29584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40" name="Rectangle 64"/>
            <p:cNvSpPr>
              <a:spLocks noChangeArrowheads="1"/>
            </p:cNvSpPr>
            <p:nvPr/>
          </p:nvSpPr>
          <p:spPr bwMode="auto">
            <a:xfrm>
              <a:off x="3628182" y="1920573"/>
              <a:ext cx="2958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41" name="Rectangle 65"/>
            <p:cNvSpPr>
              <a:spLocks noChangeArrowheads="1"/>
            </p:cNvSpPr>
            <p:nvPr/>
          </p:nvSpPr>
          <p:spPr bwMode="auto">
            <a:xfrm>
              <a:off x="3777337" y="1775140"/>
              <a:ext cx="192300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color</a:t>
              </a:r>
              <a:endParaRPr lang="en-US" altLang="zh-CN"/>
            </a:p>
          </p:txBody>
        </p:sp>
        <p:sp>
          <p:nvSpPr>
            <p:cNvPr id="42" name="Rectangle 66"/>
            <p:cNvSpPr>
              <a:spLocks noChangeArrowheads="1"/>
            </p:cNvSpPr>
            <p:nvPr/>
          </p:nvSpPr>
          <p:spPr bwMode="auto">
            <a:xfrm>
              <a:off x="3774872" y="1920573"/>
              <a:ext cx="182438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filled</a:t>
              </a:r>
              <a:endParaRPr lang="en-US" altLang="zh-CN"/>
            </a:p>
          </p:txBody>
        </p:sp>
        <p:sp>
          <p:nvSpPr>
            <p:cNvPr id="43" name="Rectangle 67"/>
            <p:cNvSpPr>
              <a:spLocks noChangeArrowheads="1"/>
            </p:cNvSpPr>
            <p:nvPr/>
          </p:nvSpPr>
          <p:spPr bwMode="auto">
            <a:xfrm>
              <a:off x="4132352" y="1775140"/>
              <a:ext cx="279820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String</a:t>
              </a:r>
              <a:endParaRPr lang="en-US" altLang="zh-CN"/>
            </a:p>
          </p:txBody>
        </p:sp>
        <p:sp>
          <p:nvSpPr>
            <p:cNvPr id="44" name="Rectangle 68"/>
            <p:cNvSpPr>
              <a:spLocks noChangeArrowheads="1"/>
            </p:cNvSpPr>
            <p:nvPr/>
          </p:nvSpPr>
          <p:spPr bwMode="auto">
            <a:xfrm>
              <a:off x="4152075" y="1920573"/>
              <a:ext cx="36364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boolean</a:t>
              </a:r>
              <a:endParaRPr lang="en-US" altLang="zh-CN"/>
            </a:p>
          </p:txBody>
        </p:sp>
        <p:sp>
          <p:nvSpPr>
            <p:cNvPr id="45" name="Line 70"/>
            <p:cNvSpPr>
              <a:spLocks noChangeShapeType="1"/>
            </p:cNvSpPr>
            <p:nvPr/>
          </p:nvSpPr>
          <p:spPr bwMode="auto">
            <a:xfrm>
              <a:off x="3559176" y="2090738"/>
              <a:ext cx="2103438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71"/>
            <p:cNvSpPr>
              <a:spLocks noChangeArrowheads="1"/>
            </p:cNvSpPr>
            <p:nvPr/>
          </p:nvSpPr>
          <p:spPr bwMode="auto">
            <a:xfrm>
              <a:off x="3633113" y="2113691"/>
              <a:ext cx="51773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47" name="Rectangle 72"/>
            <p:cNvSpPr>
              <a:spLocks noChangeArrowheads="1"/>
            </p:cNvSpPr>
            <p:nvPr/>
          </p:nvSpPr>
          <p:spPr bwMode="auto">
            <a:xfrm>
              <a:off x="3630647" y="2259124"/>
              <a:ext cx="5670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48" name="Rectangle 73"/>
            <p:cNvSpPr>
              <a:spLocks noChangeArrowheads="1"/>
            </p:cNvSpPr>
            <p:nvPr/>
          </p:nvSpPr>
          <p:spPr bwMode="auto">
            <a:xfrm>
              <a:off x="3633113" y="240575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49" name="Rectangle 74"/>
            <p:cNvSpPr>
              <a:spLocks noChangeArrowheads="1"/>
            </p:cNvSpPr>
            <p:nvPr/>
          </p:nvSpPr>
          <p:spPr bwMode="auto">
            <a:xfrm>
              <a:off x="3633113" y="2551184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50" name="Rectangle 75"/>
            <p:cNvSpPr>
              <a:spLocks noChangeArrowheads="1"/>
            </p:cNvSpPr>
            <p:nvPr/>
          </p:nvSpPr>
          <p:spPr bwMode="auto">
            <a:xfrm>
              <a:off x="3633113" y="269781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51" name="Rectangle 76"/>
            <p:cNvSpPr>
              <a:spLocks noChangeArrowheads="1"/>
            </p:cNvSpPr>
            <p:nvPr/>
          </p:nvSpPr>
          <p:spPr bwMode="auto">
            <a:xfrm>
              <a:off x="3633113" y="2843244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52" name="Rectangle 77"/>
            <p:cNvSpPr>
              <a:spLocks noChangeArrowheads="1"/>
            </p:cNvSpPr>
            <p:nvPr/>
          </p:nvSpPr>
          <p:spPr bwMode="auto">
            <a:xfrm>
              <a:off x="3778570" y="2113691"/>
              <a:ext cx="417881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getColor ()</a:t>
              </a:r>
              <a:endParaRPr lang="en-US" altLang="zh-CN"/>
            </a:p>
          </p:txBody>
        </p:sp>
        <p:sp>
          <p:nvSpPr>
            <p:cNvPr id="53" name="Rectangle 78"/>
            <p:cNvSpPr>
              <a:spLocks noChangeArrowheads="1"/>
            </p:cNvSpPr>
            <p:nvPr/>
          </p:nvSpPr>
          <p:spPr bwMode="auto">
            <a:xfrm>
              <a:off x="3778570" y="2259124"/>
              <a:ext cx="1119281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setColor (String color)</a:t>
              </a:r>
              <a:endParaRPr lang="en-US" altLang="zh-CN"/>
            </a:p>
          </p:txBody>
        </p:sp>
        <p:sp>
          <p:nvSpPr>
            <p:cNvPr id="54" name="Rectangle 79"/>
            <p:cNvSpPr>
              <a:spLocks noChangeArrowheads="1"/>
            </p:cNvSpPr>
            <p:nvPr/>
          </p:nvSpPr>
          <p:spPr bwMode="auto">
            <a:xfrm>
              <a:off x="3778570" y="2405750"/>
              <a:ext cx="358712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isFilled ()</a:t>
              </a:r>
              <a:endParaRPr lang="en-US" altLang="zh-CN"/>
            </a:p>
          </p:txBody>
        </p:sp>
        <p:sp>
          <p:nvSpPr>
            <p:cNvPr id="55" name="Rectangle 80"/>
            <p:cNvSpPr>
              <a:spLocks noChangeArrowheads="1"/>
            </p:cNvSpPr>
            <p:nvPr/>
          </p:nvSpPr>
          <p:spPr bwMode="auto">
            <a:xfrm>
              <a:off x="3778570" y="2551184"/>
              <a:ext cx="934378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setFilled (boolean filled)</a:t>
              </a:r>
              <a:endParaRPr lang="en-US" altLang="zh-CN"/>
            </a:p>
          </p:txBody>
        </p:sp>
        <p:sp>
          <p:nvSpPr>
            <p:cNvPr id="56" name="Rectangle 81"/>
            <p:cNvSpPr>
              <a:spLocks noChangeArrowheads="1"/>
            </p:cNvSpPr>
            <p:nvPr/>
          </p:nvSpPr>
          <p:spPr bwMode="auto">
            <a:xfrm>
              <a:off x="3778570" y="2697810"/>
              <a:ext cx="393228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 i="1" dirty="0" err="1">
                  <a:solidFill>
                    <a:schemeClr val="accent2"/>
                  </a:solidFill>
                  <a:latin typeface="Microsoft Sans Serif" pitchFamily="34" charset="0"/>
                </a:rPr>
                <a:t>getArea</a:t>
              </a:r>
              <a:r>
                <a:rPr lang="en-US" altLang="zh-CN" sz="900" i="1" dirty="0">
                  <a:solidFill>
                    <a:schemeClr val="accent2"/>
                  </a:solidFill>
                  <a:latin typeface="Microsoft Sans Serif" pitchFamily="34" charset="0"/>
                </a:rPr>
                <a:t> ()</a:t>
              </a:r>
              <a:endParaRPr lang="en-US" altLang="zh-CN" i="1" dirty="0">
                <a:solidFill>
                  <a:schemeClr val="accent2"/>
                </a:solidFill>
              </a:endParaRPr>
            </a:p>
          </p:txBody>
        </p:sp>
        <p:sp>
          <p:nvSpPr>
            <p:cNvPr id="57" name="Rectangle 82"/>
            <p:cNvSpPr>
              <a:spLocks noChangeArrowheads="1"/>
            </p:cNvSpPr>
            <p:nvPr/>
          </p:nvSpPr>
          <p:spPr bwMode="auto">
            <a:xfrm>
              <a:off x="3778570" y="2843244"/>
              <a:ext cx="590458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 i="1">
                  <a:solidFill>
                    <a:schemeClr val="accent2"/>
                  </a:solidFill>
                  <a:latin typeface="Microsoft Sans Serif" pitchFamily="34" charset="0"/>
                </a:rPr>
                <a:t>getPerimeter ()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58" name="Rectangle 83"/>
            <p:cNvSpPr>
              <a:spLocks noChangeArrowheads="1"/>
            </p:cNvSpPr>
            <p:nvPr/>
          </p:nvSpPr>
          <p:spPr bwMode="auto">
            <a:xfrm>
              <a:off x="5103710" y="2113691"/>
              <a:ext cx="279821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String</a:t>
              </a:r>
              <a:endParaRPr lang="en-US" altLang="zh-CN"/>
            </a:p>
          </p:txBody>
        </p:sp>
        <p:sp>
          <p:nvSpPr>
            <p:cNvPr id="59" name="Rectangle 84"/>
            <p:cNvSpPr>
              <a:spLocks noChangeArrowheads="1"/>
            </p:cNvSpPr>
            <p:nvPr/>
          </p:nvSpPr>
          <p:spPr bwMode="auto">
            <a:xfrm>
              <a:off x="5103710" y="2259124"/>
              <a:ext cx="21079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60" name="Rectangle 85"/>
            <p:cNvSpPr>
              <a:spLocks noChangeArrowheads="1"/>
            </p:cNvSpPr>
            <p:nvPr/>
          </p:nvSpPr>
          <p:spPr bwMode="auto">
            <a:xfrm>
              <a:off x="5103710" y="2405750"/>
              <a:ext cx="36364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boolean</a:t>
              </a:r>
              <a:endParaRPr lang="en-US" altLang="zh-CN"/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5103710" y="2551184"/>
              <a:ext cx="21079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62" name="Rectangle 87"/>
            <p:cNvSpPr>
              <a:spLocks noChangeArrowheads="1"/>
            </p:cNvSpPr>
            <p:nvPr/>
          </p:nvSpPr>
          <p:spPr bwMode="auto">
            <a:xfrm>
              <a:off x="5103710" y="2697810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63" name="Rectangle 88"/>
            <p:cNvSpPr>
              <a:spLocks noChangeArrowheads="1"/>
            </p:cNvSpPr>
            <p:nvPr/>
          </p:nvSpPr>
          <p:spPr bwMode="auto">
            <a:xfrm>
              <a:off x="5103710" y="2843244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64" name="Rectangle 89"/>
            <p:cNvSpPr>
              <a:spLocks noChangeArrowheads="1"/>
            </p:cNvSpPr>
            <p:nvPr/>
          </p:nvSpPr>
          <p:spPr bwMode="auto">
            <a:xfrm>
              <a:off x="1512888" y="3440113"/>
              <a:ext cx="2957513" cy="1652588"/>
            </a:xfrm>
            <a:prstGeom prst="rect">
              <a:avLst/>
            </a:prstGeom>
            <a:solidFill>
              <a:srgbClr val="C0FFC0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90"/>
            <p:cNvSpPr>
              <a:spLocks noChangeArrowheads="1"/>
            </p:cNvSpPr>
            <p:nvPr/>
          </p:nvSpPr>
          <p:spPr bwMode="auto">
            <a:xfrm>
              <a:off x="2802280" y="3463126"/>
              <a:ext cx="399392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Rectangle</a:t>
              </a:r>
              <a:endParaRPr lang="en-US" altLang="zh-CN"/>
            </a:p>
          </p:txBody>
        </p:sp>
        <p:sp>
          <p:nvSpPr>
            <p:cNvPr id="66" name="Line 91"/>
            <p:cNvSpPr>
              <a:spLocks noChangeShapeType="1"/>
            </p:cNvSpPr>
            <p:nvPr/>
          </p:nvSpPr>
          <p:spPr bwMode="auto">
            <a:xfrm>
              <a:off x="1512888" y="3652838"/>
              <a:ext cx="2957513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1581919" y="3675317"/>
              <a:ext cx="2958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68" name="Rectangle 93"/>
            <p:cNvSpPr>
              <a:spLocks noChangeArrowheads="1"/>
            </p:cNvSpPr>
            <p:nvPr/>
          </p:nvSpPr>
          <p:spPr bwMode="auto">
            <a:xfrm>
              <a:off x="1581919" y="3823135"/>
              <a:ext cx="2958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69" name="Rectangle 94"/>
            <p:cNvSpPr>
              <a:spLocks noChangeArrowheads="1"/>
            </p:cNvSpPr>
            <p:nvPr/>
          </p:nvSpPr>
          <p:spPr bwMode="auto">
            <a:xfrm>
              <a:off x="1739703" y="3675317"/>
              <a:ext cx="207091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width</a:t>
              </a:r>
              <a:endParaRPr lang="en-US" altLang="zh-CN"/>
            </a:p>
          </p:txBody>
        </p:sp>
        <p:sp>
          <p:nvSpPr>
            <p:cNvPr id="70" name="Rectangle 95"/>
            <p:cNvSpPr>
              <a:spLocks noChangeArrowheads="1"/>
            </p:cNvSpPr>
            <p:nvPr/>
          </p:nvSpPr>
          <p:spPr bwMode="auto">
            <a:xfrm>
              <a:off x="1745866" y="3823135"/>
              <a:ext cx="24160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height</a:t>
              </a:r>
              <a:endParaRPr lang="en-US" altLang="zh-CN"/>
            </a:p>
          </p:txBody>
        </p:sp>
        <p:sp>
          <p:nvSpPr>
            <p:cNvPr id="71" name="Rectangle 96"/>
            <p:cNvSpPr>
              <a:spLocks noChangeArrowheads="1"/>
            </p:cNvSpPr>
            <p:nvPr/>
          </p:nvSpPr>
          <p:spPr bwMode="auto">
            <a:xfrm>
              <a:off x="2174842" y="3675317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72" name="Rectangle 97"/>
            <p:cNvSpPr>
              <a:spLocks noChangeArrowheads="1"/>
            </p:cNvSpPr>
            <p:nvPr/>
          </p:nvSpPr>
          <p:spPr bwMode="auto">
            <a:xfrm>
              <a:off x="2174842" y="3823135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>
              <a:off x="1512888" y="3990975"/>
              <a:ext cx="2957513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99"/>
            <p:cNvSpPr>
              <a:spLocks noChangeArrowheads="1"/>
            </p:cNvSpPr>
            <p:nvPr/>
          </p:nvSpPr>
          <p:spPr bwMode="auto">
            <a:xfrm>
              <a:off x="1586849" y="4013868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5" name="Rectangle 100"/>
            <p:cNvSpPr>
              <a:spLocks noChangeArrowheads="1"/>
            </p:cNvSpPr>
            <p:nvPr/>
          </p:nvSpPr>
          <p:spPr bwMode="auto">
            <a:xfrm>
              <a:off x="1586849" y="4159302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6" name="Rectangle 101"/>
            <p:cNvSpPr>
              <a:spLocks noChangeArrowheads="1"/>
            </p:cNvSpPr>
            <p:nvPr/>
          </p:nvSpPr>
          <p:spPr bwMode="auto">
            <a:xfrm>
              <a:off x="1586849" y="4305928"/>
              <a:ext cx="51773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7" name="Rectangle 102"/>
            <p:cNvSpPr>
              <a:spLocks noChangeArrowheads="1"/>
            </p:cNvSpPr>
            <p:nvPr/>
          </p:nvSpPr>
          <p:spPr bwMode="auto">
            <a:xfrm>
              <a:off x="1586849" y="4452553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8" name="Rectangle 103"/>
            <p:cNvSpPr>
              <a:spLocks noChangeArrowheads="1"/>
            </p:cNvSpPr>
            <p:nvPr/>
          </p:nvSpPr>
          <p:spPr bwMode="auto">
            <a:xfrm>
              <a:off x="1586849" y="4597987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9" name="Rectangle 104"/>
            <p:cNvSpPr>
              <a:spLocks noChangeArrowheads="1"/>
            </p:cNvSpPr>
            <p:nvPr/>
          </p:nvSpPr>
          <p:spPr bwMode="auto">
            <a:xfrm>
              <a:off x="1586849" y="4745805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80" name="Rectangle 105"/>
            <p:cNvSpPr>
              <a:spLocks noChangeArrowheads="1"/>
            </p:cNvSpPr>
            <p:nvPr/>
          </p:nvSpPr>
          <p:spPr bwMode="auto">
            <a:xfrm>
              <a:off x="1586849" y="4891239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81" name="Rectangle 106"/>
            <p:cNvSpPr>
              <a:spLocks noChangeArrowheads="1"/>
            </p:cNvSpPr>
            <p:nvPr/>
          </p:nvSpPr>
          <p:spPr bwMode="auto">
            <a:xfrm>
              <a:off x="1822293" y="4597987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/>
          </p:nvSpPr>
          <p:spPr bwMode="auto">
            <a:xfrm>
              <a:off x="1822293" y="4745805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/>
          </p:nvSpPr>
          <p:spPr bwMode="auto">
            <a:xfrm>
              <a:off x="2545881" y="4013868"/>
              <a:ext cx="43267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getWidth ()</a:t>
              </a:r>
              <a:endParaRPr lang="en-US" altLang="zh-CN"/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auto">
            <a:xfrm>
              <a:off x="2545881" y="4159302"/>
              <a:ext cx="92451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setWidth (double width)</a:t>
              </a:r>
              <a:endParaRPr lang="en-US" altLang="zh-CN"/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auto">
            <a:xfrm>
              <a:off x="2545881" y="4305928"/>
              <a:ext cx="462258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getHeight ()</a:t>
              </a:r>
              <a:endParaRPr lang="en-US" altLang="zh-CN"/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auto">
            <a:xfrm>
              <a:off x="2545881" y="4452553"/>
              <a:ext cx="98861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setHeight (double height)</a:t>
              </a:r>
              <a:endParaRPr lang="en-US" altLang="zh-CN"/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auto">
            <a:xfrm>
              <a:off x="2545881" y="4597987"/>
              <a:ext cx="32066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 dirty="0" err="1">
                  <a:solidFill>
                    <a:srgbClr val="FF0000"/>
                  </a:solidFill>
                  <a:latin typeface="Microsoft Sans Serif" pitchFamily="34" charset="0"/>
                </a:rPr>
                <a:t>getArea</a:t>
              </a:r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 ()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/>
          </p:nvSpPr>
          <p:spPr bwMode="auto">
            <a:xfrm>
              <a:off x="2545881" y="4745805"/>
              <a:ext cx="604325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altLang="zh-CN" sz="900" dirty="0" err="1">
                  <a:solidFill>
                    <a:srgbClr val="FF0000"/>
                  </a:solidFill>
                  <a:latin typeface="Microsoft Sans Serif" pitchFamily="34" charset="0"/>
                </a:rPr>
                <a:t>getPerimeter</a:t>
              </a:r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 ()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9" name="Rectangle 114"/>
            <p:cNvSpPr>
              <a:spLocks noChangeArrowheads="1"/>
            </p:cNvSpPr>
            <p:nvPr/>
          </p:nvSpPr>
          <p:spPr bwMode="auto">
            <a:xfrm>
              <a:off x="2545881" y="4891239"/>
              <a:ext cx="38829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toString ()</a:t>
              </a:r>
              <a:endParaRPr lang="en-US" altLang="zh-CN"/>
            </a:p>
          </p:txBody>
        </p:sp>
        <p:sp>
          <p:nvSpPr>
            <p:cNvPr id="90" name="Rectangle 115"/>
            <p:cNvSpPr>
              <a:spLocks noChangeArrowheads="1"/>
            </p:cNvSpPr>
            <p:nvPr/>
          </p:nvSpPr>
          <p:spPr bwMode="auto">
            <a:xfrm>
              <a:off x="3957310" y="4013868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91" name="Rectangle 116"/>
            <p:cNvSpPr>
              <a:spLocks noChangeArrowheads="1"/>
            </p:cNvSpPr>
            <p:nvPr/>
          </p:nvSpPr>
          <p:spPr bwMode="auto">
            <a:xfrm>
              <a:off x="3957310" y="4159302"/>
              <a:ext cx="210789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92" name="Rectangle 117"/>
            <p:cNvSpPr>
              <a:spLocks noChangeArrowheads="1"/>
            </p:cNvSpPr>
            <p:nvPr/>
          </p:nvSpPr>
          <p:spPr bwMode="auto">
            <a:xfrm>
              <a:off x="3957310" y="4305928"/>
              <a:ext cx="314335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93" name="Rectangle 118"/>
            <p:cNvSpPr>
              <a:spLocks noChangeArrowheads="1"/>
            </p:cNvSpPr>
            <p:nvPr/>
          </p:nvSpPr>
          <p:spPr bwMode="auto">
            <a:xfrm>
              <a:off x="3957310" y="4452553"/>
              <a:ext cx="210789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94" name="Rectangle 119"/>
            <p:cNvSpPr>
              <a:spLocks noChangeArrowheads="1"/>
            </p:cNvSpPr>
            <p:nvPr/>
          </p:nvSpPr>
          <p:spPr bwMode="auto">
            <a:xfrm>
              <a:off x="3957310" y="4597987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95" name="Rectangle 120"/>
            <p:cNvSpPr>
              <a:spLocks noChangeArrowheads="1"/>
            </p:cNvSpPr>
            <p:nvPr/>
          </p:nvSpPr>
          <p:spPr bwMode="auto">
            <a:xfrm>
              <a:off x="3957310" y="4745805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96" name="Rectangle 121"/>
            <p:cNvSpPr>
              <a:spLocks noChangeArrowheads="1"/>
            </p:cNvSpPr>
            <p:nvPr/>
          </p:nvSpPr>
          <p:spPr bwMode="auto">
            <a:xfrm>
              <a:off x="3957310" y="4891239"/>
              <a:ext cx="27982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String</a:t>
              </a:r>
              <a:endParaRPr lang="en-US" altLang="zh-CN"/>
            </a:p>
          </p:txBody>
        </p:sp>
        <p:sp>
          <p:nvSpPr>
            <p:cNvPr id="97" name="Rectangle 122"/>
            <p:cNvSpPr>
              <a:spLocks noChangeArrowheads="1"/>
            </p:cNvSpPr>
            <p:nvPr/>
          </p:nvSpPr>
          <p:spPr bwMode="auto">
            <a:xfrm>
              <a:off x="1822293" y="4891239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latin typeface="Microsoft Sans Serif" pitchFamily="34" charset="0"/>
                </a:rPr>
                <a:t>&lt;&lt;Override&gt;&gt;</a:t>
              </a:r>
              <a:endParaRPr lang="en-US" altLang="zh-CN" dirty="0"/>
            </a:p>
          </p:txBody>
        </p:sp>
        <p:sp>
          <p:nvSpPr>
            <p:cNvPr id="98" name="Rectangle 123"/>
            <p:cNvSpPr>
              <a:spLocks noChangeArrowheads="1"/>
            </p:cNvSpPr>
            <p:nvPr/>
          </p:nvSpPr>
          <p:spPr bwMode="auto">
            <a:xfrm>
              <a:off x="4947159" y="4463282"/>
              <a:ext cx="54731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/>
            </a:p>
          </p:txBody>
        </p:sp>
      </p:grpSp>
      <p:sp>
        <p:nvSpPr>
          <p:cNvPr id="2" name="圆角矩形标注 1"/>
          <p:cNvSpPr/>
          <p:nvPr/>
        </p:nvSpPr>
        <p:spPr>
          <a:xfrm>
            <a:off x="396607" y="2593975"/>
            <a:ext cx="3023577" cy="709612"/>
          </a:xfrm>
          <a:prstGeom prst="wedgeRoundRectCallout">
            <a:avLst>
              <a:gd name="adj1" fmla="val 79823"/>
              <a:gd name="adj2" fmla="val 3766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6607" y="2604571"/>
            <a:ext cx="317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定义了二个方法，但无法给出具体实现，因此定义成抽象方法</a:t>
            </a:r>
          </a:p>
        </p:txBody>
      </p:sp>
      <p:sp>
        <p:nvSpPr>
          <p:cNvPr id="100" name="圆角矩形标注 99"/>
          <p:cNvSpPr/>
          <p:nvPr/>
        </p:nvSpPr>
        <p:spPr>
          <a:xfrm>
            <a:off x="8078818" y="6027603"/>
            <a:ext cx="3023577" cy="709612"/>
          </a:xfrm>
          <a:prstGeom prst="wedgeRoundRectCallout">
            <a:avLst>
              <a:gd name="adj1" fmla="val -46612"/>
              <a:gd name="adj2" fmla="val -14088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8078818" y="6038199"/>
            <a:ext cx="317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具体子类覆盖这二个抽象方法，给出具体实现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7451" y="1178913"/>
            <a:ext cx="973891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GeometricObject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属性和方法定义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47451" y="2965370"/>
            <a:ext cx="9738910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extends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GeometricObject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新的属性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给出具体实现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给出具体实现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ext Box 124"/>
          <p:cNvSpPr txBox="1">
            <a:spLocks noChangeArrowheads="1"/>
          </p:cNvSpPr>
          <p:nvPr/>
        </p:nvSpPr>
        <p:spPr bwMode="auto">
          <a:xfrm>
            <a:off x="0" y="6477384"/>
            <a:ext cx="11898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节程序清单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13-2:  GeometricObject.java,Circle.java</a:t>
            </a:r>
            <a:r>
              <a:rPr lang="en-US" altLang="zh-CN" sz="1800" dirty="0">
                <a:latin typeface="Verdana" pitchFamily="34" charset="0"/>
              </a:rPr>
              <a:t>, Rectangle.java, TestGeometricObject.java</a:t>
            </a:r>
          </a:p>
        </p:txBody>
      </p:sp>
      <p:sp>
        <p:nvSpPr>
          <p:cNvPr id="105" name="矩形 104"/>
          <p:cNvSpPr/>
          <p:nvPr/>
        </p:nvSpPr>
        <p:spPr>
          <a:xfrm>
            <a:off x="7224442" y="1438471"/>
            <a:ext cx="4780271" cy="123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包含抽象方法的类必须是</a:t>
            </a: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抽象类和抽象方法必须用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没有包含抽象方法的类也可以定义成抽象类</a:t>
            </a:r>
          </a:p>
        </p:txBody>
      </p:sp>
    </p:spTree>
    <p:extLst>
      <p:ext uri="{BB962C8B-B14F-4D97-AF65-F5344CB8AC3E}">
        <p14:creationId xmlns:p14="http://schemas.microsoft.com/office/powerpoint/2010/main" val="111613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2235" y="1465425"/>
            <a:ext cx="10963441" cy="4678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抽象方法：使用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定义的方法或者接口中定义的方法（接口中定义的方法自动是抽象的，可以省略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一个类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如果满足下面的任一条件，则该类包含抽象方法且是抽象类：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显式地包含一个抽象方法的声明；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的父类中声明的抽象方法未在类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中实现；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所实现的接口中有的方法在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里没有实现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只要类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有一个未实现的方法（自己定义的或继承的），就是抽象类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500"/>
              </a:spcBef>
              <a:buFont typeface="Wingdings" pitchFamily="2" charset="2"/>
              <a:buChar char="p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但是，一个不包含任何抽象方法的类，也可以定义成抽象类</a:t>
            </a:r>
            <a:endParaRPr lang="en-US" altLang="zh-CN" sz="24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500"/>
              </a:spcBef>
              <a:buFont typeface="Wingdings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抽象类不能被实例化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53388" y="1421494"/>
            <a:ext cx="10570822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class A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m1();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m2();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class B extends A{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继承了二个抽象方法，但是只实现了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m1,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里还是抽象的，因此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必须是抽象类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m1() {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C extends B{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，又实现了方法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m1,m2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二个方法在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里都有了具体实现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就是可以是具体类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m2() {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当然，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还可以继续覆盖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，给出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实现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0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1185" y="1214990"/>
            <a:ext cx="11545678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I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m3();    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接口里方法编译器自动加上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来修饰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m4();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abstract class D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//class 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声明实现了接口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，但只实现了一个接口方法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接口方法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m4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里还是抽象的，因此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只能是抽象类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m3() {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，并实现了另一个接口方法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m4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因此类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是具体类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E extends D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I{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注意既然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，所以这里的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可以不写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@Override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m4() {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当然，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还可以继续覆盖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，给出自己的的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实现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7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37439" y="1266592"/>
            <a:ext cx="11638610" cy="5175320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只有实例方法可以声明为抽象方法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里所有实例方法自动是虚函数，因此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里没有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关键字）。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抽象类不能被实例化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，即不能用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关键字创建对象（即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右边的类型不能是抽象类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但是抽象类可以作为变量声明类型、方法参数类型、方法返回类型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为什么？因为一个抽象类型引用变量可以指向具体子类的对象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抽象类可以定义构造函数，并可以被子类调用。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抽象类可以定义变量、非抽象方法并被子类使用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抽象类的父类可以是具体类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：自己引入了抽象方法。例如，具体类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是所有类的祖先父类。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7" y="1341438"/>
            <a:ext cx="11034024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接口是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公共静态常量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公共抽象实例方法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的集合。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接口是能力、规范、协议的反映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接口不是类：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(1)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不能定义构造函数；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接口之间可以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继承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implements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多个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(3)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和抽象类一样，不能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new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一个接口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语法：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[modifier]  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9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interfaceName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		             </a:t>
            </a:r>
            <a:r>
              <a:rPr kumimoji="0" lang="en-US" altLang="zh-CN" sz="19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constant_declaration</a:t>
            </a: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             </a:t>
            </a:r>
            <a:r>
              <a:rPr kumimoji="0" lang="en-US" altLang="zh-CN" sz="19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abstract_method_declaration</a:t>
            </a: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 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}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接口中的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所有数据字段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隐含为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final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接口体中的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所有方法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隐含为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14|58.6|29.8|33.5|34|66.8|97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3985</Words>
  <Application>Microsoft Office PowerPoint</Application>
  <PresentationFormat>宽屏</PresentationFormat>
  <Paragraphs>495</Paragraphs>
  <Slides>29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Microsoft Sans Serif</vt:lpstr>
      <vt:lpstr>宋体</vt:lpstr>
      <vt:lpstr>Calibri Light</vt:lpstr>
      <vt:lpstr>微软雅黑</vt:lpstr>
      <vt:lpstr>Tahoma</vt:lpstr>
      <vt:lpstr>Wingdings</vt:lpstr>
      <vt:lpstr>Verdana</vt:lpstr>
      <vt:lpstr>Lucida Sans Unicode</vt:lpstr>
      <vt:lpstr>Courier New</vt:lpstr>
      <vt:lpstr>Arial</vt:lpstr>
      <vt:lpstr>华文细黑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297</cp:revision>
  <dcterms:created xsi:type="dcterms:W3CDTF">2018-01-23T14:33:00Z</dcterms:created>
  <dcterms:modified xsi:type="dcterms:W3CDTF">2021-03-23T16:53:20Z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