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648" r:id="rId1"/>
  </p:sldMasterIdLst>
  <p:notesMasterIdLst>
    <p:notesMasterId r:id="rId68"/>
  </p:notesMasterIdLst>
  <p:sldIdLst>
    <p:sldId id="261" r:id="rId2"/>
    <p:sldId id="330" r:id="rId3"/>
    <p:sldId id="331" r:id="rId4"/>
    <p:sldId id="332" r:id="rId5"/>
    <p:sldId id="333" r:id="rId6"/>
    <p:sldId id="260" r:id="rId7"/>
    <p:sldId id="335" r:id="rId8"/>
    <p:sldId id="286" r:id="rId9"/>
    <p:sldId id="336" r:id="rId10"/>
    <p:sldId id="284" r:id="rId11"/>
    <p:sldId id="337" r:id="rId12"/>
    <p:sldId id="334" r:id="rId13"/>
    <p:sldId id="285" r:id="rId14"/>
    <p:sldId id="339" r:id="rId15"/>
    <p:sldId id="340" r:id="rId16"/>
    <p:sldId id="338" r:id="rId17"/>
    <p:sldId id="296" r:id="rId18"/>
    <p:sldId id="345" r:id="rId19"/>
    <p:sldId id="344" r:id="rId20"/>
    <p:sldId id="308" r:id="rId21"/>
    <p:sldId id="309" r:id="rId22"/>
    <p:sldId id="347" r:id="rId23"/>
    <p:sldId id="359" r:id="rId24"/>
    <p:sldId id="306" r:id="rId25"/>
    <p:sldId id="360" r:id="rId26"/>
    <p:sldId id="348" r:id="rId27"/>
    <p:sldId id="349" r:id="rId28"/>
    <p:sldId id="307" r:id="rId29"/>
    <p:sldId id="310" r:id="rId30"/>
    <p:sldId id="350" r:id="rId31"/>
    <p:sldId id="311" r:id="rId32"/>
    <p:sldId id="351" r:id="rId33"/>
    <p:sldId id="352" r:id="rId34"/>
    <p:sldId id="353" r:id="rId35"/>
    <p:sldId id="312" r:id="rId36"/>
    <p:sldId id="358" r:id="rId37"/>
    <p:sldId id="313" r:id="rId38"/>
    <p:sldId id="320" r:id="rId39"/>
    <p:sldId id="363" r:id="rId40"/>
    <p:sldId id="368" r:id="rId41"/>
    <p:sldId id="369" r:id="rId42"/>
    <p:sldId id="370" r:id="rId43"/>
    <p:sldId id="371" r:id="rId44"/>
    <p:sldId id="364" r:id="rId45"/>
    <p:sldId id="372" r:id="rId46"/>
    <p:sldId id="373" r:id="rId47"/>
    <p:sldId id="366" r:id="rId48"/>
    <p:sldId id="374" r:id="rId49"/>
    <p:sldId id="375" r:id="rId50"/>
    <p:sldId id="376" r:id="rId51"/>
    <p:sldId id="377" r:id="rId52"/>
    <p:sldId id="367" r:id="rId53"/>
    <p:sldId id="378" r:id="rId54"/>
    <p:sldId id="379" r:id="rId55"/>
    <p:sldId id="380" r:id="rId56"/>
    <p:sldId id="318" r:id="rId57"/>
    <p:sldId id="321" r:id="rId58"/>
    <p:sldId id="319" r:id="rId59"/>
    <p:sldId id="316" r:id="rId60"/>
    <p:sldId id="361" r:id="rId61"/>
    <p:sldId id="362" r:id="rId62"/>
    <p:sldId id="317" r:id="rId63"/>
    <p:sldId id="322" r:id="rId64"/>
    <p:sldId id="323" r:id="rId65"/>
    <p:sldId id="324" r:id="rId66"/>
    <p:sldId id="325" r:id="rId67"/>
  </p:sldIdLst>
  <p:sldSz cx="12192000" cy="6858000"/>
  <p:notesSz cx="7104063" cy="10234613"/>
  <p:embeddedFontLst>
    <p:embeddedFont>
      <p:font typeface="华文细黑" panose="02010600040101010101" pitchFamily="2" charset="-122"/>
      <p:regular r:id="rId69"/>
    </p:embeddedFont>
    <p:embeddedFont>
      <p:font typeface="华文新魏" panose="02010800040101010101" pitchFamily="2" charset="-122"/>
      <p:regular r:id="rId70"/>
    </p:embeddedFont>
    <p:embeddedFont>
      <p:font typeface="微软雅黑" panose="020B0503020204020204" pitchFamily="34" charset="-122"/>
      <p:regular r:id="rId71"/>
      <p:bold r:id="rId72"/>
    </p:embeddedFont>
    <p:embeddedFont>
      <p:font typeface="Calibri" panose="020F0502020204030204" pitchFamily="34" charset="0"/>
      <p:regular r:id="rId73"/>
      <p:bold r:id="rId74"/>
      <p:italic r:id="rId75"/>
      <p:boldItalic r:id="rId76"/>
    </p:embeddedFont>
    <p:embeddedFont>
      <p:font typeface="Calibri Light" panose="020F0302020204030204" pitchFamily="34" charset="0"/>
      <p:regular r:id="rId77"/>
      <p:italic r:id="rId78"/>
    </p:embeddedFont>
    <p:embeddedFont>
      <p:font typeface="Consolas" panose="020B0609020204030204" pitchFamily="49" charset="0"/>
      <p:regular r:id="rId79"/>
      <p:bold r:id="rId80"/>
      <p:italic r:id="rId81"/>
      <p:boldItalic r:id="rId8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80225" autoAdjust="0"/>
  </p:normalViewPr>
  <p:slideViewPr>
    <p:cSldViewPr snapToGrid="0">
      <p:cViewPr varScale="1">
        <p:scale>
          <a:sx n="69" d="100"/>
          <a:sy n="69" d="100"/>
        </p:scale>
        <p:origin x="902" y="62"/>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3302" y="-91"/>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font" Target="fonts/font8.fntdata"/><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4.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font" Target="fonts/font12.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font" Target="fonts/font13.fntdata"/><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F3364D3E-CE80-4CDF-B000-4A19DD94DB2E}" type="datetimeFigureOut">
              <a:rPr lang="zh-CN" altLang="en-US" smtClean="0"/>
              <a:pPr/>
              <a:t>2021/4/13</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B402F197-FC75-4883-98EF-65AB4A5A5D8A}" type="slidenum">
              <a:rPr lang="zh-CN" altLang="en-US" smtClean="0"/>
              <a:pPr/>
              <a:t>‹#›</a:t>
            </a:fld>
            <a:endParaRPr lang="zh-CN" altLang="en-US"/>
          </a:p>
        </p:txBody>
      </p:sp>
    </p:spTree>
    <p:extLst>
      <p:ext uri="{BB962C8B-B14F-4D97-AF65-F5344CB8AC3E}">
        <p14:creationId xmlns:p14="http://schemas.microsoft.com/office/powerpoint/2010/main" val="347342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1</a:t>
            </a:fld>
            <a:endParaRPr lang="zh-CN" altLang="en-US"/>
          </a:p>
        </p:txBody>
      </p:sp>
    </p:spTree>
    <p:extLst>
      <p:ext uri="{BB962C8B-B14F-4D97-AF65-F5344CB8AC3E}">
        <p14:creationId xmlns:p14="http://schemas.microsoft.com/office/powerpoint/2010/main" val="3766398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en-US" altLang="en-US" sz="1200" b="0" i="0" u="none" strike="noStrike" kern="1200" cap="none" spc="0" normalizeH="0" baseline="0" noProof="0" dirty="0" err="1">
                <a:ln>
                  <a:noFill/>
                </a:ln>
                <a:solidFill>
                  <a:schemeClr val="tx1"/>
                </a:solidFill>
                <a:effectLst/>
                <a:uLnTx/>
                <a:uFillTx/>
                <a:latin typeface="微软雅黑" pitchFamily="34" charset="-122"/>
                <a:ea typeface="微软雅黑" pitchFamily="34" charset="-122"/>
                <a:sym typeface="+mn-ea"/>
              </a:rPr>
              <a:t>ReentrantLock</a:t>
            </a:r>
            <a:r>
              <a:rPr kumimoji="0" lang="zh-CN" altLang="en-US"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mn-ea"/>
              </a:rPr>
              <a:t>：可重入锁</a:t>
            </a:r>
            <a:endParaRPr kumimoji="0" lang="en-US" altLang="zh-CN"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mn-ea"/>
            </a:endParaRPr>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36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39</a:t>
            </a:fld>
            <a:endParaRPr lang="zh-CN" altLang="en-US"/>
          </a:p>
        </p:txBody>
      </p:sp>
    </p:spTree>
    <p:extLst>
      <p:ext uri="{BB962C8B-B14F-4D97-AF65-F5344CB8AC3E}">
        <p14:creationId xmlns:p14="http://schemas.microsoft.com/office/powerpoint/2010/main" val="4033709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40</a:t>
            </a:fld>
            <a:endParaRPr lang="zh-CN" altLang="en-US"/>
          </a:p>
        </p:txBody>
      </p:sp>
    </p:spTree>
    <p:extLst>
      <p:ext uri="{BB962C8B-B14F-4D97-AF65-F5344CB8AC3E}">
        <p14:creationId xmlns:p14="http://schemas.microsoft.com/office/powerpoint/2010/main" val="185732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41</a:t>
            </a:fld>
            <a:endParaRPr lang="zh-CN" altLang="en-US"/>
          </a:p>
        </p:txBody>
      </p:sp>
    </p:spTree>
    <p:extLst>
      <p:ext uri="{BB962C8B-B14F-4D97-AF65-F5344CB8AC3E}">
        <p14:creationId xmlns:p14="http://schemas.microsoft.com/office/powerpoint/2010/main" val="2714072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42</a:t>
            </a:fld>
            <a:endParaRPr lang="zh-CN" altLang="en-US"/>
          </a:p>
        </p:txBody>
      </p:sp>
    </p:spTree>
    <p:extLst>
      <p:ext uri="{BB962C8B-B14F-4D97-AF65-F5344CB8AC3E}">
        <p14:creationId xmlns:p14="http://schemas.microsoft.com/office/powerpoint/2010/main" val="261498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43</a:t>
            </a:fld>
            <a:endParaRPr lang="zh-CN" altLang="en-US"/>
          </a:p>
        </p:txBody>
      </p:sp>
    </p:spTree>
    <p:extLst>
      <p:ext uri="{BB962C8B-B14F-4D97-AF65-F5344CB8AC3E}">
        <p14:creationId xmlns:p14="http://schemas.microsoft.com/office/powerpoint/2010/main" val="2728306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44</a:t>
            </a:fld>
            <a:endParaRPr lang="zh-CN" altLang="en-US"/>
          </a:p>
        </p:txBody>
      </p:sp>
    </p:spTree>
    <p:extLst>
      <p:ext uri="{BB962C8B-B14F-4D97-AF65-F5344CB8AC3E}">
        <p14:creationId xmlns:p14="http://schemas.microsoft.com/office/powerpoint/2010/main" val="310514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45</a:t>
            </a:fld>
            <a:endParaRPr lang="zh-CN" altLang="en-US"/>
          </a:p>
        </p:txBody>
      </p:sp>
    </p:spTree>
    <p:extLst>
      <p:ext uri="{BB962C8B-B14F-4D97-AF65-F5344CB8AC3E}">
        <p14:creationId xmlns:p14="http://schemas.microsoft.com/office/powerpoint/2010/main" val="2584408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46</a:t>
            </a:fld>
            <a:endParaRPr lang="zh-CN" altLang="en-US"/>
          </a:p>
        </p:txBody>
      </p:sp>
    </p:spTree>
    <p:extLst>
      <p:ext uri="{BB962C8B-B14F-4D97-AF65-F5344CB8AC3E}">
        <p14:creationId xmlns:p14="http://schemas.microsoft.com/office/powerpoint/2010/main" val="2897813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47</a:t>
            </a:fld>
            <a:endParaRPr lang="zh-CN" altLang="en-US"/>
          </a:p>
        </p:txBody>
      </p:sp>
    </p:spTree>
    <p:extLst>
      <p:ext uri="{BB962C8B-B14F-4D97-AF65-F5344CB8AC3E}">
        <p14:creationId xmlns:p14="http://schemas.microsoft.com/office/powerpoint/2010/main" val="252495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7</a:t>
            </a:fld>
            <a:endParaRPr lang="zh-CN" altLang="en-US"/>
          </a:p>
        </p:txBody>
      </p:sp>
    </p:spTree>
    <p:extLst>
      <p:ext uri="{BB962C8B-B14F-4D97-AF65-F5344CB8AC3E}">
        <p14:creationId xmlns:p14="http://schemas.microsoft.com/office/powerpoint/2010/main" val="875209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48</a:t>
            </a:fld>
            <a:endParaRPr lang="zh-CN" altLang="en-US"/>
          </a:p>
        </p:txBody>
      </p:sp>
    </p:spTree>
    <p:extLst>
      <p:ext uri="{BB962C8B-B14F-4D97-AF65-F5344CB8AC3E}">
        <p14:creationId xmlns:p14="http://schemas.microsoft.com/office/powerpoint/2010/main" val="172554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49</a:t>
            </a:fld>
            <a:endParaRPr lang="zh-CN" altLang="en-US"/>
          </a:p>
        </p:txBody>
      </p:sp>
    </p:spTree>
    <p:extLst>
      <p:ext uri="{BB962C8B-B14F-4D97-AF65-F5344CB8AC3E}">
        <p14:creationId xmlns:p14="http://schemas.microsoft.com/office/powerpoint/2010/main" val="3044439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50</a:t>
            </a:fld>
            <a:endParaRPr lang="zh-CN" altLang="en-US"/>
          </a:p>
        </p:txBody>
      </p:sp>
    </p:spTree>
    <p:extLst>
      <p:ext uri="{BB962C8B-B14F-4D97-AF65-F5344CB8AC3E}">
        <p14:creationId xmlns:p14="http://schemas.microsoft.com/office/powerpoint/2010/main" val="141057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51</a:t>
            </a:fld>
            <a:endParaRPr lang="zh-CN" altLang="en-US"/>
          </a:p>
        </p:txBody>
      </p:sp>
    </p:spTree>
    <p:extLst>
      <p:ext uri="{BB962C8B-B14F-4D97-AF65-F5344CB8AC3E}">
        <p14:creationId xmlns:p14="http://schemas.microsoft.com/office/powerpoint/2010/main" val="1528299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52</a:t>
            </a:fld>
            <a:endParaRPr lang="zh-CN" altLang="en-US"/>
          </a:p>
        </p:txBody>
      </p:sp>
    </p:spTree>
    <p:extLst>
      <p:ext uri="{BB962C8B-B14F-4D97-AF65-F5344CB8AC3E}">
        <p14:creationId xmlns:p14="http://schemas.microsoft.com/office/powerpoint/2010/main" val="2982231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53</a:t>
            </a:fld>
            <a:endParaRPr lang="zh-CN" altLang="en-US"/>
          </a:p>
        </p:txBody>
      </p:sp>
    </p:spTree>
    <p:extLst>
      <p:ext uri="{BB962C8B-B14F-4D97-AF65-F5344CB8AC3E}">
        <p14:creationId xmlns:p14="http://schemas.microsoft.com/office/powerpoint/2010/main" val="523867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54</a:t>
            </a:fld>
            <a:endParaRPr lang="zh-CN" altLang="en-US"/>
          </a:p>
        </p:txBody>
      </p:sp>
    </p:spTree>
    <p:extLst>
      <p:ext uri="{BB962C8B-B14F-4D97-AF65-F5344CB8AC3E}">
        <p14:creationId xmlns:p14="http://schemas.microsoft.com/office/powerpoint/2010/main" val="404337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en-US" altLang="en-US" sz="1200" b="0" i="0" u="none" strike="noStrike" kern="1200" cap="none" spc="0" normalizeH="0" baseline="0" noProof="0" dirty="0" err="1">
                <a:ln>
                  <a:noFill/>
                </a:ln>
                <a:solidFill>
                  <a:schemeClr val="tx1"/>
                </a:solidFill>
                <a:effectLst/>
                <a:uLnTx/>
                <a:uFillTx/>
                <a:latin typeface="微软雅黑" pitchFamily="34" charset="-122"/>
                <a:ea typeface="微软雅黑" pitchFamily="34" charset="-122"/>
                <a:sym typeface="+mn-ea"/>
              </a:rPr>
              <a:t>ReentrantLock</a:t>
            </a:r>
            <a:r>
              <a:rPr kumimoji="0" lang="zh-CN" altLang="en-US"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mn-ea"/>
              </a:rPr>
              <a:t>：可重入锁</a:t>
            </a:r>
            <a:endParaRPr kumimoji="0" lang="en-US" altLang="zh-CN"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mn-ea"/>
            </a:endParaRPr>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55</a:t>
            </a:fld>
            <a:endParaRPr lang="zh-CN" altLang="en-US"/>
          </a:p>
        </p:txBody>
      </p:sp>
    </p:spTree>
    <p:extLst>
      <p:ext uri="{BB962C8B-B14F-4D97-AF65-F5344CB8AC3E}">
        <p14:creationId xmlns:p14="http://schemas.microsoft.com/office/powerpoint/2010/main" val="1937239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latin typeface="+mn-lt"/>
                <a:ea typeface="+mn-ea"/>
                <a:cs typeface="+mn-cs"/>
              </a:rPr>
              <a:t>条件变量很大一个程度上是为了解决</a:t>
            </a:r>
            <a:r>
              <a:rPr lang="en-US" altLang="zh-CN" sz="1200" b="0" i="0" kern="1200" dirty="0" err="1">
                <a:solidFill>
                  <a:schemeClr val="tx1"/>
                </a:solidFill>
                <a:latin typeface="+mn-lt"/>
                <a:ea typeface="+mn-ea"/>
                <a:cs typeface="+mn-cs"/>
              </a:rPr>
              <a:t>Object.wait</a:t>
            </a:r>
            <a:r>
              <a:rPr lang="en-US" altLang="zh-CN" sz="1200" b="0" i="0" kern="1200" dirty="0">
                <a:solidFill>
                  <a:schemeClr val="tx1"/>
                </a:solidFill>
                <a:latin typeface="+mn-lt"/>
                <a:ea typeface="+mn-ea"/>
                <a:cs typeface="+mn-cs"/>
              </a:rPr>
              <a:t>/notify/</a:t>
            </a:r>
            <a:r>
              <a:rPr lang="en-US" altLang="zh-CN" sz="1200" b="0" i="0" kern="1200" dirty="0" err="1">
                <a:solidFill>
                  <a:schemeClr val="tx1"/>
                </a:solidFill>
                <a:latin typeface="+mn-lt"/>
                <a:ea typeface="+mn-ea"/>
                <a:cs typeface="+mn-cs"/>
              </a:rPr>
              <a:t>notifyAll</a:t>
            </a:r>
            <a:r>
              <a:rPr lang="zh-CN" altLang="en-US" sz="1200" b="0" i="0" kern="1200" dirty="0">
                <a:solidFill>
                  <a:schemeClr val="tx1"/>
                </a:solidFill>
                <a:latin typeface="+mn-lt"/>
                <a:ea typeface="+mn-ea"/>
                <a:cs typeface="+mn-cs"/>
              </a:rPr>
              <a:t>难以使用的问题。</a:t>
            </a:r>
            <a:endParaRPr lang="en-US" altLang="zh-CN" sz="1200" b="0" i="0" kern="1200" dirty="0">
              <a:solidFill>
                <a:schemeClr val="tx1"/>
              </a:solidFill>
              <a:latin typeface="+mn-lt"/>
              <a:ea typeface="+mn-ea"/>
              <a:cs typeface="+mn-cs"/>
            </a:endParaRPr>
          </a:p>
          <a:p>
            <a:r>
              <a:rPr lang="en-US" altLang="zh-CN" sz="1200" b="0" i="0" kern="1200" dirty="0">
                <a:solidFill>
                  <a:schemeClr val="tx1"/>
                </a:solidFill>
                <a:latin typeface="+mn-lt"/>
                <a:ea typeface="+mn-ea"/>
                <a:cs typeface="+mn-cs"/>
              </a:rPr>
              <a:t>Condition </a:t>
            </a:r>
            <a:r>
              <a:rPr lang="zh-CN" altLang="en-US" sz="1200" b="0" i="0" kern="1200" dirty="0">
                <a:solidFill>
                  <a:schemeClr val="tx1"/>
                </a:solidFill>
                <a:latin typeface="+mn-lt"/>
                <a:ea typeface="+mn-ea"/>
                <a:cs typeface="+mn-cs"/>
              </a:rPr>
              <a:t>将 </a:t>
            </a:r>
            <a:r>
              <a:rPr lang="en-US" altLang="zh-CN" sz="1200" b="0" i="0" kern="1200" dirty="0">
                <a:solidFill>
                  <a:schemeClr val="tx1"/>
                </a:solidFill>
                <a:latin typeface="+mn-lt"/>
                <a:ea typeface="+mn-ea"/>
                <a:cs typeface="+mn-cs"/>
              </a:rPr>
              <a:t>Object </a:t>
            </a:r>
            <a:r>
              <a:rPr lang="zh-CN" altLang="en-US" sz="1200" b="0" i="0" kern="1200" dirty="0">
                <a:solidFill>
                  <a:schemeClr val="tx1"/>
                </a:solidFill>
                <a:latin typeface="+mn-lt"/>
                <a:ea typeface="+mn-ea"/>
                <a:cs typeface="+mn-cs"/>
              </a:rPr>
              <a:t>监视器方法（</a:t>
            </a:r>
            <a:r>
              <a:rPr lang="en-US" altLang="zh-CN" sz="1200" b="0" i="0" kern="1200" dirty="0" err="1">
                <a:solidFill>
                  <a:schemeClr val="tx1"/>
                </a:solidFill>
                <a:latin typeface="+mn-lt"/>
                <a:ea typeface="+mn-ea"/>
                <a:cs typeface="+mn-cs"/>
              </a:rPr>
              <a:t>wait、notify</a:t>
            </a:r>
            <a:r>
              <a:rPr lang="en-US" altLang="zh-CN" sz="1200" b="0" i="0" kern="1200" dirty="0">
                <a:solidFill>
                  <a:schemeClr val="tx1"/>
                </a:solidFill>
                <a:latin typeface="+mn-lt"/>
                <a:ea typeface="+mn-ea"/>
                <a:cs typeface="+mn-cs"/>
              </a:rPr>
              <a:t> </a:t>
            </a:r>
            <a:r>
              <a:rPr lang="zh-CN" altLang="en-US" sz="1200" b="0" i="0" kern="1200" dirty="0">
                <a:solidFill>
                  <a:schemeClr val="tx1"/>
                </a:solidFill>
                <a:latin typeface="+mn-lt"/>
                <a:ea typeface="+mn-ea"/>
                <a:cs typeface="+mn-cs"/>
              </a:rPr>
              <a:t>和 </a:t>
            </a:r>
            <a:r>
              <a:rPr lang="en-US" altLang="zh-CN" sz="1200" b="0" i="0" kern="1200" dirty="0" err="1">
                <a:solidFill>
                  <a:schemeClr val="tx1"/>
                </a:solidFill>
                <a:latin typeface="+mn-lt"/>
                <a:ea typeface="+mn-ea"/>
                <a:cs typeface="+mn-cs"/>
              </a:rPr>
              <a:t>notifyAll</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分解成截然不同的对象，以便通过将这些对象与任意 </a:t>
            </a:r>
            <a:r>
              <a:rPr lang="en-US" altLang="zh-CN" sz="1200" b="0" i="0" kern="1200" dirty="0">
                <a:solidFill>
                  <a:schemeClr val="tx1"/>
                </a:solidFill>
                <a:latin typeface="+mn-lt"/>
                <a:ea typeface="+mn-ea"/>
                <a:cs typeface="+mn-cs"/>
              </a:rPr>
              <a:t>Lock </a:t>
            </a:r>
            <a:r>
              <a:rPr lang="zh-CN" altLang="en-US" sz="1200" b="0" i="0" kern="1200" dirty="0">
                <a:solidFill>
                  <a:schemeClr val="tx1"/>
                </a:solidFill>
                <a:latin typeface="+mn-lt"/>
                <a:ea typeface="+mn-ea"/>
                <a:cs typeface="+mn-cs"/>
              </a:rPr>
              <a:t>实现组合使用，为每个对象提供多个等待 </a:t>
            </a:r>
            <a:r>
              <a:rPr lang="en-US" altLang="zh-CN" sz="1200" b="0" i="0" kern="1200" dirty="0">
                <a:solidFill>
                  <a:schemeClr val="tx1"/>
                </a:solidFill>
                <a:latin typeface="+mn-lt"/>
                <a:ea typeface="+mn-ea"/>
                <a:cs typeface="+mn-cs"/>
              </a:rPr>
              <a:t>set （wait-set）。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57</a:t>
            </a:fld>
            <a:endParaRPr lang="zh-CN" altLang="en-US"/>
          </a:p>
        </p:txBody>
      </p:sp>
    </p:spTree>
    <p:extLst>
      <p:ext uri="{BB962C8B-B14F-4D97-AF65-F5344CB8AC3E}">
        <p14:creationId xmlns:p14="http://schemas.microsoft.com/office/powerpoint/2010/main" val="1064336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65</a:t>
            </a:fld>
            <a:endParaRPr lang="zh-CN" altLang="en-US"/>
          </a:p>
        </p:txBody>
      </p:sp>
    </p:spTree>
    <p:extLst>
      <p:ext uri="{BB962C8B-B14F-4D97-AF65-F5344CB8AC3E}">
        <p14:creationId xmlns:p14="http://schemas.microsoft.com/office/powerpoint/2010/main" val="377421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8</a:t>
            </a:fld>
            <a:endParaRPr lang="zh-CN" altLang="en-US"/>
          </a:p>
        </p:txBody>
      </p:sp>
    </p:spTree>
    <p:extLst>
      <p:ext uri="{BB962C8B-B14F-4D97-AF65-F5344CB8AC3E}">
        <p14:creationId xmlns:p14="http://schemas.microsoft.com/office/powerpoint/2010/main" val="87520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9</a:t>
            </a:fld>
            <a:endParaRPr lang="zh-CN" altLang="en-US"/>
          </a:p>
        </p:txBody>
      </p:sp>
    </p:spTree>
    <p:extLst>
      <p:ext uri="{BB962C8B-B14F-4D97-AF65-F5344CB8AC3E}">
        <p14:creationId xmlns:p14="http://schemas.microsoft.com/office/powerpoint/2010/main" val="87520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如果一个线程处于了阻塞状态（如线程调用了</a:t>
            </a:r>
            <a:r>
              <a:rPr lang="en-US" altLang="zh-CN" sz="1200" b="0" i="0" kern="1200" dirty="0" err="1">
                <a:solidFill>
                  <a:schemeClr val="tx1"/>
                </a:solidFill>
                <a:effectLst/>
                <a:latin typeface="+mn-lt"/>
                <a:ea typeface="+mn-ea"/>
                <a:cs typeface="+mn-cs"/>
              </a:rPr>
              <a:t>thread.sleep</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thread.join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thread.wait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中的</a:t>
            </a:r>
            <a:r>
              <a:rPr lang="en-US" altLang="zh-CN" sz="1200" b="0" i="0" kern="1200" dirty="0" err="1">
                <a:solidFill>
                  <a:schemeClr val="tx1"/>
                </a:solidFill>
                <a:effectLst/>
                <a:latin typeface="+mn-lt"/>
                <a:ea typeface="+mn-ea"/>
                <a:cs typeface="+mn-cs"/>
              </a:rPr>
              <a:t>condition.await</a:t>
            </a:r>
            <a:r>
              <a:rPr lang="zh-CN" altLang="en-US" sz="1200" b="0" i="0" kern="1200" dirty="0">
                <a:solidFill>
                  <a:schemeClr val="tx1"/>
                </a:solidFill>
                <a:effectLst/>
                <a:latin typeface="+mn-lt"/>
                <a:ea typeface="+mn-ea"/>
                <a:cs typeface="+mn-cs"/>
              </a:rPr>
              <a:t>、以及可中断的通道上的 </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操作方法后可进入阻塞状态），则在线程在检查中断标示时如果发现中断标示为</a:t>
            </a:r>
            <a:r>
              <a:rPr lang="en-US" altLang="zh-CN" sz="1200" b="0" i="0" kern="1200" dirty="0">
                <a:solidFill>
                  <a:schemeClr val="tx1"/>
                </a:solidFill>
                <a:effectLst/>
                <a:latin typeface="+mn-lt"/>
                <a:ea typeface="+mn-ea"/>
                <a:cs typeface="+mn-cs"/>
              </a:rPr>
              <a:t>true</a:t>
            </a:r>
            <a:r>
              <a:rPr lang="zh-CN" altLang="en-US" sz="1200" b="0" i="0" kern="1200" dirty="0">
                <a:solidFill>
                  <a:schemeClr val="tx1"/>
                </a:solidFill>
                <a:effectLst/>
                <a:latin typeface="+mn-lt"/>
                <a:ea typeface="+mn-ea"/>
                <a:cs typeface="+mn-cs"/>
              </a:rPr>
              <a:t>，则会在这些阻塞方法（</a:t>
            </a:r>
            <a:r>
              <a:rPr lang="en-US" altLang="zh-CN" sz="1200" b="0" i="0" kern="1200" dirty="0">
                <a:solidFill>
                  <a:schemeClr val="tx1"/>
                </a:solidFill>
                <a:effectLst/>
                <a:latin typeface="+mn-lt"/>
                <a:ea typeface="+mn-ea"/>
                <a:cs typeface="+mn-cs"/>
              </a:rPr>
              <a:t>sleep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wait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中的</a:t>
            </a:r>
            <a:r>
              <a:rPr lang="en-US" altLang="zh-CN" sz="1200" b="0" i="0" kern="1200" dirty="0" err="1">
                <a:solidFill>
                  <a:schemeClr val="tx1"/>
                </a:solidFill>
                <a:effectLst/>
                <a:latin typeface="+mn-lt"/>
                <a:ea typeface="+mn-ea"/>
                <a:cs typeface="+mn-cs"/>
              </a:rPr>
              <a:t>condition.await</a:t>
            </a:r>
            <a:r>
              <a:rPr lang="zh-CN" altLang="en-US" sz="1200" b="0" i="0" kern="1200" dirty="0">
                <a:solidFill>
                  <a:schemeClr val="tx1"/>
                </a:solidFill>
                <a:effectLst/>
                <a:latin typeface="+mn-lt"/>
                <a:ea typeface="+mn-ea"/>
                <a:cs typeface="+mn-cs"/>
              </a:rPr>
              <a:t>及可中断的通道上的 </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操作方法）调用处抛出</a:t>
            </a:r>
            <a:r>
              <a:rPr lang="en-US" altLang="zh-CN" sz="1200" b="0" i="0" kern="1200" dirty="0" err="1">
                <a:solidFill>
                  <a:schemeClr val="tx1"/>
                </a:solidFill>
                <a:effectLst/>
                <a:latin typeface="+mn-lt"/>
                <a:ea typeface="+mn-ea"/>
                <a:cs typeface="+mn-cs"/>
              </a:rPr>
              <a:t>InterruptedException</a:t>
            </a:r>
            <a:r>
              <a:rPr lang="zh-CN" altLang="en-US" sz="1200" b="0" i="0" kern="1200" dirty="0">
                <a:solidFill>
                  <a:schemeClr val="tx1"/>
                </a:solidFill>
                <a:effectLst/>
                <a:latin typeface="+mn-lt"/>
                <a:ea typeface="+mn-ea"/>
                <a:cs typeface="+mn-cs"/>
              </a:rPr>
              <a:t>异常，并且在抛出异常后立即将线程的中断标示位清除，即重新设置为</a:t>
            </a:r>
            <a:r>
              <a:rPr lang="en-US" altLang="zh-CN" sz="1200" b="0" i="0" kern="1200" dirty="0">
                <a:solidFill>
                  <a:schemeClr val="tx1"/>
                </a:solidFill>
                <a:effectLst/>
                <a:latin typeface="+mn-lt"/>
                <a:ea typeface="+mn-ea"/>
                <a:cs typeface="+mn-cs"/>
              </a:rPr>
              <a:t>false</a:t>
            </a:r>
            <a:r>
              <a:rPr lang="zh-CN" altLang="en-US" sz="1200" b="0" i="0" kern="1200" dirty="0">
                <a:solidFill>
                  <a:schemeClr val="tx1"/>
                </a:solidFill>
                <a:effectLst/>
                <a:latin typeface="+mn-lt"/>
                <a:ea typeface="+mn-ea"/>
                <a:cs typeface="+mn-cs"/>
              </a:rPr>
              <a:t>。抛出异常是为了线程从阻塞状态醒过来，并在结束线程前让程序员有足够的时间来处理中断请求。</a:t>
            </a:r>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16</a:t>
            </a:fld>
            <a:endParaRPr lang="zh-CN" altLang="en-US"/>
          </a:p>
        </p:txBody>
      </p:sp>
    </p:spTree>
    <p:extLst>
      <p:ext uri="{BB962C8B-B14F-4D97-AF65-F5344CB8AC3E}">
        <p14:creationId xmlns:p14="http://schemas.microsoft.com/office/powerpoint/2010/main" val="420134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19</a:t>
            </a:fld>
            <a:endParaRPr lang="zh-CN" altLang="en-US"/>
          </a:p>
        </p:txBody>
      </p:sp>
    </p:spTree>
    <p:extLst>
      <p:ext uri="{BB962C8B-B14F-4D97-AF65-F5344CB8AC3E}">
        <p14:creationId xmlns:p14="http://schemas.microsoft.com/office/powerpoint/2010/main" val="3761494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20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如何让多个任务复用一个线程？</a:t>
            </a:r>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23</a:t>
            </a:fld>
            <a:endParaRPr lang="zh-CN" altLang="en-US"/>
          </a:p>
        </p:txBody>
      </p:sp>
    </p:spTree>
    <p:extLst>
      <p:ext uri="{BB962C8B-B14F-4D97-AF65-F5344CB8AC3E}">
        <p14:creationId xmlns:p14="http://schemas.microsoft.com/office/powerpoint/2010/main" val="3561287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en-US" altLang="en-US" sz="1200" b="0" i="0" u="none" strike="noStrike" kern="1200" cap="none" spc="0" normalizeH="0" baseline="0" noProof="0" dirty="0" err="1">
                <a:ln>
                  <a:noFill/>
                </a:ln>
                <a:solidFill>
                  <a:schemeClr val="tx1"/>
                </a:solidFill>
                <a:effectLst/>
                <a:uLnTx/>
                <a:uFillTx/>
                <a:latin typeface="微软雅黑" pitchFamily="34" charset="-122"/>
                <a:ea typeface="微软雅黑" pitchFamily="34" charset="-122"/>
                <a:sym typeface="+mn-ea"/>
              </a:rPr>
              <a:t>ReentrantLock</a:t>
            </a:r>
            <a:r>
              <a:rPr kumimoji="0" lang="zh-CN" altLang="en-US"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mn-ea"/>
              </a:rPr>
              <a:t>：可重入锁</a:t>
            </a:r>
            <a:endParaRPr kumimoji="0" lang="en-US" altLang="zh-CN"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mn-ea"/>
            </a:endParaRPr>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35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2021/4/13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文本占位符 6"/>
          <p:cNvSpPr>
            <a:spLocks noGrp="1"/>
          </p:cNvSpPr>
          <p:nvPr>
            <p:ph type="body" sz="quarter" idx="10"/>
          </p:nvPr>
        </p:nvSpPr>
        <p:spPr>
          <a:xfrm>
            <a:off x="0"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2021/4/13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2021/4/13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2021/4/13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2021/4/13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2021/4/13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2021/4/13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1.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1.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1.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vmlDrawing" Target="../drawings/vmlDrawing7.vml"/><Relationship Id="rId5" Type="http://schemas.openxmlformats.org/officeDocument/2006/relationships/image" Target="../media/image17.emf"/><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ags" Target="../tags/tag4.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3.w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ags" Target="../tags/tag5.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tags" Target="../tags/tag6.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tags" Target="../tags/tag7.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1.xml"/><Relationship Id="rId1" Type="http://schemas.openxmlformats.org/officeDocument/2006/relationships/vmlDrawing" Target="../drawings/vmlDrawing8.vml"/><Relationship Id="rId5" Type="http://schemas.openxmlformats.org/officeDocument/2006/relationships/image" Target="../media/image21.emf"/><Relationship Id="rId4" Type="http://schemas.openxmlformats.org/officeDocument/2006/relationships/oleObject" Target="../embeddings/oleObject9.bin"/></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1.xml"/><Relationship Id="rId1" Type="http://schemas.openxmlformats.org/officeDocument/2006/relationships/vmlDrawing" Target="../drawings/vmlDrawing9.vml"/><Relationship Id="rId4" Type="http://schemas.openxmlformats.org/officeDocument/2006/relationships/image" Target="../media/image22.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1.xml"/><Relationship Id="rId1" Type="http://schemas.openxmlformats.org/officeDocument/2006/relationships/vmlDrawing" Target="../drawings/vmlDrawing10.vml"/><Relationship Id="rId4" Type="http://schemas.openxmlformats.org/officeDocument/2006/relationships/image" Target="../media/image23.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1.xml"/><Relationship Id="rId1" Type="http://schemas.openxmlformats.org/officeDocument/2006/relationships/vmlDrawing" Target="../drawings/vmlDrawing11.vml"/><Relationship Id="rId4" Type="http://schemas.openxmlformats.org/officeDocument/2006/relationships/image" Target="../media/image25.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945269"/>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39" y="2036074"/>
            <a:ext cx="538839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a:t>
            </a:r>
            <a:r>
              <a:rPr lang="en-US" sz="2400" b="1" cap="small" dirty="0">
                <a:solidFill>
                  <a:srgbClr val="21537D"/>
                </a:solidFill>
                <a:latin typeface="微软雅黑" panose="020B0503020204020204" charset="-122"/>
                <a:ea typeface="微软雅黑" panose="020B0503020204020204" charset="-122"/>
              </a:rPr>
              <a:t>.1</a:t>
            </a:r>
            <a:r>
              <a:rPr lang="zh-CN" altLang="en-US" sz="2400" b="1" cap="small" dirty="0">
                <a:solidFill>
                  <a:srgbClr val="21537D"/>
                </a:solidFill>
                <a:latin typeface="微软雅黑" panose="020B0503020204020204" charset="-122"/>
                <a:ea typeface="微软雅黑" panose="020B0503020204020204" charset="-122"/>
              </a:rPr>
              <a:t>线程的概念</a:t>
            </a:r>
          </a:p>
        </p:txBody>
      </p:sp>
      <p:sp>
        <p:nvSpPr>
          <p:cNvPr id="46" name="Copyright Notice"/>
          <p:cNvSpPr/>
          <p:nvPr/>
        </p:nvSpPr>
        <p:spPr bwMode="auto">
          <a:xfrm>
            <a:off x="5567534" y="2732060"/>
            <a:ext cx="528328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30.2 Runnable</a:t>
            </a:r>
            <a:r>
              <a:rPr lang="zh-CN" altLang="en-US" sz="2400" b="1" cap="small" dirty="0">
                <a:solidFill>
                  <a:srgbClr val="21537D"/>
                </a:solidFill>
                <a:latin typeface="微软雅黑" panose="020B0503020204020204" charset="-122"/>
                <a:ea typeface="微软雅黑" panose="020B0503020204020204" charset="-122"/>
              </a:rPr>
              <a:t>接口和线程类</a:t>
            </a:r>
            <a:r>
              <a:rPr lang="en-US" altLang="zh-CN" sz="2400" b="1" cap="small" dirty="0">
                <a:solidFill>
                  <a:srgbClr val="21537D"/>
                </a:solidFill>
                <a:latin typeface="微软雅黑" panose="020B0503020204020204" charset="-122"/>
                <a:ea typeface="微软雅黑" panose="020B0503020204020204" charset="-122"/>
              </a:rPr>
              <a:t>Thread</a:t>
            </a:r>
            <a:endParaRPr lang="zh-CN" altLang="en-US" sz="2400" b="1" cap="small" dirty="0">
              <a:solidFill>
                <a:srgbClr val="21537D"/>
              </a:solidFill>
              <a:latin typeface="微软雅黑" panose="020B0503020204020204" charset="-122"/>
              <a:ea typeface="微软雅黑" panose="020B0503020204020204" charset="-122"/>
            </a:endParaRPr>
          </a:p>
        </p:txBody>
      </p:sp>
      <p:sp>
        <p:nvSpPr>
          <p:cNvPr id="51" name="Copyright Notice"/>
          <p:cNvSpPr/>
          <p:nvPr/>
        </p:nvSpPr>
        <p:spPr bwMode="auto">
          <a:xfrm>
            <a:off x="5593045" y="3470866"/>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30.3</a:t>
            </a:r>
            <a:r>
              <a:rPr lang="zh-CN" altLang="en-US" sz="2400" b="1" cap="small" dirty="0">
                <a:solidFill>
                  <a:srgbClr val="21537D"/>
                </a:solidFill>
                <a:latin typeface="微软雅黑" panose="020B0503020204020204" charset="-122"/>
                <a:ea typeface="微软雅黑" panose="020B0503020204020204" charset="-122"/>
              </a:rPr>
              <a:t>线程池</a:t>
            </a:r>
          </a:p>
        </p:txBody>
      </p:sp>
      <p:sp>
        <p:nvSpPr>
          <p:cNvPr id="3" name="文本框 2"/>
          <p:cNvSpPr txBox="1"/>
          <p:nvPr/>
        </p:nvSpPr>
        <p:spPr>
          <a:xfrm>
            <a:off x="365760" y="154305"/>
            <a:ext cx="9279402" cy="706755"/>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30</a:t>
            </a:r>
            <a:r>
              <a:rPr lang="zh-CN" altLang="en-US" sz="4000" dirty="0">
                <a:solidFill>
                  <a:schemeClr val="bg1"/>
                </a:solidFill>
                <a:latin typeface="微软雅黑" panose="020B0503020204020204" charset="-122"/>
                <a:ea typeface="微软雅黑" panose="020B0503020204020204" charset="-122"/>
                <a:sym typeface="+mn-ea"/>
              </a:rPr>
              <a:t>章 多线程和并行程序设计</a:t>
            </a:r>
          </a:p>
        </p:txBody>
      </p:sp>
      <p:grpSp>
        <p:nvGrpSpPr>
          <p:cNvPr id="12" name="组合 10"/>
          <p:cNvGrpSpPr/>
          <p:nvPr/>
        </p:nvGrpSpPr>
        <p:grpSpPr bwMode="auto">
          <a:xfrm>
            <a:off x="4525645" y="2641255"/>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3318517"/>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38" name="Copyright Notice"/>
          <p:cNvSpPr/>
          <p:nvPr/>
        </p:nvSpPr>
        <p:spPr bwMode="auto">
          <a:xfrm>
            <a:off x="5601616" y="4158122"/>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30.4</a:t>
            </a:r>
            <a:r>
              <a:rPr lang="zh-CN" altLang="en-US" sz="2400" b="1" cap="small" dirty="0">
                <a:solidFill>
                  <a:srgbClr val="21537D"/>
                </a:solidFill>
                <a:latin typeface="微软雅黑" panose="020B0503020204020204" charset="-122"/>
                <a:ea typeface="微软雅黑" panose="020B0503020204020204" charset="-122"/>
              </a:rPr>
              <a:t>线程同步</a:t>
            </a:r>
          </a:p>
        </p:txBody>
      </p:sp>
      <p:grpSp>
        <p:nvGrpSpPr>
          <p:cNvPr id="39" name="组合 10"/>
          <p:cNvGrpSpPr/>
          <p:nvPr/>
        </p:nvGrpSpPr>
        <p:grpSpPr bwMode="auto">
          <a:xfrm>
            <a:off x="4528145" y="4005773"/>
            <a:ext cx="729615" cy="652145"/>
            <a:chOff x="1469675" y="2728606"/>
            <a:chExt cx="2187070" cy="2162788"/>
          </a:xfrm>
        </p:grpSpPr>
        <p:grpSp>
          <p:nvGrpSpPr>
            <p:cNvPr id="40" name="组合 4"/>
            <p:cNvGrpSpPr/>
            <p:nvPr/>
          </p:nvGrpSpPr>
          <p:grpSpPr bwMode="auto">
            <a:xfrm flipH="1">
              <a:off x="1469675" y="2728606"/>
              <a:ext cx="2187070" cy="1081394"/>
              <a:chOff x="4956670" y="4443106"/>
              <a:chExt cx="4884016" cy="2414894"/>
            </a:xfrm>
          </p:grpSpPr>
          <p:sp>
            <p:nvSpPr>
              <p:cNvPr id="44" name="等腰三角形 4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7" name="任意多边形 4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41" name="组合 7"/>
            <p:cNvGrpSpPr/>
            <p:nvPr/>
          </p:nvGrpSpPr>
          <p:grpSpPr bwMode="auto">
            <a:xfrm flipV="1">
              <a:off x="1469675" y="3810000"/>
              <a:ext cx="2187070" cy="1081394"/>
              <a:chOff x="4956670" y="4443106"/>
              <a:chExt cx="4884016" cy="2414894"/>
            </a:xfrm>
          </p:grpSpPr>
          <p:sp>
            <p:nvSpPr>
              <p:cNvPr id="42" name="等腰三角形 4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3" name="任意多边形 42"/>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8" name="Copyright Notice"/>
          <p:cNvSpPr/>
          <p:nvPr/>
        </p:nvSpPr>
        <p:spPr bwMode="auto">
          <a:xfrm>
            <a:off x="5599036" y="4846281"/>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30.5</a:t>
            </a:r>
            <a:r>
              <a:rPr lang="zh-CN" altLang="en-US" sz="2400" b="1" cap="small" dirty="0">
                <a:solidFill>
                  <a:srgbClr val="21537D"/>
                </a:solidFill>
                <a:latin typeface="微软雅黑" panose="020B0503020204020204" charset="-122"/>
                <a:ea typeface="微软雅黑" panose="020B0503020204020204" charset="-122"/>
              </a:rPr>
              <a:t>信号量</a:t>
            </a:r>
            <a:endParaRPr lang="en-US" altLang="zh-CN" sz="2400" b="1" cap="small" dirty="0">
              <a:solidFill>
                <a:srgbClr val="21537D"/>
              </a:solidFill>
              <a:latin typeface="微软雅黑" panose="020B0503020204020204" charset="-122"/>
              <a:ea typeface="微软雅黑" panose="020B0503020204020204" charset="-122"/>
            </a:endParaRPr>
          </a:p>
        </p:txBody>
      </p:sp>
      <p:grpSp>
        <p:nvGrpSpPr>
          <p:cNvPr id="49" name="组合 10"/>
          <p:cNvGrpSpPr/>
          <p:nvPr/>
        </p:nvGrpSpPr>
        <p:grpSpPr bwMode="auto">
          <a:xfrm>
            <a:off x="4525565" y="4693932"/>
            <a:ext cx="729615" cy="652145"/>
            <a:chOff x="1469675" y="2728606"/>
            <a:chExt cx="2187070" cy="2162788"/>
          </a:xfrm>
        </p:grpSpPr>
        <p:grpSp>
          <p:nvGrpSpPr>
            <p:cNvPr id="50" name="组合 4"/>
            <p:cNvGrpSpPr/>
            <p:nvPr/>
          </p:nvGrpSpPr>
          <p:grpSpPr bwMode="auto">
            <a:xfrm flipH="1">
              <a:off x="1469675" y="2728606"/>
              <a:ext cx="2187070" cy="1081394"/>
              <a:chOff x="4956670" y="4443106"/>
              <a:chExt cx="4884016" cy="2414894"/>
            </a:xfrm>
          </p:grpSpPr>
          <p:sp>
            <p:nvSpPr>
              <p:cNvPr id="62" name="等腰三角形 6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3" name="任意多边形 62"/>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9" name="组合 7"/>
            <p:cNvGrpSpPr/>
            <p:nvPr/>
          </p:nvGrpSpPr>
          <p:grpSpPr bwMode="auto">
            <a:xfrm flipV="1">
              <a:off x="1469675" y="3810000"/>
              <a:ext cx="2187070" cy="1081394"/>
              <a:chOff x="4956670" y="4443106"/>
              <a:chExt cx="4884016" cy="2414894"/>
            </a:xfrm>
          </p:grpSpPr>
          <p:sp>
            <p:nvSpPr>
              <p:cNvPr id="60" name="等腰三角形 5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1" name="任意多边形 60"/>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64" name="Copyright Notice"/>
          <p:cNvSpPr/>
          <p:nvPr/>
        </p:nvSpPr>
        <p:spPr bwMode="auto">
          <a:xfrm>
            <a:off x="5602574" y="5509065"/>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30.6</a:t>
            </a:r>
            <a:r>
              <a:rPr lang="zh-CN" altLang="en-US" sz="2400" b="1" cap="small" dirty="0">
                <a:solidFill>
                  <a:srgbClr val="21537D"/>
                </a:solidFill>
                <a:latin typeface="微软雅黑" panose="020B0503020204020204" charset="-122"/>
                <a:ea typeface="微软雅黑" panose="020B0503020204020204" charset="-122"/>
              </a:rPr>
              <a:t>同步合集</a:t>
            </a:r>
          </a:p>
        </p:txBody>
      </p:sp>
      <p:grpSp>
        <p:nvGrpSpPr>
          <p:cNvPr id="65" name="组合 10"/>
          <p:cNvGrpSpPr/>
          <p:nvPr/>
        </p:nvGrpSpPr>
        <p:grpSpPr bwMode="auto">
          <a:xfrm>
            <a:off x="4529103" y="5356716"/>
            <a:ext cx="729615" cy="652145"/>
            <a:chOff x="1469675" y="2728606"/>
            <a:chExt cx="2187070" cy="2162788"/>
          </a:xfrm>
        </p:grpSpPr>
        <p:grpSp>
          <p:nvGrpSpPr>
            <p:cNvPr id="66" name="组合 4"/>
            <p:cNvGrpSpPr/>
            <p:nvPr/>
          </p:nvGrpSpPr>
          <p:grpSpPr bwMode="auto">
            <a:xfrm flipH="1">
              <a:off x="1469675" y="2728606"/>
              <a:ext cx="2187070" cy="1081394"/>
              <a:chOff x="4956670" y="4443106"/>
              <a:chExt cx="4884016" cy="2414894"/>
            </a:xfrm>
          </p:grpSpPr>
          <p:sp>
            <p:nvSpPr>
              <p:cNvPr id="70" name="等腰三角形 6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71" name="任意多边形 70"/>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67" name="组合 7"/>
            <p:cNvGrpSpPr/>
            <p:nvPr/>
          </p:nvGrpSpPr>
          <p:grpSpPr bwMode="auto">
            <a:xfrm flipV="1">
              <a:off x="1469675" y="3810000"/>
              <a:ext cx="2187070" cy="1081394"/>
              <a:chOff x="4956670" y="4443106"/>
              <a:chExt cx="4884016" cy="2414894"/>
            </a:xfrm>
          </p:grpSpPr>
          <p:sp>
            <p:nvSpPr>
              <p:cNvPr id="68" name="等腰三角形 6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9" name="任意多边形 68"/>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9" name="文本框 1"/>
          <p:cNvSpPr txBox="1"/>
          <p:nvPr/>
        </p:nvSpPr>
        <p:spPr>
          <a:xfrm>
            <a:off x="746170" y="5228903"/>
            <a:ext cx="8583295" cy="923330"/>
          </a:xfrm>
          <a:prstGeom prst="rect">
            <a:avLst/>
          </a:prstGeom>
          <a:noFill/>
        </p:spPr>
        <p:txBody>
          <a:bodyPr wrap="square" rtlCol="0">
            <a:spAutoFit/>
          </a:bodyPr>
          <a:lstStyle/>
          <a:p>
            <a:pPr marL="457200" indent="-457200">
              <a:buAutoNum type="arabicPeriod"/>
            </a:pPr>
            <a:r>
              <a:rPr lang="zh-CN" altLang="en-US" dirty="0">
                <a:latin typeface="华文新魏" panose="02010800040101010101" pitchFamily="2" charset="-122"/>
                <a:ea typeface="华文新魏" panose="02010800040101010101" pitchFamily="2" charset="-122"/>
              </a:rPr>
              <a:t>定义</a:t>
            </a:r>
            <a:r>
              <a:rPr lang="en-US" altLang="zh-CN" dirty="0">
                <a:latin typeface="华文新魏" panose="02010800040101010101" pitchFamily="2" charset="-122"/>
                <a:ea typeface="华文新魏" panose="02010800040101010101" pitchFamily="2" charset="-122"/>
              </a:rPr>
              <a:t>Thread</a:t>
            </a:r>
            <a:r>
              <a:rPr lang="zh-CN" altLang="en-US" dirty="0">
                <a:latin typeface="华文新魏" panose="02010800040101010101" pitchFamily="2" charset="-122"/>
                <a:ea typeface="华文新魏" panose="02010800040101010101" pitchFamily="2" charset="-122"/>
              </a:rPr>
              <a:t>类的扩展类（</a:t>
            </a:r>
            <a:r>
              <a:rPr lang="en-US" altLang="zh-CN" dirty="0" err="1">
                <a:latin typeface="华文新魏" panose="02010800040101010101" pitchFamily="2" charset="-122"/>
                <a:ea typeface="华文新魏" panose="02010800040101010101" pitchFamily="2" charset="-122"/>
              </a:rPr>
              <a:t>CustomThread</a:t>
            </a:r>
            <a:r>
              <a:rPr lang="zh-CN" altLang="en-US" dirty="0">
                <a:latin typeface="华文新魏" panose="02010800040101010101" pitchFamily="2" charset="-122"/>
                <a:ea typeface="华文新魏" panose="02010800040101010101" pitchFamily="2" charset="-122"/>
              </a:rPr>
              <a:t>）</a:t>
            </a:r>
          </a:p>
          <a:p>
            <a:pPr marL="457200" indent="-457200">
              <a:buAutoNum type="arabicPeriod"/>
            </a:pPr>
            <a:r>
              <a:rPr lang="zh-CN" altLang="en-US" dirty="0">
                <a:latin typeface="华文新魏" panose="02010800040101010101" pitchFamily="2" charset="-122"/>
                <a:ea typeface="华文新魏" panose="02010800040101010101" pitchFamily="2" charset="-122"/>
              </a:rPr>
              <a:t>通过</a:t>
            </a:r>
            <a:r>
              <a:rPr lang="zh-CN" altLang="en-US" dirty="0">
                <a:latin typeface="华文新魏" panose="02010800040101010101" pitchFamily="2" charset="-122"/>
                <a:ea typeface="华文新魏" panose="02010800040101010101" pitchFamily="2" charset="-122"/>
                <a:sym typeface="+mn-ea"/>
              </a:rPr>
              <a:t>扩展类（</a:t>
            </a:r>
            <a:r>
              <a:rPr lang="en-US" altLang="zh-CN" dirty="0" err="1">
                <a:latin typeface="华文新魏" panose="02010800040101010101" pitchFamily="2" charset="-122"/>
                <a:ea typeface="华文新魏" panose="02010800040101010101" pitchFamily="2" charset="-122"/>
                <a:sym typeface="+mn-ea"/>
              </a:rPr>
              <a:t>CustomThread</a:t>
            </a:r>
            <a:r>
              <a:rPr lang="zh-CN" altLang="en-US" dirty="0">
                <a:latin typeface="华文新魏" panose="02010800040101010101" pitchFamily="2" charset="-122"/>
                <a:ea typeface="华文新魏" panose="02010800040101010101" pitchFamily="2" charset="-122"/>
                <a:sym typeface="+mn-ea"/>
              </a:rPr>
              <a:t>）创建线程对象（</a:t>
            </a:r>
            <a:r>
              <a:rPr lang="en-US" altLang="zh-CN" dirty="0">
                <a:latin typeface="华文新魏" panose="02010800040101010101" pitchFamily="2" charset="-122"/>
                <a:ea typeface="华文新魏" panose="02010800040101010101" pitchFamily="2" charset="-122"/>
                <a:sym typeface="+mn-ea"/>
              </a:rPr>
              <a:t>thread</a:t>
            </a:r>
            <a:r>
              <a:rPr lang="zh-CN" altLang="en-US" dirty="0">
                <a:latin typeface="华文新魏" panose="02010800040101010101" pitchFamily="2" charset="-122"/>
                <a:ea typeface="华文新魏" panose="02010800040101010101" pitchFamily="2" charset="-122"/>
                <a:sym typeface="+mn-ea"/>
              </a:rPr>
              <a:t>）</a:t>
            </a:r>
          </a:p>
          <a:p>
            <a:pPr marL="457200" indent="-457200">
              <a:buAutoNum type="arabicPeriod"/>
            </a:pPr>
            <a:r>
              <a:rPr lang="zh-CN" altLang="en-US" dirty="0">
                <a:latin typeface="华文新魏" panose="02010800040101010101" pitchFamily="2" charset="-122"/>
                <a:ea typeface="华文新魏" panose="02010800040101010101" pitchFamily="2" charset="-122"/>
                <a:sym typeface="+mn-ea"/>
              </a:rPr>
              <a:t>通过线程对象thread启动线程thread.start()</a:t>
            </a:r>
          </a:p>
        </p:txBody>
      </p:sp>
      <p:sp>
        <p:nvSpPr>
          <p:cNvPr id="10" name="文本框 2"/>
          <p:cNvSpPr txBox="1"/>
          <p:nvPr/>
        </p:nvSpPr>
        <p:spPr>
          <a:xfrm>
            <a:off x="1266527" y="6181443"/>
            <a:ext cx="8587740" cy="646331"/>
          </a:xfrm>
          <a:prstGeom prst="rect">
            <a:avLst/>
          </a:prstGeom>
          <a:noFill/>
        </p:spPr>
        <p:txBody>
          <a:bodyPr wrap="square" rtlCol="0">
            <a:spAutoFit/>
          </a:bodyPr>
          <a:lstStyle/>
          <a:p>
            <a:pPr algn="ctr"/>
            <a:r>
              <a:rPr lang="zh-CN" altLang="en-US" b="1" dirty="0">
                <a:solidFill>
                  <a:srgbClr val="FF0000"/>
                </a:solidFill>
                <a:latin typeface="华文新魏" panose="02010800040101010101" pitchFamily="2" charset="-122"/>
                <a:ea typeface="华文新魏" panose="02010800040101010101" pitchFamily="2" charset="-122"/>
              </a:rPr>
              <a:t>线程和线程任务混在一起，不建议使用</a:t>
            </a:r>
            <a:endParaRPr lang="en-US" altLang="zh-CN" dirty="0">
              <a:latin typeface="华文新魏" panose="02010800040101010101" pitchFamily="2" charset="-122"/>
              <a:ea typeface="华文新魏" panose="02010800040101010101" pitchFamily="2" charset="-122"/>
            </a:endParaRPr>
          </a:p>
          <a:p>
            <a:pPr algn="ctr"/>
            <a:r>
              <a:rPr lang="en-US" altLang="zh-CN" b="1" dirty="0">
                <a:solidFill>
                  <a:srgbClr val="FF0000"/>
                </a:solidFill>
                <a:latin typeface="华文新魏" panose="02010800040101010101" pitchFamily="2" charset="-122"/>
                <a:ea typeface="华文新魏" panose="02010800040101010101" pitchFamily="2" charset="-122"/>
                <a:sym typeface="+mn-ea"/>
              </a:rPr>
              <a:t>Java</a:t>
            </a:r>
            <a:r>
              <a:rPr lang="zh-CN" altLang="en-US" b="1" dirty="0">
                <a:solidFill>
                  <a:srgbClr val="FF0000"/>
                </a:solidFill>
                <a:latin typeface="华文新魏" panose="02010800040101010101" pitchFamily="2" charset="-122"/>
                <a:ea typeface="华文新魏" panose="02010800040101010101" pitchFamily="2" charset="-122"/>
                <a:sym typeface="+mn-ea"/>
              </a:rPr>
              <a:t>不支持多继承，</a:t>
            </a:r>
            <a:r>
              <a:rPr lang="en-US" altLang="zh-CN" b="1" dirty="0" err="1">
                <a:solidFill>
                  <a:srgbClr val="FF0000"/>
                </a:solidFill>
                <a:latin typeface="华文新魏" panose="02010800040101010101" pitchFamily="2" charset="-122"/>
                <a:ea typeface="华文新魏" panose="02010800040101010101" pitchFamily="2" charset="-122"/>
                <a:sym typeface="+mn-ea"/>
              </a:rPr>
              <a:t>CustomThread</a:t>
            </a:r>
            <a:r>
              <a:rPr lang="zh-CN" altLang="en-US" b="1" dirty="0">
                <a:solidFill>
                  <a:srgbClr val="FF0000"/>
                </a:solidFill>
                <a:latin typeface="华文新魏" panose="02010800040101010101" pitchFamily="2" charset="-122"/>
                <a:ea typeface="华文新魏" panose="02010800040101010101" pitchFamily="2" charset="-122"/>
                <a:sym typeface="+mn-ea"/>
              </a:rPr>
              <a:t>继承了</a:t>
            </a:r>
            <a:r>
              <a:rPr lang="en-US" altLang="zh-CN" b="1" dirty="0">
                <a:solidFill>
                  <a:srgbClr val="FF0000"/>
                </a:solidFill>
                <a:latin typeface="华文新魏" panose="02010800040101010101" pitchFamily="2" charset="-122"/>
                <a:ea typeface="华文新魏" panose="02010800040101010101" pitchFamily="2" charset="-122"/>
                <a:sym typeface="+mn-ea"/>
              </a:rPr>
              <a:t>Thread</a:t>
            </a:r>
            <a:r>
              <a:rPr lang="zh-CN" altLang="en-US" b="1" dirty="0">
                <a:solidFill>
                  <a:srgbClr val="FF0000"/>
                </a:solidFill>
                <a:latin typeface="华文新魏" panose="02010800040101010101" pitchFamily="2" charset="-122"/>
                <a:ea typeface="华文新魏" panose="02010800040101010101" pitchFamily="2" charset="-122"/>
                <a:sym typeface="+mn-ea"/>
              </a:rPr>
              <a:t>类不能再继承其他类</a:t>
            </a:r>
            <a:endParaRPr lang="en-US" altLang="zh-CN" dirty="0">
              <a:latin typeface="华文新魏" panose="02010800040101010101" pitchFamily="2" charset="-122"/>
              <a:ea typeface="华文新魏" panose="02010800040101010101" pitchFamily="2" charset="-122"/>
            </a:endParaRPr>
          </a:p>
        </p:txBody>
      </p:sp>
      <p:grpSp>
        <p:nvGrpSpPr>
          <p:cNvPr id="11" name="组合 10"/>
          <p:cNvGrpSpPr/>
          <p:nvPr/>
        </p:nvGrpSpPr>
        <p:grpSpPr>
          <a:xfrm>
            <a:off x="538925" y="1846258"/>
            <a:ext cx="9054465" cy="3353435"/>
            <a:chOff x="0" y="1839"/>
            <a:chExt cx="14259" cy="5281"/>
          </a:xfrm>
        </p:grpSpPr>
        <p:sp>
          <p:nvSpPr>
            <p:cNvPr id="12" name="Rectangle 11"/>
            <p:cNvSpPr/>
            <p:nvPr/>
          </p:nvSpPr>
          <p:spPr>
            <a:xfrm>
              <a:off x="0" y="3537"/>
              <a:ext cx="291" cy="727"/>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latin typeface="华文新魏" panose="02010800040101010101" pitchFamily="2" charset="-122"/>
                <a:ea typeface="华文新魏" panose="02010800040101010101" pitchFamily="2" charset="-122"/>
              </a:endParaRPr>
            </a:p>
          </p:txBody>
        </p:sp>
        <p:sp>
          <p:nvSpPr>
            <p:cNvPr id="13" name="文本框 5"/>
            <p:cNvSpPr txBox="1"/>
            <p:nvPr/>
          </p:nvSpPr>
          <p:spPr>
            <a:xfrm>
              <a:off x="309" y="2953"/>
              <a:ext cx="7288" cy="4167"/>
            </a:xfrm>
            <a:prstGeom prst="rect">
              <a:avLst/>
            </a:prstGeom>
            <a:noFill/>
            <a:ln w="9525">
              <a:solidFill>
                <a:schemeClr val="accent1">
                  <a:lumMod val="50000"/>
                </a:schemeClr>
              </a:solidFill>
            </a:ln>
          </p:spPr>
          <p:txBody>
            <a:bodyPr wrap="square">
              <a:spAutoFit/>
            </a:bodyPr>
            <a:lstStyle/>
            <a:p>
              <a:r>
                <a:rPr lang="en-US" altLang="zh-CN" sz="12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Custom thread class</a:t>
              </a:r>
              <a:endParaRPr lang="en-US" altLang="zh-CN" sz="1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CustomThread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extends</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数据成员</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CustomThread</a:t>
              </a:r>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p>
            <a:p>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0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Tell system how to perform this task</a:t>
              </a:r>
            </a:p>
            <a:p>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sp>
          <p:nvSpPr>
            <p:cNvPr id="14" name="文本框 6"/>
            <p:cNvSpPr txBox="1"/>
            <p:nvPr/>
          </p:nvSpPr>
          <p:spPr>
            <a:xfrm>
              <a:off x="7597" y="1839"/>
              <a:ext cx="6662" cy="5281"/>
            </a:xfrm>
            <a:prstGeom prst="rect">
              <a:avLst/>
            </a:prstGeom>
            <a:noFill/>
            <a:ln w="9525">
              <a:solidFill>
                <a:schemeClr val="accent1">
                  <a:lumMod val="50000"/>
                </a:schemeClr>
              </a:solidFill>
            </a:ln>
          </p:spPr>
          <p:txBody>
            <a:bodyPr wrap="square">
              <a:spAutoFit/>
            </a:bodyPr>
            <a:lstStyle/>
            <a:p>
              <a:r>
                <a:rPr lang="en-US" altLang="zh-CN" sz="12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//Client class</a:t>
              </a:r>
              <a:endParaRPr lang="en-US" altLang="zh-CN" sz="1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u="sng"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Client</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someMethod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 thread</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thread1 =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CustomThread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Start thread</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thread1.start( ); //</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激活</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thread1</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对象的</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run</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 thread</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thread2 =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CustomThread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Start thread</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thread2.start(); //</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激活</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thread2</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对象的</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run</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cxnSp>
          <p:nvCxnSpPr>
            <p:cNvPr id="15" name="直接箭头连接符 14"/>
            <p:cNvCxnSpPr/>
            <p:nvPr/>
          </p:nvCxnSpPr>
          <p:spPr>
            <a:xfrm>
              <a:off x="7200" y="3958"/>
              <a:ext cx="901" cy="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200" y="5398"/>
              <a:ext cx="901" cy="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200" y="3962"/>
              <a:ext cx="0" cy="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00" y="4080"/>
              <a:ext cx="3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extLst>
                <p:ext uri="{D42A27DB-BD31-4B8C-83A1-F6EECF244321}">
                  <p14:modId xmlns:p14="http://schemas.microsoft.com/office/powerpoint/2010/main" val="2410471182"/>
                </p:ext>
              </p:extLst>
            </p:nvPr>
          </p:nvGraphicFramePr>
          <p:xfrm>
            <a:off x="254" y="1865"/>
            <a:ext cx="6624" cy="611"/>
          </p:xfrm>
          <a:graphic>
            <a:graphicData uri="http://schemas.openxmlformats.org/presentationml/2006/ole">
              <mc:AlternateContent xmlns:mc="http://schemas.openxmlformats.org/markup-compatibility/2006">
                <mc:Choice xmlns:v="urn:schemas-microsoft-com:vml" Requires="v">
                  <p:oleObj spid="_x0000_s4447" r:id="rId3" imgW="5314950" imgH="619237" progId="">
                    <p:embed/>
                  </p:oleObj>
                </mc:Choice>
                <mc:Fallback>
                  <p:oleObj r:id="rId3" imgW="5314950" imgH="619237"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 y="1865"/>
                          <a:ext cx="6624" cy="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矩形 19">
            <a:extLst>
              <a:ext uri="{FF2B5EF4-FFF2-40B4-BE49-F238E27FC236}">
                <a16:creationId xmlns:a16="http://schemas.microsoft.com/office/drawing/2014/main" id="{8ADFB315-8FFC-42BA-9B39-BED062663282}"/>
              </a:ext>
            </a:extLst>
          </p:cNvPr>
          <p:cNvSpPr/>
          <p:nvPr/>
        </p:nvSpPr>
        <p:spPr>
          <a:xfrm>
            <a:off x="237439" y="1193328"/>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2: </a:t>
            </a:r>
            <a:r>
              <a:rPr lang="zh-CN" altLang="en-US" sz="2400" b="1" dirty="0">
                <a:solidFill>
                  <a:schemeClr val="bg1"/>
                </a:solidFill>
                <a:latin typeface="华文细黑" panose="02010600040101010101" pitchFamily="2" charset="-122"/>
                <a:ea typeface="华文细黑" panose="02010600040101010101" pitchFamily="2" charset="-122"/>
              </a:rPr>
              <a:t>通过继承</a:t>
            </a:r>
            <a:r>
              <a:rPr lang="en-US" altLang="zh-CN" sz="2400" b="1" dirty="0">
                <a:solidFill>
                  <a:schemeClr val="bg1"/>
                </a:solidFill>
                <a:latin typeface="华文细黑" panose="02010600040101010101" pitchFamily="2" charset="-122"/>
                <a:ea typeface="华文细黑" panose="02010600040101010101" pitchFamily="2" charset="-122"/>
              </a:rPr>
              <a:t>Thread</a:t>
            </a:r>
            <a:r>
              <a:rPr lang="zh-CN" altLang="en-US" sz="2400" b="1" dirty="0">
                <a:solidFill>
                  <a:schemeClr val="bg1"/>
                </a:solidFill>
                <a:latin typeface="华文细黑" panose="02010600040101010101" pitchFamily="2" charset="-122"/>
                <a:ea typeface="华文细黑" panose="02010600040101010101" pitchFamily="2" charset="-122"/>
              </a:rPr>
              <a:t>类创建线程</a:t>
            </a:r>
          </a:p>
        </p:txBody>
      </p:sp>
      <p:sp>
        <p:nvSpPr>
          <p:cNvPr id="21" name="文本占位符 2">
            <a:extLst>
              <a:ext uri="{FF2B5EF4-FFF2-40B4-BE49-F238E27FC236}">
                <a16:creationId xmlns:a16="http://schemas.microsoft.com/office/drawing/2014/main" id="{C6D86DDE-0A93-476D-BAED-371211F78AEE}"/>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Tree>
    <p:extLst>
      <p:ext uri="{BB962C8B-B14F-4D97-AF65-F5344CB8AC3E}">
        <p14:creationId xmlns:p14="http://schemas.microsoft.com/office/powerpoint/2010/main" val="83662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23" name="Text Box 6"/>
          <p:cNvSpPr txBox="1">
            <a:spLocks noChangeArrowheads="1"/>
          </p:cNvSpPr>
          <p:nvPr/>
        </p:nvSpPr>
        <p:spPr bwMode="auto">
          <a:xfrm>
            <a:off x="395288" y="1808114"/>
            <a:ext cx="9895326" cy="4524315"/>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defPPr>
              <a:defRPr lang="zh-CN"/>
            </a:defPPr>
            <a:lvl1pPr>
              <a:defRPr sz="1600">
                <a:latin typeface="华文新魏" panose="02010800040101010101" pitchFamily="2" charset="-122"/>
                <a:ea typeface="华文新魏" panose="02010800040101010101" pitchFamily="2" charset="-122"/>
              </a:defRPr>
            </a:lvl1pPr>
          </a:lstStyle>
          <a:p>
            <a:r>
              <a:rPr lang="en-US" altLang="zh-CN" dirty="0"/>
              <a:t>class </a:t>
            </a:r>
            <a:r>
              <a:rPr lang="en-US" altLang="zh-CN" dirty="0" err="1"/>
              <a:t>PrintChar</a:t>
            </a:r>
            <a:r>
              <a:rPr lang="en-US" altLang="zh-CN" dirty="0"/>
              <a:t> </a:t>
            </a:r>
            <a:r>
              <a:rPr lang="en-US" altLang="zh-CN" dirty="0">
                <a:solidFill>
                  <a:srgbClr val="FF0000"/>
                </a:solidFill>
              </a:rPr>
              <a:t>extends Thread </a:t>
            </a:r>
            <a:r>
              <a:rPr lang="en-US" altLang="zh-CN" dirty="0"/>
              <a:t>//</a:t>
            </a:r>
            <a:r>
              <a:rPr lang="zh-CN" altLang="en-US" dirty="0"/>
              <a:t>继承</a:t>
            </a:r>
            <a:r>
              <a:rPr lang="en-US" altLang="zh-CN" dirty="0"/>
              <a:t>Thread</a:t>
            </a:r>
            <a:r>
              <a:rPr lang="zh-CN" altLang="en-US" dirty="0"/>
              <a:t>类</a:t>
            </a:r>
          </a:p>
          <a:p>
            <a:r>
              <a:rPr lang="en-US" altLang="zh-CN" dirty="0"/>
              <a:t>{</a:t>
            </a:r>
          </a:p>
          <a:p>
            <a:r>
              <a:rPr lang="en-US" altLang="zh-CN" dirty="0"/>
              <a:t>	private char </a:t>
            </a:r>
            <a:r>
              <a:rPr lang="en-US" altLang="zh-CN" dirty="0" err="1"/>
              <a:t>charToPrint</a:t>
            </a:r>
            <a:r>
              <a:rPr lang="en-US" altLang="zh-CN" dirty="0"/>
              <a:t>;  //</a:t>
            </a:r>
            <a:r>
              <a:rPr lang="zh-CN" altLang="en-US" dirty="0"/>
              <a:t>要打印的字符</a:t>
            </a:r>
          </a:p>
          <a:p>
            <a:r>
              <a:rPr lang="zh-CN" altLang="en-US" dirty="0"/>
              <a:t>	</a:t>
            </a:r>
            <a:r>
              <a:rPr lang="en-US" altLang="zh-CN" dirty="0"/>
              <a:t>private int times;  //</a:t>
            </a:r>
            <a:r>
              <a:rPr lang="zh-CN" altLang="en-US" dirty="0"/>
              <a:t>打印的次数</a:t>
            </a:r>
          </a:p>
          <a:p>
            <a:r>
              <a:rPr lang="zh-CN" altLang="en-US" dirty="0"/>
              <a:t>	</a:t>
            </a:r>
            <a:r>
              <a:rPr lang="en-US" altLang="zh-CN" dirty="0"/>
              <a:t>public </a:t>
            </a:r>
            <a:r>
              <a:rPr lang="en-US" altLang="zh-CN" dirty="0" err="1"/>
              <a:t>PrintChar</a:t>
            </a:r>
            <a:r>
              <a:rPr lang="en-US" altLang="zh-CN" dirty="0"/>
              <a:t>(char c, int t){ </a:t>
            </a:r>
            <a:r>
              <a:rPr lang="en-US" altLang="zh-CN" dirty="0" err="1"/>
              <a:t>charToPrint</a:t>
            </a:r>
            <a:r>
              <a:rPr lang="en-US" altLang="zh-CN" dirty="0"/>
              <a:t> = c; times = t; }</a:t>
            </a:r>
          </a:p>
          <a:p>
            <a:r>
              <a:rPr lang="en-US" altLang="zh-CN" dirty="0"/>
              <a:t>	public void run() {//</a:t>
            </a:r>
            <a:r>
              <a:rPr lang="zh-CN" altLang="en-US" dirty="0"/>
              <a:t>覆盖</a:t>
            </a:r>
            <a:r>
              <a:rPr lang="en-US" altLang="zh-CN" dirty="0"/>
              <a:t>run</a:t>
            </a:r>
            <a:r>
              <a:rPr lang="zh-CN" altLang="en-US" dirty="0"/>
              <a:t>方法，定义线程要完成的功能</a:t>
            </a:r>
          </a:p>
          <a:p>
            <a:r>
              <a:rPr lang="zh-CN" altLang="en-US" dirty="0"/>
              <a:t>		</a:t>
            </a:r>
            <a:r>
              <a:rPr lang="en-US" altLang="zh-CN" dirty="0"/>
              <a:t>for (int i=1; i &lt; times; i++)</a:t>
            </a:r>
          </a:p>
          <a:p>
            <a:r>
              <a:rPr lang="en-US" altLang="zh-CN" dirty="0"/>
              <a:t>			System.out.print(</a:t>
            </a:r>
            <a:r>
              <a:rPr lang="en-US" altLang="zh-CN" dirty="0" err="1"/>
              <a:t>charToPrint</a:t>
            </a:r>
            <a:r>
              <a:rPr lang="en-US" altLang="zh-CN" dirty="0"/>
              <a:t>);</a:t>
            </a:r>
          </a:p>
          <a:p>
            <a:r>
              <a:rPr lang="en-US" altLang="zh-CN" dirty="0"/>
              <a:t>	}</a:t>
            </a:r>
          </a:p>
          <a:p>
            <a:r>
              <a:rPr lang="en-US" altLang="zh-CN" dirty="0"/>
              <a:t>}</a:t>
            </a:r>
          </a:p>
          <a:p>
            <a:r>
              <a:rPr lang="en-US" altLang="zh-CN" dirty="0"/>
              <a:t>public class </a:t>
            </a:r>
            <a:r>
              <a:rPr lang="en-US" altLang="zh-CN" dirty="0" err="1"/>
              <a:t>ThreadDemo</a:t>
            </a:r>
            <a:r>
              <a:rPr lang="en-US" altLang="zh-CN" dirty="0"/>
              <a:t> {</a:t>
            </a:r>
          </a:p>
          <a:p>
            <a:r>
              <a:rPr lang="en-US" altLang="zh-CN" dirty="0"/>
              <a:t>	public static void main(String[] args) {</a:t>
            </a:r>
          </a:p>
          <a:p>
            <a:r>
              <a:rPr lang="en-US" altLang="zh-CN" dirty="0"/>
              <a:t>	    </a:t>
            </a:r>
            <a:r>
              <a:rPr lang="en-US" altLang="zh-CN" dirty="0">
                <a:solidFill>
                  <a:srgbClr val="FF0000"/>
                </a:solidFill>
              </a:rPr>
              <a:t>Thread</a:t>
            </a:r>
            <a:r>
              <a:rPr lang="en-US" altLang="zh-CN" dirty="0"/>
              <a:t> </a:t>
            </a:r>
            <a:r>
              <a:rPr lang="en-US" altLang="zh-CN" dirty="0" err="1"/>
              <a:t>printA</a:t>
            </a:r>
            <a:r>
              <a:rPr lang="en-US" altLang="zh-CN" dirty="0"/>
              <a:t> = new </a:t>
            </a:r>
            <a:r>
              <a:rPr lang="en-US" altLang="zh-CN" dirty="0" err="1"/>
              <a:t>PrintChar</a:t>
            </a:r>
            <a:r>
              <a:rPr lang="en-US" altLang="zh-CN" dirty="0"/>
              <a:t>('a',100); //</a:t>
            </a:r>
            <a:r>
              <a:rPr lang="zh-CN" altLang="en-US" dirty="0"/>
              <a:t>创建二个线程对象</a:t>
            </a:r>
          </a:p>
          <a:p>
            <a:r>
              <a:rPr lang="zh-CN" altLang="en-US" dirty="0"/>
              <a:t>	    </a:t>
            </a:r>
            <a:r>
              <a:rPr lang="en-US" altLang="zh-CN" dirty="0">
                <a:solidFill>
                  <a:srgbClr val="FF0000"/>
                </a:solidFill>
              </a:rPr>
              <a:t>Thread</a:t>
            </a:r>
            <a:r>
              <a:rPr lang="en-US" altLang="zh-CN" dirty="0"/>
              <a:t> </a:t>
            </a:r>
            <a:r>
              <a:rPr lang="en-US" altLang="zh-CN" dirty="0" err="1"/>
              <a:t>printB</a:t>
            </a:r>
            <a:r>
              <a:rPr lang="en-US" altLang="zh-CN" dirty="0"/>
              <a:t> = new </a:t>
            </a:r>
            <a:r>
              <a:rPr lang="en-US" altLang="zh-CN" dirty="0" err="1"/>
              <a:t>PrintChar</a:t>
            </a:r>
            <a:r>
              <a:rPr lang="en-US" altLang="zh-CN" dirty="0"/>
              <a:t>('b',100);</a:t>
            </a:r>
          </a:p>
          <a:p>
            <a:r>
              <a:rPr lang="en-US" altLang="zh-CN" dirty="0"/>
              <a:t>	    </a:t>
            </a:r>
            <a:r>
              <a:rPr lang="en-US" altLang="zh-CN" dirty="0" err="1"/>
              <a:t>printA.start</a:t>
            </a:r>
            <a:r>
              <a:rPr lang="en-US" altLang="zh-CN" dirty="0"/>
              <a:t>(); //</a:t>
            </a:r>
            <a:r>
              <a:rPr lang="zh-CN" altLang="en-US" dirty="0"/>
              <a:t>启动线程</a:t>
            </a:r>
          </a:p>
          <a:p>
            <a:r>
              <a:rPr lang="zh-CN" altLang="en-US" dirty="0"/>
              <a:t>	    </a:t>
            </a:r>
            <a:r>
              <a:rPr lang="en-US" altLang="zh-CN" dirty="0" err="1"/>
              <a:t>printB.start</a:t>
            </a:r>
            <a:r>
              <a:rPr lang="en-US" altLang="zh-CN" dirty="0"/>
              <a:t>();	//</a:t>
            </a:r>
            <a:r>
              <a:rPr lang="zh-CN" altLang="en-US" dirty="0"/>
              <a:t>启动另外一个线程</a:t>
            </a:r>
          </a:p>
          <a:p>
            <a:r>
              <a:rPr lang="zh-CN" altLang="en-US" dirty="0"/>
              <a:t>	</a:t>
            </a:r>
            <a:r>
              <a:rPr lang="en-US" altLang="zh-CN" dirty="0"/>
              <a:t>}</a:t>
            </a:r>
          </a:p>
          <a:p>
            <a:r>
              <a:rPr lang="en-US" altLang="zh-CN" dirty="0"/>
              <a:t>}</a:t>
            </a:r>
          </a:p>
        </p:txBody>
      </p:sp>
      <p:sp>
        <p:nvSpPr>
          <p:cNvPr id="8" name="文本占位符 2">
            <a:extLst>
              <a:ext uri="{FF2B5EF4-FFF2-40B4-BE49-F238E27FC236}">
                <a16:creationId xmlns:a16="http://schemas.microsoft.com/office/drawing/2014/main" id="{FA5535DB-1CD7-468C-BE7F-3544B2903727}"/>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
        <p:nvSpPr>
          <p:cNvPr id="9" name="矩形 8">
            <a:extLst>
              <a:ext uri="{FF2B5EF4-FFF2-40B4-BE49-F238E27FC236}">
                <a16:creationId xmlns:a16="http://schemas.microsoft.com/office/drawing/2014/main" id="{8C26C099-E60D-472C-81D7-690EFBA166EF}"/>
              </a:ext>
            </a:extLst>
          </p:cNvPr>
          <p:cNvSpPr/>
          <p:nvPr/>
        </p:nvSpPr>
        <p:spPr>
          <a:xfrm>
            <a:off x="237439" y="1193328"/>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2: </a:t>
            </a:r>
            <a:r>
              <a:rPr lang="zh-CN" altLang="en-US" sz="2400" b="1" dirty="0">
                <a:solidFill>
                  <a:schemeClr val="bg1"/>
                </a:solidFill>
                <a:latin typeface="华文细黑" panose="02010600040101010101" pitchFamily="2" charset="-122"/>
                <a:ea typeface="华文细黑" panose="02010600040101010101" pitchFamily="2" charset="-122"/>
              </a:rPr>
              <a:t>通过继承</a:t>
            </a:r>
            <a:r>
              <a:rPr lang="en-US" altLang="zh-CN" sz="2400" b="1" dirty="0">
                <a:solidFill>
                  <a:schemeClr val="bg1"/>
                </a:solidFill>
                <a:latin typeface="华文细黑" panose="02010600040101010101" pitchFamily="2" charset="-122"/>
                <a:ea typeface="华文细黑" panose="02010600040101010101" pitchFamily="2" charset="-122"/>
              </a:rPr>
              <a:t>Thread</a:t>
            </a:r>
            <a:r>
              <a:rPr lang="zh-CN" altLang="en-US" sz="2400" b="1" dirty="0">
                <a:solidFill>
                  <a:schemeClr val="bg1"/>
                </a:solidFill>
                <a:latin typeface="华文细黑" panose="02010600040101010101" pitchFamily="2" charset="-122"/>
                <a:ea typeface="华文细黑" panose="02010600040101010101" pitchFamily="2" charset="-122"/>
              </a:rPr>
              <a:t>类创建线程</a:t>
            </a:r>
          </a:p>
        </p:txBody>
      </p:sp>
    </p:spTree>
    <p:extLst>
      <p:ext uri="{BB962C8B-B14F-4D97-AF65-F5344CB8AC3E}">
        <p14:creationId xmlns:p14="http://schemas.microsoft.com/office/powerpoint/2010/main" val="836623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877241" y="3407175"/>
            <a:ext cx="3612537" cy="284235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pitchFamily="2" charset="-122"/>
              <a:ea typeface="华文新魏" panose="02010800040101010101" pitchFamily="2" charset="-122"/>
            </a:endParaRPr>
          </a:p>
        </p:txBody>
      </p:sp>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7" name="矩形 6"/>
          <p:cNvSpPr/>
          <p:nvPr/>
        </p:nvSpPr>
        <p:spPr>
          <a:xfrm>
            <a:off x="558728" y="115112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线程的状态切换</a:t>
            </a:r>
          </a:p>
        </p:txBody>
      </p:sp>
      <p:grpSp>
        <p:nvGrpSpPr>
          <p:cNvPr id="8" name="Group 50"/>
          <p:cNvGrpSpPr>
            <a:grpSpLocks/>
          </p:cNvGrpSpPr>
          <p:nvPr/>
        </p:nvGrpSpPr>
        <p:grpSpPr bwMode="auto">
          <a:xfrm>
            <a:off x="287415" y="2188840"/>
            <a:ext cx="7467601" cy="3962400"/>
            <a:chOff x="480" y="1104"/>
            <a:chExt cx="4704" cy="2496"/>
          </a:xfrm>
        </p:grpSpPr>
        <p:grpSp>
          <p:nvGrpSpPr>
            <p:cNvPr id="9" name="Group 49"/>
            <p:cNvGrpSpPr>
              <a:grpSpLocks/>
            </p:cNvGrpSpPr>
            <p:nvPr/>
          </p:nvGrpSpPr>
          <p:grpSpPr bwMode="auto">
            <a:xfrm>
              <a:off x="480" y="1392"/>
              <a:ext cx="4704" cy="2208"/>
              <a:chOff x="480" y="1392"/>
              <a:chExt cx="4704" cy="2208"/>
            </a:xfrm>
          </p:grpSpPr>
          <p:sp>
            <p:nvSpPr>
              <p:cNvPr id="11" name="Oval 24"/>
              <p:cNvSpPr>
                <a:spLocks noChangeArrowheads="1"/>
              </p:cNvSpPr>
              <p:nvPr/>
            </p:nvSpPr>
            <p:spPr bwMode="auto">
              <a:xfrm>
                <a:off x="480" y="1488"/>
                <a:ext cx="720" cy="288"/>
              </a:xfrm>
              <a:prstGeom prst="ellipse">
                <a:avLst/>
              </a:prstGeom>
              <a:solidFill>
                <a:schemeClr val="bg1"/>
              </a:solidFill>
              <a:ln w="9525">
                <a:solidFill>
                  <a:schemeClr val="tx1"/>
                </a:solidFill>
                <a:round/>
                <a:headEnd/>
                <a:tailEnd/>
              </a:ln>
            </p:spPr>
            <p:txBody>
              <a:bodyPr wrap="none" anchor="ctr"/>
              <a:lstStyle/>
              <a:p>
                <a:pPr algn="ctr"/>
                <a:r>
                  <a:rPr lang="zh-CN" altLang="en-US" sz="1600" dirty="0">
                    <a:latin typeface="华文新魏" panose="02010800040101010101" pitchFamily="2" charset="-122"/>
                    <a:ea typeface="华文新魏" panose="02010800040101010101" pitchFamily="2" charset="-122"/>
                  </a:rPr>
                  <a:t>创建线程</a:t>
                </a:r>
                <a:endParaRPr lang="en-US" altLang="zh-CN" sz="1600" dirty="0">
                  <a:latin typeface="华文新魏" panose="02010800040101010101" pitchFamily="2" charset="-122"/>
                  <a:ea typeface="华文新魏" panose="02010800040101010101" pitchFamily="2" charset="-122"/>
                </a:endParaRPr>
              </a:p>
              <a:p>
                <a:pPr algn="ctr"/>
                <a:r>
                  <a:rPr lang="zh-CN" altLang="en-US" sz="1600" dirty="0">
                    <a:latin typeface="华文新魏" panose="02010800040101010101" pitchFamily="2" charset="-122"/>
                    <a:ea typeface="华文新魏" panose="02010800040101010101" pitchFamily="2" charset="-122"/>
                  </a:rPr>
                  <a:t>对象</a:t>
                </a:r>
              </a:p>
            </p:txBody>
          </p:sp>
          <p:sp>
            <p:nvSpPr>
              <p:cNvPr id="12" name="Oval 25"/>
              <p:cNvSpPr>
                <a:spLocks noChangeArrowheads="1"/>
              </p:cNvSpPr>
              <p:nvPr/>
            </p:nvSpPr>
            <p:spPr bwMode="auto">
              <a:xfrm>
                <a:off x="4464" y="1488"/>
                <a:ext cx="720" cy="288"/>
              </a:xfrm>
              <a:prstGeom prst="ellipse">
                <a:avLst/>
              </a:prstGeom>
              <a:solidFill>
                <a:schemeClr val="folHlink"/>
              </a:solidFill>
              <a:ln w="9525">
                <a:solidFill>
                  <a:schemeClr val="tx1"/>
                </a:solidFill>
                <a:round/>
                <a:headEnd/>
                <a:tailEnd/>
              </a:ln>
            </p:spPr>
            <p:txBody>
              <a:bodyPr wrap="none" anchor="ctr"/>
              <a:lstStyle/>
              <a:p>
                <a:r>
                  <a:rPr lang="zh-CN" altLang="en-US">
                    <a:solidFill>
                      <a:schemeClr val="tx2"/>
                    </a:solidFill>
                    <a:latin typeface="华文新魏" panose="02010800040101010101" pitchFamily="2" charset="-122"/>
                    <a:ea typeface="华文新魏" panose="02010800040101010101" pitchFamily="2" charset="-122"/>
                  </a:rPr>
                  <a:t>消亡</a:t>
                </a:r>
              </a:p>
            </p:txBody>
          </p:sp>
          <p:sp>
            <p:nvSpPr>
              <p:cNvPr id="13" name="Oval 26"/>
              <p:cNvSpPr>
                <a:spLocks noChangeArrowheads="1"/>
              </p:cNvSpPr>
              <p:nvPr/>
            </p:nvSpPr>
            <p:spPr bwMode="auto">
              <a:xfrm>
                <a:off x="3120" y="1488"/>
                <a:ext cx="720" cy="288"/>
              </a:xfrm>
              <a:prstGeom prst="ellipse">
                <a:avLst/>
              </a:prstGeom>
              <a:solidFill>
                <a:schemeClr val="accent1"/>
              </a:solidFill>
              <a:ln w="9525">
                <a:solidFill>
                  <a:schemeClr val="tx1"/>
                </a:solidFill>
                <a:round/>
                <a:headEnd/>
                <a:tailEnd/>
              </a:ln>
            </p:spPr>
            <p:txBody>
              <a:bodyPr wrap="none" anchor="ctr"/>
              <a:lstStyle/>
              <a:p>
                <a:r>
                  <a:rPr lang="zh-CN" altLang="en-US">
                    <a:latin typeface="华文新魏" panose="02010800040101010101" pitchFamily="2" charset="-122"/>
                    <a:ea typeface="华文新魏" panose="02010800040101010101" pitchFamily="2" charset="-122"/>
                  </a:rPr>
                  <a:t>运行</a:t>
                </a:r>
              </a:p>
            </p:txBody>
          </p:sp>
          <p:sp>
            <p:nvSpPr>
              <p:cNvPr id="14" name="Oval 27"/>
              <p:cNvSpPr>
                <a:spLocks noChangeArrowheads="1"/>
              </p:cNvSpPr>
              <p:nvPr/>
            </p:nvSpPr>
            <p:spPr bwMode="auto">
              <a:xfrm>
                <a:off x="2592" y="3312"/>
                <a:ext cx="720" cy="288"/>
              </a:xfrm>
              <a:prstGeom prst="ellipse">
                <a:avLst/>
              </a:prstGeom>
              <a:solidFill>
                <a:srgbClr val="FF3399"/>
              </a:solidFill>
              <a:ln w="9525">
                <a:solidFill>
                  <a:schemeClr val="tx1"/>
                </a:solidFill>
                <a:round/>
                <a:headEnd/>
                <a:tailEnd/>
              </a:ln>
            </p:spPr>
            <p:txBody>
              <a:bodyPr wrap="none" anchor="ctr"/>
              <a:lstStyle/>
              <a:p>
                <a:r>
                  <a:rPr lang="zh-CN" altLang="en-US" dirty="0">
                    <a:latin typeface="华文新魏" panose="02010800040101010101" pitchFamily="2" charset="-122"/>
                    <a:ea typeface="华文新魏" panose="02010800040101010101" pitchFamily="2" charset="-122"/>
                  </a:rPr>
                  <a:t>阻塞</a:t>
                </a:r>
              </a:p>
            </p:txBody>
          </p:sp>
          <p:sp>
            <p:nvSpPr>
              <p:cNvPr id="15" name="Oval 28"/>
              <p:cNvSpPr>
                <a:spLocks noChangeArrowheads="1"/>
              </p:cNvSpPr>
              <p:nvPr/>
            </p:nvSpPr>
            <p:spPr bwMode="auto">
              <a:xfrm>
                <a:off x="1728" y="1488"/>
                <a:ext cx="720" cy="288"/>
              </a:xfrm>
              <a:prstGeom prst="ellipse">
                <a:avLst/>
              </a:prstGeom>
              <a:solidFill>
                <a:srgbClr val="66CCFF"/>
              </a:solidFill>
              <a:ln w="9525">
                <a:solidFill>
                  <a:schemeClr val="tx1"/>
                </a:solidFill>
                <a:round/>
                <a:headEnd/>
                <a:tailEnd/>
              </a:ln>
            </p:spPr>
            <p:txBody>
              <a:bodyPr wrap="none" anchor="ctr"/>
              <a:lstStyle/>
              <a:p>
                <a:r>
                  <a:rPr lang="zh-CN" altLang="en-US">
                    <a:latin typeface="华文新魏" panose="02010800040101010101" pitchFamily="2" charset="-122"/>
                    <a:ea typeface="华文新魏" panose="02010800040101010101" pitchFamily="2" charset="-122"/>
                  </a:rPr>
                  <a:t>就绪</a:t>
                </a:r>
              </a:p>
            </p:txBody>
          </p:sp>
          <p:sp>
            <p:nvSpPr>
              <p:cNvPr id="16" name="Oval 29"/>
              <p:cNvSpPr>
                <a:spLocks noChangeArrowheads="1"/>
              </p:cNvSpPr>
              <p:nvPr/>
            </p:nvSpPr>
            <p:spPr bwMode="auto">
              <a:xfrm>
                <a:off x="2496" y="2016"/>
                <a:ext cx="720" cy="288"/>
              </a:xfrm>
              <a:prstGeom prst="ellipse">
                <a:avLst/>
              </a:prstGeom>
              <a:solidFill>
                <a:srgbClr val="FFCCFF"/>
              </a:solidFill>
              <a:ln w="9525">
                <a:solidFill>
                  <a:schemeClr val="tx1"/>
                </a:solidFill>
                <a:round/>
                <a:headEnd/>
                <a:tailEnd/>
              </a:ln>
            </p:spPr>
            <p:txBody>
              <a:bodyPr wrap="none" anchor="ctr"/>
              <a:lstStyle/>
              <a:p>
                <a:r>
                  <a:rPr lang="zh-CN" altLang="en-US">
                    <a:latin typeface="华文新魏" panose="02010800040101010101" pitchFamily="2" charset="-122"/>
                    <a:ea typeface="华文新魏" panose="02010800040101010101" pitchFamily="2" charset="-122"/>
                  </a:rPr>
                  <a:t>休眠</a:t>
                </a:r>
              </a:p>
            </p:txBody>
          </p:sp>
          <p:sp>
            <p:nvSpPr>
              <p:cNvPr id="17" name="Oval 30"/>
              <p:cNvSpPr>
                <a:spLocks noChangeArrowheads="1"/>
              </p:cNvSpPr>
              <p:nvPr/>
            </p:nvSpPr>
            <p:spPr bwMode="auto">
              <a:xfrm>
                <a:off x="2544" y="2688"/>
                <a:ext cx="720" cy="288"/>
              </a:xfrm>
              <a:prstGeom prst="ellipse">
                <a:avLst/>
              </a:prstGeom>
              <a:solidFill>
                <a:srgbClr val="FF99CC"/>
              </a:solidFill>
              <a:ln w="9525">
                <a:solidFill>
                  <a:schemeClr val="tx1"/>
                </a:solidFill>
                <a:round/>
                <a:headEnd/>
                <a:tailEnd/>
              </a:ln>
            </p:spPr>
            <p:txBody>
              <a:bodyPr wrap="none" anchor="ctr"/>
              <a:lstStyle/>
              <a:p>
                <a:r>
                  <a:rPr lang="zh-CN" altLang="en-US">
                    <a:latin typeface="华文新魏" panose="02010800040101010101" pitchFamily="2" charset="-122"/>
                    <a:ea typeface="华文新魏" panose="02010800040101010101" pitchFamily="2" charset="-122"/>
                  </a:rPr>
                  <a:t>等待</a:t>
                </a:r>
              </a:p>
            </p:txBody>
          </p:sp>
          <p:sp>
            <p:nvSpPr>
              <p:cNvPr id="18" name="Line 31"/>
              <p:cNvSpPr>
                <a:spLocks noChangeShapeType="1"/>
              </p:cNvSpPr>
              <p:nvPr/>
            </p:nvSpPr>
            <p:spPr bwMode="auto">
              <a:xfrm>
                <a:off x="1200" y="1632"/>
                <a:ext cx="528" cy="0"/>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19" name="Line 32"/>
              <p:cNvSpPr>
                <a:spLocks noChangeShapeType="1"/>
              </p:cNvSpPr>
              <p:nvPr/>
            </p:nvSpPr>
            <p:spPr bwMode="auto">
              <a:xfrm>
                <a:off x="2448" y="1632"/>
                <a:ext cx="672" cy="0"/>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0" name="Line 33"/>
              <p:cNvSpPr>
                <a:spLocks noChangeShapeType="1"/>
              </p:cNvSpPr>
              <p:nvPr/>
            </p:nvSpPr>
            <p:spPr bwMode="auto">
              <a:xfrm>
                <a:off x="3840" y="1632"/>
                <a:ext cx="624" cy="0"/>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1" name="Line 34"/>
              <p:cNvSpPr>
                <a:spLocks noChangeShapeType="1"/>
              </p:cNvSpPr>
              <p:nvPr/>
            </p:nvSpPr>
            <p:spPr bwMode="auto">
              <a:xfrm flipH="1">
                <a:off x="3216" y="1776"/>
                <a:ext cx="192" cy="384"/>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2" name="Line 35"/>
              <p:cNvSpPr>
                <a:spLocks noChangeShapeType="1"/>
              </p:cNvSpPr>
              <p:nvPr/>
            </p:nvSpPr>
            <p:spPr bwMode="auto">
              <a:xfrm flipH="1">
                <a:off x="3264" y="1776"/>
                <a:ext cx="192" cy="1056"/>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3" name="Line 36"/>
              <p:cNvSpPr>
                <a:spLocks noChangeShapeType="1"/>
              </p:cNvSpPr>
              <p:nvPr/>
            </p:nvSpPr>
            <p:spPr bwMode="auto">
              <a:xfrm flipH="1">
                <a:off x="3312" y="1776"/>
                <a:ext cx="192" cy="1680"/>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4" name="Line 37"/>
              <p:cNvSpPr>
                <a:spLocks noChangeShapeType="1"/>
              </p:cNvSpPr>
              <p:nvPr/>
            </p:nvSpPr>
            <p:spPr bwMode="auto">
              <a:xfrm flipH="1" flipV="1">
                <a:off x="2160" y="1776"/>
                <a:ext cx="336" cy="384"/>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5" name="Line 38"/>
              <p:cNvSpPr>
                <a:spLocks noChangeShapeType="1"/>
              </p:cNvSpPr>
              <p:nvPr/>
            </p:nvSpPr>
            <p:spPr bwMode="auto">
              <a:xfrm flipH="1" flipV="1">
                <a:off x="2112" y="1776"/>
                <a:ext cx="432" cy="1056"/>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6" name="Line 39"/>
              <p:cNvSpPr>
                <a:spLocks noChangeShapeType="1"/>
              </p:cNvSpPr>
              <p:nvPr/>
            </p:nvSpPr>
            <p:spPr bwMode="auto">
              <a:xfrm flipH="1" flipV="1">
                <a:off x="2064" y="1776"/>
                <a:ext cx="528" cy="1680"/>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7" name="Text Box 40"/>
              <p:cNvSpPr txBox="1">
                <a:spLocks noChangeArrowheads="1"/>
              </p:cNvSpPr>
              <p:nvPr/>
            </p:nvSpPr>
            <p:spPr bwMode="auto">
              <a:xfrm>
                <a:off x="1200" y="1440"/>
                <a:ext cx="528" cy="231"/>
              </a:xfrm>
              <a:prstGeom prst="rect">
                <a:avLst/>
              </a:prstGeom>
              <a:noFill/>
              <a:ln w="9525">
                <a:noFill/>
                <a:miter lim="800000"/>
                <a:headEnd/>
                <a:tailEnd/>
              </a:ln>
            </p:spPr>
            <p:txBody>
              <a:bodyPr>
                <a:spAutoFit/>
              </a:bodyPr>
              <a:lstStyle/>
              <a:p>
                <a:pPr>
                  <a:spcBef>
                    <a:spcPct val="50000"/>
                  </a:spcBef>
                </a:pPr>
                <a:r>
                  <a:rPr lang="en-US" altLang="zh-CN" sz="1800">
                    <a:latin typeface="华文新魏" panose="02010800040101010101" pitchFamily="2" charset="-122"/>
                    <a:ea typeface="华文新魏" panose="02010800040101010101" pitchFamily="2" charset="-122"/>
                  </a:rPr>
                  <a:t>start()</a:t>
                </a:r>
              </a:p>
            </p:txBody>
          </p:sp>
          <p:sp>
            <p:nvSpPr>
              <p:cNvPr id="28" name="Text Box 41"/>
              <p:cNvSpPr txBox="1">
                <a:spLocks noChangeArrowheads="1"/>
              </p:cNvSpPr>
              <p:nvPr/>
            </p:nvSpPr>
            <p:spPr bwMode="auto">
              <a:xfrm>
                <a:off x="3260" y="2014"/>
                <a:ext cx="1200" cy="233"/>
              </a:xfrm>
              <a:prstGeom prst="rect">
                <a:avLst/>
              </a:prstGeom>
              <a:noFill/>
              <a:ln w="9525">
                <a:noFill/>
                <a:miter lim="800000"/>
                <a:headEnd/>
                <a:tailEnd/>
              </a:ln>
            </p:spPr>
            <p:txBody>
              <a:bodyPr wrap="square">
                <a:spAutoFit/>
              </a:bodyPr>
              <a:lstStyle/>
              <a:p>
                <a:pPr>
                  <a:spcBef>
                    <a:spcPct val="50000"/>
                  </a:spcBef>
                </a:pPr>
                <a:r>
                  <a:rPr lang="en-US" altLang="zh-CN" sz="1800" dirty="0">
                    <a:solidFill>
                      <a:schemeClr val="bg1"/>
                    </a:solidFill>
                    <a:latin typeface="华文新魏" panose="02010800040101010101" pitchFamily="2" charset="-122"/>
                    <a:ea typeface="华文新魏" panose="02010800040101010101" pitchFamily="2" charset="-122"/>
                  </a:rPr>
                  <a:t>sleep()</a:t>
                </a:r>
              </a:p>
            </p:txBody>
          </p:sp>
          <p:sp>
            <p:nvSpPr>
              <p:cNvPr id="29" name="Text Box 42"/>
              <p:cNvSpPr txBox="1">
                <a:spLocks noChangeArrowheads="1"/>
              </p:cNvSpPr>
              <p:nvPr/>
            </p:nvSpPr>
            <p:spPr bwMode="auto">
              <a:xfrm>
                <a:off x="2097" y="2440"/>
                <a:ext cx="2257" cy="233"/>
              </a:xfrm>
              <a:prstGeom prst="rect">
                <a:avLst/>
              </a:prstGeom>
              <a:noFill/>
              <a:ln w="9525">
                <a:noFill/>
                <a:miter lim="800000"/>
                <a:headEnd/>
                <a:tailEnd/>
              </a:ln>
            </p:spPr>
            <p:txBody>
              <a:bodyPr wrap="square">
                <a:spAutoFit/>
              </a:bodyPr>
              <a:lstStyle/>
              <a:p>
                <a:pPr>
                  <a:spcBef>
                    <a:spcPct val="50000"/>
                  </a:spcBef>
                </a:pPr>
                <a:r>
                  <a:rPr lang="en-US" altLang="zh-CN" sz="1800" dirty="0">
                    <a:solidFill>
                      <a:schemeClr val="bg1"/>
                    </a:solidFill>
                    <a:latin typeface="华文新魏" panose="02010800040101010101" pitchFamily="2" charset="-122"/>
                    <a:ea typeface="华文新魏" panose="02010800040101010101" pitchFamily="2" charset="-122"/>
                  </a:rPr>
                  <a:t>wait()</a:t>
                </a:r>
                <a:r>
                  <a:rPr lang="zh-CN" altLang="en-US" sz="1800" dirty="0">
                    <a:solidFill>
                      <a:schemeClr val="bg1"/>
                    </a:solidFill>
                    <a:latin typeface="华文新魏" panose="02010800040101010101" pitchFamily="2" charset="-122"/>
                    <a:ea typeface="华文新魏" panose="02010800040101010101" pitchFamily="2" charset="-122"/>
                  </a:rPr>
                  <a:t>，</a:t>
                </a:r>
                <a:r>
                  <a:rPr lang="en-US" altLang="zh-CN" sz="1800" dirty="0">
                    <a:solidFill>
                      <a:schemeClr val="bg1"/>
                    </a:solidFill>
                    <a:latin typeface="华文新魏" panose="02010800040101010101" pitchFamily="2" charset="-122"/>
                    <a:ea typeface="华文新魏" panose="02010800040101010101" pitchFamily="2" charset="-122"/>
                  </a:rPr>
                  <a:t>await</a:t>
                </a:r>
                <a:r>
                  <a:rPr lang="zh-CN" altLang="en-US" sz="1800" dirty="0">
                    <a:solidFill>
                      <a:schemeClr val="bg1"/>
                    </a:solidFill>
                    <a:latin typeface="华文新魏" panose="02010800040101010101" pitchFamily="2" charset="-122"/>
                    <a:ea typeface="华文新魏" panose="02010800040101010101" pitchFamily="2" charset="-122"/>
                  </a:rPr>
                  <a:t>，</a:t>
                </a:r>
                <a:r>
                  <a:rPr lang="en-US" altLang="zh-CN" sz="1800" dirty="0">
                    <a:solidFill>
                      <a:schemeClr val="bg1"/>
                    </a:solidFill>
                    <a:latin typeface="华文新魏" panose="02010800040101010101" pitchFamily="2" charset="-122"/>
                    <a:ea typeface="华文新魏" panose="02010800040101010101" pitchFamily="2" charset="-122"/>
                  </a:rPr>
                  <a:t>join</a:t>
                </a:r>
                <a:r>
                  <a:rPr lang="zh-CN" altLang="en-US" sz="1800" dirty="0">
                    <a:solidFill>
                      <a:schemeClr val="bg1"/>
                    </a:solidFill>
                    <a:latin typeface="华文新魏" panose="02010800040101010101" pitchFamily="2" charset="-122"/>
                    <a:ea typeface="华文新魏" panose="02010800040101010101" pitchFamily="2" charset="-122"/>
                  </a:rPr>
                  <a:t>，等待资源锁</a:t>
                </a:r>
                <a:endParaRPr lang="en-US" altLang="zh-CN" sz="1800" dirty="0">
                  <a:solidFill>
                    <a:schemeClr val="bg1"/>
                  </a:solidFill>
                  <a:latin typeface="华文新魏" panose="02010800040101010101" pitchFamily="2" charset="-122"/>
                  <a:ea typeface="华文新魏" panose="02010800040101010101" pitchFamily="2" charset="-122"/>
                </a:endParaRPr>
              </a:p>
            </p:txBody>
          </p:sp>
          <p:sp>
            <p:nvSpPr>
              <p:cNvPr id="30" name="Text Box 43"/>
              <p:cNvSpPr txBox="1">
                <a:spLocks noChangeArrowheads="1"/>
              </p:cNvSpPr>
              <p:nvPr/>
            </p:nvSpPr>
            <p:spPr bwMode="auto">
              <a:xfrm>
                <a:off x="2990" y="3356"/>
                <a:ext cx="528" cy="231"/>
              </a:xfrm>
              <a:prstGeom prst="rect">
                <a:avLst/>
              </a:prstGeom>
              <a:noFill/>
              <a:ln w="9525">
                <a:noFill/>
                <a:miter lim="800000"/>
                <a:headEnd/>
                <a:tailEnd/>
              </a:ln>
            </p:spPr>
            <p:txBody>
              <a:bodyPr>
                <a:spAutoFit/>
              </a:bodyPr>
              <a:lstStyle/>
              <a:p>
                <a:pPr>
                  <a:spcBef>
                    <a:spcPct val="50000"/>
                  </a:spcBef>
                </a:pPr>
                <a:r>
                  <a:rPr lang="en-US" altLang="zh-CN" sz="1800" dirty="0">
                    <a:latin typeface="华文新魏" panose="02010800040101010101" pitchFamily="2" charset="-122"/>
                    <a:ea typeface="华文新魏" panose="02010800040101010101" pitchFamily="2" charset="-122"/>
                  </a:rPr>
                  <a:t>I/O</a:t>
                </a:r>
              </a:p>
            </p:txBody>
          </p:sp>
          <p:sp>
            <p:nvSpPr>
              <p:cNvPr id="31" name="Text Box 44"/>
              <p:cNvSpPr txBox="1">
                <a:spLocks noChangeArrowheads="1"/>
              </p:cNvSpPr>
              <p:nvPr/>
            </p:nvSpPr>
            <p:spPr bwMode="auto">
              <a:xfrm>
                <a:off x="2352" y="1392"/>
                <a:ext cx="864" cy="250"/>
              </a:xfrm>
              <a:prstGeom prst="rect">
                <a:avLst/>
              </a:prstGeom>
              <a:noFill/>
              <a:ln w="9525">
                <a:noFill/>
                <a:miter lim="800000"/>
                <a:headEnd/>
                <a:tailEnd/>
              </a:ln>
            </p:spPr>
            <p:txBody>
              <a:bodyPr>
                <a:spAutoFit/>
              </a:bodyPr>
              <a:lstStyle/>
              <a:p>
                <a:pPr>
                  <a:spcBef>
                    <a:spcPct val="50000"/>
                  </a:spcBef>
                </a:pPr>
                <a:r>
                  <a:rPr lang="en-US" altLang="zh-CN" sz="2000">
                    <a:latin typeface="华文新魏" panose="02010800040101010101" pitchFamily="2" charset="-122"/>
                    <a:ea typeface="华文新魏" panose="02010800040101010101" pitchFamily="2" charset="-122"/>
                  </a:rPr>
                  <a:t>CPU</a:t>
                </a:r>
                <a:r>
                  <a:rPr lang="zh-CN" altLang="en-US" sz="2000">
                    <a:latin typeface="华文新魏" panose="02010800040101010101" pitchFamily="2" charset="-122"/>
                    <a:ea typeface="华文新魏" panose="02010800040101010101" pitchFamily="2" charset="-122"/>
                  </a:rPr>
                  <a:t>可用</a:t>
                </a:r>
              </a:p>
            </p:txBody>
          </p:sp>
          <p:sp>
            <p:nvSpPr>
              <p:cNvPr id="32" name="Text Box 45"/>
              <p:cNvSpPr txBox="1">
                <a:spLocks noChangeArrowheads="1"/>
              </p:cNvSpPr>
              <p:nvPr/>
            </p:nvSpPr>
            <p:spPr bwMode="auto">
              <a:xfrm>
                <a:off x="3744" y="1392"/>
                <a:ext cx="768" cy="250"/>
              </a:xfrm>
              <a:prstGeom prst="rect">
                <a:avLst/>
              </a:prstGeom>
              <a:noFill/>
              <a:ln w="9525">
                <a:noFill/>
                <a:miter lim="800000"/>
                <a:headEnd/>
                <a:tailEnd/>
              </a:ln>
            </p:spPr>
            <p:txBody>
              <a:bodyPr>
                <a:spAutoFit/>
              </a:bodyPr>
              <a:lstStyle/>
              <a:p>
                <a:pPr>
                  <a:spcBef>
                    <a:spcPct val="50000"/>
                  </a:spcBef>
                </a:pPr>
                <a:r>
                  <a:rPr lang="zh-CN" altLang="en-US" sz="2000">
                    <a:latin typeface="华文新魏" panose="02010800040101010101" pitchFamily="2" charset="-122"/>
                    <a:ea typeface="华文新魏" panose="02010800040101010101" pitchFamily="2" charset="-122"/>
                  </a:rPr>
                  <a:t>任务完成</a:t>
                </a:r>
              </a:p>
            </p:txBody>
          </p:sp>
        </p:grpSp>
        <p:sp>
          <p:nvSpPr>
            <p:cNvPr id="10" name="Text Box 47"/>
            <p:cNvSpPr txBox="1">
              <a:spLocks noChangeArrowheads="1"/>
            </p:cNvSpPr>
            <p:nvPr/>
          </p:nvSpPr>
          <p:spPr bwMode="auto">
            <a:xfrm>
              <a:off x="2496" y="1104"/>
              <a:ext cx="528" cy="231"/>
            </a:xfrm>
            <a:prstGeom prst="rect">
              <a:avLst/>
            </a:prstGeom>
            <a:noFill/>
            <a:ln w="9525">
              <a:noFill/>
              <a:miter lim="800000"/>
              <a:headEnd/>
              <a:tailEnd/>
            </a:ln>
          </p:spPr>
          <p:txBody>
            <a:bodyPr>
              <a:spAutoFit/>
            </a:bodyPr>
            <a:lstStyle/>
            <a:p>
              <a:pPr>
                <a:spcBef>
                  <a:spcPct val="50000"/>
                </a:spcBef>
              </a:pPr>
              <a:r>
                <a:rPr lang="en-US" altLang="zh-CN" sz="1800">
                  <a:latin typeface="华文新魏" panose="02010800040101010101" pitchFamily="2" charset="-122"/>
                  <a:ea typeface="华文新魏" panose="02010800040101010101" pitchFamily="2" charset="-122"/>
                </a:rPr>
                <a:t>yield()</a:t>
              </a:r>
            </a:p>
          </p:txBody>
        </p:sp>
      </p:grpSp>
      <p:cxnSp>
        <p:nvCxnSpPr>
          <p:cNvPr id="33" name="AutoShape 48"/>
          <p:cNvCxnSpPr>
            <a:cxnSpLocks noChangeShapeType="1"/>
          </p:cNvCxnSpPr>
          <p:nvPr/>
        </p:nvCxnSpPr>
        <p:spPr bwMode="auto">
          <a:xfrm rot="16200000" flipH="1" flipV="1">
            <a:off x="3944220" y="2165821"/>
            <a:ext cx="1588" cy="1400175"/>
          </a:xfrm>
          <a:prstGeom prst="curvedConnector3">
            <a:avLst>
              <a:gd name="adj1" fmla="val -18600009"/>
            </a:avLst>
          </a:prstGeom>
          <a:noFill/>
          <a:ln w="9525">
            <a:solidFill>
              <a:schemeClr val="tx1"/>
            </a:solidFill>
            <a:round/>
            <a:headEnd/>
            <a:tailEnd type="triangle" w="med" len="med"/>
          </a:ln>
        </p:spPr>
      </p:cxnSp>
      <p:sp>
        <p:nvSpPr>
          <p:cNvPr id="34" name="Text Box 29"/>
          <p:cNvSpPr txBox="1">
            <a:spLocks noChangeArrowheads="1"/>
          </p:cNvSpPr>
          <p:nvPr/>
        </p:nvSpPr>
        <p:spPr bwMode="auto">
          <a:xfrm>
            <a:off x="211214" y="3936678"/>
            <a:ext cx="2740025" cy="1311275"/>
          </a:xfrm>
          <a:prstGeom prst="rect">
            <a:avLst/>
          </a:prstGeom>
          <a:noFill/>
          <a:ln w="12700">
            <a:noFill/>
            <a:miter lim="800000"/>
            <a:headEnd/>
            <a:tailEnd/>
          </a:ln>
        </p:spPr>
        <p:txBody>
          <a:bodyPr wrap="none">
            <a:spAutoFit/>
          </a:bodyPr>
          <a:lstStyle/>
          <a:p>
            <a:pPr algn="l"/>
            <a:r>
              <a:rPr lang="zh-CN" altLang="en-US" sz="2000" b="1">
                <a:latin typeface="华文新魏" panose="02010800040101010101" pitchFamily="2" charset="-122"/>
                <a:ea typeface="华文新魏" panose="02010800040101010101" pitchFamily="2" charset="-122"/>
              </a:rPr>
              <a:t>就绪：等待</a:t>
            </a:r>
            <a:r>
              <a:rPr lang="en-US" altLang="zh-CN" sz="2000" b="1">
                <a:latin typeface="华文新魏" panose="02010800040101010101" pitchFamily="2" charset="-122"/>
                <a:ea typeface="华文新魏" panose="02010800040101010101" pitchFamily="2" charset="-122"/>
              </a:rPr>
              <a:t>CPU</a:t>
            </a:r>
            <a:r>
              <a:rPr lang="zh-CN" altLang="en-US" sz="2000" b="1">
                <a:latin typeface="华文新魏" panose="02010800040101010101" pitchFamily="2" charset="-122"/>
                <a:ea typeface="华文新魏" panose="02010800040101010101" pitchFamily="2" charset="-122"/>
              </a:rPr>
              <a:t>调度</a:t>
            </a:r>
          </a:p>
          <a:p>
            <a:pPr algn="l"/>
            <a:endParaRPr lang="zh-CN" altLang="en-US" sz="2000" b="1">
              <a:latin typeface="华文新魏" panose="02010800040101010101" pitchFamily="2" charset="-122"/>
              <a:ea typeface="华文新魏" panose="02010800040101010101" pitchFamily="2" charset="-122"/>
            </a:endParaRPr>
          </a:p>
          <a:p>
            <a:pPr algn="l"/>
            <a:r>
              <a:rPr lang="zh-CN" altLang="en-US" sz="2000" b="1">
                <a:latin typeface="华文新魏" panose="02010800040101010101" pitchFamily="2" charset="-122"/>
                <a:ea typeface="华文新魏" panose="02010800040101010101" pitchFamily="2" charset="-122"/>
              </a:rPr>
              <a:t>运行</a:t>
            </a:r>
            <a:r>
              <a:rPr lang="en-US" altLang="zh-CN" sz="2000" b="1">
                <a:latin typeface="华文新魏" panose="02010800040101010101" pitchFamily="2" charset="-122"/>
                <a:ea typeface="华文新魏" panose="02010800040101010101" pitchFamily="2" charset="-122"/>
              </a:rPr>
              <a:t>: </a:t>
            </a:r>
            <a:r>
              <a:rPr lang="zh-CN" altLang="en-US" sz="2000" b="1">
                <a:latin typeface="华文新魏" panose="02010800040101010101" pitchFamily="2" charset="-122"/>
                <a:ea typeface="华文新魏" panose="02010800040101010101" pitchFamily="2" charset="-122"/>
              </a:rPr>
              <a:t>线程获得了</a:t>
            </a:r>
            <a:r>
              <a:rPr lang="en-US" altLang="zh-CN" sz="2000" b="1">
                <a:latin typeface="华文新魏" panose="02010800040101010101" pitchFamily="2" charset="-122"/>
                <a:ea typeface="华文新魏" panose="02010800040101010101" pitchFamily="2" charset="-122"/>
              </a:rPr>
              <a:t>CPU</a:t>
            </a:r>
          </a:p>
          <a:p>
            <a:pPr algn="l"/>
            <a:r>
              <a:rPr lang="zh-CN" altLang="en-US" sz="2000" b="1">
                <a:latin typeface="华文新魏" panose="02010800040101010101" pitchFamily="2" charset="-122"/>
                <a:ea typeface="华文新魏" panose="02010800040101010101" pitchFamily="2" charset="-122"/>
              </a:rPr>
              <a:t>的所有权并在上面运行</a:t>
            </a:r>
          </a:p>
        </p:txBody>
      </p:sp>
      <p:sp>
        <p:nvSpPr>
          <p:cNvPr id="35" name="Text Box 31"/>
          <p:cNvSpPr txBox="1">
            <a:spLocks noChangeArrowheads="1"/>
          </p:cNvSpPr>
          <p:nvPr/>
        </p:nvSpPr>
        <p:spPr bwMode="auto">
          <a:xfrm>
            <a:off x="6460229" y="3370879"/>
            <a:ext cx="5790749" cy="3046988"/>
          </a:xfrm>
          <a:prstGeom prst="rect">
            <a:avLst/>
          </a:prstGeom>
          <a:noFill/>
          <a:ln w="12700">
            <a:noFill/>
            <a:miter lim="800000"/>
            <a:headEnd/>
            <a:tailEnd/>
          </a:ln>
        </p:spPr>
        <p:txBody>
          <a:bodyPr wrap="square">
            <a:spAutoFit/>
          </a:bodyPr>
          <a:lstStyle/>
          <a:p>
            <a:pPr algn="l"/>
            <a:r>
              <a:rPr lang="zh-CN" altLang="en-US" sz="1600" b="1" dirty="0">
                <a:latin typeface="华文新魏" panose="02010800040101010101" pitchFamily="2" charset="-122"/>
                <a:ea typeface="华文新魏" panose="02010800040101010101" pitchFamily="2" charset="-122"/>
              </a:rPr>
              <a:t>下面一些情况导致线程从运行状态转到阻塞状态：</a:t>
            </a:r>
          </a:p>
          <a:p>
            <a:pPr algn="l"/>
            <a:r>
              <a:rPr lang="en-US" altLang="zh-CN" sz="1600" b="1" dirty="0">
                <a:latin typeface="华文新魏" panose="02010800040101010101" pitchFamily="2" charset="-122"/>
                <a:ea typeface="华文新魏" panose="02010800040101010101" pitchFamily="2" charset="-122"/>
              </a:rPr>
              <a:t>1</a:t>
            </a:r>
            <a:r>
              <a:rPr lang="zh-CN" altLang="en-US" sz="1600" b="1" dirty="0">
                <a:latin typeface="华文新魏" panose="02010800040101010101" pitchFamily="2" charset="-122"/>
                <a:ea typeface="华文新魏" panose="02010800040101010101" pitchFamily="2" charset="-122"/>
              </a:rPr>
              <a:t>：调用了</a:t>
            </a:r>
            <a:r>
              <a:rPr lang="en-US" altLang="zh-CN" sz="1600" b="1" dirty="0">
                <a:latin typeface="华文新魏" panose="02010800040101010101" pitchFamily="2" charset="-122"/>
                <a:ea typeface="华文新魏" panose="02010800040101010101" pitchFamily="2" charset="-122"/>
              </a:rPr>
              <a:t>sleep</a:t>
            </a:r>
          </a:p>
          <a:p>
            <a:pPr algn="l"/>
            <a:r>
              <a:rPr lang="en-US" altLang="zh-CN" sz="1600" b="1" dirty="0">
                <a:latin typeface="华文新魏" panose="02010800040101010101" pitchFamily="2" charset="-122"/>
                <a:ea typeface="华文新魏" panose="02010800040101010101" pitchFamily="2" charset="-122"/>
              </a:rPr>
              <a:t>2</a:t>
            </a:r>
            <a:r>
              <a:rPr lang="zh-CN" altLang="en-US" sz="1600" b="1" dirty="0">
                <a:latin typeface="华文新魏" panose="02010800040101010101" pitchFamily="2" charset="-122"/>
                <a:ea typeface="华文新魏" panose="02010800040101010101" pitchFamily="2" charset="-122"/>
              </a:rPr>
              <a:t>：调用了</a:t>
            </a:r>
            <a:r>
              <a:rPr lang="en-US" altLang="zh-CN" sz="1600" b="1" dirty="0">
                <a:latin typeface="华文新魏" panose="02010800040101010101" pitchFamily="2" charset="-122"/>
                <a:ea typeface="华文新魏" panose="02010800040101010101" pitchFamily="2" charset="-122"/>
              </a:rPr>
              <a:t>Object wait( )</a:t>
            </a:r>
            <a:r>
              <a:rPr lang="zh-CN" altLang="en-US" sz="1600" b="1" dirty="0">
                <a:latin typeface="华文新魏" panose="02010800040101010101" pitchFamily="2" charset="-122"/>
                <a:ea typeface="华文新魏" panose="02010800040101010101" pitchFamily="2" charset="-122"/>
              </a:rPr>
              <a:t>方法、条件对象的</a:t>
            </a:r>
            <a:r>
              <a:rPr lang="en-US" altLang="zh-CN" sz="1600" b="1" dirty="0">
                <a:latin typeface="华文新魏" panose="02010800040101010101" pitchFamily="2" charset="-122"/>
                <a:ea typeface="华文新魏" panose="02010800040101010101" pitchFamily="2" charset="-122"/>
              </a:rPr>
              <a:t>await</a:t>
            </a:r>
            <a:r>
              <a:rPr lang="zh-CN" altLang="en-US" sz="1600" b="1" dirty="0">
                <a:latin typeface="华文新魏" panose="02010800040101010101" pitchFamily="2" charset="-122"/>
                <a:ea typeface="华文新魏" panose="02010800040101010101" pitchFamily="2" charset="-122"/>
              </a:rPr>
              <a:t>方法，</a:t>
            </a:r>
            <a:r>
              <a:rPr lang="en-US" altLang="zh-CN" sz="1600" b="1" dirty="0">
                <a:latin typeface="华文新魏" panose="02010800040101010101" pitchFamily="2" charset="-122"/>
                <a:ea typeface="华文新魏" panose="02010800040101010101" pitchFamily="2" charset="-122"/>
              </a:rPr>
              <a:t>Thread</a:t>
            </a:r>
            <a:r>
              <a:rPr lang="zh-CN" altLang="en-US" sz="1600" b="1" dirty="0">
                <a:latin typeface="华文新魏" panose="02010800040101010101" pitchFamily="2" charset="-122"/>
                <a:ea typeface="华文新魏" panose="02010800040101010101" pitchFamily="2" charset="-122"/>
              </a:rPr>
              <a:t>的</a:t>
            </a:r>
            <a:r>
              <a:rPr lang="en-US" altLang="zh-CN" sz="1600" b="1" dirty="0">
                <a:latin typeface="华文新魏" panose="02010800040101010101" pitchFamily="2" charset="-122"/>
                <a:ea typeface="华文新魏" panose="02010800040101010101" pitchFamily="2" charset="-122"/>
              </a:rPr>
              <a:t>join</a:t>
            </a:r>
            <a:r>
              <a:rPr lang="zh-CN" altLang="en-US" sz="1600" b="1" dirty="0">
                <a:latin typeface="华文新魏" panose="02010800040101010101" pitchFamily="2" charset="-122"/>
                <a:ea typeface="华文新魏" panose="02010800040101010101" pitchFamily="2" charset="-122"/>
              </a:rPr>
              <a:t>方法以</a:t>
            </a:r>
            <a:r>
              <a:rPr lang="zh-CN" altLang="en-US" sz="1600" b="1" dirty="0">
                <a:solidFill>
                  <a:srgbClr val="FF0000"/>
                </a:solidFill>
                <a:latin typeface="华文新魏" panose="02010800040101010101" pitchFamily="2" charset="-122"/>
                <a:ea typeface="华文新魏" panose="02010800040101010101" pitchFamily="2" charset="-122"/>
              </a:rPr>
              <a:t>等待其他线程，或者等待资源锁</a:t>
            </a:r>
          </a:p>
          <a:p>
            <a:pPr algn="l"/>
            <a:r>
              <a:rPr lang="en-US" altLang="zh-CN" sz="1600" b="1" dirty="0">
                <a:latin typeface="华文新魏" panose="02010800040101010101" pitchFamily="2" charset="-122"/>
                <a:ea typeface="华文新魏" panose="02010800040101010101" pitchFamily="2" charset="-122"/>
              </a:rPr>
              <a:t>3</a:t>
            </a:r>
            <a:r>
              <a:rPr lang="zh-CN" altLang="en-US" sz="1600" b="1" dirty="0">
                <a:latin typeface="华文新魏" panose="02010800040101010101" pitchFamily="2" charset="-122"/>
                <a:ea typeface="华文新魏" panose="02010800040101010101" pitchFamily="2" charset="-122"/>
              </a:rPr>
              <a:t>：发出了阻塞式</a:t>
            </a:r>
            <a:r>
              <a:rPr lang="en-US" altLang="zh-CN" sz="1600" b="1" dirty="0">
                <a:latin typeface="华文新魏" panose="02010800040101010101" pitchFamily="2" charset="-122"/>
                <a:ea typeface="华文新魏" panose="02010800040101010101" pitchFamily="2" charset="-122"/>
              </a:rPr>
              <a:t>IO</a:t>
            </a:r>
            <a:r>
              <a:rPr lang="zh-CN" altLang="en-US" sz="1600" b="1" dirty="0">
                <a:latin typeface="华文新魏" panose="02010800040101010101" pitchFamily="2" charset="-122"/>
                <a:ea typeface="华文新魏" panose="02010800040101010101" pitchFamily="2" charset="-122"/>
              </a:rPr>
              <a:t>操作请求，并等待</a:t>
            </a:r>
            <a:r>
              <a:rPr lang="en-US" altLang="zh-CN" sz="1600" b="1" dirty="0">
                <a:latin typeface="华文新魏" panose="02010800040101010101" pitchFamily="2" charset="-122"/>
                <a:ea typeface="华文新魏" panose="02010800040101010101" pitchFamily="2" charset="-122"/>
              </a:rPr>
              <a:t>IO</a:t>
            </a:r>
            <a:r>
              <a:rPr lang="zh-CN" altLang="en-US" sz="1600" b="1" dirty="0">
                <a:latin typeface="华文新魏" panose="02010800040101010101" pitchFamily="2" charset="-122"/>
                <a:ea typeface="华文新魏" panose="02010800040101010101" pitchFamily="2" charset="-122"/>
              </a:rPr>
              <a:t>操作结果（如等待阻塞式</a:t>
            </a:r>
            <a:r>
              <a:rPr lang="en-US" altLang="zh-CN" sz="1600" b="1" dirty="0">
                <a:latin typeface="华文新魏" panose="02010800040101010101" pitchFamily="2" charset="-122"/>
                <a:ea typeface="华文新魏" panose="02010800040101010101" pitchFamily="2" charset="-122"/>
              </a:rPr>
              <a:t>Socket</a:t>
            </a:r>
            <a:r>
              <a:rPr lang="zh-CN" altLang="en-US" sz="1600" b="1" dirty="0">
                <a:latin typeface="华文新魏" panose="02010800040101010101" pitchFamily="2" charset="-122"/>
                <a:ea typeface="华文新魏" panose="02010800040101010101" pitchFamily="2" charset="-122"/>
              </a:rPr>
              <a:t>的数据到来）</a:t>
            </a:r>
          </a:p>
          <a:p>
            <a:pPr algn="l"/>
            <a:endParaRPr lang="en-US" altLang="zh-CN" sz="1600" b="1" dirty="0">
              <a:latin typeface="华文新魏" panose="02010800040101010101" pitchFamily="2" charset="-122"/>
              <a:ea typeface="华文新魏" panose="02010800040101010101" pitchFamily="2" charset="-122"/>
            </a:endParaRPr>
          </a:p>
          <a:p>
            <a:pPr algn="l"/>
            <a:r>
              <a:rPr lang="zh-CN" altLang="en-US" sz="1600" b="1" dirty="0">
                <a:latin typeface="华文新魏" panose="02010800040101010101" pitchFamily="2" charset="-122"/>
                <a:ea typeface="华文新魏" panose="02010800040101010101" pitchFamily="2" charset="-122"/>
              </a:rPr>
              <a:t>线程由阻塞状态被唤醒后，回到就绪态。唤醒的原因</a:t>
            </a:r>
            <a:endParaRPr lang="en-US" altLang="zh-CN" sz="1600" b="1" dirty="0">
              <a:latin typeface="华文新魏" panose="02010800040101010101" pitchFamily="2" charset="-122"/>
              <a:ea typeface="华文新魏" panose="02010800040101010101" pitchFamily="2" charset="-122"/>
            </a:endParaRPr>
          </a:p>
          <a:p>
            <a:pPr algn="l"/>
            <a:r>
              <a:rPr lang="en-US" altLang="zh-CN" sz="1600" b="1" dirty="0">
                <a:latin typeface="华文新魏" panose="02010800040101010101" pitchFamily="2" charset="-122"/>
                <a:ea typeface="华文新魏" panose="02010800040101010101" pitchFamily="2" charset="-122"/>
              </a:rPr>
              <a:t>1</a:t>
            </a:r>
            <a:r>
              <a:rPr lang="zh-CN" altLang="en-US" sz="1600" b="1" dirty="0">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sleep</a:t>
            </a:r>
            <a:r>
              <a:rPr lang="zh-CN" altLang="en-US" sz="1600" b="1" dirty="0">
                <a:latin typeface="华文新魏" panose="02010800040101010101" pitchFamily="2" charset="-122"/>
                <a:ea typeface="华文新魏" panose="02010800040101010101" pitchFamily="2" charset="-122"/>
              </a:rPr>
              <a:t>时间到</a:t>
            </a:r>
            <a:endParaRPr lang="en-US" altLang="zh-CN" sz="1600" b="1" dirty="0">
              <a:latin typeface="华文新魏" panose="02010800040101010101" pitchFamily="2" charset="-122"/>
              <a:ea typeface="华文新魏" panose="02010800040101010101" pitchFamily="2" charset="-122"/>
            </a:endParaRPr>
          </a:p>
          <a:p>
            <a:pPr algn="l"/>
            <a:r>
              <a:rPr lang="en-US" altLang="zh-CN" sz="1600" b="1" dirty="0">
                <a:latin typeface="华文新魏" panose="02010800040101010101" pitchFamily="2" charset="-122"/>
                <a:ea typeface="华文新魏" panose="02010800040101010101" pitchFamily="2" charset="-122"/>
              </a:rPr>
              <a:t>2</a:t>
            </a:r>
            <a:r>
              <a:rPr lang="zh-CN" altLang="en-US" sz="1600" b="1" dirty="0">
                <a:latin typeface="华文新魏" panose="02010800040101010101" pitchFamily="2" charset="-122"/>
                <a:ea typeface="华文新魏" panose="02010800040101010101" pitchFamily="2" charset="-122"/>
              </a:rPr>
              <a:t>：调用</a:t>
            </a:r>
            <a:r>
              <a:rPr lang="en-US" altLang="zh-CN" sz="1600" b="1" dirty="0">
                <a:latin typeface="华文新魏" panose="02010800040101010101" pitchFamily="2" charset="-122"/>
                <a:ea typeface="华文新魏" panose="02010800040101010101" pitchFamily="2" charset="-122"/>
              </a:rPr>
              <a:t>wait</a:t>
            </a:r>
            <a:r>
              <a:rPr lang="zh-CN" altLang="en-US" sz="1600" b="1" dirty="0">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await</a:t>
            </a:r>
            <a:r>
              <a:rPr lang="zh-CN" altLang="en-US" sz="1600" b="1" dirty="0">
                <a:latin typeface="华文新魏" panose="02010800040101010101" pitchFamily="2" charset="-122"/>
                <a:ea typeface="华文新魏" panose="02010800040101010101" pitchFamily="2" charset="-122"/>
              </a:rPr>
              <a:t>）的线程被其他线程</a:t>
            </a:r>
            <a:r>
              <a:rPr lang="en-US" altLang="zh-CN" sz="1600" b="1" dirty="0">
                <a:latin typeface="华文新魏" panose="02010800040101010101" pitchFamily="2" charset="-122"/>
                <a:ea typeface="华文新魏" panose="02010800040101010101" pitchFamily="2" charset="-122"/>
              </a:rPr>
              <a:t>notify</a:t>
            </a:r>
            <a:r>
              <a:rPr lang="zh-CN" altLang="en-US" sz="1600" b="1" dirty="0">
                <a:latin typeface="华文新魏" panose="02010800040101010101" pitchFamily="2" charset="-122"/>
                <a:ea typeface="华文新魏" panose="02010800040101010101" pitchFamily="2" charset="-122"/>
              </a:rPr>
              <a:t>，调用</a:t>
            </a:r>
            <a:r>
              <a:rPr lang="en-US" altLang="zh-CN" sz="1600" b="1" dirty="0">
                <a:latin typeface="华文新魏" panose="02010800040101010101" pitchFamily="2" charset="-122"/>
                <a:ea typeface="华文新魏" panose="02010800040101010101" pitchFamily="2" charset="-122"/>
              </a:rPr>
              <a:t>join</a:t>
            </a:r>
            <a:r>
              <a:rPr lang="zh-CN" altLang="en-US" sz="1600" b="1" dirty="0">
                <a:latin typeface="华文新魏" panose="02010800040101010101" pitchFamily="2" charset="-122"/>
                <a:ea typeface="华文新魏" panose="02010800040101010101" pitchFamily="2" charset="-122"/>
              </a:rPr>
              <a:t>方法的线程等到了其他线程的完成，线程拿到了资源锁</a:t>
            </a:r>
            <a:endParaRPr lang="en-US" altLang="zh-CN" sz="1600" b="1" dirty="0">
              <a:latin typeface="华文新魏" panose="02010800040101010101" pitchFamily="2" charset="-122"/>
              <a:ea typeface="华文新魏" panose="02010800040101010101" pitchFamily="2" charset="-122"/>
            </a:endParaRPr>
          </a:p>
          <a:p>
            <a:pPr algn="l"/>
            <a:r>
              <a:rPr lang="en-US" altLang="zh-CN" sz="1600" b="1" dirty="0">
                <a:latin typeface="华文新魏" panose="02010800040101010101" pitchFamily="2" charset="-122"/>
                <a:ea typeface="华文新魏" panose="02010800040101010101" pitchFamily="2" charset="-122"/>
              </a:rPr>
              <a:t>3</a:t>
            </a:r>
            <a:r>
              <a:rPr lang="zh-CN" altLang="en-US" sz="1600" b="1" dirty="0">
                <a:latin typeface="华文新魏" panose="02010800040101010101" pitchFamily="2" charset="-122"/>
                <a:ea typeface="华文新魏" panose="02010800040101010101" pitchFamily="2" charset="-122"/>
              </a:rPr>
              <a:t>：阻塞</a:t>
            </a:r>
            <a:r>
              <a:rPr lang="en-US" altLang="zh-CN" sz="1600" b="1" dirty="0">
                <a:latin typeface="华文新魏" panose="02010800040101010101" pitchFamily="2" charset="-122"/>
                <a:ea typeface="华文新魏" panose="02010800040101010101" pitchFamily="2" charset="-122"/>
              </a:rPr>
              <a:t>IO</a:t>
            </a:r>
            <a:r>
              <a:rPr lang="zh-CN" altLang="en-US" sz="1600" b="1" dirty="0">
                <a:latin typeface="华文新魏" panose="02010800040101010101" pitchFamily="2" charset="-122"/>
                <a:ea typeface="华文新魏" panose="02010800040101010101" pitchFamily="2" charset="-122"/>
              </a:rPr>
              <a:t>完成</a:t>
            </a:r>
            <a:endParaRPr lang="en-US" altLang="zh-CN" sz="1600" b="1" dirty="0">
              <a:latin typeface="华文新魏" panose="02010800040101010101" pitchFamily="2" charset="-122"/>
              <a:ea typeface="华文新魏" panose="02010800040101010101" pitchFamily="2" charset="-122"/>
            </a:endParaRPr>
          </a:p>
        </p:txBody>
      </p:sp>
      <p:sp>
        <p:nvSpPr>
          <p:cNvPr id="36" name="Text Box 32"/>
          <p:cNvSpPr txBox="1">
            <a:spLocks noChangeArrowheads="1"/>
          </p:cNvSpPr>
          <p:nvPr/>
        </p:nvSpPr>
        <p:spPr bwMode="auto">
          <a:xfrm>
            <a:off x="6119889" y="1866578"/>
            <a:ext cx="2955296" cy="707886"/>
          </a:xfrm>
          <a:prstGeom prst="rect">
            <a:avLst/>
          </a:prstGeom>
          <a:noFill/>
          <a:ln w="12700">
            <a:noFill/>
            <a:miter lim="800000"/>
            <a:headEnd/>
            <a:tailEnd/>
          </a:ln>
        </p:spPr>
        <p:txBody>
          <a:bodyPr wrap="none">
            <a:spAutoFit/>
          </a:bodyPr>
          <a:lstStyle/>
          <a:p>
            <a:pPr algn="l"/>
            <a:r>
              <a:rPr lang="zh-CN" altLang="en-US" sz="2000" b="1" dirty="0">
                <a:latin typeface="华文新魏" panose="02010800040101010101" pitchFamily="2" charset="-122"/>
                <a:ea typeface="华文新魏" panose="02010800040101010101" pitchFamily="2" charset="-122"/>
              </a:rPr>
              <a:t>消亡：当</a:t>
            </a:r>
            <a:r>
              <a:rPr lang="en-US" altLang="zh-CN" sz="2000" b="1" dirty="0">
                <a:latin typeface="华文新魏" panose="02010800040101010101" pitchFamily="2" charset="-122"/>
                <a:ea typeface="华文新魏" panose="02010800040101010101" pitchFamily="2" charset="-122"/>
              </a:rPr>
              <a:t>run( )</a:t>
            </a:r>
            <a:r>
              <a:rPr lang="zh-CN" altLang="en-US" sz="2000" b="1" dirty="0">
                <a:latin typeface="华文新魏" panose="02010800040101010101" pitchFamily="2" charset="-122"/>
                <a:ea typeface="华文新魏" panose="02010800040101010101" pitchFamily="2" charset="-122"/>
              </a:rPr>
              <a:t>执行完毕</a:t>
            </a:r>
          </a:p>
          <a:p>
            <a:pPr algn="l"/>
            <a:r>
              <a:rPr lang="zh-CN" altLang="en-US" sz="2000" b="1" dirty="0">
                <a:latin typeface="华文新魏" panose="02010800040101010101" pitchFamily="2" charset="-122"/>
                <a:ea typeface="华文新魏" panose="02010800040101010101" pitchFamily="2" charset="-122"/>
              </a:rPr>
              <a:t>后，线程就消亡。</a:t>
            </a:r>
          </a:p>
        </p:txBody>
      </p:sp>
      <p:sp>
        <p:nvSpPr>
          <p:cNvPr id="37" name="Text Box 33"/>
          <p:cNvSpPr txBox="1">
            <a:spLocks noChangeArrowheads="1"/>
          </p:cNvSpPr>
          <p:nvPr/>
        </p:nvSpPr>
        <p:spPr bwMode="auto">
          <a:xfrm>
            <a:off x="2389264" y="1558112"/>
            <a:ext cx="3263900" cy="701675"/>
          </a:xfrm>
          <a:prstGeom prst="rect">
            <a:avLst/>
          </a:prstGeom>
          <a:noFill/>
          <a:ln w="12700">
            <a:noFill/>
            <a:miter lim="800000"/>
            <a:headEnd/>
            <a:tailEnd/>
          </a:ln>
        </p:spPr>
        <p:txBody>
          <a:bodyPr wrap="none">
            <a:spAutoFit/>
          </a:bodyPr>
          <a:lstStyle/>
          <a:p>
            <a:pPr algn="l"/>
            <a:r>
              <a:rPr lang="zh-CN" altLang="en-US" sz="2000" b="1" dirty="0">
                <a:latin typeface="华文新魏" panose="02010800040101010101" pitchFamily="2" charset="-122"/>
                <a:ea typeface="华文新魏" panose="02010800040101010101" pitchFamily="2" charset="-122"/>
              </a:rPr>
              <a:t>调用</a:t>
            </a:r>
            <a:r>
              <a:rPr lang="en-US" altLang="zh-CN" sz="2000" b="1" dirty="0">
                <a:latin typeface="华文新魏" panose="02010800040101010101" pitchFamily="2" charset="-122"/>
                <a:ea typeface="华文新魏" panose="02010800040101010101" pitchFamily="2" charset="-122"/>
              </a:rPr>
              <a:t>yield( )</a:t>
            </a:r>
            <a:r>
              <a:rPr lang="zh-CN" altLang="en-US" sz="2000" b="1" dirty="0">
                <a:latin typeface="华文新魏" panose="02010800040101010101" pitchFamily="2" charset="-122"/>
                <a:ea typeface="华文新魏" panose="02010800040101010101" pitchFamily="2" charset="-122"/>
              </a:rPr>
              <a:t>方法主动放弃</a:t>
            </a:r>
          </a:p>
          <a:p>
            <a:pPr algn="l"/>
            <a:r>
              <a:rPr lang="en-US" altLang="zh-CN" sz="2000" b="1" dirty="0">
                <a:latin typeface="华文新魏" panose="02010800040101010101" pitchFamily="2" charset="-122"/>
                <a:ea typeface="华文新魏" panose="02010800040101010101" pitchFamily="2" charset="-122"/>
              </a:rPr>
              <a:t>CPU</a:t>
            </a:r>
            <a:r>
              <a:rPr lang="zh-CN" altLang="en-US" sz="2000" b="1" dirty="0">
                <a:latin typeface="华文新魏" panose="02010800040101010101" pitchFamily="2" charset="-122"/>
                <a:ea typeface="华文新魏" panose="02010800040101010101" pitchFamily="2" charset="-122"/>
              </a:rPr>
              <a:t>的所有权，转到就绪态</a:t>
            </a:r>
            <a:endParaRPr lang="zh-CN" altLang="en-US" sz="2000" dirty="0">
              <a:latin typeface="华文新魏" panose="02010800040101010101" pitchFamily="2" charset="-122"/>
              <a:ea typeface="华文新魏" panose="02010800040101010101" pitchFamily="2" charset="-122"/>
            </a:endParaRPr>
          </a:p>
        </p:txBody>
      </p:sp>
      <p:sp>
        <p:nvSpPr>
          <p:cNvPr id="38" name="矩形 37"/>
          <p:cNvSpPr/>
          <p:nvPr/>
        </p:nvSpPr>
        <p:spPr>
          <a:xfrm>
            <a:off x="439815" y="6240879"/>
            <a:ext cx="6096000" cy="646331"/>
          </a:xfrm>
          <a:prstGeom prst="rect">
            <a:avLst/>
          </a:prstGeom>
        </p:spPr>
        <p:txBody>
          <a:bodyPr>
            <a:spAutoFit/>
          </a:bodyPr>
          <a:lstStyle/>
          <a:p>
            <a:r>
              <a:rPr lang="en-US" altLang="zh-CN" b="1" dirty="0">
                <a:latin typeface="华文新魏" panose="02010800040101010101" pitchFamily="2" charset="-122"/>
                <a:ea typeface="华文新魏" panose="02010800040101010101" pitchFamily="2" charset="-122"/>
              </a:rPr>
              <a:t>Object</a:t>
            </a:r>
            <a:r>
              <a:rPr lang="zh-CN" altLang="en-US" b="1" dirty="0">
                <a:latin typeface="华文新魏" panose="02010800040101010101" pitchFamily="2" charset="-122"/>
                <a:ea typeface="华文新魏" panose="02010800040101010101" pitchFamily="2" charset="-122"/>
              </a:rPr>
              <a:t>类定义了</a:t>
            </a:r>
            <a:r>
              <a:rPr lang="en-US" altLang="zh-CN" b="1" dirty="0">
                <a:latin typeface="华文新魏" panose="02010800040101010101" pitchFamily="2" charset="-122"/>
                <a:ea typeface="华文新魏" panose="02010800040101010101" pitchFamily="2" charset="-122"/>
              </a:rPr>
              <a:t>wait/notify/</a:t>
            </a:r>
            <a:r>
              <a:rPr lang="en-US" altLang="zh-CN" b="1" dirty="0" err="1">
                <a:latin typeface="华文新魏" panose="02010800040101010101" pitchFamily="2" charset="-122"/>
                <a:ea typeface="华文新魏" panose="02010800040101010101" pitchFamily="2" charset="-122"/>
              </a:rPr>
              <a:t>notifyAll</a:t>
            </a:r>
            <a:r>
              <a:rPr lang="zh-CN" altLang="en-US" b="1" dirty="0">
                <a:latin typeface="华文新魏" panose="02010800040101010101" pitchFamily="2" charset="-122"/>
                <a:ea typeface="华文新魏" panose="02010800040101010101" pitchFamily="2" charset="-122"/>
              </a:rPr>
              <a:t>方法</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Thread</a:t>
            </a:r>
            <a:r>
              <a:rPr lang="zh-CN" altLang="en-US" b="1" dirty="0">
                <a:latin typeface="华文新魏" panose="02010800040101010101" pitchFamily="2" charset="-122"/>
                <a:ea typeface="华文新魏" panose="02010800040101010101" pitchFamily="2" charset="-122"/>
              </a:rPr>
              <a:t>类定义了</a:t>
            </a:r>
            <a:r>
              <a:rPr lang="en-US" altLang="zh-CN" b="1" dirty="0">
                <a:latin typeface="华文新魏" panose="02010800040101010101" pitchFamily="2" charset="-122"/>
                <a:ea typeface="华文新魏" panose="02010800040101010101" pitchFamily="2" charset="-122"/>
              </a:rPr>
              <a:t>sleep/yield/join</a:t>
            </a:r>
            <a:r>
              <a:rPr lang="zh-CN" altLang="en-US" b="1" dirty="0">
                <a:latin typeface="华文新魏" panose="02010800040101010101" pitchFamily="2" charset="-122"/>
                <a:ea typeface="华文新魏" panose="02010800040101010101" pitchFamily="2" charset="-122"/>
              </a:rPr>
              <a:t>方法</a:t>
            </a:r>
          </a:p>
        </p:txBody>
      </p:sp>
      <p:sp>
        <p:nvSpPr>
          <p:cNvPr id="40" name="矩形 39"/>
          <p:cNvSpPr/>
          <p:nvPr/>
        </p:nvSpPr>
        <p:spPr>
          <a:xfrm>
            <a:off x="5004463" y="5767197"/>
            <a:ext cx="1107996" cy="369332"/>
          </a:xfrm>
          <a:prstGeom prst="rect">
            <a:avLst/>
          </a:prstGeom>
        </p:spPr>
        <p:txBody>
          <a:bodyPr wrap="none">
            <a:spAutoFit/>
          </a:bodyPr>
          <a:lstStyle/>
          <a:p>
            <a:r>
              <a:rPr lang="zh-CN" altLang="en-US" b="1" dirty="0">
                <a:latin typeface="华文新魏" panose="02010800040101010101" pitchFamily="2" charset="-122"/>
                <a:ea typeface="华文新魏" panose="02010800040101010101" pitchFamily="2" charset="-122"/>
              </a:rPr>
              <a:t>阻塞状态</a:t>
            </a:r>
            <a:endParaRPr lang="zh-CN" altLang="en-US" dirty="0">
              <a:latin typeface="华文新魏" panose="02010800040101010101" pitchFamily="2" charset="-122"/>
              <a:ea typeface="华文新魏" panose="02010800040101010101" pitchFamily="2" charset="-122"/>
            </a:endParaRPr>
          </a:p>
        </p:txBody>
      </p:sp>
      <p:sp>
        <p:nvSpPr>
          <p:cNvPr id="41" name="文本占位符 2">
            <a:extLst>
              <a:ext uri="{FF2B5EF4-FFF2-40B4-BE49-F238E27FC236}">
                <a16:creationId xmlns:a16="http://schemas.microsoft.com/office/drawing/2014/main" id="{6385AA0B-E3DE-465B-A101-81A41E04760A}"/>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blinds(horizontal)">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blinds(horizontal)">
                                      <p:cBhvr>
                                        <p:cTn id="12" dur="500"/>
                                        <p:tgtEl>
                                          <p:spTgt spid="3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
                                            <p:txEl>
                                              <p:pRg st="3" end="3"/>
                                            </p:txEl>
                                          </p:spTgt>
                                        </p:tgtEl>
                                        <p:attrNameLst>
                                          <p:attrName>style.visibility</p:attrName>
                                        </p:attrNameLst>
                                      </p:cBhvr>
                                      <p:to>
                                        <p:strVal val="visible"/>
                                      </p:to>
                                    </p:set>
                                    <p:animEffect transition="in" filter="blinds(horizontal)">
                                      <p:cBhvr>
                                        <p:cTn id="15" dur="500"/>
                                        <p:tgtEl>
                                          <p:spTgt spid="3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
                                            <p:txEl>
                                              <p:pRg st="0" end="0"/>
                                            </p:txEl>
                                          </p:spTgt>
                                        </p:tgtEl>
                                        <p:attrNameLst>
                                          <p:attrName>style.visibility</p:attrName>
                                        </p:attrNameLst>
                                      </p:cBhvr>
                                      <p:to>
                                        <p:strVal val="visible"/>
                                      </p:to>
                                    </p:set>
                                    <p:animEffect transition="in" filter="blinds(horizontal)">
                                      <p:cBhvr>
                                        <p:cTn id="20" dur="500"/>
                                        <p:tgtEl>
                                          <p:spTgt spid="36">
                                            <p:txEl>
                                              <p:pRg st="0" end="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6">
                                            <p:txEl>
                                              <p:pRg st="1" end="1"/>
                                            </p:txEl>
                                          </p:spTgt>
                                        </p:tgtEl>
                                        <p:attrNameLst>
                                          <p:attrName>style.visibility</p:attrName>
                                        </p:attrNameLst>
                                      </p:cBhvr>
                                      <p:to>
                                        <p:strVal val="visible"/>
                                      </p:to>
                                    </p:set>
                                    <p:animEffect transition="in" filter="blinds(horizontal)">
                                      <p:cBhvr>
                                        <p:cTn id="23" dur="500"/>
                                        <p:tgtEl>
                                          <p:spTgt spid="3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5">
                                            <p:txEl>
                                              <p:pRg st="0" end="0"/>
                                            </p:txEl>
                                          </p:spTgt>
                                        </p:tgtEl>
                                        <p:attrNameLst>
                                          <p:attrName>style.visibility</p:attrName>
                                        </p:attrNameLst>
                                      </p:cBhvr>
                                      <p:to>
                                        <p:strVal val="visible"/>
                                      </p:to>
                                    </p:set>
                                    <p:animEffect transition="in" filter="blinds(horizontal)">
                                      <p:cBhvr>
                                        <p:cTn id="28" dur="500"/>
                                        <p:tgtEl>
                                          <p:spTgt spid="3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5">
                                            <p:txEl>
                                              <p:pRg st="1" end="1"/>
                                            </p:txEl>
                                          </p:spTgt>
                                        </p:tgtEl>
                                        <p:attrNameLst>
                                          <p:attrName>style.visibility</p:attrName>
                                        </p:attrNameLst>
                                      </p:cBhvr>
                                      <p:to>
                                        <p:strVal val="visible"/>
                                      </p:to>
                                    </p:set>
                                    <p:animEffect transition="in" filter="blinds(horizontal)">
                                      <p:cBhvr>
                                        <p:cTn id="33" dur="500"/>
                                        <p:tgtEl>
                                          <p:spTgt spid="3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5">
                                            <p:txEl>
                                              <p:pRg st="2" end="2"/>
                                            </p:txEl>
                                          </p:spTgt>
                                        </p:tgtEl>
                                        <p:attrNameLst>
                                          <p:attrName>style.visibility</p:attrName>
                                        </p:attrNameLst>
                                      </p:cBhvr>
                                      <p:to>
                                        <p:strVal val="visible"/>
                                      </p:to>
                                    </p:set>
                                    <p:animEffect transition="in" filter="blinds(horizontal)">
                                      <p:cBhvr>
                                        <p:cTn id="38" dur="500"/>
                                        <p:tgtEl>
                                          <p:spTgt spid="3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5">
                                            <p:txEl>
                                              <p:pRg st="3" end="3"/>
                                            </p:txEl>
                                          </p:spTgt>
                                        </p:tgtEl>
                                        <p:attrNameLst>
                                          <p:attrName>style.visibility</p:attrName>
                                        </p:attrNameLst>
                                      </p:cBhvr>
                                      <p:to>
                                        <p:strVal val="visible"/>
                                      </p:to>
                                    </p:set>
                                    <p:animEffect transition="in" filter="blinds(horizontal)">
                                      <p:cBhvr>
                                        <p:cTn id="43" dur="500"/>
                                        <p:tgtEl>
                                          <p:spTgt spid="35">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5">
                                            <p:txEl>
                                              <p:pRg st="5" end="5"/>
                                            </p:txEl>
                                          </p:spTgt>
                                        </p:tgtEl>
                                        <p:attrNameLst>
                                          <p:attrName>style.visibility</p:attrName>
                                        </p:attrNameLst>
                                      </p:cBhvr>
                                      <p:to>
                                        <p:strVal val="visible"/>
                                      </p:to>
                                    </p:set>
                                    <p:animEffect transition="in" filter="blinds(horizontal)">
                                      <p:cBhvr>
                                        <p:cTn id="48" dur="500"/>
                                        <p:tgtEl>
                                          <p:spTgt spid="3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5">
                                            <p:txEl>
                                              <p:pRg st="6" end="6"/>
                                            </p:txEl>
                                          </p:spTgt>
                                        </p:tgtEl>
                                        <p:attrNameLst>
                                          <p:attrName>style.visibility</p:attrName>
                                        </p:attrNameLst>
                                      </p:cBhvr>
                                      <p:to>
                                        <p:strVal val="visible"/>
                                      </p:to>
                                    </p:set>
                                    <p:animEffect transition="in" filter="blinds(horizontal)">
                                      <p:cBhvr>
                                        <p:cTn id="53" dur="500"/>
                                        <p:tgtEl>
                                          <p:spTgt spid="35">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5">
                                            <p:txEl>
                                              <p:pRg st="7" end="7"/>
                                            </p:txEl>
                                          </p:spTgt>
                                        </p:tgtEl>
                                        <p:attrNameLst>
                                          <p:attrName>style.visibility</p:attrName>
                                        </p:attrNameLst>
                                      </p:cBhvr>
                                      <p:to>
                                        <p:strVal val="visible"/>
                                      </p:to>
                                    </p:set>
                                    <p:animEffect transition="in" filter="blinds(horizontal)">
                                      <p:cBhvr>
                                        <p:cTn id="58" dur="500"/>
                                        <p:tgtEl>
                                          <p:spTgt spid="35">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blinds(horizontal)">
                                      <p:cBhvr>
                                        <p:cTn id="63" dur="500"/>
                                        <p:tgtEl>
                                          <p:spTgt spid="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6" name="文本框 2"/>
          <p:cNvSpPr txBox="1"/>
          <p:nvPr/>
        </p:nvSpPr>
        <p:spPr>
          <a:xfrm>
            <a:off x="3466750" y="3415047"/>
            <a:ext cx="8119232" cy="2977738"/>
          </a:xfrm>
          <a:prstGeom prst="rect">
            <a:avLst/>
          </a:prstGeom>
          <a:noFill/>
        </p:spPr>
        <p:txBody>
          <a:bodyPr wrap="square" rtlCol="0">
            <a:spAutoFit/>
          </a:bodyPr>
          <a:lstStyle/>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创建一个空的线程</a:t>
            </a: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为指定的任务创建一个线程</a:t>
            </a: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开始一个线程</a:t>
            </a:r>
            <a:r>
              <a:rPr lang="zh-CN" altLang="en-US" kern="1100" spc="-150" dirty="0">
                <a:latin typeface="华文新魏" panose="02010800040101010101" pitchFamily="2" charset="-122"/>
                <a:ea typeface="华文新魏" panose="02010800040101010101" pitchFamily="2" charset="-122"/>
              </a:rPr>
              <a:t>，进入</a:t>
            </a:r>
            <a:r>
              <a:rPr lang="en-US" altLang="zh-CN" kern="1100" spc="-150" dirty="0">
                <a:latin typeface="华文新魏" panose="02010800040101010101" pitchFamily="2" charset="-122"/>
                <a:ea typeface="华文新魏" panose="02010800040101010101" pitchFamily="2" charset="-122"/>
              </a:rPr>
              <a:t>Ready</a:t>
            </a:r>
            <a:r>
              <a:rPr lang="zh-CN" altLang="en-US" kern="1100" spc="-150" dirty="0">
                <a:latin typeface="华文新魏" panose="02010800040101010101" pitchFamily="2" charset="-122"/>
                <a:ea typeface="华文新魏" panose="02010800040101010101" pitchFamily="2" charset="-122"/>
              </a:rPr>
              <a:t>状态，如无其它线程等待，可立即</a:t>
            </a:r>
            <a:r>
              <a:rPr lang="en-US" altLang="zh-CN" kern="1100" spc="-150" dirty="0">
                <a:latin typeface="华文新魏" panose="02010800040101010101" pitchFamily="2" charset="-122"/>
                <a:ea typeface="华文新魏" panose="02010800040101010101" pitchFamily="2" charset="-122"/>
              </a:rPr>
              <a:t>Run</a:t>
            </a:r>
            <a:r>
              <a:rPr lang="zh-CN" altLang="en-US" kern="1100" spc="-150" dirty="0">
                <a:latin typeface="华文新魏" panose="02010800040101010101" pitchFamily="2" charset="-122"/>
                <a:ea typeface="华文新魏" panose="02010800040101010101" pitchFamily="2" charset="-122"/>
              </a:rPr>
              <a:t>进入</a:t>
            </a:r>
            <a:r>
              <a:rPr lang="en-US" altLang="zh-CN" kern="1100" spc="-150" dirty="0">
                <a:latin typeface="华文新魏" panose="02010800040101010101" pitchFamily="2" charset="-122"/>
                <a:ea typeface="华文新魏" panose="02010800040101010101" pitchFamily="2" charset="-122"/>
              </a:rPr>
              <a:t>running</a:t>
            </a:r>
            <a:r>
              <a:rPr lang="zh-CN" altLang="en-US" kern="1100" spc="-150" dirty="0">
                <a:latin typeface="华文新魏" panose="02010800040101010101" pitchFamily="2" charset="-122"/>
                <a:ea typeface="华文新魏" panose="02010800040101010101" pitchFamily="2" charset="-122"/>
              </a:rPr>
              <a:t>状态</a:t>
            </a:r>
            <a:endParaRPr lang="zh-CN" altLang="en-US"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测试线程当前是否在运行</a:t>
            </a: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为该线程指定优先值  </a:t>
            </a:r>
            <a:r>
              <a:rPr lang="en-US" altLang="zh-CN" sz="1800" kern="1100" spc="-150" dirty="0">
                <a:solidFill>
                  <a:schemeClr val="tx1"/>
                </a:solidFill>
                <a:uFillTx/>
                <a:latin typeface="华文新魏" panose="02010800040101010101" pitchFamily="2" charset="-122"/>
                <a:ea typeface="华文新魏" panose="02010800040101010101" pitchFamily="2" charset="-122"/>
              </a:rPr>
              <a:t>p(1</a:t>
            </a:r>
            <a:r>
              <a:rPr lang="zh-CN" altLang="en-US" sz="1800" kern="1100" spc="-150" dirty="0">
                <a:solidFill>
                  <a:schemeClr val="tx1"/>
                </a:solidFill>
                <a:uFillTx/>
                <a:latin typeface="华文新魏" panose="02010800040101010101" pitchFamily="2" charset="-122"/>
                <a:ea typeface="华文新魏" panose="02010800040101010101" pitchFamily="2" charset="-122"/>
              </a:rPr>
              <a:t>～</a:t>
            </a:r>
            <a:r>
              <a:rPr lang="en-US" altLang="zh-CN" sz="1800" kern="1100" spc="-150" dirty="0">
                <a:solidFill>
                  <a:schemeClr val="tx1"/>
                </a:solidFill>
                <a:uFillTx/>
                <a:latin typeface="华文新魏" panose="02010800040101010101" pitchFamily="2" charset="-122"/>
                <a:ea typeface="华文新魏" panose="02010800040101010101" pitchFamily="2" charset="-122"/>
              </a:rPr>
              <a:t>10</a:t>
            </a:r>
            <a:r>
              <a:rPr lang="zh-CN" altLang="en-US" sz="1800" kern="1100" spc="-150" dirty="0">
                <a:solidFill>
                  <a:schemeClr val="tx1"/>
                </a:solidFill>
                <a:uFillTx/>
                <a:latin typeface="华文新魏" panose="02010800040101010101" pitchFamily="2" charset="-122"/>
                <a:ea typeface="华文新魏" panose="02010800040101010101" pitchFamily="2" charset="-122"/>
              </a:rPr>
              <a:t>）</a:t>
            </a: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等待线程结束</a:t>
            </a:r>
            <a:endParaRPr lang="en-US" altLang="zh-CN"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让当前线程休眠</a:t>
            </a:r>
            <a:r>
              <a:rPr lang="zh-CN" altLang="en-US" kern="1100" spc="-150" dirty="0">
                <a:latin typeface="华文新魏" panose="02010800040101010101" pitchFamily="2" charset="-122"/>
                <a:ea typeface="华文新魏" panose="02010800040101010101" pitchFamily="2" charset="-122"/>
              </a:rPr>
              <a:t>若干</a:t>
            </a:r>
            <a:r>
              <a:rPr lang="en-US" altLang="zh-CN" kern="1100" spc="-150" dirty="0">
                <a:latin typeface="华文新魏" panose="02010800040101010101" pitchFamily="2" charset="-122"/>
                <a:ea typeface="华文新魏" panose="02010800040101010101" pitchFamily="2" charset="-122"/>
              </a:rPr>
              <a:t>ms</a:t>
            </a:r>
            <a:r>
              <a:rPr lang="zh-CN" altLang="en-US" kern="1100" spc="-150" dirty="0">
                <a:latin typeface="华文新魏" panose="02010800040101010101" pitchFamily="2" charset="-122"/>
                <a:ea typeface="华文新魏" panose="02010800040101010101" pitchFamily="2" charset="-122"/>
              </a:rPr>
              <a:t>，监视器自动恢复其运行</a:t>
            </a:r>
            <a:endParaRPr lang="zh-CN" altLang="en-US"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将线程从</a:t>
            </a:r>
            <a:r>
              <a:rPr lang="en-US" altLang="zh-CN" sz="1800" kern="1100" spc="-150" dirty="0">
                <a:solidFill>
                  <a:schemeClr val="tx1"/>
                </a:solidFill>
                <a:uFillTx/>
                <a:latin typeface="华文新魏" panose="02010800040101010101" pitchFamily="2" charset="-122"/>
                <a:ea typeface="华文新魏" panose="02010800040101010101" pitchFamily="2" charset="-122"/>
              </a:rPr>
              <a:t>running</a:t>
            </a:r>
            <a:r>
              <a:rPr lang="zh-CN" altLang="en-US" sz="1800" kern="1100" spc="-150" dirty="0">
                <a:solidFill>
                  <a:schemeClr val="tx1"/>
                </a:solidFill>
                <a:uFillTx/>
                <a:latin typeface="华文新魏" panose="02010800040101010101" pitchFamily="2" charset="-122"/>
                <a:ea typeface="华文新魏" panose="02010800040101010101" pitchFamily="2" charset="-122"/>
              </a:rPr>
              <a:t>变为</a:t>
            </a:r>
            <a:r>
              <a:rPr lang="en-US" altLang="zh-CN" sz="1800" kern="1100" spc="-150" dirty="0">
                <a:solidFill>
                  <a:schemeClr val="tx1"/>
                </a:solidFill>
                <a:uFillTx/>
                <a:latin typeface="华文新魏" panose="02010800040101010101" pitchFamily="2" charset="-122"/>
                <a:ea typeface="华文新魏" panose="02010800040101010101" pitchFamily="2" charset="-122"/>
              </a:rPr>
              <a:t>ready</a:t>
            </a:r>
            <a:r>
              <a:rPr lang="zh-CN" altLang="en-US" sz="1800" kern="1100" spc="-150" dirty="0">
                <a:solidFill>
                  <a:schemeClr val="tx1"/>
                </a:solidFill>
                <a:uFillTx/>
                <a:latin typeface="华文新魏" panose="02010800040101010101" pitchFamily="2" charset="-122"/>
                <a:ea typeface="华文新魏" panose="02010800040101010101" pitchFamily="2" charset="-122"/>
              </a:rPr>
              <a:t>，允许其他线程执行（自己也可能立即执行）</a:t>
            </a: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中断该线程</a:t>
            </a:r>
          </a:p>
        </p:txBody>
      </p:sp>
      <p:graphicFrame>
        <p:nvGraphicFramePr>
          <p:cNvPr id="7" name="对象 6"/>
          <p:cNvGraphicFramePr>
            <a:graphicFrameLocks noChangeAspect="1"/>
          </p:cNvGraphicFramePr>
          <p:nvPr>
            <p:extLst>
              <p:ext uri="{D42A27DB-BD31-4B8C-83A1-F6EECF244321}">
                <p14:modId xmlns:p14="http://schemas.microsoft.com/office/powerpoint/2010/main" val="3584007131"/>
              </p:ext>
            </p:extLst>
          </p:nvPr>
        </p:nvGraphicFramePr>
        <p:xfrm>
          <a:off x="704950" y="1199740"/>
          <a:ext cx="3074035" cy="5142865"/>
        </p:xfrm>
        <a:graphic>
          <a:graphicData uri="http://schemas.openxmlformats.org/presentationml/2006/ole">
            <mc:AlternateContent xmlns:mc="http://schemas.openxmlformats.org/markup-compatibility/2006">
              <mc:Choice xmlns:v="urn:schemas-microsoft-com:vml" Requires="v">
                <p:oleObj spid="_x0000_s3437" r:id="rId3" imgW="2362312" imgH="3629025" progId="">
                  <p:embed/>
                </p:oleObj>
              </mc:Choice>
              <mc:Fallback>
                <p:oleObj r:id="rId3" imgW="2362312" imgH="3629025" progId="">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950" y="1199740"/>
                        <a:ext cx="3074035" cy="51428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占位符 2">
            <a:extLst>
              <a:ext uri="{FF2B5EF4-FFF2-40B4-BE49-F238E27FC236}">
                <a16:creationId xmlns:a16="http://schemas.microsoft.com/office/drawing/2014/main" id="{16AC06DB-9D89-4FE1-80A6-E3D7E42839A6}"/>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
        <p:nvSpPr>
          <p:cNvPr id="8" name="圆角矩形标注 14">
            <a:extLst>
              <a:ext uri="{FF2B5EF4-FFF2-40B4-BE49-F238E27FC236}">
                <a16:creationId xmlns:a16="http://schemas.microsoft.com/office/drawing/2014/main" id="{4EDA4695-F07C-49DB-AE6F-7F4F4295C8D2}"/>
              </a:ext>
            </a:extLst>
          </p:cNvPr>
          <p:cNvSpPr/>
          <p:nvPr/>
        </p:nvSpPr>
        <p:spPr>
          <a:xfrm>
            <a:off x="4564590" y="1199740"/>
            <a:ext cx="5014308" cy="863236"/>
          </a:xfrm>
          <a:prstGeom prst="wedgeRoundRectCallout">
            <a:avLst>
              <a:gd name="adj1" fmla="val -69948"/>
              <a:gd name="adj2" fmla="val -716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接口实例定义了线程任务，即线程要执行的逻辑。一个线程任务必须通过线程对象来执行</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a:extLst>
              <a:ext uri="{FF2B5EF4-FFF2-40B4-BE49-F238E27FC236}">
                <a16:creationId xmlns:a16="http://schemas.microsoft.com/office/drawing/2014/main" id="{14AE3357-28A5-4863-AE63-ED0F2392A65E}"/>
              </a:ext>
            </a:extLst>
          </p:cNvPr>
          <p:cNvSpPr/>
          <p:nvPr/>
        </p:nvSpPr>
        <p:spPr>
          <a:xfrm>
            <a:off x="4683537" y="2497672"/>
            <a:ext cx="4233721" cy="668060"/>
          </a:xfrm>
          <a:prstGeom prst="wedgeRoundRectCallout">
            <a:avLst>
              <a:gd name="adj1" fmla="val -69948"/>
              <a:gd name="adj2" fmla="val -716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是对线程进行管理</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6" name="Rectangle 3"/>
          <p:cNvSpPr txBox="1">
            <a:spLocks/>
          </p:cNvSpPr>
          <p:nvPr/>
        </p:nvSpPr>
        <p:spPr>
          <a:xfrm>
            <a:off x="361330" y="1720123"/>
            <a:ext cx="10913497" cy="4803883"/>
          </a:xfrm>
          <a:prstGeom prst="rect">
            <a:avLst/>
          </a:prstGeom>
        </p:spPr>
        <p:txBody>
          <a:bodyPr vert="horz" wrap="square" lIns="92075" tIns="46038" rIns="92075" bIns="46038" anchor="t"/>
          <a:lstStyle/>
          <a:p>
            <a:pPr marL="335280" indent="-335280">
              <a:lnSpc>
                <a:spcPct val="120000"/>
              </a:lnSpc>
              <a:spcBef>
                <a:spcPts val="1000"/>
              </a:spcBef>
              <a:buFont typeface="Wingdings" pitchFamily="2" charset="2"/>
              <a:buChar char="n"/>
              <a:defRPr/>
            </a:pPr>
            <a:r>
              <a:rPr lang="zh-CN" altLang="en-US" sz="2000" dirty="0">
                <a:latin typeface="华文新魏" panose="02010800040101010101" pitchFamily="2" charset="-122"/>
                <a:ea typeface="华文新魏" panose="02010800040101010101" pitchFamily="2" charset="-122"/>
              </a:rPr>
              <a:t>线程优先级范围从</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10</a:t>
            </a:r>
            <a:r>
              <a:rPr lang="zh-CN" altLang="en-US" sz="2000" dirty="0">
                <a:latin typeface="华文新魏" panose="02010800040101010101" pitchFamily="2" charset="-122"/>
                <a:ea typeface="华文新魏" panose="02010800040101010101" pitchFamily="2" charset="-122"/>
              </a:rPr>
              <a:t>，数字越高越能被优先执行。但优先级高并不代表能独自占用执行时间片，可能是优先级高得到越多的执行时间片，反之，优先级低的分到的执行时间少但不会分配不到执行时间</a:t>
            </a:r>
            <a:endParaRPr lang="en-US" altLang="zh-CN" sz="2000" dirty="0">
              <a:latin typeface="华文新魏" panose="02010800040101010101" pitchFamily="2" charset="-122"/>
              <a:ea typeface="华文新魏" panose="02010800040101010101" pitchFamily="2" charset="-122"/>
            </a:endParaRPr>
          </a:p>
          <a:p>
            <a:pPr marL="335280" marR="0" lvl="0" indent="-33528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每个线程创建时赋予默认的优先级</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Thread.NORM_PRIORITY</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p>
          <a:p>
            <a:pPr marL="335280" marR="0" lvl="0" indent="-33528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通过</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sym typeface="+mn-ea"/>
              </a:rPr>
              <a:t>setPriority</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sym typeface="+mn-ea"/>
              </a:rPr>
              <a:t>int</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 priority)</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为线程指定优先级</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p>
          <a:p>
            <a:pPr marL="335280" marR="0" lvl="0" indent="-33528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用getPriority</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方法获取线程的</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优先级</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p>
          <a:p>
            <a:pPr marL="335280" marR="0" lvl="0" indent="-33528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JAVA</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定义的</a:t>
            </a:r>
            <a:r>
              <a:rPr kumimoji="0" lang="en-US" altLang="zh-CN"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优先级</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10</a:t>
            </a:r>
          </a:p>
          <a:p>
            <a:pPr marL="335280" marR="0" lvl="0" indent="-33528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Thread类有int</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类型的常量：</a:t>
            </a:r>
          </a:p>
          <a:p>
            <a:pPr marL="685800" marR="0" lvl="1" indent="-228600" algn="l" defTabSz="914400" rtl="0" eaLnBrk="1" fontAlgn="auto" latinLnBrk="0" hangingPunct="1">
              <a:lnSpc>
                <a:spcPct val="120000"/>
              </a:lnSpc>
              <a:spcBef>
                <a:spcPts val="500"/>
              </a:spcBef>
              <a:spcAft>
                <a:spcPts val="0"/>
              </a:spcAft>
              <a:buClrTx/>
              <a:buSzTx/>
              <a:buFont typeface="Wingdings" panose="05000000000000000000" charset="0"/>
              <a:buChar char=""/>
              <a:tabLst/>
              <a:defRPr/>
            </a:pP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Thread.MIN_PRIORITY</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zh-CN"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p>
          <a:p>
            <a:pPr marL="685800" marR="0" lvl="1" indent="-228600" algn="l" defTabSz="914400" rtl="0" eaLnBrk="1" fontAlgn="auto" latinLnBrk="0" hangingPunct="1">
              <a:lnSpc>
                <a:spcPct val="120000"/>
              </a:lnSpc>
              <a:spcBef>
                <a:spcPts val="500"/>
              </a:spcBef>
              <a:spcAft>
                <a:spcPts val="0"/>
              </a:spcAft>
              <a:buClrTx/>
              <a:buSzTx/>
              <a:buFont typeface="Wingdings" panose="05000000000000000000" charset="0"/>
              <a:buChar char=""/>
              <a:tabLst/>
              <a:defRPr/>
            </a:pP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Thread.MAX_PRIORITY</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10</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p>
          <a:p>
            <a:pPr marL="685800" marR="0" lvl="1" indent="-228600" algn="l" defTabSz="914400" rtl="0" eaLnBrk="1" fontAlgn="auto" latinLnBrk="0" hangingPunct="1">
              <a:lnSpc>
                <a:spcPct val="120000"/>
              </a:lnSpc>
              <a:spcBef>
                <a:spcPts val="500"/>
              </a:spcBef>
              <a:spcAft>
                <a:spcPts val="0"/>
              </a:spcAft>
              <a:buClrTx/>
              <a:buSzTx/>
              <a:buFont typeface="Wingdings" panose="05000000000000000000" charset="0"/>
              <a:buChar char=""/>
              <a:tabLst/>
              <a:defRPr/>
            </a:pP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Thread.NORM_PRIORITY</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5</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endParaRPr kumimoji="0" lang="en-US" altLang="zh-CN"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sp>
        <p:nvSpPr>
          <p:cNvPr id="7" name="文本占位符 2">
            <a:extLst>
              <a:ext uri="{FF2B5EF4-FFF2-40B4-BE49-F238E27FC236}">
                <a16:creationId xmlns:a16="http://schemas.microsoft.com/office/drawing/2014/main" id="{84873C95-FEF3-4E03-B674-193EF16CE185}"/>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
        <p:nvSpPr>
          <p:cNvPr id="8" name="矩形 7">
            <a:extLst>
              <a:ext uri="{FF2B5EF4-FFF2-40B4-BE49-F238E27FC236}">
                <a16:creationId xmlns:a16="http://schemas.microsoft.com/office/drawing/2014/main" id="{3B6F4917-99D6-47A3-94C8-90450510568B}"/>
              </a:ext>
            </a:extLst>
          </p:cNvPr>
          <p:cNvSpPr/>
          <p:nvPr/>
        </p:nvSpPr>
        <p:spPr>
          <a:xfrm>
            <a:off x="558728" y="115112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线程的优先级</a:t>
            </a:r>
          </a:p>
        </p:txBody>
      </p:sp>
    </p:spTree>
    <p:extLst>
      <p:ext uri="{BB962C8B-B14F-4D97-AF65-F5344CB8AC3E}">
        <p14:creationId xmlns:p14="http://schemas.microsoft.com/office/powerpoint/2010/main" val="58215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7" name="Rectangle 3"/>
          <p:cNvSpPr txBox="1">
            <a:spLocks noChangeArrowheads="1"/>
          </p:cNvSpPr>
          <p:nvPr/>
        </p:nvSpPr>
        <p:spPr>
          <a:xfrm>
            <a:off x="237439" y="1969398"/>
            <a:ext cx="10468587" cy="479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多个线程只能是“宏观上并行，微观上串行”</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在有限个</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CPU</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的系统中确定多个线程的执行顺序称为线程的调度</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Java</a:t>
            </a:r>
            <a:r>
              <a:rPr lang="zh-CN" altLang="en-US" sz="2400" dirty="0">
                <a:latin typeface="华文新魏" panose="02010800040101010101" pitchFamily="2" charset="-122"/>
                <a:ea typeface="华文新魏" panose="02010800040101010101" pitchFamily="2" charset="-122"/>
              </a:rPr>
              <a:t>的线程调度是抢占式的，这表示调度机制会周期性地中断线程，将上下文切换到另外一个线程；从而为每个线程都提供时间片</a:t>
            </a:r>
            <a:endParaRPr lang="en-US" altLang="zh-CN" sz="2400" dirty="0">
              <a:latin typeface="华文新魏" panose="02010800040101010101" pitchFamily="2" charset="-122"/>
              <a:ea typeface="华文新魏" panose="02010800040101010101" pitchFamily="2" charset="-122"/>
            </a:endParaRPr>
          </a:p>
          <a:p>
            <a:pPr marL="228600" lvl="0" indent="-228600">
              <a:lnSpc>
                <a:spcPct val="90000"/>
              </a:lnSpc>
              <a:spcBef>
                <a:spcPts val="1000"/>
              </a:spcBef>
              <a:buFont typeface="Arial" panose="020B0604020202020204" pitchFamily="34" charset="0"/>
              <a:buChar char="•"/>
              <a:defRPr/>
            </a:pPr>
            <a:r>
              <a:rPr lang="zh-CN" altLang="en-US" sz="2400" dirty="0">
                <a:latin typeface="华文新魏" panose="02010800040101010101" pitchFamily="2" charset="-122"/>
                <a:ea typeface="华文新魏" panose="02010800040101010101" pitchFamily="2" charset="-122"/>
              </a:rPr>
              <a:t>自私的线程</a:t>
            </a:r>
            <a:endParaRPr lang="en-US" altLang="zh-CN" sz="2400" dirty="0">
              <a:latin typeface="华文新魏" panose="02010800040101010101" pitchFamily="2" charset="-122"/>
              <a:ea typeface="华文新魏" panose="02010800040101010101" pitchFamily="2" charset="-122"/>
            </a:endParaRPr>
          </a:p>
          <a:p>
            <a:pPr lvl="0">
              <a:lnSpc>
                <a:spcPct val="90000"/>
              </a:lnSpc>
              <a:spcBef>
                <a:spcPts val="1000"/>
              </a:spcBef>
              <a:defRPr/>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run() {</a:t>
            </a:r>
          </a:p>
          <a:p>
            <a:pPr marL="228600" lvl="0" indent="-228600">
              <a:lnSpc>
                <a:spcPct val="90000"/>
              </a:lnSpc>
              <a:spcBef>
                <a:spcPts val="1000"/>
              </a:spcBef>
              <a:defRPr/>
            </a:pPr>
            <a:r>
              <a:rPr lang="en-US" altLang="zh-CN" sz="2400" dirty="0">
                <a:latin typeface="华文新魏" panose="02010800040101010101" pitchFamily="2" charset="-122"/>
                <a:ea typeface="华文新魏" panose="02010800040101010101" pitchFamily="2" charset="-122"/>
              </a:rPr>
              <a:t>			while (true) {</a:t>
            </a:r>
          </a:p>
          <a:p>
            <a:pPr marL="685800" lvl="1" indent="-228600">
              <a:lnSpc>
                <a:spcPct val="90000"/>
              </a:lnSpc>
              <a:spcBef>
                <a:spcPts val="500"/>
              </a:spcBef>
              <a:defRPr/>
            </a:pPr>
            <a:r>
              <a:rPr lang="en-US" altLang="zh-CN" sz="2400" dirty="0">
                <a:latin typeface="华文新魏" panose="02010800040101010101" pitchFamily="2" charset="-122"/>
                <a:ea typeface="华文新魏" panose="02010800040101010101" pitchFamily="2" charset="-122"/>
              </a:rPr>
              <a:t>			}</a:t>
            </a:r>
          </a:p>
          <a:p>
            <a:pPr marL="228600" lvl="0" indent="-228600">
              <a:lnSpc>
                <a:spcPct val="90000"/>
              </a:lnSpc>
              <a:spcBef>
                <a:spcPts val="1000"/>
              </a:spcBef>
              <a:defRPr/>
            </a:pPr>
            <a:r>
              <a:rPr lang="en-US" altLang="zh-CN" sz="2400" dirty="0">
                <a:latin typeface="华文新魏" panose="02010800040101010101" pitchFamily="2" charset="-122"/>
                <a:ea typeface="华文新魏" panose="02010800040101010101" pitchFamily="2" charset="-122"/>
              </a:rPr>
              <a:t>		}</a:t>
            </a:r>
          </a:p>
          <a:p>
            <a:pPr marL="228600" lvl="0" indent="-228600">
              <a:lnSpc>
                <a:spcPct val="90000"/>
              </a:lnSpc>
              <a:spcBef>
                <a:spcPts val="1000"/>
              </a:spcBef>
              <a:defRPr/>
            </a:pPr>
            <a:r>
              <a:rPr lang="zh-CN" altLang="en-US" sz="2400" dirty="0">
                <a:latin typeface="华文新魏" panose="02010800040101010101" pitchFamily="2" charset="-122"/>
                <a:ea typeface="华文新魏" panose="02010800040101010101" pitchFamily="2" charset="-122"/>
              </a:rPr>
              <a:t>应适当地在</a:t>
            </a:r>
            <a:r>
              <a:rPr lang="en-US" altLang="zh-CN" sz="2400" dirty="0">
                <a:latin typeface="华文新魏" panose="02010800040101010101" pitchFamily="2" charset="-122"/>
                <a:ea typeface="华文新魏" panose="02010800040101010101" pitchFamily="2" charset="-122"/>
              </a:rPr>
              <a:t>run()</a:t>
            </a:r>
            <a:r>
              <a:rPr lang="zh-CN" altLang="en-US" sz="2400" dirty="0">
                <a:latin typeface="华文新魏" panose="02010800040101010101" pitchFamily="2" charset="-122"/>
                <a:ea typeface="华文新魏" panose="02010800040101010101" pitchFamily="2" charset="-122"/>
              </a:rPr>
              <a:t>里</a:t>
            </a:r>
            <a:r>
              <a:rPr lang="en-US" altLang="zh-CN" sz="2400" dirty="0">
                <a:latin typeface="华文新魏" panose="02010800040101010101" pitchFamily="2" charset="-122"/>
                <a:ea typeface="华文新魏" panose="02010800040101010101" pitchFamily="2" charset="-122"/>
              </a:rPr>
              <a:t>sleep</a:t>
            </a:r>
            <a:r>
              <a:rPr lang="zh-CN" altLang="en-US" sz="2400" dirty="0">
                <a:latin typeface="华文新魏" panose="02010800040101010101" pitchFamily="2" charset="-122"/>
                <a:ea typeface="华文新魏" panose="02010800040101010101" pitchFamily="2" charset="-122"/>
              </a:rPr>
              <a:t>或</a:t>
            </a:r>
            <a:r>
              <a:rPr lang="en-US" altLang="zh-CN" sz="2400" dirty="0">
                <a:latin typeface="华文新魏" panose="02010800040101010101" pitchFamily="2" charset="-122"/>
                <a:ea typeface="华文新魏" panose="02010800040101010101" pitchFamily="2" charset="-122"/>
              </a:rPr>
              <a:t>yield</a:t>
            </a:r>
            <a:r>
              <a:rPr lang="zh-CN" altLang="en-US" sz="2400" dirty="0">
                <a:latin typeface="华文新魏" panose="02010800040101010101" pitchFamily="2" charset="-122"/>
                <a:ea typeface="华文新魏" panose="02010800040101010101" pitchFamily="2" charset="-122"/>
              </a:rPr>
              <a:t>一下，让其他线程有更多机会被运行。</a:t>
            </a:r>
            <a:endParaRPr lang="en-US" altLang="zh-CN" sz="2400" dirty="0">
              <a:latin typeface="华文新魏" panose="02010800040101010101" pitchFamily="2" charset="-122"/>
              <a:ea typeface="华文新魏" panose="02010800040101010101" pitchFamily="2" charset="-122"/>
            </a:endParaRPr>
          </a:p>
          <a:p>
            <a:pPr marL="228600" lvl="0" indent="-228600">
              <a:lnSpc>
                <a:spcPct val="90000"/>
              </a:lnSpc>
              <a:spcBef>
                <a:spcPts val="1000"/>
              </a:spcBef>
              <a:defRPr/>
            </a:pPr>
            <a:r>
              <a:rPr lang="zh-CN" altLang="en-US" sz="2400" dirty="0">
                <a:solidFill>
                  <a:srgbClr val="FF0000"/>
                </a:solidFill>
                <a:latin typeface="华文新魏" panose="02010800040101010101" pitchFamily="2" charset="-122"/>
                <a:ea typeface="华文新魏" panose="02010800040101010101" pitchFamily="2" charset="-122"/>
              </a:rPr>
              <a:t>不要编写依赖于线程优先级的程序</a:t>
            </a:r>
            <a:endParaRPr lang="en-US" altLang="zh-CN" sz="2400" dirty="0">
              <a:solidFill>
                <a:srgbClr val="FF0000"/>
              </a:solidFill>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400" dirty="0">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sp>
        <p:nvSpPr>
          <p:cNvPr id="8" name="文本占位符 2">
            <a:extLst>
              <a:ext uri="{FF2B5EF4-FFF2-40B4-BE49-F238E27FC236}">
                <a16:creationId xmlns:a16="http://schemas.microsoft.com/office/drawing/2014/main" id="{36251A84-E22E-4911-A0DF-0D1022C32502}"/>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
        <p:nvSpPr>
          <p:cNvPr id="9" name="矩形 8">
            <a:extLst>
              <a:ext uri="{FF2B5EF4-FFF2-40B4-BE49-F238E27FC236}">
                <a16:creationId xmlns:a16="http://schemas.microsoft.com/office/drawing/2014/main" id="{E85B904E-486C-40A6-9E92-61FE3A4DE8B1}"/>
              </a:ext>
            </a:extLst>
          </p:cNvPr>
          <p:cNvSpPr/>
          <p:nvPr/>
        </p:nvSpPr>
        <p:spPr>
          <a:xfrm>
            <a:off x="398915" y="122864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线程的优先级</a:t>
            </a:r>
          </a:p>
        </p:txBody>
      </p:sp>
    </p:spTree>
    <p:extLst>
      <p:ext uri="{BB962C8B-B14F-4D97-AF65-F5344CB8AC3E}">
        <p14:creationId xmlns:p14="http://schemas.microsoft.com/office/powerpoint/2010/main" val="58215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1267" name="文本占位符 2"/>
          <p:cNvSpPr>
            <a:spLocks noGrp="1"/>
          </p:cNvSpPr>
          <p:nvPr>
            <p:ph type="body" sz="quarter" idx="12"/>
          </p:nvPr>
        </p:nvSpPr>
        <p:spPr bwMode="auto">
          <a:xfrm>
            <a:off x="1649291" y="224570"/>
            <a:ext cx="8209604"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线程类</a:t>
            </a:r>
            <a:r>
              <a:rPr lang="en-US" altLang="zh-CN" b="1" dirty="0">
                <a:latin typeface="华文细黑" panose="02010600040101010101" pitchFamily="2" charset="-122"/>
                <a:ea typeface="华文细黑" panose="02010600040101010101" pitchFamily="2" charset="-122"/>
              </a:rPr>
              <a:t>Thread</a:t>
            </a:r>
            <a:r>
              <a:rPr lang="zh-CN" altLang="en-US" b="1" dirty="0">
                <a:latin typeface="华文细黑" panose="02010600040101010101" pitchFamily="2" charset="-122"/>
                <a:ea typeface="华文细黑" panose="02010600040101010101" pitchFamily="2" charset="-122"/>
              </a:rPr>
              <a:t>的</a:t>
            </a:r>
            <a:r>
              <a:rPr lang="en-US" altLang="zh-CN" b="1" dirty="0">
                <a:latin typeface="华文细黑" panose="02010600040101010101" pitchFamily="2" charset="-122"/>
                <a:ea typeface="华文细黑" panose="02010600040101010101" pitchFamily="2" charset="-122"/>
              </a:rPr>
              <a:t>yield</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sleep</a:t>
            </a:r>
            <a:r>
              <a:rPr lang="zh-CN" altLang="en-US" b="1" dirty="0">
                <a:latin typeface="华文细黑" panose="02010600040101010101" pitchFamily="2" charset="-122"/>
                <a:ea typeface="华文细黑" panose="02010600040101010101" pitchFamily="2" charset="-122"/>
              </a:rPr>
              <a:t>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57940" y="1182316"/>
            <a:ext cx="11634060" cy="5327015"/>
          </a:xfrm>
          <a:prstGeom prst="rect">
            <a:avLst/>
          </a:prstGeom>
        </p:spPr>
        <p:txBody>
          <a:bodyPr vert="horz" wrap="square" lIns="92075" tIns="46038" rIns="92075" bIns="46038" anchor="t"/>
          <a:lstStyle/>
          <a:p>
            <a:pPr marL="1143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使用</a:t>
            </a:r>
            <a:r>
              <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 yield() </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方法为其他线程让出</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C</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PU时间：</a:t>
            </a:r>
            <a:endParaRPr kumimoji="0" lang="zh-CN" altLang="en-US" b="0" i="0" u="none" strike="noStrike" kern="1200" cap="none" spc="0" normalizeH="0" baseline="0" noProof="0" dirty="0">
              <a:ln>
                <a:noFill/>
              </a:ln>
              <a:solidFill>
                <a:schemeClr val="tx1"/>
              </a:solidFill>
              <a:effectLst/>
              <a:uLnTx/>
              <a:uFillTx/>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tabLst/>
              <a:defRPr/>
            </a:pPr>
            <a:endPar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tabLst/>
              <a:defRPr/>
            </a:pPr>
            <a:endParaRPr lang="en-US" altLang="en-US" sz="2400" dirty="0">
              <a:latin typeface="华文新魏" panose="02010800040101010101" pitchFamily="2" charset="-122"/>
              <a:ea typeface="华文新魏" panose="02010800040101010101" pitchFamily="2" charset="-122"/>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tabLst/>
              <a:defRPr/>
            </a:pPr>
            <a:endPar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tabLst/>
              <a:defRPr/>
            </a:pPr>
            <a:endParaRPr lang="en-US" altLang="en-US" sz="2400" dirty="0">
              <a:latin typeface="华文新魏" panose="02010800040101010101" pitchFamily="2" charset="-122"/>
              <a:ea typeface="华文新魏" panose="02010800040101010101" pitchFamily="2" charset="-122"/>
              <a:cs typeface="Times New Roman" panose="02020603050405020304" pitchFamily="18" charset="0"/>
            </a:endParaRPr>
          </a:p>
          <a:p>
            <a:pPr marR="0" lvl="0" algn="l" defTabSz="914400" rtl="0" eaLnBrk="1" fontAlgn="auto" latinLnBrk="0" hangingPunct="1">
              <a:lnSpc>
                <a:spcPct val="90000"/>
              </a:lnSpc>
              <a:spcBef>
                <a:spcPct val="0"/>
              </a:spcBef>
              <a:spcAft>
                <a:spcPts val="0"/>
              </a:spcAft>
              <a:buClrTx/>
              <a:buSzTx/>
              <a:tabLst/>
              <a:defRPr/>
            </a:pPr>
            <a:endPar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tabLst/>
              <a:defRPr/>
            </a:pPr>
            <a:endPar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mn-ea"/>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tabLst/>
              <a:defRPr/>
            </a:pPr>
            <a:r>
              <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mn-ea"/>
              </a:rPr>
              <a:t>sleep(long mills)</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mn-ea"/>
              </a:rPr>
              <a:t>方法将线程设置为休眠状态，确保其他线程执行</a:t>
            </a:r>
            <a:r>
              <a:rPr kumimoji="0" lang="en-US" altLang="en-US" sz="16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mn-ea"/>
              </a:rPr>
              <a: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en-US" altLang="en-US" sz="2800" b="1" i="0" u="none" strike="noStrike" kern="1200" cap="none" spc="0" normalizeH="0" baseline="0" noProof="0" dirty="0">
              <a:ln>
                <a:noFill/>
              </a:ln>
              <a:solidFill>
                <a:schemeClr val="tx1"/>
              </a:solidFill>
              <a:effectLst/>
              <a:uLnTx/>
              <a:uFillTx/>
              <a:latin typeface="Courier New" panose="02070309020205020404" pitchFamily="49" charset="0"/>
              <a:ea typeface="Times New Roman" panose="02020603050405020304" pitchFamily="18" charset="0"/>
              <a:cs typeface="Times New Roman" panose="02020603050405020304" pitchFamily="18" charset="0"/>
              <a:sym typeface="+mn-ea"/>
            </a:endParaRPr>
          </a:p>
        </p:txBody>
      </p:sp>
      <p:sp>
        <p:nvSpPr>
          <p:cNvPr id="5" name="Text Box 3">
            <a:extLst>
              <a:ext uri="{FF2B5EF4-FFF2-40B4-BE49-F238E27FC236}">
                <a16:creationId xmlns:a16="http://schemas.microsoft.com/office/drawing/2014/main" id="{042F89F8-FDC8-463A-B3B6-8B4CA479BC8A}"/>
              </a:ext>
            </a:extLst>
          </p:cNvPr>
          <p:cNvSpPr txBox="1">
            <a:spLocks noChangeArrowheads="1"/>
          </p:cNvSpPr>
          <p:nvPr/>
        </p:nvSpPr>
        <p:spPr bwMode="auto">
          <a:xfrm>
            <a:off x="1212848" y="1639242"/>
            <a:ext cx="9807731" cy="1590115"/>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public void run() {</a:t>
            </a: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    for (int i = 1; i &lt; </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times</a:t>
            </a:r>
            <a:r>
              <a:rPr lang="en-US" altLang="en-US" dirty="0">
                <a:latin typeface="华文新魏" panose="02010800040101010101" pitchFamily="2" charset="-122"/>
                <a:ea typeface="华文新魏" panose="02010800040101010101" pitchFamily="2" charset="-122"/>
                <a:cs typeface="Times New Roman" panose="02020603050405020304" pitchFamily="18" charset="0"/>
              </a:rPr>
              <a:t>; i++) {</a:t>
            </a: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System.out.print(</a:t>
            </a:r>
            <a:r>
              <a:rPr lang="en-US" altLang="zh-CN" dirty="0" err="1">
                <a:latin typeface="华文新魏" panose="02010800040101010101" pitchFamily="2" charset="-122"/>
                <a:ea typeface="华文新魏" panose="02010800040101010101" pitchFamily="2" charset="-122"/>
                <a:cs typeface="Times New Roman" panose="02020603050405020304" pitchFamily="18" charset="0"/>
              </a:rPr>
              <a:t>charToPrint</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a:t>
            </a:r>
            <a:endParaRPr lang="en-US" altLang="en-US" dirty="0">
              <a:latin typeface="华文新魏" panose="02010800040101010101" pitchFamily="2" charset="-122"/>
              <a:ea typeface="华文新魏" panose="02010800040101010101" pitchFamily="2" charset="-122"/>
              <a:cs typeface="Times New Roman" panose="02020603050405020304" pitchFamily="18" charset="0"/>
            </a:endParaRP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        </a:t>
            </a:r>
            <a:r>
              <a:rPr lang="en-US" altLang="en-US" dirty="0" err="1">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Thread.yield</a:t>
            </a: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  </a:t>
            </a:r>
            <a:r>
              <a:rPr lang="en-US" altLang="zh-CN"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挂起进入</a:t>
            </a:r>
            <a:r>
              <a:rPr lang="en-US" altLang="zh-CN"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ready</a:t>
            </a:r>
            <a:r>
              <a:rPr lang="zh-CN"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，给其它进程调度机会</a:t>
            </a:r>
            <a:endPar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endParaRP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     }</a:t>
            </a: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6" name="Text Box 3">
            <a:extLst>
              <a:ext uri="{FF2B5EF4-FFF2-40B4-BE49-F238E27FC236}">
                <a16:creationId xmlns:a16="http://schemas.microsoft.com/office/drawing/2014/main" id="{294574D8-7640-4B89-822C-9CA89EB3CF37}"/>
              </a:ext>
            </a:extLst>
          </p:cNvPr>
          <p:cNvSpPr txBox="1">
            <a:spLocks noChangeArrowheads="1"/>
          </p:cNvSpPr>
          <p:nvPr/>
        </p:nvSpPr>
        <p:spPr bwMode="auto">
          <a:xfrm>
            <a:off x="1171418" y="4046119"/>
            <a:ext cx="9849161" cy="2587311"/>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public void run() {</a:t>
            </a: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try {//</a:t>
            </a:r>
            <a:r>
              <a:rPr lang="zh-CN" altLang="en-US" dirty="0">
                <a:latin typeface="华文新魏" panose="02010800040101010101" pitchFamily="2" charset="-122"/>
                <a:ea typeface="华文新魏" panose="02010800040101010101" pitchFamily="2" charset="-122"/>
                <a:cs typeface="Times New Roman" panose="02020603050405020304" pitchFamily="18" charset="0"/>
                <a:sym typeface="+mn-ea"/>
              </a:rPr>
              <a:t>循环中使用</a:t>
            </a: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sleep</a:t>
            </a:r>
            <a:r>
              <a:rPr lang="zh-CN" altLang="en-US" dirty="0">
                <a:latin typeface="华文新魏" panose="02010800040101010101" pitchFamily="2" charset="-122"/>
                <a:ea typeface="华文新魏" panose="02010800040101010101" pitchFamily="2" charset="-122"/>
                <a:cs typeface="Times New Roman" panose="02020603050405020304" pitchFamily="18" charset="0"/>
                <a:sym typeface="+mn-ea"/>
              </a:rPr>
              <a:t>方法，循环放在</a:t>
            </a: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try-catch</a:t>
            </a:r>
            <a:r>
              <a:rPr lang="zh-CN" altLang="en-US" dirty="0">
                <a:latin typeface="华文新魏" panose="02010800040101010101" pitchFamily="2" charset="-122"/>
                <a:ea typeface="华文新魏" panose="02010800040101010101" pitchFamily="2" charset="-122"/>
                <a:cs typeface="Times New Roman" panose="02020603050405020304" pitchFamily="18" charset="0"/>
                <a:sym typeface="+mn-ea"/>
              </a:rPr>
              <a:t>块中</a:t>
            </a:r>
            <a:endPar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for (int i = 1; i &lt; </a:t>
            </a: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times</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 i++) {</a:t>
            </a:r>
          </a:p>
          <a:p>
            <a:pPr marL="0" lvl="1">
              <a:lnSpc>
                <a:spcPct val="90000"/>
              </a:lnSpc>
              <a:spcBef>
                <a:spcPct val="0"/>
              </a:spcBef>
              <a:defRPr/>
            </a:pP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System.out.print(</a:t>
            </a:r>
            <a:r>
              <a:rPr lang="en-US" altLang="zh-CN" dirty="0" err="1">
                <a:latin typeface="华文新魏" panose="02010800040101010101" pitchFamily="2" charset="-122"/>
                <a:ea typeface="华文新魏" panose="02010800040101010101" pitchFamily="2" charset="-122"/>
                <a:cs typeface="Times New Roman" panose="02020603050405020304" pitchFamily="18" charset="0"/>
              </a:rPr>
              <a:t>charToPrint</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if (i &gt;= 50) </a:t>
            </a:r>
            <a:r>
              <a:rPr lang="en-US" altLang="en-US" dirty="0" err="1">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Thread.sleep</a:t>
            </a: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(1);</a:t>
            </a: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a:t>
            </a: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a:t>
            </a: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zh-CN"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必检异常：其它线程调当前线程（正在休眠）</a:t>
            </a:r>
            <a:r>
              <a:rPr lang="en-US" altLang="zh-CN"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interupt</a:t>
            </a:r>
            <a:r>
              <a:rPr lang="zh-CN"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方法会抛出该异常</a:t>
            </a:r>
            <a:endParaRPr lang="en-US"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catch (</a:t>
            </a:r>
            <a:r>
              <a:rPr lang="en-US" altLang="en-US" i="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InterruptedException</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 ex</a:t>
            </a:r>
            <a:r>
              <a:rPr lang="zh-CN" altLang="en-US" u="sng" dirty="0">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a:t>
            </a: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a:t>
            </a:r>
          </a:p>
        </p:txBody>
      </p:sp>
      <p:sp>
        <p:nvSpPr>
          <p:cNvPr id="7" name="圆角矩形标注 14">
            <a:extLst>
              <a:ext uri="{FF2B5EF4-FFF2-40B4-BE49-F238E27FC236}">
                <a16:creationId xmlns:a16="http://schemas.microsoft.com/office/drawing/2014/main" id="{1D7A2179-84D2-4130-BC65-34A6AA9B8EA1}"/>
              </a:ext>
            </a:extLst>
          </p:cNvPr>
          <p:cNvSpPr/>
          <p:nvPr/>
        </p:nvSpPr>
        <p:spPr>
          <a:xfrm>
            <a:off x="5564458" y="4728117"/>
            <a:ext cx="6367347" cy="824671"/>
          </a:xfrm>
          <a:prstGeom prst="wedgeRoundRectCallout">
            <a:avLst>
              <a:gd name="adj1" fmla="val -36435"/>
              <a:gd name="adj2" fmla="val 8210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处于阻塞状态（如在睡眠，在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wait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，在执行阻塞式</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IO</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）的线程，如果被其他线程打断（即处于阻塞的线程的</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interupt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方法被其它线程调用），会抛出</a:t>
            </a:r>
            <a:r>
              <a:rPr lang="en-US" altLang="en-US" i="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InterruptedException</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582159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1267" name="文本占位符 2"/>
          <p:cNvSpPr>
            <a:spLocks noGrp="1"/>
          </p:cNvSpPr>
          <p:nvPr>
            <p:ph type="body" sz="quarter" idx="12"/>
          </p:nvPr>
        </p:nvSpPr>
        <p:spPr bwMode="auto">
          <a:xfrm>
            <a:off x="1649291" y="224570"/>
            <a:ext cx="8209604"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线程类</a:t>
            </a:r>
            <a:r>
              <a:rPr lang="en-US" altLang="zh-CN" b="1" dirty="0">
                <a:latin typeface="华文细黑" panose="02010600040101010101" pitchFamily="2" charset="-122"/>
                <a:ea typeface="华文细黑" panose="02010600040101010101" pitchFamily="2" charset="-122"/>
              </a:rPr>
              <a:t>Thread</a:t>
            </a:r>
            <a:r>
              <a:rPr lang="zh-CN" altLang="en-US" b="1" dirty="0">
                <a:latin typeface="华文细黑" panose="02010600040101010101" pitchFamily="2" charset="-122"/>
                <a:ea typeface="华文细黑" panose="02010600040101010101" pitchFamily="2" charset="-122"/>
              </a:rPr>
              <a:t>的</a:t>
            </a:r>
            <a:r>
              <a:rPr lang="en-US" altLang="zh-CN" b="1" dirty="0">
                <a:latin typeface="华文细黑" panose="02010600040101010101" pitchFamily="2" charset="-122"/>
                <a:ea typeface="华文细黑" panose="02010600040101010101" pitchFamily="2" charset="-122"/>
              </a:rPr>
              <a:t>-join</a:t>
            </a:r>
            <a:r>
              <a:rPr lang="zh-CN" altLang="en-US" b="1" dirty="0">
                <a:latin typeface="华文细黑" panose="02010600040101010101" pitchFamily="2" charset="-122"/>
                <a:ea typeface="华文细黑" panose="02010600040101010101" pitchFamily="2" charset="-122"/>
              </a:rPr>
              <a:t>方法</a:t>
            </a:r>
            <a:endParaRPr lang="en-US" altLang="zh-CN" b="1" dirty="0">
              <a:latin typeface="华文细黑" panose="02010600040101010101" pitchFamily="2" charset="-122"/>
              <a:ea typeface="华文细黑" panose="02010600040101010101" pitchFamily="2" charset="-122"/>
            </a:endParaRPr>
          </a:p>
        </p:txBody>
      </p:sp>
      <p:sp>
        <p:nvSpPr>
          <p:cNvPr id="10" name="矩形 9"/>
          <p:cNvSpPr/>
          <p:nvPr/>
        </p:nvSpPr>
        <p:spPr>
          <a:xfrm>
            <a:off x="0" y="1083351"/>
            <a:ext cx="10417389" cy="5078313"/>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r>
              <a:rPr lang="en-US" altLang="zh-CN" dirty="0">
                <a:latin typeface="华文新魏" panose="02010800040101010101" pitchFamily="2" charset="-122"/>
                <a:ea typeface="华文新魏" panose="02010800040101010101" pitchFamily="2" charset="-122"/>
              </a:rPr>
              <a:t>public class </a:t>
            </a:r>
            <a:r>
              <a:rPr lang="en-US" altLang="zh-CN" dirty="0" err="1">
                <a:latin typeface="华文新魏" panose="02010800040101010101" pitchFamily="2" charset="-122"/>
                <a:ea typeface="华文新魏" panose="02010800040101010101" pitchFamily="2" charset="-122"/>
              </a:rPr>
              <a:t>JoinDemo</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public static void main(String[] args) throws </a:t>
            </a:r>
            <a:r>
              <a:rPr lang="en-US" altLang="zh-CN" dirty="0" err="1">
                <a:latin typeface="华文新魏" panose="02010800040101010101" pitchFamily="2" charset="-122"/>
                <a:ea typeface="华文新魏" panose="02010800040101010101" pitchFamily="2" charset="-122"/>
              </a:rPr>
              <a:t>InterruptedException</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Thread </a:t>
            </a:r>
            <a:r>
              <a:rPr lang="en-US" altLang="zh-CN" dirty="0" err="1">
                <a:latin typeface="华文新魏" panose="02010800040101010101" pitchFamily="2" charset="-122"/>
                <a:ea typeface="华文新魏" panose="02010800040101010101" pitchFamily="2" charset="-122"/>
              </a:rPr>
              <a:t>printA</a:t>
            </a:r>
            <a:r>
              <a:rPr lang="en-US" altLang="zh-CN" dirty="0">
                <a:latin typeface="华文新魏" panose="02010800040101010101" pitchFamily="2" charset="-122"/>
                <a:ea typeface="华文新魏" panose="02010800040101010101" pitchFamily="2" charset="-122"/>
              </a:rPr>
              <a:t> = new Thread(new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('a',100));</a:t>
            </a:r>
          </a:p>
          <a:p>
            <a:r>
              <a:rPr lang="en-US" altLang="zh-CN" dirty="0">
                <a:latin typeface="华文新魏" panose="02010800040101010101" pitchFamily="2" charset="-122"/>
                <a:ea typeface="华文新魏" panose="02010800040101010101" pitchFamily="2" charset="-122"/>
              </a:rPr>
              <a:t>   		 Thread </a:t>
            </a:r>
            <a:r>
              <a:rPr lang="en-US" altLang="zh-CN" dirty="0" err="1">
                <a:latin typeface="华文新魏" panose="02010800040101010101" pitchFamily="2" charset="-122"/>
                <a:ea typeface="华文新魏" panose="02010800040101010101" pitchFamily="2" charset="-122"/>
              </a:rPr>
              <a:t>printB</a:t>
            </a:r>
            <a:r>
              <a:rPr lang="en-US" altLang="zh-CN" dirty="0">
                <a:latin typeface="华文新魏" panose="02010800040101010101" pitchFamily="2" charset="-122"/>
                <a:ea typeface="华文新魏" panose="02010800040101010101" pitchFamily="2" charset="-122"/>
              </a:rPr>
              <a:t> = new Thread(new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('b',100));</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printA.start</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printB.start</a:t>
            </a:r>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class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 implements Runnable //</a:t>
            </a:r>
            <a:r>
              <a:rPr lang="zh-CN" altLang="en-US" dirty="0">
                <a:latin typeface="华文新魏" panose="02010800040101010101" pitchFamily="2" charset="-122"/>
                <a:ea typeface="华文新魏" panose="02010800040101010101" pitchFamily="2" charset="-122"/>
              </a:rPr>
              <a:t>实现</a:t>
            </a:r>
            <a:r>
              <a:rPr lang="en-US" altLang="zh-CN" dirty="0" err="1">
                <a:latin typeface="华文新魏" panose="02010800040101010101" pitchFamily="2" charset="-122"/>
                <a:ea typeface="华文新魏" panose="02010800040101010101" pitchFamily="2" charset="-122"/>
              </a:rPr>
              <a:t>Runnable</a:t>
            </a:r>
            <a:r>
              <a:rPr lang="zh-CN" altLang="en-US" dirty="0">
                <a:latin typeface="华文新魏" panose="02010800040101010101" pitchFamily="2" charset="-122"/>
                <a:ea typeface="华文新魏" panose="02010800040101010101" pitchFamily="2" charset="-122"/>
              </a:rPr>
              <a:t>接口</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private char </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  // The character to print</a:t>
            </a:r>
          </a:p>
          <a:p>
            <a:r>
              <a:rPr lang="en-US" altLang="zh-CN" dirty="0">
                <a:latin typeface="华文新魏" panose="02010800040101010101" pitchFamily="2" charset="-122"/>
                <a:ea typeface="华文新魏" panose="02010800040101010101" pitchFamily="2" charset="-122"/>
              </a:rPr>
              <a:t> 	private int times;  // The times to repeat</a:t>
            </a:r>
          </a:p>
          <a:p>
            <a:r>
              <a:rPr lang="en-US" altLang="zh-CN" dirty="0">
                <a:latin typeface="华文新魏" panose="02010800040101010101" pitchFamily="2" charset="-122"/>
                <a:ea typeface="华文新魏" panose="02010800040101010101" pitchFamily="2" charset="-122"/>
              </a:rPr>
              <a:t>  	public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(char c, int t){  </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 = c;  times = t; }</a:t>
            </a:r>
          </a:p>
          <a:p>
            <a:r>
              <a:rPr lang="en-US" altLang="zh-CN" dirty="0">
                <a:latin typeface="华文新魏" panose="02010800040101010101" pitchFamily="2" charset="-122"/>
                <a:ea typeface="华文新魏" panose="02010800040101010101" pitchFamily="2" charset="-122"/>
              </a:rPr>
              <a:t>  	public void run(){ //</a:t>
            </a:r>
            <a:r>
              <a:rPr lang="zh-CN" altLang="en-US" dirty="0">
                <a:latin typeface="华文新魏" panose="02010800040101010101" pitchFamily="2" charset="-122"/>
                <a:ea typeface="华文新魏" panose="02010800040101010101" pitchFamily="2" charset="-122"/>
              </a:rPr>
              <a:t>实现</a:t>
            </a:r>
            <a:r>
              <a:rPr lang="en-US" altLang="zh-CN" dirty="0" err="1">
                <a:latin typeface="华文新魏" panose="02010800040101010101" pitchFamily="2" charset="-122"/>
                <a:ea typeface="华文新魏" panose="02010800040101010101" pitchFamily="2" charset="-122"/>
              </a:rPr>
              <a:t>Runnable</a:t>
            </a:r>
            <a:r>
              <a:rPr lang="zh-CN" altLang="en-US" dirty="0">
                <a:latin typeface="华文新魏" panose="02010800040101010101" pitchFamily="2" charset="-122"/>
                <a:ea typeface="华文新魏" panose="02010800040101010101" pitchFamily="2" charset="-122"/>
              </a:rPr>
              <a:t>中声明的</a:t>
            </a:r>
            <a:r>
              <a:rPr lang="en-US" altLang="zh-CN" dirty="0">
                <a:latin typeface="华文新魏" panose="02010800040101010101" pitchFamily="2" charset="-122"/>
                <a:ea typeface="华文新魏" panose="02010800040101010101" pitchFamily="2" charset="-122"/>
              </a:rPr>
              <a:t>run</a:t>
            </a:r>
            <a:r>
              <a:rPr lang="zh-CN" altLang="en-US" dirty="0">
                <a:latin typeface="华文新魏" panose="02010800040101010101" pitchFamily="2" charset="-122"/>
                <a:ea typeface="华文新魏" panose="02010800040101010101" pitchFamily="2" charset="-122"/>
              </a:rPr>
              <a:t>方法</a:t>
            </a:r>
          </a:p>
          <a:p>
            <a:r>
              <a:rPr lang="nn-NO" altLang="zh-CN" dirty="0">
                <a:latin typeface="华文新魏" panose="02010800040101010101" pitchFamily="2" charset="-122"/>
                <a:ea typeface="华文新魏" panose="02010800040101010101" pitchFamily="2" charset="-122"/>
              </a:rPr>
              <a:t>   		 for (int i=1; i &lt; times; i++) </a:t>
            </a:r>
          </a:p>
          <a:p>
            <a:r>
              <a:rPr lang="en-US" altLang="zh-CN" dirty="0">
                <a:latin typeface="华文新魏" panose="02010800040101010101" pitchFamily="2" charset="-122"/>
                <a:ea typeface="华文新魏" panose="02010800040101010101" pitchFamily="2" charset="-122"/>
              </a:rPr>
              <a:t>    			System.out.print(</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pic>
        <p:nvPicPr>
          <p:cNvPr id="5129" name="Picture 9"/>
          <p:cNvPicPr>
            <a:picLocks noChangeAspect="1" noChangeArrowheads="1"/>
          </p:cNvPicPr>
          <p:nvPr/>
        </p:nvPicPr>
        <p:blipFill>
          <a:blip r:embed="rId2"/>
          <a:srcRect/>
          <a:stretch>
            <a:fillRect/>
          </a:stretch>
        </p:blipFill>
        <p:spPr bwMode="auto">
          <a:xfrm>
            <a:off x="5100899" y="5872006"/>
            <a:ext cx="7022468" cy="985994"/>
          </a:xfrm>
          <a:prstGeom prst="rect">
            <a:avLst/>
          </a:prstGeom>
          <a:noFill/>
          <a:ln w="9525">
            <a:noFill/>
            <a:miter lim="800000"/>
            <a:headEnd/>
            <a:tailEnd/>
          </a:ln>
          <a:effectLst/>
        </p:spPr>
      </p:pic>
      <p:sp>
        <p:nvSpPr>
          <p:cNvPr id="6" name="圆角矩形标注 14">
            <a:extLst>
              <a:ext uri="{FF2B5EF4-FFF2-40B4-BE49-F238E27FC236}">
                <a16:creationId xmlns:a16="http://schemas.microsoft.com/office/drawing/2014/main" id="{9079A2CD-2175-4B45-A1FB-A0977FDFDAF7}"/>
              </a:ext>
            </a:extLst>
          </p:cNvPr>
          <p:cNvSpPr/>
          <p:nvPr/>
        </p:nvSpPr>
        <p:spPr>
          <a:xfrm>
            <a:off x="7560527" y="4159405"/>
            <a:ext cx="4371278" cy="1393383"/>
          </a:xfrm>
          <a:prstGeom prst="wedgeRoundRectCallout">
            <a:avLst>
              <a:gd name="adj1" fmla="val -36435"/>
              <a:gd name="adj2" fmla="val 8210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可以看到屏幕上无规律的交替输出</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ab</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。这是多线程程序的特点，每次运行输出结果可能是不一样的。如果希望把所有</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先打印完再打印</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，怎么做？</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582159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1267" name="文本占位符 2"/>
          <p:cNvSpPr>
            <a:spLocks noGrp="1"/>
          </p:cNvSpPr>
          <p:nvPr>
            <p:ph type="body" sz="quarter" idx="12"/>
          </p:nvPr>
        </p:nvSpPr>
        <p:spPr bwMode="auto">
          <a:xfrm>
            <a:off x="1649291" y="224570"/>
            <a:ext cx="8209604"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线程类</a:t>
            </a:r>
            <a:r>
              <a:rPr lang="en-US" altLang="zh-CN" b="1" dirty="0">
                <a:latin typeface="华文细黑" panose="02010600040101010101" pitchFamily="2" charset="-122"/>
                <a:ea typeface="华文细黑" panose="02010600040101010101" pitchFamily="2" charset="-122"/>
              </a:rPr>
              <a:t>Thread</a:t>
            </a:r>
            <a:r>
              <a:rPr lang="zh-CN" altLang="en-US" b="1" dirty="0">
                <a:latin typeface="华文细黑" panose="02010600040101010101" pitchFamily="2" charset="-122"/>
                <a:ea typeface="华文细黑" panose="02010600040101010101" pitchFamily="2" charset="-122"/>
              </a:rPr>
              <a:t>的</a:t>
            </a:r>
            <a:r>
              <a:rPr lang="en-US" altLang="zh-CN" b="1" dirty="0">
                <a:latin typeface="华文细黑" panose="02010600040101010101" pitchFamily="2" charset="-122"/>
                <a:ea typeface="华文细黑" panose="02010600040101010101" pitchFamily="2" charset="-122"/>
              </a:rPr>
              <a:t>-join</a:t>
            </a:r>
            <a:r>
              <a:rPr lang="zh-CN" altLang="en-US" b="1" dirty="0">
                <a:latin typeface="华文细黑" panose="02010600040101010101" pitchFamily="2" charset="-122"/>
                <a:ea typeface="华文细黑" panose="02010600040101010101" pitchFamily="2" charset="-122"/>
              </a:rPr>
              <a:t>方法</a:t>
            </a:r>
            <a:endParaRPr lang="en-US" altLang="zh-CN" b="1" dirty="0">
              <a:latin typeface="华文细黑" panose="02010600040101010101" pitchFamily="2" charset="-122"/>
              <a:ea typeface="华文细黑" panose="02010600040101010101" pitchFamily="2" charset="-122"/>
            </a:endParaRPr>
          </a:p>
        </p:txBody>
      </p:sp>
      <p:sp>
        <p:nvSpPr>
          <p:cNvPr id="10" name="矩形 9"/>
          <p:cNvSpPr/>
          <p:nvPr/>
        </p:nvSpPr>
        <p:spPr>
          <a:xfrm>
            <a:off x="95245" y="1188864"/>
            <a:ext cx="11948072" cy="5355312"/>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r>
              <a:rPr lang="en-US" altLang="zh-CN" dirty="0">
                <a:latin typeface="华文新魏" panose="02010800040101010101" pitchFamily="2" charset="-122"/>
                <a:ea typeface="华文新魏" panose="02010800040101010101" pitchFamily="2" charset="-122"/>
              </a:rPr>
              <a:t>public class </a:t>
            </a:r>
            <a:r>
              <a:rPr lang="en-US" altLang="zh-CN" dirty="0" err="1">
                <a:latin typeface="华文新魏" panose="02010800040101010101" pitchFamily="2" charset="-122"/>
                <a:ea typeface="华文新魏" panose="02010800040101010101" pitchFamily="2" charset="-122"/>
              </a:rPr>
              <a:t>JoinDemo</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public static void main(String[] args) throws </a:t>
            </a:r>
            <a:r>
              <a:rPr lang="en-US" altLang="zh-CN" dirty="0" err="1">
                <a:latin typeface="华文新魏" panose="02010800040101010101" pitchFamily="2" charset="-122"/>
                <a:ea typeface="华文新魏" panose="02010800040101010101" pitchFamily="2" charset="-122"/>
              </a:rPr>
              <a:t>InterruptedException</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Thread </a:t>
            </a:r>
            <a:r>
              <a:rPr lang="en-US" altLang="zh-CN" dirty="0" err="1">
                <a:latin typeface="华文新魏" panose="02010800040101010101" pitchFamily="2" charset="-122"/>
                <a:ea typeface="华文新魏" panose="02010800040101010101" pitchFamily="2" charset="-122"/>
              </a:rPr>
              <a:t>printA</a:t>
            </a:r>
            <a:r>
              <a:rPr lang="en-US" altLang="zh-CN" dirty="0">
                <a:latin typeface="华文新魏" panose="02010800040101010101" pitchFamily="2" charset="-122"/>
                <a:ea typeface="华文新魏" panose="02010800040101010101" pitchFamily="2" charset="-122"/>
              </a:rPr>
              <a:t> = new Thread(new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('a',100));</a:t>
            </a:r>
          </a:p>
          <a:p>
            <a:r>
              <a:rPr lang="en-US" altLang="zh-CN" dirty="0">
                <a:latin typeface="华文新魏" panose="02010800040101010101" pitchFamily="2" charset="-122"/>
                <a:ea typeface="华文新魏" panose="02010800040101010101" pitchFamily="2" charset="-122"/>
              </a:rPr>
              <a:t>        Thread </a:t>
            </a:r>
            <a:r>
              <a:rPr lang="en-US" altLang="zh-CN" dirty="0" err="1">
                <a:latin typeface="华文新魏" panose="02010800040101010101" pitchFamily="2" charset="-122"/>
                <a:ea typeface="华文新魏" panose="02010800040101010101" pitchFamily="2" charset="-122"/>
              </a:rPr>
              <a:t>printB</a:t>
            </a:r>
            <a:r>
              <a:rPr lang="en-US" altLang="zh-CN" dirty="0">
                <a:latin typeface="华文新魏" panose="02010800040101010101" pitchFamily="2" charset="-122"/>
                <a:ea typeface="华文新魏" panose="02010800040101010101" pitchFamily="2" charset="-122"/>
              </a:rPr>
              <a:t> = new Thread(new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('b',100));</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printA.start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在主线程里首先启动</a:t>
            </a:r>
            <a:r>
              <a:rPr lang="en-US" altLang="zh-CN" dirty="0" err="1">
                <a:latin typeface="华文新魏" panose="02010800040101010101" pitchFamily="2" charset="-122"/>
                <a:ea typeface="华文新魏" panose="02010800040101010101" pitchFamily="2" charset="-122"/>
              </a:rPr>
              <a:t>printA</a:t>
            </a:r>
            <a:r>
              <a:rPr lang="zh-CN" altLang="en-US" dirty="0">
                <a:latin typeface="华文新魏" panose="02010800040101010101" pitchFamily="2" charset="-122"/>
                <a:ea typeface="华文新魏" panose="02010800040101010101" pitchFamily="2" charset="-122"/>
              </a:rPr>
              <a:t>线程</a:t>
            </a:r>
            <a:endParaRPr lang="en-US" altLang="zh-CN" dirty="0">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rPr>
              <a:t>printA.join</a:t>
            </a:r>
            <a:r>
              <a:rPr lang="en-US" altLang="zh-CN" dirty="0">
                <a:solidFill>
                  <a:srgbClr val="FF0000"/>
                </a:solidFill>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主线程被阻塞，等待</a:t>
            </a:r>
            <a:r>
              <a:rPr lang="en-US" altLang="zh-CN" dirty="0" err="1">
                <a:solidFill>
                  <a:srgbClr val="FF0000"/>
                </a:solidFill>
                <a:latin typeface="华文新魏" panose="02010800040101010101" pitchFamily="2" charset="-122"/>
                <a:ea typeface="华文新魏" panose="02010800040101010101" pitchFamily="2" charset="-122"/>
              </a:rPr>
              <a:t>printA</a:t>
            </a:r>
            <a:r>
              <a:rPr lang="zh-CN" altLang="en-US" dirty="0">
                <a:solidFill>
                  <a:srgbClr val="FF0000"/>
                </a:solidFill>
                <a:latin typeface="华文新魏" panose="02010800040101010101" pitchFamily="2" charset="-122"/>
                <a:ea typeface="华文新魏" panose="02010800040101010101" pitchFamily="2" charset="-122"/>
              </a:rPr>
              <a:t>执行完</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printB.start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主线程被唤醒，启动</a:t>
            </a:r>
            <a:r>
              <a:rPr lang="en-US" altLang="zh-CN" dirty="0" err="1">
                <a:latin typeface="华文新魏" panose="02010800040101010101" pitchFamily="2" charset="-122"/>
                <a:ea typeface="华文新魏" panose="02010800040101010101" pitchFamily="2" charset="-122"/>
              </a:rPr>
              <a:t>printB</a:t>
            </a:r>
            <a:r>
              <a:rPr lang="zh-CN" altLang="en-US" dirty="0">
                <a:latin typeface="华文新魏" panose="02010800040101010101" pitchFamily="2" charset="-122"/>
                <a:ea typeface="华文新魏" panose="02010800040101010101" pitchFamily="2" charset="-122"/>
              </a:rPr>
              <a:t>线程</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class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 implements Runnable</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private char </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  // The character to print</a:t>
            </a:r>
          </a:p>
          <a:p>
            <a:r>
              <a:rPr lang="en-US" altLang="zh-CN" dirty="0">
                <a:latin typeface="华文新魏" panose="02010800040101010101" pitchFamily="2" charset="-122"/>
                <a:ea typeface="华文新魏" panose="02010800040101010101" pitchFamily="2" charset="-122"/>
              </a:rPr>
              <a:t>    private int times;  // The times to repeat</a:t>
            </a:r>
          </a:p>
          <a:p>
            <a:r>
              <a:rPr lang="en-US" altLang="zh-CN" dirty="0">
                <a:latin typeface="华文新魏" panose="02010800040101010101" pitchFamily="2" charset="-122"/>
                <a:ea typeface="华文新魏" panose="02010800040101010101" pitchFamily="2" charset="-122"/>
              </a:rPr>
              <a:t>    public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(char c, int t){  </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 = c;  times = t; }</a:t>
            </a:r>
          </a:p>
          <a:p>
            <a:r>
              <a:rPr lang="en-US" altLang="zh-CN" dirty="0">
                <a:latin typeface="华文新魏" panose="02010800040101010101" pitchFamily="2" charset="-122"/>
                <a:ea typeface="华文新魏" panose="02010800040101010101" pitchFamily="2" charset="-122"/>
              </a:rPr>
              <a:t>    public void run(){ //</a:t>
            </a:r>
            <a:r>
              <a:rPr lang="zh-CN" altLang="en-US" dirty="0">
                <a:latin typeface="华文新魏" panose="02010800040101010101" pitchFamily="2" charset="-122"/>
                <a:ea typeface="华文新魏" panose="02010800040101010101" pitchFamily="2" charset="-122"/>
              </a:rPr>
              <a:t>实现</a:t>
            </a:r>
            <a:r>
              <a:rPr lang="en-US" altLang="zh-CN" dirty="0" err="1">
                <a:latin typeface="华文新魏" panose="02010800040101010101" pitchFamily="2" charset="-122"/>
                <a:ea typeface="华文新魏" panose="02010800040101010101" pitchFamily="2" charset="-122"/>
              </a:rPr>
              <a:t>Runnable</a:t>
            </a:r>
            <a:r>
              <a:rPr lang="zh-CN" altLang="en-US" dirty="0">
                <a:latin typeface="华文新魏" panose="02010800040101010101" pitchFamily="2" charset="-122"/>
                <a:ea typeface="华文新魏" panose="02010800040101010101" pitchFamily="2" charset="-122"/>
              </a:rPr>
              <a:t>中声明的</a:t>
            </a:r>
            <a:r>
              <a:rPr lang="en-US" altLang="zh-CN" dirty="0">
                <a:latin typeface="华文新魏" panose="02010800040101010101" pitchFamily="2" charset="-122"/>
                <a:ea typeface="华文新魏" panose="02010800040101010101" pitchFamily="2" charset="-122"/>
              </a:rPr>
              <a:t>run</a:t>
            </a:r>
            <a:r>
              <a:rPr lang="zh-CN" altLang="en-US" dirty="0">
                <a:latin typeface="华文新魏" panose="02010800040101010101" pitchFamily="2" charset="-122"/>
                <a:ea typeface="华文新魏" panose="02010800040101010101" pitchFamily="2" charset="-122"/>
              </a:rPr>
              <a:t>方法</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nn-NO" altLang="zh-CN" dirty="0">
                <a:latin typeface="华文新魏" panose="02010800040101010101" pitchFamily="2" charset="-122"/>
                <a:ea typeface="华文新魏" panose="02010800040101010101" pitchFamily="2" charset="-122"/>
              </a:rPr>
              <a:t>for (int i=1; i &lt; times; i++) </a:t>
            </a:r>
          </a:p>
          <a:p>
            <a:r>
              <a:rPr lang="nn-NO" altLang="zh-CN"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System.out.print(</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6" name="矩形 5"/>
          <p:cNvSpPr/>
          <p:nvPr/>
        </p:nvSpPr>
        <p:spPr>
          <a:xfrm>
            <a:off x="5631743" y="2434805"/>
            <a:ext cx="6288912" cy="2271009"/>
          </a:xfrm>
          <a:prstGeom prst="rect">
            <a:avLst/>
          </a:prstGeom>
          <a:solidFill>
            <a:schemeClr val="accent6">
              <a:lumMod val="20000"/>
              <a:lumOff val="80000"/>
            </a:schemeClr>
          </a:solidFill>
          <a:ln w="25400">
            <a:solidFill>
              <a:schemeClr val="accent6">
                <a:lumMod val="75000"/>
              </a:schemeClr>
            </a:solidFill>
          </a:ln>
        </p:spPr>
        <p:txBody>
          <a:bodyPr wrap="square">
            <a:noAutofit/>
          </a:bodyPr>
          <a:lstStyle/>
          <a:p>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join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方法的作用：在</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线程中调用了</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B</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线程（对象）的</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join()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方法时，表示</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线程放弃控制权（被阻塞了），只有当</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B</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线程执行完毕时，</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线程才被唤醒继续执行。</a:t>
            </a:r>
            <a:endPar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程序在</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main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线程中调用</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printA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线程（对象）的</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join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方法时，</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main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线程放弃</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cpu</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控制权（被阻塞），直到线程</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printA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执行完毕，</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main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线程被唤醒执行</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printB.start</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p>
          <a:p>
            <a:endPar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运行结果是全部</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打印完才开始打印</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b</a:t>
            </a:r>
          </a:p>
          <a:p>
            <a:endParaRPr lang="zh-CN" altLang="en-US" dirty="0">
              <a:latin typeface="微软雅黑" pitchFamily="34" charset="-122"/>
              <a:ea typeface="微软雅黑" pitchFamily="34" charset="-122"/>
              <a:cs typeface="Times New Roman" panose="02020603050405020304" pitchFamily="18" charset="0"/>
            </a:endParaRPr>
          </a:p>
        </p:txBody>
      </p:sp>
      <p:pic>
        <p:nvPicPr>
          <p:cNvPr id="117762" name="Picture 2"/>
          <p:cNvPicPr>
            <a:picLocks noChangeAspect="1" noChangeArrowheads="1"/>
          </p:cNvPicPr>
          <p:nvPr/>
        </p:nvPicPr>
        <p:blipFill>
          <a:blip r:embed="rId2"/>
          <a:srcRect/>
          <a:stretch>
            <a:fillRect/>
          </a:stretch>
        </p:blipFill>
        <p:spPr bwMode="auto">
          <a:xfrm>
            <a:off x="4291204" y="5627369"/>
            <a:ext cx="7752113" cy="916807"/>
          </a:xfrm>
          <a:prstGeom prst="rect">
            <a:avLst/>
          </a:prstGeom>
          <a:noFill/>
          <a:ln w="9525">
            <a:noFill/>
            <a:miter lim="800000"/>
            <a:headEnd/>
            <a:tailEnd/>
          </a:ln>
          <a:effectLst/>
        </p:spPr>
      </p:pic>
    </p:spTree>
    <p:extLst>
      <p:ext uri="{BB962C8B-B14F-4D97-AF65-F5344CB8AC3E}">
        <p14:creationId xmlns:p14="http://schemas.microsoft.com/office/powerpoint/2010/main" val="582159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1267" name="文本占位符 2"/>
          <p:cNvSpPr>
            <a:spLocks noGrp="1"/>
          </p:cNvSpPr>
          <p:nvPr>
            <p:ph type="body" sz="quarter" idx="12"/>
          </p:nvPr>
        </p:nvSpPr>
        <p:spPr bwMode="auto">
          <a:xfrm>
            <a:off x="1649291" y="224570"/>
            <a:ext cx="8209604"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线程类</a:t>
            </a:r>
            <a:r>
              <a:rPr lang="en-US" altLang="zh-CN" b="1" dirty="0">
                <a:latin typeface="华文细黑" panose="02010600040101010101" pitchFamily="2" charset="-122"/>
                <a:ea typeface="华文细黑" panose="02010600040101010101" pitchFamily="2" charset="-122"/>
              </a:rPr>
              <a:t>Thread</a:t>
            </a:r>
            <a:r>
              <a:rPr lang="zh-CN" altLang="en-US" b="1" dirty="0">
                <a:latin typeface="华文细黑" panose="02010600040101010101" pitchFamily="2" charset="-122"/>
                <a:ea typeface="华文细黑" panose="02010600040101010101" pitchFamily="2" charset="-122"/>
              </a:rPr>
              <a:t>的</a:t>
            </a:r>
            <a:r>
              <a:rPr lang="en-US" altLang="zh-CN" b="1" dirty="0">
                <a:latin typeface="华文细黑" panose="02010600040101010101" pitchFamily="2" charset="-122"/>
                <a:ea typeface="华文细黑" panose="02010600040101010101" pitchFamily="2" charset="-122"/>
              </a:rPr>
              <a:t>-join</a:t>
            </a:r>
            <a:r>
              <a:rPr lang="zh-CN" altLang="en-US" b="1" dirty="0">
                <a:latin typeface="华文细黑" panose="02010600040101010101" pitchFamily="2" charset="-122"/>
                <a:ea typeface="华文细黑" panose="02010600040101010101" pitchFamily="2" charset="-122"/>
              </a:rPr>
              <a:t>方法</a:t>
            </a:r>
            <a:endParaRPr lang="en-US" altLang="zh-CN" b="1" dirty="0">
              <a:latin typeface="华文细黑" panose="02010600040101010101" pitchFamily="2" charset="-122"/>
              <a:ea typeface="华文细黑" panose="02010600040101010101" pitchFamily="2" charset="-122"/>
            </a:endParaRPr>
          </a:p>
        </p:txBody>
      </p:sp>
      <p:sp>
        <p:nvSpPr>
          <p:cNvPr id="8" name="Rectangle 3"/>
          <p:cNvSpPr txBox="1">
            <a:spLocks/>
          </p:cNvSpPr>
          <p:nvPr/>
        </p:nvSpPr>
        <p:spPr>
          <a:xfrm>
            <a:off x="237439" y="1320065"/>
            <a:ext cx="8229600" cy="525145"/>
          </a:xfrm>
          <a:prstGeom prst="rect">
            <a:avLst/>
          </a:prstGeom>
        </p:spPr>
        <p:txBody>
          <a:bodyPr vert="horz" wrap="square" lIns="92075" tIns="46038" rIns="92075" bIns="46038" anchor="t"/>
          <a:lstStyle/>
          <a:p>
            <a:pPr lvl="0">
              <a:lnSpc>
                <a:spcPct val="90000"/>
              </a:lnSpc>
              <a:spcBef>
                <a:spcPct val="0"/>
              </a:spcBef>
              <a:defRPr/>
            </a:pP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sp>
        <p:nvSpPr>
          <p:cNvPr id="9" name="文本框 99"/>
          <p:cNvSpPr txBox="1"/>
          <p:nvPr/>
        </p:nvSpPr>
        <p:spPr>
          <a:xfrm>
            <a:off x="0" y="2443818"/>
            <a:ext cx="7480754" cy="4031873"/>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defPPr>
              <a:defRPr lang="zh-CN"/>
            </a:defPPr>
            <a:lvl1pPr>
              <a:defRPr>
                <a:latin typeface="华文新魏" panose="02010800040101010101" pitchFamily="2" charset="-122"/>
                <a:ea typeface="华文新魏" panose="02010800040101010101" pitchFamily="2" charset="-122"/>
              </a:defRPr>
            </a:lvl1pPr>
          </a:lstStyle>
          <a:p>
            <a:r>
              <a:rPr lang="en-US" altLang="zh-CN" sz="1600" dirty="0"/>
              <a:t>class </a:t>
            </a:r>
            <a:r>
              <a:rPr lang="en-US" altLang="zh-CN" sz="1600" dirty="0" err="1"/>
              <a:t>PrintNum</a:t>
            </a:r>
            <a:r>
              <a:rPr lang="en-US" altLang="zh-CN" sz="1600" dirty="0"/>
              <a:t> implements Runnable{ //</a:t>
            </a:r>
            <a:r>
              <a:rPr lang="zh-CN" altLang="en-US" sz="1600" dirty="0"/>
              <a:t>实现新的线程任务类，打印数字</a:t>
            </a:r>
            <a:endParaRPr lang="en-US" altLang="zh-CN" sz="1600" dirty="0"/>
          </a:p>
          <a:p>
            <a:r>
              <a:rPr lang="en-US" altLang="zh-CN" sz="1600" dirty="0"/>
              <a:t>    private int </a:t>
            </a:r>
            <a:r>
              <a:rPr lang="en-US" altLang="zh-CN" sz="1600" dirty="0" err="1"/>
              <a:t>lastNum</a:t>
            </a:r>
            <a:r>
              <a:rPr lang="en-US" altLang="zh-CN" sz="1600" dirty="0"/>
              <a:t>;</a:t>
            </a:r>
          </a:p>
          <a:p>
            <a:r>
              <a:rPr lang="en-US" altLang="zh-CN" sz="1600" dirty="0"/>
              <a:t>    public </a:t>
            </a:r>
            <a:r>
              <a:rPr lang="en-US" altLang="zh-CN" sz="1600" dirty="0" err="1"/>
              <a:t>PrintNum</a:t>
            </a:r>
            <a:r>
              <a:rPr lang="en-US" altLang="zh-CN" sz="1600" dirty="0"/>
              <a:t>(int n){ </a:t>
            </a:r>
            <a:r>
              <a:rPr lang="en-US" altLang="zh-CN" sz="1600" dirty="0" err="1"/>
              <a:t>lastNum</a:t>
            </a:r>
            <a:r>
              <a:rPr lang="en-US" altLang="zh-CN" sz="1600" dirty="0"/>
              <a:t> = n; }</a:t>
            </a:r>
          </a:p>
          <a:p>
            <a:r>
              <a:rPr lang="en-US" altLang="zh-CN" sz="1600" dirty="0"/>
              <a:t>    @Override</a:t>
            </a:r>
          </a:p>
          <a:p>
            <a:r>
              <a:rPr lang="en-US" altLang="zh-CN" sz="1600" dirty="0"/>
              <a:t>    public void run() {</a:t>
            </a:r>
          </a:p>
          <a:p>
            <a:r>
              <a:rPr lang="en-US" altLang="zh-CN" sz="1600" dirty="0"/>
              <a:t>       Thread thread4=new Thread(new </a:t>
            </a:r>
            <a:r>
              <a:rPr lang="en-US" altLang="zh-CN" sz="1600" dirty="0" err="1"/>
              <a:t>PrintChar</a:t>
            </a:r>
            <a:r>
              <a:rPr lang="en-US" altLang="zh-CN" sz="1600" dirty="0"/>
              <a:t>('c',40));</a:t>
            </a:r>
          </a:p>
          <a:p>
            <a:r>
              <a:rPr lang="en-US" altLang="zh-CN" sz="1600" dirty="0"/>
              <a:t>        thread4.start();</a:t>
            </a:r>
          </a:p>
          <a:p>
            <a:r>
              <a:rPr lang="en-US" altLang="zh-CN" sz="1600" dirty="0"/>
              <a:t>        try{</a:t>
            </a:r>
          </a:p>
          <a:p>
            <a:r>
              <a:rPr lang="en-US" altLang="zh-CN" sz="1600" dirty="0"/>
              <a:t>            for(int i=1;i&lt;</a:t>
            </a:r>
            <a:r>
              <a:rPr lang="en-US" altLang="zh-CN" sz="1600" dirty="0" err="1"/>
              <a:t>lastNum;i</a:t>
            </a:r>
            <a:r>
              <a:rPr lang="en-US" altLang="zh-CN" sz="1600" dirty="0"/>
              <a:t>++){</a:t>
            </a:r>
          </a:p>
          <a:p>
            <a:r>
              <a:rPr lang="en-US" altLang="zh-CN" sz="1600" dirty="0"/>
              <a:t>                System.out.print(" " + i);</a:t>
            </a:r>
          </a:p>
          <a:p>
            <a:r>
              <a:rPr lang="en-US" altLang="zh-CN" sz="1600" dirty="0"/>
              <a:t>                </a:t>
            </a:r>
            <a:r>
              <a:rPr lang="en-US" altLang="zh-CN" sz="1600" dirty="0">
                <a:solidFill>
                  <a:srgbClr val="FF0000"/>
                </a:solidFill>
              </a:rPr>
              <a:t>if(i == 50) thread4.join(); //join</a:t>
            </a:r>
            <a:r>
              <a:rPr lang="zh-CN" altLang="en-US" sz="1600" dirty="0">
                <a:solidFill>
                  <a:srgbClr val="FF0000"/>
                </a:solidFill>
              </a:rPr>
              <a:t>方法可以给参数指定至多等若干毫秒</a:t>
            </a:r>
          </a:p>
          <a:p>
            <a:r>
              <a:rPr lang="zh-CN" altLang="en-US" sz="1600" dirty="0"/>
              <a:t>            </a:t>
            </a:r>
            <a:r>
              <a:rPr lang="en-US" altLang="zh-CN" sz="1600" dirty="0"/>
              <a:t>}</a:t>
            </a:r>
          </a:p>
          <a:p>
            <a:r>
              <a:rPr lang="en-US" altLang="zh-CN" sz="1600" dirty="0"/>
              <a:t>        }</a:t>
            </a:r>
          </a:p>
          <a:p>
            <a:r>
              <a:rPr lang="en-US" altLang="zh-CN" sz="1600" dirty="0"/>
              <a:t>        catch(</a:t>
            </a:r>
            <a:r>
              <a:rPr lang="en-US" altLang="zh-CN" sz="1600" dirty="0" err="1"/>
              <a:t>InterruptedException</a:t>
            </a:r>
            <a:r>
              <a:rPr lang="en-US" altLang="zh-CN" sz="1600" dirty="0"/>
              <a:t> e){ } //join</a:t>
            </a:r>
            <a:r>
              <a:rPr lang="zh-CN" altLang="en-US" sz="1600" dirty="0"/>
              <a:t>方法可能会抛出这个异常</a:t>
            </a:r>
            <a:endParaRPr lang="en-US" altLang="zh-CN" sz="1600" dirty="0"/>
          </a:p>
          <a:p>
            <a:r>
              <a:rPr lang="en-US" altLang="zh-CN" sz="1600" dirty="0"/>
              <a:t>        }</a:t>
            </a:r>
          </a:p>
          <a:p>
            <a:r>
              <a:rPr lang="en-US" altLang="zh-CN" sz="1600" dirty="0"/>
              <a:t>}</a:t>
            </a:r>
          </a:p>
        </p:txBody>
      </p:sp>
      <p:sp>
        <p:nvSpPr>
          <p:cNvPr id="7" name="圆角矩形标注 14">
            <a:extLst>
              <a:ext uri="{FF2B5EF4-FFF2-40B4-BE49-F238E27FC236}">
                <a16:creationId xmlns:a16="http://schemas.microsoft.com/office/drawing/2014/main" id="{1C80EE2E-9D8C-4BAF-B548-EA976A64D43F}"/>
              </a:ext>
            </a:extLst>
          </p:cNvPr>
          <p:cNvSpPr/>
          <p:nvPr/>
        </p:nvSpPr>
        <p:spPr>
          <a:xfrm>
            <a:off x="81323" y="1090335"/>
            <a:ext cx="6761168" cy="668060"/>
          </a:xfrm>
          <a:prstGeom prst="wedgeRoundRectCallout">
            <a:avLst>
              <a:gd name="adj1" fmla="val -32622"/>
              <a:gd name="adj2" fmla="val 14806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在线程任务对象</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print100</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中启动新线程</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Thread4</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，并调用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Thread4 </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join( ) </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方法，，等待</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Thread4</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结束</a:t>
            </a:r>
            <a:r>
              <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 name="文本框 1">
            <a:extLst>
              <a:ext uri="{FF2B5EF4-FFF2-40B4-BE49-F238E27FC236}">
                <a16:creationId xmlns:a16="http://schemas.microsoft.com/office/drawing/2014/main" id="{703C4B15-3142-422D-9A04-904B49BD5D39}"/>
              </a:ext>
            </a:extLst>
          </p:cNvPr>
          <p:cNvSpPr txBox="1"/>
          <p:nvPr/>
        </p:nvSpPr>
        <p:spPr>
          <a:xfrm>
            <a:off x="8813759" y="2643440"/>
            <a:ext cx="1580882" cy="369332"/>
          </a:xfrm>
          <a:prstGeom prst="rect">
            <a:avLst/>
          </a:prstGeom>
          <a:solidFill>
            <a:schemeClr val="accent5">
              <a:lumMod val="60000"/>
              <a:lumOff val="40000"/>
            </a:schemeClr>
          </a:solidFill>
          <a:ln w="25400">
            <a:solidFill>
              <a:schemeClr val="accent1">
                <a:lumMod val="50000"/>
              </a:schemeClr>
            </a:solidFill>
          </a:ln>
        </p:spPr>
        <p:txBody>
          <a:bodyPr wrap="none" rtlCol="0">
            <a:spAutoFit/>
          </a:bodyPr>
          <a:lstStyle/>
          <a:p>
            <a:r>
              <a:rPr lang="en-US" altLang="zh-CN" dirty="0">
                <a:latin typeface="华文新魏" panose="02010800040101010101" pitchFamily="2" charset="-122"/>
                <a:ea typeface="华文新魏" panose="02010800040101010101" pitchFamily="2" charset="-122"/>
              </a:rPr>
              <a:t>thread4.join()</a:t>
            </a:r>
            <a:endParaRPr lang="zh-CN" altLang="en-US" dirty="0">
              <a:latin typeface="华文新魏" panose="02010800040101010101" pitchFamily="2" charset="-122"/>
              <a:ea typeface="华文新魏" panose="02010800040101010101" pitchFamily="2" charset="-122"/>
            </a:endParaRPr>
          </a:p>
        </p:txBody>
      </p:sp>
      <p:sp>
        <p:nvSpPr>
          <p:cNvPr id="3" name="文本框 2">
            <a:extLst>
              <a:ext uri="{FF2B5EF4-FFF2-40B4-BE49-F238E27FC236}">
                <a16:creationId xmlns:a16="http://schemas.microsoft.com/office/drawing/2014/main" id="{DE71F425-EA3C-471B-8541-9D9E49AC4944}"/>
              </a:ext>
            </a:extLst>
          </p:cNvPr>
          <p:cNvSpPr txBox="1"/>
          <p:nvPr/>
        </p:nvSpPr>
        <p:spPr>
          <a:xfrm>
            <a:off x="9058480" y="1280334"/>
            <a:ext cx="1099981" cy="646331"/>
          </a:xfrm>
          <a:prstGeom prst="rect">
            <a:avLst/>
          </a:prstGeom>
          <a:noFill/>
        </p:spPr>
        <p:txBody>
          <a:bodyPr wrap="none" rtlCol="0">
            <a:spAutoFit/>
          </a:bodyPr>
          <a:lstStyle/>
          <a:p>
            <a:pPr algn="ctr"/>
            <a:r>
              <a:rPr lang="zh-CN" altLang="en-US" dirty="0">
                <a:latin typeface="华文新魏" panose="02010800040101010101" pitchFamily="2" charset="-122"/>
                <a:ea typeface="华文新魏" panose="02010800040101010101" pitchFamily="2" charset="-122"/>
              </a:rPr>
              <a:t>线程</a:t>
            </a:r>
            <a:endParaRPr lang="en-US" altLang="zh-CN" dirty="0">
              <a:latin typeface="华文新魏" panose="02010800040101010101" pitchFamily="2" charset="-122"/>
              <a:ea typeface="华文新魏" panose="02010800040101010101" pitchFamily="2" charset="-122"/>
            </a:endParaRPr>
          </a:p>
          <a:p>
            <a:pPr algn="ctr"/>
            <a:r>
              <a:rPr lang="en-US" altLang="zh-CN" dirty="0">
                <a:latin typeface="华文新魏" panose="02010800040101010101" pitchFamily="2" charset="-122"/>
                <a:ea typeface="华文新魏" panose="02010800040101010101" pitchFamily="2" charset="-122"/>
              </a:rPr>
              <a:t>tPrint100</a:t>
            </a:r>
            <a:endParaRPr lang="zh-CN" altLang="en-US" dirty="0">
              <a:latin typeface="华文新魏" panose="02010800040101010101" pitchFamily="2" charset="-122"/>
              <a:ea typeface="华文新魏" panose="02010800040101010101" pitchFamily="2" charset="-122"/>
            </a:endParaRPr>
          </a:p>
        </p:txBody>
      </p:sp>
      <p:sp>
        <p:nvSpPr>
          <p:cNvPr id="10" name="文本框 9">
            <a:extLst>
              <a:ext uri="{FF2B5EF4-FFF2-40B4-BE49-F238E27FC236}">
                <a16:creationId xmlns:a16="http://schemas.microsoft.com/office/drawing/2014/main" id="{13A32A96-2285-4FC4-8993-096865FF506D}"/>
              </a:ext>
            </a:extLst>
          </p:cNvPr>
          <p:cNvSpPr txBox="1"/>
          <p:nvPr/>
        </p:nvSpPr>
        <p:spPr>
          <a:xfrm>
            <a:off x="10911217" y="1277181"/>
            <a:ext cx="965329" cy="646331"/>
          </a:xfrm>
          <a:prstGeom prst="rect">
            <a:avLst/>
          </a:prstGeom>
          <a:noFill/>
        </p:spPr>
        <p:txBody>
          <a:bodyPr wrap="none" rtlCol="0">
            <a:spAutoFit/>
          </a:bodyPr>
          <a:lstStyle/>
          <a:p>
            <a:pPr algn="ctr"/>
            <a:r>
              <a:rPr lang="zh-CN" altLang="en-US" dirty="0">
                <a:latin typeface="华文新魏" panose="02010800040101010101" pitchFamily="2" charset="-122"/>
                <a:ea typeface="华文新魏" panose="02010800040101010101" pitchFamily="2" charset="-122"/>
              </a:rPr>
              <a:t>线程</a:t>
            </a:r>
            <a:endParaRPr lang="en-US" altLang="zh-CN" dirty="0">
              <a:latin typeface="华文新魏" panose="02010800040101010101" pitchFamily="2" charset="-122"/>
              <a:ea typeface="华文新魏" panose="02010800040101010101" pitchFamily="2" charset="-122"/>
            </a:endParaRPr>
          </a:p>
          <a:p>
            <a:pPr algn="ctr"/>
            <a:r>
              <a:rPr lang="en-US" altLang="zh-CN" dirty="0">
                <a:latin typeface="华文新魏" panose="02010800040101010101" pitchFamily="2" charset="-122"/>
                <a:ea typeface="华文新魏" panose="02010800040101010101" pitchFamily="2" charset="-122"/>
              </a:rPr>
              <a:t>thread4</a:t>
            </a:r>
            <a:endParaRPr lang="zh-CN" altLang="en-US" dirty="0">
              <a:latin typeface="华文新魏" panose="02010800040101010101" pitchFamily="2" charset="-122"/>
              <a:ea typeface="华文新魏" panose="02010800040101010101" pitchFamily="2" charset="-122"/>
            </a:endParaRPr>
          </a:p>
        </p:txBody>
      </p:sp>
      <p:cxnSp>
        <p:nvCxnSpPr>
          <p:cNvPr id="5" name="直接箭头连接符 4">
            <a:extLst>
              <a:ext uri="{FF2B5EF4-FFF2-40B4-BE49-F238E27FC236}">
                <a16:creationId xmlns:a16="http://schemas.microsoft.com/office/drawing/2014/main" id="{0AA50D69-B064-4015-9D5E-6C0F64FBE3FF}"/>
              </a:ext>
            </a:extLst>
          </p:cNvPr>
          <p:cNvCxnSpPr>
            <a:stCxn id="3" idx="2"/>
            <a:endCxn id="2" idx="0"/>
          </p:cNvCxnSpPr>
          <p:nvPr/>
        </p:nvCxnSpPr>
        <p:spPr>
          <a:xfrm flipH="1">
            <a:off x="9604200" y="1926665"/>
            <a:ext cx="4271" cy="7167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66AB56A-4035-4E2F-8643-C7723384D03F}"/>
              </a:ext>
            </a:extLst>
          </p:cNvPr>
          <p:cNvCxnSpPr>
            <a:cxnSpLocks/>
          </p:cNvCxnSpPr>
          <p:nvPr/>
        </p:nvCxnSpPr>
        <p:spPr>
          <a:xfrm>
            <a:off x="11393881" y="2048672"/>
            <a:ext cx="0" cy="14454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18E1554-AB19-4D00-8717-1D685024B5E6}"/>
              </a:ext>
            </a:extLst>
          </p:cNvPr>
          <p:cNvSpPr txBox="1"/>
          <p:nvPr/>
        </p:nvSpPr>
        <p:spPr>
          <a:xfrm>
            <a:off x="7996280" y="3080859"/>
            <a:ext cx="1426993" cy="646331"/>
          </a:xfrm>
          <a:prstGeom prst="rect">
            <a:avLst/>
          </a:prstGeom>
          <a:noFill/>
        </p:spPr>
        <p:txBody>
          <a:bodyPr wrap="none" rtlCol="0">
            <a:spAutoFit/>
          </a:bodyPr>
          <a:lstStyle/>
          <a:p>
            <a:pPr algn="ctr"/>
            <a:r>
              <a:rPr lang="zh-CN" altLang="en-US" dirty="0">
                <a:latin typeface="华文新魏" panose="02010800040101010101" pitchFamily="2" charset="-122"/>
                <a:ea typeface="华文新魏" panose="02010800040101010101" pitchFamily="2" charset="-122"/>
              </a:rPr>
              <a:t>等待</a:t>
            </a:r>
            <a:endParaRPr lang="en-US" altLang="zh-CN" dirty="0">
              <a:latin typeface="华文新魏" panose="02010800040101010101" pitchFamily="2" charset="-122"/>
              <a:ea typeface="华文新魏" panose="02010800040101010101" pitchFamily="2" charset="-122"/>
            </a:endParaRPr>
          </a:p>
          <a:p>
            <a:pPr algn="ctr"/>
            <a:r>
              <a:rPr lang="en-US" altLang="zh-CN" dirty="0">
                <a:latin typeface="华文新魏" panose="02010800040101010101" pitchFamily="2" charset="-122"/>
                <a:ea typeface="华文新魏" panose="02010800040101010101" pitchFamily="2" charset="-122"/>
              </a:rPr>
              <a:t>thread4</a:t>
            </a:r>
            <a:r>
              <a:rPr lang="zh-CN" altLang="en-US" dirty="0">
                <a:latin typeface="华文新魏" panose="02010800040101010101" pitchFamily="2" charset="-122"/>
                <a:ea typeface="华文新魏" panose="02010800040101010101" pitchFamily="2" charset="-122"/>
              </a:rPr>
              <a:t>结束</a:t>
            </a:r>
          </a:p>
        </p:txBody>
      </p:sp>
      <p:cxnSp>
        <p:nvCxnSpPr>
          <p:cNvPr id="16" name="直接箭头连接符 15">
            <a:extLst>
              <a:ext uri="{FF2B5EF4-FFF2-40B4-BE49-F238E27FC236}">
                <a16:creationId xmlns:a16="http://schemas.microsoft.com/office/drawing/2014/main" id="{B58ACEB8-14D8-4F6C-AAB8-7C305FD1244A}"/>
              </a:ext>
            </a:extLst>
          </p:cNvPr>
          <p:cNvCxnSpPr/>
          <p:nvPr/>
        </p:nvCxnSpPr>
        <p:spPr>
          <a:xfrm flipH="1">
            <a:off x="9604200" y="3035951"/>
            <a:ext cx="4270" cy="7167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B2A81BC-9AB7-46FA-8653-FC51408AADC2}"/>
              </a:ext>
            </a:extLst>
          </p:cNvPr>
          <p:cNvCxnSpPr>
            <a:endCxn id="2" idx="2"/>
          </p:cNvCxnSpPr>
          <p:nvPr/>
        </p:nvCxnSpPr>
        <p:spPr>
          <a:xfrm flipH="1" flipV="1">
            <a:off x="9604200" y="3012772"/>
            <a:ext cx="1789681" cy="48133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25">
            <a:extLst>
              <a:ext uri="{FF2B5EF4-FFF2-40B4-BE49-F238E27FC236}">
                <a16:creationId xmlns:a16="http://schemas.microsoft.com/office/drawing/2014/main" id="{DB517E60-DB69-4355-8FB1-A2708E5CF9EE}"/>
              </a:ext>
            </a:extLst>
          </p:cNvPr>
          <p:cNvSpPr>
            <a:spLocks noChangeArrowheads="1"/>
          </p:cNvSpPr>
          <p:nvPr/>
        </p:nvSpPr>
        <p:spPr bwMode="auto">
          <a:xfrm>
            <a:off x="6301196" y="5577666"/>
            <a:ext cx="5753800" cy="1077218"/>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r>
              <a:rPr lang="zh-CN" altLang="en-US" sz="1600" dirty="0">
                <a:latin typeface="华文新魏" panose="02010800040101010101" pitchFamily="2" charset="-122"/>
                <a:ea typeface="华文新魏" panose="02010800040101010101" pitchFamily="2" charset="-122"/>
              </a:rPr>
              <a:t>启动</a:t>
            </a:r>
            <a:r>
              <a:rPr lang="en-US" altLang="zh-CN" sz="1600" dirty="0">
                <a:latin typeface="华文新魏" panose="02010800040101010101" pitchFamily="2" charset="-122"/>
                <a:ea typeface="华文新魏" panose="02010800040101010101" pitchFamily="2" charset="-122"/>
              </a:rPr>
              <a:t>tPrint100</a:t>
            </a:r>
            <a:r>
              <a:rPr lang="zh-CN" altLang="en-US" sz="1600" dirty="0">
                <a:latin typeface="华文新魏" panose="02010800040101010101" pitchFamily="2" charset="-122"/>
                <a:ea typeface="华文新魏" panose="02010800040101010101" pitchFamily="2" charset="-122"/>
              </a:rPr>
              <a:t>线程：</a:t>
            </a:r>
            <a:endParaRPr lang="en-US" altLang="zh-CN" sz="1600" dirty="0">
              <a:latin typeface="华文新魏" panose="02010800040101010101" pitchFamily="2" charset="-122"/>
              <a:ea typeface="华文新魏" panose="02010800040101010101" pitchFamily="2" charset="-122"/>
            </a:endParaRPr>
          </a:p>
          <a:p>
            <a:r>
              <a:rPr lang="zh-CN" altLang="zh-CN" sz="1600" dirty="0">
                <a:latin typeface="华文新魏" panose="02010800040101010101" pitchFamily="2" charset="-122"/>
                <a:ea typeface="华文新魏" panose="02010800040101010101" pitchFamily="2" charset="-122"/>
              </a:rPr>
              <a:t>Runnable print100 = new PrintNum(100);</a:t>
            </a:r>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线程任务对象</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Thread tPrint100 = new Thread(print100); //</a:t>
            </a:r>
            <a:r>
              <a:rPr lang="zh-CN" altLang="en-US" sz="1600" dirty="0">
                <a:latin typeface="华文新魏" panose="02010800040101010101" pitchFamily="2" charset="-122"/>
                <a:ea typeface="华文新魏" panose="02010800040101010101" pitchFamily="2" charset="-122"/>
              </a:rPr>
              <a:t>线程对象</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tPrint100.start();</a:t>
            </a:r>
            <a:endParaRPr lang="zh-CN" altLang="zh-CN" sz="1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8215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dirty="0"/>
              <a:t>线程的概念</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程序、进程和线程</a:t>
            </a:r>
          </a:p>
        </p:txBody>
      </p:sp>
      <p:pic>
        <p:nvPicPr>
          <p:cNvPr id="7" name="Picture 3"/>
          <p:cNvPicPr>
            <a:picLocks noChangeAspect="1" noChangeArrowheads="1"/>
          </p:cNvPicPr>
          <p:nvPr/>
        </p:nvPicPr>
        <p:blipFill>
          <a:blip r:embed="rId2"/>
          <a:srcRect/>
          <a:stretch>
            <a:fillRect/>
          </a:stretch>
        </p:blipFill>
        <p:spPr bwMode="auto">
          <a:xfrm>
            <a:off x="1445582" y="2187059"/>
            <a:ext cx="7861300" cy="3716337"/>
          </a:xfrm>
          <a:prstGeom prst="rect">
            <a:avLst/>
          </a:prstGeom>
          <a:noFill/>
          <a:ln w="12700">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30.3</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线程池</a:t>
            </a:r>
            <a:endParaRPr lang="en-US" altLang="zh-CN" b="1" dirty="0">
              <a:latin typeface="华文细黑" panose="02010600040101010101" pitchFamily="2" charset="-122"/>
              <a:ea typeface="华文细黑" panose="02010600040101010101" pitchFamily="2" charset="-122"/>
            </a:endParaRPr>
          </a:p>
        </p:txBody>
      </p:sp>
      <p:sp>
        <p:nvSpPr>
          <p:cNvPr id="4" name="Text Box 3"/>
          <p:cNvSpPr txBox="1"/>
          <p:nvPr/>
        </p:nvSpPr>
        <p:spPr>
          <a:xfrm>
            <a:off x="78418" y="1130307"/>
            <a:ext cx="11884982" cy="2227213"/>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lnSpc>
                <a:spcPct val="130000"/>
              </a:lnSpc>
              <a:spcBef>
                <a:spcPts val="0"/>
              </a:spcBef>
              <a:buClrTx/>
              <a:buSzPct val="100000"/>
              <a:buFont typeface="Wingdings" pitchFamily="2" charset="2"/>
              <a:buChar char="n"/>
            </a:pPr>
            <a:r>
              <a:rPr lang="zh-CN" altLang="en-US" sz="1800" dirty="0">
                <a:latin typeface="华文新魏" panose="02010800040101010101" pitchFamily="2" charset="-122"/>
                <a:ea typeface="华文新魏" panose="02010800040101010101" pitchFamily="2" charset="-122"/>
              </a:rPr>
              <a:t>由于要为每一个线程任务创建一个线程（</a:t>
            </a:r>
            <a:r>
              <a:rPr lang="en-US" altLang="zh-CN" sz="1800" dirty="0">
                <a:latin typeface="华文新魏" panose="02010800040101010101" pitchFamily="2" charset="-122"/>
                <a:ea typeface="华文新魏" panose="02010800040101010101" pitchFamily="2" charset="-122"/>
              </a:rPr>
              <a:t>Thread</a:t>
            </a:r>
            <a:r>
              <a:rPr lang="zh-CN" altLang="en-US" sz="1800" dirty="0">
                <a:latin typeface="华文新魏" panose="02010800040101010101" pitchFamily="2" charset="-122"/>
                <a:ea typeface="华文新魏" panose="02010800040101010101" pitchFamily="2" charset="-122"/>
              </a:rPr>
              <a:t>对象），对于有大量线程任务的场景就不够高效</a:t>
            </a:r>
            <a:endParaRPr lang="en-US" altLang="zh-CN" sz="1800" dirty="0">
              <a:latin typeface="华文新魏" panose="02010800040101010101" pitchFamily="2" charset="-122"/>
              <a:ea typeface="华文新魏" panose="02010800040101010101" pitchFamily="2" charset="-122"/>
            </a:endParaRPr>
          </a:p>
          <a:p>
            <a:pPr marL="0" lvl="0" indent="0">
              <a:lnSpc>
                <a:spcPct val="130000"/>
              </a:lnSpc>
              <a:spcBef>
                <a:spcPts val="0"/>
              </a:spcBef>
              <a:buClrTx/>
              <a:buSzPct val="100000"/>
              <a:buNone/>
            </a:pPr>
            <a:r>
              <a:rPr lang="zh-CN" altLang="en-US" sz="1800" dirty="0">
                <a:latin typeface="华文新魏" panose="02010800040101010101" pitchFamily="2" charset="-122"/>
                <a:ea typeface="华文新魏" panose="02010800040101010101" pitchFamily="2" charset="-122"/>
              </a:rPr>
              <a:t>（当线程任务执行完毕，即</a:t>
            </a:r>
            <a:r>
              <a:rPr lang="en-US" altLang="zh-CN" sz="1800" dirty="0">
                <a:latin typeface="华文新魏" panose="02010800040101010101" pitchFamily="2" charset="-122"/>
                <a:ea typeface="华文新魏" panose="02010800040101010101" pitchFamily="2" charset="-122"/>
              </a:rPr>
              <a:t>run</a:t>
            </a:r>
            <a:r>
              <a:rPr lang="zh-CN" altLang="en-US" sz="1800" dirty="0">
                <a:latin typeface="华文新魏" panose="02010800040101010101" pitchFamily="2" charset="-122"/>
                <a:ea typeface="华文新魏" panose="02010800040101010101" pitchFamily="2" charset="-122"/>
              </a:rPr>
              <a:t>方法结束后，</a:t>
            </a:r>
            <a:r>
              <a:rPr lang="en-US" altLang="zh-CN" sz="1800" dirty="0">
                <a:latin typeface="华文新魏" panose="02010800040101010101" pitchFamily="2" charset="-122"/>
                <a:ea typeface="华文新魏" panose="02010800040101010101" pitchFamily="2" charset="-122"/>
              </a:rPr>
              <a:t>Thread</a:t>
            </a:r>
            <a:r>
              <a:rPr lang="zh-CN" altLang="en-US" sz="1800" dirty="0">
                <a:latin typeface="华文新魏" panose="02010800040101010101" pitchFamily="2" charset="-122"/>
                <a:ea typeface="华文新魏" panose="02010800040101010101" pitchFamily="2" charset="-122"/>
              </a:rPr>
              <a:t>对象就消亡，然后又为新的线程任务去</a:t>
            </a:r>
            <a:r>
              <a:rPr lang="en-US" altLang="zh-CN" sz="1800" dirty="0">
                <a:latin typeface="华文新魏" panose="02010800040101010101" pitchFamily="2" charset="-122"/>
                <a:ea typeface="华文新魏" panose="02010800040101010101" pitchFamily="2" charset="-122"/>
              </a:rPr>
              <a:t>new</a:t>
            </a:r>
            <a:r>
              <a:rPr lang="zh-CN" altLang="en-US" sz="1800" dirty="0">
                <a:latin typeface="华文新魏" panose="02010800040101010101" pitchFamily="2" charset="-122"/>
                <a:ea typeface="华文新魏" panose="02010800040101010101" pitchFamily="2" charset="-122"/>
              </a:rPr>
              <a:t>新的线程对象</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当有大量的线程任务时，就不断的</a:t>
            </a:r>
            <a:r>
              <a:rPr lang="en-US" altLang="zh-CN" sz="1800" dirty="0">
                <a:latin typeface="华文新魏" panose="02010800040101010101" pitchFamily="2" charset="-122"/>
                <a:ea typeface="华文新魏" panose="02010800040101010101" pitchFamily="2" charset="-122"/>
              </a:rPr>
              <a:t>new Thread</a:t>
            </a:r>
            <a:r>
              <a:rPr lang="zh-CN" altLang="en-US" sz="1800" dirty="0">
                <a:latin typeface="华文新魏" panose="02010800040101010101" pitchFamily="2" charset="-122"/>
                <a:ea typeface="华文新魏" panose="02010800040101010101" pitchFamily="2" charset="-122"/>
              </a:rPr>
              <a:t>对象，</a:t>
            </a:r>
            <a:r>
              <a:rPr lang="en-US" altLang="zh-CN" sz="1800" dirty="0">
                <a:latin typeface="华文新魏" panose="02010800040101010101" pitchFamily="2" charset="-122"/>
                <a:ea typeface="华文新魏" panose="02010800040101010101" pitchFamily="2" charset="-122"/>
              </a:rPr>
              <a:t>Thread</a:t>
            </a:r>
            <a:r>
              <a:rPr lang="zh-CN" altLang="en-US" sz="1800" dirty="0">
                <a:latin typeface="华文新魏" panose="02010800040101010101" pitchFamily="2" charset="-122"/>
                <a:ea typeface="华文新魏" panose="02010800040101010101" pitchFamily="2" charset="-122"/>
              </a:rPr>
              <a:t>对象消亡，再</a:t>
            </a:r>
            <a:r>
              <a:rPr lang="en-US" altLang="zh-CN" sz="1800" dirty="0">
                <a:latin typeface="华文新魏" panose="02010800040101010101" pitchFamily="2" charset="-122"/>
                <a:ea typeface="华文新魏" panose="02010800040101010101" pitchFamily="2" charset="-122"/>
              </a:rPr>
              <a:t>new Thread</a:t>
            </a:r>
            <a:r>
              <a:rPr lang="zh-CN" altLang="en-US" sz="1800" dirty="0">
                <a:latin typeface="华文新魏" panose="02010800040101010101" pitchFamily="2" charset="-122"/>
                <a:ea typeface="华文新魏" panose="02010800040101010101" pitchFamily="2" charset="-122"/>
              </a:rPr>
              <a:t>对象</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a:t>
            </a:r>
            <a:endParaRPr lang="en-US" altLang="zh-CN" sz="1800" dirty="0">
              <a:latin typeface="华文新魏" panose="02010800040101010101" pitchFamily="2" charset="-122"/>
              <a:ea typeface="华文新魏" panose="02010800040101010101" pitchFamily="2" charset="-122"/>
            </a:endParaRPr>
          </a:p>
          <a:p>
            <a:pPr lvl="0">
              <a:lnSpc>
                <a:spcPct val="130000"/>
              </a:lnSpc>
              <a:spcBef>
                <a:spcPts val="0"/>
              </a:spcBef>
              <a:buClrTx/>
              <a:buSzPct val="100000"/>
              <a:buFont typeface="Wingdings" pitchFamily="2" charset="2"/>
              <a:buChar char="n"/>
            </a:pPr>
            <a:r>
              <a:rPr lang="zh-CN" altLang="en-US" sz="1800" dirty="0">
                <a:latin typeface="华文新魏" panose="02010800040101010101" pitchFamily="2" charset="-122"/>
                <a:ea typeface="华文新魏" panose="02010800040101010101" pitchFamily="2" charset="-122"/>
              </a:rPr>
              <a:t>线程池适合大量线程任务的并发执行。线程池通过有效管理线程、</a:t>
            </a:r>
            <a:r>
              <a:rPr lang="zh-CN" altLang="en-US" sz="1800" dirty="0">
                <a:solidFill>
                  <a:srgbClr val="FF0000"/>
                </a:solidFill>
                <a:latin typeface="华文新魏" panose="02010800040101010101" pitchFamily="2" charset="-122"/>
                <a:ea typeface="华文新魏" panose="02010800040101010101" pitchFamily="2" charset="-122"/>
              </a:rPr>
              <a:t>“复用”</a:t>
            </a:r>
            <a:r>
              <a:rPr lang="zh-CN" altLang="en-US" sz="1800" dirty="0">
                <a:latin typeface="华文新魏" panose="02010800040101010101" pitchFamily="2" charset="-122"/>
                <a:ea typeface="华文新魏" panose="02010800040101010101" pitchFamily="2" charset="-122"/>
              </a:rPr>
              <a:t> 线程来提高性能. </a:t>
            </a:r>
          </a:p>
          <a:p>
            <a:pPr lvl="0">
              <a:lnSpc>
                <a:spcPct val="130000"/>
              </a:lnSpc>
              <a:spcBef>
                <a:spcPts val="0"/>
              </a:spcBef>
              <a:buClrTx/>
              <a:buSzPct val="100000"/>
              <a:buFont typeface="Wingdings" pitchFamily="2" charset="2"/>
              <a:buChar char="n"/>
            </a:pPr>
            <a:r>
              <a:rPr lang="zh-CN" altLang="en-US" sz="1800" dirty="0">
                <a:latin typeface="华文新魏" panose="02010800040101010101" pitchFamily="2" charset="-122"/>
                <a:ea typeface="华文新魏" panose="02010800040101010101" pitchFamily="2" charset="-122"/>
              </a:rPr>
              <a:t>从</a:t>
            </a:r>
            <a:r>
              <a:rPr lang="en-US" altLang="en-US" sz="1800" dirty="0">
                <a:latin typeface="华文新魏" panose="02010800040101010101" pitchFamily="2" charset="-122"/>
                <a:ea typeface="华文新魏" panose="02010800040101010101" pitchFamily="2" charset="-122"/>
              </a:rPr>
              <a:t>JDK 1.5 </a:t>
            </a:r>
            <a:r>
              <a:rPr lang="zh-CN" altLang="en-US" sz="1800" dirty="0">
                <a:latin typeface="华文新魏" panose="02010800040101010101" pitchFamily="2" charset="-122"/>
                <a:ea typeface="华文新魏" panose="02010800040101010101" pitchFamily="2" charset="-122"/>
              </a:rPr>
              <a:t>开始使用</a:t>
            </a:r>
            <a:r>
              <a:rPr lang="en-US" altLang="en-US" sz="1800" dirty="0">
                <a:solidFill>
                  <a:srgbClr val="FF0000"/>
                </a:solidFill>
                <a:latin typeface="华文新魏" panose="02010800040101010101" pitchFamily="2" charset="-122"/>
                <a:ea typeface="华文新魏" panose="02010800040101010101" pitchFamily="2" charset="-122"/>
              </a:rPr>
              <a:t>Executor</a:t>
            </a:r>
            <a:r>
              <a:rPr lang="zh-CN" altLang="en-US" sz="1800" dirty="0">
                <a:solidFill>
                  <a:srgbClr val="FF0000"/>
                </a:solidFill>
                <a:latin typeface="华文新魏" panose="02010800040101010101" pitchFamily="2" charset="-122"/>
                <a:ea typeface="华文新魏" panose="02010800040101010101" pitchFamily="2" charset="-122"/>
              </a:rPr>
              <a:t>接口（执行器）</a:t>
            </a:r>
            <a:r>
              <a:rPr lang="zh-CN" altLang="en-US" sz="1800" dirty="0">
                <a:latin typeface="华文新魏" panose="02010800040101010101" pitchFamily="2" charset="-122"/>
                <a:ea typeface="华文新魏" panose="02010800040101010101" pitchFamily="2" charset="-122"/>
              </a:rPr>
              <a:t>来执行线程池中的任务，Executor的子接口</a:t>
            </a:r>
            <a:r>
              <a:rPr lang="en-US" altLang="zh-CN" sz="1800" dirty="0">
                <a:latin typeface="华文新魏" panose="02010800040101010101" pitchFamily="2" charset="-122"/>
                <a:ea typeface="华文新魏" panose="02010800040101010101" pitchFamily="2" charset="-122"/>
              </a:rPr>
              <a:t>E</a:t>
            </a:r>
            <a:r>
              <a:rPr lang="zh-CN" altLang="en-US" sz="1800" dirty="0">
                <a:latin typeface="华文新魏" panose="02010800040101010101" pitchFamily="2" charset="-122"/>
                <a:ea typeface="华文新魏" panose="02010800040101010101" pitchFamily="2" charset="-122"/>
              </a:rPr>
              <a:t>xecutorService管理和控制任务</a:t>
            </a:r>
          </a:p>
        </p:txBody>
      </p:sp>
      <p:graphicFrame>
        <p:nvGraphicFramePr>
          <p:cNvPr id="5" name="对象 4"/>
          <p:cNvGraphicFramePr>
            <a:graphicFrameLocks noChangeAspect="1"/>
          </p:cNvGraphicFramePr>
          <p:nvPr>
            <p:extLst>
              <p:ext uri="{D42A27DB-BD31-4B8C-83A1-F6EECF244321}">
                <p14:modId xmlns:p14="http://schemas.microsoft.com/office/powerpoint/2010/main" val="3329008082"/>
              </p:ext>
            </p:extLst>
          </p:nvPr>
        </p:nvGraphicFramePr>
        <p:xfrm>
          <a:off x="440472" y="3423421"/>
          <a:ext cx="4217035" cy="3321050"/>
        </p:xfrm>
        <a:graphic>
          <a:graphicData uri="http://schemas.openxmlformats.org/presentationml/2006/ole">
            <mc:AlternateContent xmlns:mc="http://schemas.openxmlformats.org/markup-compatibility/2006">
              <mc:Choice xmlns:v="urn:schemas-microsoft-com:vml" Requires="v">
                <p:oleObj spid="_x0000_s27992" r:id="rId4" imgW="4267088" imgH="3657600" progId="">
                  <p:embed/>
                </p:oleObj>
              </mc:Choice>
              <mc:Fallback>
                <p:oleObj r:id="rId4" imgW="4267088" imgH="36576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472" y="3423421"/>
                        <a:ext cx="4217035" cy="3321050"/>
                      </a:xfrm>
                      <a:prstGeom prst="rect">
                        <a:avLst/>
                      </a:prstGeom>
                      <a:noFill/>
                    </p:spPr>
                  </p:pic>
                </p:oleObj>
              </mc:Fallback>
            </mc:AlternateContent>
          </a:graphicData>
        </a:graphic>
      </p:graphicFrame>
      <p:sp>
        <p:nvSpPr>
          <p:cNvPr id="6" name="文本框 4"/>
          <p:cNvSpPr txBox="1"/>
          <p:nvPr/>
        </p:nvSpPr>
        <p:spPr>
          <a:xfrm>
            <a:off x="4344332" y="4106681"/>
            <a:ext cx="3071227"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执行</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任务，参数是线程任务对象</a:t>
            </a:r>
          </a:p>
        </p:txBody>
      </p:sp>
      <p:sp>
        <p:nvSpPr>
          <p:cNvPr id="7" name="文本框 5"/>
          <p:cNvSpPr txBox="1"/>
          <p:nvPr/>
        </p:nvSpPr>
        <p:spPr>
          <a:xfrm>
            <a:off x="4284722" y="5898016"/>
            <a:ext cx="5809279"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shutdown</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关闭</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执行</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器</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（允许执行器中的任务执行完）</a:t>
            </a:r>
          </a:p>
          <a:p>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shutdownNow</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立刻</a:t>
            </a:r>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关闭执行器</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，返回一个未完成仃务的列表</a:t>
            </a:r>
          </a:p>
          <a:p>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isShutdown</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如果执行器已经关闭.则返回</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true</a:t>
            </a:r>
          </a:p>
          <a:p>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isTerminated</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如果池中所有任务终止.则返回true</a:t>
            </a:r>
          </a:p>
        </p:txBody>
      </p:sp>
      <p:sp>
        <p:nvSpPr>
          <p:cNvPr id="8" name="文本框 4"/>
          <p:cNvSpPr txBox="1"/>
          <p:nvPr/>
        </p:nvSpPr>
        <p:spPr>
          <a:xfrm>
            <a:off x="4342496" y="3774338"/>
            <a:ext cx="3073064" cy="307777"/>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4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线程执行器接口，负责执行线程任务</a:t>
            </a:r>
          </a:p>
        </p:txBody>
      </p:sp>
      <p:sp>
        <p:nvSpPr>
          <p:cNvPr id="9" name="文本框 4"/>
          <p:cNvSpPr txBox="1"/>
          <p:nvPr/>
        </p:nvSpPr>
        <p:spPr>
          <a:xfrm>
            <a:off x="4715235" y="5557234"/>
            <a:ext cx="2609215" cy="307777"/>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4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管理线程</a:t>
            </a:r>
          </a:p>
        </p:txBody>
      </p:sp>
      <p:sp>
        <p:nvSpPr>
          <p:cNvPr id="10" name="圆角矩形标注 14">
            <a:extLst>
              <a:ext uri="{FF2B5EF4-FFF2-40B4-BE49-F238E27FC236}">
                <a16:creationId xmlns:a16="http://schemas.microsoft.com/office/drawing/2014/main" id="{93FD4711-48FB-443C-8362-D1A23AC8154D}"/>
              </a:ext>
            </a:extLst>
          </p:cNvPr>
          <p:cNvSpPr/>
          <p:nvPr/>
        </p:nvSpPr>
        <p:spPr>
          <a:xfrm>
            <a:off x="8012330" y="3976028"/>
            <a:ext cx="4030986" cy="1180209"/>
          </a:xfrm>
          <a:prstGeom prst="wedgeRoundRectCallout">
            <a:avLst>
              <a:gd name="adj1" fmla="val -61605"/>
              <a:gd name="adj2" fmla="val 5452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通过</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API</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接口可以看到，我们再不用去管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的创建，我们只需要把实例化好的线程任务对象（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接口实例）交给执行器</a:t>
            </a:r>
            <a:r>
              <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Executor</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就可以了。</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由线程池内部来创建和维护。</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30.3</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线程池</a:t>
            </a:r>
            <a:r>
              <a:rPr lang="en-US" altLang="zh-CN" b="1" dirty="0">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创建线程池</a:t>
            </a:r>
            <a:endParaRPr lang="en-US" altLang="zh-CN" b="1" dirty="0">
              <a:latin typeface="华文细黑" panose="02010600040101010101" pitchFamily="2" charset="-122"/>
              <a:ea typeface="华文细黑" panose="02010600040101010101" pitchFamily="2" charset="-122"/>
            </a:endParaRPr>
          </a:p>
        </p:txBody>
      </p:sp>
      <p:sp>
        <p:nvSpPr>
          <p:cNvPr id="4" name="Text Box 3"/>
          <p:cNvSpPr txBox="1"/>
          <p:nvPr/>
        </p:nvSpPr>
        <p:spPr>
          <a:xfrm>
            <a:off x="616049" y="1441332"/>
            <a:ext cx="8961903" cy="4616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zh-CN" altLang="en-US" sz="2400" dirty="0">
                <a:latin typeface="华文新魏" panose="02010800040101010101" pitchFamily="2" charset="-122"/>
                <a:ea typeface="华文新魏" panose="02010800040101010101" pitchFamily="2" charset="-122"/>
              </a:rPr>
              <a:t>使用</a:t>
            </a:r>
            <a:r>
              <a:rPr lang="en-US" altLang="en-US" sz="2400" dirty="0">
                <a:solidFill>
                  <a:srgbClr val="FF0000"/>
                </a:solidFill>
                <a:latin typeface="华文新魏" panose="02010800040101010101" pitchFamily="2" charset="-122"/>
                <a:ea typeface="华文新魏" panose="02010800040101010101" pitchFamily="2" charset="-122"/>
                <a:sym typeface="+mn-ea"/>
              </a:rPr>
              <a:t>Executor</a:t>
            </a:r>
            <a:r>
              <a:rPr lang="en-US" altLang="zh-CN" sz="2400" dirty="0">
                <a:solidFill>
                  <a:srgbClr val="FF0000"/>
                </a:solidFill>
                <a:latin typeface="华文新魏" panose="02010800040101010101" pitchFamily="2" charset="-122"/>
                <a:ea typeface="华文新魏" panose="02010800040101010101" pitchFamily="2" charset="-122"/>
                <a:sym typeface="+mn-ea"/>
              </a:rPr>
              <a:t>s</a:t>
            </a:r>
            <a:r>
              <a:rPr lang="zh-CN" altLang="en-US" sz="2400" dirty="0">
                <a:solidFill>
                  <a:srgbClr val="FF0000"/>
                </a:solidFill>
                <a:latin typeface="华文新魏" panose="02010800040101010101" pitchFamily="2" charset="-122"/>
                <a:ea typeface="华文新魏" panose="02010800040101010101" pitchFamily="2" charset="-122"/>
                <a:sym typeface="+mn-ea"/>
              </a:rPr>
              <a:t>的类方法</a:t>
            </a:r>
            <a:r>
              <a:rPr lang="zh-CN" altLang="en-US" sz="2400" dirty="0">
                <a:latin typeface="华文新魏" panose="02010800040101010101" pitchFamily="2" charset="-122"/>
                <a:ea typeface="华文新魏" panose="02010800040101010101" pitchFamily="2" charset="-122"/>
                <a:sym typeface="+mn-ea"/>
              </a:rPr>
              <a:t>创建一个线程池，</a:t>
            </a:r>
            <a:r>
              <a:rPr lang="en-US" altLang="zh-CN" sz="2400" dirty="0">
                <a:latin typeface="华文新魏" panose="02010800040101010101" pitchFamily="2" charset="-122"/>
                <a:ea typeface="华文新魏" panose="02010800040101010101" pitchFamily="2" charset="-122"/>
                <a:sym typeface="+mn-ea"/>
              </a:rPr>
              <a:t>Executors</a:t>
            </a:r>
            <a:r>
              <a:rPr lang="zh-CN" altLang="en-US" sz="2400" dirty="0">
                <a:latin typeface="华文新魏" panose="02010800040101010101" pitchFamily="2" charset="-122"/>
                <a:ea typeface="华文新魏" panose="02010800040101010101" pitchFamily="2" charset="-122"/>
                <a:sym typeface="+mn-ea"/>
              </a:rPr>
              <a:t>由</a:t>
            </a:r>
            <a:r>
              <a:rPr lang="en-US" altLang="zh-CN" sz="2400" dirty="0">
                <a:latin typeface="华文新魏" panose="02010800040101010101" pitchFamily="2" charset="-122"/>
                <a:ea typeface="华文新魏" panose="02010800040101010101" pitchFamily="2" charset="-122"/>
                <a:sym typeface="+mn-ea"/>
              </a:rPr>
              <a:t>Object</a:t>
            </a:r>
            <a:r>
              <a:rPr lang="zh-CN" altLang="en-US" sz="2400" dirty="0">
                <a:latin typeface="华文新魏" panose="02010800040101010101" pitchFamily="2" charset="-122"/>
                <a:ea typeface="华文新魏" panose="02010800040101010101" pitchFamily="2" charset="-122"/>
                <a:sym typeface="+mn-ea"/>
              </a:rPr>
              <a:t>派生</a:t>
            </a:r>
            <a:endParaRPr lang="en-US" altLang="en-US" sz="2400" dirty="0">
              <a:latin typeface="华文新魏" panose="02010800040101010101" pitchFamily="2" charset="-122"/>
              <a:ea typeface="华文新魏" panose="02010800040101010101" pitchFamily="2" charset="-122"/>
              <a:sym typeface="+mn-ea"/>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508946230"/>
              </p:ext>
            </p:extLst>
          </p:nvPr>
        </p:nvGraphicFramePr>
        <p:xfrm>
          <a:off x="597000" y="2533328"/>
          <a:ext cx="2937797" cy="1804496"/>
        </p:xfrm>
        <a:graphic>
          <a:graphicData uri="http://schemas.openxmlformats.org/presentationml/2006/ole">
            <mc:AlternateContent xmlns:mc="http://schemas.openxmlformats.org/markup-compatibility/2006">
              <mc:Choice xmlns:v="urn:schemas-microsoft-com:vml" Requires="v">
                <p:oleObj spid="_x0000_s29019" r:id="rId3" imgW="2543175" imgH="1143000" progId="">
                  <p:embed/>
                </p:oleObj>
              </mc:Choice>
              <mc:Fallback>
                <p:oleObj r:id="rId3" imgW="2543175" imgH="11430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000" y="2533328"/>
                        <a:ext cx="2937797" cy="1804496"/>
                      </a:xfrm>
                      <a:prstGeom prst="rect">
                        <a:avLst/>
                      </a:prstGeom>
                      <a:noFill/>
                    </p:spPr>
                  </p:pic>
                </p:oleObj>
              </mc:Fallback>
            </mc:AlternateContent>
          </a:graphicData>
        </a:graphic>
      </p:graphicFrame>
      <p:sp>
        <p:nvSpPr>
          <p:cNvPr id="6" name="文本框 3"/>
          <p:cNvSpPr txBox="1"/>
          <p:nvPr/>
        </p:nvSpPr>
        <p:spPr>
          <a:xfrm>
            <a:off x="3534797" y="3224589"/>
            <a:ext cx="7516062"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创建</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一个可以运行指定数目线程的线程池，一</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个线程</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在当前任</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务已经</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完成</a:t>
            </a:r>
            <a:r>
              <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的</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情况下可以</a:t>
            </a:r>
            <a:r>
              <a:rPr lang="zh-CN" altLang="en-US" sz="16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重用</a:t>
            </a:r>
            <a:r>
              <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来执</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行另外</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一个任务</a:t>
            </a:r>
            <a:endPar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创建一个线程池，它会</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在必要的</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时候创建新的线程，但是</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如果</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之前</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已经</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创建</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好</a:t>
            </a:r>
            <a:r>
              <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的</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线程可用，则先重用之前</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创建</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好的</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的线程</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（尽量复用，不够再创建新线程）</a:t>
            </a:r>
            <a:endPar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endParaRPr>
          </a:p>
        </p:txBody>
      </p:sp>
      <p:sp>
        <p:nvSpPr>
          <p:cNvPr id="2" name="文本框 1">
            <a:extLst>
              <a:ext uri="{FF2B5EF4-FFF2-40B4-BE49-F238E27FC236}">
                <a16:creationId xmlns:a16="http://schemas.microsoft.com/office/drawing/2014/main" id="{85D022D0-CF50-4DA2-8EF6-236FF4144E96}"/>
              </a:ext>
            </a:extLst>
          </p:cNvPr>
          <p:cNvSpPr txBox="1"/>
          <p:nvPr/>
        </p:nvSpPr>
        <p:spPr>
          <a:xfrm>
            <a:off x="469015" y="5216613"/>
            <a:ext cx="11445762" cy="1015663"/>
          </a:xfrm>
          <a:prstGeom prst="rect">
            <a:avLst/>
          </a:prstGeom>
          <a:noFill/>
        </p:spPr>
        <p:txBody>
          <a:bodyPr wrap="none" rtlCol="0">
            <a:spAutoFit/>
          </a:bodyPr>
          <a:lstStyle/>
          <a:p>
            <a:r>
              <a:rPr lang="en-US" altLang="zh-CN" sz="2000" dirty="0">
                <a:latin typeface="华文新魏" panose="02010800040101010101" pitchFamily="2" charset="-122"/>
                <a:ea typeface="华文新魏" panose="02010800040101010101" pitchFamily="2" charset="-122"/>
              </a:rPr>
              <a:t>Executors</a:t>
            </a:r>
            <a:r>
              <a:rPr lang="zh-CN" altLang="en-US" sz="2000" dirty="0">
                <a:latin typeface="华文新魏" panose="02010800040101010101" pitchFamily="2" charset="-122"/>
                <a:ea typeface="华文新魏" panose="02010800040101010101" pitchFamily="2" charset="-122"/>
              </a:rPr>
              <a:t>还支持其它类型的线程池的创建方法如：</a:t>
            </a:r>
            <a:r>
              <a:rPr lang="en-US" altLang="zh-CN" sz="2000" dirty="0" err="1">
                <a:latin typeface="华文新魏" panose="02010800040101010101" pitchFamily="2" charset="-122"/>
                <a:ea typeface="华文新魏" panose="02010800040101010101" pitchFamily="2" charset="-122"/>
              </a:rPr>
              <a:t>newScheduledThreadPool</a:t>
            </a:r>
            <a:r>
              <a:rPr lang="zh-CN" altLang="en-US" sz="2000" dirty="0">
                <a:latin typeface="华文新魏" panose="02010800040101010101" pitchFamily="2" charset="-122"/>
                <a:ea typeface="华文新魏" panose="02010800040101010101" pitchFamily="2" charset="-122"/>
              </a:rPr>
              <a:t>、</a:t>
            </a:r>
            <a:r>
              <a:rPr lang="en-US" altLang="zh-CN" sz="2000" dirty="0" err="1">
                <a:latin typeface="华文新魏" panose="02010800040101010101" pitchFamily="2" charset="-122"/>
                <a:ea typeface="华文新魏" panose="02010800040101010101" pitchFamily="2" charset="-122"/>
              </a:rPr>
              <a:t>newSingleThreadPool</a:t>
            </a:r>
            <a:endParaRPr lang="en-US" altLang="zh-CN" sz="2000" dirty="0">
              <a:latin typeface="华文新魏" panose="02010800040101010101" pitchFamily="2" charset="-122"/>
              <a:ea typeface="华文新魏" panose="02010800040101010101" pitchFamily="2" charset="-122"/>
            </a:endParaRPr>
          </a:p>
          <a:p>
            <a:endParaRPr lang="en-US" altLang="zh-CN" sz="2000" dirty="0">
              <a:latin typeface="华文新魏" panose="02010800040101010101" pitchFamily="2" charset="-122"/>
              <a:ea typeface="华文新魏" panose="02010800040101010101" pitchFamily="2" charset="-122"/>
            </a:endParaRPr>
          </a:p>
          <a:p>
            <a:r>
              <a:rPr lang="zh-CN" altLang="en-US" sz="2000" dirty="0">
                <a:latin typeface="华文新魏" panose="02010800040101010101" pitchFamily="2" charset="-122"/>
                <a:ea typeface="华文新魏" panose="02010800040101010101" pitchFamily="2" charset="-122"/>
              </a:rPr>
              <a:t>请自己查阅</a:t>
            </a:r>
            <a:r>
              <a:rPr lang="en-US" altLang="zh-CN" sz="2000" dirty="0">
                <a:latin typeface="华文新魏" panose="02010800040101010101" pitchFamily="2" charset="-122"/>
                <a:ea typeface="华文新魏" panose="02010800040101010101" pitchFamily="2" charset="-122"/>
              </a:rPr>
              <a:t>API </a:t>
            </a:r>
            <a:endParaRPr lang="zh-CN" altLang="en-US" sz="2000" dirty="0">
              <a:latin typeface="华文新魏" panose="02010800040101010101" pitchFamily="2" charset="-122"/>
              <a:ea typeface="华文新魏" panose="02010800040101010101" pitchFamily="2" charset="-122"/>
            </a:endParaRPr>
          </a:p>
        </p:txBody>
      </p:sp>
      <p:sp>
        <p:nvSpPr>
          <p:cNvPr id="8" name="圆角矩形标注 14">
            <a:extLst>
              <a:ext uri="{FF2B5EF4-FFF2-40B4-BE49-F238E27FC236}">
                <a16:creationId xmlns:a16="http://schemas.microsoft.com/office/drawing/2014/main" id="{B5C10765-88A0-4FE4-B783-67637FB46FBC}"/>
              </a:ext>
            </a:extLst>
          </p:cNvPr>
          <p:cNvSpPr/>
          <p:nvPr/>
        </p:nvSpPr>
        <p:spPr>
          <a:xfrm>
            <a:off x="7399013" y="2440995"/>
            <a:ext cx="4030986" cy="666218"/>
          </a:xfrm>
          <a:prstGeom prst="wedgeRoundRectCallout">
            <a:avLst>
              <a:gd name="adj1" fmla="val -61605"/>
              <a:gd name="adj2" fmla="val 5452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这里的任务就是指线程任务，是实现了</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接口的实例</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30.3</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线程池</a:t>
            </a:r>
            <a:r>
              <a:rPr lang="en-US" altLang="zh-CN" b="1" dirty="0">
                <a:latin typeface="华文细黑" panose="02010600040101010101" pitchFamily="2" charset="-122"/>
                <a:ea typeface="华文细黑" panose="02010600040101010101" pitchFamily="2" charset="-122"/>
              </a:rPr>
              <a:t>-</a:t>
            </a:r>
            <a:r>
              <a:rPr lang="zh-CN" altLang="en-US" dirty="0"/>
              <a:t>程序清单</a:t>
            </a:r>
            <a:r>
              <a:rPr lang="en-US" altLang="zh-CN" dirty="0"/>
              <a:t>30-3</a:t>
            </a:r>
            <a:endParaRPr lang="en-US" altLang="zh-CN" b="1" dirty="0">
              <a:latin typeface="华文细黑" panose="02010600040101010101" pitchFamily="2" charset="-122"/>
              <a:ea typeface="华文细黑" panose="02010600040101010101" pitchFamily="2" charset="-122"/>
            </a:endParaRPr>
          </a:p>
        </p:txBody>
      </p:sp>
      <p:sp>
        <p:nvSpPr>
          <p:cNvPr id="4" name="文本框 99"/>
          <p:cNvSpPr txBox="1"/>
          <p:nvPr/>
        </p:nvSpPr>
        <p:spPr>
          <a:xfrm>
            <a:off x="88153" y="1157648"/>
            <a:ext cx="10728530" cy="5386090"/>
          </a:xfrm>
          <a:prstGeom prst="rect">
            <a:avLst/>
          </a:prstGeom>
          <a:solidFill>
            <a:schemeClr val="accent4">
              <a:lumMod val="20000"/>
              <a:lumOff val="80000"/>
            </a:schemeClr>
          </a:solidFill>
          <a:ln w="22225">
            <a:solidFill>
              <a:schemeClr val="accent4">
                <a:lumMod val="50000"/>
              </a:schemeClr>
            </a:solidFill>
          </a:ln>
        </p:spPr>
        <p:txBody>
          <a:bodyPr wrap="square">
            <a:spAutoFit/>
          </a:bodyPr>
          <a:lstStyle/>
          <a:p>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import</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java.util.concurrent</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r>
              <a:rPr lang="en-US" altLang="zh-CN" sz="2000"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ExecutorDemo</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main(String[] args) {</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 fixed thread pool with maximum three threads</a:t>
            </a:r>
          </a:p>
          <a:p>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ExecutorService</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es= </a:t>
            </a:r>
            <a:r>
              <a:rPr lang="en-US" altLang="zh-CN" sz="2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Executors.newFixedThreadPool</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(3);</a:t>
            </a:r>
          </a:p>
          <a:p>
            <a:r>
              <a:rPr lang="en-US" altLang="zh-CN" sz="2000"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Submit runnable tasks to the executor</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es.execute</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PrintChar</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dirty="0">
                <a:solidFill>
                  <a:srgbClr val="2A00FF"/>
                </a:solidFill>
                <a:latin typeface="华文新魏" panose="02010800040101010101" pitchFamily="2" charset="-122"/>
                <a:ea typeface="华文新魏" panose="02010800040101010101" pitchFamily="2" charset="-122"/>
                <a:cs typeface="宋体" panose="02010600030101010101" pitchFamily="2" charset="-122"/>
              </a:rPr>
              <a:t>'a'</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100));</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es.execute</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PrintChar</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dirty="0">
                <a:solidFill>
                  <a:srgbClr val="2A00FF"/>
                </a:solidFill>
                <a:latin typeface="华文新魏" panose="02010800040101010101" pitchFamily="2" charset="-122"/>
                <a:ea typeface="华文新魏" panose="02010800040101010101" pitchFamily="2" charset="-122"/>
                <a:cs typeface="宋体" panose="02010600030101010101" pitchFamily="2" charset="-122"/>
              </a:rPr>
              <a:t>'b'</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100));</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es.execute</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PrintNum</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(100));</a:t>
            </a:r>
          </a:p>
          <a:p>
            <a:r>
              <a:rPr lang="en-US" altLang="zh-CN" sz="2000"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Shut down </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es.shutdown</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sp>
        <p:nvSpPr>
          <p:cNvPr id="5" name="圆角矩形标注 14">
            <a:extLst>
              <a:ext uri="{FF2B5EF4-FFF2-40B4-BE49-F238E27FC236}">
                <a16:creationId xmlns:a16="http://schemas.microsoft.com/office/drawing/2014/main" id="{69021952-95C3-4B5D-B75F-058C54096429}"/>
              </a:ext>
            </a:extLst>
          </p:cNvPr>
          <p:cNvSpPr/>
          <p:nvPr/>
        </p:nvSpPr>
        <p:spPr>
          <a:xfrm>
            <a:off x="4055515" y="5506218"/>
            <a:ext cx="6761168" cy="668060"/>
          </a:xfrm>
          <a:prstGeom prst="wedgeRoundRectCallout">
            <a:avLst>
              <a:gd name="adj1" fmla="val -65278"/>
              <a:gd name="adj2" fmla="val -1551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关闭，不接受新的线程任务，现有的任务将继续执行直到完成</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30.3</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线程池</a:t>
            </a:r>
            <a:endParaRPr lang="en-US" altLang="zh-CN" b="1" dirty="0">
              <a:latin typeface="华文细黑" panose="02010600040101010101" pitchFamily="2" charset="-122"/>
              <a:ea typeface="华文细黑" panose="02010600040101010101" pitchFamily="2" charset="-122"/>
            </a:endParaRPr>
          </a:p>
        </p:txBody>
      </p:sp>
      <p:sp>
        <p:nvSpPr>
          <p:cNvPr id="4" name="Text Box 3"/>
          <p:cNvSpPr txBox="1"/>
          <p:nvPr/>
        </p:nvSpPr>
        <p:spPr>
          <a:xfrm>
            <a:off x="92474" y="1783572"/>
            <a:ext cx="5661555" cy="861774"/>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rPr>
              <a:t>任务是实现了</a:t>
            </a:r>
            <a:r>
              <a:rPr lang="en-US" altLang="zh-CN" sz="2000" dirty="0">
                <a:latin typeface="华文新魏" panose="02010800040101010101" pitchFamily="2" charset="-122"/>
                <a:ea typeface="华文新魏" panose="02010800040101010101" pitchFamily="2" charset="-122"/>
              </a:rPr>
              <a:t>Runnable</a:t>
            </a:r>
            <a:r>
              <a:rPr lang="zh-CN" altLang="en-US" sz="2000" dirty="0">
                <a:latin typeface="华文新魏" panose="02010800040101010101" pitchFamily="2" charset="-122"/>
                <a:ea typeface="华文新魏" panose="02010800040101010101" pitchFamily="2" charset="-122"/>
              </a:rPr>
              <a:t>接口的类的实例，</a:t>
            </a:r>
            <a:endParaRPr lang="en-US" altLang="zh-CN" sz="2000" dirty="0">
              <a:latin typeface="华文新魏" panose="02010800040101010101" pitchFamily="2" charset="-122"/>
              <a:ea typeface="华文新魏" panose="02010800040101010101" pitchFamily="2" charset="-122"/>
            </a:endParaRPr>
          </a:p>
          <a:p>
            <a:pPr lvl="0">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rPr>
              <a:t>这个任务的逻辑由</a:t>
            </a:r>
            <a:r>
              <a:rPr lang="en-US" altLang="zh-CN" sz="2000" dirty="0">
                <a:latin typeface="华文新魏" panose="02010800040101010101" pitchFamily="2" charset="-122"/>
                <a:ea typeface="华文新魏" panose="02010800040101010101" pitchFamily="2" charset="-122"/>
              </a:rPr>
              <a:t>run</a:t>
            </a:r>
            <a:r>
              <a:rPr lang="zh-CN" altLang="en-US" sz="2000" dirty="0">
                <a:latin typeface="华文新魏" panose="02010800040101010101" pitchFamily="2" charset="-122"/>
                <a:ea typeface="华文新魏" panose="02010800040101010101" pitchFamily="2" charset="-122"/>
              </a:rPr>
              <a:t>方法实现</a:t>
            </a:r>
          </a:p>
        </p:txBody>
      </p:sp>
      <p:sp>
        <p:nvSpPr>
          <p:cNvPr id="10" name="矩形 9">
            <a:extLst>
              <a:ext uri="{FF2B5EF4-FFF2-40B4-BE49-F238E27FC236}">
                <a16:creationId xmlns:a16="http://schemas.microsoft.com/office/drawing/2014/main" id="{8159ED7B-019F-4A22-A4B9-FE98516DA460}"/>
              </a:ext>
            </a:extLst>
          </p:cNvPr>
          <p:cNvSpPr/>
          <p:nvPr/>
        </p:nvSpPr>
        <p:spPr>
          <a:xfrm>
            <a:off x="305340" y="1261295"/>
            <a:ext cx="9895326" cy="461665"/>
          </a:xfrm>
          <a:prstGeom prst="rect">
            <a:avLst/>
          </a:prstGeom>
          <a:solidFill>
            <a:schemeClr val="accent1">
              <a:lumMod val="50000"/>
            </a:schemeClr>
          </a:solidFill>
        </p:spPr>
        <p:txBody>
          <a:bodyPr wrap="square">
            <a:spAutoFit/>
          </a:bodyPr>
          <a:lstStyle/>
          <a:p>
            <a:r>
              <a:rPr lang="zh-CN" altLang="en-US" sz="2400" b="1" dirty="0">
                <a:solidFill>
                  <a:schemeClr val="bg1"/>
                </a:solidFill>
                <a:latin typeface="华文细黑" panose="02010600040101010101" pitchFamily="2" charset="-122"/>
                <a:ea typeface="华文细黑" panose="02010600040101010101" pitchFamily="2" charset="-122"/>
                <a:sym typeface="Wingdings" pitchFamily="2" charset="2"/>
              </a:rPr>
              <a:t>进一步讨论：区分任务和线程</a:t>
            </a:r>
          </a:p>
        </p:txBody>
      </p:sp>
      <p:sp>
        <p:nvSpPr>
          <p:cNvPr id="11" name="文本框 5">
            <a:extLst>
              <a:ext uri="{FF2B5EF4-FFF2-40B4-BE49-F238E27FC236}">
                <a16:creationId xmlns:a16="http://schemas.microsoft.com/office/drawing/2014/main" id="{03CE402B-6EE5-4C70-AD70-8136C0047029}"/>
              </a:ext>
            </a:extLst>
          </p:cNvPr>
          <p:cNvSpPr txBox="1"/>
          <p:nvPr/>
        </p:nvSpPr>
        <p:spPr>
          <a:xfrm>
            <a:off x="315025" y="2678688"/>
            <a:ext cx="4455323" cy="1908214"/>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wrap="square">
            <a:noAutofit/>
          </a:bodyPr>
          <a:lstStyle/>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Task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implements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Runnable {</a:t>
            </a:r>
          </a:p>
          <a:p>
            <a:r>
              <a:rPr lang="en-US" altLang="zh-CN" sz="1400" b="1" dirty="0">
                <a:solidFill>
                  <a:srgbClr val="3F7F5F"/>
                </a:solidFill>
                <a:latin typeface="华文新魏" panose="02010800040101010101" pitchFamily="2" charset="-122"/>
                <a:ea typeface="华文新魏" panose="02010800040101010101" pitchFamily="2" charset="-122"/>
              </a:rPr>
              <a:t>   //</a:t>
            </a:r>
            <a:r>
              <a:rPr lang="zh-CN" altLang="en-US" sz="1400" b="1" dirty="0">
                <a:solidFill>
                  <a:srgbClr val="3F7F5F"/>
                </a:solidFill>
                <a:latin typeface="华文新魏" panose="02010800040101010101" pitchFamily="2" charset="-122"/>
                <a:ea typeface="华文新魏" panose="02010800040101010101" pitchFamily="2" charset="-122"/>
              </a:rPr>
              <a:t>数据成员和其它方法</a:t>
            </a:r>
            <a:r>
              <a:rPr lang="en-US" altLang="zh-CN" sz="1400" b="1" dirty="0">
                <a:solidFill>
                  <a:srgbClr val="3F7F5F"/>
                </a:solidFill>
                <a:latin typeface="华文新魏" panose="02010800040101010101" pitchFamily="2" charset="-122"/>
                <a:ea typeface="华文新魏" panose="0201080004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//Implement the run method in </a:t>
            </a:r>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Runnable</a:t>
            </a:r>
            <a:endPar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//task logic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sp>
        <p:nvSpPr>
          <p:cNvPr id="12" name="Text Box 3">
            <a:extLst>
              <a:ext uri="{FF2B5EF4-FFF2-40B4-BE49-F238E27FC236}">
                <a16:creationId xmlns:a16="http://schemas.microsoft.com/office/drawing/2014/main" id="{C11E2B37-8CC6-4070-ACCD-3B650EEA8D0D}"/>
              </a:ext>
            </a:extLst>
          </p:cNvPr>
          <p:cNvSpPr txBox="1"/>
          <p:nvPr/>
        </p:nvSpPr>
        <p:spPr>
          <a:xfrm>
            <a:off x="6094914" y="1783572"/>
            <a:ext cx="5661555" cy="861774"/>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rPr>
              <a:t>线程是</a:t>
            </a:r>
            <a:r>
              <a:rPr lang="en-US" altLang="zh-CN" sz="2000" dirty="0">
                <a:latin typeface="华文新魏" panose="02010800040101010101" pitchFamily="2" charset="-122"/>
                <a:ea typeface="华文新魏" panose="02010800040101010101" pitchFamily="2" charset="-122"/>
              </a:rPr>
              <a:t>Thread</a:t>
            </a:r>
            <a:r>
              <a:rPr lang="zh-CN" altLang="en-US" sz="2000" dirty="0">
                <a:latin typeface="华文新魏" panose="02010800040101010101" pitchFamily="2" charset="-122"/>
                <a:ea typeface="华文新魏" panose="02010800040101010101" pitchFamily="2" charset="-122"/>
              </a:rPr>
              <a:t>类的实例，是任务的运行载体</a:t>
            </a:r>
            <a:endParaRPr lang="en-US" altLang="zh-CN" sz="2000" dirty="0">
              <a:latin typeface="华文新魏" panose="02010800040101010101" pitchFamily="2" charset="-122"/>
              <a:ea typeface="华文新魏" panose="02010800040101010101" pitchFamily="2" charset="-122"/>
            </a:endParaRPr>
          </a:p>
          <a:p>
            <a:pPr lvl="0">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rPr>
              <a:t>任务必须通过线程来运行</a:t>
            </a:r>
          </a:p>
        </p:txBody>
      </p:sp>
      <p:sp>
        <p:nvSpPr>
          <p:cNvPr id="13" name="文本框 6">
            <a:extLst>
              <a:ext uri="{FF2B5EF4-FFF2-40B4-BE49-F238E27FC236}">
                <a16:creationId xmlns:a16="http://schemas.microsoft.com/office/drawing/2014/main" id="{1DEE739F-3A29-40E1-ACB4-9E2300E0A428}"/>
              </a:ext>
            </a:extLst>
          </p:cNvPr>
          <p:cNvSpPr txBox="1"/>
          <p:nvPr/>
        </p:nvSpPr>
        <p:spPr>
          <a:xfrm>
            <a:off x="5865541" y="2678688"/>
            <a:ext cx="6021119" cy="1908215"/>
          </a:xfrm>
          <a:prstGeom prst="rect">
            <a:avLst/>
          </a:prstGeom>
          <a:noFill/>
          <a:ln w="9525">
            <a:solidFill>
              <a:schemeClr val="accent1">
                <a:lumMod val="50000"/>
              </a:schemeClr>
            </a:solidFill>
          </a:ln>
        </p:spPr>
        <p:txBody>
          <a:bodyPr wrap="square">
            <a:spAutoFit/>
          </a:bodyPr>
          <a:lstStyle/>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Client {</a:t>
            </a:r>
            <a:endPar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    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rPr>
              <a:t>static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main(String... args) {</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Runnable</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task =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Task(...);</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 Create an instance of Task</a:t>
            </a:r>
            <a:endPar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 thread =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a:t>
            </a:r>
            <a:r>
              <a:rPr lang="en-US" altLang="zh-CN" sz="16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task</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 Create a thread</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thread.start</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Start a thread</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sp>
        <p:nvSpPr>
          <p:cNvPr id="2" name="矩形 1">
            <a:extLst>
              <a:ext uri="{FF2B5EF4-FFF2-40B4-BE49-F238E27FC236}">
                <a16:creationId xmlns:a16="http://schemas.microsoft.com/office/drawing/2014/main" id="{FA4ED738-3546-4948-8EFD-93BCDEAF0ECF}"/>
              </a:ext>
            </a:extLst>
          </p:cNvPr>
          <p:cNvSpPr/>
          <p:nvPr/>
        </p:nvSpPr>
        <p:spPr>
          <a:xfrm>
            <a:off x="3645236" y="5240568"/>
            <a:ext cx="4009431" cy="400110"/>
          </a:xfrm>
          <a:prstGeom prst="rect">
            <a:avLst/>
          </a:prstGeom>
        </p:spPr>
        <p:txBody>
          <a:bodyPr wrap="none">
            <a:spAutoFit/>
          </a:bodyPr>
          <a:lstStyle/>
          <a:p>
            <a:r>
              <a:rPr lang="en-US" altLang="zh-CN" sz="2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 </a:t>
            </a:r>
            <a:r>
              <a:rPr lang="en-US" altLang="zh-CN"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20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a:t>
            </a:r>
            <a:r>
              <a:rPr lang="en-US" altLang="zh-CN" sz="20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task</a:t>
            </a:r>
            <a:r>
              <a:rPr lang="en-US" altLang="zh-CN" sz="20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endParaRPr lang="zh-CN" altLang="en-US" dirty="0"/>
          </a:p>
        </p:txBody>
      </p:sp>
      <p:sp>
        <p:nvSpPr>
          <p:cNvPr id="16" name="圆角矩形标注 14">
            <a:extLst>
              <a:ext uri="{FF2B5EF4-FFF2-40B4-BE49-F238E27FC236}">
                <a16:creationId xmlns:a16="http://schemas.microsoft.com/office/drawing/2014/main" id="{40BD4D12-FFA5-494C-A58D-95F19BEE7DA6}"/>
              </a:ext>
            </a:extLst>
          </p:cNvPr>
          <p:cNvSpPr/>
          <p:nvPr/>
        </p:nvSpPr>
        <p:spPr>
          <a:xfrm>
            <a:off x="7364735" y="4853356"/>
            <a:ext cx="962722" cy="400110"/>
          </a:xfrm>
          <a:prstGeom prst="wedgeRoundRectCallout">
            <a:avLst>
              <a:gd name="adj1" fmla="val -84969"/>
              <a:gd name="adj2" fmla="val 65311"/>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任务</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7" name="圆角矩形标注 14">
            <a:extLst>
              <a:ext uri="{FF2B5EF4-FFF2-40B4-BE49-F238E27FC236}">
                <a16:creationId xmlns:a16="http://schemas.microsoft.com/office/drawing/2014/main" id="{45B6CECC-06C5-43BB-9FD6-C9FF8C67E1BE}"/>
              </a:ext>
            </a:extLst>
          </p:cNvPr>
          <p:cNvSpPr/>
          <p:nvPr/>
        </p:nvSpPr>
        <p:spPr>
          <a:xfrm>
            <a:off x="3163875" y="4814663"/>
            <a:ext cx="962722" cy="400110"/>
          </a:xfrm>
          <a:prstGeom prst="wedgeRoundRectCallout">
            <a:avLst>
              <a:gd name="adj1" fmla="val 106151"/>
              <a:gd name="adj2" fmla="val 6809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8" name="文本框 5">
            <a:extLst>
              <a:ext uri="{FF2B5EF4-FFF2-40B4-BE49-F238E27FC236}">
                <a16:creationId xmlns:a16="http://schemas.microsoft.com/office/drawing/2014/main" id="{16F52541-10EF-4E3D-8751-D4DB84EBB806}"/>
              </a:ext>
            </a:extLst>
          </p:cNvPr>
          <p:cNvSpPr txBox="1"/>
          <p:nvPr/>
        </p:nvSpPr>
        <p:spPr>
          <a:xfrm>
            <a:off x="0" y="5692268"/>
            <a:ext cx="12192000" cy="1165731"/>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wrap="square">
            <a:noAutofit/>
          </a:bodyPr>
          <a:lstStyle/>
          <a:p>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如果这样直接</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new</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一个线程，线程启动后，执行任务的</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run</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方法，当任务的</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run</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方法执行完毕，线程对象使命就结束，被</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JVM</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回收。如果有大量的任务要运行，会导致频繁创建新线程、销毁线程。线程池维护多个创建好的线程，同时可以让多个任务</a:t>
            </a:r>
            <a:r>
              <a:rPr lang="zh-CN" altLang="en-US"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“复用”</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线程，</a:t>
            </a:r>
            <a:r>
              <a:rPr lang="zh-CN" altLang="en-US" b="1" dirty="0">
                <a:solidFill>
                  <a:srgbClr val="000000"/>
                </a:solidFill>
                <a:latin typeface="华文新魏" panose="02010800040101010101" pitchFamily="2" charset="-122"/>
                <a:ea typeface="华文新魏" panose="02010800040101010101" pitchFamily="2" charset="-122"/>
              </a:rPr>
              <a:t>避免了线程的重复创建和销毁。</a:t>
            </a:r>
            <a:r>
              <a:rPr lang="zh-CN" altLang="en-US" b="1" dirty="0">
                <a:solidFill>
                  <a:srgbClr val="FF0000"/>
                </a:solidFill>
                <a:latin typeface="华文新魏" panose="02010800040101010101" pitchFamily="2" charset="-122"/>
                <a:ea typeface="华文新魏" panose="02010800040101010101" pitchFamily="2" charset="-122"/>
              </a:rPr>
              <a:t>但是一个线程任务被线程执行完后，线程就自动消亡。那么如何复用一个线程（即让线程去执行新的任务）？这个问题大家下去思考。</a:t>
            </a:r>
            <a:endParaRPr lang="en-US" altLang="zh-CN"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5875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30-4</a:t>
            </a:r>
          </a:p>
        </p:txBody>
      </p:sp>
      <p:sp>
        <p:nvSpPr>
          <p:cNvPr id="5" name="Text Box 3">
            <a:extLst>
              <a:ext uri="{FF2B5EF4-FFF2-40B4-BE49-F238E27FC236}">
                <a16:creationId xmlns:a16="http://schemas.microsoft.com/office/drawing/2014/main" id="{D4850099-20F4-4A35-B186-C8EB3E5239FD}"/>
              </a:ext>
            </a:extLst>
          </p:cNvPr>
          <p:cNvSpPr txBox="1"/>
          <p:nvPr/>
        </p:nvSpPr>
        <p:spPr>
          <a:xfrm>
            <a:off x="92472" y="1296236"/>
            <a:ext cx="11069897" cy="1908664"/>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lnSpc>
                <a:spcPct val="110000"/>
              </a:lnSpc>
              <a:spcBef>
                <a:spcPts val="0"/>
              </a:spcBef>
              <a:buClrTx/>
              <a:buSzPct val="100000"/>
              <a:buFont typeface="Wingdings" pitchFamily="2" charset="2"/>
              <a:buChar char="n"/>
            </a:pPr>
            <a:r>
              <a:rPr lang="zh-CN" altLang="en-US" sz="1800" dirty="0">
                <a:latin typeface="华文新魏" panose="02010800040101010101" pitchFamily="2" charset="-122"/>
                <a:ea typeface="华文新魏" panose="02010800040101010101" pitchFamily="2" charset="-122"/>
              </a:rPr>
              <a:t>如果一个共享资源（比如一个对象）被多个线程同时访问，如果不对访问的顺序进行控制，会造成不可预期的结果。这是需要对线程实施同步控制。</a:t>
            </a:r>
            <a:endParaRPr lang="en-US" altLang="zh-CN" sz="1800" dirty="0">
              <a:latin typeface="华文新魏" panose="02010800040101010101" pitchFamily="2" charset="-122"/>
              <a:ea typeface="华文新魏" panose="02010800040101010101" pitchFamily="2" charset="-122"/>
            </a:endParaRPr>
          </a:p>
          <a:p>
            <a:pPr lvl="0">
              <a:lnSpc>
                <a:spcPct val="110000"/>
              </a:lnSpc>
              <a:spcBef>
                <a:spcPts val="0"/>
              </a:spcBef>
              <a:buClrTx/>
              <a:buSzPct val="100000"/>
              <a:buFont typeface="Wingdings" pitchFamily="2" charset="2"/>
              <a:buChar char="n"/>
            </a:pPr>
            <a:r>
              <a:rPr lang="en-US" altLang="zh-CN" sz="1800" dirty="0">
                <a:latin typeface="华文新魏" panose="02010800040101010101" pitchFamily="2" charset="-122"/>
                <a:ea typeface="华文新魏" panose="02010800040101010101" pitchFamily="2" charset="-122"/>
              </a:rPr>
              <a:t>Account</a:t>
            </a:r>
            <a:r>
              <a:rPr lang="zh-CN" altLang="en-US" sz="1800" dirty="0">
                <a:latin typeface="华文新魏" panose="02010800040101010101" pitchFamily="2" charset="-122"/>
                <a:ea typeface="华文新魏" panose="02010800040101010101" pitchFamily="2" charset="-122"/>
              </a:rPr>
              <a:t>是账户类，其数据成员</a:t>
            </a:r>
            <a:r>
              <a:rPr lang="en-US" altLang="zh-CN" sz="1800" dirty="0">
                <a:latin typeface="华文新魏" panose="02010800040101010101" pitchFamily="2" charset="-122"/>
                <a:ea typeface="华文新魏" panose="02010800040101010101" pitchFamily="2" charset="-122"/>
              </a:rPr>
              <a:t>balance</a:t>
            </a:r>
            <a:r>
              <a:rPr lang="zh-CN" altLang="en-US" sz="1800" dirty="0">
                <a:latin typeface="华文新魏" panose="02010800040101010101" pitchFamily="2" charset="-122"/>
                <a:ea typeface="华文新魏" panose="02010800040101010101" pitchFamily="2" charset="-122"/>
              </a:rPr>
              <a:t>为当前余额，</a:t>
            </a:r>
            <a:r>
              <a:rPr lang="en-US" altLang="zh-CN" sz="1800" dirty="0">
                <a:latin typeface="华文新魏" panose="02010800040101010101" pitchFamily="2" charset="-122"/>
                <a:ea typeface="华文新魏" panose="02010800040101010101" pitchFamily="2" charset="-122"/>
              </a:rPr>
              <a:t>deposit</a:t>
            </a:r>
            <a:r>
              <a:rPr lang="zh-CN" altLang="en-US" sz="1800" dirty="0">
                <a:latin typeface="华文新魏" panose="02010800040101010101" pitchFamily="2" charset="-122"/>
                <a:ea typeface="华文新魏" panose="02010800040101010101" pitchFamily="2" charset="-122"/>
              </a:rPr>
              <a:t>方法往账户存钱，</a:t>
            </a:r>
            <a:r>
              <a:rPr lang="en-US" altLang="zh-CN" sz="1800" dirty="0" err="1">
                <a:latin typeface="华文新魏" panose="02010800040101010101" pitchFamily="2" charset="-122"/>
                <a:ea typeface="华文新魏" panose="02010800040101010101" pitchFamily="2" charset="-122"/>
              </a:rPr>
              <a:t>getBalance</a:t>
            </a:r>
            <a:r>
              <a:rPr lang="zh-CN" altLang="en-US" sz="1800" dirty="0">
                <a:latin typeface="华文新魏" panose="02010800040101010101" pitchFamily="2" charset="-122"/>
                <a:ea typeface="华文新魏" panose="02010800040101010101" pitchFamily="2" charset="-122"/>
              </a:rPr>
              <a:t>方法读取账户余额</a:t>
            </a:r>
            <a:endParaRPr lang="en-US" altLang="zh-CN" sz="1800" dirty="0">
              <a:latin typeface="华文新魏" panose="02010800040101010101" pitchFamily="2" charset="-122"/>
              <a:ea typeface="华文新魏" panose="02010800040101010101" pitchFamily="2" charset="-122"/>
            </a:endParaRPr>
          </a:p>
          <a:p>
            <a:pPr lvl="0">
              <a:lnSpc>
                <a:spcPct val="110000"/>
              </a:lnSpc>
              <a:spcBef>
                <a:spcPts val="0"/>
              </a:spcBef>
              <a:buClrTx/>
              <a:buSzPct val="100000"/>
              <a:buFont typeface="Wingdings" pitchFamily="2" charset="2"/>
              <a:buChar char="n"/>
            </a:pPr>
            <a:r>
              <a:rPr lang="en-US" altLang="zh-CN" sz="1800" dirty="0" err="1">
                <a:latin typeface="华文新魏" panose="02010800040101010101" pitchFamily="2" charset="-122"/>
                <a:ea typeface="华文新魏" panose="02010800040101010101" pitchFamily="2" charset="-122"/>
              </a:rPr>
              <a:t>AddPennyTask</a:t>
            </a:r>
            <a:r>
              <a:rPr lang="zh-CN" altLang="en-US" sz="1800" dirty="0">
                <a:latin typeface="华文新魏" panose="02010800040101010101" pitchFamily="2" charset="-122"/>
                <a:ea typeface="华文新魏" panose="02010800040101010101" pitchFamily="2" charset="-122"/>
              </a:rPr>
              <a:t>为任务，每次往账户里存一个便士</a:t>
            </a:r>
            <a:endParaRPr lang="en-US" altLang="zh-CN" sz="1800" dirty="0">
              <a:latin typeface="华文新魏" panose="02010800040101010101" pitchFamily="2" charset="-122"/>
              <a:ea typeface="华文新魏" panose="02010800040101010101" pitchFamily="2" charset="-122"/>
            </a:endParaRPr>
          </a:p>
          <a:p>
            <a:pPr lvl="0">
              <a:lnSpc>
                <a:spcPct val="110000"/>
              </a:lnSpc>
              <a:spcBef>
                <a:spcPts val="0"/>
              </a:spcBef>
              <a:buClrTx/>
              <a:buSzPct val="100000"/>
              <a:buFont typeface="Wingdings" pitchFamily="2" charset="2"/>
              <a:buChar char="n"/>
            </a:pPr>
            <a:r>
              <a:rPr lang="zh-CN" altLang="en-US" sz="1800" dirty="0">
                <a:latin typeface="华文新魏" panose="02010800040101010101" pitchFamily="2" charset="-122"/>
                <a:ea typeface="华文新魏" panose="02010800040101010101" pitchFamily="2" charset="-122"/>
              </a:rPr>
              <a:t>启动</a:t>
            </a:r>
            <a:r>
              <a:rPr lang="en-US" altLang="zh-CN" sz="1800" dirty="0">
                <a:latin typeface="华文新魏" panose="02010800040101010101" pitchFamily="2" charset="-122"/>
                <a:ea typeface="华文新魏" panose="02010800040101010101" pitchFamily="2" charset="-122"/>
              </a:rPr>
              <a:t>100</a:t>
            </a:r>
            <a:r>
              <a:rPr lang="zh-CN" altLang="en-US" sz="1800" dirty="0">
                <a:latin typeface="华文新魏" panose="02010800040101010101" pitchFamily="2" charset="-122"/>
                <a:ea typeface="华文新魏" panose="02010800040101010101" pitchFamily="2" charset="-122"/>
              </a:rPr>
              <a:t>个线程同时执行</a:t>
            </a:r>
            <a:r>
              <a:rPr lang="en-US" altLang="zh-CN" sz="1800" dirty="0" err="1">
                <a:latin typeface="华文新魏" panose="02010800040101010101" pitchFamily="2" charset="-122"/>
                <a:ea typeface="华文新魏" panose="02010800040101010101" pitchFamily="2" charset="-122"/>
              </a:rPr>
              <a:t>AddPennyTask</a:t>
            </a:r>
            <a:r>
              <a:rPr lang="zh-CN" altLang="en-US" sz="1800" dirty="0">
                <a:latin typeface="华文新魏" panose="02010800040101010101" pitchFamily="2" charset="-122"/>
                <a:ea typeface="华文新魏" panose="02010800040101010101" pitchFamily="2" charset="-122"/>
              </a:rPr>
              <a:t>任务</a:t>
            </a:r>
          </a:p>
        </p:txBody>
      </p:sp>
      <p:pic>
        <p:nvPicPr>
          <p:cNvPr id="2" name="图片 1">
            <a:extLst>
              <a:ext uri="{FF2B5EF4-FFF2-40B4-BE49-F238E27FC236}">
                <a16:creationId xmlns:a16="http://schemas.microsoft.com/office/drawing/2014/main" id="{F0D3E75D-3D77-45E6-949B-6F3C8BDDBEF7}"/>
              </a:ext>
            </a:extLst>
          </p:cNvPr>
          <p:cNvPicPr>
            <a:picLocks noChangeAspect="1"/>
          </p:cNvPicPr>
          <p:nvPr/>
        </p:nvPicPr>
        <p:blipFill>
          <a:blip r:embed="rId2"/>
          <a:stretch>
            <a:fillRect/>
          </a:stretch>
        </p:blipFill>
        <p:spPr>
          <a:xfrm>
            <a:off x="1641337" y="3429000"/>
            <a:ext cx="8899201" cy="2824600"/>
          </a:xfrm>
          <a:prstGeom prst="rect">
            <a:avLst/>
          </a:prstGeom>
        </p:spPr>
      </p:pic>
      <p:sp>
        <p:nvSpPr>
          <p:cNvPr id="6" name="圆角矩形标注 14">
            <a:extLst>
              <a:ext uri="{FF2B5EF4-FFF2-40B4-BE49-F238E27FC236}">
                <a16:creationId xmlns:a16="http://schemas.microsoft.com/office/drawing/2014/main" id="{C9BDD9F8-BDA8-47B6-8CD8-8820ED6F4725}"/>
              </a:ext>
            </a:extLst>
          </p:cNvPr>
          <p:cNvSpPr/>
          <p:nvPr/>
        </p:nvSpPr>
        <p:spPr>
          <a:xfrm>
            <a:off x="7807066" y="3111190"/>
            <a:ext cx="4180494" cy="829924"/>
          </a:xfrm>
          <a:prstGeom prst="wedgeRoundRectCallout">
            <a:avLst>
              <a:gd name="adj1" fmla="val -34080"/>
              <a:gd name="adj2" fmla="val 10413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类作为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AccountWithoutSync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的内部静态类实现。有一个唯一实例，被</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个线程任务对应的线程访问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6DA3831B-4663-46B3-9873-94A17B8EFA43}"/>
              </a:ext>
            </a:extLst>
          </p:cNvPr>
          <p:cNvSpPr/>
          <p:nvPr/>
        </p:nvSpPr>
        <p:spPr>
          <a:xfrm>
            <a:off x="861669" y="6158046"/>
            <a:ext cx="4180494" cy="524107"/>
          </a:xfrm>
          <a:prstGeom prst="wedgeRoundRectCallout">
            <a:avLst>
              <a:gd name="adj1" fmla="val -10873"/>
              <a:gd name="adj2" fmla="val -18558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AddPennyTask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类是任务类，作为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AccountWithoutSync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的内部静态类实现。</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30-4</a:t>
            </a:r>
          </a:p>
        </p:txBody>
      </p:sp>
      <p:sp>
        <p:nvSpPr>
          <p:cNvPr id="106504" name="Rectangle 8"/>
          <p:cNvSpPr>
            <a:spLocks noChangeArrowheads="1"/>
          </p:cNvSpPr>
          <p:nvPr/>
        </p:nvSpPr>
        <p:spPr bwMode="auto">
          <a:xfrm>
            <a:off x="95793" y="1225689"/>
            <a:ext cx="11925222" cy="5632311"/>
          </a:xfrm>
          <a:prstGeom prst="rect">
            <a:avLst/>
          </a:prstGeom>
          <a:solidFill>
            <a:schemeClr val="accent4">
              <a:lumMod val="20000"/>
              <a:lumOff val="80000"/>
            </a:schemeClr>
          </a:solidFill>
          <a:ln w="22225">
            <a:solidFill>
              <a:schemeClr val="accent4">
                <a:lumMod val="50000"/>
              </a:schemeClr>
            </a:solidFill>
          </a:ln>
        </p:spPr>
        <p:txBody>
          <a:bodyPr wrap="square">
            <a:spAutoFit/>
          </a:bodyPr>
          <a:lstStyle/>
          <a:p>
            <a:r>
              <a:rPr lang="en-US" altLang="zh-CN" b="1" dirty="0">
                <a:solidFill>
                  <a:srgbClr val="7F0055"/>
                </a:solidFill>
                <a:latin typeface="华文新魏" panose="02010800040101010101" pitchFamily="2" charset="-122"/>
                <a:ea typeface="华文新魏" panose="02010800040101010101" pitchFamily="2" charset="-122"/>
              </a:rPr>
              <a:t>public class AccountWithoutSync {	</a:t>
            </a:r>
          </a:p>
          <a:p>
            <a:r>
              <a:rPr lang="en-US" altLang="zh-CN" b="1" dirty="0">
                <a:solidFill>
                  <a:srgbClr val="7F0055"/>
                </a:solidFill>
                <a:latin typeface="华文新魏" panose="02010800040101010101" pitchFamily="2" charset="-122"/>
                <a:ea typeface="华文新魏" panose="02010800040101010101" pitchFamily="2" charset="-122"/>
              </a:rPr>
              <a:t>	private static class Account{</a:t>
            </a:r>
          </a:p>
          <a:p>
            <a:r>
              <a:rPr lang="en-US" altLang="zh-CN" b="1" dirty="0">
                <a:solidFill>
                  <a:srgbClr val="7F0055"/>
                </a:solidFill>
                <a:latin typeface="华文新魏" panose="02010800040101010101" pitchFamily="2" charset="-122"/>
                <a:ea typeface="华文新魏" panose="02010800040101010101" pitchFamily="2" charset="-122"/>
              </a:rPr>
              <a:t>		private int balance = 0;</a:t>
            </a:r>
          </a:p>
          <a:p>
            <a:r>
              <a:rPr lang="en-US" altLang="zh-CN" b="1" dirty="0">
                <a:solidFill>
                  <a:srgbClr val="7F0055"/>
                </a:solidFill>
                <a:latin typeface="华文新魏" panose="02010800040101010101" pitchFamily="2" charset="-122"/>
                <a:ea typeface="华文新魏" panose="02010800040101010101" pitchFamily="2" charset="-122"/>
              </a:rPr>
              <a:t>		public int </a:t>
            </a:r>
            <a:r>
              <a:rPr lang="en-US" altLang="zh-CN" b="1" dirty="0" err="1">
                <a:solidFill>
                  <a:srgbClr val="7F0055"/>
                </a:solidFill>
                <a:latin typeface="华文新魏" panose="02010800040101010101" pitchFamily="2" charset="-122"/>
                <a:ea typeface="华文新魏" panose="02010800040101010101" pitchFamily="2" charset="-122"/>
              </a:rPr>
              <a:t>getBalance</a:t>
            </a:r>
            <a:r>
              <a:rPr lang="en-US" altLang="zh-CN" b="1" dirty="0">
                <a:solidFill>
                  <a:srgbClr val="7F0055"/>
                </a:solidFill>
                <a:latin typeface="华文新魏" panose="02010800040101010101" pitchFamily="2" charset="-122"/>
                <a:ea typeface="华文新魏" panose="02010800040101010101" pitchFamily="2" charset="-122"/>
              </a:rPr>
              <a:t>() {</a:t>
            </a:r>
          </a:p>
          <a:p>
            <a:r>
              <a:rPr lang="en-US" altLang="zh-CN" b="1" dirty="0">
                <a:solidFill>
                  <a:srgbClr val="7F0055"/>
                </a:solidFill>
                <a:latin typeface="华文新魏" panose="02010800040101010101" pitchFamily="2" charset="-122"/>
                <a:ea typeface="华文新魏" panose="02010800040101010101" pitchFamily="2" charset="-122"/>
              </a:rPr>
              <a:t>			return balance;  </a:t>
            </a:r>
          </a:p>
          <a:p>
            <a:r>
              <a:rPr lang="en-US" altLang="zh-CN" b="1" dirty="0">
                <a:solidFill>
                  <a:srgbClr val="7F0055"/>
                </a:solidFill>
                <a:latin typeface="华文新魏" panose="02010800040101010101" pitchFamily="2" charset="-122"/>
                <a:ea typeface="华文新魏" panose="02010800040101010101" pitchFamily="2" charset="-122"/>
              </a:rPr>
              <a:t>		}	</a:t>
            </a:r>
          </a:p>
          <a:p>
            <a:r>
              <a:rPr lang="en-US" altLang="zh-CN" b="1" dirty="0">
                <a:solidFill>
                  <a:srgbClr val="7F0055"/>
                </a:solidFill>
                <a:latin typeface="华文新魏" panose="02010800040101010101" pitchFamily="2" charset="-122"/>
                <a:ea typeface="华文新魏" panose="02010800040101010101" pitchFamily="2" charset="-122"/>
              </a:rPr>
              <a:t>		public void deposit(int amount){</a:t>
            </a:r>
          </a:p>
          <a:p>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int </a:t>
            </a:r>
            <a:r>
              <a:rPr lang="en-US" altLang="zh-CN" b="1" dirty="0" err="1">
                <a:solidFill>
                  <a:srgbClr val="FF0000"/>
                </a:solidFill>
                <a:latin typeface="华文新魏" panose="02010800040101010101" pitchFamily="2" charset="-122"/>
                <a:ea typeface="华文新魏" panose="02010800040101010101" pitchFamily="2" charset="-122"/>
              </a:rPr>
              <a:t>newBalance</a:t>
            </a:r>
            <a:r>
              <a:rPr lang="en-US" altLang="zh-CN" b="1" dirty="0">
                <a:solidFill>
                  <a:srgbClr val="FF0000"/>
                </a:solidFill>
                <a:latin typeface="华文新魏" panose="02010800040101010101" pitchFamily="2" charset="-122"/>
                <a:ea typeface="华文新魏" panose="02010800040101010101" pitchFamily="2" charset="-122"/>
              </a:rPr>
              <a:t> = balance + amount;   //</a:t>
            </a:r>
            <a:r>
              <a:rPr lang="zh-CN" altLang="en-US" b="1" dirty="0">
                <a:solidFill>
                  <a:srgbClr val="FF0000"/>
                </a:solidFill>
                <a:latin typeface="华文新魏" panose="02010800040101010101" pitchFamily="2" charset="-122"/>
                <a:ea typeface="华文新魏" panose="02010800040101010101" pitchFamily="2" charset="-122"/>
              </a:rPr>
              <a:t>读取</a:t>
            </a:r>
            <a:r>
              <a:rPr lang="en-US" altLang="zh-CN" b="1" dirty="0">
                <a:solidFill>
                  <a:srgbClr val="FF0000"/>
                </a:solidFill>
                <a:latin typeface="华文新魏" panose="02010800040101010101" pitchFamily="2" charset="-122"/>
                <a:ea typeface="华文新魏" panose="02010800040101010101" pitchFamily="2" charset="-122"/>
              </a:rPr>
              <a:t>balance</a:t>
            </a:r>
            <a:r>
              <a:rPr lang="en-US" altLang="zh-CN" b="1" dirty="0">
                <a:solidFill>
                  <a:srgbClr val="7F0055"/>
                </a:solidFill>
                <a:latin typeface="华文新魏" panose="02010800040101010101" pitchFamily="2" charset="-122"/>
                <a:ea typeface="华文新魏" panose="02010800040101010101" pitchFamily="2" charset="-122"/>
              </a:rPr>
              <a:t>			</a:t>
            </a:r>
          </a:p>
          <a:p>
            <a:r>
              <a:rPr lang="en-US" altLang="zh-CN" b="1" dirty="0">
                <a:solidFill>
                  <a:srgbClr val="7F0055"/>
                </a:solidFill>
                <a:latin typeface="华文新魏" panose="02010800040101010101" pitchFamily="2" charset="-122"/>
                <a:ea typeface="华文新魏" panose="02010800040101010101" pitchFamily="2" charset="-122"/>
              </a:rPr>
              <a:t>			try{ </a:t>
            </a:r>
            <a:r>
              <a:rPr lang="en-US" altLang="zh-CN" b="1" dirty="0" err="1">
                <a:solidFill>
                  <a:srgbClr val="7F0055"/>
                </a:solidFill>
                <a:latin typeface="华文新魏" panose="02010800040101010101" pitchFamily="2" charset="-122"/>
                <a:ea typeface="华文新魏" panose="02010800040101010101" pitchFamily="2" charset="-122"/>
              </a:rPr>
              <a:t>Thread.sleep</a:t>
            </a:r>
            <a:r>
              <a:rPr lang="en-US" altLang="zh-CN" b="1" dirty="0">
                <a:solidFill>
                  <a:srgbClr val="7F0055"/>
                </a:solidFill>
                <a:latin typeface="华文新魏" panose="02010800040101010101" pitchFamily="2" charset="-122"/>
                <a:ea typeface="华文新魏" panose="02010800040101010101" pitchFamily="2" charset="-122"/>
              </a:rPr>
              <a:t>(5); }</a:t>
            </a:r>
          </a:p>
          <a:p>
            <a:r>
              <a:rPr lang="en-US" altLang="zh-CN" b="1" dirty="0">
                <a:solidFill>
                  <a:srgbClr val="7F0055"/>
                </a:solidFill>
                <a:latin typeface="华文新魏" panose="02010800040101010101" pitchFamily="2" charset="-122"/>
                <a:ea typeface="华文新魏" panose="02010800040101010101" pitchFamily="2" charset="-122"/>
              </a:rPr>
              <a:t>			catch(</a:t>
            </a:r>
            <a:r>
              <a:rPr lang="en-US" altLang="zh-CN" b="1" dirty="0" err="1">
                <a:solidFill>
                  <a:srgbClr val="7F0055"/>
                </a:solidFill>
                <a:latin typeface="华文新魏" panose="02010800040101010101" pitchFamily="2" charset="-122"/>
                <a:ea typeface="华文新魏" panose="02010800040101010101" pitchFamily="2" charset="-122"/>
              </a:rPr>
              <a:t>InterruptedException</a:t>
            </a:r>
            <a:r>
              <a:rPr lang="en-US" altLang="zh-CN" b="1" dirty="0">
                <a:solidFill>
                  <a:srgbClr val="7F0055"/>
                </a:solidFill>
                <a:latin typeface="华文新魏" panose="02010800040101010101" pitchFamily="2" charset="-122"/>
                <a:ea typeface="华文新魏" panose="02010800040101010101" pitchFamily="2" charset="-122"/>
              </a:rPr>
              <a:t> e){	}</a:t>
            </a:r>
          </a:p>
          <a:p>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balance = </a:t>
            </a:r>
            <a:r>
              <a:rPr lang="en-US" altLang="zh-CN" b="1" dirty="0" err="1">
                <a:solidFill>
                  <a:srgbClr val="FF0000"/>
                </a:solidFill>
                <a:latin typeface="华文新魏" panose="02010800040101010101" pitchFamily="2" charset="-122"/>
                <a:ea typeface="华文新魏" panose="02010800040101010101" pitchFamily="2" charset="-122"/>
              </a:rPr>
              <a:t>newBalance</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写</a:t>
            </a:r>
            <a:r>
              <a:rPr lang="en-US" altLang="zh-CN" b="1" dirty="0">
                <a:solidFill>
                  <a:srgbClr val="FF0000"/>
                </a:solidFill>
                <a:latin typeface="华文新魏" panose="02010800040101010101" pitchFamily="2" charset="-122"/>
                <a:ea typeface="华文新魏" panose="02010800040101010101" pitchFamily="2" charset="-122"/>
              </a:rPr>
              <a:t>balance</a:t>
            </a:r>
          </a:p>
          <a:p>
            <a:r>
              <a:rPr lang="en-US" altLang="zh-CN" b="1" dirty="0">
                <a:solidFill>
                  <a:srgbClr val="7F0055"/>
                </a:solidFill>
                <a:latin typeface="华文新魏" panose="02010800040101010101" pitchFamily="2" charset="-122"/>
                <a:ea typeface="华文新魏" panose="02010800040101010101" pitchFamily="2" charset="-122"/>
              </a:rPr>
              <a:t>		}	</a:t>
            </a:r>
          </a:p>
          <a:p>
            <a:r>
              <a:rPr lang="en-US" altLang="zh-CN" b="1" dirty="0">
                <a:solidFill>
                  <a:srgbClr val="7F0055"/>
                </a:solidFill>
                <a:latin typeface="华文新魏" panose="02010800040101010101" pitchFamily="2" charset="-122"/>
                <a:ea typeface="华文新魏" panose="02010800040101010101" pitchFamily="2" charset="-122"/>
              </a:rPr>
              <a:t>	}</a:t>
            </a:r>
          </a:p>
          <a:p>
            <a:r>
              <a:rPr lang="en-US" altLang="zh-CN" b="1" dirty="0">
                <a:solidFill>
                  <a:srgbClr val="7F0055"/>
                </a:solidFill>
                <a:latin typeface="华文新魏" panose="02010800040101010101" pitchFamily="2" charset="-122"/>
                <a:ea typeface="华文新魏" panose="02010800040101010101" pitchFamily="2" charset="-122"/>
              </a:rPr>
              <a:t>	private static class </a:t>
            </a:r>
            <a:r>
              <a:rPr lang="en-US" altLang="zh-CN" b="1" dirty="0" err="1">
                <a:solidFill>
                  <a:srgbClr val="7F0055"/>
                </a:solidFill>
                <a:latin typeface="华文新魏" panose="02010800040101010101" pitchFamily="2" charset="-122"/>
                <a:ea typeface="华文新魏" panose="02010800040101010101" pitchFamily="2" charset="-122"/>
              </a:rPr>
              <a:t>AddPennyTask</a:t>
            </a:r>
            <a:r>
              <a:rPr lang="en-US" altLang="zh-CN" b="1" dirty="0">
                <a:solidFill>
                  <a:srgbClr val="7F0055"/>
                </a:solidFill>
                <a:latin typeface="华文新魏" panose="02010800040101010101" pitchFamily="2" charset="-122"/>
                <a:ea typeface="华文新魏" panose="02010800040101010101" pitchFamily="2" charset="-122"/>
              </a:rPr>
              <a:t> implements Runnable{</a:t>
            </a:r>
          </a:p>
          <a:p>
            <a:r>
              <a:rPr lang="en-US" altLang="zh-CN" b="1" dirty="0">
                <a:solidFill>
                  <a:srgbClr val="7F0055"/>
                </a:solidFill>
                <a:latin typeface="华文新魏" panose="02010800040101010101" pitchFamily="2" charset="-122"/>
                <a:ea typeface="华文新魏" panose="02010800040101010101" pitchFamily="2" charset="-122"/>
              </a:rPr>
              <a:t>		public void run() {  </a:t>
            </a:r>
            <a:r>
              <a:rPr lang="en-US" altLang="zh-CN" b="1" dirty="0" err="1">
                <a:solidFill>
                  <a:srgbClr val="FF0000"/>
                </a:solidFill>
                <a:latin typeface="华文新魏" panose="02010800040101010101" pitchFamily="2" charset="-122"/>
                <a:ea typeface="华文新魏" panose="02010800040101010101" pitchFamily="2" charset="-122"/>
              </a:rPr>
              <a:t>account.deposit</a:t>
            </a:r>
            <a:r>
              <a:rPr lang="en-US" altLang="zh-CN" b="1" dirty="0">
                <a:solidFill>
                  <a:srgbClr val="FF0000"/>
                </a:solidFill>
                <a:latin typeface="华文新魏" panose="02010800040101010101" pitchFamily="2" charset="-122"/>
                <a:ea typeface="华文新魏" panose="02010800040101010101" pitchFamily="2" charset="-122"/>
              </a:rPr>
              <a:t>(1);</a:t>
            </a:r>
            <a:r>
              <a:rPr lang="en-US" altLang="zh-CN" b="1" dirty="0">
                <a:solidFill>
                  <a:srgbClr val="7F0055"/>
                </a:solidFill>
                <a:latin typeface="华文新魏" panose="02010800040101010101" pitchFamily="2" charset="-122"/>
                <a:ea typeface="华文新魏" panose="02010800040101010101" pitchFamily="2" charset="-122"/>
              </a:rPr>
              <a:t> }</a:t>
            </a:r>
          </a:p>
          <a:p>
            <a:r>
              <a:rPr lang="en-US" altLang="zh-CN" b="1" dirty="0">
                <a:solidFill>
                  <a:srgbClr val="7F0055"/>
                </a:solidFill>
                <a:latin typeface="华文新魏" panose="02010800040101010101" pitchFamily="2" charset="-122"/>
                <a:ea typeface="华文新魏" panose="02010800040101010101" pitchFamily="2" charset="-122"/>
              </a:rPr>
              <a:t>		</a:t>
            </a:r>
          </a:p>
          <a:p>
            <a:r>
              <a:rPr lang="en-US" altLang="zh-CN" b="1" dirty="0">
                <a:solidFill>
                  <a:srgbClr val="7F0055"/>
                </a:solidFill>
                <a:latin typeface="华文新魏" panose="02010800040101010101" pitchFamily="2" charset="-122"/>
                <a:ea typeface="华文新魏" panose="02010800040101010101" pitchFamily="2" charset="-122"/>
              </a:rPr>
              <a:t>	}</a:t>
            </a:r>
          </a:p>
          <a:p>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 private static Account </a:t>
            </a:r>
            <a:r>
              <a:rPr lang="en-US" altLang="zh-CN" b="1" dirty="0" err="1">
                <a:solidFill>
                  <a:srgbClr val="FF0000"/>
                </a:solidFill>
                <a:latin typeface="华文新魏" panose="02010800040101010101" pitchFamily="2" charset="-122"/>
                <a:ea typeface="华文新魏" panose="02010800040101010101" pitchFamily="2" charset="-122"/>
              </a:rPr>
              <a:t>account</a:t>
            </a:r>
            <a:r>
              <a:rPr lang="en-US" altLang="zh-CN" b="1" dirty="0">
                <a:solidFill>
                  <a:srgbClr val="FF0000"/>
                </a:solidFill>
                <a:latin typeface="华文新魏" panose="02010800040101010101" pitchFamily="2" charset="-122"/>
                <a:ea typeface="华文新魏" panose="02010800040101010101" pitchFamily="2" charset="-122"/>
              </a:rPr>
              <a:t> = new Account();</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a:t>
            </a:r>
          </a:p>
        </p:txBody>
      </p:sp>
      <p:sp>
        <p:nvSpPr>
          <p:cNvPr id="5" name="圆角矩形标注 14">
            <a:extLst>
              <a:ext uri="{FF2B5EF4-FFF2-40B4-BE49-F238E27FC236}">
                <a16:creationId xmlns:a16="http://schemas.microsoft.com/office/drawing/2014/main" id="{A6488D1E-89EA-48D3-8FA5-1E8E90F5EA28}"/>
              </a:ext>
            </a:extLst>
          </p:cNvPr>
          <p:cNvSpPr/>
          <p:nvPr/>
        </p:nvSpPr>
        <p:spPr>
          <a:xfrm>
            <a:off x="7348841" y="1337615"/>
            <a:ext cx="4449148" cy="668060"/>
          </a:xfrm>
          <a:prstGeom prst="wedgeRoundRectCallout">
            <a:avLst>
              <a:gd name="adj1" fmla="val -65278"/>
              <a:gd name="adj2" fmla="val -1551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内部静态类</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圆角矩形标注 14">
            <a:extLst>
              <a:ext uri="{FF2B5EF4-FFF2-40B4-BE49-F238E27FC236}">
                <a16:creationId xmlns:a16="http://schemas.microsoft.com/office/drawing/2014/main" id="{854FECE1-BFAA-4CE7-9354-0B4033F48119}"/>
              </a:ext>
            </a:extLst>
          </p:cNvPr>
          <p:cNvSpPr/>
          <p:nvPr/>
        </p:nvSpPr>
        <p:spPr>
          <a:xfrm>
            <a:off x="7445485" y="4852326"/>
            <a:ext cx="4449148" cy="963253"/>
          </a:xfrm>
          <a:prstGeom prst="wedgeRoundRectCallout">
            <a:avLst>
              <a:gd name="adj1" fmla="val -65278"/>
              <a:gd name="adj2" fmla="val -1551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内部静态类</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AddPennyTask</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是线程任务类，实现</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a:t>
            </a:r>
            <a:endPar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CB2DA552-F73A-4827-8255-261CE1D32FCB}"/>
              </a:ext>
            </a:extLst>
          </p:cNvPr>
          <p:cNvSpPr/>
          <p:nvPr/>
        </p:nvSpPr>
        <p:spPr>
          <a:xfrm>
            <a:off x="363437" y="3318319"/>
            <a:ext cx="2244925" cy="668059"/>
          </a:xfrm>
          <a:prstGeom prst="wedgeRoundRectCallout">
            <a:avLst>
              <a:gd name="adj1" fmla="val 63671"/>
              <a:gd name="adj2" fmla="val -607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休眠是为了放大数据不一致的可能性</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a:extLst>
              <a:ext uri="{FF2B5EF4-FFF2-40B4-BE49-F238E27FC236}">
                <a16:creationId xmlns:a16="http://schemas.microsoft.com/office/drawing/2014/main" id="{CC97CDB6-DFF4-48A0-B050-A537512BD8F2}"/>
              </a:ext>
            </a:extLst>
          </p:cNvPr>
          <p:cNvSpPr/>
          <p:nvPr/>
        </p:nvSpPr>
        <p:spPr>
          <a:xfrm>
            <a:off x="6635163" y="6030153"/>
            <a:ext cx="4449148" cy="668060"/>
          </a:xfrm>
          <a:prstGeom prst="wedgeRoundRectCallout">
            <a:avLst>
              <a:gd name="adj1" fmla="val -62521"/>
              <a:gd name="adj2" fmla="val -716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对象被</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100</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个线程访问：每个线程的</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方法都调用</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accoun.deposit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533932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30-4</a:t>
            </a:r>
          </a:p>
        </p:txBody>
      </p:sp>
      <p:sp>
        <p:nvSpPr>
          <p:cNvPr id="121857" name="Rectangle 1"/>
          <p:cNvSpPr>
            <a:spLocks noChangeArrowheads="1"/>
          </p:cNvSpPr>
          <p:nvPr/>
        </p:nvSpPr>
        <p:spPr bwMode="auto">
          <a:xfrm>
            <a:off x="0" y="1207998"/>
            <a:ext cx="10807816" cy="5650002"/>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package ch30;</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import </a:t>
            </a:r>
            <a:r>
              <a:rPr lang="en-US" altLang="zh-CN" b="1" dirty="0" err="1">
                <a:solidFill>
                  <a:srgbClr val="7F0055"/>
                </a:solidFill>
                <a:latin typeface="华文新魏" panose="02010800040101010101" pitchFamily="2" charset="-122"/>
                <a:ea typeface="华文新魏" panose="02010800040101010101" pitchFamily="2" charset="-122"/>
              </a:rPr>
              <a:t>java.util.concurrent.ExecutorService</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import </a:t>
            </a:r>
            <a:r>
              <a:rPr lang="en-US" altLang="zh-CN" b="1" dirty="0" err="1">
                <a:solidFill>
                  <a:srgbClr val="7F0055"/>
                </a:solidFill>
                <a:latin typeface="华文新魏" panose="02010800040101010101" pitchFamily="2" charset="-122"/>
                <a:ea typeface="华文新魏" panose="02010800040101010101" pitchFamily="2" charset="-122"/>
              </a:rPr>
              <a:t>java.util.concurrent.Executors</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public class AccountWithoutSync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static void main(String[] args){</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err="1">
                <a:solidFill>
                  <a:srgbClr val="7F0055"/>
                </a:solidFill>
                <a:latin typeface="华文新魏" panose="02010800040101010101" pitchFamily="2" charset="-122"/>
                <a:ea typeface="华文新魏" panose="02010800040101010101" pitchFamily="2" charset="-122"/>
              </a:rPr>
              <a:t>ExecutorService</a:t>
            </a:r>
            <a:r>
              <a:rPr lang="en-US" altLang="zh-CN" b="1" dirty="0">
                <a:solidFill>
                  <a:srgbClr val="7F0055"/>
                </a:solidFill>
                <a:latin typeface="华文新魏" panose="02010800040101010101" pitchFamily="2" charset="-122"/>
                <a:ea typeface="华文新魏" panose="02010800040101010101" pitchFamily="2" charset="-122"/>
              </a:rPr>
              <a:t> executor = </a:t>
            </a:r>
            <a:r>
              <a:rPr lang="en-US" altLang="zh-CN"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for(int i = 0; i &lt; 100; i++){</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err="1">
                <a:solidFill>
                  <a:srgbClr val="7F0055"/>
                </a:solidFill>
                <a:latin typeface="华文新魏" panose="02010800040101010101" pitchFamily="2" charset="-122"/>
                <a:ea typeface="华文新魏" panose="02010800040101010101" pitchFamily="2" charset="-122"/>
              </a:rPr>
              <a:t>executor.execute</a:t>
            </a:r>
            <a:r>
              <a:rPr lang="en-US" altLang="zh-CN" b="1" dirty="0">
                <a:solidFill>
                  <a:srgbClr val="7F0055"/>
                </a:solidFill>
                <a:latin typeface="华文新魏" panose="02010800040101010101" pitchFamily="2" charset="-122"/>
                <a:ea typeface="华文新魏" panose="02010800040101010101" pitchFamily="2" charset="-122"/>
              </a:rPr>
              <a:t>(new </a:t>
            </a:r>
            <a:r>
              <a:rPr lang="en-US" altLang="zh-CN" b="1" dirty="0" err="1">
                <a:solidFill>
                  <a:srgbClr val="7F0055"/>
                </a:solidFill>
                <a:latin typeface="华文新魏" panose="02010800040101010101" pitchFamily="2" charset="-122"/>
                <a:ea typeface="华文新魏" panose="02010800040101010101" pitchFamily="2" charset="-122"/>
              </a:rPr>
              <a:t>AddPennyTask</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err="1">
                <a:solidFill>
                  <a:srgbClr val="7F0055"/>
                </a:solidFill>
                <a:latin typeface="华文新魏" panose="02010800040101010101" pitchFamily="2" charset="-122"/>
                <a:ea typeface="华文新魏" panose="02010800040101010101" pitchFamily="2" charset="-122"/>
              </a:rPr>
              <a:t>executor.shutdown</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while(!</a:t>
            </a:r>
            <a:r>
              <a:rPr lang="en-US" altLang="zh-CN" b="1" dirty="0" err="1">
                <a:solidFill>
                  <a:srgbClr val="7F0055"/>
                </a:solidFill>
                <a:latin typeface="华文新魏" panose="02010800040101010101" pitchFamily="2" charset="-122"/>
                <a:ea typeface="华文新魏" panose="02010800040101010101" pitchFamily="2" charset="-122"/>
              </a:rPr>
              <a:t>executor.isTerminated</a:t>
            </a: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System.out.println("What is balance?" + </a:t>
            </a:r>
            <a:r>
              <a:rPr lang="en-US" altLang="zh-CN" b="1" dirty="0" err="1">
                <a:solidFill>
                  <a:srgbClr val="7F0055"/>
                </a:solidFill>
                <a:latin typeface="华文新魏" panose="02010800040101010101" pitchFamily="2" charset="-122"/>
                <a:ea typeface="华文新魏" panose="02010800040101010101" pitchFamily="2" charset="-122"/>
              </a:rPr>
              <a:t>account.getBalance</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a:t>
            </a:r>
          </a:p>
        </p:txBody>
      </p:sp>
      <p:pic>
        <p:nvPicPr>
          <p:cNvPr id="121858" name="Picture 2"/>
          <p:cNvPicPr>
            <a:picLocks noChangeAspect="1" noChangeArrowheads="1"/>
          </p:cNvPicPr>
          <p:nvPr/>
        </p:nvPicPr>
        <p:blipFill>
          <a:blip r:embed="rId2"/>
          <a:srcRect/>
          <a:stretch>
            <a:fillRect/>
          </a:stretch>
        </p:blipFill>
        <p:spPr bwMode="auto">
          <a:xfrm>
            <a:off x="7868934" y="6170"/>
            <a:ext cx="4315640" cy="1229138"/>
          </a:xfrm>
          <a:prstGeom prst="rect">
            <a:avLst/>
          </a:prstGeom>
          <a:noFill/>
          <a:ln w="9525">
            <a:noFill/>
            <a:miter lim="800000"/>
            <a:headEnd/>
            <a:tailEnd/>
          </a:ln>
          <a:effectLst/>
        </p:spPr>
      </p:pic>
      <p:sp>
        <p:nvSpPr>
          <p:cNvPr id="7" name="TextBox 6"/>
          <p:cNvSpPr txBox="1"/>
          <p:nvPr/>
        </p:nvSpPr>
        <p:spPr>
          <a:xfrm>
            <a:off x="7868934" y="1457228"/>
            <a:ext cx="4339650" cy="369332"/>
          </a:xfrm>
          <a:prstGeom prst="rect">
            <a:avLst/>
          </a:prstGeom>
          <a:noFill/>
        </p:spPr>
        <p:txBody>
          <a:bodyPr wrap="none" rtlCol="0">
            <a:spAutoFit/>
          </a:bodyPr>
          <a:lstStyle/>
          <a:p>
            <a:r>
              <a:rPr lang="zh-CN" altLang="en-US" b="1" dirty="0">
                <a:solidFill>
                  <a:srgbClr val="C00000"/>
                </a:solidFill>
                <a:latin typeface="微软雅黑" pitchFamily="34" charset="-122"/>
                <a:ea typeface="微软雅黑" pitchFamily="34" charset="-122"/>
              </a:rPr>
              <a:t>原因：多个线程访问一个对象，没有同步</a:t>
            </a:r>
          </a:p>
        </p:txBody>
      </p:sp>
      <p:sp>
        <p:nvSpPr>
          <p:cNvPr id="9" name="圆角矩形标注 14">
            <a:extLst>
              <a:ext uri="{FF2B5EF4-FFF2-40B4-BE49-F238E27FC236}">
                <a16:creationId xmlns:a16="http://schemas.microsoft.com/office/drawing/2014/main" id="{58272E49-375F-4C4D-BA77-DBD2E2B4DEB6}"/>
              </a:ext>
            </a:extLst>
          </p:cNvPr>
          <p:cNvSpPr/>
          <p:nvPr/>
        </p:nvSpPr>
        <p:spPr>
          <a:xfrm>
            <a:off x="5553307" y="3981552"/>
            <a:ext cx="5118409" cy="523541"/>
          </a:xfrm>
          <a:prstGeom prst="wedgeRoundRectCallout">
            <a:avLst>
              <a:gd name="adj1" fmla="val -63001"/>
              <a:gd name="adj2" fmla="val 2547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通过线程池启动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100</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个线程，执行</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AddPennyTask</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类型的任务</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a:extLst>
              <a:ext uri="{FF2B5EF4-FFF2-40B4-BE49-F238E27FC236}">
                <a16:creationId xmlns:a16="http://schemas.microsoft.com/office/drawing/2014/main" id="{E0501CD5-DD93-464B-84E6-6A22BB89321E}"/>
              </a:ext>
            </a:extLst>
          </p:cNvPr>
          <p:cNvSpPr/>
          <p:nvPr/>
        </p:nvSpPr>
        <p:spPr>
          <a:xfrm>
            <a:off x="3145417" y="4683512"/>
            <a:ext cx="1738818" cy="402396"/>
          </a:xfrm>
          <a:prstGeom prst="wedgeRoundRectCallout">
            <a:avLst>
              <a:gd name="adj1" fmla="val -74545"/>
              <a:gd name="adj2" fmla="val 2824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关闭线程池</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圆角矩形标注 14">
            <a:extLst>
              <a:ext uri="{FF2B5EF4-FFF2-40B4-BE49-F238E27FC236}">
                <a16:creationId xmlns:a16="http://schemas.microsoft.com/office/drawing/2014/main" id="{AA98DC06-861A-4166-9658-FA04B4038245}"/>
              </a:ext>
            </a:extLst>
          </p:cNvPr>
          <p:cNvSpPr/>
          <p:nvPr/>
        </p:nvSpPr>
        <p:spPr>
          <a:xfrm>
            <a:off x="4977449" y="4990651"/>
            <a:ext cx="4660636" cy="523541"/>
          </a:xfrm>
          <a:prstGeom prst="wedgeRoundRectCallout">
            <a:avLst>
              <a:gd name="adj1" fmla="val -68232"/>
              <a:gd name="adj2" fmla="val 2824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等待线程池里线程全部结束</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30-4</a:t>
            </a:r>
          </a:p>
        </p:txBody>
      </p:sp>
      <p:sp>
        <p:nvSpPr>
          <p:cNvPr id="7" name="TextBox 6"/>
          <p:cNvSpPr txBox="1"/>
          <p:nvPr/>
        </p:nvSpPr>
        <p:spPr>
          <a:xfrm>
            <a:off x="161658" y="1171066"/>
            <a:ext cx="10840599" cy="1477328"/>
          </a:xfrm>
          <a:prstGeom prst="rect">
            <a:avLst/>
          </a:prstGeom>
          <a:noFill/>
        </p:spPr>
        <p:txBody>
          <a:bodyPr wrap="square" rtlCol="0">
            <a:spAutoFit/>
          </a:bodyPr>
          <a:lstStyle/>
          <a:p>
            <a:r>
              <a:rPr lang="zh-CN" altLang="en-US" b="1" dirty="0">
                <a:solidFill>
                  <a:srgbClr val="C00000"/>
                </a:solidFill>
                <a:latin typeface="华文新魏" panose="02010800040101010101" pitchFamily="2" charset="-122"/>
                <a:ea typeface="华文新魏" panose="02010800040101010101" pitchFamily="2" charset="-122"/>
              </a:rPr>
              <a:t>原因：多个线程访问一个对象，没有同步</a:t>
            </a:r>
            <a:endParaRPr lang="en-US" altLang="zh-CN" b="1" dirty="0">
              <a:solidFill>
                <a:srgbClr val="C00000"/>
              </a:solidFill>
              <a:latin typeface="华文新魏" panose="02010800040101010101" pitchFamily="2" charset="-122"/>
              <a:ea typeface="华文新魏" panose="02010800040101010101" pitchFamily="2" charset="-122"/>
            </a:endParaRPr>
          </a:p>
          <a:p>
            <a:r>
              <a:rPr lang="zh-CN" altLang="en-US" b="1" dirty="0">
                <a:latin typeface="华文新魏" panose="02010800040101010101" pitchFamily="2" charset="-122"/>
                <a:ea typeface="华文新魏" panose="02010800040101010101" pitchFamily="2" charset="-122"/>
              </a:rPr>
              <a:t>多个线程同时访问公共资源，会导致竞争状态（同时去修改公共资源）。</a:t>
            </a:r>
            <a:r>
              <a:rPr lang="zh-CN" altLang="en-US" b="1" dirty="0">
                <a:solidFill>
                  <a:srgbClr val="C00000"/>
                </a:solidFill>
                <a:latin typeface="华文新魏" panose="02010800040101010101" pitchFamily="2" charset="-122"/>
                <a:ea typeface="华文新魏" panose="02010800040101010101" pitchFamily="2" charset="-122"/>
              </a:rPr>
              <a:t>为了避免竞争状态，应该防止多个线程同时进入程序的某一特定部分，这样的部分叫临界区。</a:t>
            </a:r>
            <a:r>
              <a:rPr lang="en-US" altLang="zh-CN" b="1" dirty="0">
                <a:solidFill>
                  <a:srgbClr val="C00000"/>
                </a:solidFill>
                <a:latin typeface="华文新魏" panose="02010800040101010101" pitchFamily="2" charset="-122"/>
                <a:ea typeface="华文新魏" panose="02010800040101010101" pitchFamily="2" charset="-122"/>
              </a:rPr>
              <a:t>Account</a:t>
            </a:r>
            <a:r>
              <a:rPr lang="zh-CN" altLang="en-US" b="1" dirty="0">
                <a:solidFill>
                  <a:srgbClr val="C00000"/>
                </a:solidFill>
                <a:latin typeface="华文新魏" panose="02010800040101010101" pitchFamily="2" charset="-122"/>
                <a:ea typeface="华文新魏" panose="02010800040101010101" pitchFamily="2" charset="-122"/>
              </a:rPr>
              <a:t>类的</a:t>
            </a:r>
            <a:r>
              <a:rPr lang="en-US" altLang="zh-CN" b="1" dirty="0">
                <a:solidFill>
                  <a:srgbClr val="C00000"/>
                </a:solidFill>
                <a:latin typeface="华文新魏" panose="02010800040101010101" pitchFamily="2" charset="-122"/>
                <a:ea typeface="华文新魏" panose="02010800040101010101" pitchFamily="2" charset="-122"/>
              </a:rPr>
              <a:t>deposit</a:t>
            </a:r>
            <a:r>
              <a:rPr lang="zh-CN" altLang="en-US" b="1" dirty="0">
                <a:solidFill>
                  <a:srgbClr val="C00000"/>
                </a:solidFill>
                <a:latin typeface="华文新魏" panose="02010800040101010101" pitchFamily="2" charset="-122"/>
                <a:ea typeface="华文新魏" panose="02010800040101010101" pitchFamily="2" charset="-122"/>
              </a:rPr>
              <a:t>方法就是临界区。可用</a:t>
            </a:r>
            <a:r>
              <a:rPr lang="en-US" altLang="zh-CN" b="1" dirty="0">
                <a:solidFill>
                  <a:srgbClr val="C00000"/>
                </a:solidFill>
                <a:latin typeface="华文新魏" panose="02010800040101010101" pitchFamily="2" charset="-122"/>
                <a:ea typeface="华文新魏" panose="02010800040101010101" pitchFamily="2" charset="-122"/>
              </a:rPr>
              <a:t>synchronized</a:t>
            </a:r>
            <a:r>
              <a:rPr lang="zh-CN" altLang="en-US" b="1" dirty="0">
                <a:solidFill>
                  <a:srgbClr val="C00000"/>
                </a:solidFill>
                <a:latin typeface="华文新魏" panose="02010800040101010101" pitchFamily="2" charset="-122"/>
                <a:ea typeface="华文新魏" panose="02010800040101010101" pitchFamily="2" charset="-122"/>
              </a:rPr>
              <a:t>关键字来同步，保证一次只有一个线程可以访问这个方法。当一个方法被</a:t>
            </a:r>
            <a:r>
              <a:rPr lang="en-US" altLang="zh-CN" b="1" dirty="0">
                <a:solidFill>
                  <a:srgbClr val="C00000"/>
                </a:solidFill>
                <a:latin typeface="华文新魏" panose="02010800040101010101" pitchFamily="2" charset="-122"/>
                <a:ea typeface="华文新魏" panose="02010800040101010101" pitchFamily="2" charset="-122"/>
              </a:rPr>
              <a:t>synchronized</a:t>
            </a:r>
            <a:r>
              <a:rPr lang="zh-CN" altLang="en-US" b="1" dirty="0">
                <a:solidFill>
                  <a:srgbClr val="C00000"/>
                </a:solidFill>
                <a:latin typeface="华文新魏" panose="02010800040101010101" pitchFamily="2" charset="-122"/>
                <a:ea typeface="华文新魏" panose="02010800040101010101" pitchFamily="2" charset="-122"/>
              </a:rPr>
              <a:t>修饰，这个方法就是原子的（一个线程开始执行这个方法，就不可中断）</a:t>
            </a:r>
          </a:p>
        </p:txBody>
      </p:sp>
      <p:pic>
        <p:nvPicPr>
          <p:cNvPr id="122882" name="Picture 2"/>
          <p:cNvPicPr>
            <a:picLocks noChangeAspect="1" noChangeArrowheads="1"/>
          </p:cNvPicPr>
          <p:nvPr/>
        </p:nvPicPr>
        <p:blipFill>
          <a:blip r:embed="rId2"/>
          <a:srcRect/>
          <a:stretch>
            <a:fillRect/>
          </a:stretch>
        </p:blipFill>
        <p:spPr bwMode="auto">
          <a:xfrm>
            <a:off x="116955" y="2974248"/>
            <a:ext cx="12075045" cy="3569771"/>
          </a:xfrm>
          <a:prstGeom prst="rect">
            <a:avLst/>
          </a:prstGeom>
          <a:noFill/>
          <a:ln w="9525">
            <a:noFill/>
            <a:miter lim="800000"/>
            <a:headEnd/>
            <a:tailEnd/>
          </a:ln>
          <a:effectLst/>
        </p:spPr>
      </p:pic>
      <p:sp>
        <p:nvSpPr>
          <p:cNvPr id="6" name="圆角矩形标注 14">
            <a:extLst>
              <a:ext uri="{FF2B5EF4-FFF2-40B4-BE49-F238E27FC236}">
                <a16:creationId xmlns:a16="http://schemas.microsoft.com/office/drawing/2014/main" id="{347D4AA2-1C82-403E-9D3A-04B80870307E}"/>
              </a:ext>
            </a:extLst>
          </p:cNvPr>
          <p:cNvSpPr/>
          <p:nvPr/>
        </p:nvSpPr>
        <p:spPr>
          <a:xfrm>
            <a:off x="3756311" y="3529361"/>
            <a:ext cx="2733698" cy="402396"/>
          </a:xfrm>
          <a:prstGeom prst="wedgeRoundRectCallout">
            <a:avLst>
              <a:gd name="adj1" fmla="val 9467"/>
              <a:gd name="adj2" fmla="val 10861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读取</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，值为</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0</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，因此</a:t>
            </a:r>
            <a:r>
              <a:rPr lang="en-US" altLang="zh-CN" sz="14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newBalance</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a:extLst>
              <a:ext uri="{FF2B5EF4-FFF2-40B4-BE49-F238E27FC236}">
                <a16:creationId xmlns:a16="http://schemas.microsoft.com/office/drawing/2014/main" id="{B8BBF7C5-48EA-4D05-B295-617DC17B323C}"/>
              </a:ext>
            </a:extLst>
          </p:cNvPr>
          <p:cNvSpPr/>
          <p:nvPr/>
        </p:nvSpPr>
        <p:spPr>
          <a:xfrm>
            <a:off x="7889696" y="3730559"/>
            <a:ext cx="2733698" cy="402396"/>
          </a:xfrm>
          <a:prstGeom prst="wedgeRoundRectCallout">
            <a:avLst>
              <a:gd name="adj1" fmla="val 9467"/>
              <a:gd name="adj2" fmla="val 10861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读取</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，值为</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0</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，因此</a:t>
            </a:r>
            <a:r>
              <a:rPr lang="en-US" altLang="zh-CN" sz="14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newBalance</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圆角矩形标注 14">
            <a:extLst>
              <a:ext uri="{FF2B5EF4-FFF2-40B4-BE49-F238E27FC236}">
                <a16:creationId xmlns:a16="http://schemas.microsoft.com/office/drawing/2014/main" id="{6610C79F-9A9B-4DE0-9CAF-EDE5FF102D32}"/>
              </a:ext>
            </a:extLst>
          </p:cNvPr>
          <p:cNvSpPr/>
          <p:nvPr/>
        </p:nvSpPr>
        <p:spPr>
          <a:xfrm>
            <a:off x="2848260" y="5395356"/>
            <a:ext cx="2733698" cy="499534"/>
          </a:xfrm>
          <a:prstGeom prst="wedgeRoundRectCallout">
            <a:avLst>
              <a:gd name="adj1" fmla="val -25614"/>
              <a:gd name="adj2" fmla="val -9091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保存</a:t>
            </a:r>
            <a:r>
              <a:rPr lang="en-US" altLang="zh-CN" sz="14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到</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balance=1</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a:extLst>
              <a:ext uri="{FF2B5EF4-FFF2-40B4-BE49-F238E27FC236}">
                <a16:creationId xmlns:a16="http://schemas.microsoft.com/office/drawing/2014/main" id="{4B6C2E87-B829-4CDA-900B-605CA967F945}"/>
              </a:ext>
            </a:extLst>
          </p:cNvPr>
          <p:cNvSpPr/>
          <p:nvPr/>
        </p:nvSpPr>
        <p:spPr>
          <a:xfrm>
            <a:off x="9341347" y="5894890"/>
            <a:ext cx="2733698" cy="499534"/>
          </a:xfrm>
          <a:prstGeom prst="wedgeRoundRectCallout">
            <a:avLst>
              <a:gd name="adj1" fmla="val -29286"/>
              <a:gd name="adj2" fmla="val -9761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保存</a:t>
            </a:r>
            <a:r>
              <a:rPr lang="en-US" altLang="zh-CN" sz="14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到</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balance=1</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圆角矩形标注 14">
            <a:extLst>
              <a:ext uri="{FF2B5EF4-FFF2-40B4-BE49-F238E27FC236}">
                <a16:creationId xmlns:a16="http://schemas.microsoft.com/office/drawing/2014/main" id="{5E73C530-78F9-4F1E-AD83-DA6BD2B6176C}"/>
              </a:ext>
            </a:extLst>
          </p:cNvPr>
          <p:cNvSpPr/>
          <p:nvPr/>
        </p:nvSpPr>
        <p:spPr>
          <a:xfrm>
            <a:off x="3083520" y="2688283"/>
            <a:ext cx="4079279" cy="402396"/>
          </a:xfrm>
          <a:prstGeom prst="wedgeRoundRectCallout">
            <a:avLst>
              <a:gd name="adj1" fmla="val -11855"/>
              <a:gd name="adj2" fmla="val 7813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同时进入</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2" name="圆角矩形标注 14">
            <a:extLst>
              <a:ext uri="{FF2B5EF4-FFF2-40B4-BE49-F238E27FC236}">
                <a16:creationId xmlns:a16="http://schemas.microsoft.com/office/drawing/2014/main" id="{B54C39FC-6EF7-4F2E-8779-B71AD1D82CA8}"/>
              </a:ext>
            </a:extLst>
          </p:cNvPr>
          <p:cNvSpPr/>
          <p:nvPr/>
        </p:nvSpPr>
        <p:spPr>
          <a:xfrm>
            <a:off x="8009553" y="2622270"/>
            <a:ext cx="4079279" cy="703955"/>
          </a:xfrm>
          <a:prstGeom prst="wedgeRoundRectCallout">
            <a:avLst>
              <a:gd name="adj1" fmla="val -38371"/>
              <a:gd name="adj2" fmla="val 7179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4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注意</a:t>
            </a:r>
            <a:r>
              <a:rPr lang="en-US" altLang="zh-CN" sz="14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里面每条语句都不是原子的（对应着一堆汇编指令），因此每条语句执行时，是随时可能被中断，切换到另外一个线程程的</a:t>
            </a:r>
            <a:endParaRPr lang="en-US" altLang="en-US" sz="14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endParaRPr lang="en-US" altLang="zh-CN" b="1" dirty="0">
              <a:latin typeface="华文细黑" panose="02010600040101010101" pitchFamily="2" charset="-122"/>
              <a:ea typeface="华文细黑" panose="02010600040101010101" pitchFamily="2" charset="-122"/>
            </a:endParaRPr>
          </a:p>
        </p:txBody>
      </p:sp>
      <p:sp>
        <p:nvSpPr>
          <p:cNvPr id="4" name="Text Box 3"/>
          <p:cNvSpPr txBox="1"/>
          <p:nvPr/>
        </p:nvSpPr>
        <p:spPr>
          <a:xfrm>
            <a:off x="89210" y="1319025"/>
            <a:ext cx="11753385" cy="4739759"/>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spcBef>
                <a:spcPct val="50000"/>
              </a:spcBef>
              <a:buClrTx/>
              <a:buSzPct val="100000"/>
              <a:buFont typeface="Wingdings" pitchFamily="2" charset="2"/>
              <a:buChar char="n"/>
            </a:pPr>
            <a:r>
              <a:rPr lang="en-US" altLang="en-US" sz="2400" dirty="0" err="1">
                <a:latin typeface="华文新魏" panose="02010800040101010101" pitchFamily="2" charset="-122"/>
                <a:ea typeface="华文新魏" panose="02010800040101010101" pitchFamily="2" charset="-122"/>
              </a:rPr>
              <a:t>线程同步用于协调</a:t>
            </a:r>
            <a:r>
              <a:rPr lang="zh-CN" altLang="en-US" sz="2400" dirty="0">
                <a:latin typeface="华文新魏" panose="02010800040101010101" pitchFamily="2" charset="-122"/>
                <a:ea typeface="华文新魏" panose="02010800040101010101" pitchFamily="2" charset="-122"/>
              </a:rPr>
              <a:t>多个</a:t>
            </a:r>
            <a:r>
              <a:rPr lang="en-US" altLang="en-US" sz="2400" dirty="0">
                <a:latin typeface="华文新魏" panose="02010800040101010101" pitchFamily="2" charset="-122"/>
                <a:ea typeface="华文新魏" panose="02010800040101010101" pitchFamily="2" charset="-122"/>
              </a:rPr>
              <a:t>线</a:t>
            </a:r>
            <a:r>
              <a:rPr lang="zh-CN" altLang="en-US" sz="2400" dirty="0">
                <a:latin typeface="华文新魏" panose="02010800040101010101" pitchFamily="2" charset="-122"/>
                <a:ea typeface="华文新魏" panose="02010800040101010101" pitchFamily="2" charset="-122"/>
              </a:rPr>
              <a:t>程访问公共资源</a:t>
            </a:r>
            <a:endParaRPr lang="en-US" altLang="en-US" sz="2400" dirty="0">
              <a:latin typeface="华文新魏" panose="02010800040101010101" pitchFamily="2" charset="-122"/>
              <a:ea typeface="华文新魏" panose="02010800040101010101" pitchFamily="2" charset="-122"/>
            </a:endParaRPr>
          </a:p>
          <a:p>
            <a:pPr marL="457200" lvl="1" indent="0">
              <a:spcBef>
                <a:spcPct val="50000"/>
              </a:spcBef>
              <a:buClrTx/>
              <a:buSzPct val="100000"/>
              <a:buFont typeface="Wingdings" panose="05000000000000000000" charset="0"/>
              <a:buNone/>
            </a:pPr>
            <a:r>
              <a:rPr lang="zh-CN" altLang="en-US" sz="2000" dirty="0">
                <a:latin typeface="华文新魏" panose="02010800040101010101" pitchFamily="2" charset="-122"/>
                <a:ea typeface="华文新魏" panose="02010800040101010101" pitchFamily="2" charset="-122"/>
              </a:rPr>
              <a:t>公共</a:t>
            </a:r>
            <a:r>
              <a:rPr lang="en-US" altLang="en-US" sz="2000" dirty="0" err="1">
                <a:latin typeface="华文新魏" panose="02010800040101010101" pitchFamily="2" charset="-122"/>
                <a:ea typeface="华文新魏" panose="02010800040101010101" pitchFamily="2" charset="-122"/>
              </a:rPr>
              <a:t>资源被多个线程同时访问</a:t>
            </a:r>
            <a:r>
              <a:rPr lang="en-US" altLang="en-US"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可</a:t>
            </a:r>
            <a:r>
              <a:rPr lang="en-US" altLang="en-US" sz="2000" dirty="0">
                <a:latin typeface="华文新魏" panose="02010800040101010101" pitchFamily="2" charset="-122"/>
                <a:ea typeface="华文新魏" panose="02010800040101010101" pitchFamily="2" charset="-122"/>
              </a:rPr>
              <a:t>能会</a:t>
            </a:r>
            <a:r>
              <a:rPr lang="zh-CN" altLang="en-US" sz="2000" dirty="0">
                <a:latin typeface="华文新魏" panose="02010800040101010101" pitchFamily="2" charset="-122"/>
                <a:ea typeface="华文新魏" panose="02010800040101010101" pitchFamily="2" charset="-122"/>
              </a:rPr>
              <a:t>遭到</a:t>
            </a:r>
            <a:r>
              <a:rPr lang="en-US" altLang="en-US" sz="2000" dirty="0">
                <a:latin typeface="华文新魏" panose="02010800040101010101" pitchFamily="2" charset="-122"/>
                <a:ea typeface="华文新魏" panose="02010800040101010101" pitchFamily="2" charset="-122"/>
              </a:rPr>
              <a:t>破坏</a:t>
            </a:r>
          </a:p>
          <a:p>
            <a:pPr marL="457200" lvl="1" indent="0">
              <a:spcBef>
                <a:spcPct val="50000"/>
              </a:spcBef>
              <a:buClrTx/>
              <a:buSzPct val="100000"/>
              <a:buFont typeface="Wingdings" panose="05000000000000000000" charset="0"/>
              <a:buNone/>
            </a:pPr>
            <a:r>
              <a:rPr lang="zh-CN" altLang="en-US" sz="2000" dirty="0">
                <a:latin typeface="华文新魏" panose="02010800040101010101" pitchFamily="2" charset="-122"/>
                <a:ea typeface="华文新魏" panose="02010800040101010101" pitchFamily="2" charset="-122"/>
              </a:rPr>
              <a:t>（程序清单</a:t>
            </a:r>
            <a:r>
              <a:rPr lang="en-US" altLang="zh-CN" sz="2000" dirty="0">
                <a:latin typeface="华文新魏" panose="02010800040101010101" pitchFamily="2" charset="-122"/>
                <a:ea typeface="华文新魏" panose="02010800040101010101" pitchFamily="2" charset="-122"/>
              </a:rPr>
              <a:t>30-4</a:t>
            </a:r>
            <a:r>
              <a:rPr lang="zh-CN" altLang="en-US" sz="2000" dirty="0">
                <a:latin typeface="华文新魏" panose="02010800040101010101" pitchFamily="2" charset="-122"/>
                <a:ea typeface="华文新魏" panose="02010800040101010101" pitchFamily="2" charset="-122"/>
              </a:rPr>
              <a:t>：AccountWithoutSync.java）</a:t>
            </a:r>
            <a:endParaRPr lang="zh-CN" altLang="en-US" sz="2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endParaRPr>
          </a:p>
          <a:p>
            <a:pPr lvl="0">
              <a:spcBef>
                <a:spcPct val="50000"/>
              </a:spcBef>
              <a:buClrTx/>
              <a:buSzPct val="100000"/>
              <a:buFont typeface="Wingdings" pitchFamily="2" charset="2"/>
              <a:buChar char="n"/>
            </a:pPr>
            <a:r>
              <a:rPr lang="en-US" altLang="en-US" sz="2400" dirty="0">
                <a:latin typeface="华文新魏" panose="02010800040101010101" pitchFamily="2" charset="-122"/>
                <a:ea typeface="华文新魏" panose="02010800040101010101" pitchFamily="2" charset="-122"/>
                <a:sym typeface="+mn-ea"/>
              </a:rPr>
              <a:t>临界区(critical region)</a:t>
            </a:r>
            <a:r>
              <a:rPr lang="zh-CN" altLang="en-US" sz="2400" dirty="0">
                <a:latin typeface="华文新魏" panose="02010800040101010101" pitchFamily="2" charset="-122"/>
                <a:ea typeface="华文新魏" panose="02010800040101010101" pitchFamily="2" charset="-122"/>
                <a:sym typeface="+mn-ea"/>
              </a:rPr>
              <a:t>：可能被多个线程同时进入的程序的一部分区域</a:t>
            </a:r>
            <a:endParaRPr lang="en-US" altLang="zh-CN" sz="2400" dirty="0">
              <a:latin typeface="华文新魏" panose="02010800040101010101" pitchFamily="2" charset="-122"/>
              <a:ea typeface="华文新魏" panose="02010800040101010101" pitchFamily="2" charset="-122"/>
              <a:sym typeface="+mn-ea"/>
            </a:endParaRPr>
          </a:p>
          <a:p>
            <a:pPr lvl="1">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所以需要对临界区同步，保证任何时候只能有</a:t>
            </a:r>
            <a:r>
              <a:rPr lang="en-US" altLang="zh-CN" sz="2000" dirty="0">
                <a:latin typeface="华文新魏" panose="02010800040101010101" pitchFamily="2" charset="-122"/>
                <a:ea typeface="华文新魏" panose="02010800040101010101" pitchFamily="2" charset="-122"/>
                <a:sym typeface="+mn-ea"/>
              </a:rPr>
              <a:t>1</a:t>
            </a:r>
            <a:r>
              <a:rPr lang="zh-CN" altLang="en-US" sz="2000" dirty="0">
                <a:latin typeface="华文新魏" panose="02010800040101010101" pitchFamily="2" charset="-122"/>
                <a:ea typeface="华文新魏" panose="02010800040101010101" pitchFamily="2" charset="-122"/>
                <a:sym typeface="+mn-ea"/>
              </a:rPr>
              <a:t>个线程进入临界区</a:t>
            </a:r>
            <a:endParaRPr lang="en-US" altLang="en-US" sz="2000" dirty="0">
              <a:latin typeface="华文新魏" panose="02010800040101010101" pitchFamily="2" charset="-122"/>
              <a:ea typeface="华文新魏" panose="02010800040101010101" pitchFamily="2" charset="-122"/>
              <a:sym typeface="+mn-ea"/>
            </a:endParaRPr>
          </a:p>
          <a:p>
            <a:pPr lvl="0" algn="l">
              <a:spcBef>
                <a:spcPct val="50000"/>
              </a:spcBef>
              <a:buClrTx/>
              <a:buSzPct val="100000"/>
              <a:buFont typeface="Wingdings" pitchFamily="2" charset="2"/>
              <a:buChar char="n"/>
            </a:pPr>
            <a:r>
              <a:rPr lang="zh-CN" altLang="en-US" sz="2400" dirty="0">
                <a:latin typeface="华文新魏" panose="02010800040101010101" pitchFamily="2" charset="-122"/>
                <a:ea typeface="华文新魏" panose="02010800040101010101" pitchFamily="2" charset="-122"/>
                <a:sym typeface="+mn-ea"/>
              </a:rPr>
              <a:t>可以用</a:t>
            </a:r>
            <a:r>
              <a:rPr lang="en-US" altLang="en-US" sz="2400" dirty="0" err="1">
                <a:latin typeface="华文新魏" panose="02010800040101010101" pitchFamily="2" charset="-122"/>
                <a:ea typeface="华文新魏" panose="02010800040101010101" pitchFamily="2" charset="-122"/>
                <a:sym typeface="+mn-ea"/>
              </a:rPr>
              <a:t>synchronized关键字</a:t>
            </a:r>
            <a:r>
              <a:rPr lang="zh-CN" altLang="en-US" sz="2400" dirty="0">
                <a:latin typeface="华文新魏" panose="02010800040101010101" pitchFamily="2" charset="-122"/>
                <a:ea typeface="华文新魏" panose="02010800040101010101" pitchFamily="2" charset="-122"/>
                <a:sym typeface="+mn-ea"/>
              </a:rPr>
              <a:t>来</a:t>
            </a:r>
            <a:r>
              <a:rPr lang="zh-CN" altLang="en-US" sz="2400" dirty="0">
                <a:solidFill>
                  <a:srgbClr val="FF0000"/>
                </a:solidFill>
                <a:latin typeface="华文新魏" panose="02010800040101010101" pitchFamily="2" charset="-122"/>
                <a:ea typeface="华文新魏" panose="02010800040101010101" pitchFamily="2" charset="-122"/>
                <a:sym typeface="+mn-ea"/>
              </a:rPr>
              <a:t>同步临界区</a:t>
            </a:r>
            <a:endParaRPr lang="en-US" altLang="zh-CN" sz="2400" dirty="0">
              <a:solidFill>
                <a:srgbClr val="FF0000"/>
              </a:solidFill>
              <a:latin typeface="华文新魏" panose="02010800040101010101" pitchFamily="2" charset="-122"/>
              <a:ea typeface="华文新魏" panose="02010800040101010101" pitchFamily="2" charset="-122"/>
              <a:sym typeface="+mn-ea"/>
            </a:endParaRPr>
          </a:p>
          <a:p>
            <a:pPr lvl="1">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临界区可以是</a:t>
            </a:r>
            <a:r>
              <a:rPr lang="en-US" altLang="en-US" sz="2000" dirty="0" err="1">
                <a:latin typeface="华文新魏" panose="02010800040101010101" pitchFamily="2" charset="-122"/>
                <a:ea typeface="华文新魏" panose="02010800040101010101" pitchFamily="2" charset="-122"/>
                <a:sym typeface="+mn-ea"/>
              </a:rPr>
              <a:t>方法，包括</a:t>
            </a:r>
            <a:r>
              <a:rPr lang="zh-CN" altLang="en-US" sz="2000" dirty="0">
                <a:latin typeface="华文新魏" panose="02010800040101010101" pitchFamily="2" charset="-122"/>
                <a:ea typeface="华文新魏" panose="02010800040101010101" pitchFamily="2" charset="-122"/>
                <a:sym typeface="+mn-ea"/>
              </a:rPr>
              <a:t>静态</a:t>
            </a:r>
            <a:r>
              <a:rPr lang="en-US" altLang="en-US" sz="2000" dirty="0" err="1">
                <a:latin typeface="华文新魏" panose="02010800040101010101" pitchFamily="2" charset="-122"/>
                <a:ea typeface="华文新魏" panose="02010800040101010101" pitchFamily="2" charset="-122"/>
                <a:sym typeface="+mn-ea"/>
              </a:rPr>
              <a:t>方法和实例方法</a:t>
            </a:r>
            <a:r>
              <a:rPr lang="zh-CN" altLang="en-US" sz="2000" dirty="0">
                <a:latin typeface="华文新魏" panose="02010800040101010101" pitchFamily="2" charset="-122"/>
                <a:ea typeface="华文新魏" panose="02010800040101010101" pitchFamily="2" charset="-122"/>
                <a:sym typeface="+mn-ea"/>
              </a:rPr>
              <a:t>，那么被</a:t>
            </a:r>
            <a:r>
              <a:rPr lang="en-US" altLang="en-US" sz="2000" dirty="0" err="1">
                <a:latin typeface="华文新魏" panose="02010800040101010101" pitchFamily="2" charset="-122"/>
                <a:ea typeface="华文新魏" panose="02010800040101010101" pitchFamily="2" charset="-122"/>
                <a:sym typeface="+mn-ea"/>
              </a:rPr>
              <a:t>synchronized关键字</a:t>
            </a:r>
            <a:r>
              <a:rPr lang="zh-CN" altLang="en-US" sz="2000" dirty="0">
                <a:latin typeface="华文新魏" panose="02010800040101010101" pitchFamily="2" charset="-122"/>
                <a:ea typeface="华文新魏" panose="02010800040101010101" pitchFamily="2" charset="-122"/>
                <a:sym typeface="+mn-ea"/>
              </a:rPr>
              <a:t>修饰的方法叫同步方法</a:t>
            </a:r>
            <a:endParaRPr lang="en-US" altLang="en-US" sz="2000" dirty="0">
              <a:latin typeface="华文新魏" panose="02010800040101010101" pitchFamily="2" charset="-122"/>
              <a:ea typeface="华文新魏" panose="02010800040101010101" pitchFamily="2" charset="-122"/>
              <a:sym typeface="+mn-ea"/>
            </a:endParaRPr>
          </a:p>
          <a:p>
            <a:pPr lvl="1">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临界区也可以是</a:t>
            </a:r>
            <a:r>
              <a:rPr lang="en-US" altLang="en-US" sz="2000" dirty="0" err="1">
                <a:latin typeface="华文新魏" panose="02010800040101010101" pitchFamily="2" charset="-122"/>
                <a:ea typeface="华文新魏" panose="02010800040101010101" pitchFamily="2" charset="-122"/>
                <a:sym typeface="+mn-ea"/>
              </a:rPr>
              <a:t>语句块</a:t>
            </a:r>
            <a:r>
              <a:rPr lang="zh-CN" altLang="en-US" sz="2000" dirty="0">
                <a:latin typeface="华文新魏" panose="02010800040101010101" pitchFamily="2" charset="-122"/>
                <a:ea typeface="华文新魏" panose="02010800040101010101" pitchFamily="2" charset="-122"/>
                <a:sym typeface="+mn-ea"/>
              </a:rPr>
              <a:t>，也可以用</a:t>
            </a:r>
            <a:r>
              <a:rPr lang="en-US" altLang="en-US"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关键字来同步语句块：</a:t>
            </a:r>
            <a:r>
              <a:rPr lang="en-US" altLang="en-US" sz="2000" dirty="0">
                <a:latin typeface="华文新魏" panose="02010800040101010101" pitchFamily="2" charset="-122"/>
                <a:ea typeface="华文新魏" panose="02010800040101010101" pitchFamily="2" charset="-122"/>
                <a:sym typeface="+mn-ea"/>
              </a:rPr>
              <a:t> </a:t>
            </a:r>
            <a:r>
              <a:rPr lang="zh-CN" altLang="en-US" sz="2000" dirty="0">
                <a:latin typeface="华文新魏" panose="02010800040101010101" pitchFamily="2" charset="-122"/>
                <a:ea typeface="华文新魏" panose="02010800040101010101" pitchFamily="2" charset="-122"/>
                <a:sym typeface="+mn-ea"/>
              </a:rPr>
              <a:t>如</a:t>
            </a:r>
            <a:r>
              <a:rPr lang="en-US" altLang="en-US" sz="2000" dirty="0">
                <a:latin typeface="华文新魏" panose="02010800040101010101" pitchFamily="2" charset="-122"/>
                <a:ea typeface="华文新魏" panose="02010800040101010101" pitchFamily="2" charset="-122"/>
                <a:sym typeface="+mn-ea"/>
              </a:rPr>
              <a:t>synchronized(this)</a:t>
            </a:r>
            <a:r>
              <a:rPr lang="zh-CN" altLang="en-US" sz="2000" dirty="0">
                <a:latin typeface="华文新魏" panose="02010800040101010101" pitchFamily="2" charset="-122"/>
                <a:ea typeface="华文新魏" panose="02010800040101010101" pitchFamily="2" charset="-122"/>
                <a:sym typeface="+mn-ea"/>
              </a:rPr>
              <a:t> </a:t>
            </a:r>
            <a:r>
              <a:rPr lang="en-US" altLang="zh-CN" sz="2000" dirty="0">
                <a:solidFill>
                  <a:srgbClr val="FF0000"/>
                </a:solidFill>
                <a:latin typeface="华文新魏" panose="02010800040101010101" pitchFamily="2" charset="-122"/>
                <a:ea typeface="华文新魏" panose="02010800040101010101" pitchFamily="2" charset="-122"/>
                <a:sym typeface="+mn-ea"/>
              </a:rPr>
              <a:t>{ …}</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a:p>
            <a:pPr lvl="0">
              <a:spcBef>
                <a:spcPct val="50000"/>
              </a:spcBef>
              <a:buClrTx/>
              <a:buSzPct val="100000"/>
              <a:buFont typeface="Wingdings" pitchFamily="2" charset="2"/>
              <a:buChar char="n"/>
            </a:pPr>
            <a:r>
              <a:rPr lang="zh-CN" altLang="en-US" sz="2400" dirty="0">
                <a:latin typeface="华文新魏" panose="02010800040101010101" pitchFamily="2" charset="-122"/>
                <a:ea typeface="华文新魏" panose="02010800040101010101" pitchFamily="2" charset="-122"/>
                <a:sym typeface="+mn-ea"/>
              </a:rPr>
              <a:t>除了用</a:t>
            </a:r>
            <a:r>
              <a:rPr lang="en-US" altLang="en-US" sz="2400" dirty="0" err="1">
                <a:latin typeface="华文新魏" panose="02010800040101010101" pitchFamily="2" charset="-122"/>
                <a:ea typeface="华文新魏" panose="02010800040101010101" pitchFamily="2" charset="-122"/>
                <a:sym typeface="+mn-ea"/>
              </a:rPr>
              <a:t>synchronized关键字</a:t>
            </a:r>
            <a:r>
              <a:rPr lang="en-US" altLang="en-US" sz="2400" dirty="0">
                <a:latin typeface="华文新魏" panose="02010800040101010101" pitchFamily="2" charset="-122"/>
                <a:ea typeface="华文新魏" panose="02010800040101010101" pitchFamily="2" charset="-122"/>
                <a:sym typeface="+mn-ea"/>
              </a:rPr>
              <a:t> </a:t>
            </a:r>
            <a:r>
              <a:rPr lang="zh-CN" altLang="en-US" sz="2400" dirty="0">
                <a:latin typeface="华文新魏" panose="02010800040101010101" pitchFamily="2" charset="-122"/>
                <a:ea typeface="华文新魏" panose="02010800040101010101" pitchFamily="2" charset="-122"/>
                <a:sym typeface="+mn-ea"/>
              </a:rPr>
              <a:t>，还可</a:t>
            </a:r>
            <a:r>
              <a:rPr lang="en-US" altLang="en-US" sz="2400" dirty="0" err="1">
                <a:latin typeface="华文新魏" panose="02010800040101010101" pitchFamily="2" charset="-122"/>
                <a:ea typeface="华文新魏" panose="02010800040101010101" pitchFamily="2" charset="-122"/>
                <a:sym typeface="+mn-ea"/>
              </a:rPr>
              <a:t>利用</a:t>
            </a:r>
            <a:r>
              <a:rPr lang="zh-CN" altLang="en-US" sz="2400" dirty="0">
                <a:latin typeface="华文新魏" panose="02010800040101010101" pitchFamily="2" charset="-122"/>
                <a:ea typeface="华文新魏" panose="02010800040101010101" pitchFamily="2" charset="-122"/>
                <a:sym typeface="+mn-ea"/>
              </a:rPr>
              <a:t>加</a:t>
            </a:r>
            <a:r>
              <a:rPr lang="en-US" altLang="en-US" sz="2400" dirty="0" err="1">
                <a:latin typeface="华文新魏" panose="02010800040101010101" pitchFamily="2" charset="-122"/>
                <a:ea typeface="华文新魏" panose="02010800040101010101" pitchFamily="2" charset="-122"/>
                <a:sym typeface="+mn-ea"/>
              </a:rPr>
              <a:t>锁同步</a:t>
            </a:r>
            <a:r>
              <a:rPr lang="zh-CN" altLang="en-US" sz="2400" dirty="0">
                <a:latin typeface="华文新魏" panose="02010800040101010101" pitchFamily="2" charset="-122"/>
                <a:ea typeface="华文新魏" panose="02010800040101010101" pitchFamily="2" charset="-122"/>
                <a:sym typeface="+mn-ea"/>
              </a:rPr>
              <a:t>临界区</a:t>
            </a:r>
            <a:endParaRPr lang="en-US" altLang="en-US" sz="2400" dirty="0">
              <a:latin typeface="华文新魏" panose="02010800040101010101" pitchFamily="2" charset="-122"/>
              <a:ea typeface="华文新魏" panose="02010800040101010101" pitchFamily="2" charset="-122"/>
              <a:sym typeface="+mn-ea"/>
            </a:endParaRPr>
          </a:p>
        </p:txBody>
      </p:sp>
    </p:spTree>
    <p:extLst>
      <p:ext uri="{BB962C8B-B14F-4D97-AF65-F5344CB8AC3E}">
        <p14:creationId xmlns:p14="http://schemas.microsoft.com/office/powerpoint/2010/main" val="836623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p:cNvSpPr>
          <p:nvPr/>
        </p:nvSpPr>
        <p:spPr>
          <a:xfrm>
            <a:off x="616293" y="1348309"/>
            <a:ext cx="11059033" cy="5063642"/>
          </a:xfrm>
          <a:prstGeom prst="rect">
            <a:avLst/>
          </a:prstGeom>
        </p:spPr>
        <p:txBody>
          <a:bodyPr vert="horz" wrap="square" lIns="92075" tIns="46038" rIns="92075" bIns="46038" anchor="t"/>
          <a:lstStyle/>
          <a:p>
            <a:pPr marL="228600" indent="-228600">
              <a:lnSpc>
                <a:spcPct val="110000"/>
              </a:lnSpc>
              <a:spcBef>
                <a:spcPts val="1000"/>
              </a:spcBef>
              <a:buFont typeface="Wingdings" pitchFamily="2" charset="2"/>
              <a:buChar char="n"/>
            </a:pPr>
            <a:r>
              <a:rPr lang="en-US" altLang="zh-CN" sz="2200" dirty="0">
                <a:latin typeface="华文新魏" panose="02010800040101010101" pitchFamily="2" charset="-122"/>
                <a:ea typeface="华文新魏" panose="02010800040101010101" pitchFamily="2" charset="-122"/>
                <a:sym typeface="+mn-ea"/>
              </a:rPr>
              <a:t>synchronized</a:t>
            </a:r>
            <a:r>
              <a:rPr lang="zh-CN" altLang="en-US" sz="2200" dirty="0">
                <a:latin typeface="华文新魏" panose="02010800040101010101" pitchFamily="2" charset="-122"/>
                <a:ea typeface="华文新魏" panose="02010800040101010101" pitchFamily="2" charset="-122"/>
                <a:sym typeface="+mn-ea"/>
              </a:rPr>
              <a:t>可用于</a:t>
            </a:r>
            <a:r>
              <a:rPr lang="zh-CN" altLang="en-US" sz="2200" dirty="0">
                <a:solidFill>
                  <a:srgbClr val="FF0000"/>
                </a:solidFill>
                <a:latin typeface="华文新魏" panose="02010800040101010101" pitchFamily="2" charset="-122"/>
                <a:ea typeface="华文新魏" panose="02010800040101010101" pitchFamily="2" charset="-122"/>
                <a:sym typeface="+mn-ea"/>
              </a:rPr>
              <a:t>同步方法</a:t>
            </a:r>
            <a:endParaRPr lang="en-US" altLang="zh-CN" sz="2200" dirty="0">
              <a:solidFill>
                <a:srgbClr val="FF0000"/>
              </a:solidFill>
              <a:latin typeface="华文新魏" panose="02010800040101010101" pitchFamily="2" charset="-122"/>
              <a:ea typeface="华文新魏" panose="02010800040101010101" pitchFamily="2" charset="-122"/>
              <a:sym typeface="+mn-ea"/>
            </a:endParaRPr>
          </a:p>
          <a:p>
            <a:pPr marL="228600" indent="-228600">
              <a:lnSpc>
                <a:spcPct val="110000"/>
              </a:lnSpc>
              <a:spcBef>
                <a:spcPts val="1000"/>
              </a:spcBef>
              <a:buFont typeface="Wingdings" pitchFamily="2" charset="2"/>
              <a:buChar char="n"/>
            </a:pPr>
            <a:r>
              <a:rPr lang="zh-CN" altLang="en-US" sz="2200" dirty="0">
                <a:latin typeface="华文新魏" panose="02010800040101010101" pitchFamily="2" charset="-122"/>
                <a:ea typeface="华文新魏" panose="02010800040101010101" pitchFamily="2" charset="-122"/>
                <a:sym typeface="+mn-ea"/>
              </a:rPr>
              <a:t>使用关键字</a:t>
            </a:r>
            <a:r>
              <a:rPr lang="en-US" altLang="zh-CN" sz="2200" dirty="0">
                <a:latin typeface="华文新魏" panose="02010800040101010101" pitchFamily="2" charset="-122"/>
                <a:ea typeface="华文新魏" panose="02010800040101010101" pitchFamily="2" charset="-122"/>
                <a:sym typeface="+mn-ea"/>
              </a:rPr>
              <a:t>synchronized </a:t>
            </a:r>
            <a:r>
              <a:rPr lang="zh-CN" altLang="en-US" sz="2200" dirty="0">
                <a:latin typeface="华文新魏" panose="02010800040101010101" pitchFamily="2" charset="-122"/>
                <a:ea typeface="华文新魏" panose="02010800040101010101" pitchFamily="2" charset="-122"/>
                <a:sym typeface="+mn-ea"/>
              </a:rPr>
              <a:t>来修饰方法：</a:t>
            </a:r>
            <a:br>
              <a:rPr lang="zh-CN" altLang="en-US" sz="2200" dirty="0">
                <a:latin typeface="华文新魏" panose="02010800040101010101" pitchFamily="2" charset="-122"/>
                <a:ea typeface="华文新魏" panose="02010800040101010101" pitchFamily="2" charset="-122"/>
                <a:sym typeface="+mn-ea"/>
              </a:rPr>
            </a:br>
            <a:r>
              <a:rPr lang="zh-CN" altLang="en-US" sz="2200" dirty="0">
                <a:latin typeface="华文新魏" panose="02010800040101010101" pitchFamily="2" charset="-122"/>
                <a:ea typeface="华文新魏" panose="02010800040101010101" pitchFamily="2" charset="-122"/>
                <a:sym typeface="+mn-ea"/>
              </a:rPr>
              <a:t>public </a:t>
            </a:r>
            <a:r>
              <a:rPr lang="zh-CN" altLang="en-US" sz="2200" dirty="0">
                <a:solidFill>
                  <a:srgbClr val="FF0000"/>
                </a:solidFill>
                <a:latin typeface="华文新魏" panose="02010800040101010101" pitchFamily="2" charset="-122"/>
                <a:ea typeface="华文新魏" panose="02010800040101010101" pitchFamily="2" charset="-122"/>
                <a:sym typeface="+mn-ea"/>
              </a:rPr>
              <a:t>synchronized</a:t>
            </a:r>
            <a:r>
              <a:rPr lang="zh-CN" altLang="en-US" sz="2200" dirty="0">
                <a:latin typeface="华文新魏" panose="02010800040101010101" pitchFamily="2" charset="-122"/>
                <a:ea typeface="华文新魏" panose="02010800040101010101" pitchFamily="2" charset="-122"/>
                <a:sym typeface="+mn-ea"/>
              </a:rPr>
              <a:t> void deposit(double amount)</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lang="zh-CN" altLang="en-US" sz="2200" dirty="0">
                <a:latin typeface="华文新魏" panose="02010800040101010101" pitchFamily="2" charset="-122"/>
                <a:ea typeface="华文新魏" panose="02010800040101010101" pitchFamily="2" charset="-122"/>
                <a:sym typeface="+mn-ea"/>
              </a:rPr>
              <a:t>一次只有一个线程可以进入这个同步方法</a:t>
            </a:r>
            <a:endParaRPr lang="zh-CN" altLang="en-US" sz="2200" dirty="0">
              <a:latin typeface="华文新魏" panose="02010800040101010101" pitchFamily="2" charset="-122"/>
              <a:ea typeface="华文新魏" panose="02010800040101010101" pitchFamily="2" charset="-122"/>
            </a:endParaRPr>
          </a:p>
          <a:p>
            <a:pPr marL="228600" indent="-228600">
              <a:lnSpc>
                <a:spcPct val="110000"/>
              </a:lnSpc>
              <a:spcBef>
                <a:spcPts val="1000"/>
              </a:spcBef>
              <a:buFont typeface="Wingdings" pitchFamily="2" charset="2"/>
              <a:buChar char="n"/>
              <a:defRPr/>
            </a:pPr>
            <a:r>
              <a:rPr lang="en-US" altLang="zh-CN" sz="2200" dirty="0">
                <a:latin typeface="华文新魏" panose="02010800040101010101" pitchFamily="2" charset="-122"/>
                <a:ea typeface="华文新魏" panose="02010800040101010101" pitchFamily="2" charset="-122"/>
                <a:sym typeface="+mn-ea"/>
              </a:rPr>
              <a:t>synchronized</a:t>
            </a:r>
            <a:r>
              <a:rPr lang="zh-CN" altLang="en-US" sz="2200" dirty="0">
                <a:latin typeface="华文新魏" panose="02010800040101010101" pitchFamily="2" charset="-122"/>
                <a:ea typeface="华文新魏" panose="02010800040101010101" pitchFamily="2" charset="-122"/>
                <a:sym typeface="+mn-ea"/>
              </a:rPr>
              <a:t>关键字是如何做到方法同步的？</a:t>
            </a:r>
            <a:r>
              <a:rPr lang="zh-CN" altLang="en-US" sz="2200" dirty="0">
                <a:latin typeface="华文新魏" panose="02010800040101010101" pitchFamily="2" charset="-122"/>
                <a:ea typeface="华文新魏" panose="02010800040101010101" pitchFamily="2" charset="-122"/>
              </a:rPr>
              <a:t>通过</a:t>
            </a:r>
            <a:r>
              <a:rPr lang="zh-CN" altLang="en-US" sz="2200" dirty="0">
                <a:solidFill>
                  <a:srgbClr val="FF0000"/>
                </a:solidFill>
                <a:latin typeface="华文新魏" panose="02010800040101010101" pitchFamily="2" charset="-122"/>
                <a:ea typeface="华文新魏" panose="02010800040101010101" pitchFamily="2" charset="-122"/>
              </a:rPr>
              <a:t>加锁</a:t>
            </a:r>
            <a:r>
              <a:rPr lang="zh-CN" altLang="en-US" sz="2200" dirty="0">
                <a:latin typeface="华文新魏" panose="02010800040101010101" pitchFamily="2" charset="-122"/>
                <a:ea typeface="华文新魏" panose="02010800040101010101" pitchFamily="2" charset="-122"/>
              </a:rPr>
              <a:t>：一个线程要进入同步方法，首先拿到锁，进入方法后立刻上锁，</a:t>
            </a:r>
            <a:r>
              <a:rPr lang="zh-CN" altLang="en-US" sz="2200" dirty="0">
                <a:solidFill>
                  <a:srgbClr val="FF0000"/>
                </a:solidFill>
                <a:latin typeface="华文新魏" panose="02010800040101010101" pitchFamily="2" charset="-122"/>
                <a:ea typeface="华文新魏" panose="02010800040101010101" pitchFamily="2" charset="-122"/>
              </a:rPr>
              <a:t>导致其他要进入这个方法的线程被阻塞（等待锁）</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Char char="u"/>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锁是一种实现资源排他使用的机制</a:t>
            </a:r>
          </a:p>
          <a:p>
            <a:pPr marL="685800" lvl="1" indent="-228600">
              <a:lnSpc>
                <a:spcPct val="110000"/>
              </a:lnSpc>
              <a:spcBef>
                <a:spcPts val="500"/>
              </a:spcBef>
              <a:buFont typeface="Wingdings" pitchFamily="2" charset="2"/>
              <a:buChar char="u"/>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对于</a:t>
            </a:r>
            <a:r>
              <a:rPr lang="zh-CN" altLang="en-US" sz="2000" dirty="0">
                <a:solidFill>
                  <a:srgbClr val="FF0000"/>
                </a:solidFill>
                <a:latin typeface="华文新魏" panose="02010800040101010101" pitchFamily="2" charset="-122"/>
                <a:ea typeface="华文新魏" panose="02010800040101010101" pitchFamily="2" charset="-122"/>
                <a:sym typeface="+mn-ea"/>
              </a:rPr>
              <a:t>synchronized</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实例方法，是</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调用该方法的</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对象（</a:t>
            </a:r>
            <a:r>
              <a:rPr kumimoji="0" lang="en-US" altLang="zh-CN"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this</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对象）加锁</a:t>
            </a:r>
          </a:p>
          <a:p>
            <a:pPr marL="685800" lvl="1" indent="-228600">
              <a:lnSpc>
                <a:spcPct val="110000"/>
              </a:lnSpc>
              <a:spcBef>
                <a:spcPts val="500"/>
              </a:spcBef>
              <a:buFont typeface="Wingdings" pitchFamily="2" charset="2"/>
              <a:buChar char="u"/>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对于</a:t>
            </a:r>
            <a:r>
              <a:rPr lang="zh-CN" altLang="en-US" sz="2000" dirty="0">
                <a:solidFill>
                  <a:srgbClr val="FF0000"/>
                </a:solidFill>
                <a:latin typeface="华文新魏" panose="02010800040101010101" pitchFamily="2" charset="-122"/>
                <a:ea typeface="华文新魏" panose="02010800040101010101" pitchFamily="2" charset="-122"/>
                <a:sym typeface="+mn-ea"/>
              </a:rPr>
              <a:t>synchronized</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静态方法，是</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拥有这个静态方法的</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类加锁</a:t>
            </a:r>
          </a:p>
          <a:p>
            <a:pPr marL="228600" indent="-228600">
              <a:lnSpc>
                <a:spcPct val="110000"/>
              </a:lnSpc>
              <a:spcBef>
                <a:spcPts val="1000"/>
              </a:spcBef>
              <a:buFont typeface="Wingdings" pitchFamily="2" charset="2"/>
              <a:buChar char="n"/>
            </a:pPr>
            <a:r>
              <a:rPr lang="zh-CN" altLang="en-US" sz="2400" dirty="0">
                <a:latin typeface="华文新魏" panose="02010800040101010101" pitchFamily="2" charset="-122"/>
                <a:ea typeface="华文新魏" panose="02010800040101010101" pitchFamily="2" charset="-122"/>
                <a:sym typeface="+mn-ea"/>
              </a:rPr>
              <a:t>当进入方法的线程执行完方法后，锁被释放，会唤醒等待这把锁的其他线程</a:t>
            </a:r>
            <a:endParaRPr lang="en-US" altLang="en-US" sz="2400" dirty="0">
              <a:latin typeface="华文新魏" panose="02010800040101010101" pitchFamily="2" charset="-122"/>
              <a:ea typeface="华文新魏" panose="02010800040101010101" pitchFamily="2" charset="-122"/>
              <a:sym typeface="+mn-ea"/>
            </a:endParaRPr>
          </a:p>
        </p:txBody>
      </p:sp>
    </p:spTree>
    <p:extLst>
      <p:ext uri="{BB962C8B-B14F-4D97-AF65-F5344CB8AC3E}">
        <p14:creationId xmlns:p14="http://schemas.microsoft.com/office/powerpoint/2010/main" val="83662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dirty="0"/>
              <a:t>线程的概念</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程序、进程和线程</a:t>
            </a:r>
          </a:p>
        </p:txBody>
      </p:sp>
      <p:grpSp>
        <p:nvGrpSpPr>
          <p:cNvPr id="6" name="Group 26"/>
          <p:cNvGrpSpPr>
            <a:grpSpLocks/>
          </p:cNvGrpSpPr>
          <p:nvPr/>
        </p:nvGrpSpPr>
        <p:grpSpPr bwMode="auto">
          <a:xfrm>
            <a:off x="1763713" y="1920553"/>
            <a:ext cx="3887787" cy="2305050"/>
            <a:chOff x="1338" y="1434"/>
            <a:chExt cx="2721" cy="1905"/>
          </a:xfrm>
        </p:grpSpPr>
        <p:sp>
          <p:nvSpPr>
            <p:cNvPr id="8" name="Rectangle 25"/>
            <p:cNvSpPr>
              <a:spLocks noChangeArrowheads="1"/>
            </p:cNvSpPr>
            <p:nvPr/>
          </p:nvSpPr>
          <p:spPr bwMode="auto">
            <a:xfrm>
              <a:off x="1338" y="1434"/>
              <a:ext cx="2721" cy="1905"/>
            </a:xfrm>
            <a:prstGeom prst="rect">
              <a:avLst/>
            </a:prstGeom>
            <a:solidFill>
              <a:srgbClr val="3366FF"/>
            </a:solidFill>
            <a:ln w="12700">
              <a:solidFill>
                <a:schemeClr val="tx1"/>
              </a:solidFill>
              <a:miter lim="800000"/>
              <a:headEnd/>
              <a:tailEnd/>
            </a:ln>
          </p:spPr>
          <p:txBody>
            <a:bodyPr wrap="none" anchor="ctr"/>
            <a:lstStyle/>
            <a:p>
              <a:endParaRPr lang="zh-CN" altLang="en-US"/>
            </a:p>
          </p:txBody>
        </p:sp>
        <p:grpSp>
          <p:nvGrpSpPr>
            <p:cNvPr id="9" name="Group 15"/>
            <p:cNvGrpSpPr>
              <a:grpSpLocks/>
            </p:cNvGrpSpPr>
            <p:nvPr/>
          </p:nvGrpSpPr>
          <p:grpSpPr bwMode="auto">
            <a:xfrm>
              <a:off x="1610" y="1650"/>
              <a:ext cx="907" cy="1644"/>
              <a:chOff x="1610" y="1650"/>
              <a:chExt cx="1179" cy="1815"/>
            </a:xfrm>
          </p:grpSpPr>
          <p:sp>
            <p:nvSpPr>
              <p:cNvPr id="19" name="Oval 14"/>
              <p:cNvSpPr>
                <a:spLocks noChangeArrowheads="1"/>
              </p:cNvSpPr>
              <p:nvPr/>
            </p:nvSpPr>
            <p:spPr bwMode="auto">
              <a:xfrm>
                <a:off x="1610" y="1650"/>
                <a:ext cx="1179" cy="1815"/>
              </a:xfrm>
              <a:prstGeom prst="ellipse">
                <a:avLst/>
              </a:prstGeom>
              <a:solidFill>
                <a:srgbClr val="FFFF00"/>
              </a:solidFill>
              <a:ln w="12700">
                <a:solidFill>
                  <a:schemeClr val="tx1"/>
                </a:solidFill>
                <a:round/>
                <a:headEnd/>
                <a:tailEnd/>
              </a:ln>
            </p:spPr>
            <p:txBody>
              <a:bodyPr wrap="none" anchor="ctr"/>
              <a:lstStyle/>
              <a:p>
                <a:endParaRPr lang="zh-CN" altLang="en-US"/>
              </a:p>
            </p:txBody>
          </p:sp>
          <p:grpSp>
            <p:nvGrpSpPr>
              <p:cNvPr id="20" name="Group 13"/>
              <p:cNvGrpSpPr>
                <a:grpSpLocks/>
              </p:cNvGrpSpPr>
              <p:nvPr/>
            </p:nvGrpSpPr>
            <p:grpSpPr bwMode="auto">
              <a:xfrm>
                <a:off x="1791" y="1888"/>
                <a:ext cx="825" cy="1230"/>
                <a:chOff x="1375" y="1616"/>
                <a:chExt cx="825" cy="1230"/>
              </a:xfrm>
            </p:grpSpPr>
            <p:sp>
              <p:nvSpPr>
                <p:cNvPr id="21" name="Rectangle 6"/>
                <p:cNvSpPr>
                  <a:spLocks noChangeArrowheads="1"/>
                </p:cNvSpPr>
                <p:nvPr/>
              </p:nvSpPr>
              <p:spPr bwMode="auto">
                <a:xfrm>
                  <a:off x="1383" y="1842"/>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22" name="Rectangle 7"/>
                <p:cNvSpPr>
                  <a:spLocks noChangeArrowheads="1"/>
                </p:cNvSpPr>
                <p:nvPr/>
              </p:nvSpPr>
              <p:spPr bwMode="auto">
                <a:xfrm>
                  <a:off x="1383" y="2247"/>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23" name="Rectangle 9"/>
                <p:cNvSpPr>
                  <a:spLocks noChangeArrowheads="1"/>
                </p:cNvSpPr>
                <p:nvPr/>
              </p:nvSpPr>
              <p:spPr bwMode="auto">
                <a:xfrm>
                  <a:off x="1375" y="2664"/>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24" name="Line 10"/>
                <p:cNvSpPr>
                  <a:spLocks noChangeShapeType="1"/>
                </p:cNvSpPr>
                <p:nvPr/>
              </p:nvSpPr>
              <p:spPr bwMode="auto">
                <a:xfrm>
                  <a:off x="1786" y="1616"/>
                  <a:ext cx="0" cy="226"/>
                </a:xfrm>
                <a:prstGeom prst="line">
                  <a:avLst/>
                </a:prstGeom>
                <a:noFill/>
                <a:ln w="38100">
                  <a:solidFill>
                    <a:schemeClr val="tx1"/>
                  </a:solidFill>
                  <a:round/>
                  <a:headEnd/>
                  <a:tailEnd type="triangle" w="med" len="med"/>
                </a:ln>
              </p:spPr>
              <p:txBody>
                <a:bodyPr/>
                <a:lstStyle/>
                <a:p>
                  <a:endParaRPr lang="zh-CN" altLang="en-US"/>
                </a:p>
              </p:txBody>
            </p:sp>
            <p:sp>
              <p:nvSpPr>
                <p:cNvPr id="25" name="Line 11"/>
                <p:cNvSpPr>
                  <a:spLocks noChangeShapeType="1"/>
                </p:cNvSpPr>
                <p:nvPr/>
              </p:nvSpPr>
              <p:spPr bwMode="auto">
                <a:xfrm>
                  <a:off x="1783" y="2025"/>
                  <a:ext cx="0" cy="226"/>
                </a:xfrm>
                <a:prstGeom prst="line">
                  <a:avLst/>
                </a:prstGeom>
                <a:noFill/>
                <a:ln w="38100">
                  <a:solidFill>
                    <a:schemeClr val="tx1"/>
                  </a:solidFill>
                  <a:round/>
                  <a:headEnd/>
                  <a:tailEnd type="triangle" w="med" len="med"/>
                </a:ln>
              </p:spPr>
              <p:txBody>
                <a:bodyPr/>
                <a:lstStyle/>
                <a:p>
                  <a:endParaRPr lang="zh-CN" altLang="en-US"/>
                </a:p>
              </p:txBody>
            </p:sp>
            <p:sp>
              <p:nvSpPr>
                <p:cNvPr id="26" name="Line 12"/>
                <p:cNvSpPr>
                  <a:spLocks noChangeShapeType="1"/>
                </p:cNvSpPr>
                <p:nvPr/>
              </p:nvSpPr>
              <p:spPr bwMode="auto">
                <a:xfrm>
                  <a:off x="1786" y="2433"/>
                  <a:ext cx="0" cy="226"/>
                </a:xfrm>
                <a:prstGeom prst="line">
                  <a:avLst/>
                </a:prstGeom>
                <a:noFill/>
                <a:ln w="38100">
                  <a:solidFill>
                    <a:schemeClr val="tx1"/>
                  </a:solidFill>
                  <a:round/>
                  <a:headEnd/>
                  <a:tailEnd type="triangle" w="med" len="med"/>
                </a:ln>
              </p:spPr>
              <p:txBody>
                <a:bodyPr/>
                <a:lstStyle/>
                <a:p>
                  <a:endParaRPr lang="zh-CN" altLang="en-US"/>
                </a:p>
              </p:txBody>
            </p:sp>
          </p:grpSp>
        </p:grpSp>
        <p:grpSp>
          <p:nvGrpSpPr>
            <p:cNvPr id="10" name="Group 16"/>
            <p:cNvGrpSpPr>
              <a:grpSpLocks/>
            </p:cNvGrpSpPr>
            <p:nvPr/>
          </p:nvGrpSpPr>
          <p:grpSpPr bwMode="auto">
            <a:xfrm>
              <a:off x="2835" y="1661"/>
              <a:ext cx="907" cy="1644"/>
              <a:chOff x="1610" y="1650"/>
              <a:chExt cx="1179" cy="1815"/>
            </a:xfrm>
          </p:grpSpPr>
          <p:sp>
            <p:nvSpPr>
              <p:cNvPr id="11" name="Oval 17"/>
              <p:cNvSpPr>
                <a:spLocks noChangeArrowheads="1"/>
              </p:cNvSpPr>
              <p:nvPr/>
            </p:nvSpPr>
            <p:spPr bwMode="auto">
              <a:xfrm>
                <a:off x="1610" y="1650"/>
                <a:ext cx="1179" cy="1815"/>
              </a:xfrm>
              <a:prstGeom prst="ellipse">
                <a:avLst/>
              </a:prstGeom>
              <a:solidFill>
                <a:srgbClr val="FFFF00"/>
              </a:solidFill>
              <a:ln w="12700">
                <a:solidFill>
                  <a:schemeClr val="tx1"/>
                </a:solidFill>
                <a:round/>
                <a:headEnd/>
                <a:tailEnd/>
              </a:ln>
            </p:spPr>
            <p:txBody>
              <a:bodyPr wrap="none" anchor="ctr"/>
              <a:lstStyle/>
              <a:p>
                <a:endParaRPr lang="zh-CN" altLang="en-US"/>
              </a:p>
            </p:txBody>
          </p:sp>
          <p:grpSp>
            <p:nvGrpSpPr>
              <p:cNvPr id="12" name="Group 18"/>
              <p:cNvGrpSpPr>
                <a:grpSpLocks/>
              </p:cNvGrpSpPr>
              <p:nvPr/>
            </p:nvGrpSpPr>
            <p:grpSpPr bwMode="auto">
              <a:xfrm>
                <a:off x="1791" y="1888"/>
                <a:ext cx="825" cy="1230"/>
                <a:chOff x="1375" y="1616"/>
                <a:chExt cx="825" cy="1230"/>
              </a:xfrm>
            </p:grpSpPr>
            <p:sp>
              <p:nvSpPr>
                <p:cNvPr id="13" name="Rectangle 19"/>
                <p:cNvSpPr>
                  <a:spLocks noChangeArrowheads="1"/>
                </p:cNvSpPr>
                <p:nvPr/>
              </p:nvSpPr>
              <p:spPr bwMode="auto">
                <a:xfrm>
                  <a:off x="1383" y="1842"/>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14" name="Rectangle 20"/>
                <p:cNvSpPr>
                  <a:spLocks noChangeArrowheads="1"/>
                </p:cNvSpPr>
                <p:nvPr/>
              </p:nvSpPr>
              <p:spPr bwMode="auto">
                <a:xfrm>
                  <a:off x="1383" y="2247"/>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15" name="Rectangle 21"/>
                <p:cNvSpPr>
                  <a:spLocks noChangeArrowheads="1"/>
                </p:cNvSpPr>
                <p:nvPr/>
              </p:nvSpPr>
              <p:spPr bwMode="auto">
                <a:xfrm>
                  <a:off x="1375" y="2664"/>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16" name="Line 22"/>
                <p:cNvSpPr>
                  <a:spLocks noChangeShapeType="1"/>
                </p:cNvSpPr>
                <p:nvPr/>
              </p:nvSpPr>
              <p:spPr bwMode="auto">
                <a:xfrm>
                  <a:off x="1786" y="1616"/>
                  <a:ext cx="0" cy="226"/>
                </a:xfrm>
                <a:prstGeom prst="line">
                  <a:avLst/>
                </a:prstGeom>
                <a:noFill/>
                <a:ln w="38100">
                  <a:solidFill>
                    <a:schemeClr val="tx1"/>
                  </a:solidFill>
                  <a:round/>
                  <a:headEnd/>
                  <a:tailEnd type="triangle" w="med" len="med"/>
                </a:ln>
              </p:spPr>
              <p:txBody>
                <a:bodyPr/>
                <a:lstStyle/>
                <a:p>
                  <a:endParaRPr lang="zh-CN" altLang="en-US"/>
                </a:p>
              </p:txBody>
            </p:sp>
            <p:sp>
              <p:nvSpPr>
                <p:cNvPr id="17" name="Line 23"/>
                <p:cNvSpPr>
                  <a:spLocks noChangeShapeType="1"/>
                </p:cNvSpPr>
                <p:nvPr/>
              </p:nvSpPr>
              <p:spPr bwMode="auto">
                <a:xfrm>
                  <a:off x="1783" y="2025"/>
                  <a:ext cx="0" cy="226"/>
                </a:xfrm>
                <a:prstGeom prst="line">
                  <a:avLst/>
                </a:prstGeom>
                <a:noFill/>
                <a:ln w="38100">
                  <a:solidFill>
                    <a:schemeClr val="tx1"/>
                  </a:solidFill>
                  <a:round/>
                  <a:headEnd/>
                  <a:tailEnd type="triangle" w="med" len="med"/>
                </a:ln>
              </p:spPr>
              <p:txBody>
                <a:bodyPr/>
                <a:lstStyle/>
                <a:p>
                  <a:endParaRPr lang="zh-CN" altLang="en-US"/>
                </a:p>
              </p:txBody>
            </p:sp>
            <p:sp>
              <p:nvSpPr>
                <p:cNvPr id="18" name="Line 24"/>
                <p:cNvSpPr>
                  <a:spLocks noChangeShapeType="1"/>
                </p:cNvSpPr>
                <p:nvPr/>
              </p:nvSpPr>
              <p:spPr bwMode="auto">
                <a:xfrm>
                  <a:off x="1786" y="2433"/>
                  <a:ext cx="0" cy="226"/>
                </a:xfrm>
                <a:prstGeom prst="line">
                  <a:avLst/>
                </a:prstGeom>
                <a:noFill/>
                <a:ln w="38100">
                  <a:solidFill>
                    <a:schemeClr val="tx1"/>
                  </a:solidFill>
                  <a:round/>
                  <a:headEnd/>
                  <a:tailEnd type="triangle" w="med" len="med"/>
                </a:ln>
              </p:spPr>
              <p:txBody>
                <a:bodyPr/>
                <a:lstStyle/>
                <a:p>
                  <a:endParaRPr lang="zh-CN" altLang="en-US"/>
                </a:p>
              </p:txBody>
            </p:sp>
          </p:grpSp>
        </p:grpSp>
      </p:grpSp>
      <p:grpSp>
        <p:nvGrpSpPr>
          <p:cNvPr id="27" name="Group 27"/>
          <p:cNvGrpSpPr>
            <a:grpSpLocks/>
          </p:cNvGrpSpPr>
          <p:nvPr/>
        </p:nvGrpSpPr>
        <p:grpSpPr bwMode="auto">
          <a:xfrm>
            <a:off x="1763713" y="4368478"/>
            <a:ext cx="3887787" cy="2305050"/>
            <a:chOff x="1338" y="1434"/>
            <a:chExt cx="2721" cy="1905"/>
          </a:xfrm>
        </p:grpSpPr>
        <p:sp>
          <p:nvSpPr>
            <p:cNvPr id="28" name="Rectangle 28"/>
            <p:cNvSpPr>
              <a:spLocks noChangeArrowheads="1"/>
            </p:cNvSpPr>
            <p:nvPr/>
          </p:nvSpPr>
          <p:spPr bwMode="auto">
            <a:xfrm>
              <a:off x="1338" y="1434"/>
              <a:ext cx="2721" cy="1905"/>
            </a:xfrm>
            <a:prstGeom prst="rect">
              <a:avLst/>
            </a:prstGeom>
            <a:solidFill>
              <a:srgbClr val="3366FF"/>
            </a:solidFill>
            <a:ln w="12700">
              <a:solidFill>
                <a:schemeClr val="tx1"/>
              </a:solidFill>
              <a:miter lim="800000"/>
              <a:headEnd/>
              <a:tailEnd/>
            </a:ln>
          </p:spPr>
          <p:txBody>
            <a:bodyPr wrap="none" anchor="ctr"/>
            <a:lstStyle/>
            <a:p>
              <a:endParaRPr lang="zh-CN" altLang="en-US"/>
            </a:p>
          </p:txBody>
        </p:sp>
        <p:grpSp>
          <p:nvGrpSpPr>
            <p:cNvPr id="29" name="Group 29"/>
            <p:cNvGrpSpPr>
              <a:grpSpLocks/>
            </p:cNvGrpSpPr>
            <p:nvPr/>
          </p:nvGrpSpPr>
          <p:grpSpPr bwMode="auto">
            <a:xfrm>
              <a:off x="1610" y="1650"/>
              <a:ext cx="907" cy="1644"/>
              <a:chOff x="1610" y="1650"/>
              <a:chExt cx="1179" cy="1815"/>
            </a:xfrm>
          </p:grpSpPr>
          <p:sp>
            <p:nvSpPr>
              <p:cNvPr id="39" name="Oval 30"/>
              <p:cNvSpPr>
                <a:spLocks noChangeArrowheads="1"/>
              </p:cNvSpPr>
              <p:nvPr/>
            </p:nvSpPr>
            <p:spPr bwMode="auto">
              <a:xfrm>
                <a:off x="1610" y="1650"/>
                <a:ext cx="1179" cy="1815"/>
              </a:xfrm>
              <a:prstGeom prst="ellipse">
                <a:avLst/>
              </a:prstGeom>
              <a:solidFill>
                <a:srgbClr val="FFFF00"/>
              </a:solidFill>
              <a:ln w="12700">
                <a:solidFill>
                  <a:schemeClr val="tx1"/>
                </a:solidFill>
                <a:round/>
                <a:headEnd/>
                <a:tailEnd/>
              </a:ln>
            </p:spPr>
            <p:txBody>
              <a:bodyPr wrap="none" anchor="ctr"/>
              <a:lstStyle/>
              <a:p>
                <a:endParaRPr lang="zh-CN" altLang="en-US"/>
              </a:p>
            </p:txBody>
          </p:sp>
          <p:grpSp>
            <p:nvGrpSpPr>
              <p:cNvPr id="40" name="Group 31"/>
              <p:cNvGrpSpPr>
                <a:grpSpLocks/>
              </p:cNvGrpSpPr>
              <p:nvPr/>
            </p:nvGrpSpPr>
            <p:grpSpPr bwMode="auto">
              <a:xfrm>
                <a:off x="1791" y="1888"/>
                <a:ext cx="825" cy="1230"/>
                <a:chOff x="1375" y="1616"/>
                <a:chExt cx="825" cy="1230"/>
              </a:xfrm>
            </p:grpSpPr>
            <p:sp>
              <p:nvSpPr>
                <p:cNvPr id="41" name="Rectangle 32"/>
                <p:cNvSpPr>
                  <a:spLocks noChangeArrowheads="1"/>
                </p:cNvSpPr>
                <p:nvPr/>
              </p:nvSpPr>
              <p:spPr bwMode="auto">
                <a:xfrm>
                  <a:off x="1383" y="1842"/>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42" name="Rectangle 33"/>
                <p:cNvSpPr>
                  <a:spLocks noChangeArrowheads="1"/>
                </p:cNvSpPr>
                <p:nvPr/>
              </p:nvSpPr>
              <p:spPr bwMode="auto">
                <a:xfrm>
                  <a:off x="1383" y="2247"/>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43" name="Rectangle 34"/>
                <p:cNvSpPr>
                  <a:spLocks noChangeArrowheads="1"/>
                </p:cNvSpPr>
                <p:nvPr/>
              </p:nvSpPr>
              <p:spPr bwMode="auto">
                <a:xfrm>
                  <a:off x="1375" y="2664"/>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44" name="Line 35"/>
                <p:cNvSpPr>
                  <a:spLocks noChangeShapeType="1"/>
                </p:cNvSpPr>
                <p:nvPr/>
              </p:nvSpPr>
              <p:spPr bwMode="auto">
                <a:xfrm>
                  <a:off x="1786" y="1616"/>
                  <a:ext cx="0" cy="226"/>
                </a:xfrm>
                <a:prstGeom prst="line">
                  <a:avLst/>
                </a:prstGeom>
                <a:noFill/>
                <a:ln w="38100">
                  <a:solidFill>
                    <a:schemeClr val="tx1"/>
                  </a:solidFill>
                  <a:round/>
                  <a:headEnd/>
                  <a:tailEnd type="triangle" w="med" len="med"/>
                </a:ln>
              </p:spPr>
              <p:txBody>
                <a:bodyPr/>
                <a:lstStyle/>
                <a:p>
                  <a:endParaRPr lang="zh-CN" altLang="en-US"/>
                </a:p>
              </p:txBody>
            </p:sp>
            <p:sp>
              <p:nvSpPr>
                <p:cNvPr id="45" name="Line 36"/>
                <p:cNvSpPr>
                  <a:spLocks noChangeShapeType="1"/>
                </p:cNvSpPr>
                <p:nvPr/>
              </p:nvSpPr>
              <p:spPr bwMode="auto">
                <a:xfrm>
                  <a:off x="1783" y="2025"/>
                  <a:ext cx="0" cy="226"/>
                </a:xfrm>
                <a:prstGeom prst="line">
                  <a:avLst/>
                </a:prstGeom>
                <a:noFill/>
                <a:ln w="38100">
                  <a:solidFill>
                    <a:schemeClr val="tx1"/>
                  </a:solidFill>
                  <a:round/>
                  <a:headEnd/>
                  <a:tailEnd type="triangle" w="med" len="med"/>
                </a:ln>
              </p:spPr>
              <p:txBody>
                <a:bodyPr/>
                <a:lstStyle/>
                <a:p>
                  <a:endParaRPr lang="zh-CN" altLang="en-US"/>
                </a:p>
              </p:txBody>
            </p:sp>
            <p:sp>
              <p:nvSpPr>
                <p:cNvPr id="46" name="Line 37"/>
                <p:cNvSpPr>
                  <a:spLocks noChangeShapeType="1"/>
                </p:cNvSpPr>
                <p:nvPr/>
              </p:nvSpPr>
              <p:spPr bwMode="auto">
                <a:xfrm>
                  <a:off x="1786" y="2433"/>
                  <a:ext cx="0" cy="226"/>
                </a:xfrm>
                <a:prstGeom prst="line">
                  <a:avLst/>
                </a:prstGeom>
                <a:noFill/>
                <a:ln w="38100">
                  <a:solidFill>
                    <a:schemeClr val="tx1"/>
                  </a:solidFill>
                  <a:round/>
                  <a:headEnd/>
                  <a:tailEnd type="triangle" w="med" len="med"/>
                </a:ln>
              </p:spPr>
              <p:txBody>
                <a:bodyPr/>
                <a:lstStyle/>
                <a:p>
                  <a:endParaRPr lang="zh-CN" altLang="en-US"/>
                </a:p>
              </p:txBody>
            </p:sp>
          </p:grpSp>
        </p:grpSp>
        <p:grpSp>
          <p:nvGrpSpPr>
            <p:cNvPr id="30" name="Group 38"/>
            <p:cNvGrpSpPr>
              <a:grpSpLocks/>
            </p:cNvGrpSpPr>
            <p:nvPr/>
          </p:nvGrpSpPr>
          <p:grpSpPr bwMode="auto">
            <a:xfrm>
              <a:off x="2835" y="1661"/>
              <a:ext cx="907" cy="1644"/>
              <a:chOff x="1610" y="1650"/>
              <a:chExt cx="1179" cy="1815"/>
            </a:xfrm>
          </p:grpSpPr>
          <p:sp>
            <p:nvSpPr>
              <p:cNvPr id="31" name="Oval 39"/>
              <p:cNvSpPr>
                <a:spLocks noChangeArrowheads="1"/>
              </p:cNvSpPr>
              <p:nvPr/>
            </p:nvSpPr>
            <p:spPr bwMode="auto">
              <a:xfrm>
                <a:off x="1610" y="1650"/>
                <a:ext cx="1179" cy="1815"/>
              </a:xfrm>
              <a:prstGeom prst="ellipse">
                <a:avLst/>
              </a:prstGeom>
              <a:solidFill>
                <a:srgbClr val="FFFF00"/>
              </a:solidFill>
              <a:ln w="12700">
                <a:solidFill>
                  <a:schemeClr val="tx1"/>
                </a:solidFill>
                <a:round/>
                <a:headEnd/>
                <a:tailEnd/>
              </a:ln>
            </p:spPr>
            <p:txBody>
              <a:bodyPr wrap="none" anchor="ctr"/>
              <a:lstStyle/>
              <a:p>
                <a:endParaRPr lang="zh-CN" altLang="en-US"/>
              </a:p>
            </p:txBody>
          </p:sp>
          <p:grpSp>
            <p:nvGrpSpPr>
              <p:cNvPr id="32" name="Group 40"/>
              <p:cNvGrpSpPr>
                <a:grpSpLocks/>
              </p:cNvGrpSpPr>
              <p:nvPr/>
            </p:nvGrpSpPr>
            <p:grpSpPr bwMode="auto">
              <a:xfrm>
                <a:off x="1791" y="1888"/>
                <a:ext cx="825" cy="1230"/>
                <a:chOff x="1375" y="1616"/>
                <a:chExt cx="825" cy="1230"/>
              </a:xfrm>
            </p:grpSpPr>
            <p:sp>
              <p:nvSpPr>
                <p:cNvPr id="33" name="Rectangle 41"/>
                <p:cNvSpPr>
                  <a:spLocks noChangeArrowheads="1"/>
                </p:cNvSpPr>
                <p:nvPr/>
              </p:nvSpPr>
              <p:spPr bwMode="auto">
                <a:xfrm>
                  <a:off x="1383" y="1842"/>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34" name="Rectangle 42"/>
                <p:cNvSpPr>
                  <a:spLocks noChangeArrowheads="1"/>
                </p:cNvSpPr>
                <p:nvPr/>
              </p:nvSpPr>
              <p:spPr bwMode="auto">
                <a:xfrm>
                  <a:off x="1383" y="2247"/>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35" name="Rectangle 43"/>
                <p:cNvSpPr>
                  <a:spLocks noChangeArrowheads="1"/>
                </p:cNvSpPr>
                <p:nvPr/>
              </p:nvSpPr>
              <p:spPr bwMode="auto">
                <a:xfrm>
                  <a:off x="1375" y="2664"/>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36" name="Line 44"/>
                <p:cNvSpPr>
                  <a:spLocks noChangeShapeType="1"/>
                </p:cNvSpPr>
                <p:nvPr/>
              </p:nvSpPr>
              <p:spPr bwMode="auto">
                <a:xfrm>
                  <a:off x="1786" y="1616"/>
                  <a:ext cx="0" cy="226"/>
                </a:xfrm>
                <a:prstGeom prst="line">
                  <a:avLst/>
                </a:prstGeom>
                <a:noFill/>
                <a:ln w="38100">
                  <a:solidFill>
                    <a:schemeClr val="tx1"/>
                  </a:solidFill>
                  <a:round/>
                  <a:headEnd/>
                  <a:tailEnd type="triangle" w="med" len="med"/>
                </a:ln>
              </p:spPr>
              <p:txBody>
                <a:bodyPr/>
                <a:lstStyle/>
                <a:p>
                  <a:endParaRPr lang="zh-CN" altLang="en-US"/>
                </a:p>
              </p:txBody>
            </p:sp>
            <p:sp>
              <p:nvSpPr>
                <p:cNvPr id="37" name="Line 45"/>
                <p:cNvSpPr>
                  <a:spLocks noChangeShapeType="1"/>
                </p:cNvSpPr>
                <p:nvPr/>
              </p:nvSpPr>
              <p:spPr bwMode="auto">
                <a:xfrm>
                  <a:off x="1783" y="2025"/>
                  <a:ext cx="0" cy="226"/>
                </a:xfrm>
                <a:prstGeom prst="line">
                  <a:avLst/>
                </a:prstGeom>
                <a:noFill/>
                <a:ln w="38100">
                  <a:solidFill>
                    <a:schemeClr val="tx1"/>
                  </a:solidFill>
                  <a:round/>
                  <a:headEnd/>
                  <a:tailEnd type="triangle" w="med" len="med"/>
                </a:ln>
              </p:spPr>
              <p:txBody>
                <a:bodyPr/>
                <a:lstStyle/>
                <a:p>
                  <a:endParaRPr lang="zh-CN" altLang="en-US"/>
                </a:p>
              </p:txBody>
            </p:sp>
            <p:sp>
              <p:nvSpPr>
                <p:cNvPr id="38" name="Line 46"/>
                <p:cNvSpPr>
                  <a:spLocks noChangeShapeType="1"/>
                </p:cNvSpPr>
                <p:nvPr/>
              </p:nvSpPr>
              <p:spPr bwMode="auto">
                <a:xfrm>
                  <a:off x="1786" y="2433"/>
                  <a:ext cx="0" cy="226"/>
                </a:xfrm>
                <a:prstGeom prst="line">
                  <a:avLst/>
                </a:prstGeom>
                <a:noFill/>
                <a:ln w="38100">
                  <a:solidFill>
                    <a:schemeClr val="tx1"/>
                  </a:solidFill>
                  <a:round/>
                  <a:headEnd/>
                  <a:tailEnd type="triangle" w="med" len="med"/>
                </a:ln>
              </p:spPr>
              <p:txBody>
                <a:bodyPr/>
                <a:lstStyle/>
                <a:p>
                  <a:endParaRPr lang="zh-CN" altLang="en-US"/>
                </a:p>
              </p:txBody>
            </p:sp>
          </p:grpSp>
        </p:grpSp>
      </p:grpSp>
      <p:sp>
        <p:nvSpPr>
          <p:cNvPr id="47" name="AutoShape 47"/>
          <p:cNvSpPr>
            <a:spLocks noChangeArrowheads="1"/>
          </p:cNvSpPr>
          <p:nvPr/>
        </p:nvSpPr>
        <p:spPr bwMode="auto">
          <a:xfrm>
            <a:off x="107950" y="3506465"/>
            <a:ext cx="792163" cy="935038"/>
          </a:xfrm>
          <a:prstGeom prst="foldedCorner">
            <a:avLst>
              <a:gd name="adj" fmla="val 12500"/>
            </a:avLst>
          </a:prstGeom>
          <a:solidFill>
            <a:srgbClr val="993366"/>
          </a:solidFill>
          <a:ln w="12700">
            <a:solidFill>
              <a:schemeClr val="tx1"/>
            </a:solidFill>
            <a:round/>
            <a:headEnd/>
            <a:tailEnd/>
          </a:ln>
        </p:spPr>
        <p:txBody>
          <a:bodyPr wrap="none" anchor="ctr"/>
          <a:lstStyle/>
          <a:p>
            <a:r>
              <a:rPr lang="zh-CN" altLang="en-US"/>
              <a:t>程序</a:t>
            </a:r>
          </a:p>
        </p:txBody>
      </p:sp>
      <p:sp>
        <p:nvSpPr>
          <p:cNvPr id="48" name="Line 49"/>
          <p:cNvSpPr>
            <a:spLocks noChangeShapeType="1"/>
          </p:cNvSpPr>
          <p:nvPr/>
        </p:nvSpPr>
        <p:spPr bwMode="auto">
          <a:xfrm flipV="1">
            <a:off x="971550" y="3288978"/>
            <a:ext cx="1008063" cy="576262"/>
          </a:xfrm>
          <a:prstGeom prst="line">
            <a:avLst/>
          </a:prstGeom>
          <a:noFill/>
          <a:ln w="12700">
            <a:solidFill>
              <a:schemeClr val="tx1"/>
            </a:solidFill>
            <a:round/>
            <a:headEnd/>
            <a:tailEnd type="triangle" w="med" len="med"/>
          </a:ln>
        </p:spPr>
        <p:txBody>
          <a:bodyPr/>
          <a:lstStyle/>
          <a:p>
            <a:endParaRPr lang="zh-CN" altLang="en-US"/>
          </a:p>
        </p:txBody>
      </p:sp>
      <p:sp>
        <p:nvSpPr>
          <p:cNvPr id="49" name="Line 50"/>
          <p:cNvSpPr>
            <a:spLocks noChangeShapeType="1"/>
          </p:cNvSpPr>
          <p:nvPr/>
        </p:nvSpPr>
        <p:spPr bwMode="auto">
          <a:xfrm>
            <a:off x="971550" y="4009703"/>
            <a:ext cx="1008063" cy="792162"/>
          </a:xfrm>
          <a:prstGeom prst="line">
            <a:avLst/>
          </a:prstGeom>
          <a:noFill/>
          <a:ln w="12700">
            <a:solidFill>
              <a:schemeClr val="tx1"/>
            </a:solidFill>
            <a:round/>
            <a:headEnd/>
            <a:tailEnd type="triangle" w="med" len="med"/>
          </a:ln>
        </p:spPr>
        <p:txBody>
          <a:bodyPr/>
          <a:lstStyle/>
          <a:p>
            <a:endParaRPr lang="zh-CN" altLang="en-US"/>
          </a:p>
        </p:txBody>
      </p:sp>
      <p:sp>
        <p:nvSpPr>
          <p:cNvPr id="50" name="Text Box 51"/>
          <p:cNvSpPr txBox="1">
            <a:spLocks noChangeArrowheads="1"/>
          </p:cNvSpPr>
          <p:nvPr/>
        </p:nvSpPr>
        <p:spPr bwMode="auto">
          <a:xfrm>
            <a:off x="1771650" y="2011040"/>
            <a:ext cx="819150" cy="396875"/>
          </a:xfrm>
          <a:prstGeom prst="rect">
            <a:avLst/>
          </a:prstGeom>
          <a:noFill/>
          <a:ln w="12700">
            <a:noFill/>
            <a:miter lim="800000"/>
            <a:headEnd/>
            <a:tailEnd/>
          </a:ln>
        </p:spPr>
        <p:txBody>
          <a:bodyPr wrap="none">
            <a:spAutoFit/>
          </a:bodyPr>
          <a:lstStyle/>
          <a:p>
            <a:r>
              <a:rPr lang="zh-CN" altLang="en-US" sz="2000"/>
              <a:t>进程</a:t>
            </a:r>
            <a:r>
              <a:rPr lang="en-US" altLang="zh-CN" sz="2000"/>
              <a:t>1</a:t>
            </a:r>
          </a:p>
        </p:txBody>
      </p:sp>
      <p:sp>
        <p:nvSpPr>
          <p:cNvPr id="51" name="Text Box 52"/>
          <p:cNvSpPr txBox="1">
            <a:spLocks noChangeArrowheads="1"/>
          </p:cNvSpPr>
          <p:nvPr/>
        </p:nvSpPr>
        <p:spPr bwMode="auto">
          <a:xfrm>
            <a:off x="1763713" y="4404990"/>
            <a:ext cx="819150" cy="396875"/>
          </a:xfrm>
          <a:prstGeom prst="rect">
            <a:avLst/>
          </a:prstGeom>
          <a:noFill/>
          <a:ln w="12700">
            <a:noFill/>
            <a:miter lim="800000"/>
            <a:headEnd/>
            <a:tailEnd/>
          </a:ln>
        </p:spPr>
        <p:txBody>
          <a:bodyPr wrap="none">
            <a:spAutoFit/>
          </a:bodyPr>
          <a:lstStyle/>
          <a:p>
            <a:r>
              <a:rPr lang="zh-CN" altLang="en-US" sz="2000"/>
              <a:t>进程</a:t>
            </a:r>
            <a:r>
              <a:rPr lang="en-US" altLang="zh-CN" sz="2000"/>
              <a:t>2</a:t>
            </a:r>
          </a:p>
        </p:txBody>
      </p:sp>
      <p:sp>
        <p:nvSpPr>
          <p:cNvPr id="52" name="Text Box 53"/>
          <p:cNvSpPr txBox="1">
            <a:spLocks noChangeArrowheads="1"/>
          </p:cNvSpPr>
          <p:nvPr/>
        </p:nvSpPr>
        <p:spPr bwMode="auto">
          <a:xfrm>
            <a:off x="3321050" y="1993578"/>
            <a:ext cx="584200" cy="396875"/>
          </a:xfrm>
          <a:prstGeom prst="rect">
            <a:avLst/>
          </a:prstGeom>
          <a:noFill/>
          <a:ln w="12700">
            <a:noFill/>
            <a:miter lim="800000"/>
            <a:headEnd/>
            <a:tailEnd/>
          </a:ln>
        </p:spPr>
        <p:txBody>
          <a:bodyPr wrap="none">
            <a:spAutoFit/>
          </a:bodyPr>
          <a:lstStyle/>
          <a:p>
            <a:r>
              <a:rPr lang="en-US" altLang="zh-CN" sz="2000"/>
              <a:t>int i</a:t>
            </a:r>
          </a:p>
        </p:txBody>
      </p:sp>
      <p:sp>
        <p:nvSpPr>
          <p:cNvPr id="53" name="Text Box 54"/>
          <p:cNvSpPr txBox="1">
            <a:spLocks noChangeArrowheads="1"/>
          </p:cNvSpPr>
          <p:nvPr/>
        </p:nvSpPr>
        <p:spPr bwMode="auto">
          <a:xfrm>
            <a:off x="3348038" y="4404990"/>
            <a:ext cx="584200" cy="396875"/>
          </a:xfrm>
          <a:prstGeom prst="rect">
            <a:avLst/>
          </a:prstGeom>
          <a:noFill/>
          <a:ln w="12700">
            <a:noFill/>
            <a:miter lim="800000"/>
            <a:headEnd/>
            <a:tailEnd/>
          </a:ln>
        </p:spPr>
        <p:txBody>
          <a:bodyPr wrap="none">
            <a:spAutoFit/>
          </a:bodyPr>
          <a:lstStyle/>
          <a:p>
            <a:r>
              <a:rPr lang="en-US" altLang="zh-CN" sz="2000"/>
              <a:t>int i</a:t>
            </a:r>
          </a:p>
        </p:txBody>
      </p:sp>
      <p:sp>
        <p:nvSpPr>
          <p:cNvPr id="54" name="Text Box 55"/>
          <p:cNvSpPr txBox="1">
            <a:spLocks noChangeArrowheads="1"/>
          </p:cNvSpPr>
          <p:nvPr/>
        </p:nvSpPr>
        <p:spPr bwMode="auto">
          <a:xfrm>
            <a:off x="2424113" y="3781103"/>
            <a:ext cx="755650" cy="366712"/>
          </a:xfrm>
          <a:prstGeom prst="rect">
            <a:avLst/>
          </a:prstGeom>
          <a:noFill/>
          <a:ln w="12700">
            <a:noFill/>
            <a:miter lim="800000"/>
            <a:headEnd/>
            <a:tailEnd/>
          </a:ln>
        </p:spPr>
        <p:txBody>
          <a:bodyPr wrap="none">
            <a:spAutoFit/>
          </a:bodyPr>
          <a:lstStyle/>
          <a:p>
            <a:r>
              <a:rPr lang="zh-CN" altLang="en-US" sz="1800"/>
              <a:t>线程</a:t>
            </a:r>
            <a:r>
              <a:rPr lang="en-US" altLang="zh-CN" sz="1800"/>
              <a:t>1</a:t>
            </a:r>
          </a:p>
        </p:txBody>
      </p:sp>
      <p:sp>
        <p:nvSpPr>
          <p:cNvPr id="55" name="Text Box 56"/>
          <p:cNvSpPr txBox="1">
            <a:spLocks noChangeArrowheads="1"/>
          </p:cNvSpPr>
          <p:nvPr/>
        </p:nvSpPr>
        <p:spPr bwMode="auto">
          <a:xfrm>
            <a:off x="4173538" y="3758878"/>
            <a:ext cx="819150" cy="396875"/>
          </a:xfrm>
          <a:prstGeom prst="rect">
            <a:avLst/>
          </a:prstGeom>
          <a:noFill/>
          <a:ln w="12700">
            <a:noFill/>
            <a:miter lim="800000"/>
            <a:headEnd/>
            <a:tailEnd/>
          </a:ln>
        </p:spPr>
        <p:txBody>
          <a:bodyPr wrap="none">
            <a:spAutoFit/>
          </a:bodyPr>
          <a:lstStyle/>
          <a:p>
            <a:r>
              <a:rPr lang="zh-CN" altLang="en-US" sz="2000"/>
              <a:t>线程</a:t>
            </a:r>
            <a:r>
              <a:rPr lang="en-US" altLang="zh-CN" sz="2000"/>
              <a:t>2</a:t>
            </a:r>
          </a:p>
        </p:txBody>
      </p:sp>
      <p:sp>
        <p:nvSpPr>
          <p:cNvPr id="56" name="Text Box 57"/>
          <p:cNvSpPr txBox="1">
            <a:spLocks noChangeArrowheads="1"/>
          </p:cNvSpPr>
          <p:nvPr/>
        </p:nvSpPr>
        <p:spPr bwMode="auto">
          <a:xfrm>
            <a:off x="2411413" y="6197278"/>
            <a:ext cx="755650" cy="366712"/>
          </a:xfrm>
          <a:prstGeom prst="rect">
            <a:avLst/>
          </a:prstGeom>
          <a:noFill/>
          <a:ln w="12700">
            <a:noFill/>
            <a:miter lim="800000"/>
            <a:headEnd/>
            <a:tailEnd/>
          </a:ln>
        </p:spPr>
        <p:txBody>
          <a:bodyPr wrap="none">
            <a:spAutoFit/>
          </a:bodyPr>
          <a:lstStyle/>
          <a:p>
            <a:r>
              <a:rPr lang="zh-CN" altLang="en-US" sz="1800"/>
              <a:t>线程</a:t>
            </a:r>
            <a:r>
              <a:rPr lang="en-US" altLang="zh-CN" sz="1800"/>
              <a:t>1</a:t>
            </a:r>
          </a:p>
        </p:txBody>
      </p:sp>
      <p:sp>
        <p:nvSpPr>
          <p:cNvPr id="57" name="Text Box 58"/>
          <p:cNvSpPr txBox="1">
            <a:spLocks noChangeArrowheads="1"/>
          </p:cNvSpPr>
          <p:nvPr/>
        </p:nvSpPr>
        <p:spPr bwMode="auto">
          <a:xfrm>
            <a:off x="4186238" y="6205215"/>
            <a:ext cx="819150" cy="396875"/>
          </a:xfrm>
          <a:prstGeom prst="rect">
            <a:avLst/>
          </a:prstGeom>
          <a:noFill/>
          <a:ln w="12700">
            <a:noFill/>
            <a:miter lim="800000"/>
            <a:headEnd/>
            <a:tailEnd/>
          </a:ln>
        </p:spPr>
        <p:txBody>
          <a:bodyPr wrap="none">
            <a:spAutoFit/>
          </a:bodyPr>
          <a:lstStyle/>
          <a:p>
            <a:r>
              <a:rPr lang="zh-CN" altLang="en-US" sz="2000"/>
              <a:t>线程</a:t>
            </a:r>
            <a:r>
              <a:rPr lang="en-US" altLang="zh-CN" sz="2000"/>
              <a:t>2</a:t>
            </a:r>
          </a:p>
        </p:txBody>
      </p:sp>
      <p:sp>
        <p:nvSpPr>
          <p:cNvPr id="58" name="Text Box 59"/>
          <p:cNvSpPr txBox="1">
            <a:spLocks noChangeArrowheads="1"/>
          </p:cNvSpPr>
          <p:nvPr/>
        </p:nvSpPr>
        <p:spPr bwMode="auto">
          <a:xfrm>
            <a:off x="5944862" y="4417499"/>
            <a:ext cx="4675398" cy="1477328"/>
          </a:xfrm>
          <a:prstGeom prst="rect">
            <a:avLst/>
          </a:prstGeom>
          <a:noFill/>
          <a:ln w="12700">
            <a:noFill/>
            <a:miter lim="800000"/>
            <a:headEnd/>
            <a:tailEnd/>
          </a:ln>
        </p:spPr>
        <p:txBody>
          <a:bodyPr wrap="square">
            <a:spAutoFit/>
          </a:bodyPr>
          <a:lstStyle/>
          <a:p>
            <a:pPr algn="just"/>
            <a:r>
              <a:rPr lang="zh-CN" altLang="en-US" sz="1800" dirty="0">
                <a:latin typeface="华文新魏" panose="02010800040101010101" pitchFamily="2" charset="-122"/>
                <a:ea typeface="华文新魏" panose="02010800040101010101" pitchFamily="2" charset="-122"/>
              </a:rPr>
              <a:t>不同进程的内存空间是隔离的，因此进程</a:t>
            </a:r>
            <a:r>
              <a:rPr lang="en-US" altLang="zh-CN" sz="1800" dirty="0">
                <a:latin typeface="华文新魏" panose="02010800040101010101" pitchFamily="2" charset="-122"/>
                <a:ea typeface="华文新魏" panose="02010800040101010101" pitchFamily="2" charset="-122"/>
              </a:rPr>
              <a:t>1</a:t>
            </a:r>
            <a:r>
              <a:rPr lang="zh-CN" altLang="en-US" sz="1800" dirty="0">
                <a:latin typeface="华文新魏" panose="02010800040101010101" pitchFamily="2" charset="-122"/>
                <a:ea typeface="华文新魏" panose="02010800040101010101" pitchFamily="2" charset="-122"/>
              </a:rPr>
              <a:t>中的变量</a:t>
            </a:r>
            <a:r>
              <a:rPr lang="en-US" altLang="zh-CN" sz="1800" dirty="0" err="1">
                <a:latin typeface="华文新魏" panose="02010800040101010101" pitchFamily="2" charset="-122"/>
                <a:ea typeface="华文新魏" panose="02010800040101010101" pitchFamily="2" charset="-122"/>
              </a:rPr>
              <a:t>i</a:t>
            </a:r>
            <a:r>
              <a:rPr lang="zh-CN" altLang="en-US" sz="1800" dirty="0">
                <a:latin typeface="华文新魏" panose="02010800040101010101" pitchFamily="2" charset="-122"/>
                <a:ea typeface="华文新魏" panose="02010800040101010101" pitchFamily="2" charset="-122"/>
              </a:rPr>
              <a:t>与进程</a:t>
            </a:r>
            <a:r>
              <a:rPr lang="en-US" altLang="zh-CN" sz="1800" dirty="0">
                <a:latin typeface="华文新魏" panose="02010800040101010101" pitchFamily="2" charset="-122"/>
                <a:ea typeface="华文新魏" panose="02010800040101010101" pitchFamily="2" charset="-122"/>
              </a:rPr>
              <a:t>2</a:t>
            </a:r>
            <a:r>
              <a:rPr lang="zh-CN" altLang="en-US" sz="1800" dirty="0">
                <a:latin typeface="华文新魏" panose="02010800040101010101" pitchFamily="2" charset="-122"/>
                <a:ea typeface="华文新魏" panose="02010800040101010101" pitchFamily="2" charset="-122"/>
              </a:rPr>
              <a:t>中的变量</a:t>
            </a:r>
            <a:r>
              <a:rPr lang="en-US" altLang="zh-CN" sz="1800" dirty="0" err="1">
                <a:latin typeface="华文新魏" panose="02010800040101010101" pitchFamily="2" charset="-122"/>
                <a:ea typeface="华文新魏" panose="02010800040101010101" pitchFamily="2" charset="-122"/>
              </a:rPr>
              <a:t>i</a:t>
            </a:r>
            <a:r>
              <a:rPr lang="zh-CN" altLang="en-US" sz="1800" dirty="0">
                <a:latin typeface="华文新魏" panose="02010800040101010101" pitchFamily="2" charset="-122"/>
                <a:ea typeface="华文新魏" panose="02010800040101010101" pitchFamily="2" charset="-122"/>
              </a:rPr>
              <a:t>属于不同的内存空间。进程切换和进程间通信开销大。进程间交换数据只能通过：共享内存、管道、消息队列、</a:t>
            </a:r>
            <a:r>
              <a:rPr lang="en-US" altLang="zh-CN" sz="1800" dirty="0">
                <a:solidFill>
                  <a:srgbClr val="FF0000"/>
                </a:solidFill>
                <a:latin typeface="华文新魏" panose="02010800040101010101" pitchFamily="2" charset="-122"/>
                <a:ea typeface="华文新魏" panose="02010800040101010101" pitchFamily="2" charset="-122"/>
              </a:rPr>
              <a:t>Socket</a:t>
            </a:r>
            <a:r>
              <a:rPr lang="zh-CN" altLang="en-US" sz="1800" dirty="0">
                <a:solidFill>
                  <a:srgbClr val="FF0000"/>
                </a:solidFill>
                <a:latin typeface="华文新魏" panose="02010800040101010101" pitchFamily="2" charset="-122"/>
                <a:ea typeface="华文新魏" panose="02010800040101010101" pitchFamily="2" charset="-122"/>
              </a:rPr>
              <a:t>通信等机制</a:t>
            </a:r>
          </a:p>
        </p:txBody>
      </p:sp>
      <p:sp>
        <p:nvSpPr>
          <p:cNvPr id="59" name="Line 60"/>
          <p:cNvSpPr>
            <a:spLocks noChangeShapeType="1"/>
          </p:cNvSpPr>
          <p:nvPr/>
        </p:nvSpPr>
        <p:spPr bwMode="auto">
          <a:xfrm>
            <a:off x="3910013" y="4585965"/>
            <a:ext cx="1871662" cy="0"/>
          </a:xfrm>
          <a:prstGeom prst="line">
            <a:avLst/>
          </a:prstGeom>
          <a:noFill/>
          <a:ln w="12700">
            <a:solidFill>
              <a:schemeClr val="tx1"/>
            </a:solidFill>
            <a:round/>
            <a:headEnd/>
            <a:tailEnd type="triangle" w="med" len="med"/>
          </a:ln>
        </p:spPr>
        <p:txBody>
          <a:bodyPr/>
          <a:lstStyle/>
          <a:p>
            <a:endParaRPr lang="zh-CN" altLang="en-US"/>
          </a:p>
        </p:txBody>
      </p:sp>
      <p:sp>
        <p:nvSpPr>
          <p:cNvPr id="60" name="Line 61"/>
          <p:cNvSpPr>
            <a:spLocks noChangeShapeType="1"/>
          </p:cNvSpPr>
          <p:nvPr/>
        </p:nvSpPr>
        <p:spPr bwMode="auto">
          <a:xfrm>
            <a:off x="3836988" y="2209479"/>
            <a:ext cx="2068053" cy="258300"/>
          </a:xfrm>
          <a:prstGeom prst="line">
            <a:avLst/>
          </a:prstGeom>
          <a:noFill/>
          <a:ln w="12700">
            <a:solidFill>
              <a:schemeClr val="tx1"/>
            </a:solidFill>
            <a:round/>
            <a:headEnd/>
            <a:tailEnd type="triangle" w="med" len="med"/>
          </a:ln>
        </p:spPr>
        <p:txBody>
          <a:bodyPr/>
          <a:lstStyle/>
          <a:p>
            <a:endParaRPr lang="zh-CN" altLang="en-US"/>
          </a:p>
        </p:txBody>
      </p:sp>
      <p:sp>
        <p:nvSpPr>
          <p:cNvPr id="61" name="Text Box 62"/>
          <p:cNvSpPr txBox="1">
            <a:spLocks noChangeArrowheads="1"/>
          </p:cNvSpPr>
          <p:nvPr/>
        </p:nvSpPr>
        <p:spPr bwMode="auto">
          <a:xfrm>
            <a:off x="5871838" y="2339194"/>
            <a:ext cx="4649271" cy="1477328"/>
          </a:xfrm>
          <a:prstGeom prst="rect">
            <a:avLst/>
          </a:prstGeom>
          <a:noFill/>
          <a:ln w="12700">
            <a:noFill/>
            <a:miter lim="800000"/>
            <a:headEnd/>
            <a:tailEnd/>
          </a:ln>
        </p:spPr>
        <p:txBody>
          <a:bodyPr wrap="square">
            <a:spAutoFit/>
          </a:bodyPr>
          <a:lstStyle/>
          <a:p>
            <a:pPr algn="l"/>
            <a:r>
              <a:rPr lang="zh-CN" altLang="en-US" dirty="0">
                <a:latin typeface="华文新魏" panose="02010800040101010101" pitchFamily="2" charset="-122"/>
                <a:ea typeface="华文新魏" panose="02010800040101010101" pitchFamily="2" charset="-122"/>
              </a:rPr>
              <a:t>但是一个进程里的线程切换开销小的多，因为它们位于同一内存空间里。线程</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线程位于同一内存空间使得线程之间数据交换</a:t>
            </a:r>
          </a:p>
          <a:p>
            <a:pPr algn="l"/>
            <a:r>
              <a:rPr lang="zh-CN" altLang="en-US" dirty="0">
                <a:latin typeface="华文新魏" panose="02010800040101010101" pitchFamily="2" charset="-122"/>
                <a:ea typeface="华文新魏" panose="02010800040101010101" pitchFamily="2" charset="-122"/>
              </a:rPr>
              <a:t>非常容易。变量</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可以被线程</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访问（但要考虑同步）。因此线程又叫轻量级进程</a:t>
            </a:r>
          </a:p>
        </p:txBody>
      </p:sp>
      <p:sp>
        <p:nvSpPr>
          <p:cNvPr id="62" name="Line 65"/>
          <p:cNvSpPr>
            <a:spLocks noChangeShapeType="1"/>
          </p:cNvSpPr>
          <p:nvPr/>
        </p:nvSpPr>
        <p:spPr bwMode="auto">
          <a:xfrm flipH="1">
            <a:off x="3203575" y="2209478"/>
            <a:ext cx="144463" cy="144462"/>
          </a:xfrm>
          <a:prstGeom prst="line">
            <a:avLst/>
          </a:prstGeom>
          <a:noFill/>
          <a:ln w="12700">
            <a:solidFill>
              <a:srgbClr val="FF0000"/>
            </a:solidFill>
            <a:round/>
            <a:headEnd/>
            <a:tailEnd type="triangle" w="med" len="med"/>
          </a:ln>
        </p:spPr>
        <p:txBody>
          <a:bodyPr/>
          <a:lstStyle/>
          <a:p>
            <a:endParaRPr lang="zh-CN" altLang="en-US"/>
          </a:p>
        </p:txBody>
      </p:sp>
      <p:sp>
        <p:nvSpPr>
          <p:cNvPr id="63" name="Line 66"/>
          <p:cNvSpPr>
            <a:spLocks noChangeShapeType="1"/>
          </p:cNvSpPr>
          <p:nvPr/>
        </p:nvSpPr>
        <p:spPr bwMode="auto">
          <a:xfrm>
            <a:off x="3851275" y="2209478"/>
            <a:ext cx="360363" cy="71437"/>
          </a:xfrm>
          <a:prstGeom prst="line">
            <a:avLst/>
          </a:prstGeom>
          <a:noFill/>
          <a:ln w="12700">
            <a:solidFill>
              <a:srgbClr val="FF0000"/>
            </a:solidFill>
            <a:round/>
            <a:headEnd/>
            <a:tailEnd type="triangle" w="med" len="med"/>
          </a:ln>
        </p:spPr>
        <p:txBody>
          <a:bodyP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blinds(horizontal)">
                                      <p:cBhvr>
                                        <p:cTn id="10" dur="500"/>
                                        <p:tgtEl>
                                          <p:spTgt spid="5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blinds(horizontal)">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blinds(horizontal)">
                                      <p:cBhvr>
                                        <p:cTn id="18" dur="500"/>
                                        <p:tgtEl>
                                          <p:spTgt spid="6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blinds(horizontal)">
                                      <p:cBhvr>
                                        <p:cTn id="21" dur="500"/>
                                        <p:tgtEl>
                                          <p:spTgt spid="6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blinds(horizontal)">
                                      <p:cBhvr>
                                        <p:cTn id="24" dur="500"/>
                                        <p:tgtEl>
                                          <p:spTgt spid="62"/>
                                        </p:tgtEl>
                                      </p:cBhvr>
                                    </p:animEffect>
                                  </p:childTnLst>
                                </p:cTn>
                              </p:par>
                              <p:par>
                                <p:cTn id="25" presetID="3" presetClass="exit" presetSubtype="10" fill="hold" grpId="1" nodeType="withEffect">
                                  <p:stCondLst>
                                    <p:cond delay="0"/>
                                  </p:stCondLst>
                                  <p:childTnLst>
                                    <p:animEffect transition="out" filter="blinds(horizontal)">
                                      <p:cBhvr>
                                        <p:cTn id="26" dur="500"/>
                                        <p:tgtEl>
                                          <p:spTgt spid="58"/>
                                        </p:tgtEl>
                                      </p:cBhvr>
                                    </p:animEffect>
                                    <p:set>
                                      <p:cBhvr>
                                        <p:cTn id="27" dur="1" fill="hold">
                                          <p:stCondLst>
                                            <p:cond delay="499"/>
                                          </p:stCondLst>
                                        </p:cTn>
                                        <p:tgtEl>
                                          <p:spTgt spid="58"/>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59"/>
                                        </p:tgtEl>
                                      </p:cBhvr>
                                    </p:animEffect>
                                    <p:set>
                                      <p:cBhvr>
                                        <p:cTn id="30" dur="1" fill="hold">
                                          <p:stCondLst>
                                            <p:cond delay="499"/>
                                          </p:stCondLst>
                                        </p:cTn>
                                        <p:tgtEl>
                                          <p:spTgt spid="59"/>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60"/>
                                        </p:tgtEl>
                                      </p:cBhvr>
                                    </p:animEffect>
                                    <p:set>
                                      <p:cBhvr>
                                        <p:cTn id="33"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P spid="59" grpId="0" animBg="1"/>
      <p:bldP spid="59" grpId="1" animBg="1"/>
      <p:bldP spid="60" grpId="0" animBg="1"/>
      <p:bldP spid="60" grpId="1" animBg="1"/>
      <p:bldP spid="61" grpId="0"/>
      <p:bldP spid="62" grpId="0" animBg="1"/>
      <p:bldP spid="6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pic>
        <p:nvPicPr>
          <p:cNvPr id="149506" name="Picture 2"/>
          <p:cNvPicPr>
            <a:picLocks noChangeAspect="1" noChangeArrowheads="1"/>
          </p:cNvPicPr>
          <p:nvPr/>
        </p:nvPicPr>
        <p:blipFill>
          <a:blip r:embed="rId2"/>
          <a:srcRect/>
          <a:stretch>
            <a:fillRect/>
          </a:stretch>
        </p:blipFill>
        <p:spPr bwMode="auto">
          <a:xfrm>
            <a:off x="2329477" y="1574800"/>
            <a:ext cx="8096250" cy="5283200"/>
          </a:xfrm>
          <a:prstGeom prst="rect">
            <a:avLst/>
          </a:prstGeom>
          <a:noFill/>
          <a:ln w="9525">
            <a:noFill/>
            <a:miter lim="800000"/>
            <a:headEnd/>
            <a:tailEnd/>
          </a:ln>
          <a:effectLst/>
        </p:spPr>
      </p:pic>
      <p:sp>
        <p:nvSpPr>
          <p:cNvPr id="5" name="圆角矩形标注 14">
            <a:extLst>
              <a:ext uri="{FF2B5EF4-FFF2-40B4-BE49-F238E27FC236}">
                <a16:creationId xmlns:a16="http://schemas.microsoft.com/office/drawing/2014/main" id="{72200E67-0183-4C02-A07F-0DB6EA61B8BF}"/>
              </a:ext>
            </a:extLst>
          </p:cNvPr>
          <p:cNvSpPr/>
          <p:nvPr/>
        </p:nvSpPr>
        <p:spPr>
          <a:xfrm>
            <a:off x="119051" y="1398528"/>
            <a:ext cx="2733698" cy="499534"/>
          </a:xfrm>
          <a:prstGeom prst="wedgeRoundRectCallout">
            <a:avLst>
              <a:gd name="adj1" fmla="val 41284"/>
              <a:gd name="adj2" fmla="val 10329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首先获得</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对象的锁，进入</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圆角矩形标注 14">
            <a:extLst>
              <a:ext uri="{FF2B5EF4-FFF2-40B4-BE49-F238E27FC236}">
                <a16:creationId xmlns:a16="http://schemas.microsoft.com/office/drawing/2014/main" id="{910D178B-6D82-4404-A85F-F8C0DF3C8C01}"/>
              </a:ext>
            </a:extLst>
          </p:cNvPr>
          <p:cNvSpPr/>
          <p:nvPr/>
        </p:nvSpPr>
        <p:spPr>
          <a:xfrm>
            <a:off x="8575288" y="2185639"/>
            <a:ext cx="3479180" cy="924189"/>
          </a:xfrm>
          <a:prstGeom prst="wedgeRoundRectCallout">
            <a:avLst>
              <a:gd name="adj1" fmla="val -71216"/>
              <a:gd name="adj2" fmla="val 6589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必须等到</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对象的锁（等到</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执行完</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方法，锁被释放）才能进入</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，因此这时</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进入阻塞状态</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BDDAD87B-2AC5-454A-9B8F-C54681F4AFFA}"/>
              </a:ext>
            </a:extLst>
          </p:cNvPr>
          <p:cNvSpPr/>
          <p:nvPr/>
        </p:nvSpPr>
        <p:spPr>
          <a:xfrm>
            <a:off x="2159620" y="4821105"/>
            <a:ext cx="3479180" cy="924189"/>
          </a:xfrm>
          <a:prstGeom prst="wedgeRoundRectCallout">
            <a:avLst>
              <a:gd name="adj1" fmla="val 65964"/>
              <a:gd name="adj2" fmla="val -5235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一旦</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对象的锁被释放，</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被唤醒，获得对象的锁，进入</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F0F0AE2B-1120-4A32-9745-33CE674B0102}"/>
              </a:ext>
            </a:extLst>
          </p:cNvPr>
          <p:cNvSpPr/>
          <p:nvPr/>
        </p:nvSpPr>
        <p:spPr>
          <a:xfrm>
            <a:off x="3682793" y="1205943"/>
            <a:ext cx="5945858" cy="417678"/>
          </a:xfrm>
          <a:prstGeom prst="rect">
            <a:avLst/>
          </a:prstGeom>
        </p:spPr>
        <p:txBody>
          <a:bodyPr wrap="none">
            <a:spAutoFit/>
          </a:bodyPr>
          <a:lstStyle/>
          <a:p>
            <a:pPr marL="228600" indent="-228600">
              <a:lnSpc>
                <a:spcPct val="110000"/>
              </a:lnSpc>
              <a:spcBef>
                <a:spcPts val="100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public </a:t>
            </a:r>
            <a:r>
              <a:rPr lang="zh-CN" altLang="en-US" sz="2000" dirty="0">
                <a:solidFill>
                  <a:srgbClr val="FF0000"/>
                </a:solidFill>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 void deposit(double amount)</a:t>
            </a:r>
          </a:p>
        </p:txBody>
      </p:sp>
    </p:spTree>
    <p:extLst>
      <p:ext uri="{BB962C8B-B14F-4D97-AF65-F5344CB8AC3E}">
        <p14:creationId xmlns:p14="http://schemas.microsoft.com/office/powerpoint/2010/main" val="836623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22299" y="1285321"/>
            <a:ext cx="12154829" cy="4134485"/>
          </a:xfrm>
          <a:prstGeom prst="rect">
            <a:avLst/>
          </a:prstGeom>
        </p:spPr>
        <p:txBody>
          <a:bodyPr vert="horz" wrap="square" lIns="92075" tIns="46038" rIns="92075" bIns="46038" anchor="t">
            <a:noAutofit/>
          </a:bodyPr>
          <a:lstStyle/>
          <a:p>
            <a:pPr marL="228600" indent="-228600">
              <a:lnSpc>
                <a:spcPct val="120000"/>
              </a:lnSpc>
              <a:spcBef>
                <a:spcPct val="0"/>
              </a:spcBef>
              <a:buFont typeface="Wingdings" pitchFamily="2" charset="2"/>
              <a:buChar char="n"/>
            </a:pPr>
            <a:r>
              <a:rPr lang="en-US" altLang="zh-CN" sz="2200" dirty="0">
                <a:latin typeface="华文新魏" panose="02010800040101010101" pitchFamily="2" charset="-122"/>
                <a:ea typeface="华文新魏" panose="02010800040101010101" pitchFamily="2" charset="-122"/>
                <a:cs typeface="Courier New" panose="02070309020205020404" pitchFamily="49" charset="0"/>
              </a:rPr>
              <a:t>synchronized</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也可以同步语句块</a:t>
            </a:r>
            <a:endParaRPr lang="en-US" altLang="zh-CN" sz="2200" dirty="0">
              <a:latin typeface="华文新魏" panose="02010800040101010101" pitchFamily="2" charset="-122"/>
              <a:ea typeface="华文新魏" panose="02010800040101010101" pitchFamily="2" charset="-122"/>
              <a:cs typeface="Courier New" panose="02070309020205020404" pitchFamily="49" charset="0"/>
            </a:endParaRPr>
          </a:p>
          <a:p>
            <a:pPr marL="228600" indent="-228600">
              <a:lnSpc>
                <a:spcPct val="120000"/>
              </a:lnSpc>
              <a:spcBef>
                <a:spcPct val="0"/>
              </a:spcBef>
              <a:buFont typeface="Wingdings" pitchFamily="2" charset="2"/>
              <a:buChar char="n"/>
            </a:pPr>
            <a:r>
              <a:rPr lang="zh-CN" altLang="en-US" sz="2200" dirty="0">
                <a:latin typeface="华文新魏" panose="02010800040101010101" pitchFamily="2" charset="-122"/>
                <a:ea typeface="华文新魏" panose="02010800040101010101" pitchFamily="2" charset="-122"/>
                <a:cs typeface="Courier New" panose="02070309020205020404" pitchFamily="49" charset="0"/>
                <a:sym typeface="+mn-ea"/>
              </a:rPr>
              <a:t>被</a:t>
            </a:r>
            <a:r>
              <a:rPr lang="en-US" altLang="zh-CN" sz="2200" dirty="0">
                <a:latin typeface="华文新魏" panose="02010800040101010101" pitchFamily="2" charset="-122"/>
                <a:ea typeface="华文新魏" panose="02010800040101010101" pitchFamily="2" charset="-122"/>
                <a:cs typeface="Courier New" panose="02070309020205020404" pitchFamily="49" charset="0"/>
              </a:rPr>
              <a:t>synchronized</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关键字同步的</a:t>
            </a:r>
            <a:r>
              <a:rPr lang="zh-CN" altLang="en-US" sz="2200" dirty="0">
                <a:latin typeface="华文新魏" panose="02010800040101010101" pitchFamily="2" charset="-122"/>
                <a:ea typeface="华文新魏" panose="02010800040101010101" pitchFamily="2" charset="-122"/>
                <a:cs typeface="Courier New" panose="02070309020205020404" pitchFamily="49" charset="0"/>
                <a:sym typeface="+mn-ea"/>
              </a:rPr>
              <a:t>语句块</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称为同步块(synchronized </a:t>
            </a:r>
            <a:r>
              <a:rPr lang="en-US" altLang="zh-CN" sz="2200" dirty="0" err="1">
                <a:latin typeface="华文新魏" panose="02010800040101010101" pitchFamily="2" charset="-122"/>
                <a:ea typeface="华文新魏" panose="02010800040101010101" pitchFamily="2" charset="-122"/>
                <a:cs typeface="Courier New" panose="02070309020205020404" pitchFamily="49" charset="0"/>
              </a:rPr>
              <a:t>Bl</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ock)</a:t>
            </a:r>
            <a:br>
              <a:rPr lang="zh-CN" altLang="en-US" sz="2200" dirty="0">
                <a:latin typeface="华文新魏" panose="02010800040101010101" pitchFamily="2" charset="-122"/>
                <a:ea typeface="华文新魏" panose="02010800040101010101" pitchFamily="2" charset="-122"/>
                <a:cs typeface="Courier New" panose="02070309020205020404" pitchFamily="49" charset="0"/>
              </a:rPr>
            </a:br>
            <a:r>
              <a:rPr lang="en-US" altLang="zh-CN" sz="2200" dirty="0">
                <a:latin typeface="华文新魏" panose="02010800040101010101" pitchFamily="2" charset="-122"/>
                <a:ea typeface="华文新魏" panose="02010800040101010101" pitchFamily="2" charset="-122"/>
                <a:cs typeface="Courier New" panose="02070309020205020404" pitchFamily="49" charset="0"/>
              </a:rPr>
              <a:t>	</a:t>
            </a:r>
            <a:r>
              <a:rPr lang="en-US" altLang="en-US" sz="2000" b="1"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synchronized (expr) { </a:t>
            </a:r>
            <a:r>
              <a:rPr kumimoji="0" lang="en-US"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Courier New" panose="02070309020205020404" pitchFamily="49" charset="0"/>
              </a:rPr>
              <a:t>  statements;  }</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  </a:t>
            </a:r>
            <a:r>
              <a:rPr lang="en-US" altLang="zh-CN" sz="2000" dirty="0">
                <a:latin typeface="华文新魏" panose="02010800040101010101" pitchFamily="2" charset="-122"/>
                <a:ea typeface="华文新魏" panose="02010800040101010101" pitchFamily="2" charset="-122"/>
                <a:cs typeface="Courier New" panose="02070309020205020404" pitchFamily="49" charset="0"/>
              </a:rPr>
              <a:t>	</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a:t>
            </a:r>
            <a:endParaRPr kumimoji="0" lang="en-US"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Courier New" panose="02070309020205020404" pitchFamily="49" charset="0"/>
            </a:endParaRPr>
          </a:p>
          <a:p>
            <a:pPr marL="228600" indent="-228600">
              <a:lnSpc>
                <a:spcPct val="120000"/>
              </a:lnSpc>
              <a:spcBef>
                <a:spcPct val="0"/>
              </a:spcBef>
              <a:buFont typeface="Wingdings" pitchFamily="2" charset="2"/>
              <a:buChar char="n"/>
            </a:pPr>
            <a:r>
              <a:rPr lang="zh-CN" altLang="en-US" sz="22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表达式expr求值结果必须是一个对象的引用，</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因此可以通过</a:t>
            </a:r>
            <a:r>
              <a:rPr lang="zh-CN" altLang="en-US" sz="22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对任何对象加锁</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来同步语句块</a:t>
            </a:r>
          </a:p>
          <a:p>
            <a:pPr marL="685800" lvl="1" indent="-228600">
              <a:lnSpc>
                <a:spcPct val="120000"/>
              </a:lnSpc>
              <a:spcBef>
                <a:spcPct val="0"/>
              </a:spcBef>
              <a:buFont typeface="Wingdings" pitchFamily="2" charset="2"/>
              <a:buChar char="u"/>
              <a:defRPr/>
            </a:pP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如果</a:t>
            </a:r>
            <a:r>
              <a:rPr lang="en-US" altLang="zh-CN" sz="2000" dirty="0">
                <a:latin typeface="华文新魏" panose="02010800040101010101" pitchFamily="2" charset="-122"/>
                <a:ea typeface="华文新魏" panose="02010800040101010101" pitchFamily="2" charset="-122"/>
                <a:cs typeface="Courier New" panose="02070309020205020404" pitchFamily="49" charset="0"/>
              </a:rPr>
              <a:t>expr</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指向的对象没有被加锁，则第一个执行到同步块的线程对该对象加锁，线程执行该语句块，然后解锁；</a:t>
            </a:r>
            <a:endParaRPr lang="en-US" altLang="zh-CN" sz="2000" dirty="0">
              <a:latin typeface="华文新魏" panose="02010800040101010101" pitchFamily="2" charset="-122"/>
              <a:ea typeface="华文新魏" panose="02010800040101010101" pitchFamily="2" charset="-122"/>
              <a:cs typeface="Courier New" panose="02070309020205020404" pitchFamily="49" charset="0"/>
            </a:endParaRPr>
          </a:p>
          <a:p>
            <a:pPr marL="685800" lvl="1" indent="-228600">
              <a:lnSpc>
                <a:spcPct val="120000"/>
              </a:lnSpc>
              <a:spcBef>
                <a:spcPct val="0"/>
              </a:spcBef>
              <a:buFont typeface="Wingdings" pitchFamily="2" charset="2"/>
              <a:buChar char="u"/>
              <a:defRPr/>
            </a:pP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如果</a:t>
            </a:r>
            <a:r>
              <a:rPr lang="en-US" altLang="zh-CN" sz="2000" dirty="0">
                <a:latin typeface="华文新魏" panose="02010800040101010101" pitchFamily="2" charset="-122"/>
                <a:ea typeface="华文新魏" panose="02010800040101010101" pitchFamily="2" charset="-122"/>
                <a:cs typeface="Courier New" panose="02070309020205020404" pitchFamily="49" charset="0"/>
              </a:rPr>
              <a:t>expr</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指向的对象已经加了锁，则执行到同步块的其它线程将被阻塞</a:t>
            </a:r>
          </a:p>
          <a:p>
            <a:pPr marL="685800" lvl="1" indent="-228600">
              <a:lnSpc>
                <a:spcPct val="120000"/>
              </a:lnSpc>
              <a:spcBef>
                <a:spcPct val="0"/>
              </a:spcBef>
              <a:buFont typeface="Wingdings" pitchFamily="2" charset="2"/>
              <a:buChar char="u"/>
              <a:defRPr/>
            </a:pPr>
            <a:r>
              <a:rPr lang="en-US" altLang="zh-CN" sz="2000" dirty="0">
                <a:latin typeface="华文新魏" panose="02010800040101010101" pitchFamily="2" charset="-122"/>
                <a:ea typeface="华文新魏" panose="02010800040101010101" pitchFamily="2" charset="-122"/>
                <a:cs typeface="Courier New" panose="02070309020205020404" pitchFamily="49" charset="0"/>
              </a:rPr>
              <a:t>expr</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指向的对象解锁后，所有等待该对象锁的线程都被唤醒</a:t>
            </a:r>
          </a:p>
          <a:p>
            <a:pPr marL="228600" lvl="0" indent="-228600">
              <a:lnSpc>
                <a:spcPct val="120000"/>
              </a:lnSpc>
              <a:spcBef>
                <a:spcPct val="0"/>
              </a:spcBef>
              <a:buFont typeface="Wingdings" pitchFamily="2" charset="2"/>
              <a:buChar char="n"/>
              <a:defRPr/>
            </a:pP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同步语句块允许同步方法中的部分代码，</a:t>
            </a:r>
            <a:r>
              <a:rPr kumimoji="0" lang="zh-CN" altLang="en-US" sz="2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而不必是整个方法，增强了程序的并发能力</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任何同步的</a:t>
            </a:r>
            <a:r>
              <a:rPr kumimoji="0" lang="zh-CN" altLang="en-US" sz="22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Courier New" panose="02070309020205020404" pitchFamily="49" charset="0"/>
              </a:rPr>
              <a:t>实例方法</a:t>
            </a:r>
            <a:r>
              <a:rPr kumimoji="0" lang="zh-CN" altLang="en-US" sz="2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都可以转换为同步语句块</a:t>
            </a:r>
          </a:p>
        </p:txBody>
      </p:sp>
      <p:pic>
        <p:nvPicPr>
          <p:cNvPr id="5" name="图片 4"/>
          <p:cNvPicPr>
            <a:picLocks noChangeAspect="1"/>
          </p:cNvPicPr>
          <p:nvPr/>
        </p:nvPicPr>
        <p:blipFill>
          <a:blip r:embed="rId2" cstate="print"/>
          <a:stretch>
            <a:fillRect/>
          </a:stretch>
        </p:blipFill>
        <p:spPr>
          <a:xfrm>
            <a:off x="1145462" y="5419806"/>
            <a:ext cx="9241924" cy="1447800"/>
          </a:xfrm>
          <a:prstGeom prst="rect">
            <a:avLst/>
          </a:prstGeom>
        </p:spPr>
      </p:pic>
    </p:spTree>
    <p:extLst>
      <p:ext uri="{BB962C8B-B14F-4D97-AF65-F5344CB8AC3E}">
        <p14:creationId xmlns:p14="http://schemas.microsoft.com/office/powerpoint/2010/main" val="836623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39749" y="1086168"/>
            <a:ext cx="10371057" cy="599413"/>
          </a:xfrm>
          <a:prstGeom prst="rect">
            <a:avLst/>
          </a:prstGeom>
        </p:spPr>
        <p:txBody>
          <a:bodyPr vert="horz" wrap="square" lIns="92075" tIns="46038" rIns="92075" bIns="46038" anchor="t">
            <a:normAutofit fontScale="97500"/>
          </a:bodyPr>
          <a:lstStyle/>
          <a:p>
            <a:pPr marL="228600" indent="-228600">
              <a:spcBef>
                <a:spcPct val="0"/>
              </a:spcBef>
              <a:buFont typeface="Wingdings" pitchFamily="2" charset="2"/>
              <a:buChar char="n"/>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因此前面的例子有如下几种修改方案</a:t>
            </a:r>
          </a:p>
        </p:txBody>
      </p:sp>
      <p:sp>
        <p:nvSpPr>
          <p:cNvPr id="150530" name="Rectangle 2"/>
          <p:cNvSpPr>
            <a:spLocks noChangeArrowheads="1"/>
          </p:cNvSpPr>
          <p:nvPr/>
        </p:nvSpPr>
        <p:spPr bwMode="auto">
          <a:xfrm>
            <a:off x="237439" y="1760634"/>
            <a:ext cx="9408366" cy="4690515"/>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private static class Account{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private int balance = 0;</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int </a:t>
            </a:r>
            <a:r>
              <a:rPr lang="en-US" altLang="zh-CN" b="1" dirty="0" err="1">
                <a:solidFill>
                  <a:srgbClr val="7F0055"/>
                </a:solidFill>
                <a:latin typeface="华文新魏" panose="02010800040101010101" pitchFamily="2" charset="-122"/>
                <a:ea typeface="华文新魏" panose="02010800040101010101" pitchFamily="2" charset="-122"/>
              </a:rPr>
              <a:t>getBalance</a:t>
            </a: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return balance;</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a:t>
            </a:r>
            <a:r>
              <a:rPr lang="en-US" altLang="zh-CN" b="1" dirty="0">
                <a:solidFill>
                  <a:srgbClr val="FF0000"/>
                </a:solidFill>
                <a:latin typeface="华文新魏" panose="02010800040101010101" pitchFamily="2" charset="-122"/>
                <a:ea typeface="华文新魏" panose="02010800040101010101" pitchFamily="2" charset="-122"/>
              </a:rPr>
              <a:t>synchronized</a:t>
            </a:r>
            <a:r>
              <a:rPr lang="en-US" altLang="zh-CN" b="1" dirty="0">
                <a:solidFill>
                  <a:srgbClr val="7F0055"/>
                </a:solidFill>
                <a:latin typeface="华文新魏" panose="02010800040101010101" pitchFamily="2" charset="-122"/>
                <a:ea typeface="华文新魏" panose="02010800040101010101" pitchFamily="2" charset="-122"/>
              </a:rPr>
              <a:t> void deposit(int amount){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int </a:t>
            </a:r>
            <a:r>
              <a:rPr lang="en-US" altLang="zh-CN" b="1" dirty="0" err="1">
                <a:solidFill>
                  <a:srgbClr val="7F0055"/>
                </a:solidFill>
                <a:latin typeface="华文新魏" panose="02010800040101010101" pitchFamily="2" charset="-122"/>
                <a:ea typeface="华文新魏" panose="02010800040101010101" pitchFamily="2" charset="-122"/>
              </a:rPr>
              <a:t>newBalance</a:t>
            </a:r>
            <a:r>
              <a:rPr lang="en-US" altLang="zh-CN" b="1" dirty="0">
                <a:solidFill>
                  <a:srgbClr val="7F0055"/>
                </a:solidFill>
                <a:latin typeface="华文新魏" panose="02010800040101010101" pitchFamily="2" charset="-122"/>
                <a:ea typeface="华文新魏" panose="02010800040101010101" pitchFamily="2" charset="-122"/>
              </a:rPr>
              <a:t> = balance + amount;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try{ </a:t>
            </a:r>
            <a:r>
              <a:rPr lang="en-US" altLang="zh-CN" b="1" dirty="0" err="1">
                <a:solidFill>
                  <a:srgbClr val="7F0055"/>
                </a:solidFill>
                <a:latin typeface="华文新魏" panose="02010800040101010101" pitchFamily="2" charset="-122"/>
                <a:ea typeface="华文新魏" panose="02010800040101010101" pitchFamily="2" charset="-122"/>
              </a:rPr>
              <a:t>Thread.sleep</a:t>
            </a:r>
            <a:r>
              <a:rPr lang="en-US" altLang="zh-CN" b="1" dirty="0">
                <a:solidFill>
                  <a:srgbClr val="7F0055"/>
                </a:solidFill>
                <a:latin typeface="华文新魏" panose="02010800040101010101" pitchFamily="2" charset="-122"/>
                <a:ea typeface="华文新魏" panose="02010800040101010101" pitchFamily="2" charset="-122"/>
              </a:rPr>
              <a:t>(5);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catch(</a:t>
            </a:r>
            <a:r>
              <a:rPr lang="en-US" altLang="zh-CN" b="1" dirty="0" err="1">
                <a:solidFill>
                  <a:srgbClr val="7F0055"/>
                </a:solidFill>
                <a:latin typeface="华文新魏" panose="02010800040101010101" pitchFamily="2" charset="-122"/>
                <a:ea typeface="华文新魏" panose="02010800040101010101" pitchFamily="2" charset="-122"/>
              </a:rPr>
              <a:t>InterruptedException</a:t>
            </a:r>
            <a:r>
              <a:rPr lang="en-US" altLang="zh-CN" b="1" dirty="0">
                <a:solidFill>
                  <a:srgbClr val="7F0055"/>
                </a:solidFill>
                <a:latin typeface="华文新魏" panose="02010800040101010101" pitchFamily="2" charset="-122"/>
                <a:ea typeface="华文新魏" panose="02010800040101010101" pitchFamily="2" charset="-122"/>
              </a:rPr>
              <a:t> e){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balance = </a:t>
            </a:r>
            <a:r>
              <a:rPr lang="en-US" altLang="zh-CN" b="1" dirty="0" err="1">
                <a:solidFill>
                  <a:srgbClr val="7F0055"/>
                </a:solidFill>
                <a:latin typeface="华文新魏" panose="02010800040101010101" pitchFamily="2" charset="-122"/>
                <a:ea typeface="华文新魏" panose="02010800040101010101" pitchFamily="2" charset="-122"/>
              </a:rPr>
              <a:t>newBalance</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a:t>
            </a:r>
          </a:p>
        </p:txBody>
      </p:sp>
      <p:sp>
        <p:nvSpPr>
          <p:cNvPr id="8" name="TextBox 7"/>
          <p:cNvSpPr txBox="1"/>
          <p:nvPr/>
        </p:nvSpPr>
        <p:spPr>
          <a:xfrm>
            <a:off x="8527055" y="2886419"/>
            <a:ext cx="3081755" cy="400110"/>
          </a:xfrm>
          <a:prstGeom prst="rect">
            <a:avLst/>
          </a:prstGeom>
          <a:noFill/>
        </p:spPr>
        <p:txBody>
          <a:bodyPr wrap="square" rtlCol="0">
            <a:spAutoFit/>
          </a:bodyPr>
          <a:lstStyle/>
          <a:p>
            <a:r>
              <a:rPr lang="en-US" altLang="zh-CN" sz="2000" b="1" dirty="0">
                <a:latin typeface="华文新魏" panose="02010800040101010101" pitchFamily="2" charset="-122"/>
                <a:ea typeface="华文新魏" panose="02010800040101010101" pitchFamily="2" charset="-122"/>
              </a:rPr>
              <a:t>deposit</a:t>
            </a:r>
            <a:r>
              <a:rPr lang="zh-CN" altLang="en-US" sz="2000" b="1" dirty="0">
                <a:latin typeface="华文新魏" panose="02010800040101010101" pitchFamily="2" charset="-122"/>
                <a:ea typeface="华文新魏" panose="02010800040101010101" pitchFamily="2" charset="-122"/>
              </a:rPr>
              <a:t>方法改为同步的</a:t>
            </a:r>
          </a:p>
        </p:txBody>
      </p:sp>
      <p:sp>
        <p:nvSpPr>
          <p:cNvPr id="7" name="圆角矩形标注 14">
            <a:extLst>
              <a:ext uri="{FF2B5EF4-FFF2-40B4-BE49-F238E27FC236}">
                <a16:creationId xmlns:a16="http://schemas.microsoft.com/office/drawing/2014/main" id="{95707FE7-1EF3-4CA0-89BE-2BCA90BF8DA6}"/>
              </a:ext>
            </a:extLst>
          </p:cNvPr>
          <p:cNvSpPr/>
          <p:nvPr/>
        </p:nvSpPr>
        <p:spPr>
          <a:xfrm>
            <a:off x="6869152" y="4025272"/>
            <a:ext cx="4041654" cy="1260406"/>
          </a:xfrm>
          <a:prstGeom prst="wedgeRoundRectCallout">
            <a:avLst>
              <a:gd name="adj1" fmla="val -104268"/>
              <a:gd name="adj2" fmla="val -440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sleep</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方法调用之后，并没有释放锁。使得线程仍然可以同步控制。</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sleep</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不会让出系统资源；</a:t>
            </a:r>
            <a:endPar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凡是在上了锁的临界区里，</a:t>
            </a:r>
            <a:r>
              <a:rPr lang="en-US" altLang="zh-CN"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sleep</a:t>
            </a:r>
            <a:r>
              <a:rPr lang="zh-CN"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方法不会释放锁</a:t>
            </a:r>
            <a:endParaRPr lang="en-US"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39749" y="1086168"/>
            <a:ext cx="10371057" cy="599413"/>
          </a:xfrm>
          <a:prstGeom prst="rect">
            <a:avLst/>
          </a:prstGeom>
        </p:spPr>
        <p:txBody>
          <a:bodyPr vert="horz" wrap="square" lIns="92075" tIns="46038" rIns="92075" bIns="46038" anchor="t">
            <a:normAutofit fontScale="97500"/>
          </a:bodyPr>
          <a:lstStyle/>
          <a:p>
            <a:pPr marL="228600" indent="-228600">
              <a:spcBef>
                <a:spcPct val="0"/>
              </a:spcBef>
              <a:buFont typeface="Wingdings" pitchFamily="2" charset="2"/>
              <a:buChar char="n"/>
            </a:pPr>
            <a:r>
              <a:rPr lang="zh-CN" altLang="en-US" sz="2300" dirty="0">
                <a:latin typeface="华文新魏" panose="02010800040101010101" pitchFamily="2" charset="-122"/>
                <a:ea typeface="华文新魏" panose="02010800040101010101" pitchFamily="2" charset="-122"/>
                <a:cs typeface="Courier New" panose="02070309020205020404" pitchFamily="49" charset="0"/>
              </a:rPr>
              <a:t>因此前面的例子有如下几种修改方案</a:t>
            </a:r>
          </a:p>
        </p:txBody>
      </p:sp>
      <p:sp>
        <p:nvSpPr>
          <p:cNvPr id="8" name="TextBox 7"/>
          <p:cNvSpPr txBox="1"/>
          <p:nvPr/>
        </p:nvSpPr>
        <p:spPr>
          <a:xfrm>
            <a:off x="8527055" y="2886419"/>
            <a:ext cx="3349128" cy="707886"/>
          </a:xfrm>
          <a:prstGeom prst="rect">
            <a:avLst/>
          </a:prstGeom>
          <a:noFill/>
        </p:spPr>
        <p:txBody>
          <a:bodyPr wrap="square" rtlCol="0">
            <a:spAutoFit/>
          </a:bodyPr>
          <a:lstStyle/>
          <a:p>
            <a:r>
              <a:rPr lang="zh-CN" altLang="en-US" sz="2000" b="1" dirty="0">
                <a:latin typeface="华文新魏" panose="02010800040101010101" pitchFamily="2" charset="-122"/>
                <a:ea typeface="华文新魏" panose="02010800040101010101" pitchFamily="2" charset="-122"/>
              </a:rPr>
              <a:t>修改共享资源</a:t>
            </a:r>
            <a:r>
              <a:rPr lang="en-US" altLang="zh-CN" sz="2000" b="1" dirty="0">
                <a:latin typeface="华文新魏" panose="02010800040101010101" pitchFamily="2" charset="-122"/>
                <a:ea typeface="华文新魏" panose="02010800040101010101" pitchFamily="2" charset="-122"/>
              </a:rPr>
              <a:t>Account</a:t>
            </a:r>
            <a:r>
              <a:rPr lang="zh-CN" altLang="en-US" sz="2000" b="1" dirty="0">
                <a:latin typeface="华文新魏" panose="02010800040101010101" pitchFamily="2" charset="-122"/>
                <a:ea typeface="华文新魏" panose="02010800040101010101" pitchFamily="2" charset="-122"/>
              </a:rPr>
              <a:t>类，在</a:t>
            </a:r>
            <a:r>
              <a:rPr lang="en-US" altLang="zh-CN" sz="2000" b="1" dirty="0">
                <a:latin typeface="华文新魏" panose="02010800040101010101" pitchFamily="2" charset="-122"/>
                <a:ea typeface="华文新魏" panose="02010800040101010101" pitchFamily="2" charset="-122"/>
              </a:rPr>
              <a:t>deposit</a:t>
            </a:r>
            <a:r>
              <a:rPr lang="zh-CN" altLang="en-US" sz="2000" b="1" dirty="0">
                <a:latin typeface="华文新魏" panose="02010800040101010101" pitchFamily="2" charset="-122"/>
                <a:ea typeface="华文新魏" panose="02010800040101010101" pitchFamily="2" charset="-122"/>
              </a:rPr>
              <a:t>方法内部加同步块</a:t>
            </a:r>
          </a:p>
        </p:txBody>
      </p:sp>
      <p:sp>
        <p:nvSpPr>
          <p:cNvPr id="151553" name="Rectangle 1"/>
          <p:cNvSpPr>
            <a:spLocks noChangeArrowheads="1"/>
          </p:cNvSpPr>
          <p:nvPr/>
        </p:nvSpPr>
        <p:spPr bwMode="auto">
          <a:xfrm>
            <a:off x="237439" y="1502688"/>
            <a:ext cx="7964119" cy="5266102"/>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private static class Account{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private int balance = 0;</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int </a:t>
            </a:r>
            <a:r>
              <a:rPr lang="en-US" altLang="zh-CN" b="1" dirty="0" err="1">
                <a:solidFill>
                  <a:srgbClr val="7F0055"/>
                </a:solidFill>
                <a:latin typeface="华文新魏" panose="02010800040101010101" pitchFamily="2" charset="-122"/>
                <a:ea typeface="华文新魏" panose="02010800040101010101" pitchFamily="2" charset="-122"/>
              </a:rPr>
              <a:t>getBalance</a:t>
            </a: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return balance;</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void deposit(int amount){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synchronized(this){</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int </a:t>
            </a:r>
            <a:r>
              <a:rPr lang="en-US" altLang="zh-CN" b="1" dirty="0" err="1">
                <a:solidFill>
                  <a:srgbClr val="7F0055"/>
                </a:solidFill>
                <a:latin typeface="华文新魏" panose="02010800040101010101" pitchFamily="2" charset="-122"/>
                <a:ea typeface="华文新魏" panose="02010800040101010101" pitchFamily="2" charset="-122"/>
              </a:rPr>
              <a:t>newBalance</a:t>
            </a:r>
            <a:r>
              <a:rPr lang="en-US" altLang="zh-CN" b="1" dirty="0">
                <a:solidFill>
                  <a:srgbClr val="7F0055"/>
                </a:solidFill>
                <a:latin typeface="华文新魏" panose="02010800040101010101" pitchFamily="2" charset="-122"/>
                <a:ea typeface="华文新魏" panose="02010800040101010101" pitchFamily="2" charset="-122"/>
              </a:rPr>
              <a:t> = balance + amount;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try{ </a:t>
            </a:r>
            <a:r>
              <a:rPr lang="en-US" altLang="zh-CN" b="1" dirty="0" err="1">
                <a:solidFill>
                  <a:srgbClr val="7F0055"/>
                </a:solidFill>
                <a:latin typeface="华文新魏" panose="02010800040101010101" pitchFamily="2" charset="-122"/>
                <a:ea typeface="华文新魏" panose="02010800040101010101" pitchFamily="2" charset="-122"/>
              </a:rPr>
              <a:t>Thread.sleep</a:t>
            </a:r>
            <a:r>
              <a:rPr lang="en-US" altLang="zh-CN" b="1" dirty="0">
                <a:solidFill>
                  <a:srgbClr val="7F0055"/>
                </a:solidFill>
                <a:latin typeface="华文新魏" panose="02010800040101010101" pitchFamily="2" charset="-122"/>
                <a:ea typeface="华文新魏" panose="02010800040101010101" pitchFamily="2" charset="-122"/>
              </a:rPr>
              <a:t>(5);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catch(</a:t>
            </a:r>
            <a:r>
              <a:rPr lang="en-US" altLang="zh-CN" b="1" dirty="0" err="1">
                <a:solidFill>
                  <a:srgbClr val="7F0055"/>
                </a:solidFill>
                <a:latin typeface="华文新魏" panose="02010800040101010101" pitchFamily="2" charset="-122"/>
                <a:ea typeface="华文新魏" panose="02010800040101010101" pitchFamily="2" charset="-122"/>
              </a:rPr>
              <a:t>InterruptedException</a:t>
            </a:r>
            <a:r>
              <a:rPr lang="en-US" altLang="zh-CN" b="1" dirty="0">
                <a:solidFill>
                  <a:srgbClr val="7F0055"/>
                </a:solidFill>
                <a:latin typeface="华文新魏" panose="02010800040101010101" pitchFamily="2" charset="-122"/>
                <a:ea typeface="华文新魏" panose="02010800040101010101" pitchFamily="2" charset="-122"/>
              </a:rPr>
              <a:t> e){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balance = </a:t>
            </a:r>
            <a:r>
              <a:rPr lang="en-US" altLang="zh-CN" b="1" dirty="0" err="1">
                <a:solidFill>
                  <a:srgbClr val="7F0055"/>
                </a:solidFill>
                <a:latin typeface="华文新魏" panose="02010800040101010101" pitchFamily="2" charset="-122"/>
                <a:ea typeface="华文新魏" panose="02010800040101010101" pitchFamily="2" charset="-122"/>
              </a:rPr>
              <a:t>newBalance</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836623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39749" y="1086168"/>
            <a:ext cx="10371057" cy="599413"/>
          </a:xfrm>
          <a:prstGeom prst="rect">
            <a:avLst/>
          </a:prstGeom>
        </p:spPr>
        <p:txBody>
          <a:bodyPr vert="horz" wrap="square" lIns="92075" tIns="46038" rIns="92075" bIns="46038" anchor="t">
            <a:normAutofit fontScale="97500"/>
          </a:bodyPr>
          <a:lstStyle/>
          <a:p>
            <a:pPr marL="228600" indent="-228600">
              <a:spcBef>
                <a:spcPct val="0"/>
              </a:spcBef>
              <a:buFont typeface="Wingdings" pitchFamily="2" charset="2"/>
              <a:buChar char="n"/>
            </a:pP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因此前面的例子有如下几种修改方案</a:t>
            </a:r>
          </a:p>
        </p:txBody>
      </p:sp>
      <p:sp>
        <p:nvSpPr>
          <p:cNvPr id="8" name="TextBox 7"/>
          <p:cNvSpPr txBox="1"/>
          <p:nvPr/>
        </p:nvSpPr>
        <p:spPr>
          <a:xfrm>
            <a:off x="6278137" y="1760634"/>
            <a:ext cx="5697963" cy="3785652"/>
          </a:xfrm>
          <a:prstGeom prst="rect">
            <a:avLst/>
          </a:prstGeom>
          <a:noFill/>
        </p:spPr>
        <p:txBody>
          <a:bodyPr wrap="square" rtlCol="0">
            <a:spAutoFit/>
          </a:bodyPr>
          <a:lstStyle/>
          <a:p>
            <a:r>
              <a:rPr lang="zh-CN" altLang="en-US" sz="2000" b="1" dirty="0">
                <a:latin typeface="华文新魏" panose="02010800040101010101" pitchFamily="2" charset="-122"/>
                <a:ea typeface="华文新魏" panose="02010800040101010101" pitchFamily="2" charset="-122"/>
              </a:rPr>
              <a:t>修改线程任务类</a:t>
            </a:r>
            <a:r>
              <a:rPr lang="en-US" altLang="zh-CN" sz="2000" b="1" dirty="0" err="1">
                <a:latin typeface="华文新魏" panose="02010800040101010101" pitchFamily="2" charset="-122"/>
                <a:ea typeface="华文新魏" panose="02010800040101010101" pitchFamily="2" charset="-122"/>
              </a:rPr>
              <a:t>AddPennyTask</a:t>
            </a:r>
            <a:r>
              <a:rPr lang="zh-CN" altLang="en-US" sz="2000" b="1" dirty="0">
                <a:latin typeface="华文新魏" panose="02010800040101010101" pitchFamily="2" charset="-122"/>
                <a:ea typeface="华文新魏" panose="02010800040101010101" pitchFamily="2" charset="-122"/>
              </a:rPr>
              <a:t>，在</a:t>
            </a:r>
            <a:r>
              <a:rPr lang="en-US" altLang="zh-CN" sz="2000" b="1" dirty="0">
                <a:latin typeface="华文新魏" panose="02010800040101010101" pitchFamily="2" charset="-122"/>
                <a:ea typeface="华文新魏" panose="02010800040101010101" pitchFamily="2" charset="-122"/>
              </a:rPr>
              <a:t>run</a:t>
            </a:r>
            <a:r>
              <a:rPr lang="zh-CN" altLang="en-US" sz="2000" b="1" dirty="0">
                <a:latin typeface="华文新魏" panose="02010800040101010101" pitchFamily="2" charset="-122"/>
                <a:ea typeface="华文新魏" panose="02010800040101010101" pitchFamily="2" charset="-122"/>
              </a:rPr>
              <a:t>方法里加同步块</a:t>
            </a:r>
            <a:endParaRPr lang="en-US" altLang="zh-CN" sz="2000" b="1" dirty="0">
              <a:latin typeface="华文新魏" panose="02010800040101010101" pitchFamily="2" charset="-122"/>
              <a:ea typeface="华文新魏" panose="02010800040101010101" pitchFamily="2" charset="-122"/>
            </a:endParaRPr>
          </a:p>
          <a:p>
            <a:endParaRPr lang="en-US" altLang="zh-CN" sz="2000" b="1" dirty="0">
              <a:solidFill>
                <a:srgbClr val="FF0000"/>
              </a:solidFill>
              <a:latin typeface="华文新魏" panose="02010800040101010101" pitchFamily="2" charset="-122"/>
              <a:ea typeface="华文新魏" panose="02010800040101010101" pitchFamily="2" charset="-122"/>
            </a:endParaRPr>
          </a:p>
          <a:p>
            <a:r>
              <a:rPr lang="zh-CN" altLang="en-US" sz="2000" b="1" dirty="0">
                <a:latin typeface="华文新魏" panose="02010800040101010101" pitchFamily="2" charset="-122"/>
                <a:ea typeface="华文新魏" panose="02010800040101010101" pitchFamily="2" charset="-122"/>
              </a:rPr>
              <a:t>注意：是对</a:t>
            </a:r>
            <a:r>
              <a:rPr lang="en-US" altLang="zh-CN" sz="2000" b="1" dirty="0">
                <a:latin typeface="华文新魏" panose="02010800040101010101" pitchFamily="2" charset="-122"/>
                <a:ea typeface="华文新魏" panose="02010800040101010101" pitchFamily="2" charset="-122"/>
              </a:rPr>
              <a:t>account</a:t>
            </a:r>
            <a:r>
              <a:rPr lang="zh-CN" altLang="en-US" sz="2000" b="1" dirty="0">
                <a:latin typeface="华文新魏" panose="02010800040101010101" pitchFamily="2" charset="-122"/>
                <a:ea typeface="华文新魏" panose="02010800040101010101" pitchFamily="2" charset="-122"/>
              </a:rPr>
              <a:t>对象加锁。不能对</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对象加锁，即</a:t>
            </a:r>
            <a:endParaRPr lang="en-US" altLang="zh-CN" sz="2000" b="1" dirty="0">
              <a:latin typeface="华文新魏" panose="02010800040101010101" pitchFamily="2" charset="-122"/>
              <a:ea typeface="华文新魏" panose="02010800040101010101" pitchFamily="2" charset="-122"/>
            </a:endParaRPr>
          </a:p>
          <a:p>
            <a:r>
              <a:rPr lang="en-US" altLang="zh-CN" sz="2000" b="1" dirty="0">
                <a:solidFill>
                  <a:srgbClr val="FF0000"/>
                </a:solidFill>
                <a:latin typeface="华文新魏" panose="02010800040101010101" pitchFamily="2" charset="-122"/>
                <a:ea typeface="华文新魏" panose="02010800040101010101" pitchFamily="2" charset="-122"/>
              </a:rPr>
              <a:t>    synchronized(this)</a:t>
            </a:r>
            <a:r>
              <a:rPr lang="zh-CN" altLang="en-US" sz="2000" b="1" dirty="0">
                <a:solidFill>
                  <a:srgbClr val="FF0000"/>
                </a:solidFill>
                <a:latin typeface="华文新魏" panose="02010800040101010101" pitchFamily="2" charset="-122"/>
                <a:ea typeface="华文新魏" panose="02010800040101010101" pitchFamily="2" charset="-122"/>
              </a:rPr>
              <a:t>是错误的</a:t>
            </a:r>
            <a:endParaRPr lang="en-US" altLang="zh-CN" sz="2000" b="1" dirty="0">
              <a:solidFill>
                <a:srgbClr val="FF0000"/>
              </a:solidFill>
              <a:latin typeface="华文新魏" panose="02010800040101010101" pitchFamily="2" charset="-122"/>
              <a:ea typeface="华文新魏" panose="02010800040101010101" pitchFamily="2" charset="-122"/>
            </a:endParaRPr>
          </a:p>
          <a:p>
            <a:endParaRPr lang="en-US" altLang="zh-CN" sz="2000" b="1" dirty="0">
              <a:solidFill>
                <a:srgbClr val="FF0000"/>
              </a:solidFill>
              <a:latin typeface="华文新魏" panose="02010800040101010101" pitchFamily="2" charset="-122"/>
              <a:ea typeface="华文新魏" panose="02010800040101010101" pitchFamily="2" charset="-122"/>
            </a:endParaRPr>
          </a:p>
          <a:p>
            <a:r>
              <a:rPr lang="zh-CN" altLang="en-US" sz="2000" b="1" dirty="0">
                <a:latin typeface="华文新魏" panose="02010800040101010101" pitchFamily="2" charset="-122"/>
                <a:ea typeface="华文新魏" panose="02010800040101010101" pitchFamily="2" charset="-122"/>
              </a:rPr>
              <a:t>因为</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是</a:t>
            </a:r>
            <a:r>
              <a:rPr lang="en-US" altLang="zh-CN" sz="2000" b="1" dirty="0" err="1">
                <a:latin typeface="华文新魏" panose="02010800040101010101" pitchFamily="2" charset="-122"/>
                <a:ea typeface="华文新魏" panose="02010800040101010101" pitchFamily="2" charset="-122"/>
              </a:rPr>
              <a:t>AddPennyTask</a:t>
            </a:r>
            <a:r>
              <a:rPr lang="zh-CN" altLang="en-US" sz="2000" b="1" dirty="0">
                <a:latin typeface="华文新魏" panose="02010800040101010101" pitchFamily="2" charset="-122"/>
                <a:ea typeface="华文新魏" panose="02010800040101010101" pitchFamily="2" charset="-122"/>
              </a:rPr>
              <a:t>对象，</a:t>
            </a:r>
            <a:r>
              <a:rPr lang="en-US" altLang="zh-CN" sz="2000" b="1" dirty="0">
                <a:latin typeface="华文新魏" panose="02010800040101010101" pitchFamily="2" charset="-122"/>
                <a:ea typeface="华文新魏" panose="02010800040101010101" pitchFamily="2" charset="-122"/>
              </a:rPr>
              <a:t>100</a:t>
            </a:r>
            <a:r>
              <a:rPr lang="zh-CN" altLang="en-US" sz="2000" b="1" dirty="0">
                <a:latin typeface="华文新魏" panose="02010800040101010101" pitchFamily="2" charset="-122"/>
                <a:ea typeface="华文新魏" panose="02010800040101010101" pitchFamily="2" charset="-122"/>
              </a:rPr>
              <a:t>个线程任务对象各不相同，因此</a:t>
            </a:r>
            <a:r>
              <a:rPr lang="en-US" altLang="zh-CN" sz="2000" b="1" dirty="0">
                <a:latin typeface="华文新魏" panose="02010800040101010101" pitchFamily="2" charset="-122"/>
                <a:ea typeface="华文新魏" panose="02010800040101010101" pitchFamily="2" charset="-122"/>
              </a:rPr>
              <a:t>synchronized(this)</a:t>
            </a:r>
            <a:r>
              <a:rPr lang="zh-CN" altLang="en-US" sz="2000" b="1" dirty="0">
                <a:latin typeface="华文新魏" panose="02010800040101010101" pitchFamily="2" charset="-122"/>
                <a:ea typeface="华文新魏" panose="02010800040101010101" pitchFamily="2" charset="-122"/>
              </a:rPr>
              <a:t>是对</a:t>
            </a:r>
            <a:r>
              <a:rPr lang="en-US" altLang="zh-CN" sz="2000" b="1" dirty="0">
                <a:latin typeface="华文新魏" panose="02010800040101010101" pitchFamily="2" charset="-122"/>
                <a:ea typeface="华文新魏" panose="02010800040101010101" pitchFamily="2" charset="-122"/>
              </a:rPr>
              <a:t>100</a:t>
            </a:r>
            <a:r>
              <a:rPr lang="zh-CN" altLang="en-US" sz="2000" b="1" dirty="0">
                <a:latin typeface="华文新魏" panose="02010800040101010101" pitchFamily="2" charset="-122"/>
                <a:ea typeface="华文新魏" panose="02010800040101010101" pitchFamily="2" charset="-122"/>
              </a:rPr>
              <a:t>个线程任务对象分别加锁，根本没起到同步的作用。</a:t>
            </a:r>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100</a:t>
            </a:r>
            <a:r>
              <a:rPr lang="zh-CN" altLang="en-US" sz="2000" b="1" dirty="0">
                <a:latin typeface="华文新魏" panose="02010800040101010101" pitchFamily="2" charset="-122"/>
                <a:ea typeface="华文新魏" panose="02010800040101010101" pitchFamily="2" charset="-122"/>
              </a:rPr>
              <a:t>个线程任务对象同时访问的是共享资源</a:t>
            </a:r>
            <a:r>
              <a:rPr lang="en-US" altLang="zh-CN" sz="2000" b="1" dirty="0">
                <a:latin typeface="华文新魏" panose="02010800040101010101" pitchFamily="2" charset="-122"/>
                <a:ea typeface="华文新魏" panose="02010800040101010101" pitchFamily="2" charset="-122"/>
              </a:rPr>
              <a:t>account</a:t>
            </a:r>
            <a:r>
              <a:rPr lang="zh-CN" altLang="en-US" sz="2000" b="1" dirty="0">
                <a:latin typeface="华文新魏" panose="02010800040101010101" pitchFamily="2" charset="-122"/>
                <a:ea typeface="华文新魏" panose="02010800040101010101" pitchFamily="2" charset="-122"/>
              </a:rPr>
              <a:t>对象，需要加锁同步的是</a:t>
            </a:r>
            <a:r>
              <a:rPr lang="en-US" altLang="zh-CN" sz="2000" b="1" dirty="0">
                <a:latin typeface="华文新魏" panose="02010800040101010101" pitchFamily="2" charset="-122"/>
                <a:ea typeface="华文新魏" panose="02010800040101010101" pitchFamily="2" charset="-122"/>
              </a:rPr>
              <a:t>account</a:t>
            </a:r>
            <a:r>
              <a:rPr lang="zh-CN" altLang="en-US" sz="2000" b="1" dirty="0">
                <a:latin typeface="华文新魏" panose="02010800040101010101" pitchFamily="2" charset="-122"/>
                <a:ea typeface="华文新魏" panose="02010800040101010101" pitchFamily="2" charset="-122"/>
              </a:rPr>
              <a:t>对象。</a:t>
            </a:r>
          </a:p>
        </p:txBody>
      </p:sp>
      <p:sp>
        <p:nvSpPr>
          <p:cNvPr id="152577" name="Rectangle 1"/>
          <p:cNvSpPr>
            <a:spLocks noChangeArrowheads="1"/>
          </p:cNvSpPr>
          <p:nvPr/>
        </p:nvSpPr>
        <p:spPr bwMode="auto">
          <a:xfrm>
            <a:off x="202896" y="1760634"/>
            <a:ext cx="5795176" cy="3397533"/>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private static class </a:t>
            </a:r>
            <a:r>
              <a:rPr lang="en-US" altLang="zh-CN" b="1" dirty="0" err="1">
                <a:solidFill>
                  <a:srgbClr val="7F0055"/>
                </a:solidFill>
                <a:latin typeface="华文新魏" panose="02010800040101010101" pitchFamily="2" charset="-122"/>
                <a:ea typeface="华文新魏" panose="02010800040101010101" pitchFamily="2" charset="-122"/>
              </a:rPr>
              <a:t>AddPennyTask</a:t>
            </a:r>
            <a:r>
              <a:rPr lang="en-US" altLang="zh-CN" b="1" dirty="0">
                <a:solidFill>
                  <a:srgbClr val="7F0055"/>
                </a:solidFill>
                <a:latin typeface="华文新魏" panose="02010800040101010101" pitchFamily="2" charset="-122"/>
                <a:ea typeface="华文新魏" panose="02010800040101010101" pitchFamily="2" charset="-122"/>
              </a:rPr>
              <a:t> implements Runnable{</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void run()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synchronized(account){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err="1">
                <a:solidFill>
                  <a:srgbClr val="7F0055"/>
                </a:solidFill>
                <a:latin typeface="华文新魏" panose="02010800040101010101" pitchFamily="2" charset="-122"/>
                <a:ea typeface="华文新魏" panose="02010800040101010101" pitchFamily="2" charset="-122"/>
              </a:rPr>
              <a:t>account.deposit</a:t>
            </a:r>
            <a:r>
              <a:rPr lang="en-US" altLang="zh-CN" b="1" dirty="0">
                <a:solidFill>
                  <a:srgbClr val="7F0055"/>
                </a:solidFill>
                <a:latin typeface="华文新魏" panose="02010800040101010101" pitchFamily="2" charset="-122"/>
                <a:ea typeface="华文新魏" panose="02010800040101010101" pitchFamily="2" charset="-122"/>
              </a:rPr>
              <a:t>(1);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endParaRPr lang="en-US" altLang="zh-CN" b="1" dirty="0">
              <a:solidFill>
                <a:srgbClr val="7F0055"/>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36623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加锁同步</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39750" y="1123950"/>
            <a:ext cx="11021986" cy="4527550"/>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rPr>
              <a:t>采用</a:t>
            </a:r>
            <a:r>
              <a:rPr lang="en-US" altLang="en-US" sz="2000" dirty="0">
                <a:latin typeface="华文新魏" panose="02010800040101010101" pitchFamily="2" charset="-122"/>
                <a:ea typeface="华文新魏" panose="02010800040101010101" pitchFamily="2" charset="-122"/>
              </a:rPr>
              <a:t>synchronized</a:t>
            </a:r>
            <a:r>
              <a:rPr lang="zh-CN" altLang="en-US" sz="2000" dirty="0">
                <a:latin typeface="华文新魏" panose="02010800040101010101" pitchFamily="2" charset="-122"/>
                <a:ea typeface="华文新魏" panose="02010800040101010101" pitchFamily="2" charset="-122"/>
              </a:rPr>
              <a:t>关键字的同步要</a:t>
            </a:r>
            <a:r>
              <a:rPr lang="en-US" altLang="en-US" sz="2000" dirty="0" err="1">
                <a:solidFill>
                  <a:srgbClr val="FF0000"/>
                </a:solidFill>
                <a:latin typeface="华文新魏" panose="02010800040101010101" pitchFamily="2" charset="-122"/>
                <a:ea typeface="华文新魏" panose="02010800040101010101" pitchFamily="2" charset="-122"/>
              </a:rPr>
              <a:t>隐式地</a:t>
            </a:r>
            <a:r>
              <a:rPr lang="en-US" altLang="en-US" sz="2000" dirty="0" err="1">
                <a:latin typeface="华文新魏" panose="02010800040101010101" pitchFamily="2" charset="-122"/>
                <a:ea typeface="华文新魏" panose="02010800040101010101" pitchFamily="2" charset="-122"/>
              </a:rPr>
              <a:t>在</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对象</a:t>
            </a:r>
            <a:r>
              <a:rPr kumimoji="0" lang="en-US" altLang="en-US" sz="20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rPr>
              <a:t>实例</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或</a:t>
            </a:r>
            <a:r>
              <a:rPr kumimoji="0" lang="zh-CN"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类</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上</a:t>
            </a:r>
            <a:r>
              <a:rPr lang="zh-CN" altLang="en-US" sz="2000" dirty="0">
                <a:latin typeface="华文新魏" panose="02010800040101010101" pitchFamily="2" charset="-122"/>
                <a:ea typeface="华文新魏" panose="02010800040101010101" pitchFamily="2" charset="-122"/>
              </a:rPr>
              <a:t>加</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锁</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，粒度较大影响性能</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p>
          <a:p>
            <a:pPr marL="228600" marR="0" lvl="0" indent="-228600" algn="l" defTabSz="914400" rtl="0" eaLnBrk="1" fontAlgn="auto" latinLnBrk="0" hangingPunct="1">
              <a:lnSpc>
                <a:spcPct val="120000"/>
              </a:lnSpc>
              <a:spcBef>
                <a:spcPct val="0"/>
              </a:spcBef>
              <a:spcAft>
                <a:spcPts val="0"/>
              </a:spcAft>
              <a:buClrTx/>
              <a:buSzTx/>
              <a:buFont typeface="Wingdings" pitchFamily="2" charset="2"/>
              <a:buChar char="n"/>
              <a:tabLst/>
              <a:defRPr/>
            </a:pP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JDK 1.5 </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可以</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显式地加锁</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，能够在更小的粒度上进行线程同步（后面会展开详细讨论）</a:t>
            </a:r>
          </a:p>
          <a:p>
            <a:pPr marL="228600" marR="0" lvl="0" indent="-228600" algn="l" defTabSz="914400" rtl="0" eaLnBrk="1" fontAlgn="auto" latinLnBrk="0" hangingPunct="1">
              <a:lnSpc>
                <a:spcPct val="120000"/>
              </a:lnSpc>
              <a:spcBef>
                <a:spcPct val="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一个</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锁是一个Lock接</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口的实例</a:t>
            </a:r>
            <a:endPar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lvl="0" indent="-228600">
              <a:lnSpc>
                <a:spcPct val="120000"/>
              </a:lnSpc>
              <a:spcBef>
                <a:spcPct val="0"/>
              </a:spcBef>
              <a:buFont typeface="Wingdings" pitchFamily="2" charset="2"/>
              <a:buChar char="n"/>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类</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sym typeface="+mn-ea"/>
              </a:rPr>
              <a:t>ReentrantLock是Lock的一个具体实现</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：可重入的</a:t>
            </a:r>
            <a:r>
              <a:rPr lang="en-US" altLang="en-US" sz="2000" dirty="0">
                <a:latin typeface="华文新魏" panose="02010800040101010101" pitchFamily="2" charset="-122"/>
                <a:ea typeface="华文新魏" panose="02010800040101010101" pitchFamily="2" charset="-122"/>
              </a:rPr>
              <a:t>锁</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endParaRPr>
          </a:p>
        </p:txBody>
      </p:sp>
      <p:grpSp>
        <p:nvGrpSpPr>
          <p:cNvPr id="5" name="组合 4"/>
          <p:cNvGrpSpPr/>
          <p:nvPr/>
        </p:nvGrpSpPr>
        <p:grpSpPr>
          <a:xfrm>
            <a:off x="331350" y="2923921"/>
            <a:ext cx="9960389" cy="3542665"/>
            <a:chOff x="276" y="3680"/>
            <a:chExt cx="16383" cy="5579"/>
          </a:xfrm>
        </p:grpSpPr>
        <p:graphicFrame>
          <p:nvGraphicFramePr>
            <p:cNvPr id="6" name="对象 5"/>
            <p:cNvGraphicFramePr>
              <a:graphicFrameLocks noChangeAspect="1"/>
            </p:cNvGraphicFramePr>
            <p:nvPr/>
          </p:nvGraphicFramePr>
          <p:xfrm>
            <a:off x="276" y="3680"/>
            <a:ext cx="8246" cy="4785"/>
          </p:xfrm>
          <a:graphic>
            <a:graphicData uri="http://schemas.openxmlformats.org/presentationml/2006/ole">
              <mc:AlternateContent xmlns:mc="http://schemas.openxmlformats.org/markup-compatibility/2006">
                <mc:Choice xmlns:v="urn:schemas-microsoft-com:vml" Requires="v">
                  <p:oleObj spid="_x0000_s30041" r:id="rId4" imgW="6286500" imgH="4267088" progId="">
                    <p:embed/>
                  </p:oleObj>
                </mc:Choice>
                <mc:Fallback>
                  <p:oleObj r:id="rId4" imgW="6286500" imgH="4267088"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 y="3680"/>
                          <a:ext cx="8246" cy="47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4"/>
            <p:cNvSpPr txBox="1"/>
            <p:nvPr/>
          </p:nvSpPr>
          <p:spPr>
            <a:xfrm>
              <a:off x="7535" y="4747"/>
              <a:ext cx="6983" cy="1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得到一个锁</a:t>
              </a: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释放锁</a:t>
              </a: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返回一个绑定到该Lock实例的Condition实例</a:t>
              </a:r>
            </a:p>
          </p:txBody>
        </p:sp>
        <p:sp>
          <p:nvSpPr>
            <p:cNvPr id="8" name="文本框 7"/>
            <p:cNvSpPr txBox="1"/>
            <p:nvPr/>
          </p:nvSpPr>
          <p:spPr>
            <a:xfrm>
              <a:off x="8522" y="7563"/>
              <a:ext cx="8137" cy="16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等价于ReentrantLock(false)</a:t>
              </a: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根据给定的公平策略创建一个锁：如里fairness为真，一个最长等待时间的线程得到该锁。否则.没有特别的访问次序。</a:t>
              </a:r>
            </a:p>
          </p:txBody>
        </p:sp>
      </p:grpSp>
    </p:spTree>
    <p:extLst>
      <p:ext uri="{BB962C8B-B14F-4D97-AF65-F5344CB8AC3E}">
        <p14:creationId xmlns:p14="http://schemas.microsoft.com/office/powerpoint/2010/main" val="836623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加锁同步</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39750" y="1123950"/>
            <a:ext cx="11021986"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可重入性锁描述这样的一个问题：一个线程在持有一个锁的时候，它能否再次（多次）申请该锁。如果一个线程已经获得了锁，它还可以再次获取该锁而不会死锁，那么我们就称该锁为可重入锁。通过以下伪代码说明：</a:t>
            </a:r>
            <a:endParaRPr lang="en-US" altLang="en-US" sz="2000" dirty="0">
              <a:latin typeface="华文新魏" panose="02010800040101010101" pitchFamily="2" charset="-122"/>
              <a:ea typeface="华文新魏" panose="02010800040101010101" pitchFamily="2" charset="-122"/>
              <a:sym typeface="+mn-ea"/>
            </a:endParaRPr>
          </a:p>
        </p:txBody>
      </p:sp>
      <p:sp>
        <p:nvSpPr>
          <p:cNvPr id="10" name="矩形 9"/>
          <p:cNvSpPr/>
          <p:nvPr/>
        </p:nvSpPr>
        <p:spPr>
          <a:xfrm>
            <a:off x="1164114" y="2389727"/>
            <a:ext cx="6096000" cy="3139321"/>
          </a:xfrm>
          <a:prstGeom prst="rect">
            <a:avLst/>
          </a:prstGeom>
        </p:spPr>
        <p:txBody>
          <a:bodyPr>
            <a:spAutoFit/>
          </a:bodyPr>
          <a:lstStyle/>
          <a:p>
            <a:r>
              <a:rPr lang="en-US" altLang="zh-CN" dirty="0">
                <a:latin typeface="华文新魏" pitchFamily="2" charset="-122"/>
                <a:ea typeface="华文新魏" pitchFamily="2" charset="-122"/>
              </a:rPr>
              <a:t>void </a:t>
            </a:r>
            <a:r>
              <a:rPr lang="en-US" altLang="zh-CN" dirty="0" err="1">
                <a:latin typeface="华文新魏" pitchFamily="2" charset="-122"/>
                <a:ea typeface="华文新魏" pitchFamily="2" charset="-122"/>
              </a:rPr>
              <a:t>methodA</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lock.lock</a:t>
            </a:r>
            <a:r>
              <a:rPr lang="en-US" altLang="zh-CN" dirty="0">
                <a:latin typeface="华文新魏" pitchFamily="2" charset="-122"/>
                <a:ea typeface="华文新魏" pitchFamily="2" charset="-122"/>
              </a:rPr>
              <a:t>(); // </a:t>
            </a:r>
            <a:r>
              <a:rPr lang="zh-CN" altLang="en-US" dirty="0">
                <a:latin typeface="华文新魏" pitchFamily="2" charset="-122"/>
                <a:ea typeface="华文新魏" pitchFamily="2" charset="-122"/>
              </a:rPr>
              <a:t>获取锁    </a:t>
            </a:r>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methodB</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lock.unlock</a:t>
            </a:r>
            <a:r>
              <a:rPr lang="en-US" altLang="zh-CN" dirty="0">
                <a:latin typeface="华文新魏" pitchFamily="2" charset="-122"/>
                <a:ea typeface="华文新魏" pitchFamily="2" charset="-122"/>
              </a:rPr>
              <a:t>() // </a:t>
            </a:r>
            <a:r>
              <a:rPr lang="zh-CN" altLang="en-US" dirty="0">
                <a:latin typeface="华文新魏" pitchFamily="2" charset="-122"/>
                <a:ea typeface="华文新魏" pitchFamily="2" charset="-122"/>
              </a:rPr>
              <a:t>释放锁</a:t>
            </a:r>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a:p>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void </a:t>
            </a:r>
            <a:r>
              <a:rPr lang="en-US" altLang="zh-CN" dirty="0" err="1">
                <a:latin typeface="华文新魏" pitchFamily="2" charset="-122"/>
                <a:ea typeface="华文新魏" pitchFamily="2" charset="-122"/>
              </a:rPr>
              <a:t>methodB</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lock.lock</a:t>
            </a:r>
            <a:r>
              <a:rPr lang="en-US" altLang="zh-CN" dirty="0">
                <a:latin typeface="华文新魏" pitchFamily="2" charset="-122"/>
                <a:ea typeface="华文新魏" pitchFamily="2" charset="-122"/>
              </a:rPr>
              <a:t>(); // </a:t>
            </a:r>
            <a:r>
              <a:rPr lang="zh-CN" altLang="en-US" dirty="0">
                <a:latin typeface="华文新魏" pitchFamily="2" charset="-122"/>
                <a:ea typeface="华文新魏" pitchFamily="2" charset="-122"/>
              </a:rPr>
              <a:t>再次获取该锁   </a:t>
            </a:r>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其他业务    </a:t>
            </a:r>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lock.unlock</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释放锁</a:t>
            </a:r>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11" name="Rectangle 3"/>
          <p:cNvSpPr txBox="1">
            <a:spLocks/>
          </p:cNvSpPr>
          <p:nvPr/>
        </p:nvSpPr>
        <p:spPr>
          <a:xfrm>
            <a:off x="537913" y="5550947"/>
            <a:ext cx="11021986"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en-US" altLang="zh-CN" sz="2000" dirty="0">
                <a:latin typeface="华文新魏" panose="02010800040101010101" pitchFamily="2" charset="-122"/>
                <a:ea typeface="华文新魏" panose="02010800040101010101" pitchFamily="2" charset="-122"/>
                <a:sym typeface="+mn-ea"/>
              </a:rPr>
              <a:t>J</a:t>
            </a:r>
            <a:r>
              <a:rPr lang="en-US" altLang="en-US" sz="2000" dirty="0">
                <a:latin typeface="华文新魏" panose="02010800040101010101" pitchFamily="2" charset="-122"/>
                <a:ea typeface="华文新魏" panose="02010800040101010101" pitchFamily="2" charset="-122"/>
                <a:sym typeface="+mn-ea"/>
              </a:rPr>
              <a:t>ava</a:t>
            </a:r>
            <a:r>
              <a:rPr lang="zh-CN" altLang="en-US" sz="2000" dirty="0">
                <a:latin typeface="华文新魏" panose="02010800040101010101" pitchFamily="2" charset="-122"/>
                <a:ea typeface="华文新魏" panose="02010800040101010101" pitchFamily="2" charset="-122"/>
                <a:sym typeface="+mn-ea"/>
              </a:rPr>
              <a:t>关键字</a:t>
            </a:r>
            <a:r>
              <a:rPr lang="en-US" altLang="en-US"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隐式支持重入性</a:t>
            </a:r>
            <a:endParaRPr lang="en-US" altLang="en-US" sz="2000" dirty="0">
              <a:latin typeface="华文新魏" panose="02010800040101010101" pitchFamily="2" charset="-122"/>
              <a:ea typeface="华文新魏" panose="02010800040101010101" pitchFamily="2" charset="-122"/>
              <a:sym typeface="+mn-ea"/>
            </a:endParaRPr>
          </a:p>
        </p:txBody>
      </p:sp>
    </p:spTree>
    <p:extLst>
      <p:ext uri="{BB962C8B-B14F-4D97-AF65-F5344CB8AC3E}">
        <p14:creationId xmlns:p14="http://schemas.microsoft.com/office/powerpoint/2010/main" val="836623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加锁同步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30-5</a:t>
            </a:r>
          </a:p>
        </p:txBody>
      </p:sp>
      <p:sp>
        <p:nvSpPr>
          <p:cNvPr id="4" name="文本框 99"/>
          <p:cNvSpPr txBox="1"/>
          <p:nvPr/>
        </p:nvSpPr>
        <p:spPr>
          <a:xfrm>
            <a:off x="237439" y="1133676"/>
            <a:ext cx="10864753" cy="5724324"/>
          </a:xfrm>
          <a:prstGeom prst="rect">
            <a:avLst/>
          </a:prstGeom>
          <a:noFill/>
          <a:ln w="9525">
            <a:noFill/>
          </a:ln>
        </p:spPr>
        <p:txBody>
          <a:bodyPr wrap="square">
            <a:sp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import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java.util.concurrent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import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java.util.concurrent.locks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AccountWithSyncUsingLock</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private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Account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account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Account();</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main(String[] args)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ExecutorService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executor =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Executors.newCachedThreadPool</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and launch 100 threads</a:t>
            </a:r>
          </a:p>
          <a:p>
            <a:pPr>
              <a:lnSpc>
                <a:spcPct val="120000"/>
              </a:lnSpc>
            </a:pP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for</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i = 0; i &lt; 100; i++)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executor.execute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AddAPennyTask</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executor.shutdown</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Wait until all tasks are finished</a:t>
            </a:r>
          </a:p>
          <a:p>
            <a:pPr>
              <a:lnSpc>
                <a:spcPct val="120000"/>
              </a:lnSpc>
            </a:pP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while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executor.isTerminated</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System.out.println(</a:t>
            </a:r>
            <a:r>
              <a:rPr lang="en-US" altLang="zh-CN" dirty="0">
                <a:solidFill>
                  <a:srgbClr val="2A00FF"/>
                </a:solidFill>
                <a:latin typeface="华文新魏" panose="02010800040101010101" pitchFamily="2" charset="-122"/>
                <a:ea typeface="华文新魏" panose="02010800040101010101" pitchFamily="2" charset="-122"/>
                <a:cs typeface="宋体" panose="02010600030101010101" pitchFamily="2" charset="-122"/>
              </a:rPr>
              <a:t>"What is balance ? "</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account.getBalance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 thread for adding a penny to the account</a:t>
            </a:r>
          </a:p>
          <a:p>
            <a:pPr>
              <a:lnSpc>
                <a:spcPct val="120000"/>
              </a:lnSpc>
            </a:pP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AddAPennyTask</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implements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Runnable {</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account.deposit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(1);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p:txBody>
      </p:sp>
    </p:spTree>
    <p:extLst>
      <p:ext uri="{BB962C8B-B14F-4D97-AF65-F5344CB8AC3E}">
        <p14:creationId xmlns:p14="http://schemas.microsoft.com/office/powerpoint/2010/main" val="836623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加锁同步</a:t>
            </a:r>
            <a:endParaRPr lang="en-US" altLang="zh-CN" b="1" dirty="0">
              <a:latin typeface="华文细黑" panose="02010600040101010101" pitchFamily="2" charset="-122"/>
              <a:ea typeface="华文细黑" panose="02010600040101010101" pitchFamily="2" charset="-122"/>
            </a:endParaRPr>
          </a:p>
        </p:txBody>
      </p:sp>
      <p:sp>
        <p:nvSpPr>
          <p:cNvPr id="4" name="文本框 2"/>
          <p:cNvSpPr txBox="1"/>
          <p:nvPr/>
        </p:nvSpPr>
        <p:spPr>
          <a:xfrm>
            <a:off x="201585" y="1154404"/>
            <a:ext cx="10859348" cy="5391925"/>
          </a:xfrm>
          <a:prstGeom prst="rect">
            <a:avLst/>
          </a:prstGeom>
          <a:noFill/>
          <a:ln w="9525">
            <a:noFill/>
          </a:ln>
        </p:spPr>
        <p:txBody>
          <a:bodyPr wrap="square">
            <a:sp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    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Account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An inner class for account</a:t>
            </a:r>
            <a:r>
              <a:rPr lang="zh-CN" altLang="en-US"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，主要变化在账户类</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private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Lock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lock</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ReentrantLock</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zh-CN" altLang="en-US"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注意这里是静态的，被所有</a:t>
            </a:r>
            <a:r>
              <a:rPr lang="en-US" altLang="zh-CN" dirty="0">
                <a:solidFill>
                  <a:srgbClr val="3F7F5F"/>
                </a:solidFill>
                <a:latin typeface="华文新魏" panose="02010800040101010101" pitchFamily="2" charset="-122"/>
                <a:ea typeface="华文新魏" panose="02010800040101010101" pitchFamily="2" charset="-122"/>
              </a:rPr>
              <a:t>Account</a:t>
            </a:r>
            <a:r>
              <a:rPr lang="zh-CN" altLang="en-US"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实例共享</a:t>
            </a:r>
            <a:endPar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private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balance = 0;   </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getBalance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return</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balance;}</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deposit(</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amount)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lock.lock</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Acquire the lock</a:t>
            </a:r>
          </a:p>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try</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newBalance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balance + amount;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Thread.sleep</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(5);</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balance =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newBalance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catch</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InterruptedException</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ex) {   }</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finally</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lock.unlock</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Release the lock</a:t>
            </a:r>
            <a:r>
              <a:rPr lang="zh-CN" altLang="en-US"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，在</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finally</a:t>
            </a:r>
            <a:r>
              <a:rPr lang="zh-CN" altLang="en-US"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中进行锁的释放。</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sp>
        <p:nvSpPr>
          <p:cNvPr id="5" name="圆角矩形标注 14">
            <a:extLst>
              <a:ext uri="{FF2B5EF4-FFF2-40B4-BE49-F238E27FC236}">
                <a16:creationId xmlns:a16="http://schemas.microsoft.com/office/drawing/2014/main" id="{F5E9E779-8348-4F8A-8874-BC06385AB0C0}"/>
              </a:ext>
            </a:extLst>
          </p:cNvPr>
          <p:cNvSpPr/>
          <p:nvPr/>
        </p:nvSpPr>
        <p:spPr>
          <a:xfrm>
            <a:off x="5486399" y="2213517"/>
            <a:ext cx="5574534" cy="1215483"/>
          </a:xfrm>
          <a:prstGeom prst="wedgeRoundRectCallout">
            <a:avLst>
              <a:gd name="adj1" fmla="val -73897"/>
              <a:gd name="adj2" fmla="val 1727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在这里加锁（临界区开始），第一个进入这个方法的线程获得锁，把</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方法锁住。其他进入方法的线程必须等待这把锁，因为进入阻塞状态</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圆角矩形标注 14">
            <a:extLst>
              <a:ext uri="{FF2B5EF4-FFF2-40B4-BE49-F238E27FC236}">
                <a16:creationId xmlns:a16="http://schemas.microsoft.com/office/drawing/2014/main" id="{BAFCE30C-DCF7-489D-B60F-103247C050AF}"/>
              </a:ext>
            </a:extLst>
          </p:cNvPr>
          <p:cNvSpPr/>
          <p:nvPr/>
        </p:nvSpPr>
        <p:spPr>
          <a:xfrm>
            <a:off x="4033023" y="5474135"/>
            <a:ext cx="5252225" cy="1215483"/>
          </a:xfrm>
          <a:prstGeom prst="wedgeRoundRectCallout">
            <a:avLst>
              <a:gd name="adj1" fmla="val -64131"/>
              <a:gd name="adj2" fmla="val -4511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finally</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块里释放锁，其它等待这把锁的线程被唤醒，第一个获得锁的线程可以进入该方法了，进去后又对</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上锁</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p>
        </p:txBody>
      </p:sp>
      <p:sp>
        <p:nvSpPr>
          <p:cNvPr id="4" name="Rectangle 3"/>
          <p:cNvSpPr txBox="1">
            <a:spLocks/>
          </p:cNvSpPr>
          <p:nvPr/>
        </p:nvSpPr>
        <p:spPr>
          <a:xfrm>
            <a:off x="237439" y="1123950"/>
            <a:ext cx="11638607"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假设一个类有多个用</a:t>
            </a:r>
            <a:r>
              <a:rPr lang="en-US" altLang="zh-CN" sz="2000" b="1" dirty="0">
                <a:solidFill>
                  <a:srgbClr val="FF0000"/>
                </a:solidFill>
                <a:latin typeface="华文新魏" panose="02010800040101010101" pitchFamily="2" charset="-122"/>
                <a:ea typeface="华文新魏" panose="02010800040101010101" pitchFamily="2" charset="-122"/>
              </a:rPr>
              <a:t>synchronized</a:t>
            </a:r>
            <a:r>
              <a:rPr lang="zh-CN" altLang="en-US" sz="2000" b="1" dirty="0">
                <a:solidFill>
                  <a:srgbClr val="FF0000"/>
                </a:solidFill>
                <a:latin typeface="华文新魏" panose="02010800040101010101" pitchFamily="2" charset="-122"/>
                <a:ea typeface="华文新魏" panose="02010800040101010101" pitchFamily="2" charset="-122"/>
              </a:rPr>
              <a:t>修饰的</a:t>
            </a:r>
            <a:r>
              <a:rPr lang="zh-CN" altLang="en-US" sz="2000" dirty="0">
                <a:latin typeface="华文新魏" panose="02010800040101010101" pitchFamily="2" charset="-122"/>
                <a:ea typeface="华文新魏" panose="02010800040101010101" pitchFamily="2" charset="-122"/>
                <a:sym typeface="+mn-ea"/>
              </a:rPr>
              <a:t>同步实例方法，如果多个线程访问这个类的</a:t>
            </a:r>
            <a:r>
              <a:rPr lang="zh-CN" altLang="en-US" sz="2000" b="1" dirty="0">
                <a:solidFill>
                  <a:srgbClr val="FF0000"/>
                </a:solidFill>
                <a:latin typeface="华文新魏" panose="02010800040101010101" pitchFamily="2" charset="-122"/>
                <a:ea typeface="华文新魏" panose="02010800040101010101" pitchFamily="2" charset="-122"/>
                <a:sym typeface="+mn-ea"/>
              </a:rPr>
              <a:t>同一个对象</a:t>
            </a:r>
            <a:r>
              <a:rPr lang="zh-CN" altLang="en-US" sz="2000" dirty="0">
                <a:latin typeface="华文新魏" panose="02010800040101010101" pitchFamily="2" charset="-122"/>
                <a:ea typeface="华文新魏" panose="02010800040101010101" pitchFamily="2" charset="-122"/>
                <a:sym typeface="+mn-ea"/>
              </a:rPr>
              <a:t>，当一个线程获得了该对象锁进入到其中一个同步方法时，</a:t>
            </a:r>
            <a:r>
              <a:rPr lang="zh-CN" altLang="en-US" sz="2000" dirty="0">
                <a:solidFill>
                  <a:srgbClr val="FF0000"/>
                </a:solidFill>
                <a:latin typeface="华文新魏" panose="02010800040101010101" pitchFamily="2" charset="-122"/>
                <a:ea typeface="华文新魏" panose="02010800040101010101" pitchFamily="2" charset="-122"/>
                <a:sym typeface="+mn-ea"/>
              </a:rPr>
              <a:t>这把锁会锁住这个对象所有的同步实例方法</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p:txBody>
      </p:sp>
      <p:grpSp>
        <p:nvGrpSpPr>
          <p:cNvPr id="5" name="组合 4">
            <a:extLst>
              <a:ext uri="{FF2B5EF4-FFF2-40B4-BE49-F238E27FC236}">
                <a16:creationId xmlns:a16="http://schemas.microsoft.com/office/drawing/2014/main" id="{12895483-9E6E-47CE-896B-D2A5495E5FF1}"/>
              </a:ext>
            </a:extLst>
          </p:cNvPr>
          <p:cNvGrpSpPr/>
          <p:nvPr/>
        </p:nvGrpSpPr>
        <p:grpSpPr>
          <a:xfrm>
            <a:off x="5252223" y="2787081"/>
            <a:ext cx="2865863" cy="1087620"/>
            <a:chOff x="4471639" y="2828321"/>
            <a:chExt cx="2865863" cy="1087620"/>
          </a:xfrm>
        </p:grpSpPr>
        <p:cxnSp>
          <p:nvCxnSpPr>
            <p:cNvPr id="3" name="直接连接符 2">
              <a:extLst>
                <a:ext uri="{FF2B5EF4-FFF2-40B4-BE49-F238E27FC236}">
                  <a16:creationId xmlns:a16="http://schemas.microsoft.com/office/drawing/2014/main" id="{2E01C65E-335D-46BA-9849-01A08AA74265}"/>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769DC03-E67D-4536-B4EE-EE3640F0D431}"/>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17BAEA8-E141-4063-9011-70E401206978}"/>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255A3AD4-128A-4EF7-8882-83040F096757}"/>
              </a:ext>
            </a:extLst>
          </p:cNvPr>
          <p:cNvGrpSpPr/>
          <p:nvPr/>
        </p:nvGrpSpPr>
        <p:grpSpPr>
          <a:xfrm rot="10800000">
            <a:off x="5248508" y="4511799"/>
            <a:ext cx="2865863" cy="1087620"/>
            <a:chOff x="4471639" y="2828321"/>
            <a:chExt cx="2865863" cy="1087620"/>
          </a:xfrm>
        </p:grpSpPr>
        <p:cxnSp>
          <p:nvCxnSpPr>
            <p:cNvPr id="13" name="直接连接符 12">
              <a:extLst>
                <a:ext uri="{FF2B5EF4-FFF2-40B4-BE49-F238E27FC236}">
                  <a16:creationId xmlns:a16="http://schemas.microsoft.com/office/drawing/2014/main" id="{0E428FF0-B82B-4DFE-B0C3-A16C39A36017}"/>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3B86D39-EABA-449B-87C8-F6B4ACF0BF7F}"/>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4125D70-4254-4C61-BDAB-0216FDA463DE}"/>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58F52F2D-9173-4851-82BA-77383C2C7EE0}"/>
              </a:ext>
            </a:extLst>
          </p:cNvPr>
          <p:cNvSpPr txBox="1"/>
          <p:nvPr/>
        </p:nvSpPr>
        <p:spPr>
          <a:xfrm>
            <a:off x="5488314" y="2982596"/>
            <a:ext cx="2397581"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17" name="文本框 16">
            <a:extLst>
              <a:ext uri="{FF2B5EF4-FFF2-40B4-BE49-F238E27FC236}">
                <a16:creationId xmlns:a16="http://schemas.microsoft.com/office/drawing/2014/main" id="{4416CA7F-EDA1-4653-AC73-201A9D3F1AD7}"/>
              </a:ext>
            </a:extLst>
          </p:cNvPr>
          <p:cNvSpPr txBox="1"/>
          <p:nvPr/>
        </p:nvSpPr>
        <p:spPr>
          <a:xfrm>
            <a:off x="5461757" y="4901904"/>
            <a:ext cx="241711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en-US" altLang="zh-CN" b="1" dirty="0">
              <a:latin typeface="华文新魏" panose="02010800040101010101" pitchFamily="2" charset="-122"/>
              <a:ea typeface="华文新魏" panose="02010800040101010101" pitchFamily="2" charset="-122"/>
            </a:endParaRPr>
          </a:p>
        </p:txBody>
      </p:sp>
      <p:pic>
        <p:nvPicPr>
          <p:cNvPr id="10" name="图片 9">
            <a:extLst>
              <a:ext uri="{FF2B5EF4-FFF2-40B4-BE49-F238E27FC236}">
                <a16:creationId xmlns:a16="http://schemas.microsoft.com/office/drawing/2014/main" id="{66601633-62A2-4FEA-A3D5-05A789917CF6}"/>
              </a:ext>
            </a:extLst>
          </p:cNvPr>
          <p:cNvPicPr>
            <a:picLocks noChangeAspect="1"/>
          </p:cNvPicPr>
          <p:nvPr/>
        </p:nvPicPr>
        <p:blipFill>
          <a:blip r:embed="rId4"/>
          <a:stretch>
            <a:fillRect/>
          </a:stretch>
        </p:blipFill>
        <p:spPr>
          <a:xfrm flipH="1">
            <a:off x="4451119" y="3705337"/>
            <a:ext cx="678462" cy="835269"/>
          </a:xfrm>
          <a:prstGeom prst="rect">
            <a:avLst/>
          </a:prstGeom>
        </p:spPr>
      </p:pic>
      <p:sp>
        <p:nvSpPr>
          <p:cNvPr id="25" name="椭圆 24">
            <a:extLst>
              <a:ext uri="{FF2B5EF4-FFF2-40B4-BE49-F238E27FC236}">
                <a16:creationId xmlns:a16="http://schemas.microsoft.com/office/drawing/2014/main" id="{877BA971-3495-4B6E-BB60-DF42C4947777}"/>
              </a:ext>
            </a:extLst>
          </p:cNvPr>
          <p:cNvSpPr/>
          <p:nvPr/>
        </p:nvSpPr>
        <p:spPr>
          <a:xfrm>
            <a:off x="5564457" y="5758292"/>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29FF00C4-CA66-4438-8ADD-D48BBC67FE6B}"/>
              </a:ext>
            </a:extLst>
          </p:cNvPr>
          <p:cNvSpPr txBox="1"/>
          <p:nvPr/>
        </p:nvSpPr>
        <p:spPr>
          <a:xfrm>
            <a:off x="5834457" y="5883069"/>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获得锁的线程</a:t>
            </a:r>
            <a:endParaRPr lang="zh-CN" altLang="en-US" sz="1400" dirty="0">
              <a:latin typeface="华文新魏" panose="02010800040101010101" pitchFamily="2" charset="-122"/>
              <a:ea typeface="华文新魏" panose="02010800040101010101" pitchFamily="2" charset="-122"/>
            </a:endParaRPr>
          </a:p>
        </p:txBody>
      </p:sp>
      <p:sp>
        <p:nvSpPr>
          <p:cNvPr id="27" name="椭圆 26">
            <a:extLst>
              <a:ext uri="{FF2B5EF4-FFF2-40B4-BE49-F238E27FC236}">
                <a16:creationId xmlns:a16="http://schemas.microsoft.com/office/drawing/2014/main" id="{257A879E-F31A-469D-948D-BDAFE8A5CF00}"/>
              </a:ext>
            </a:extLst>
          </p:cNvPr>
          <p:cNvSpPr/>
          <p:nvPr/>
        </p:nvSpPr>
        <p:spPr>
          <a:xfrm>
            <a:off x="5564457" y="6318000"/>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5C6BCAA-1088-472C-8DC2-02639D944F2A}"/>
              </a:ext>
            </a:extLst>
          </p:cNvPr>
          <p:cNvSpPr txBox="1"/>
          <p:nvPr/>
        </p:nvSpPr>
        <p:spPr>
          <a:xfrm>
            <a:off x="5834457" y="6472404"/>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等待锁的线程</a:t>
            </a:r>
            <a:endParaRPr lang="zh-CN" altLang="en-US" sz="1400" dirty="0">
              <a:latin typeface="华文新魏" panose="02010800040101010101" pitchFamily="2" charset="-122"/>
              <a:ea typeface="华文新魏" panose="02010800040101010101" pitchFamily="2" charset="-122"/>
            </a:endParaRPr>
          </a:p>
        </p:txBody>
      </p:sp>
      <p:sp>
        <p:nvSpPr>
          <p:cNvPr id="29" name="文本框 28">
            <a:extLst>
              <a:ext uri="{FF2B5EF4-FFF2-40B4-BE49-F238E27FC236}">
                <a16:creationId xmlns:a16="http://schemas.microsoft.com/office/drawing/2014/main" id="{1C6D0510-3CE9-42B4-BB9F-D1B762B03353}"/>
              </a:ext>
            </a:extLst>
          </p:cNvPr>
          <p:cNvSpPr txBox="1"/>
          <p:nvPr/>
        </p:nvSpPr>
        <p:spPr>
          <a:xfrm>
            <a:off x="5593342" y="2107629"/>
            <a:ext cx="2044410" cy="646331"/>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a:t>
            </a:r>
            <a:r>
              <a:rPr lang="zh-CN" altLang="en-US" b="1" dirty="0">
                <a:latin typeface="华文新魏" panose="02010800040101010101" pitchFamily="2" charset="-122"/>
                <a:ea typeface="华文新魏" panose="02010800040101010101" pitchFamily="2" charset="-122"/>
              </a:rPr>
              <a:t>有</a:t>
            </a:r>
            <a:r>
              <a:rPr lang="en-US" altLang="zh-CN" b="1" dirty="0">
                <a:latin typeface="华文新魏" panose="02010800040101010101" pitchFamily="2" charset="-122"/>
                <a:ea typeface="华文新魏" panose="02010800040101010101" pitchFamily="2" charset="-122"/>
              </a:rPr>
              <a:t>2</a:t>
            </a:r>
            <a:r>
              <a:rPr lang="zh-CN" altLang="en-US" b="1" dirty="0">
                <a:latin typeface="华文新魏" panose="02010800040101010101" pitchFamily="2" charset="-122"/>
                <a:ea typeface="华文新魏" panose="02010800040101010101" pitchFamily="2" charset="-122"/>
              </a:rPr>
              <a:t>个</a:t>
            </a:r>
            <a:endParaRPr lang="en-US" altLang="zh-CN" b="1" dirty="0">
              <a:latin typeface="华文新魏" panose="02010800040101010101" pitchFamily="2" charset="-122"/>
              <a:ea typeface="华文新魏" panose="02010800040101010101" pitchFamily="2" charset="-122"/>
            </a:endParaRPr>
          </a:p>
          <a:p>
            <a:pPr algn="ctr"/>
            <a:r>
              <a:rPr lang="zh-CN" altLang="en-US" b="1" dirty="0">
                <a:latin typeface="华文新魏" panose="02010800040101010101" pitchFamily="2" charset="-122"/>
                <a:ea typeface="华文新魏" panose="02010800040101010101" pitchFamily="2" charset="-122"/>
              </a:rPr>
              <a:t>同步的实例方法</a:t>
            </a:r>
            <a:endParaRPr lang="zh-CN" altLang="en-US" dirty="0">
              <a:latin typeface="华文新魏" panose="02010800040101010101" pitchFamily="2" charset="-122"/>
              <a:ea typeface="华文新魏" panose="02010800040101010101" pitchFamily="2" charset="-122"/>
            </a:endParaRPr>
          </a:p>
        </p:txBody>
      </p:sp>
      <p:sp>
        <p:nvSpPr>
          <p:cNvPr id="38" name="圆角矩形标注 14">
            <a:extLst>
              <a:ext uri="{FF2B5EF4-FFF2-40B4-BE49-F238E27FC236}">
                <a16:creationId xmlns:a16="http://schemas.microsoft.com/office/drawing/2014/main" id="{DB77B396-F34E-44C5-9C56-79DD16825151}"/>
              </a:ext>
            </a:extLst>
          </p:cNvPr>
          <p:cNvSpPr/>
          <p:nvPr/>
        </p:nvSpPr>
        <p:spPr>
          <a:xfrm>
            <a:off x="356368" y="5362421"/>
            <a:ext cx="4892139" cy="791741"/>
          </a:xfrm>
          <a:prstGeom prst="wedgeRoundRectCallout">
            <a:avLst>
              <a:gd name="adj1" fmla="val 40686"/>
              <a:gd name="adj2" fmla="val -9822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假如线程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被调度为首先执行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则</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的锁进入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方法。其他线程被阻塞等待这把锁。</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即使</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要执行的不是</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o.inc()</a:t>
            </a:r>
            <a:endParaRPr lang="en-US"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39" name="圆角矩形标注 14">
            <a:extLst>
              <a:ext uri="{FF2B5EF4-FFF2-40B4-BE49-F238E27FC236}">
                <a16:creationId xmlns:a16="http://schemas.microsoft.com/office/drawing/2014/main" id="{BB956A7F-6998-4F9B-9592-4597E73D42D1}"/>
              </a:ext>
            </a:extLst>
          </p:cNvPr>
          <p:cNvSpPr/>
          <p:nvPr/>
        </p:nvSpPr>
        <p:spPr>
          <a:xfrm>
            <a:off x="1031014" y="2421479"/>
            <a:ext cx="3713356" cy="791741"/>
          </a:xfrm>
          <a:prstGeom prst="wedgeRoundRectCallout">
            <a:avLst>
              <a:gd name="adj1" fmla="val -924"/>
              <a:gd name="adj2" fmla="val 12431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二个线程分别调用对象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个同步的实例方法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grpSp>
        <p:nvGrpSpPr>
          <p:cNvPr id="36" name="组合 35">
            <a:extLst>
              <a:ext uri="{FF2B5EF4-FFF2-40B4-BE49-F238E27FC236}">
                <a16:creationId xmlns:a16="http://schemas.microsoft.com/office/drawing/2014/main" id="{C1191C78-5352-42DA-84FC-B87F5C452B65}"/>
              </a:ext>
            </a:extLst>
          </p:cNvPr>
          <p:cNvGrpSpPr/>
          <p:nvPr/>
        </p:nvGrpSpPr>
        <p:grpSpPr>
          <a:xfrm>
            <a:off x="2855228" y="3903959"/>
            <a:ext cx="821935" cy="860142"/>
            <a:chOff x="3435090" y="3903959"/>
            <a:chExt cx="821935" cy="860142"/>
          </a:xfrm>
        </p:grpSpPr>
        <p:sp>
          <p:nvSpPr>
            <p:cNvPr id="7" name="椭圆 6">
              <a:extLst>
                <a:ext uri="{FF2B5EF4-FFF2-40B4-BE49-F238E27FC236}">
                  <a16:creationId xmlns:a16="http://schemas.microsoft.com/office/drawing/2014/main" id="{0160DEA9-620D-4DFD-8ED5-BA1FA60B808D}"/>
                </a:ext>
              </a:extLst>
            </p:cNvPr>
            <p:cNvSpPr/>
            <p:nvPr/>
          </p:nvSpPr>
          <p:spPr>
            <a:xfrm>
              <a:off x="356788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F36E7FC3-A9BE-4910-9814-D4218648511D}"/>
                </a:ext>
              </a:extLst>
            </p:cNvPr>
            <p:cNvSpPr txBox="1"/>
            <p:nvPr/>
          </p:nvSpPr>
          <p:spPr>
            <a:xfrm>
              <a:off x="3435090" y="4456324"/>
              <a:ext cx="821935"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o.inc()</a:t>
              </a:r>
              <a:endParaRPr lang="zh-CN" altLang="en-US" sz="1400" b="1" dirty="0">
                <a:latin typeface="华文新魏" panose="02010800040101010101" pitchFamily="2" charset="-122"/>
                <a:ea typeface="华文新魏" panose="02010800040101010101" pitchFamily="2" charset="-122"/>
              </a:endParaRPr>
            </a:p>
          </p:txBody>
        </p:sp>
        <p:sp>
          <p:nvSpPr>
            <p:cNvPr id="40" name="文本框 39">
              <a:extLst>
                <a:ext uri="{FF2B5EF4-FFF2-40B4-BE49-F238E27FC236}">
                  <a16:creationId xmlns:a16="http://schemas.microsoft.com/office/drawing/2014/main" id="{9E97A0C3-5E03-49E1-BE38-868088CA7738}"/>
                </a:ext>
              </a:extLst>
            </p:cNvPr>
            <p:cNvSpPr txBox="1"/>
            <p:nvPr/>
          </p:nvSpPr>
          <p:spPr>
            <a:xfrm>
              <a:off x="3590279"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t1</a:t>
              </a:r>
              <a:endParaRPr lang="zh-CN" altLang="en-US" sz="1400" dirty="0">
                <a:latin typeface="华文新魏" panose="02010800040101010101" pitchFamily="2" charset="-122"/>
                <a:ea typeface="华文新魏" panose="02010800040101010101" pitchFamily="2" charset="-122"/>
              </a:endParaRPr>
            </a:p>
          </p:txBody>
        </p:sp>
      </p:grpSp>
      <p:grpSp>
        <p:nvGrpSpPr>
          <p:cNvPr id="37" name="组合 36">
            <a:extLst>
              <a:ext uri="{FF2B5EF4-FFF2-40B4-BE49-F238E27FC236}">
                <a16:creationId xmlns:a16="http://schemas.microsoft.com/office/drawing/2014/main" id="{379EE1E6-3C4D-4772-971B-4DFA43D4C555}"/>
              </a:ext>
            </a:extLst>
          </p:cNvPr>
          <p:cNvGrpSpPr/>
          <p:nvPr/>
        </p:nvGrpSpPr>
        <p:grpSpPr>
          <a:xfrm>
            <a:off x="1413007" y="3903959"/>
            <a:ext cx="898559" cy="867579"/>
            <a:chOff x="2427769" y="3903959"/>
            <a:chExt cx="898559" cy="867579"/>
          </a:xfrm>
        </p:grpSpPr>
        <p:sp>
          <p:nvSpPr>
            <p:cNvPr id="21" name="椭圆 20">
              <a:extLst>
                <a:ext uri="{FF2B5EF4-FFF2-40B4-BE49-F238E27FC236}">
                  <a16:creationId xmlns:a16="http://schemas.microsoft.com/office/drawing/2014/main" id="{592CD4AB-8263-4AAB-B684-4DC966C996F1}"/>
                </a:ext>
              </a:extLst>
            </p:cNvPr>
            <p:cNvSpPr/>
            <p:nvPr/>
          </p:nvSpPr>
          <p:spPr>
            <a:xfrm>
              <a:off x="2567556"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CA7D96E2-AE38-47FB-98CD-6635B6393542}"/>
                </a:ext>
              </a:extLst>
            </p:cNvPr>
            <p:cNvSpPr txBox="1"/>
            <p:nvPr/>
          </p:nvSpPr>
          <p:spPr>
            <a:xfrm>
              <a:off x="2427769"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err="1">
                  <a:latin typeface="华文新魏" panose="02010800040101010101" pitchFamily="2" charset="-122"/>
                  <a:ea typeface="华文新魏" panose="02010800040101010101" pitchFamily="2" charset="-122"/>
                </a:rPr>
                <a:t>o.dec</a:t>
              </a:r>
              <a:r>
                <a:rPr lang="en-US" altLang="zh-CN" sz="1400" b="1" dirty="0">
                  <a:latin typeface="华文新魏" panose="02010800040101010101" pitchFamily="2" charset="-122"/>
                  <a:ea typeface="华文新魏" panose="02010800040101010101" pitchFamily="2" charset="-122"/>
                </a:rPr>
                <a:t>()</a:t>
              </a:r>
              <a:endParaRPr lang="zh-CN" altLang="en-US" sz="1400" b="1" dirty="0">
                <a:latin typeface="华文新魏" panose="02010800040101010101" pitchFamily="2" charset="-122"/>
                <a:ea typeface="华文新魏" panose="02010800040101010101" pitchFamily="2" charset="-122"/>
              </a:endParaRPr>
            </a:p>
          </p:txBody>
        </p:sp>
        <p:sp>
          <p:nvSpPr>
            <p:cNvPr id="43" name="文本框 42">
              <a:extLst>
                <a:ext uri="{FF2B5EF4-FFF2-40B4-BE49-F238E27FC236}">
                  <a16:creationId xmlns:a16="http://schemas.microsoft.com/office/drawing/2014/main" id="{3C7C785E-07A7-4932-A0AF-083E67ECF3C8}"/>
                </a:ext>
              </a:extLst>
            </p:cNvPr>
            <p:cNvSpPr txBox="1"/>
            <p:nvPr/>
          </p:nvSpPr>
          <p:spPr>
            <a:xfrm>
              <a:off x="2595923" y="4033917"/>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t2</a:t>
              </a:r>
              <a:endParaRPr lang="zh-CN" altLang="en-US" sz="1400" dirty="0">
                <a:latin typeface="华文新魏" panose="02010800040101010101" pitchFamily="2" charset="-122"/>
                <a:ea typeface="华文新魏" panose="02010800040101010101" pitchFamily="2" charset="-122"/>
              </a:endParaRPr>
            </a:p>
          </p:txBody>
        </p:sp>
      </p:grpSp>
      <p:sp>
        <p:nvSpPr>
          <p:cNvPr id="50" name="圆角矩形标注 14">
            <a:extLst>
              <a:ext uri="{FF2B5EF4-FFF2-40B4-BE49-F238E27FC236}">
                <a16:creationId xmlns:a16="http://schemas.microsoft.com/office/drawing/2014/main" id="{CE6511E4-1016-4D6D-A893-F5F0CF418B19}"/>
              </a:ext>
            </a:extLst>
          </p:cNvPr>
          <p:cNvSpPr/>
          <p:nvPr/>
        </p:nvSpPr>
        <p:spPr>
          <a:xfrm>
            <a:off x="8488319" y="3084446"/>
            <a:ext cx="3647926" cy="1639025"/>
          </a:xfrm>
          <a:prstGeom prst="wedgeRoundRectCallout">
            <a:avLst>
              <a:gd name="adj1" fmla="val -68138"/>
              <a:gd name="adj2" fmla="val 15861"/>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由于一个同步的实例方法等价于</a:t>
            </a:r>
            <a:r>
              <a:rPr lang="en-US" altLang="zh-CN" sz="1600" b="1" dirty="0">
                <a:solidFill>
                  <a:srgbClr val="FF0000"/>
                </a:solidFill>
                <a:latin typeface="华文新魏" panose="02010800040101010101" pitchFamily="2" charset="-122"/>
                <a:ea typeface="华文新魏" panose="02010800040101010101" pitchFamily="2" charset="-122"/>
              </a:rPr>
              <a:t>synchronized(this){  }</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因此锁的粒度是</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this</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对象</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。只要</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this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对象被上锁，</a:t>
            </a:r>
            <a:r>
              <a:rPr lang="zh-CN" altLang="en-US" sz="1600" b="1" dirty="0">
                <a:solidFill>
                  <a:srgbClr val="FF0000"/>
                </a:solidFill>
                <a:latin typeface="华文新魏" panose="02010800040101010101" pitchFamily="2" charset="-122"/>
                <a:ea typeface="华文新魏" panose="02010800040101010101" pitchFamily="2" charset="-122"/>
              </a:rPr>
              <a:t>这个对象里所有同步的实例方法、</a:t>
            </a:r>
            <a:r>
              <a:rPr lang="en-US" altLang="zh-CN" sz="1600" b="1" dirty="0">
                <a:solidFill>
                  <a:srgbClr val="FF0000"/>
                </a:solidFill>
                <a:latin typeface="华文新魏" panose="02010800040101010101" pitchFamily="2" charset="-122"/>
                <a:ea typeface="华文新魏" panose="02010800040101010101" pitchFamily="2" charset="-122"/>
              </a:rPr>
              <a:t>synchronized(this){  }</a:t>
            </a:r>
            <a:r>
              <a:rPr lang="zh-CN" altLang="en-US" sz="1600" b="1" dirty="0">
                <a:solidFill>
                  <a:srgbClr val="FF0000"/>
                </a:solidFill>
                <a:latin typeface="华文新魏" panose="02010800040101010101" pitchFamily="2" charset="-122"/>
                <a:ea typeface="华文新魏" panose="02010800040101010101" pitchFamily="2" charset="-122"/>
              </a:rPr>
              <a:t>块都被锁住。</a:t>
            </a:r>
            <a:endParaRPr lang="en-US" altLang="zh-CN" sz="1600" b="1" dirty="0">
              <a:solidFill>
                <a:srgbClr val="FF0000"/>
              </a:solidFill>
              <a:latin typeface="华文新魏" panose="02010800040101010101" pitchFamily="2" charset="-122"/>
              <a:ea typeface="华文新魏" panose="02010800040101010101" pitchFamily="2" charset="-122"/>
            </a:endParaRPr>
          </a:p>
        </p:txBody>
      </p:sp>
    </p:spTree>
    <p:custDataLst>
      <p:tags r:id="rId1"/>
    </p:custDataLst>
    <p:extLst>
      <p:ext uri="{BB962C8B-B14F-4D97-AF65-F5344CB8AC3E}">
        <p14:creationId xmlns:p14="http://schemas.microsoft.com/office/powerpoint/2010/main" val="301650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45833E-6 2.59259E-6 L 1.45833E-6 -0.13588 " pathEditMode="relative" rAng="0" ptsTypes="AA">
                                      <p:cBhvr>
                                        <p:cTn id="6" dur="2000" fill="hold"/>
                                        <p:tgtEl>
                                          <p:spTgt spid="10"/>
                                        </p:tgtEl>
                                        <p:attrNameLst>
                                          <p:attrName>ppt_x</p:attrName>
                                          <p:attrName>ppt_y</p:attrName>
                                        </p:attrNameLst>
                                      </p:cBhvr>
                                      <p:rCtr x="0" y="-6806"/>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1.45833E-6 -4.44444E-6 L 0.27539 0.00047 " pathEditMode="relative" rAng="0" ptsTypes="AA">
                                      <p:cBhvr>
                                        <p:cTn id="9" dur="2000" fill="hold"/>
                                        <p:tgtEl>
                                          <p:spTgt spid="36"/>
                                        </p:tgtEl>
                                        <p:attrNameLst>
                                          <p:attrName>ppt_x</p:attrName>
                                          <p:attrName>ppt_y</p:attrName>
                                        </p:attrNameLst>
                                      </p:cBhvr>
                                      <p:rCtr x="13763" y="23"/>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1.45833E-6 -0.13588 L 1.66667E-6 -1.48148E-6 " pathEditMode="relative" rAng="0" ptsTypes="AA">
                                      <p:cBhvr>
                                        <p:cTn id="12" dur="2000" fill="hold"/>
                                        <p:tgtEl>
                                          <p:spTgt spid="10"/>
                                        </p:tgtEl>
                                        <p:attrNameLst>
                                          <p:attrName>ppt_x</p:attrName>
                                          <p:attrName>ppt_y</p:attrName>
                                        </p:attrNameLst>
                                      </p:cBhvr>
                                      <p:rCtr x="-13" y="7060"/>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dirty="0"/>
              <a:t>线程的概念</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程序、进程和线程</a:t>
            </a:r>
          </a:p>
        </p:txBody>
      </p:sp>
      <p:sp>
        <p:nvSpPr>
          <p:cNvPr id="64" name="Text Box 60"/>
          <p:cNvSpPr txBox="1">
            <a:spLocks noChangeArrowheads="1"/>
          </p:cNvSpPr>
          <p:nvPr/>
        </p:nvSpPr>
        <p:spPr bwMode="auto">
          <a:xfrm>
            <a:off x="1179978" y="1819609"/>
            <a:ext cx="8725466" cy="369332"/>
          </a:xfrm>
          <a:prstGeom prst="rect">
            <a:avLst/>
          </a:prstGeom>
          <a:noFill/>
          <a:ln w="12700">
            <a:noFill/>
            <a:miter lim="800000"/>
            <a:headEnd/>
            <a:tailEnd/>
          </a:ln>
        </p:spPr>
        <p:txBody>
          <a:bodyPr wrap="none">
            <a:spAutoFit/>
          </a:bodyPr>
          <a:lstStyle/>
          <a:p>
            <a:pPr algn="l"/>
            <a:r>
              <a:rPr lang="zh-CN" altLang="en-US" dirty="0">
                <a:solidFill>
                  <a:srgbClr val="FF0000"/>
                </a:solidFill>
                <a:latin typeface="华文新魏" panose="02010800040101010101" pitchFamily="2" charset="-122"/>
                <a:ea typeface="华文新魏" panose="02010800040101010101" pitchFamily="2" charset="-122"/>
              </a:rPr>
              <a:t>当一个进程被创建，自动地创建了一个主线程。因此，一个进程至少有一个主线程。</a:t>
            </a:r>
          </a:p>
        </p:txBody>
      </p:sp>
      <p:sp>
        <p:nvSpPr>
          <p:cNvPr id="65" name="Text Box 61"/>
          <p:cNvSpPr txBox="1">
            <a:spLocks noChangeArrowheads="1"/>
          </p:cNvSpPr>
          <p:nvPr/>
        </p:nvSpPr>
        <p:spPr bwMode="auto">
          <a:xfrm>
            <a:off x="1179978" y="2352699"/>
            <a:ext cx="8316562" cy="646331"/>
          </a:xfrm>
          <a:prstGeom prst="rect">
            <a:avLst/>
          </a:prstGeom>
          <a:noFill/>
          <a:ln w="9525">
            <a:noFill/>
            <a:miter lim="800000"/>
            <a:headEnd/>
            <a:tailEnd/>
          </a:ln>
        </p:spPr>
        <p:txBody>
          <a:bodyPr wrap="square">
            <a:spAutoFit/>
          </a:bodyPr>
          <a:lstStyle/>
          <a:p>
            <a:pPr algn="l"/>
            <a:r>
              <a:rPr kumimoji="0" lang="zh-CN" altLang="en-US" b="1" dirty="0">
                <a:latin typeface="华文新魏" panose="02010800040101010101" pitchFamily="2" charset="-122"/>
                <a:ea typeface="华文新魏" panose="02010800040101010101" pitchFamily="2" charset="-122"/>
              </a:rPr>
              <a:t>线程：程序中完成一个任务的有始有终的执行流，都有一个执行的起点，经过一系列指令后到达终点。</a:t>
            </a:r>
          </a:p>
        </p:txBody>
      </p:sp>
      <p:sp>
        <p:nvSpPr>
          <p:cNvPr id="66" name="Text Box 62"/>
          <p:cNvSpPr txBox="1">
            <a:spLocks noChangeArrowheads="1"/>
          </p:cNvSpPr>
          <p:nvPr/>
        </p:nvSpPr>
        <p:spPr bwMode="auto">
          <a:xfrm>
            <a:off x="1395878" y="3240111"/>
            <a:ext cx="1676400" cy="646331"/>
          </a:xfrm>
          <a:prstGeom prst="rect">
            <a:avLst/>
          </a:prstGeom>
          <a:noFill/>
          <a:ln w="12700">
            <a:noFill/>
            <a:miter lim="800000"/>
            <a:headEnd type="none" w="sm" len="sm"/>
            <a:tailEnd type="none" w="sm" len="sm"/>
          </a:ln>
        </p:spPr>
        <p:txBody>
          <a:bodyPr>
            <a:spAutoFit/>
          </a:bodyPr>
          <a:lstStyle/>
          <a:p>
            <a:pPr algn="just" eaLnBrk="0" fontAlgn="ctr" hangingPunct="0">
              <a:spcBef>
                <a:spcPct val="50000"/>
              </a:spcBef>
            </a:pPr>
            <a:r>
              <a:rPr kumimoji="0" lang="zh-CN" altLang="en-US" dirty="0">
                <a:solidFill>
                  <a:srgbClr val="FF0000"/>
                </a:solidFill>
                <a:latin typeface="华文新魏" panose="02010800040101010101" pitchFamily="2" charset="-122"/>
                <a:ea typeface="华文新魏" panose="02010800040101010101" pitchFamily="2" charset="-122"/>
              </a:rPr>
              <a:t>多</a:t>
            </a:r>
            <a:r>
              <a:rPr kumimoji="0" lang="en-US" altLang="zh-CN" dirty="0">
                <a:solidFill>
                  <a:srgbClr val="FF0000"/>
                </a:solidFill>
                <a:latin typeface="华文新魏" panose="02010800040101010101" pitchFamily="2" charset="-122"/>
                <a:ea typeface="华文新魏" panose="02010800040101010101" pitchFamily="2" charset="-122"/>
              </a:rPr>
              <a:t>CPU</a:t>
            </a:r>
            <a:r>
              <a:rPr kumimoji="0" lang="zh-CN" altLang="en-US" dirty="0">
                <a:solidFill>
                  <a:srgbClr val="FF0000"/>
                </a:solidFill>
                <a:latin typeface="华文新魏" panose="02010800040101010101" pitchFamily="2" charset="-122"/>
                <a:ea typeface="华文新魏" panose="02010800040101010101" pitchFamily="2" charset="-122"/>
              </a:rPr>
              <a:t>上运行的多线程</a:t>
            </a:r>
          </a:p>
        </p:txBody>
      </p:sp>
      <p:sp>
        <p:nvSpPr>
          <p:cNvPr id="67" name="Text Box 63"/>
          <p:cNvSpPr txBox="1">
            <a:spLocks noChangeArrowheads="1"/>
          </p:cNvSpPr>
          <p:nvPr/>
        </p:nvSpPr>
        <p:spPr bwMode="auto">
          <a:xfrm>
            <a:off x="1322853" y="4945086"/>
            <a:ext cx="1905000" cy="1200329"/>
          </a:xfrm>
          <a:prstGeom prst="rect">
            <a:avLst/>
          </a:prstGeom>
          <a:noFill/>
          <a:ln w="12700">
            <a:noFill/>
            <a:miter lim="800000"/>
            <a:headEnd type="none" w="sm" len="sm"/>
            <a:tailEnd type="none" w="sm" len="sm"/>
          </a:ln>
        </p:spPr>
        <p:txBody>
          <a:bodyPr>
            <a:spAutoFit/>
          </a:bodyPr>
          <a:lstStyle/>
          <a:p>
            <a:pPr algn="l" eaLnBrk="0" hangingPunct="0">
              <a:spcBef>
                <a:spcPct val="50000"/>
              </a:spcBef>
            </a:pPr>
            <a:r>
              <a:rPr kumimoji="0" lang="zh-CN" altLang="en-US" dirty="0">
                <a:solidFill>
                  <a:srgbClr val="FF0000"/>
                </a:solidFill>
                <a:latin typeface="华文新魏" panose="02010800040101010101" pitchFamily="2" charset="-122"/>
                <a:ea typeface="华文新魏" panose="02010800040101010101" pitchFamily="2" charset="-122"/>
              </a:rPr>
              <a:t>多线程共享一个</a:t>
            </a:r>
            <a:r>
              <a:rPr kumimoji="0" lang="en-US" altLang="zh-CN" dirty="0">
                <a:solidFill>
                  <a:srgbClr val="FF0000"/>
                </a:solidFill>
                <a:latin typeface="华文新魏" panose="02010800040101010101" pitchFamily="2" charset="-122"/>
                <a:ea typeface="华文新魏" panose="02010800040101010101" pitchFamily="2" charset="-122"/>
              </a:rPr>
              <a:t>CPU</a:t>
            </a:r>
            <a:r>
              <a:rPr kumimoji="0" lang="zh-CN" altLang="en-US" dirty="0">
                <a:solidFill>
                  <a:srgbClr val="FF0000"/>
                </a:solidFill>
                <a:latin typeface="华文新魏" panose="02010800040101010101" pitchFamily="2" charset="-122"/>
                <a:ea typeface="华文新魏" panose="02010800040101010101" pitchFamily="2" charset="-122"/>
              </a:rPr>
              <a:t>：某时刻，只能有一个线程在使用</a:t>
            </a:r>
            <a:r>
              <a:rPr kumimoji="0" lang="en-US" altLang="zh-CN" dirty="0">
                <a:solidFill>
                  <a:srgbClr val="FF0000"/>
                </a:solidFill>
                <a:latin typeface="华文新魏" panose="02010800040101010101" pitchFamily="2" charset="-122"/>
                <a:ea typeface="华文新魏" panose="02010800040101010101" pitchFamily="2" charset="-122"/>
              </a:rPr>
              <a:t>CPU</a:t>
            </a:r>
          </a:p>
        </p:txBody>
      </p:sp>
      <p:graphicFrame>
        <p:nvGraphicFramePr>
          <p:cNvPr id="68" name="Object 64"/>
          <p:cNvGraphicFramePr>
            <a:graphicFrameLocks noChangeAspect="1"/>
          </p:cNvGraphicFramePr>
          <p:nvPr>
            <p:extLst>
              <p:ext uri="{D42A27DB-BD31-4B8C-83A1-F6EECF244321}">
                <p14:modId xmlns:p14="http://schemas.microsoft.com/office/powerpoint/2010/main" val="3563261833"/>
              </p:ext>
            </p:extLst>
          </p:nvPr>
        </p:nvGraphicFramePr>
        <p:xfrm>
          <a:off x="3162765" y="2982936"/>
          <a:ext cx="6019800" cy="1752600"/>
        </p:xfrm>
        <a:graphic>
          <a:graphicData uri="http://schemas.openxmlformats.org/presentationml/2006/ole">
            <mc:AlternateContent xmlns:mc="http://schemas.openxmlformats.org/markup-compatibility/2006">
              <mc:Choice xmlns:v="urn:schemas-microsoft-com:vml" Requires="v">
                <p:oleObj spid="_x0000_s61098" name="Picture" r:id="rId4" imgW="6858000" imgH="6400800" progId="Word.Picture.8">
                  <p:embed/>
                </p:oleObj>
              </mc:Choice>
              <mc:Fallback>
                <p:oleObj name="Picture" r:id="rId4" imgW="6858000" imgH="6400800" progId="Word.Picture.8">
                  <p:embed/>
                  <p:pic>
                    <p:nvPicPr>
                      <p:cNvPr id="0" name="Object 64"/>
                      <p:cNvPicPr>
                        <a:picLocks noChangeAspect="1" noChangeArrowheads="1"/>
                      </p:cNvPicPr>
                      <p:nvPr/>
                    </p:nvPicPr>
                    <p:blipFill>
                      <a:blip r:embed="rId5">
                        <a:extLst>
                          <a:ext uri="{28A0092B-C50C-407E-A947-70E740481C1C}">
                            <a14:useLocalDpi xmlns:a14="http://schemas.microsoft.com/office/drawing/2010/main" val="0"/>
                          </a:ext>
                        </a:extLst>
                      </a:blip>
                      <a:srcRect l="-1041" t="19804" r="42265" b="61877"/>
                      <a:stretch>
                        <a:fillRect/>
                      </a:stretch>
                    </p:blipFill>
                    <p:spPr bwMode="auto">
                      <a:xfrm>
                        <a:off x="3162765" y="2982936"/>
                        <a:ext cx="60198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65"/>
          <p:cNvGraphicFramePr>
            <a:graphicFrameLocks noChangeAspect="1"/>
          </p:cNvGraphicFramePr>
          <p:nvPr>
            <p:extLst>
              <p:ext uri="{D42A27DB-BD31-4B8C-83A1-F6EECF244321}">
                <p14:modId xmlns:p14="http://schemas.microsoft.com/office/powerpoint/2010/main" val="1763491412"/>
              </p:ext>
            </p:extLst>
          </p:nvPr>
        </p:nvGraphicFramePr>
        <p:xfrm>
          <a:off x="3238965" y="4513286"/>
          <a:ext cx="6019800" cy="1752600"/>
        </p:xfrm>
        <a:graphic>
          <a:graphicData uri="http://schemas.openxmlformats.org/presentationml/2006/ole">
            <mc:AlternateContent xmlns:mc="http://schemas.openxmlformats.org/markup-compatibility/2006">
              <mc:Choice xmlns:v="urn:schemas-microsoft-com:vml" Requires="v">
                <p:oleObj spid="_x0000_s61099" name="Picture" r:id="rId6" imgW="6858000" imgH="6400800" progId="Word.Picture.8">
                  <p:embed/>
                </p:oleObj>
              </mc:Choice>
              <mc:Fallback>
                <p:oleObj name="Picture" r:id="rId6" imgW="6858000" imgH="6400800" progId="Word.Picture.8">
                  <p:embed/>
                  <p:pic>
                    <p:nvPicPr>
                      <p:cNvPr id="0" name="Object 65"/>
                      <p:cNvPicPr>
                        <a:picLocks noChangeAspect="1" noChangeArrowheads="1"/>
                      </p:cNvPicPr>
                      <p:nvPr/>
                    </p:nvPicPr>
                    <p:blipFill>
                      <a:blip r:embed="rId7">
                        <a:extLst>
                          <a:ext uri="{28A0092B-C50C-407E-A947-70E740481C1C}">
                            <a14:useLocalDpi xmlns:a14="http://schemas.microsoft.com/office/drawing/2010/main" val="0"/>
                          </a:ext>
                        </a:extLst>
                      </a:blip>
                      <a:srcRect l="-1041" t="19804" r="42265" b="61877"/>
                      <a:stretch>
                        <a:fillRect/>
                      </a:stretch>
                    </p:blipFill>
                    <p:spPr bwMode="auto">
                      <a:xfrm>
                        <a:off x="3238965" y="4513286"/>
                        <a:ext cx="60198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 name="Text Box 66"/>
          <p:cNvSpPr txBox="1">
            <a:spLocks noChangeArrowheads="1"/>
          </p:cNvSpPr>
          <p:nvPr/>
        </p:nvSpPr>
        <p:spPr bwMode="auto">
          <a:xfrm>
            <a:off x="533865" y="6141680"/>
            <a:ext cx="10262665" cy="646331"/>
          </a:xfrm>
          <a:prstGeom prst="rect">
            <a:avLst/>
          </a:prstGeom>
          <a:noFill/>
          <a:ln w="12700">
            <a:noFill/>
            <a:miter lim="800000"/>
            <a:headEnd/>
            <a:tailEnd/>
          </a:ln>
        </p:spPr>
        <p:txBody>
          <a:bodyPr wrap="square">
            <a:spAutoFit/>
          </a:bodyPr>
          <a:lstStyle/>
          <a:p>
            <a:pPr algn="l"/>
            <a:r>
              <a:rPr lang="zh-CN" altLang="en-US" dirty="0">
                <a:solidFill>
                  <a:srgbClr val="FF0000"/>
                </a:solidFill>
                <a:latin typeface="华文新魏" panose="02010800040101010101" pitchFamily="2" charset="-122"/>
                <a:ea typeface="华文新魏" panose="02010800040101010101" pitchFamily="2" charset="-122"/>
              </a:rPr>
              <a:t>现代</a:t>
            </a:r>
            <a:r>
              <a:rPr lang="en-US" altLang="zh-CN" dirty="0">
                <a:solidFill>
                  <a:srgbClr val="FF0000"/>
                </a:solidFill>
                <a:latin typeface="华文新魏" panose="02010800040101010101" pitchFamily="2" charset="-122"/>
                <a:ea typeface="华文新魏" panose="02010800040101010101" pitchFamily="2" charset="-122"/>
              </a:rPr>
              <a:t>OS</a:t>
            </a:r>
            <a:r>
              <a:rPr lang="zh-CN" altLang="en-US" dirty="0">
                <a:solidFill>
                  <a:srgbClr val="FF0000"/>
                </a:solidFill>
                <a:latin typeface="华文新魏" panose="02010800040101010101" pitchFamily="2" charset="-122"/>
                <a:ea typeface="华文新魏" panose="02010800040101010101" pitchFamily="2" charset="-122"/>
              </a:rPr>
              <a:t>都将线程作为最小调度单位，进程作为资源分配的最小单位。</a:t>
            </a:r>
            <a:r>
              <a:rPr lang="zh-CN" altLang="en-US" dirty="0">
                <a:latin typeface="华文新魏" panose="02010800040101010101" pitchFamily="2" charset="-122"/>
                <a:ea typeface="华文新魏" panose="02010800040101010101" pitchFamily="2" charset="-122"/>
              </a:rPr>
              <a:t>分配给进程的资源（如文件，外设）可以被进程里的线程使用 </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blinds(horizontal)">
                                      <p:cBhvr>
                                        <p:cTn id="7"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7" y="1134697"/>
            <a:ext cx="12184573" cy="5634093"/>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Resource{ //</a:t>
            </a:r>
            <a:r>
              <a:rPr lang="zh-CN" altLang="en-US" sz="1600" b="1" dirty="0">
                <a:solidFill>
                  <a:srgbClr val="7F0055"/>
                </a:solidFill>
                <a:latin typeface="华文新魏" panose="02010800040101010101" pitchFamily="2" charset="-122"/>
                <a:ea typeface="华文新魏" panose="02010800040101010101" pitchFamily="2" charset="-122"/>
              </a:rPr>
              <a:t>共享资源类，这个类的实例被多个线程访问</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value = 0;   //</a:t>
            </a:r>
            <a:r>
              <a:rPr lang="zh-CN" altLang="en-US" sz="1600" b="1" dirty="0">
                <a:solidFill>
                  <a:srgbClr val="7F0055"/>
                </a:solidFill>
                <a:latin typeface="华文新魏" panose="02010800040101010101" pitchFamily="2" charset="-122"/>
                <a:ea typeface="华文新魏" panose="02010800040101010101" pitchFamily="2" charset="-122"/>
              </a:rPr>
              <a:t>多个线程会同时对这个数据成员读写</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int getValue(){return  value;}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a:t>
            </a:r>
            <a:r>
              <a:rPr lang="en-US" altLang="zh-CN" sz="1600" b="1" dirty="0">
                <a:solidFill>
                  <a:srgbClr val="FF0000"/>
                </a:solidFill>
                <a:latin typeface="华文新魏" panose="02010800040101010101" pitchFamily="2" charset="-122"/>
                <a:ea typeface="华文新魏" panose="02010800040101010101" pitchFamily="2" charset="-122"/>
              </a:rPr>
              <a:t>synchronized</a:t>
            </a:r>
            <a:r>
              <a:rPr lang="en-US" altLang="zh-CN" sz="1600" b="1" dirty="0">
                <a:solidFill>
                  <a:srgbClr val="7F0055"/>
                </a:solidFill>
                <a:latin typeface="华文新魏" panose="02010800040101010101" pitchFamily="2" charset="-122"/>
                <a:ea typeface="华文新魏" panose="02010800040101010101" pitchFamily="2" charset="-122"/>
              </a:rPr>
              <a:t> void </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(int amount)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a:t>
            </a:r>
            <a:r>
              <a:rPr lang="en-US" altLang="zh-CN" sz="1600" b="1" dirty="0" err="1">
                <a:solidFill>
                  <a:srgbClr val="7F0055"/>
                </a:solidFill>
                <a:latin typeface="华文新魏" panose="02010800040101010101" pitchFamily="2" charset="-122"/>
                <a:ea typeface="华文新魏" panose="02010800040101010101" pitchFamily="2" charset="-122"/>
              </a:rPr>
              <a:t>nThread</a:t>
            </a:r>
            <a:r>
              <a:rPr lang="en-US" altLang="zh-CN" sz="1600" b="1" dirty="0">
                <a:solidFill>
                  <a:srgbClr val="7F0055"/>
                </a:solidFill>
                <a:latin typeface="华文新魏" panose="02010800040101010101" pitchFamily="2" charset="-122"/>
                <a:ea typeface="华文新魏" panose="02010800040101010101" pitchFamily="2" charset="-122"/>
              </a:rPr>
              <a:t> " + </a:t>
            </a:r>
            <a:r>
              <a:rPr lang="en-US" altLang="zh-CN" sz="1600" b="1" dirty="0" err="1">
                <a:solidFill>
                  <a:srgbClr val="FF0000"/>
                </a:solidFill>
                <a:latin typeface="华文新魏" panose="02010800040101010101" pitchFamily="2" charset="-122"/>
                <a:ea typeface="华文新魏" panose="02010800040101010101" pitchFamily="2" charset="-122"/>
              </a:rPr>
              <a:t>Thread.currentThread</a:t>
            </a:r>
            <a:r>
              <a:rPr lang="en-US" altLang="zh-CN" sz="1600" b="1" dirty="0">
                <a:solidFill>
                  <a:srgbClr val="FF0000"/>
                </a:solidFill>
                <a:latin typeface="华文新魏" panose="02010800040101010101" pitchFamily="2" charset="-122"/>
                <a:ea typeface="华文新魏" panose="02010800040101010101" pitchFamily="2" charset="-122"/>
              </a:rPr>
              <a:t>().</a:t>
            </a:r>
            <a:r>
              <a:rPr lang="en-US" altLang="zh-CN" sz="1600" b="1" dirty="0" err="1">
                <a:solidFill>
                  <a:srgbClr val="FF0000"/>
                </a:solidFill>
                <a:latin typeface="华文新魏" panose="02010800040101010101" pitchFamily="2" charset="-122"/>
                <a:ea typeface="华文新魏" panose="02010800040101010101" pitchFamily="2" charset="-122"/>
              </a:rPr>
              <a:t>getId</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 "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        int </a:t>
            </a:r>
            <a:r>
              <a:rPr lang="en-US" altLang="zh-CN" sz="1600" b="1" dirty="0" err="1">
                <a:solidFill>
                  <a:srgbClr val="FF0000"/>
                </a:solidFill>
                <a:latin typeface="华文新魏" panose="02010800040101010101" pitchFamily="2" charset="-122"/>
                <a:ea typeface="华文新魏" panose="02010800040101010101" pitchFamily="2" charset="-122"/>
              </a:rPr>
              <a:t>newValue</a:t>
            </a:r>
            <a:r>
              <a:rPr lang="en-US" altLang="zh-CN" sz="1600" b="1" dirty="0">
                <a:solidFill>
                  <a:srgbClr val="FF0000"/>
                </a:solidFill>
                <a:latin typeface="华文新魏" panose="02010800040101010101" pitchFamily="2" charset="-122"/>
                <a:ea typeface="华文新魏" panose="02010800040101010101" pitchFamily="2" charset="-122"/>
              </a:rPr>
              <a:t> = value + amount;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try{ </a:t>
            </a:r>
            <a:r>
              <a:rPr lang="en-US" altLang="zh-CN" sz="1600" b="1" dirty="0" err="1">
                <a:solidFill>
                  <a:srgbClr val="7F0055"/>
                </a:solidFill>
                <a:latin typeface="华文新魏" panose="02010800040101010101" pitchFamily="2" charset="-122"/>
                <a:ea typeface="华文新魏" panose="02010800040101010101" pitchFamily="2" charset="-122"/>
              </a:rPr>
              <a:t>Thread.sleep</a:t>
            </a:r>
            <a:r>
              <a:rPr lang="en-US" altLang="zh-CN" sz="1600" b="1" dirty="0">
                <a:solidFill>
                  <a:srgbClr val="7F0055"/>
                </a:solidFill>
                <a:latin typeface="华文新魏" panose="02010800040101010101" pitchFamily="2" charset="-122"/>
                <a:ea typeface="华文新魏" panose="02010800040101010101" pitchFamily="2" charset="-122"/>
              </a:rPr>
              <a:t>(5); }  catch(</a:t>
            </a:r>
            <a:r>
              <a:rPr lang="en-US" altLang="zh-CN" sz="1600" b="1" dirty="0" err="1">
                <a:solidFill>
                  <a:srgbClr val="7F0055"/>
                </a:solidFill>
                <a:latin typeface="华文新魏" panose="02010800040101010101" pitchFamily="2" charset="-122"/>
                <a:ea typeface="华文新魏" panose="02010800040101010101" pitchFamily="2" charset="-122"/>
              </a:rPr>
              <a:t>InterruptedException</a:t>
            </a:r>
            <a:r>
              <a:rPr lang="en-US" altLang="zh-CN" sz="1600" b="1" dirty="0">
                <a:solidFill>
                  <a:srgbClr val="7F0055"/>
                </a:solidFill>
                <a:latin typeface="华文新魏" panose="02010800040101010101" pitchFamily="2" charset="-122"/>
                <a:ea typeface="华文新魏" panose="02010800040101010101" pitchFamily="2" charset="-122"/>
              </a:rPr>
              <a:t> e){	}</a:t>
            </a: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        value = </a:t>
            </a:r>
            <a:r>
              <a:rPr lang="en-US" altLang="zh-CN" sz="1600" b="1" dirty="0" err="1">
                <a:solidFill>
                  <a:srgbClr val="FF0000"/>
                </a:solidFill>
                <a:latin typeface="华文新魏" panose="02010800040101010101" pitchFamily="2" charset="-122"/>
                <a:ea typeface="华文新魏" panose="02010800040101010101" pitchFamily="2" charset="-122"/>
              </a:rPr>
              <a:t>newValue</a:t>
            </a:r>
            <a:r>
              <a:rPr lang="en-US" altLang="zh-CN" sz="1600" b="1" dirty="0">
                <a:solidFill>
                  <a:srgbClr val="FF0000"/>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System.out.print("--&gt;Thread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a:t>
            </a:r>
            <a:r>
              <a:rPr lang="en-US" altLang="zh-CN" sz="1600" b="1" dirty="0">
                <a:solidFill>
                  <a:srgbClr val="FF0000"/>
                </a:solidFill>
                <a:latin typeface="华文新魏" panose="02010800040101010101" pitchFamily="2" charset="-122"/>
                <a:ea typeface="华文新魏" panose="02010800040101010101" pitchFamily="2" charset="-122"/>
              </a:rPr>
              <a:t>synchronized</a:t>
            </a:r>
            <a:r>
              <a:rPr lang="en-US" altLang="zh-CN" sz="1600" b="1" dirty="0">
                <a:solidFill>
                  <a:srgbClr val="7F0055"/>
                </a:solidFill>
                <a:latin typeface="华文新魏" panose="02010800040101010101" pitchFamily="2" charset="-122"/>
                <a:ea typeface="华文新魏" panose="02010800040101010101" pitchFamily="2" charset="-122"/>
              </a:rPr>
              <a:t> void </a:t>
            </a:r>
            <a:r>
              <a:rPr lang="en-US" altLang="zh-CN" sz="1600" b="1" dirty="0" err="1">
                <a:solidFill>
                  <a:srgbClr val="FF0000"/>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(int amount)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a:t>
            </a:r>
            <a:r>
              <a:rPr lang="en-US" altLang="zh-CN" sz="1600" b="1" dirty="0" err="1">
                <a:solidFill>
                  <a:srgbClr val="7F0055"/>
                </a:solidFill>
                <a:latin typeface="华文新魏" panose="02010800040101010101" pitchFamily="2" charset="-122"/>
                <a:ea typeface="华文新魏" panose="02010800040101010101" pitchFamily="2" charset="-122"/>
              </a:rPr>
              <a:t>nThread</a:t>
            </a:r>
            <a:r>
              <a:rPr lang="en-US" altLang="zh-CN" sz="1600" b="1" dirty="0">
                <a:solidFill>
                  <a:srgbClr val="7F0055"/>
                </a:solidFill>
                <a:latin typeface="华文新魏" panose="02010800040101010101" pitchFamily="2" charset="-122"/>
                <a:ea typeface="华文新魏" panose="02010800040101010101" pitchFamily="2" charset="-122"/>
              </a:rPr>
              <a:t>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int </a:t>
            </a:r>
            <a:r>
              <a:rPr lang="en-US" altLang="zh-CN" sz="1600" b="1" dirty="0" err="1">
                <a:solidFill>
                  <a:srgbClr val="FF0000"/>
                </a:solidFill>
                <a:latin typeface="华文新魏" panose="02010800040101010101" pitchFamily="2" charset="-122"/>
                <a:ea typeface="华文新魏" panose="02010800040101010101" pitchFamily="2" charset="-122"/>
              </a:rPr>
              <a:t>newValue</a:t>
            </a:r>
            <a:r>
              <a:rPr lang="en-US" altLang="zh-CN" sz="1600" b="1" dirty="0">
                <a:solidFill>
                  <a:srgbClr val="FF0000"/>
                </a:solidFill>
                <a:latin typeface="华文新魏" panose="02010800040101010101" pitchFamily="2" charset="-122"/>
                <a:ea typeface="华文新魏" panose="02010800040101010101" pitchFamily="2" charset="-122"/>
              </a:rPr>
              <a:t> = value - amount;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try{ </a:t>
            </a:r>
            <a:r>
              <a:rPr lang="en-US" altLang="zh-CN" sz="1600" b="1" dirty="0" err="1">
                <a:solidFill>
                  <a:srgbClr val="7F0055"/>
                </a:solidFill>
                <a:latin typeface="华文新魏" panose="02010800040101010101" pitchFamily="2" charset="-122"/>
                <a:ea typeface="华文新魏" panose="02010800040101010101" pitchFamily="2" charset="-122"/>
              </a:rPr>
              <a:t>Thread.sleep</a:t>
            </a:r>
            <a:r>
              <a:rPr lang="en-US" altLang="zh-CN" sz="1600" b="1" dirty="0">
                <a:solidFill>
                  <a:srgbClr val="7F0055"/>
                </a:solidFill>
                <a:latin typeface="华文新魏" panose="02010800040101010101" pitchFamily="2" charset="-122"/>
                <a:ea typeface="华文新魏" panose="02010800040101010101" pitchFamily="2" charset="-122"/>
              </a:rPr>
              <a:t>(2); } catch(</a:t>
            </a:r>
            <a:r>
              <a:rPr lang="en-US" altLang="zh-CN" sz="1600" b="1" dirty="0" err="1">
                <a:solidFill>
                  <a:srgbClr val="7F0055"/>
                </a:solidFill>
                <a:latin typeface="华文新魏" panose="02010800040101010101" pitchFamily="2" charset="-122"/>
                <a:ea typeface="华文新魏" panose="02010800040101010101" pitchFamily="2" charset="-122"/>
              </a:rPr>
              <a:t>InterruptedException</a:t>
            </a:r>
            <a:r>
              <a:rPr lang="en-US" altLang="zh-CN" sz="1600" b="1" dirty="0">
                <a:solidFill>
                  <a:srgbClr val="7F0055"/>
                </a:solidFill>
                <a:latin typeface="华文新魏" panose="02010800040101010101" pitchFamily="2" charset="-122"/>
                <a:ea typeface="华文新魏" panose="02010800040101010101" pitchFamily="2" charset="-122"/>
              </a:rPr>
              <a:t> e){	}</a:t>
            </a: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        value = </a:t>
            </a:r>
            <a:r>
              <a:rPr lang="en-US" altLang="zh-CN" sz="1600" b="1" dirty="0" err="1">
                <a:solidFill>
                  <a:srgbClr val="FF0000"/>
                </a:solidFill>
                <a:latin typeface="华文新魏" panose="02010800040101010101" pitchFamily="2" charset="-122"/>
                <a:ea typeface="华文新魏" panose="02010800040101010101" pitchFamily="2" charset="-122"/>
              </a:rPr>
              <a:t>newValue</a:t>
            </a:r>
            <a:r>
              <a:rPr lang="en-US" altLang="zh-CN" sz="1600" b="1" dirty="0">
                <a:solidFill>
                  <a:srgbClr val="FF0000"/>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System.out.print("--&gt;Thread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51" name="圆角矩形标注 14">
            <a:extLst>
              <a:ext uri="{FF2B5EF4-FFF2-40B4-BE49-F238E27FC236}">
                <a16:creationId xmlns:a16="http://schemas.microsoft.com/office/drawing/2014/main" id="{4BBDCCF3-389A-4B80-B8C2-BF1DF2CED509}"/>
              </a:ext>
            </a:extLst>
          </p:cNvPr>
          <p:cNvSpPr/>
          <p:nvPr/>
        </p:nvSpPr>
        <p:spPr>
          <a:xfrm>
            <a:off x="7214839" y="4667778"/>
            <a:ext cx="3956648" cy="523175"/>
          </a:xfrm>
          <a:prstGeom prst="wedgeRoundRectCallout">
            <a:avLst>
              <a:gd name="adj1" fmla="val -62185"/>
              <a:gd name="adj2" fmla="val 3839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方法把</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减少，减少量为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amount</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52" name="圆角矩形标注 14">
            <a:extLst>
              <a:ext uri="{FF2B5EF4-FFF2-40B4-BE49-F238E27FC236}">
                <a16:creationId xmlns:a16="http://schemas.microsoft.com/office/drawing/2014/main" id="{A46D94AF-8F01-44DC-82F6-117B5DC25000}"/>
              </a:ext>
            </a:extLst>
          </p:cNvPr>
          <p:cNvSpPr/>
          <p:nvPr/>
        </p:nvSpPr>
        <p:spPr>
          <a:xfrm>
            <a:off x="6506559" y="1061708"/>
            <a:ext cx="4332425" cy="1188974"/>
          </a:xfrm>
          <a:prstGeom prst="wedgeRoundRectCallout">
            <a:avLst>
              <a:gd name="adj1" fmla="val -68191"/>
              <a:gd name="adj2" fmla="val -1224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多个线程会对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读写，因此需要同步控制。</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就是竞争性资源。</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Resource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对象也因此成为竞争性资源</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51798458-4C70-4082-8CEC-A2A92FF82415}"/>
              </a:ext>
            </a:extLst>
          </p:cNvPr>
          <p:cNvSpPr/>
          <p:nvPr/>
        </p:nvSpPr>
        <p:spPr>
          <a:xfrm>
            <a:off x="6798527" y="2718923"/>
            <a:ext cx="3956648" cy="523175"/>
          </a:xfrm>
          <a:prstGeom prst="wedgeRoundRectCallout">
            <a:avLst>
              <a:gd name="adj1" fmla="val -58803"/>
              <a:gd name="adj2" fmla="val -4899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endParaRPr lang="en-US" altLang="en-US" sz="1600" b="1" dirty="0">
              <a:solidFill>
                <a:srgbClr val="7F0055"/>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方法把</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值增加，增加量为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amount</a:t>
            </a:r>
          </a:p>
        </p:txBody>
      </p:sp>
      <p:sp>
        <p:nvSpPr>
          <p:cNvPr id="8" name="圆角矩形标注 14">
            <a:extLst>
              <a:ext uri="{FF2B5EF4-FFF2-40B4-BE49-F238E27FC236}">
                <a16:creationId xmlns:a16="http://schemas.microsoft.com/office/drawing/2014/main" id="{B07C2835-356F-48A8-9863-2BB46A17A40A}"/>
              </a:ext>
            </a:extLst>
          </p:cNvPr>
          <p:cNvSpPr/>
          <p:nvPr/>
        </p:nvSpPr>
        <p:spPr>
          <a:xfrm>
            <a:off x="8235352" y="3566273"/>
            <a:ext cx="3956648" cy="710007"/>
          </a:xfrm>
          <a:prstGeom prst="wedgeRoundRectCallout">
            <a:avLst>
              <a:gd name="adj1" fmla="val -62185"/>
              <a:gd name="adj2" fmla="val 3839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二个方法都是</a:t>
            </a:r>
            <a:r>
              <a:rPr lang="en-US" altLang="zh-CN" sz="1600" b="1" dirty="0">
                <a:solidFill>
                  <a:srgbClr val="7F0055"/>
                </a:solidFill>
                <a:latin typeface="华文新魏" panose="02010800040101010101" pitchFamily="2" charset="-122"/>
                <a:ea typeface="华文新魏" panose="02010800040101010101" pitchFamily="2" charset="-122"/>
              </a:rPr>
              <a:t>synchronized</a:t>
            </a:r>
            <a:r>
              <a:rPr lang="zh-CN" altLang="en-US" sz="1600" b="1" dirty="0">
                <a:solidFill>
                  <a:srgbClr val="7F0055"/>
                </a:solidFill>
                <a:latin typeface="华文新魏" panose="02010800040101010101" pitchFamily="2" charset="-122"/>
                <a:ea typeface="华文新魏" panose="02010800040101010101" pitchFamily="2" charset="-122"/>
              </a:rPr>
              <a:t>的，</a:t>
            </a:r>
            <a:endParaRPr lang="en-US" altLang="zh-CN" sz="1600" b="1" dirty="0">
              <a:solidFill>
                <a:srgbClr val="7F0055"/>
              </a:solidFill>
              <a:latin typeface="华文新魏" panose="02010800040101010101" pitchFamily="2" charset="-122"/>
              <a:ea typeface="华文新魏" panose="02010800040101010101" pitchFamily="2" charset="-122"/>
            </a:endParaRPr>
          </a:p>
          <a:p>
            <a:pPr lvl="0">
              <a:lnSpc>
                <a:spcPct val="90000"/>
              </a:lnSpc>
              <a:spcBef>
                <a:spcPct val="0"/>
              </a:spcBef>
              <a:defRPr/>
            </a:pPr>
            <a:r>
              <a:rPr lang="zh-CN" altLang="en-US" sz="1600" b="1" dirty="0">
                <a:solidFill>
                  <a:srgbClr val="7F0055"/>
                </a:solidFill>
                <a:latin typeface="华文新魏" panose="02010800040101010101" pitchFamily="2" charset="-122"/>
                <a:ea typeface="华文新魏" panose="02010800040101010101" pitchFamily="2" charset="-122"/>
                <a:cs typeface="Times New Roman" panose="02020603050405020304" pitchFamily="18" charset="0"/>
              </a:rPr>
              <a:t>二个同步的实例方法</a:t>
            </a:r>
            <a:endParaRPr lang="en-US" altLang="zh-CN" sz="1600" b="1" dirty="0">
              <a:solidFill>
                <a:srgbClr val="7F0055"/>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en-US" sz="1600" b="1" dirty="0">
              <a:solidFill>
                <a:srgbClr val="7F0055"/>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98314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7" y="1134698"/>
            <a:ext cx="6330192" cy="3247732"/>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implements Runnable{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Resource r = null; //</a:t>
            </a:r>
            <a:r>
              <a:rPr lang="zh-CN" altLang="en-US" sz="1600" b="1" dirty="0">
                <a:solidFill>
                  <a:srgbClr val="7F0055"/>
                </a:solidFill>
                <a:latin typeface="华文新魏" panose="02010800040101010101" pitchFamily="2" charset="-122"/>
                <a:ea typeface="华文新魏" panose="02010800040101010101" pitchFamily="2" charset="-122"/>
              </a:rPr>
              <a:t>要访问的对象</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amount = 0; //</a:t>
            </a:r>
            <a:r>
              <a:rPr lang="zh-CN" altLang="en-US" sz="1600" b="1" dirty="0">
                <a:solidFill>
                  <a:srgbClr val="7F0055"/>
                </a:solidFill>
                <a:latin typeface="华文新魏" panose="02010800040101010101" pitchFamily="2" charset="-122"/>
                <a:ea typeface="华文新魏" panose="02010800040101010101" pitchFamily="2" charset="-122"/>
              </a:rPr>
              <a:t>每次增加量</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loops = 0;  //</a:t>
            </a:r>
            <a:r>
              <a:rPr lang="zh-CN" altLang="en-US" sz="1600" b="1" dirty="0">
                <a:solidFill>
                  <a:srgbClr val="7F0055"/>
                </a:solidFill>
                <a:latin typeface="华文新魏" panose="02010800040101010101" pitchFamily="2" charset="-122"/>
                <a:ea typeface="华文新魏" panose="02010800040101010101" pitchFamily="2" charset="-122"/>
              </a:rPr>
              <a:t>循环次数</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(Resource </a:t>
            </a:r>
            <a:r>
              <a:rPr lang="en-US" altLang="zh-CN" sz="1600" b="1" dirty="0" err="1">
                <a:solidFill>
                  <a:srgbClr val="7F0055"/>
                </a:solidFill>
                <a:latin typeface="华文新魏" panose="02010800040101010101" pitchFamily="2" charset="-122"/>
                <a:ea typeface="华文新魏" panose="02010800040101010101" pitchFamily="2" charset="-122"/>
              </a:rPr>
              <a:t>r,int</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amount,int</a:t>
            </a:r>
            <a:r>
              <a:rPr lang="en-US" altLang="zh-CN" sz="1600" b="1" dirty="0">
                <a:solidFill>
                  <a:srgbClr val="7F0055"/>
                </a:solidFill>
                <a:latin typeface="华文新魏" panose="02010800040101010101" pitchFamily="2" charset="-122"/>
                <a:ea typeface="华文新魏" panose="02010800040101010101" pitchFamily="2" charset="-122"/>
              </a:rPr>
              <a:t>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this.r</a:t>
            </a:r>
            <a:r>
              <a:rPr lang="en-US" altLang="zh-CN" sz="1600" b="1" dirty="0">
                <a:solidFill>
                  <a:srgbClr val="7F0055"/>
                </a:solidFill>
                <a:latin typeface="华文新魏" panose="02010800040101010101" pitchFamily="2" charset="-122"/>
                <a:ea typeface="华文新魏" panose="02010800040101010101" pitchFamily="2" charset="-122"/>
              </a:rPr>
              <a:t> = r; </a:t>
            </a:r>
            <a:r>
              <a:rPr lang="en-US" altLang="zh-CN" sz="1600" b="1" dirty="0" err="1">
                <a:solidFill>
                  <a:srgbClr val="7F0055"/>
                </a:solidFill>
                <a:latin typeface="华文新魏" panose="02010800040101010101" pitchFamily="2" charset="-122"/>
                <a:ea typeface="华文新魏" panose="02010800040101010101" pitchFamily="2" charset="-122"/>
              </a:rPr>
              <a:t>this.amount</a:t>
            </a:r>
            <a:r>
              <a:rPr lang="en-US" altLang="zh-CN" sz="1600" b="1" dirty="0">
                <a:solidFill>
                  <a:srgbClr val="7F0055"/>
                </a:solidFill>
                <a:latin typeface="华文新魏" panose="02010800040101010101" pitchFamily="2" charset="-122"/>
                <a:ea typeface="华文新魏" panose="02010800040101010101" pitchFamily="2" charset="-122"/>
              </a:rPr>
              <a:t> = amount; </a:t>
            </a:r>
            <a:r>
              <a:rPr lang="en-US" altLang="zh-CN" sz="1600" b="1" dirty="0" err="1">
                <a:solidFill>
                  <a:srgbClr val="7F0055"/>
                </a:solidFill>
                <a:latin typeface="华文新魏" panose="02010800040101010101" pitchFamily="2" charset="-122"/>
                <a:ea typeface="华文新魏" panose="02010800040101010101" pitchFamily="2" charset="-122"/>
              </a:rPr>
              <a:t>this.loops</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run()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for(int i = 0; i &lt; loops; i++) { </a:t>
            </a:r>
            <a:r>
              <a:rPr lang="en-US" altLang="zh-CN" sz="1600" b="1" dirty="0">
                <a:solidFill>
                  <a:srgbClr val="FF0000"/>
                </a:solidFill>
                <a:latin typeface="华文新魏" panose="02010800040101010101" pitchFamily="2" charset="-122"/>
                <a:ea typeface="华文新魏" panose="02010800040101010101" pitchFamily="2" charset="-122"/>
              </a:rPr>
              <a:t>r.inc(amount); </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5" name="Rectangle 1">
            <a:extLst>
              <a:ext uri="{FF2B5EF4-FFF2-40B4-BE49-F238E27FC236}">
                <a16:creationId xmlns:a16="http://schemas.microsoft.com/office/drawing/2014/main" id="{D8221325-DFD4-4F55-A3CF-03D3260547D4}"/>
              </a:ext>
            </a:extLst>
          </p:cNvPr>
          <p:cNvSpPr>
            <a:spLocks noChangeArrowheads="1"/>
          </p:cNvSpPr>
          <p:nvPr/>
        </p:nvSpPr>
        <p:spPr bwMode="auto">
          <a:xfrm>
            <a:off x="6337619" y="3648428"/>
            <a:ext cx="5846954" cy="3243026"/>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 implements Runnable{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Resource r = null; //</a:t>
            </a:r>
            <a:r>
              <a:rPr lang="zh-CN" altLang="en-US" sz="1600" b="1" dirty="0">
                <a:solidFill>
                  <a:srgbClr val="7F0055"/>
                </a:solidFill>
                <a:latin typeface="华文新魏" panose="02010800040101010101" pitchFamily="2" charset="-122"/>
                <a:ea typeface="华文新魏" panose="02010800040101010101" pitchFamily="2" charset="-122"/>
              </a:rPr>
              <a:t>要访问的对象</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amount = 0; //</a:t>
            </a:r>
            <a:r>
              <a:rPr lang="zh-CN" altLang="en-US" sz="1600" b="1" dirty="0">
                <a:solidFill>
                  <a:srgbClr val="7F0055"/>
                </a:solidFill>
                <a:latin typeface="华文新魏" panose="02010800040101010101" pitchFamily="2" charset="-122"/>
                <a:ea typeface="华文新魏" panose="02010800040101010101" pitchFamily="2" charset="-122"/>
              </a:rPr>
              <a:t>每次减少量</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loops = 0;  //</a:t>
            </a:r>
            <a:r>
              <a:rPr lang="zh-CN" altLang="en-US" sz="1600" b="1" dirty="0">
                <a:solidFill>
                  <a:srgbClr val="7F0055"/>
                </a:solidFill>
                <a:latin typeface="华文新魏" panose="02010800040101010101" pitchFamily="2" charset="-122"/>
                <a:ea typeface="华文新魏" panose="02010800040101010101" pitchFamily="2" charset="-122"/>
              </a:rPr>
              <a:t>循环次数</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(Resource r, int amount, int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this.r</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r;this.amount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amount;this.loops</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run()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for(int i = 0; i &lt; loops; i++) {  </a:t>
            </a:r>
            <a:r>
              <a:rPr lang="en-US" altLang="zh-CN" sz="1600" b="1" dirty="0" err="1">
                <a:solidFill>
                  <a:srgbClr val="FF0000"/>
                </a:solidFill>
                <a:latin typeface="华文新魏" panose="02010800040101010101" pitchFamily="2" charset="-122"/>
                <a:ea typeface="华文新魏" panose="02010800040101010101" pitchFamily="2" charset="-122"/>
              </a:rPr>
              <a:t>r.dec</a:t>
            </a:r>
            <a:r>
              <a:rPr lang="en-US" altLang="zh-CN" sz="1600" b="1" dirty="0">
                <a:solidFill>
                  <a:srgbClr val="FF0000"/>
                </a:solidFill>
                <a:latin typeface="华文新魏" panose="02010800040101010101" pitchFamily="2" charset="-122"/>
                <a:ea typeface="华文新魏" panose="02010800040101010101" pitchFamily="2" charset="-122"/>
              </a:rPr>
              <a:t>(amount); </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6" name="圆角矩形标注 14">
            <a:extLst>
              <a:ext uri="{FF2B5EF4-FFF2-40B4-BE49-F238E27FC236}">
                <a16:creationId xmlns:a16="http://schemas.microsoft.com/office/drawing/2014/main" id="{764F5371-DF6A-4F9A-A1A5-A37B09D3CB3A}"/>
              </a:ext>
            </a:extLst>
          </p:cNvPr>
          <p:cNvSpPr/>
          <p:nvPr/>
        </p:nvSpPr>
        <p:spPr>
          <a:xfrm>
            <a:off x="7005672" y="1202589"/>
            <a:ext cx="4510847" cy="1188974"/>
          </a:xfrm>
          <a:prstGeom prst="wedgeRoundRectCallout">
            <a:avLst>
              <a:gd name="adj1" fmla="val -68191"/>
              <a:gd name="adj2" fmla="val -1224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是线程任务，会循环调用资源对象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loops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是循环次数。</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的构造函数会传入要访问的对象</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37F7158D-1034-4B00-8440-A9384F07CF00}"/>
              </a:ext>
            </a:extLst>
          </p:cNvPr>
          <p:cNvSpPr/>
          <p:nvPr/>
        </p:nvSpPr>
        <p:spPr>
          <a:xfrm>
            <a:off x="1083349" y="5493180"/>
            <a:ext cx="4510847" cy="1188974"/>
          </a:xfrm>
          <a:prstGeom prst="wedgeRoundRectCallout">
            <a:avLst>
              <a:gd name="adj1" fmla="val 62583"/>
              <a:gd name="adj2" fmla="val -4226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是线程任务，会循环调用资源对象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loops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是循环次数。</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的构造函数会传入要访问的对象</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64755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6" y="1134697"/>
            <a:ext cx="12184573" cy="5868269"/>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public static void test1(){</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10;</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5;</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loops = 100;</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Resource r = new Resource();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 new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r</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loops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 = new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r</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loops );</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ExecutorService</a:t>
            </a:r>
            <a:r>
              <a:rPr lang="en-US" altLang="zh-CN" sz="1600" b="1" dirty="0">
                <a:solidFill>
                  <a:srgbClr val="7F0055"/>
                </a:solidFill>
                <a:latin typeface="华文新魏" panose="02010800040101010101" pitchFamily="2" charset="-122"/>
                <a:ea typeface="华文新魏" panose="02010800040101010101" pitchFamily="2" charset="-122"/>
              </a:rPr>
              <a:t> es = </a:t>
            </a:r>
            <a:r>
              <a:rPr lang="en-US" altLang="zh-CN" sz="1600"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es.shutdown</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while(!</a:t>
            </a:r>
            <a:r>
              <a:rPr lang="en-US" altLang="zh-CN" sz="1600" b="1" dirty="0" err="1">
                <a:solidFill>
                  <a:srgbClr val="7F0055"/>
                </a:solidFill>
                <a:latin typeface="华文新魏" panose="02010800040101010101" pitchFamily="2" charset="-122"/>
                <a:ea typeface="华文新魏" panose="02010800040101010101" pitchFamily="2" charset="-122"/>
              </a:rPr>
              <a:t>es.isTerminated</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correctValue</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 +  </a:t>
            </a:r>
            <a:r>
              <a:rPr lang="en-US" altLang="zh-CN" sz="1600" b="1" dirty="0" err="1">
                <a:solidFill>
                  <a:srgbClr val="FF0000"/>
                </a:solidFill>
                <a:latin typeface="华文新魏" panose="02010800040101010101" pitchFamily="2" charset="-122"/>
                <a:ea typeface="华文新魏" panose="02010800040101010101" pitchFamily="2" charset="-122"/>
              </a:rPr>
              <a:t>r.getValue</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 ", correct value: " + </a:t>
            </a:r>
            <a:r>
              <a:rPr lang="en-US" altLang="zh-CN" sz="1600" b="1" dirty="0" err="1">
                <a:solidFill>
                  <a:srgbClr val="FF0000"/>
                </a:solidFill>
                <a:latin typeface="华文新魏" panose="02010800040101010101" pitchFamily="2" charset="-122"/>
                <a:ea typeface="华文新魏" panose="02010800040101010101" pitchFamily="2" charset="-122"/>
              </a:rPr>
              <a:t>correctValue</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6" name="圆角矩形标注 14">
            <a:extLst>
              <a:ext uri="{FF2B5EF4-FFF2-40B4-BE49-F238E27FC236}">
                <a16:creationId xmlns:a16="http://schemas.microsoft.com/office/drawing/2014/main" id="{6CD4F7EE-4888-43FE-984C-9306A3D20C74}"/>
              </a:ext>
            </a:extLst>
          </p:cNvPr>
          <p:cNvSpPr/>
          <p:nvPr/>
        </p:nvSpPr>
        <p:spPr>
          <a:xfrm>
            <a:off x="2915865" y="1418092"/>
            <a:ext cx="4510847" cy="555218"/>
          </a:xfrm>
          <a:prstGeom prst="wedgeRoundRectCallout">
            <a:avLst>
              <a:gd name="adj1" fmla="val -58302"/>
              <a:gd name="adj2" fmla="val 984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每次增加量为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，每次减少量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，循环次数</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100</a:t>
            </a:r>
          </a:p>
        </p:txBody>
      </p:sp>
      <p:sp>
        <p:nvSpPr>
          <p:cNvPr id="7" name="圆角矩形标注 14">
            <a:extLst>
              <a:ext uri="{FF2B5EF4-FFF2-40B4-BE49-F238E27FC236}">
                <a16:creationId xmlns:a16="http://schemas.microsoft.com/office/drawing/2014/main" id="{BB8061E3-C498-4B11-A4F1-76B69FA24AFD}"/>
              </a:ext>
            </a:extLst>
          </p:cNvPr>
          <p:cNvSpPr/>
          <p:nvPr/>
        </p:nvSpPr>
        <p:spPr>
          <a:xfrm>
            <a:off x="3480861" y="2108941"/>
            <a:ext cx="2027842" cy="555218"/>
          </a:xfrm>
          <a:prstGeom prst="wedgeRoundRectCallout">
            <a:avLst>
              <a:gd name="adj1" fmla="val -64821"/>
              <a:gd name="adj2" fmla="val 419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创建资源对象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a:t>
            </a:r>
          </a:p>
        </p:txBody>
      </p:sp>
      <p:sp>
        <p:nvSpPr>
          <p:cNvPr id="8" name="圆角矩形标注 14">
            <a:extLst>
              <a:ext uri="{FF2B5EF4-FFF2-40B4-BE49-F238E27FC236}">
                <a16:creationId xmlns:a16="http://schemas.microsoft.com/office/drawing/2014/main" id="{D923AE37-DF50-4C1F-B40F-3AB6F698B13A}"/>
              </a:ext>
            </a:extLst>
          </p:cNvPr>
          <p:cNvSpPr/>
          <p:nvPr/>
        </p:nvSpPr>
        <p:spPr>
          <a:xfrm>
            <a:off x="6198991" y="2306758"/>
            <a:ext cx="5993009" cy="1439034"/>
          </a:xfrm>
          <a:prstGeom prst="wedgeRoundRectCallout">
            <a:avLst>
              <a:gd name="adj1" fmla="val -59425"/>
              <a:gd name="adj2" fmla="val 1098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构造线程任务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，注意传入的第一个参数为对象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构造线程任务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，注意传入的第一个参数也为对象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意味着这二个线程任务一旦执行，对应的二个线程调用的是同一个对象的方法，一个线程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r.inc,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另外一个线程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r.dec</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圆角矩形标注 14">
            <a:extLst>
              <a:ext uri="{FF2B5EF4-FFF2-40B4-BE49-F238E27FC236}">
                <a16:creationId xmlns:a16="http://schemas.microsoft.com/office/drawing/2014/main" id="{25725006-82D4-430F-B855-965C1A53018F}"/>
              </a:ext>
            </a:extLst>
          </p:cNvPr>
          <p:cNvSpPr/>
          <p:nvPr/>
        </p:nvSpPr>
        <p:spPr>
          <a:xfrm>
            <a:off x="6016854" y="4739268"/>
            <a:ext cx="5201273" cy="700640"/>
          </a:xfrm>
          <a:prstGeom prst="wedgeRoundRectCallout">
            <a:avLst>
              <a:gd name="adj1" fmla="val -59425"/>
              <a:gd name="adj2" fmla="val 4663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计算出正确的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显示实际的计算值和正确的值，验证同步是否正确</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925144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0" y="2495143"/>
            <a:ext cx="12184574" cy="369378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13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FF0000"/>
                </a:solidFill>
                <a:latin typeface="华文新魏" panose="02010800040101010101" pitchFamily="2" charset="-122"/>
                <a:ea typeface="华文新魏" panose="02010800040101010101" pitchFamily="2" charset="-122"/>
              </a:rPr>
              <a:t>: --&gt;Thread 13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inc.</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14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dec</a:t>
            </a:r>
            <a:r>
              <a:rPr lang="en-US" altLang="zh-CN" sz="1600" b="1" dirty="0">
                <a:solidFill>
                  <a:srgbClr val="FF0000"/>
                </a:solidFill>
                <a:latin typeface="华文新魏" panose="02010800040101010101" pitchFamily="2" charset="-122"/>
                <a:ea typeface="华文新魏" panose="02010800040101010101" pitchFamily="2" charset="-122"/>
              </a:rPr>
              <a:t>: --&gt;Thread 14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dec</a:t>
            </a:r>
            <a:r>
              <a:rPr lang="en-US" altLang="zh-CN" sz="1600" b="1" dirty="0" err="1">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14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dec</a:t>
            </a:r>
            <a:r>
              <a:rPr lang="en-US" altLang="zh-CN" sz="1600" b="1" dirty="0">
                <a:solidFill>
                  <a:srgbClr val="FF0000"/>
                </a:solidFill>
                <a:latin typeface="华文新魏" panose="02010800040101010101" pitchFamily="2" charset="-122"/>
                <a:ea typeface="华文新魏" panose="02010800040101010101" pitchFamily="2" charset="-122"/>
              </a:rPr>
              <a:t>: --&gt;Thread 14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dec.</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13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FF0000"/>
                </a:solidFill>
                <a:latin typeface="华文新魏" panose="02010800040101010101" pitchFamily="2" charset="-122"/>
                <a:ea typeface="华文新魏" panose="02010800040101010101" pitchFamily="2" charset="-122"/>
              </a:rPr>
              <a:t>: --&gt;Thread 13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inc.</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500, correct value: 500</a:t>
            </a:r>
          </a:p>
        </p:txBody>
      </p:sp>
      <p:sp>
        <p:nvSpPr>
          <p:cNvPr id="5" name="圆角矩形标注 14">
            <a:extLst>
              <a:ext uri="{FF2B5EF4-FFF2-40B4-BE49-F238E27FC236}">
                <a16:creationId xmlns:a16="http://schemas.microsoft.com/office/drawing/2014/main" id="{3546727D-64BC-44D7-B2C2-6386400FB97B}"/>
              </a:ext>
            </a:extLst>
          </p:cNvPr>
          <p:cNvSpPr/>
          <p:nvPr/>
        </p:nvSpPr>
        <p:spPr>
          <a:xfrm>
            <a:off x="5644196" y="2800770"/>
            <a:ext cx="5417814" cy="2050008"/>
          </a:xfrm>
          <a:prstGeom prst="wedgeRoundRectCallout">
            <a:avLst>
              <a:gd name="adj1" fmla="val -64821"/>
              <a:gd name="adj2" fmla="val 419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可以看到线程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，对象被加锁，线程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必须等待线程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退出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后，才能进入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。所以输出结果里线程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的控制台输出没有乱。</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最下面的输出的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值也是正确的</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26F2777A-16E9-4FB3-A77C-239D10AF237A}"/>
              </a:ext>
            </a:extLst>
          </p:cNvPr>
          <p:cNvSpPr/>
          <p:nvPr/>
        </p:nvSpPr>
        <p:spPr>
          <a:xfrm>
            <a:off x="327101" y="1228224"/>
            <a:ext cx="11214411" cy="738344"/>
          </a:xfrm>
          <a:prstGeom prst="rect">
            <a:avLst/>
          </a:prstGeom>
        </p:spPr>
        <p:txBody>
          <a:bodyPr wrap="square">
            <a:spAutoFit/>
          </a:bodyPr>
          <a:lstStyle/>
          <a:p>
            <a:pPr>
              <a:lnSpc>
                <a:spcPct val="120000"/>
              </a:lnSpc>
            </a:pPr>
            <a:r>
              <a:rPr lang="zh-CN" altLang="en-US" b="1" dirty="0">
                <a:solidFill>
                  <a:srgbClr val="FF0000"/>
                </a:solidFill>
                <a:latin typeface="华文新魏" panose="02010800040101010101" pitchFamily="2" charset="-122"/>
                <a:ea typeface="华文新魏" panose="02010800040101010101" pitchFamily="2" charset="-122"/>
              </a:rPr>
              <a:t>这个例子说明，二个线程访问同一个对象时， 只要一个线程拿到对象锁，这个对象的所有同步实例方法都被锁</a:t>
            </a:r>
          </a:p>
          <a:p>
            <a:pPr>
              <a:lnSpc>
                <a:spcPct val="120000"/>
              </a:lnSpc>
            </a:pPr>
            <a:r>
              <a:rPr lang="zh-CN" altLang="en-US" b="1" dirty="0">
                <a:solidFill>
                  <a:srgbClr val="FF0000"/>
                </a:solidFill>
                <a:latin typeface="华文新魏" panose="02010800040101010101" pitchFamily="2" charset="-122"/>
                <a:ea typeface="华文新魏" panose="02010800040101010101" pitchFamily="2" charset="-122"/>
              </a:rPr>
              <a:t> 即</a:t>
            </a:r>
            <a:r>
              <a:rPr lang="en-US" altLang="zh-CN" b="1" dirty="0" err="1">
                <a:solidFill>
                  <a:srgbClr val="FF0000"/>
                </a:solidFill>
                <a:latin typeface="华文新魏" panose="02010800040101010101" pitchFamily="2" charset="-122"/>
                <a:ea typeface="华文新魏" panose="02010800040101010101" pitchFamily="2" charset="-122"/>
              </a:rPr>
              <a:t>incTask</a:t>
            </a:r>
            <a:r>
              <a:rPr lang="zh-CN" altLang="en-US" b="1" dirty="0">
                <a:solidFill>
                  <a:srgbClr val="FF0000"/>
                </a:solidFill>
                <a:latin typeface="华文新魏" panose="02010800040101010101" pitchFamily="2" charset="-122"/>
                <a:ea typeface="华文新魏" panose="02010800040101010101" pitchFamily="2" charset="-122"/>
              </a:rPr>
              <a:t>对应线程进入</a:t>
            </a:r>
            <a:r>
              <a:rPr lang="en-US" altLang="zh-CN" b="1" dirty="0" err="1">
                <a:solidFill>
                  <a:srgbClr val="FF0000"/>
                </a:solidFill>
                <a:latin typeface="华文新魏" panose="02010800040101010101" pitchFamily="2" charset="-122"/>
                <a:ea typeface="华文新魏" panose="02010800040101010101" pitchFamily="2" charset="-122"/>
              </a:rPr>
              <a:t>inc</a:t>
            </a:r>
            <a:r>
              <a:rPr lang="zh-CN" altLang="en-US" b="1" dirty="0">
                <a:solidFill>
                  <a:srgbClr val="FF0000"/>
                </a:solidFill>
                <a:latin typeface="华文新魏" panose="02010800040101010101" pitchFamily="2" charset="-122"/>
                <a:ea typeface="华文新魏" panose="02010800040101010101" pitchFamily="2" charset="-122"/>
              </a:rPr>
              <a:t>时，</a:t>
            </a:r>
            <a:r>
              <a:rPr lang="en-US" altLang="zh-CN" b="1" dirty="0" err="1">
                <a:solidFill>
                  <a:srgbClr val="FF0000"/>
                </a:solidFill>
                <a:latin typeface="华文新魏" panose="02010800040101010101" pitchFamily="2" charset="-122"/>
                <a:ea typeface="华文新魏" panose="02010800040101010101" pitchFamily="2" charset="-122"/>
              </a:rPr>
              <a:t>decTask</a:t>
            </a:r>
            <a:r>
              <a:rPr lang="zh-CN" altLang="en-US" b="1" dirty="0">
                <a:solidFill>
                  <a:srgbClr val="FF0000"/>
                </a:solidFill>
                <a:latin typeface="华文新魏" panose="02010800040101010101" pitchFamily="2" charset="-122"/>
                <a:ea typeface="华文新魏" panose="02010800040101010101" pitchFamily="2" charset="-122"/>
              </a:rPr>
              <a:t>的线程不能进入</a:t>
            </a:r>
            <a:r>
              <a:rPr lang="en-US" altLang="zh-CN" b="1" dirty="0" err="1">
                <a:solidFill>
                  <a:srgbClr val="FF0000"/>
                </a:solidFill>
                <a:latin typeface="华文新魏" panose="02010800040101010101" pitchFamily="2" charset="-122"/>
                <a:ea typeface="华文新魏" panose="02010800040101010101" pitchFamily="2" charset="-122"/>
              </a:rPr>
              <a:t>dec</a:t>
            </a:r>
            <a:endParaRPr lang="en-US" altLang="zh-CN"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566753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2</a:t>
            </a:r>
          </a:p>
        </p:txBody>
      </p:sp>
      <p:sp>
        <p:nvSpPr>
          <p:cNvPr id="4" name="Rectangle 3"/>
          <p:cNvSpPr txBox="1">
            <a:spLocks/>
          </p:cNvSpPr>
          <p:nvPr/>
        </p:nvSpPr>
        <p:spPr>
          <a:xfrm>
            <a:off x="539749" y="1123950"/>
            <a:ext cx="11336297"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假设一个类有多个用</a:t>
            </a:r>
            <a:r>
              <a:rPr lang="en-US" altLang="zh-CN" sz="2000" b="1" dirty="0">
                <a:solidFill>
                  <a:srgbClr val="FF0000"/>
                </a:solidFill>
                <a:latin typeface="华文新魏" panose="02010800040101010101" pitchFamily="2" charset="-122"/>
                <a:ea typeface="华文新魏" panose="02010800040101010101" pitchFamily="2" charset="-122"/>
              </a:rPr>
              <a:t>synchronized</a:t>
            </a:r>
            <a:r>
              <a:rPr lang="zh-CN" altLang="en-US" sz="2000" b="1" dirty="0">
                <a:solidFill>
                  <a:srgbClr val="FF0000"/>
                </a:solidFill>
                <a:latin typeface="华文新魏" panose="02010800040101010101" pitchFamily="2" charset="-122"/>
                <a:ea typeface="华文新魏" panose="02010800040101010101" pitchFamily="2" charset="-122"/>
              </a:rPr>
              <a:t>修饰的</a:t>
            </a:r>
            <a:r>
              <a:rPr lang="zh-CN" altLang="en-US" sz="2000" dirty="0">
                <a:latin typeface="华文新魏" panose="02010800040101010101" pitchFamily="2" charset="-122"/>
                <a:ea typeface="华文新魏" panose="02010800040101010101" pitchFamily="2" charset="-122"/>
                <a:sym typeface="+mn-ea"/>
              </a:rPr>
              <a:t>同步实例方法，如果多个线程访问这个类的</a:t>
            </a:r>
            <a:r>
              <a:rPr lang="zh-CN" altLang="en-US" sz="2000" b="1" dirty="0">
                <a:solidFill>
                  <a:srgbClr val="FF0000"/>
                </a:solidFill>
                <a:latin typeface="华文新魏" panose="02010800040101010101" pitchFamily="2" charset="-122"/>
                <a:ea typeface="华文新魏" panose="02010800040101010101" pitchFamily="2" charset="-122"/>
                <a:sym typeface="+mn-ea"/>
              </a:rPr>
              <a:t>不同对象</a:t>
            </a:r>
            <a:r>
              <a:rPr lang="zh-CN" altLang="en-US" sz="2000" dirty="0">
                <a:latin typeface="华文新魏" panose="02010800040101010101" pitchFamily="2" charset="-122"/>
                <a:ea typeface="华文新魏" panose="02010800040101010101" pitchFamily="2" charset="-122"/>
                <a:sym typeface="+mn-ea"/>
              </a:rPr>
              <a:t>，那么</a:t>
            </a:r>
            <a:r>
              <a:rPr lang="zh-CN" altLang="en-US" sz="2000" b="1" dirty="0">
                <a:solidFill>
                  <a:srgbClr val="FF0000"/>
                </a:solidFill>
                <a:latin typeface="华文新魏" panose="02010800040101010101" pitchFamily="2" charset="-122"/>
                <a:ea typeface="华文新魏" panose="02010800040101010101" pitchFamily="2" charset="-122"/>
                <a:sym typeface="+mn-ea"/>
              </a:rPr>
              <a:t>不同对象的</a:t>
            </a:r>
            <a:r>
              <a:rPr lang="en-US" altLang="zh-CN" sz="2000" b="1" dirty="0">
                <a:solidFill>
                  <a:srgbClr val="FF0000"/>
                </a:solidFill>
                <a:latin typeface="华文新魏" panose="02010800040101010101" pitchFamily="2" charset="-122"/>
                <a:ea typeface="华文新魏" panose="02010800040101010101" pitchFamily="2" charset="-122"/>
              </a:rPr>
              <a:t>synchronized</a:t>
            </a:r>
            <a:r>
              <a:rPr lang="zh-CN" altLang="en-US" sz="2000" b="1" dirty="0">
                <a:solidFill>
                  <a:srgbClr val="FF0000"/>
                </a:solidFill>
                <a:latin typeface="华文新魏" panose="02010800040101010101" pitchFamily="2" charset="-122"/>
                <a:ea typeface="华文新魏" panose="02010800040101010101" pitchFamily="2" charset="-122"/>
                <a:sym typeface="+mn-ea"/>
              </a:rPr>
              <a:t>锁不一样</a:t>
            </a:r>
            <a:r>
              <a:rPr lang="zh-CN" altLang="en-US" sz="2000" dirty="0">
                <a:latin typeface="华文新魏" panose="02010800040101010101" pitchFamily="2" charset="-122"/>
                <a:ea typeface="华文新魏" panose="02010800040101010101" pitchFamily="2" charset="-122"/>
                <a:sym typeface="+mn-ea"/>
              </a:rPr>
              <a:t>，</a:t>
            </a:r>
            <a:r>
              <a:rPr lang="zh-CN" altLang="en-US" sz="2000" b="1" dirty="0">
                <a:solidFill>
                  <a:srgbClr val="FF0000"/>
                </a:solidFill>
                <a:latin typeface="华文新魏" panose="02010800040101010101" pitchFamily="2" charset="-122"/>
                <a:ea typeface="华文新魏" panose="02010800040101010101" pitchFamily="2" charset="-122"/>
                <a:sym typeface="+mn-ea"/>
              </a:rPr>
              <a:t>每个对象的锁只能对访问该对象的线程同步</a:t>
            </a:r>
            <a:endParaRPr lang="en-US" altLang="en-US" sz="2000" b="1" dirty="0">
              <a:solidFill>
                <a:srgbClr val="FF0000"/>
              </a:solidFill>
              <a:latin typeface="华文新魏" panose="02010800040101010101" pitchFamily="2" charset="-122"/>
              <a:ea typeface="华文新魏" panose="02010800040101010101" pitchFamily="2" charset="-122"/>
              <a:sym typeface="+mn-ea"/>
            </a:endParaRPr>
          </a:p>
        </p:txBody>
      </p:sp>
      <p:grpSp>
        <p:nvGrpSpPr>
          <p:cNvPr id="5" name="组合 4">
            <a:extLst>
              <a:ext uri="{FF2B5EF4-FFF2-40B4-BE49-F238E27FC236}">
                <a16:creationId xmlns:a16="http://schemas.microsoft.com/office/drawing/2014/main" id="{12895483-9E6E-47CE-896B-D2A5495E5FF1}"/>
              </a:ext>
            </a:extLst>
          </p:cNvPr>
          <p:cNvGrpSpPr/>
          <p:nvPr/>
        </p:nvGrpSpPr>
        <p:grpSpPr>
          <a:xfrm>
            <a:off x="2988536" y="2675572"/>
            <a:ext cx="2865863" cy="1087620"/>
            <a:chOff x="4471639" y="2828321"/>
            <a:chExt cx="2865863" cy="1087620"/>
          </a:xfrm>
        </p:grpSpPr>
        <p:cxnSp>
          <p:nvCxnSpPr>
            <p:cNvPr id="3" name="直接连接符 2">
              <a:extLst>
                <a:ext uri="{FF2B5EF4-FFF2-40B4-BE49-F238E27FC236}">
                  <a16:creationId xmlns:a16="http://schemas.microsoft.com/office/drawing/2014/main" id="{2E01C65E-335D-46BA-9849-01A08AA74265}"/>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769DC03-E67D-4536-B4EE-EE3640F0D431}"/>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17BAEA8-E141-4063-9011-70E401206978}"/>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255A3AD4-128A-4EF7-8882-83040F096757}"/>
              </a:ext>
            </a:extLst>
          </p:cNvPr>
          <p:cNvGrpSpPr/>
          <p:nvPr/>
        </p:nvGrpSpPr>
        <p:grpSpPr>
          <a:xfrm rot="10800000">
            <a:off x="2984821" y="4400290"/>
            <a:ext cx="2865863" cy="1087620"/>
            <a:chOff x="4471639" y="2828321"/>
            <a:chExt cx="2865863" cy="1087620"/>
          </a:xfrm>
        </p:grpSpPr>
        <p:cxnSp>
          <p:nvCxnSpPr>
            <p:cNvPr id="13" name="直接连接符 12">
              <a:extLst>
                <a:ext uri="{FF2B5EF4-FFF2-40B4-BE49-F238E27FC236}">
                  <a16:creationId xmlns:a16="http://schemas.microsoft.com/office/drawing/2014/main" id="{0E428FF0-B82B-4DFE-B0C3-A16C39A36017}"/>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3B86D39-EABA-449B-87C8-F6B4ACF0BF7F}"/>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4125D70-4254-4C61-BDAB-0216FDA463DE}"/>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a:extLst>
              <a:ext uri="{FF2B5EF4-FFF2-40B4-BE49-F238E27FC236}">
                <a16:creationId xmlns:a16="http://schemas.microsoft.com/office/drawing/2014/main" id="{66601633-62A2-4FEA-A3D5-05A789917CF6}"/>
              </a:ext>
            </a:extLst>
          </p:cNvPr>
          <p:cNvPicPr>
            <a:picLocks noChangeAspect="1"/>
          </p:cNvPicPr>
          <p:nvPr/>
        </p:nvPicPr>
        <p:blipFill>
          <a:blip r:embed="rId4"/>
          <a:stretch>
            <a:fillRect/>
          </a:stretch>
        </p:blipFill>
        <p:spPr>
          <a:xfrm flipH="1">
            <a:off x="2187432" y="3593828"/>
            <a:ext cx="678462" cy="835269"/>
          </a:xfrm>
          <a:prstGeom prst="rect">
            <a:avLst/>
          </a:prstGeom>
        </p:spPr>
      </p:pic>
      <p:sp>
        <p:nvSpPr>
          <p:cNvPr id="25" name="椭圆 24">
            <a:extLst>
              <a:ext uri="{FF2B5EF4-FFF2-40B4-BE49-F238E27FC236}">
                <a16:creationId xmlns:a16="http://schemas.microsoft.com/office/drawing/2014/main" id="{877BA971-3495-4B6E-BB60-DF42C4947777}"/>
              </a:ext>
            </a:extLst>
          </p:cNvPr>
          <p:cNvSpPr/>
          <p:nvPr/>
        </p:nvSpPr>
        <p:spPr>
          <a:xfrm>
            <a:off x="5564457" y="5758292"/>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29FF00C4-CA66-4438-8ADD-D48BBC67FE6B}"/>
              </a:ext>
            </a:extLst>
          </p:cNvPr>
          <p:cNvSpPr txBox="1"/>
          <p:nvPr/>
        </p:nvSpPr>
        <p:spPr>
          <a:xfrm>
            <a:off x="5834457" y="5883069"/>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获得锁的线程</a:t>
            </a:r>
            <a:endParaRPr lang="zh-CN" altLang="en-US" sz="1400" dirty="0">
              <a:latin typeface="华文新魏" panose="02010800040101010101" pitchFamily="2" charset="-122"/>
              <a:ea typeface="华文新魏" panose="02010800040101010101" pitchFamily="2" charset="-122"/>
            </a:endParaRPr>
          </a:p>
        </p:txBody>
      </p:sp>
      <p:sp>
        <p:nvSpPr>
          <p:cNvPr id="27" name="椭圆 26">
            <a:extLst>
              <a:ext uri="{FF2B5EF4-FFF2-40B4-BE49-F238E27FC236}">
                <a16:creationId xmlns:a16="http://schemas.microsoft.com/office/drawing/2014/main" id="{257A879E-F31A-469D-948D-BDAFE8A5CF00}"/>
              </a:ext>
            </a:extLst>
          </p:cNvPr>
          <p:cNvSpPr/>
          <p:nvPr/>
        </p:nvSpPr>
        <p:spPr>
          <a:xfrm>
            <a:off x="5564457" y="6318000"/>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5C6BCAA-1088-472C-8DC2-02639D944F2A}"/>
              </a:ext>
            </a:extLst>
          </p:cNvPr>
          <p:cNvSpPr txBox="1"/>
          <p:nvPr/>
        </p:nvSpPr>
        <p:spPr>
          <a:xfrm>
            <a:off x="5834457" y="6472404"/>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等待锁的线程</a:t>
            </a:r>
            <a:endParaRPr lang="zh-CN" altLang="en-US" sz="1400" dirty="0">
              <a:latin typeface="华文新魏" panose="02010800040101010101" pitchFamily="2" charset="-122"/>
              <a:ea typeface="华文新魏" panose="02010800040101010101" pitchFamily="2" charset="-122"/>
            </a:endParaRPr>
          </a:p>
        </p:txBody>
      </p:sp>
      <p:sp>
        <p:nvSpPr>
          <p:cNvPr id="29" name="文本框 28">
            <a:extLst>
              <a:ext uri="{FF2B5EF4-FFF2-40B4-BE49-F238E27FC236}">
                <a16:creationId xmlns:a16="http://schemas.microsoft.com/office/drawing/2014/main" id="{1C6D0510-3CE9-42B4-BB9F-D1B762B03353}"/>
              </a:ext>
            </a:extLst>
          </p:cNvPr>
          <p:cNvSpPr txBox="1"/>
          <p:nvPr/>
        </p:nvSpPr>
        <p:spPr>
          <a:xfrm>
            <a:off x="3329655" y="1996120"/>
            <a:ext cx="2044410" cy="646331"/>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o1</a:t>
            </a:r>
            <a:r>
              <a:rPr lang="zh-CN" altLang="en-US" b="1" dirty="0">
                <a:latin typeface="华文新魏" panose="02010800040101010101" pitchFamily="2" charset="-122"/>
                <a:ea typeface="华文新魏" panose="02010800040101010101" pitchFamily="2" charset="-122"/>
              </a:rPr>
              <a:t>有</a:t>
            </a:r>
            <a:r>
              <a:rPr lang="en-US" altLang="zh-CN" b="1" dirty="0">
                <a:latin typeface="华文新魏" panose="02010800040101010101" pitchFamily="2" charset="-122"/>
                <a:ea typeface="华文新魏" panose="02010800040101010101" pitchFamily="2" charset="-122"/>
              </a:rPr>
              <a:t>2</a:t>
            </a:r>
            <a:r>
              <a:rPr lang="zh-CN" altLang="en-US" b="1" dirty="0">
                <a:latin typeface="华文新魏" panose="02010800040101010101" pitchFamily="2" charset="-122"/>
                <a:ea typeface="华文新魏" panose="02010800040101010101" pitchFamily="2" charset="-122"/>
              </a:rPr>
              <a:t>个</a:t>
            </a:r>
            <a:endParaRPr lang="en-US" altLang="zh-CN" b="1" dirty="0">
              <a:latin typeface="华文新魏" panose="02010800040101010101" pitchFamily="2" charset="-122"/>
              <a:ea typeface="华文新魏" panose="02010800040101010101" pitchFamily="2" charset="-122"/>
            </a:endParaRPr>
          </a:p>
          <a:p>
            <a:pPr algn="ctr"/>
            <a:r>
              <a:rPr lang="zh-CN" altLang="en-US" b="1" dirty="0">
                <a:latin typeface="华文新魏" panose="02010800040101010101" pitchFamily="2" charset="-122"/>
                <a:ea typeface="华文新魏" panose="02010800040101010101" pitchFamily="2" charset="-122"/>
              </a:rPr>
              <a:t>同步的实例方法</a:t>
            </a:r>
            <a:endParaRPr lang="zh-CN" altLang="en-US" dirty="0">
              <a:latin typeface="华文新魏" panose="02010800040101010101" pitchFamily="2" charset="-122"/>
              <a:ea typeface="华文新魏" panose="02010800040101010101" pitchFamily="2" charset="-122"/>
            </a:endParaRPr>
          </a:p>
        </p:txBody>
      </p:sp>
      <p:grpSp>
        <p:nvGrpSpPr>
          <p:cNvPr id="36" name="组合 35">
            <a:extLst>
              <a:ext uri="{FF2B5EF4-FFF2-40B4-BE49-F238E27FC236}">
                <a16:creationId xmlns:a16="http://schemas.microsoft.com/office/drawing/2014/main" id="{C1191C78-5352-42DA-84FC-B87F5C452B65}"/>
              </a:ext>
            </a:extLst>
          </p:cNvPr>
          <p:cNvGrpSpPr/>
          <p:nvPr/>
        </p:nvGrpSpPr>
        <p:grpSpPr>
          <a:xfrm>
            <a:off x="1171403" y="3792450"/>
            <a:ext cx="902724" cy="860142"/>
            <a:chOff x="3435090" y="3903959"/>
            <a:chExt cx="902724" cy="860142"/>
          </a:xfrm>
        </p:grpSpPr>
        <p:sp>
          <p:nvSpPr>
            <p:cNvPr id="7" name="椭圆 6">
              <a:extLst>
                <a:ext uri="{FF2B5EF4-FFF2-40B4-BE49-F238E27FC236}">
                  <a16:creationId xmlns:a16="http://schemas.microsoft.com/office/drawing/2014/main" id="{0160DEA9-620D-4DFD-8ED5-BA1FA60B808D}"/>
                </a:ext>
              </a:extLst>
            </p:cNvPr>
            <p:cNvSpPr/>
            <p:nvPr/>
          </p:nvSpPr>
          <p:spPr>
            <a:xfrm>
              <a:off x="356788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F36E7FC3-A9BE-4910-9814-D4218648511D}"/>
                </a:ext>
              </a:extLst>
            </p:cNvPr>
            <p:cNvSpPr txBox="1"/>
            <p:nvPr/>
          </p:nvSpPr>
          <p:spPr>
            <a:xfrm>
              <a:off x="3435090" y="4456324"/>
              <a:ext cx="902724"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o1.inc()</a:t>
              </a:r>
              <a:endParaRPr lang="zh-CN" altLang="en-US" sz="1400" b="1" dirty="0">
                <a:latin typeface="华文新魏" panose="02010800040101010101" pitchFamily="2" charset="-122"/>
                <a:ea typeface="华文新魏" panose="02010800040101010101" pitchFamily="2" charset="-122"/>
              </a:endParaRPr>
            </a:p>
          </p:txBody>
        </p:sp>
        <p:sp>
          <p:nvSpPr>
            <p:cNvPr id="40" name="文本框 39">
              <a:extLst>
                <a:ext uri="{FF2B5EF4-FFF2-40B4-BE49-F238E27FC236}">
                  <a16:creationId xmlns:a16="http://schemas.microsoft.com/office/drawing/2014/main" id="{9E97A0C3-5E03-49E1-BE38-868088CA7738}"/>
                </a:ext>
              </a:extLst>
            </p:cNvPr>
            <p:cNvSpPr txBox="1"/>
            <p:nvPr/>
          </p:nvSpPr>
          <p:spPr>
            <a:xfrm>
              <a:off x="3590279"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t1</a:t>
              </a:r>
              <a:endParaRPr lang="zh-CN" altLang="en-US" sz="1400" dirty="0">
                <a:latin typeface="华文新魏" panose="02010800040101010101" pitchFamily="2" charset="-122"/>
                <a:ea typeface="华文新魏" panose="02010800040101010101" pitchFamily="2" charset="-122"/>
              </a:endParaRPr>
            </a:p>
          </p:txBody>
        </p:sp>
      </p:grpSp>
      <p:grpSp>
        <p:nvGrpSpPr>
          <p:cNvPr id="37" name="组合 36">
            <a:extLst>
              <a:ext uri="{FF2B5EF4-FFF2-40B4-BE49-F238E27FC236}">
                <a16:creationId xmlns:a16="http://schemas.microsoft.com/office/drawing/2014/main" id="{379EE1E6-3C4D-4772-971B-4DFA43D4C555}"/>
              </a:ext>
            </a:extLst>
          </p:cNvPr>
          <p:cNvGrpSpPr/>
          <p:nvPr/>
        </p:nvGrpSpPr>
        <p:grpSpPr>
          <a:xfrm>
            <a:off x="164082" y="3792450"/>
            <a:ext cx="1002229" cy="867579"/>
            <a:chOff x="2427769" y="3903959"/>
            <a:chExt cx="898559" cy="867579"/>
          </a:xfrm>
        </p:grpSpPr>
        <p:sp>
          <p:nvSpPr>
            <p:cNvPr id="21" name="椭圆 20">
              <a:extLst>
                <a:ext uri="{FF2B5EF4-FFF2-40B4-BE49-F238E27FC236}">
                  <a16:creationId xmlns:a16="http://schemas.microsoft.com/office/drawing/2014/main" id="{592CD4AB-8263-4AAB-B684-4DC966C996F1}"/>
                </a:ext>
              </a:extLst>
            </p:cNvPr>
            <p:cNvSpPr/>
            <p:nvPr/>
          </p:nvSpPr>
          <p:spPr>
            <a:xfrm>
              <a:off x="2567556"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CA7D96E2-AE38-47FB-98CD-6635B6393542}"/>
                </a:ext>
              </a:extLst>
            </p:cNvPr>
            <p:cNvSpPr txBox="1"/>
            <p:nvPr/>
          </p:nvSpPr>
          <p:spPr>
            <a:xfrm>
              <a:off x="2427769"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o1.dec()</a:t>
              </a:r>
              <a:endParaRPr lang="zh-CN" altLang="en-US" sz="1400" b="1" dirty="0">
                <a:latin typeface="华文新魏" panose="02010800040101010101" pitchFamily="2" charset="-122"/>
                <a:ea typeface="华文新魏" panose="02010800040101010101" pitchFamily="2" charset="-122"/>
              </a:endParaRPr>
            </a:p>
          </p:txBody>
        </p:sp>
        <p:sp>
          <p:nvSpPr>
            <p:cNvPr id="43" name="文本框 42">
              <a:extLst>
                <a:ext uri="{FF2B5EF4-FFF2-40B4-BE49-F238E27FC236}">
                  <a16:creationId xmlns:a16="http://schemas.microsoft.com/office/drawing/2014/main" id="{3C7C785E-07A7-4932-A0AF-083E67ECF3C8}"/>
                </a:ext>
              </a:extLst>
            </p:cNvPr>
            <p:cNvSpPr txBox="1"/>
            <p:nvPr/>
          </p:nvSpPr>
          <p:spPr>
            <a:xfrm>
              <a:off x="2595923" y="4033917"/>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t2</a:t>
              </a:r>
              <a:endParaRPr lang="zh-CN" altLang="en-US" sz="1400" dirty="0">
                <a:latin typeface="华文新魏" panose="02010800040101010101" pitchFamily="2" charset="-122"/>
                <a:ea typeface="华文新魏" panose="02010800040101010101" pitchFamily="2" charset="-122"/>
              </a:endParaRPr>
            </a:p>
          </p:txBody>
        </p:sp>
      </p:grpSp>
      <p:grpSp>
        <p:nvGrpSpPr>
          <p:cNvPr id="46" name="组合 45">
            <a:extLst>
              <a:ext uri="{FF2B5EF4-FFF2-40B4-BE49-F238E27FC236}">
                <a16:creationId xmlns:a16="http://schemas.microsoft.com/office/drawing/2014/main" id="{6FD1AFBC-6F25-4EEE-B052-ED6561779047}"/>
              </a:ext>
            </a:extLst>
          </p:cNvPr>
          <p:cNvGrpSpPr/>
          <p:nvPr/>
        </p:nvGrpSpPr>
        <p:grpSpPr>
          <a:xfrm>
            <a:off x="10747402" y="3755572"/>
            <a:ext cx="964686" cy="867579"/>
            <a:chOff x="1475128" y="3903959"/>
            <a:chExt cx="898559" cy="867579"/>
          </a:xfrm>
        </p:grpSpPr>
        <p:sp>
          <p:nvSpPr>
            <p:cNvPr id="20" name="椭圆 19">
              <a:extLst>
                <a:ext uri="{FF2B5EF4-FFF2-40B4-BE49-F238E27FC236}">
                  <a16:creationId xmlns:a16="http://schemas.microsoft.com/office/drawing/2014/main" id="{B02C11D5-9CB9-427D-B0D5-F96B7F7019B4}"/>
                </a:ext>
              </a:extLst>
            </p:cNvPr>
            <p:cNvSpPr/>
            <p:nvPr/>
          </p:nvSpPr>
          <p:spPr>
            <a:xfrm>
              <a:off x="1632769"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25DD1CFA-F445-4FC3-A7A2-116C16BABF62}"/>
                </a:ext>
              </a:extLst>
            </p:cNvPr>
            <p:cNvSpPr txBox="1"/>
            <p:nvPr/>
          </p:nvSpPr>
          <p:spPr>
            <a:xfrm>
              <a:off x="1475128"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o2.dec()</a:t>
              </a:r>
              <a:endParaRPr lang="zh-CN" altLang="en-US" sz="1400" b="1" dirty="0">
                <a:latin typeface="华文新魏" panose="02010800040101010101" pitchFamily="2" charset="-122"/>
                <a:ea typeface="华文新魏" panose="02010800040101010101" pitchFamily="2" charset="-122"/>
              </a:endParaRPr>
            </a:p>
          </p:txBody>
        </p:sp>
        <p:sp>
          <p:nvSpPr>
            <p:cNvPr id="44" name="文本框 43">
              <a:extLst>
                <a:ext uri="{FF2B5EF4-FFF2-40B4-BE49-F238E27FC236}">
                  <a16:creationId xmlns:a16="http://schemas.microsoft.com/office/drawing/2014/main" id="{569B3629-4BD3-4BDB-8E20-10052A1F7041}"/>
                </a:ext>
              </a:extLst>
            </p:cNvPr>
            <p:cNvSpPr txBox="1"/>
            <p:nvPr/>
          </p:nvSpPr>
          <p:spPr>
            <a:xfrm>
              <a:off x="1655071"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t4</a:t>
              </a:r>
              <a:endParaRPr lang="zh-CN" altLang="en-US" sz="1400" dirty="0">
                <a:latin typeface="华文新魏" panose="02010800040101010101" pitchFamily="2" charset="-122"/>
                <a:ea typeface="华文新魏" panose="02010800040101010101" pitchFamily="2" charset="-122"/>
              </a:endParaRPr>
            </a:p>
          </p:txBody>
        </p:sp>
      </p:grpSp>
      <p:grpSp>
        <p:nvGrpSpPr>
          <p:cNvPr id="47" name="组合 46">
            <a:extLst>
              <a:ext uri="{FF2B5EF4-FFF2-40B4-BE49-F238E27FC236}">
                <a16:creationId xmlns:a16="http://schemas.microsoft.com/office/drawing/2014/main" id="{818D411A-E505-4F57-AA35-3BD9DE9731A7}"/>
              </a:ext>
            </a:extLst>
          </p:cNvPr>
          <p:cNvGrpSpPr/>
          <p:nvPr/>
        </p:nvGrpSpPr>
        <p:grpSpPr>
          <a:xfrm>
            <a:off x="9817212" y="3759718"/>
            <a:ext cx="964689" cy="867578"/>
            <a:chOff x="533459" y="3903959"/>
            <a:chExt cx="898559" cy="867578"/>
          </a:xfrm>
        </p:grpSpPr>
        <p:sp>
          <p:nvSpPr>
            <p:cNvPr id="23" name="椭圆 22">
              <a:extLst>
                <a:ext uri="{FF2B5EF4-FFF2-40B4-BE49-F238E27FC236}">
                  <a16:creationId xmlns:a16="http://schemas.microsoft.com/office/drawing/2014/main" id="{238E3558-AB16-463F-A7C5-2009143133DE}"/>
                </a:ext>
              </a:extLst>
            </p:cNvPr>
            <p:cNvSpPr/>
            <p:nvPr/>
          </p:nvSpPr>
          <p:spPr>
            <a:xfrm>
              <a:off x="67449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BD151355-AA8D-4207-AE3B-256778BC1C77}"/>
                </a:ext>
              </a:extLst>
            </p:cNvPr>
            <p:cNvSpPr txBox="1"/>
            <p:nvPr/>
          </p:nvSpPr>
          <p:spPr>
            <a:xfrm>
              <a:off x="533459" y="4463760"/>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o2.inc()</a:t>
              </a:r>
              <a:endParaRPr lang="zh-CN" altLang="en-US" sz="1400" b="1" dirty="0">
                <a:latin typeface="华文新魏" panose="02010800040101010101" pitchFamily="2" charset="-122"/>
                <a:ea typeface="华文新魏" panose="02010800040101010101" pitchFamily="2" charset="-122"/>
              </a:endParaRPr>
            </a:p>
          </p:txBody>
        </p:sp>
        <p:sp>
          <p:nvSpPr>
            <p:cNvPr id="45" name="文本框 44">
              <a:extLst>
                <a:ext uri="{FF2B5EF4-FFF2-40B4-BE49-F238E27FC236}">
                  <a16:creationId xmlns:a16="http://schemas.microsoft.com/office/drawing/2014/main" id="{14E68B29-3E5D-4A91-B2FA-1378F2B50643}"/>
                </a:ext>
              </a:extLst>
            </p:cNvPr>
            <p:cNvSpPr txBox="1"/>
            <p:nvPr/>
          </p:nvSpPr>
          <p:spPr>
            <a:xfrm>
              <a:off x="708903" y="4045420"/>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t3</a:t>
              </a:r>
              <a:endParaRPr lang="zh-CN" altLang="en-US" sz="1400" dirty="0">
                <a:latin typeface="华文新魏" panose="02010800040101010101" pitchFamily="2" charset="-122"/>
                <a:ea typeface="华文新魏" panose="02010800040101010101" pitchFamily="2" charset="-122"/>
              </a:endParaRPr>
            </a:p>
          </p:txBody>
        </p:sp>
      </p:grpSp>
      <p:grpSp>
        <p:nvGrpSpPr>
          <p:cNvPr id="42" name="组合 41">
            <a:extLst>
              <a:ext uri="{FF2B5EF4-FFF2-40B4-BE49-F238E27FC236}">
                <a16:creationId xmlns:a16="http://schemas.microsoft.com/office/drawing/2014/main" id="{C1B71A43-D772-432D-989A-33B28A786E80}"/>
              </a:ext>
            </a:extLst>
          </p:cNvPr>
          <p:cNvGrpSpPr/>
          <p:nvPr/>
        </p:nvGrpSpPr>
        <p:grpSpPr>
          <a:xfrm>
            <a:off x="6118314" y="2683009"/>
            <a:ext cx="2865863" cy="1087620"/>
            <a:chOff x="4471639" y="2828321"/>
            <a:chExt cx="2865863" cy="1087620"/>
          </a:xfrm>
        </p:grpSpPr>
        <p:cxnSp>
          <p:nvCxnSpPr>
            <p:cNvPr id="48" name="直接连接符 47">
              <a:extLst>
                <a:ext uri="{FF2B5EF4-FFF2-40B4-BE49-F238E27FC236}">
                  <a16:creationId xmlns:a16="http://schemas.microsoft.com/office/drawing/2014/main" id="{36A87450-EBD1-456A-B637-7DC3968F98FA}"/>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EEDD819C-2197-4C15-BAB1-969835245EF3}"/>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16417AF-E88F-450E-91DD-B7EB8B33F0BA}"/>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组合 51">
            <a:extLst>
              <a:ext uri="{FF2B5EF4-FFF2-40B4-BE49-F238E27FC236}">
                <a16:creationId xmlns:a16="http://schemas.microsoft.com/office/drawing/2014/main" id="{5960417F-8F61-4E54-8451-230D19C8CDC6}"/>
              </a:ext>
            </a:extLst>
          </p:cNvPr>
          <p:cNvGrpSpPr/>
          <p:nvPr/>
        </p:nvGrpSpPr>
        <p:grpSpPr>
          <a:xfrm rot="10800000">
            <a:off x="6114599" y="4407727"/>
            <a:ext cx="2865863" cy="1087620"/>
            <a:chOff x="4471639" y="2828321"/>
            <a:chExt cx="2865863" cy="1087620"/>
          </a:xfrm>
        </p:grpSpPr>
        <p:cxnSp>
          <p:nvCxnSpPr>
            <p:cNvPr id="53" name="直接连接符 52">
              <a:extLst>
                <a:ext uri="{FF2B5EF4-FFF2-40B4-BE49-F238E27FC236}">
                  <a16:creationId xmlns:a16="http://schemas.microsoft.com/office/drawing/2014/main" id="{BB1AC62A-FCE2-4A67-8C5A-615468913DA3}"/>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C95007C-48F0-47A3-95B6-6AF4DD25AA5B}"/>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BFC96553-2944-4642-8DA5-223D00349DDF}"/>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文本框 59">
            <a:extLst>
              <a:ext uri="{FF2B5EF4-FFF2-40B4-BE49-F238E27FC236}">
                <a16:creationId xmlns:a16="http://schemas.microsoft.com/office/drawing/2014/main" id="{453B36D2-783E-48EB-A4D7-E02E80741DA1}"/>
              </a:ext>
            </a:extLst>
          </p:cNvPr>
          <p:cNvSpPr txBox="1"/>
          <p:nvPr/>
        </p:nvSpPr>
        <p:spPr>
          <a:xfrm>
            <a:off x="6459433" y="2003557"/>
            <a:ext cx="2044410" cy="646331"/>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o2</a:t>
            </a:r>
            <a:r>
              <a:rPr lang="zh-CN" altLang="en-US" b="1" dirty="0">
                <a:latin typeface="华文新魏" panose="02010800040101010101" pitchFamily="2" charset="-122"/>
                <a:ea typeface="华文新魏" panose="02010800040101010101" pitchFamily="2" charset="-122"/>
              </a:rPr>
              <a:t>也有</a:t>
            </a:r>
            <a:r>
              <a:rPr lang="en-US" altLang="zh-CN" b="1" dirty="0">
                <a:latin typeface="华文新魏" panose="02010800040101010101" pitchFamily="2" charset="-122"/>
                <a:ea typeface="华文新魏" panose="02010800040101010101" pitchFamily="2" charset="-122"/>
              </a:rPr>
              <a:t>2</a:t>
            </a:r>
            <a:r>
              <a:rPr lang="zh-CN" altLang="en-US" b="1" dirty="0">
                <a:latin typeface="华文新魏" panose="02010800040101010101" pitchFamily="2" charset="-122"/>
                <a:ea typeface="华文新魏" panose="02010800040101010101" pitchFamily="2" charset="-122"/>
              </a:rPr>
              <a:t>个</a:t>
            </a:r>
            <a:endParaRPr lang="en-US" altLang="zh-CN" b="1" dirty="0">
              <a:latin typeface="华文新魏" panose="02010800040101010101" pitchFamily="2" charset="-122"/>
              <a:ea typeface="华文新魏" panose="02010800040101010101" pitchFamily="2" charset="-122"/>
            </a:endParaRPr>
          </a:p>
          <a:p>
            <a:pPr algn="ctr"/>
            <a:r>
              <a:rPr lang="zh-CN" altLang="en-US" b="1" dirty="0">
                <a:latin typeface="华文新魏" panose="02010800040101010101" pitchFamily="2" charset="-122"/>
                <a:ea typeface="华文新魏" panose="02010800040101010101" pitchFamily="2" charset="-122"/>
              </a:rPr>
              <a:t>同步的实例方法</a:t>
            </a:r>
            <a:endParaRPr lang="zh-CN" altLang="en-US" dirty="0">
              <a:latin typeface="华文新魏" panose="02010800040101010101" pitchFamily="2" charset="-122"/>
              <a:ea typeface="华文新魏" panose="02010800040101010101" pitchFamily="2" charset="-122"/>
            </a:endParaRPr>
          </a:p>
        </p:txBody>
      </p:sp>
      <p:pic>
        <p:nvPicPr>
          <p:cNvPr id="61" name="图片 60">
            <a:extLst>
              <a:ext uri="{FF2B5EF4-FFF2-40B4-BE49-F238E27FC236}">
                <a16:creationId xmlns:a16="http://schemas.microsoft.com/office/drawing/2014/main" id="{88A2891B-591F-4D69-808D-075173FCF274}"/>
              </a:ext>
            </a:extLst>
          </p:cNvPr>
          <p:cNvPicPr>
            <a:picLocks noChangeAspect="1"/>
          </p:cNvPicPr>
          <p:nvPr/>
        </p:nvPicPr>
        <p:blipFill>
          <a:blip r:embed="rId4"/>
          <a:stretch>
            <a:fillRect/>
          </a:stretch>
        </p:blipFill>
        <p:spPr>
          <a:xfrm flipH="1">
            <a:off x="9075947" y="3622135"/>
            <a:ext cx="678462" cy="835269"/>
          </a:xfrm>
          <a:prstGeom prst="rect">
            <a:avLst/>
          </a:prstGeom>
        </p:spPr>
      </p:pic>
      <p:sp>
        <p:nvSpPr>
          <p:cNvPr id="62" name="圆角矩形标注 14">
            <a:extLst>
              <a:ext uri="{FF2B5EF4-FFF2-40B4-BE49-F238E27FC236}">
                <a16:creationId xmlns:a16="http://schemas.microsoft.com/office/drawing/2014/main" id="{6E3E814E-87C4-4250-9F76-F27015EEAAED}"/>
              </a:ext>
            </a:extLst>
          </p:cNvPr>
          <p:cNvSpPr/>
          <p:nvPr/>
        </p:nvSpPr>
        <p:spPr>
          <a:xfrm>
            <a:off x="20669" y="2357143"/>
            <a:ext cx="2611677" cy="648305"/>
          </a:xfrm>
          <a:prstGeom prst="wedgeRoundRectCallout">
            <a:avLst>
              <a:gd name="adj1" fmla="val -14928"/>
              <a:gd name="adj2" fmla="val 9332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的同步实例方法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3" name="圆角矩形标注 14">
            <a:extLst>
              <a:ext uri="{FF2B5EF4-FFF2-40B4-BE49-F238E27FC236}">
                <a16:creationId xmlns:a16="http://schemas.microsoft.com/office/drawing/2014/main" id="{6655FFA8-4C50-4513-81B9-72C2B7582537}"/>
              </a:ext>
            </a:extLst>
          </p:cNvPr>
          <p:cNvSpPr/>
          <p:nvPr/>
        </p:nvSpPr>
        <p:spPr>
          <a:xfrm>
            <a:off x="9326363" y="2356037"/>
            <a:ext cx="2687564" cy="648305"/>
          </a:xfrm>
          <a:prstGeom prst="wedgeRoundRectCallout">
            <a:avLst>
              <a:gd name="adj1" fmla="val -14928"/>
              <a:gd name="adj2" fmla="val 9332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的同步实例方法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4" name="圆角矩形标注 14">
            <a:extLst>
              <a:ext uri="{FF2B5EF4-FFF2-40B4-BE49-F238E27FC236}">
                <a16:creationId xmlns:a16="http://schemas.microsoft.com/office/drawing/2014/main" id="{AE37D621-DBD7-4740-94BA-2BED92CD04B7}"/>
              </a:ext>
            </a:extLst>
          </p:cNvPr>
          <p:cNvSpPr/>
          <p:nvPr/>
        </p:nvSpPr>
        <p:spPr>
          <a:xfrm>
            <a:off x="162554" y="5954271"/>
            <a:ext cx="4892139" cy="791741"/>
          </a:xfrm>
          <a:prstGeom prst="wedgeRoundRectCallout">
            <a:avLst>
              <a:gd name="adj1" fmla="val -4219"/>
              <a:gd name="adj2" fmla="val -1911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的锁只对访问该对象的线程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的锁进入方法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的锁只会阻塞</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不会影响</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5" name="圆角矩形标注 14">
            <a:extLst>
              <a:ext uri="{FF2B5EF4-FFF2-40B4-BE49-F238E27FC236}">
                <a16:creationId xmlns:a16="http://schemas.microsoft.com/office/drawing/2014/main" id="{7A0743F8-6326-47A1-89E8-C032A133CC9F}"/>
              </a:ext>
            </a:extLst>
          </p:cNvPr>
          <p:cNvSpPr/>
          <p:nvPr/>
        </p:nvSpPr>
        <p:spPr>
          <a:xfrm>
            <a:off x="8006580" y="5973364"/>
            <a:ext cx="4154851" cy="835269"/>
          </a:xfrm>
          <a:prstGeom prst="wedgeRoundRectCallout">
            <a:avLst>
              <a:gd name="adj1" fmla="val -4219"/>
              <a:gd name="adj2" fmla="val -1911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的锁只对访问该对象的线程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的锁进入方法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的锁只会阻塞</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不会影响</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6" name="文本框 65">
            <a:extLst>
              <a:ext uri="{FF2B5EF4-FFF2-40B4-BE49-F238E27FC236}">
                <a16:creationId xmlns:a16="http://schemas.microsoft.com/office/drawing/2014/main" id="{5A2750CC-EB07-4DC7-B722-8AEBA5CA6311}"/>
              </a:ext>
            </a:extLst>
          </p:cNvPr>
          <p:cNvSpPr txBox="1"/>
          <p:nvPr/>
        </p:nvSpPr>
        <p:spPr>
          <a:xfrm>
            <a:off x="3220788" y="2903184"/>
            <a:ext cx="2397581"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67" name="文本框 66">
            <a:extLst>
              <a:ext uri="{FF2B5EF4-FFF2-40B4-BE49-F238E27FC236}">
                <a16:creationId xmlns:a16="http://schemas.microsoft.com/office/drawing/2014/main" id="{99C3419F-9448-47D3-A9CF-47053118C69A}"/>
              </a:ext>
            </a:extLst>
          </p:cNvPr>
          <p:cNvSpPr txBox="1"/>
          <p:nvPr/>
        </p:nvSpPr>
        <p:spPr>
          <a:xfrm>
            <a:off x="3220326" y="4799803"/>
            <a:ext cx="241711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en-US" altLang="zh-CN" b="1" dirty="0">
              <a:latin typeface="华文新魏" panose="02010800040101010101" pitchFamily="2" charset="-122"/>
              <a:ea typeface="华文新魏" panose="02010800040101010101" pitchFamily="2" charset="-122"/>
            </a:endParaRPr>
          </a:p>
        </p:txBody>
      </p:sp>
      <p:sp>
        <p:nvSpPr>
          <p:cNvPr id="68" name="文本框 67">
            <a:extLst>
              <a:ext uri="{FF2B5EF4-FFF2-40B4-BE49-F238E27FC236}">
                <a16:creationId xmlns:a16="http://schemas.microsoft.com/office/drawing/2014/main" id="{63CEB4DB-425D-41E7-99E2-4B834D750FBA}"/>
              </a:ext>
            </a:extLst>
          </p:cNvPr>
          <p:cNvSpPr txBox="1"/>
          <p:nvPr/>
        </p:nvSpPr>
        <p:spPr>
          <a:xfrm>
            <a:off x="6352455" y="2898068"/>
            <a:ext cx="2397581"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69" name="文本框 68">
            <a:extLst>
              <a:ext uri="{FF2B5EF4-FFF2-40B4-BE49-F238E27FC236}">
                <a16:creationId xmlns:a16="http://schemas.microsoft.com/office/drawing/2014/main" id="{AEF08F64-F3F7-42AC-987B-0F31874A3B56}"/>
              </a:ext>
            </a:extLst>
          </p:cNvPr>
          <p:cNvSpPr txBox="1"/>
          <p:nvPr/>
        </p:nvSpPr>
        <p:spPr>
          <a:xfrm>
            <a:off x="6350103" y="4799803"/>
            <a:ext cx="241711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en-US" altLang="zh-CN" b="1" dirty="0">
              <a:latin typeface="华文新魏" panose="02010800040101010101" pitchFamily="2" charset="-122"/>
              <a:ea typeface="华文新魏" panose="02010800040101010101" pitchFamily="2" charset="-122"/>
            </a:endParaRPr>
          </a:p>
        </p:txBody>
      </p:sp>
    </p:spTree>
    <p:custDataLst>
      <p:tags r:id="rId1"/>
    </p:custDataLst>
    <p:extLst>
      <p:ext uri="{BB962C8B-B14F-4D97-AF65-F5344CB8AC3E}">
        <p14:creationId xmlns:p14="http://schemas.microsoft.com/office/powerpoint/2010/main" val="354017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45833E-6 -3.7037E-6 L -1.45833E-6 -0.13588 " pathEditMode="relative" rAng="0" ptsTypes="AA">
                                      <p:cBhvr>
                                        <p:cTn id="6" dur="2000" fill="hold"/>
                                        <p:tgtEl>
                                          <p:spTgt spid="10"/>
                                        </p:tgtEl>
                                        <p:attrNameLst>
                                          <p:attrName>ppt_x</p:attrName>
                                          <p:attrName>ppt_y</p:attrName>
                                        </p:attrNameLst>
                                      </p:cBhvr>
                                      <p:rCtr x="0" y="-6806"/>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2.91667E-6 -7.40741E-7 L 0.22709 -0.00139 " pathEditMode="relative" rAng="0" ptsTypes="AA">
                                      <p:cBhvr>
                                        <p:cTn id="9" dur="2000" fill="hold"/>
                                        <p:tgtEl>
                                          <p:spTgt spid="36"/>
                                        </p:tgtEl>
                                        <p:attrNameLst>
                                          <p:attrName>ppt_x</p:attrName>
                                          <p:attrName>ppt_y</p:attrName>
                                        </p:attrNameLst>
                                      </p:cBhvr>
                                      <p:rCtr x="11354" y="-69"/>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1.45833E-6 -0.13588 L -1.45833E-6 -3.7037E-6 " pathEditMode="relative" rAng="0" ptsTypes="AA">
                                      <p:cBhvr>
                                        <p:cTn id="12" dur="2000" fill="hold"/>
                                        <p:tgtEl>
                                          <p:spTgt spid="10"/>
                                        </p:tgtEl>
                                        <p:attrNameLst>
                                          <p:attrName>ppt_x</p:attrName>
                                          <p:attrName>ppt_y</p:attrName>
                                        </p:attrNameLst>
                                      </p:cBhvr>
                                      <p:rCtr x="0" y="6782"/>
                                    </p:animMotion>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nodeType="clickEffect">
                                  <p:stCondLst>
                                    <p:cond delay="0"/>
                                  </p:stCondLst>
                                  <p:childTnLst>
                                    <p:animMotion origin="layout" path="M 4.375E-6 -3.7037E-7 L 4.375E-6 -0.14352 " pathEditMode="relative" rAng="0" ptsTypes="AA">
                                      <p:cBhvr>
                                        <p:cTn id="16" dur="2000" fill="hold"/>
                                        <p:tgtEl>
                                          <p:spTgt spid="61"/>
                                        </p:tgtEl>
                                        <p:attrNameLst>
                                          <p:attrName>ppt_x</p:attrName>
                                          <p:attrName>ppt_y</p:attrName>
                                        </p:attrNameLst>
                                      </p:cBhvr>
                                      <p:rCtr x="0" y="-7176"/>
                                    </p:animMotion>
                                  </p:childTnLst>
                                </p:cTn>
                              </p:par>
                            </p:childTnLst>
                          </p:cTn>
                        </p:par>
                        <p:par>
                          <p:cTn id="17" fill="hold">
                            <p:stCondLst>
                              <p:cond delay="2000"/>
                            </p:stCondLst>
                            <p:childTnLst>
                              <p:par>
                                <p:cTn id="18" presetID="35" presetClass="path" presetSubtype="0" accel="50000" decel="50000" fill="hold" nodeType="afterEffect">
                                  <p:stCondLst>
                                    <p:cond delay="0"/>
                                  </p:stCondLst>
                                  <p:childTnLst>
                                    <p:animMotion origin="layout" path="M -1.66667E-6 -2.59259E-6 L -0.21367 -2.59259E-6 " pathEditMode="relative" rAng="0" ptsTypes="AA">
                                      <p:cBhvr>
                                        <p:cTn id="19" dur="2000" fill="hold"/>
                                        <p:tgtEl>
                                          <p:spTgt spid="47"/>
                                        </p:tgtEl>
                                        <p:attrNameLst>
                                          <p:attrName>ppt_x</p:attrName>
                                          <p:attrName>ppt_y</p:attrName>
                                        </p:attrNameLst>
                                      </p:cBhvr>
                                      <p:rCtr x="-10690" y="0"/>
                                    </p:animMotion>
                                  </p:childTnLst>
                                </p:cTn>
                              </p:par>
                            </p:childTnLst>
                          </p:cTn>
                        </p:par>
                        <p:par>
                          <p:cTn id="20" fill="hold">
                            <p:stCondLst>
                              <p:cond delay="4000"/>
                            </p:stCondLst>
                            <p:childTnLst>
                              <p:par>
                                <p:cTn id="21" presetID="42" presetClass="path" presetSubtype="0" accel="50000" decel="50000" fill="hold" nodeType="afterEffect">
                                  <p:stCondLst>
                                    <p:cond delay="0"/>
                                  </p:stCondLst>
                                  <p:childTnLst>
                                    <p:animMotion origin="layout" path="M 4.375E-6 -0.14352 L 4.375E-6 2.59259E-6 " pathEditMode="relative" rAng="0" ptsTypes="AA">
                                      <p:cBhvr>
                                        <p:cTn id="22" dur="2000" fill="hold"/>
                                        <p:tgtEl>
                                          <p:spTgt spid="61"/>
                                        </p:tgtEl>
                                        <p:attrNameLst>
                                          <p:attrName>ppt_x</p:attrName>
                                          <p:attrName>ppt_y</p:attrName>
                                        </p:attrNameLst>
                                      </p:cBhvr>
                                      <p:rCtr x="0" y="7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2</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6" y="1134697"/>
            <a:ext cx="12184573" cy="5868269"/>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4</a:t>
            </a:r>
            <a:r>
              <a:rPr lang="zh-CN" altLang="en-US" sz="1600" b="1" dirty="0">
                <a:solidFill>
                  <a:srgbClr val="FF0000"/>
                </a:solidFill>
                <a:latin typeface="华文新魏" panose="02010800040101010101" pitchFamily="2" charset="-122"/>
                <a:ea typeface="华文新魏" panose="02010800040101010101" pitchFamily="2" charset="-122"/>
              </a:rPr>
              <a:t>个线程访问二个不同对象，不同对象锁不一样</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incTask1</a:t>
            </a:r>
            <a:r>
              <a:rPr lang="zh-CN" altLang="en-US" sz="1600" b="1" dirty="0">
                <a:solidFill>
                  <a:srgbClr val="FF0000"/>
                </a:solidFill>
                <a:latin typeface="华文新魏" panose="02010800040101010101" pitchFamily="2" charset="-122"/>
                <a:ea typeface="华文新魏" panose="02010800040101010101" pitchFamily="2" charset="-122"/>
              </a:rPr>
              <a:t>进入对象</a:t>
            </a:r>
            <a:r>
              <a:rPr lang="en-US" altLang="zh-CN" sz="1600" b="1" dirty="0">
                <a:solidFill>
                  <a:srgbClr val="FF0000"/>
                </a:solidFill>
                <a:latin typeface="华文新魏" panose="02010800040101010101" pitchFamily="2" charset="-122"/>
                <a:ea typeface="华文新魏" panose="02010800040101010101" pitchFamily="2" charset="-122"/>
              </a:rPr>
              <a:t>r1</a:t>
            </a:r>
            <a:r>
              <a:rPr lang="zh-CN" altLang="en-US" sz="1600" b="1" dirty="0">
                <a:solidFill>
                  <a:srgbClr val="FF0000"/>
                </a:solidFill>
                <a:latin typeface="华文新魏" panose="02010800040101010101" pitchFamily="2" charset="-122"/>
                <a:ea typeface="华文新魏" panose="02010800040101010101" pitchFamily="2" charset="-122"/>
              </a:rPr>
              <a:t>的</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zh-CN" altLang="en-US" sz="1600" b="1" dirty="0">
                <a:solidFill>
                  <a:srgbClr val="FF0000"/>
                </a:solidFill>
                <a:latin typeface="华文新魏" panose="02010800040101010101" pitchFamily="2" charset="-122"/>
                <a:ea typeface="华文新魏" panose="02010800040101010101" pitchFamily="2" charset="-122"/>
              </a:rPr>
              <a:t>，和</a:t>
            </a:r>
            <a:r>
              <a:rPr lang="en-US" altLang="zh-CN" sz="1600" b="1" dirty="0">
                <a:solidFill>
                  <a:srgbClr val="FF0000"/>
                </a:solidFill>
                <a:latin typeface="华文新魏" panose="02010800040101010101" pitchFamily="2" charset="-122"/>
                <a:ea typeface="华文新魏" panose="02010800040101010101" pitchFamily="2" charset="-122"/>
              </a:rPr>
              <a:t>incTask2</a:t>
            </a:r>
            <a:r>
              <a:rPr lang="zh-CN" altLang="en-US" sz="1600" b="1" dirty="0">
                <a:solidFill>
                  <a:srgbClr val="FF0000"/>
                </a:solidFill>
                <a:latin typeface="华文新魏" panose="02010800040101010101" pitchFamily="2" charset="-122"/>
                <a:ea typeface="华文新魏" panose="02010800040101010101" pitchFamily="2" charset="-122"/>
              </a:rPr>
              <a:t>是否可以进入对象</a:t>
            </a:r>
            <a:r>
              <a:rPr lang="en-US" altLang="zh-CN" sz="1600" b="1" dirty="0">
                <a:solidFill>
                  <a:srgbClr val="FF0000"/>
                </a:solidFill>
                <a:latin typeface="华文新魏" panose="02010800040101010101" pitchFamily="2" charset="-122"/>
                <a:ea typeface="华文新魏" panose="02010800040101010101" pitchFamily="2" charset="-122"/>
              </a:rPr>
              <a:t>r2</a:t>
            </a:r>
            <a:r>
              <a:rPr lang="zh-CN" altLang="en-US" sz="1600" b="1" dirty="0">
                <a:solidFill>
                  <a:srgbClr val="FF0000"/>
                </a:solidFill>
                <a:latin typeface="华文新魏" panose="02010800040101010101" pitchFamily="2" charset="-122"/>
                <a:ea typeface="华文新魏" panose="02010800040101010101" pitchFamily="2" charset="-122"/>
              </a:rPr>
              <a:t>的</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zh-CN" altLang="en-US" sz="1600" b="1" dirty="0">
                <a:solidFill>
                  <a:srgbClr val="FF0000"/>
                </a:solidFill>
                <a:latin typeface="华文新魏" panose="02010800040101010101" pitchFamily="2" charset="-122"/>
                <a:ea typeface="华文新魏" panose="02010800040101010101" pitchFamily="2" charset="-122"/>
              </a:rPr>
              <a:t>无关</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public static void test2(){</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10,decAmount = </a:t>
            </a:r>
            <a:r>
              <a:rPr lang="en-US" altLang="zh-CN" sz="1600" b="1" dirty="0">
                <a:solidFill>
                  <a:srgbClr val="FF0000"/>
                </a:solidFill>
                <a:latin typeface="华文新魏" panose="02010800040101010101" pitchFamily="2" charset="-122"/>
                <a:ea typeface="华文新魏" panose="02010800040101010101" pitchFamily="2" charset="-122"/>
              </a:rPr>
              <a:t>5</a:t>
            </a:r>
            <a:r>
              <a:rPr lang="en-US" altLang="zh-CN" sz="1600" b="1" dirty="0">
                <a:solidFill>
                  <a:srgbClr val="7F0055"/>
                </a:solidFill>
                <a:latin typeface="华文新魏" panose="02010800040101010101" pitchFamily="2" charset="-122"/>
                <a:ea typeface="华文新魏" panose="02010800040101010101" pitchFamily="2" charset="-122"/>
              </a:rPr>
              <a:t>, loops = 3;</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Resource r1 = new Resource();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Resource r2 = new Resource();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incTask1 = new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r1</a:t>
            </a:r>
            <a:r>
              <a:rPr lang="en-US" altLang="zh-CN" sz="1600" b="1" dirty="0">
                <a:solidFill>
                  <a:srgbClr val="7F0055"/>
                </a:solidFill>
                <a:latin typeface="华文新魏" panose="02010800040101010101" pitchFamily="2" charset="-122"/>
                <a:ea typeface="华文新魏" panose="02010800040101010101" pitchFamily="2" charset="-122"/>
              </a:rPr>
              <a:t>,incAmount,loops);      Runnable decTask1 = new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r1</a:t>
            </a:r>
            <a:r>
              <a:rPr lang="en-US" altLang="zh-CN" sz="1600" b="1" dirty="0">
                <a:solidFill>
                  <a:srgbClr val="7F0055"/>
                </a:solidFill>
                <a:latin typeface="华文新魏" panose="02010800040101010101" pitchFamily="2" charset="-122"/>
                <a:ea typeface="华文新魏" panose="02010800040101010101" pitchFamily="2" charset="-122"/>
              </a:rPr>
              <a:t>,decAmount,loops);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incTask2 = new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r2</a:t>
            </a:r>
            <a:r>
              <a:rPr lang="en-US" altLang="zh-CN" sz="1600" b="1" dirty="0">
                <a:solidFill>
                  <a:srgbClr val="7F0055"/>
                </a:solidFill>
                <a:latin typeface="华文新魏" panose="02010800040101010101" pitchFamily="2" charset="-122"/>
                <a:ea typeface="华文新魏" panose="02010800040101010101" pitchFamily="2" charset="-122"/>
              </a:rPr>
              <a:t>,incAmount,loops);     Runnable decTask2 = new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r2</a:t>
            </a:r>
            <a:r>
              <a:rPr lang="en-US" altLang="zh-CN" sz="1600" b="1" dirty="0">
                <a:solidFill>
                  <a:srgbClr val="7F0055"/>
                </a:solidFill>
                <a:latin typeface="华文新魏" panose="02010800040101010101" pitchFamily="2" charset="-122"/>
                <a:ea typeface="华文新魏" panose="02010800040101010101" pitchFamily="2" charset="-122"/>
              </a:rPr>
              <a:t>,decAmount,loops);</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ExecutorService</a:t>
            </a:r>
            <a:r>
              <a:rPr lang="en-US" altLang="zh-CN" sz="1600" b="1" dirty="0">
                <a:solidFill>
                  <a:srgbClr val="7F0055"/>
                </a:solidFill>
                <a:latin typeface="华文新魏" panose="02010800040101010101" pitchFamily="2" charset="-122"/>
                <a:ea typeface="华文新魏" panose="02010800040101010101" pitchFamily="2" charset="-122"/>
              </a:rPr>
              <a:t> es = </a:t>
            </a:r>
            <a:r>
              <a:rPr lang="en-US" altLang="zh-CN" sz="1600"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(incTask1);</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(decTask1);</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(incTask2);</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(decTask2);</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es.shutdown</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while(!</a:t>
            </a:r>
            <a:r>
              <a:rPr lang="en-US" altLang="zh-CN" sz="1600" b="1" dirty="0" err="1">
                <a:solidFill>
                  <a:srgbClr val="7F0055"/>
                </a:solidFill>
                <a:latin typeface="华文新魏" panose="02010800040101010101" pitchFamily="2" charset="-122"/>
                <a:ea typeface="华文新魏" panose="02010800040101010101" pitchFamily="2" charset="-122"/>
              </a:rPr>
              <a:t>es.isTerminated</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r1CorrectValue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 ;	int r2CorrectValue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of r1: " + r1.getValue() + ", correct value: " + r1CorrectValue);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of r2: " + r2.getValue() + ", correct value: " + r2CorrectValue);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p:txBody>
      </p:sp>
      <p:sp>
        <p:nvSpPr>
          <p:cNvPr id="9" name="圆角矩形标注 14">
            <a:extLst>
              <a:ext uri="{FF2B5EF4-FFF2-40B4-BE49-F238E27FC236}">
                <a16:creationId xmlns:a16="http://schemas.microsoft.com/office/drawing/2014/main" id="{A19C3AEB-2A2D-4C7C-8DBD-9D69663798C2}"/>
              </a:ext>
            </a:extLst>
          </p:cNvPr>
          <p:cNvSpPr/>
          <p:nvPr/>
        </p:nvSpPr>
        <p:spPr>
          <a:xfrm>
            <a:off x="5357982" y="1875748"/>
            <a:ext cx="4510847" cy="555218"/>
          </a:xfrm>
          <a:prstGeom prst="wedgeRoundRectCallout">
            <a:avLst>
              <a:gd name="adj1" fmla="val -58302"/>
              <a:gd name="adj2" fmla="val 984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每次增加量为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，每次减少量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，循环次数</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3</a:t>
            </a:r>
          </a:p>
        </p:txBody>
      </p:sp>
      <p:sp>
        <p:nvSpPr>
          <p:cNvPr id="10" name="圆角矩形标注 14">
            <a:extLst>
              <a:ext uri="{FF2B5EF4-FFF2-40B4-BE49-F238E27FC236}">
                <a16:creationId xmlns:a16="http://schemas.microsoft.com/office/drawing/2014/main" id="{596E4D30-D331-49CB-A797-81587BD0D1EC}"/>
              </a:ext>
            </a:extLst>
          </p:cNvPr>
          <p:cNvSpPr/>
          <p:nvPr/>
        </p:nvSpPr>
        <p:spPr>
          <a:xfrm>
            <a:off x="3609872" y="2566597"/>
            <a:ext cx="5556430" cy="555218"/>
          </a:xfrm>
          <a:prstGeom prst="wedgeRoundRectCallout">
            <a:avLst>
              <a:gd name="adj1" fmla="val -55436"/>
              <a:gd name="adj2" fmla="val -622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和场景</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不同，现在创建二个资源对象</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r2</a:t>
            </a:r>
          </a:p>
        </p:txBody>
      </p:sp>
      <p:sp>
        <p:nvSpPr>
          <p:cNvPr id="12" name="圆角矩形标注 14">
            <a:extLst>
              <a:ext uri="{FF2B5EF4-FFF2-40B4-BE49-F238E27FC236}">
                <a16:creationId xmlns:a16="http://schemas.microsoft.com/office/drawing/2014/main" id="{4A3E8DC5-8205-4F49-A7DC-2AAA61011524}"/>
              </a:ext>
            </a:extLst>
          </p:cNvPr>
          <p:cNvSpPr/>
          <p:nvPr/>
        </p:nvSpPr>
        <p:spPr>
          <a:xfrm>
            <a:off x="5704620" y="4195566"/>
            <a:ext cx="6271789" cy="1042799"/>
          </a:xfrm>
          <a:prstGeom prst="wedgeRoundRectCallout">
            <a:avLst>
              <a:gd name="adj1" fmla="val -30121"/>
              <a:gd name="adj2" fmla="val -8428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访问对象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r1;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它们的运行线程被</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的对象锁同步；</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访问对象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它们的运行线程被</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的对象锁同步；</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但是这二对线程之间没有同步约束，例如</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incTask1</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incTask2</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的运行线程不会被同步</a:t>
            </a:r>
            <a:endPar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726149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2</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6" y="1137424"/>
            <a:ext cx="12184574" cy="5720575"/>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13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FF0000"/>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15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FF0000"/>
                </a:solidFill>
                <a:latin typeface="华文新魏" panose="02010800040101010101" pitchFamily="2" charset="-122"/>
                <a:ea typeface="华文新魏" panose="02010800040101010101" pitchFamily="2" charset="-122"/>
              </a:rPr>
              <a:t>: --&gt;Thread 13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inc.</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of r1: 15, correct value: 15</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of r2: 15, correct value: 15</a:t>
            </a:r>
          </a:p>
        </p:txBody>
      </p:sp>
      <p:sp>
        <p:nvSpPr>
          <p:cNvPr id="5" name="圆角矩形标注 14">
            <a:extLst>
              <a:ext uri="{FF2B5EF4-FFF2-40B4-BE49-F238E27FC236}">
                <a16:creationId xmlns:a16="http://schemas.microsoft.com/office/drawing/2014/main" id="{3546727D-64BC-44D7-B2C2-6386400FB97B}"/>
              </a:ext>
            </a:extLst>
          </p:cNvPr>
          <p:cNvSpPr/>
          <p:nvPr/>
        </p:nvSpPr>
        <p:spPr>
          <a:xfrm>
            <a:off x="6547898" y="4007320"/>
            <a:ext cx="5417814" cy="2050008"/>
          </a:xfrm>
          <a:prstGeom prst="wedgeRoundRectCallout">
            <a:avLst>
              <a:gd name="adj1" fmla="val -61322"/>
              <a:gd name="adj2" fmla="val -4777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计算结果正确。</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分别访问二个对象的</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，没有同步约束，因此它们的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System.out.println</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输出是乱的；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16</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也是如此。但是</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是同步的，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16</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也是同步的。如果只看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的输出，就没有乱。</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EA01EEC1-0435-4D17-8EB6-DAE14D06852B}"/>
              </a:ext>
            </a:extLst>
          </p:cNvPr>
          <p:cNvSpPr/>
          <p:nvPr/>
        </p:nvSpPr>
        <p:spPr>
          <a:xfrm>
            <a:off x="5869712" y="1410517"/>
            <a:ext cx="6096000" cy="1070742"/>
          </a:xfrm>
          <a:prstGeom prst="rect">
            <a:avLst/>
          </a:prstGeom>
        </p:spPr>
        <p:txBody>
          <a:bodyPr>
            <a:spAutoFit/>
          </a:bodyPr>
          <a:lstStyle/>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rPr>
              <a:t>4</a:t>
            </a:r>
            <a:r>
              <a:rPr lang="zh-CN" altLang="en-US" b="1" dirty="0">
                <a:solidFill>
                  <a:srgbClr val="FF0000"/>
                </a:solidFill>
                <a:latin typeface="华文新魏" panose="02010800040101010101" pitchFamily="2" charset="-122"/>
                <a:ea typeface="华文新魏" panose="02010800040101010101" pitchFamily="2" charset="-122"/>
              </a:rPr>
              <a:t>个线程访问二个不同对象，不同对象锁不一样</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rPr>
              <a:t>incTask1</a:t>
            </a:r>
            <a:r>
              <a:rPr lang="zh-CN" altLang="en-US" b="1" dirty="0">
                <a:solidFill>
                  <a:srgbClr val="FF0000"/>
                </a:solidFill>
                <a:latin typeface="华文新魏" panose="02010800040101010101" pitchFamily="2" charset="-122"/>
                <a:ea typeface="华文新魏" panose="02010800040101010101" pitchFamily="2" charset="-122"/>
              </a:rPr>
              <a:t>进入对象</a:t>
            </a:r>
            <a:r>
              <a:rPr lang="en-US" altLang="zh-CN" b="1" dirty="0">
                <a:solidFill>
                  <a:srgbClr val="FF0000"/>
                </a:solidFill>
                <a:latin typeface="华文新魏" panose="02010800040101010101" pitchFamily="2" charset="-122"/>
                <a:ea typeface="华文新魏" panose="02010800040101010101" pitchFamily="2" charset="-122"/>
              </a:rPr>
              <a:t>r1</a:t>
            </a:r>
            <a:r>
              <a:rPr lang="zh-CN" altLang="en-US" b="1" dirty="0">
                <a:solidFill>
                  <a:srgbClr val="FF0000"/>
                </a:solidFill>
                <a:latin typeface="华文新魏" panose="02010800040101010101" pitchFamily="2" charset="-122"/>
                <a:ea typeface="华文新魏" panose="02010800040101010101" pitchFamily="2" charset="-122"/>
              </a:rPr>
              <a:t>的</a:t>
            </a:r>
            <a:r>
              <a:rPr lang="en-US" altLang="zh-CN" b="1" dirty="0" err="1">
                <a:solidFill>
                  <a:srgbClr val="FF0000"/>
                </a:solidFill>
                <a:latin typeface="华文新魏" panose="02010800040101010101" pitchFamily="2" charset="-122"/>
                <a:ea typeface="华文新魏" panose="02010800040101010101" pitchFamily="2" charset="-122"/>
              </a:rPr>
              <a:t>inc</a:t>
            </a:r>
            <a:r>
              <a:rPr lang="zh-CN" altLang="en-US" b="1" dirty="0">
                <a:solidFill>
                  <a:srgbClr val="FF0000"/>
                </a:solidFill>
                <a:latin typeface="华文新魏" panose="02010800040101010101" pitchFamily="2" charset="-122"/>
                <a:ea typeface="华文新魏" panose="02010800040101010101" pitchFamily="2" charset="-122"/>
              </a:rPr>
              <a:t>，和</a:t>
            </a:r>
            <a:r>
              <a:rPr lang="en-US" altLang="zh-CN" b="1" dirty="0">
                <a:solidFill>
                  <a:srgbClr val="FF0000"/>
                </a:solidFill>
                <a:latin typeface="华文新魏" panose="02010800040101010101" pitchFamily="2" charset="-122"/>
                <a:ea typeface="华文新魏" panose="02010800040101010101" pitchFamily="2" charset="-122"/>
              </a:rPr>
              <a:t>incTask2</a:t>
            </a:r>
            <a:r>
              <a:rPr lang="zh-CN" altLang="en-US" b="1" dirty="0">
                <a:solidFill>
                  <a:srgbClr val="FF0000"/>
                </a:solidFill>
                <a:latin typeface="华文新魏" panose="02010800040101010101" pitchFamily="2" charset="-122"/>
                <a:ea typeface="华文新魏" panose="02010800040101010101" pitchFamily="2" charset="-122"/>
              </a:rPr>
              <a:t>是否可以进入对象</a:t>
            </a:r>
            <a:r>
              <a:rPr lang="en-US" altLang="zh-CN" b="1" dirty="0">
                <a:solidFill>
                  <a:srgbClr val="FF0000"/>
                </a:solidFill>
                <a:latin typeface="华文新魏" panose="02010800040101010101" pitchFamily="2" charset="-122"/>
                <a:ea typeface="华文新魏" panose="02010800040101010101" pitchFamily="2" charset="-122"/>
              </a:rPr>
              <a:t>r2</a:t>
            </a:r>
            <a:r>
              <a:rPr lang="zh-CN" altLang="en-US" b="1" dirty="0">
                <a:solidFill>
                  <a:srgbClr val="FF0000"/>
                </a:solidFill>
                <a:latin typeface="华文新魏" panose="02010800040101010101" pitchFamily="2" charset="-122"/>
                <a:ea typeface="华文新魏" panose="02010800040101010101" pitchFamily="2" charset="-122"/>
              </a:rPr>
              <a:t>的</a:t>
            </a:r>
            <a:r>
              <a:rPr lang="en-US" altLang="zh-CN" b="1" dirty="0" err="1">
                <a:solidFill>
                  <a:srgbClr val="FF0000"/>
                </a:solidFill>
                <a:latin typeface="华文新魏" panose="02010800040101010101" pitchFamily="2" charset="-122"/>
                <a:ea typeface="华文新魏" panose="02010800040101010101" pitchFamily="2" charset="-122"/>
              </a:rPr>
              <a:t>inc</a:t>
            </a:r>
            <a:r>
              <a:rPr lang="zh-CN" altLang="en-US" b="1" dirty="0">
                <a:solidFill>
                  <a:srgbClr val="FF0000"/>
                </a:solidFill>
                <a:latin typeface="华文新魏" panose="02010800040101010101" pitchFamily="2" charset="-122"/>
                <a:ea typeface="华文新魏" panose="02010800040101010101" pitchFamily="2" charset="-122"/>
              </a:rPr>
              <a:t>无关</a:t>
            </a:r>
          </a:p>
        </p:txBody>
      </p:sp>
    </p:spTree>
    <p:extLst>
      <p:ext uri="{BB962C8B-B14F-4D97-AF65-F5344CB8AC3E}">
        <p14:creationId xmlns:p14="http://schemas.microsoft.com/office/powerpoint/2010/main" val="4263232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p>
        </p:txBody>
      </p:sp>
      <p:sp>
        <p:nvSpPr>
          <p:cNvPr id="4" name="Rectangle 3"/>
          <p:cNvSpPr txBox="1">
            <a:spLocks/>
          </p:cNvSpPr>
          <p:nvPr/>
        </p:nvSpPr>
        <p:spPr>
          <a:xfrm>
            <a:off x="539749" y="1123950"/>
            <a:ext cx="11336297"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如果采用</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锁进行同步，</a:t>
            </a:r>
            <a:r>
              <a:rPr lang="zh-CN" altLang="en-US" sz="2000" dirty="0">
                <a:solidFill>
                  <a:srgbClr val="FF0000"/>
                </a:solidFill>
                <a:latin typeface="华文新魏" panose="02010800040101010101" pitchFamily="2" charset="-122"/>
                <a:ea typeface="华文新魏" panose="02010800040101010101" pitchFamily="2" charset="-122"/>
                <a:sym typeface="+mn-ea"/>
              </a:rPr>
              <a:t>一旦</a:t>
            </a:r>
            <a:r>
              <a:rPr lang="en-US" altLang="zh-CN" sz="2000" dirty="0">
                <a:solidFill>
                  <a:srgbClr val="FF0000"/>
                </a:solidFill>
                <a:latin typeface="华文新魏" panose="02010800040101010101" pitchFamily="2" charset="-122"/>
                <a:ea typeface="华文新魏" panose="02010800040101010101" pitchFamily="2" charset="-122"/>
                <a:sym typeface="+mn-ea"/>
              </a:rPr>
              <a:t>Lock</a:t>
            </a:r>
            <a:r>
              <a:rPr lang="zh-CN" altLang="en-US" sz="2000" dirty="0">
                <a:solidFill>
                  <a:srgbClr val="FF0000"/>
                </a:solidFill>
                <a:latin typeface="华文新魏" panose="02010800040101010101" pitchFamily="2" charset="-122"/>
                <a:ea typeface="华文新魏" panose="02010800040101010101" pitchFamily="2" charset="-122"/>
                <a:sym typeface="+mn-ea"/>
              </a:rPr>
              <a:t>锁被一个线程获得，那么被这把锁控制的所有临界区都被上锁</a:t>
            </a:r>
            <a:r>
              <a:rPr lang="zh-CN" altLang="en-US" sz="2000" dirty="0">
                <a:latin typeface="华文新魏" panose="02010800040101010101" pitchFamily="2" charset="-122"/>
                <a:ea typeface="华文新魏" panose="02010800040101010101" pitchFamily="2" charset="-122"/>
                <a:sym typeface="+mn-ea"/>
              </a:rPr>
              <a:t>，这时所有其他访问这些临界区的线程都被阻塞。</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p:txBody>
      </p:sp>
      <p:grpSp>
        <p:nvGrpSpPr>
          <p:cNvPr id="5" name="组合 4">
            <a:extLst>
              <a:ext uri="{FF2B5EF4-FFF2-40B4-BE49-F238E27FC236}">
                <a16:creationId xmlns:a16="http://schemas.microsoft.com/office/drawing/2014/main" id="{12895483-9E6E-47CE-896B-D2A5495E5FF1}"/>
              </a:ext>
            </a:extLst>
          </p:cNvPr>
          <p:cNvGrpSpPr/>
          <p:nvPr/>
        </p:nvGrpSpPr>
        <p:grpSpPr>
          <a:xfrm>
            <a:off x="4716968" y="2787081"/>
            <a:ext cx="2865863" cy="791741"/>
            <a:chOff x="4471639" y="2828321"/>
            <a:chExt cx="2865863" cy="1087620"/>
          </a:xfrm>
        </p:grpSpPr>
        <p:cxnSp>
          <p:nvCxnSpPr>
            <p:cNvPr id="3" name="直接连接符 2">
              <a:extLst>
                <a:ext uri="{FF2B5EF4-FFF2-40B4-BE49-F238E27FC236}">
                  <a16:creationId xmlns:a16="http://schemas.microsoft.com/office/drawing/2014/main" id="{2E01C65E-335D-46BA-9849-01A08AA74265}"/>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769DC03-E67D-4536-B4EE-EE3640F0D431}"/>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17BAEA8-E141-4063-9011-70E401206978}"/>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255A3AD4-128A-4EF7-8882-83040F096757}"/>
              </a:ext>
            </a:extLst>
          </p:cNvPr>
          <p:cNvGrpSpPr/>
          <p:nvPr/>
        </p:nvGrpSpPr>
        <p:grpSpPr>
          <a:xfrm rot="10800000">
            <a:off x="4713252" y="4887607"/>
            <a:ext cx="2865863" cy="711811"/>
            <a:chOff x="4471639" y="2828321"/>
            <a:chExt cx="2865863" cy="1087620"/>
          </a:xfrm>
        </p:grpSpPr>
        <p:cxnSp>
          <p:nvCxnSpPr>
            <p:cNvPr id="13" name="直接连接符 12">
              <a:extLst>
                <a:ext uri="{FF2B5EF4-FFF2-40B4-BE49-F238E27FC236}">
                  <a16:creationId xmlns:a16="http://schemas.microsoft.com/office/drawing/2014/main" id="{0E428FF0-B82B-4DFE-B0C3-A16C39A36017}"/>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3B86D39-EABA-449B-87C8-F6B4ACF0BF7F}"/>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4125D70-4254-4C61-BDAB-0216FDA463DE}"/>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a:extLst>
              <a:ext uri="{FF2B5EF4-FFF2-40B4-BE49-F238E27FC236}">
                <a16:creationId xmlns:a16="http://schemas.microsoft.com/office/drawing/2014/main" id="{66601633-62A2-4FEA-A3D5-05A789917CF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flipH="1">
            <a:off x="4916939" y="3903958"/>
            <a:ext cx="386667" cy="540001"/>
          </a:xfrm>
          <a:prstGeom prst="rect">
            <a:avLst/>
          </a:prstGeom>
          <a:solidFill>
            <a:schemeClr val="accent4">
              <a:lumMod val="20000"/>
              <a:lumOff val="80000"/>
            </a:schemeClr>
          </a:solidFill>
        </p:spPr>
      </p:pic>
      <p:sp>
        <p:nvSpPr>
          <p:cNvPr id="25" name="椭圆 24">
            <a:extLst>
              <a:ext uri="{FF2B5EF4-FFF2-40B4-BE49-F238E27FC236}">
                <a16:creationId xmlns:a16="http://schemas.microsoft.com/office/drawing/2014/main" id="{877BA971-3495-4B6E-BB60-DF42C4947777}"/>
              </a:ext>
            </a:extLst>
          </p:cNvPr>
          <p:cNvSpPr/>
          <p:nvPr/>
        </p:nvSpPr>
        <p:spPr>
          <a:xfrm>
            <a:off x="5564457" y="5758292"/>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29FF00C4-CA66-4438-8ADD-D48BBC67FE6B}"/>
              </a:ext>
            </a:extLst>
          </p:cNvPr>
          <p:cNvSpPr txBox="1"/>
          <p:nvPr/>
        </p:nvSpPr>
        <p:spPr>
          <a:xfrm>
            <a:off x="5834457" y="5883069"/>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获得锁的线程</a:t>
            </a:r>
            <a:endParaRPr lang="zh-CN" altLang="en-US" sz="1400" dirty="0">
              <a:latin typeface="华文新魏" panose="02010800040101010101" pitchFamily="2" charset="-122"/>
              <a:ea typeface="华文新魏" panose="02010800040101010101" pitchFamily="2" charset="-122"/>
            </a:endParaRPr>
          </a:p>
        </p:txBody>
      </p:sp>
      <p:sp>
        <p:nvSpPr>
          <p:cNvPr id="27" name="椭圆 26">
            <a:extLst>
              <a:ext uri="{FF2B5EF4-FFF2-40B4-BE49-F238E27FC236}">
                <a16:creationId xmlns:a16="http://schemas.microsoft.com/office/drawing/2014/main" id="{257A879E-F31A-469D-948D-BDAFE8A5CF00}"/>
              </a:ext>
            </a:extLst>
          </p:cNvPr>
          <p:cNvSpPr/>
          <p:nvPr/>
        </p:nvSpPr>
        <p:spPr>
          <a:xfrm>
            <a:off x="5564457" y="6318000"/>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5C6BCAA-1088-472C-8DC2-02639D944F2A}"/>
              </a:ext>
            </a:extLst>
          </p:cNvPr>
          <p:cNvSpPr txBox="1"/>
          <p:nvPr/>
        </p:nvSpPr>
        <p:spPr>
          <a:xfrm>
            <a:off x="5834457" y="6472404"/>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等待锁的线程</a:t>
            </a:r>
            <a:endParaRPr lang="zh-CN" altLang="en-US" sz="1400" dirty="0">
              <a:latin typeface="华文新魏" panose="02010800040101010101" pitchFamily="2" charset="-122"/>
              <a:ea typeface="华文新魏" panose="02010800040101010101" pitchFamily="2" charset="-122"/>
            </a:endParaRPr>
          </a:p>
        </p:txBody>
      </p:sp>
      <p:sp>
        <p:nvSpPr>
          <p:cNvPr id="29" name="文本框 28">
            <a:extLst>
              <a:ext uri="{FF2B5EF4-FFF2-40B4-BE49-F238E27FC236}">
                <a16:creationId xmlns:a16="http://schemas.microsoft.com/office/drawing/2014/main" id="{1C6D0510-3CE9-42B4-BB9F-D1B762B03353}"/>
              </a:ext>
            </a:extLst>
          </p:cNvPr>
          <p:cNvSpPr txBox="1"/>
          <p:nvPr/>
        </p:nvSpPr>
        <p:spPr>
          <a:xfrm>
            <a:off x="4012642" y="1976750"/>
            <a:ext cx="4071994" cy="830997"/>
          </a:xfrm>
          <a:prstGeom prst="rect">
            <a:avLst/>
          </a:prstGeom>
          <a:noFill/>
          <a:ln w="22225">
            <a:noFill/>
          </a:ln>
        </p:spPr>
        <p:txBody>
          <a:bodyPr wrap="square" rtlCol="0">
            <a:spAutoFit/>
          </a:bodyPr>
          <a:lstStyle/>
          <a:p>
            <a:pPr algn="ctr"/>
            <a:r>
              <a:rPr lang="zh-CN" altLang="en-US" sz="1600" b="1" dirty="0">
                <a:latin typeface="华文新魏" panose="02010800040101010101" pitchFamily="2" charset="-122"/>
                <a:ea typeface="华文新魏" panose="02010800040101010101" pitchFamily="2" charset="-122"/>
              </a:rPr>
              <a:t>对象</a:t>
            </a:r>
            <a:r>
              <a:rPr lang="en-US" altLang="zh-CN" sz="1600" b="1" dirty="0">
                <a:latin typeface="华文新魏" panose="02010800040101010101" pitchFamily="2" charset="-122"/>
                <a:ea typeface="华文新魏" panose="02010800040101010101" pitchFamily="2" charset="-122"/>
              </a:rPr>
              <a:t>o</a:t>
            </a:r>
            <a:r>
              <a:rPr lang="zh-CN" altLang="en-US" sz="1600" b="1" dirty="0">
                <a:latin typeface="华文新魏" panose="02010800040101010101" pitchFamily="2" charset="-122"/>
                <a:ea typeface="华文新魏" panose="02010800040101010101" pitchFamily="2" charset="-122"/>
              </a:rPr>
              <a:t>有</a:t>
            </a:r>
            <a:r>
              <a:rPr lang="en-US" altLang="zh-CN" sz="1600" b="1" dirty="0">
                <a:latin typeface="华文新魏" panose="02010800040101010101" pitchFamily="2" charset="-122"/>
                <a:ea typeface="华文新魏" panose="02010800040101010101" pitchFamily="2" charset="-122"/>
              </a:rPr>
              <a:t>2</a:t>
            </a:r>
            <a:r>
              <a:rPr lang="zh-CN" altLang="en-US" sz="1600" b="1" dirty="0">
                <a:latin typeface="华文新魏" panose="02010800040101010101" pitchFamily="2" charset="-122"/>
                <a:ea typeface="华文新魏" panose="02010800040101010101" pitchFamily="2" charset="-122"/>
              </a:rPr>
              <a:t>个实例方法</a:t>
            </a:r>
            <a:r>
              <a:rPr lang="en-US" altLang="zh-CN" sz="1600" b="1" dirty="0" err="1">
                <a:latin typeface="华文新魏" panose="02010800040101010101" pitchFamily="2" charset="-122"/>
                <a:ea typeface="华文新魏" panose="02010800040101010101" pitchFamily="2" charset="-122"/>
              </a:rPr>
              <a:t>inc</a:t>
            </a:r>
            <a:r>
              <a:rPr lang="zh-CN" altLang="en-US" sz="1600" b="1" dirty="0">
                <a:latin typeface="华文新魏" panose="02010800040101010101" pitchFamily="2" charset="-122"/>
                <a:ea typeface="华文新魏" panose="02010800040101010101" pitchFamily="2" charset="-122"/>
              </a:rPr>
              <a:t>，</a:t>
            </a:r>
            <a:r>
              <a:rPr lang="en-US" altLang="zh-CN" sz="1600" b="1" dirty="0" err="1">
                <a:latin typeface="华文新魏" panose="02010800040101010101" pitchFamily="2" charset="-122"/>
                <a:ea typeface="华文新魏" panose="02010800040101010101" pitchFamily="2" charset="-122"/>
              </a:rPr>
              <a:t>dec</a:t>
            </a:r>
            <a:r>
              <a:rPr lang="zh-CN" altLang="en-US" sz="1600" b="1" dirty="0">
                <a:solidFill>
                  <a:srgbClr val="FF0000"/>
                </a:solidFill>
                <a:latin typeface="华文新魏" panose="02010800040101010101" pitchFamily="2" charset="-122"/>
                <a:ea typeface="华文新魏" panose="02010800040101010101" pitchFamily="2" charset="-122"/>
              </a:rPr>
              <a:t>都用</a:t>
            </a:r>
            <a:endParaRPr lang="en-US" altLang="zh-CN" sz="1600" b="1" dirty="0">
              <a:solidFill>
                <a:srgbClr val="FF0000"/>
              </a:solidFill>
              <a:latin typeface="华文新魏" panose="02010800040101010101" pitchFamily="2" charset="-122"/>
              <a:ea typeface="华文新魏" panose="02010800040101010101" pitchFamily="2" charset="-122"/>
            </a:endParaRPr>
          </a:p>
          <a:p>
            <a:pPr algn="ctr"/>
            <a:r>
              <a:rPr lang="zh-CN" altLang="en-US" sz="1600" b="1" dirty="0">
                <a:solidFill>
                  <a:srgbClr val="FF0000"/>
                </a:solidFill>
                <a:latin typeface="华文新魏" panose="02010800040101010101" pitchFamily="2" charset="-122"/>
                <a:ea typeface="华文新魏" panose="02010800040101010101" pitchFamily="2" charset="-122"/>
              </a:rPr>
              <a:t>同一个</a:t>
            </a:r>
            <a:r>
              <a:rPr lang="en-US" altLang="zh-CN" sz="1600" b="1" dirty="0">
                <a:solidFill>
                  <a:srgbClr val="FF0000"/>
                </a:solidFill>
                <a:latin typeface="华文新魏" panose="02010800040101010101" pitchFamily="2" charset="-122"/>
                <a:ea typeface="华文新魏" panose="02010800040101010101" pitchFamily="2" charset="-122"/>
              </a:rPr>
              <a:t>Lock</a:t>
            </a:r>
            <a:r>
              <a:rPr lang="zh-CN" altLang="en-US" sz="1600" b="1" dirty="0">
                <a:solidFill>
                  <a:srgbClr val="FF0000"/>
                </a:solidFill>
                <a:latin typeface="华文新魏" panose="02010800040101010101" pitchFamily="2" charset="-122"/>
                <a:ea typeface="华文新魏" panose="02010800040101010101" pitchFamily="2" charset="-122"/>
              </a:rPr>
              <a:t>对象上锁</a:t>
            </a:r>
            <a:r>
              <a:rPr lang="zh-CN" altLang="en-US" sz="1600" b="1" dirty="0">
                <a:latin typeface="华文新魏" panose="02010800040101010101" pitchFamily="2" charset="-122"/>
                <a:ea typeface="华文新魏" panose="02010800040101010101" pitchFamily="2" charset="-122"/>
              </a:rPr>
              <a:t>，这时</a:t>
            </a:r>
            <a:r>
              <a:rPr lang="en-US" altLang="zh-CN" sz="1600" b="1" dirty="0" err="1">
                <a:latin typeface="华文新魏" panose="02010800040101010101" pitchFamily="2" charset="-122"/>
                <a:ea typeface="华文新魏" panose="02010800040101010101" pitchFamily="2" charset="-122"/>
              </a:rPr>
              <a:t>inc</a:t>
            </a:r>
            <a:r>
              <a:rPr lang="zh-CN" altLang="en-US" sz="1600" b="1" dirty="0">
                <a:latin typeface="华文新魏" panose="02010800040101010101" pitchFamily="2" charset="-122"/>
                <a:ea typeface="华文新魏" panose="02010800040101010101" pitchFamily="2" charset="-122"/>
              </a:rPr>
              <a:t>和</a:t>
            </a:r>
            <a:r>
              <a:rPr lang="en-US" altLang="zh-CN" sz="1600" b="1" dirty="0" err="1">
                <a:latin typeface="华文新魏" panose="02010800040101010101" pitchFamily="2" charset="-122"/>
                <a:ea typeface="华文新魏" panose="02010800040101010101" pitchFamily="2" charset="-122"/>
              </a:rPr>
              <a:t>dec</a:t>
            </a:r>
            <a:endParaRPr lang="en-US" altLang="zh-CN" sz="1600" b="1" dirty="0">
              <a:latin typeface="华文新魏" panose="02010800040101010101" pitchFamily="2" charset="-122"/>
              <a:ea typeface="华文新魏" panose="02010800040101010101" pitchFamily="2" charset="-122"/>
            </a:endParaRPr>
          </a:p>
          <a:p>
            <a:pPr algn="ctr"/>
            <a:r>
              <a:rPr lang="zh-CN" altLang="en-US" sz="1600" b="1" dirty="0">
                <a:latin typeface="华文新魏" panose="02010800040101010101" pitchFamily="2" charset="-122"/>
                <a:ea typeface="华文新魏" panose="02010800040101010101" pitchFamily="2" charset="-122"/>
              </a:rPr>
              <a:t>就是这个</a:t>
            </a:r>
            <a:r>
              <a:rPr lang="en-US" altLang="zh-CN" sz="1600" b="1" dirty="0">
                <a:latin typeface="华文新魏" panose="02010800040101010101" pitchFamily="2" charset="-122"/>
                <a:ea typeface="华文新魏" panose="02010800040101010101" pitchFamily="2" charset="-122"/>
              </a:rPr>
              <a:t>Lock</a:t>
            </a:r>
            <a:r>
              <a:rPr lang="zh-CN" altLang="en-US" sz="1600" b="1" dirty="0">
                <a:latin typeface="华文新魏" panose="02010800040101010101" pitchFamily="2" charset="-122"/>
                <a:ea typeface="华文新魏" panose="02010800040101010101" pitchFamily="2" charset="-122"/>
              </a:rPr>
              <a:t>锁对象控制的临界区</a:t>
            </a:r>
            <a:endParaRPr lang="zh-CN" altLang="en-US" sz="1600" dirty="0">
              <a:latin typeface="华文新魏" panose="02010800040101010101" pitchFamily="2" charset="-122"/>
              <a:ea typeface="华文新魏" panose="02010800040101010101" pitchFamily="2" charset="-122"/>
            </a:endParaRPr>
          </a:p>
        </p:txBody>
      </p:sp>
      <p:sp>
        <p:nvSpPr>
          <p:cNvPr id="38" name="圆角矩形标注 14">
            <a:extLst>
              <a:ext uri="{FF2B5EF4-FFF2-40B4-BE49-F238E27FC236}">
                <a16:creationId xmlns:a16="http://schemas.microsoft.com/office/drawing/2014/main" id="{DB77B396-F34E-44C5-9C56-79DD16825151}"/>
              </a:ext>
            </a:extLst>
          </p:cNvPr>
          <p:cNvSpPr/>
          <p:nvPr/>
        </p:nvSpPr>
        <p:spPr>
          <a:xfrm>
            <a:off x="83436" y="5329002"/>
            <a:ext cx="4410501" cy="791741"/>
          </a:xfrm>
          <a:prstGeom prst="wedgeRoundRectCallout">
            <a:avLst>
              <a:gd name="adj1" fmla="val 40686"/>
              <a:gd name="adj2" fmla="val -9822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如调度到线程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执行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则</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锁</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方法。这时</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方法都被锁住，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线程被阻塞，即使</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要执行的不是</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39" name="圆角矩形标注 14">
            <a:extLst>
              <a:ext uri="{FF2B5EF4-FFF2-40B4-BE49-F238E27FC236}">
                <a16:creationId xmlns:a16="http://schemas.microsoft.com/office/drawing/2014/main" id="{BB956A7F-6998-4F9B-9592-4597E73D42D1}"/>
              </a:ext>
            </a:extLst>
          </p:cNvPr>
          <p:cNvSpPr/>
          <p:nvPr/>
        </p:nvSpPr>
        <p:spPr>
          <a:xfrm>
            <a:off x="237439" y="2302937"/>
            <a:ext cx="3713356" cy="791741"/>
          </a:xfrm>
          <a:prstGeom prst="wedgeRoundRectCallout">
            <a:avLst>
              <a:gd name="adj1" fmla="val -924"/>
              <a:gd name="adj2" fmla="val 12431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个线程分别调用对象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grpSp>
        <p:nvGrpSpPr>
          <p:cNvPr id="37" name="组合 36">
            <a:extLst>
              <a:ext uri="{FF2B5EF4-FFF2-40B4-BE49-F238E27FC236}">
                <a16:creationId xmlns:a16="http://schemas.microsoft.com/office/drawing/2014/main" id="{379EE1E6-3C4D-4772-971B-4DFA43D4C555}"/>
              </a:ext>
            </a:extLst>
          </p:cNvPr>
          <p:cNvGrpSpPr/>
          <p:nvPr/>
        </p:nvGrpSpPr>
        <p:grpSpPr>
          <a:xfrm>
            <a:off x="1479916" y="3903959"/>
            <a:ext cx="898559" cy="867579"/>
            <a:chOff x="2427769" y="3903959"/>
            <a:chExt cx="898559" cy="867579"/>
          </a:xfrm>
        </p:grpSpPr>
        <p:sp>
          <p:nvSpPr>
            <p:cNvPr id="21" name="椭圆 20">
              <a:extLst>
                <a:ext uri="{FF2B5EF4-FFF2-40B4-BE49-F238E27FC236}">
                  <a16:creationId xmlns:a16="http://schemas.microsoft.com/office/drawing/2014/main" id="{592CD4AB-8263-4AAB-B684-4DC966C996F1}"/>
                </a:ext>
              </a:extLst>
            </p:cNvPr>
            <p:cNvSpPr/>
            <p:nvPr/>
          </p:nvSpPr>
          <p:spPr>
            <a:xfrm>
              <a:off x="2567556"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CA7D96E2-AE38-47FB-98CD-6635B6393542}"/>
                </a:ext>
              </a:extLst>
            </p:cNvPr>
            <p:cNvSpPr txBox="1"/>
            <p:nvPr/>
          </p:nvSpPr>
          <p:spPr>
            <a:xfrm>
              <a:off x="2427769"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err="1">
                  <a:latin typeface="华文新魏" panose="02010800040101010101" pitchFamily="2" charset="-122"/>
                  <a:ea typeface="华文新魏" panose="02010800040101010101" pitchFamily="2" charset="-122"/>
                </a:rPr>
                <a:t>o.dec</a:t>
              </a:r>
              <a:r>
                <a:rPr lang="en-US" altLang="zh-CN" sz="1400" b="1" dirty="0">
                  <a:latin typeface="华文新魏" panose="02010800040101010101" pitchFamily="2" charset="-122"/>
                  <a:ea typeface="华文新魏" panose="02010800040101010101" pitchFamily="2" charset="-122"/>
                </a:rPr>
                <a:t>()</a:t>
              </a:r>
              <a:endParaRPr lang="zh-CN" altLang="en-US" sz="1400" b="1" dirty="0">
                <a:latin typeface="华文新魏" panose="02010800040101010101" pitchFamily="2" charset="-122"/>
                <a:ea typeface="华文新魏" panose="02010800040101010101" pitchFamily="2" charset="-122"/>
              </a:endParaRPr>
            </a:p>
          </p:txBody>
        </p:sp>
        <p:sp>
          <p:nvSpPr>
            <p:cNvPr id="43" name="文本框 42">
              <a:extLst>
                <a:ext uri="{FF2B5EF4-FFF2-40B4-BE49-F238E27FC236}">
                  <a16:creationId xmlns:a16="http://schemas.microsoft.com/office/drawing/2014/main" id="{3C7C785E-07A7-4932-A0AF-083E67ECF3C8}"/>
                </a:ext>
              </a:extLst>
            </p:cNvPr>
            <p:cNvSpPr txBox="1"/>
            <p:nvPr/>
          </p:nvSpPr>
          <p:spPr>
            <a:xfrm>
              <a:off x="2595923" y="4033917"/>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t2</a:t>
              </a:r>
              <a:endParaRPr lang="zh-CN" altLang="en-US" sz="1400" dirty="0">
                <a:latin typeface="华文新魏" panose="02010800040101010101" pitchFamily="2" charset="-122"/>
                <a:ea typeface="华文新魏" panose="02010800040101010101" pitchFamily="2" charset="-122"/>
              </a:endParaRPr>
            </a:p>
          </p:txBody>
        </p:sp>
      </p:grpSp>
      <p:sp>
        <p:nvSpPr>
          <p:cNvPr id="50" name="圆角矩形标注 14">
            <a:extLst>
              <a:ext uri="{FF2B5EF4-FFF2-40B4-BE49-F238E27FC236}">
                <a16:creationId xmlns:a16="http://schemas.microsoft.com/office/drawing/2014/main" id="{CE6511E4-1016-4D6D-A893-F5F0CF418B19}"/>
              </a:ext>
            </a:extLst>
          </p:cNvPr>
          <p:cNvSpPr/>
          <p:nvPr/>
        </p:nvSpPr>
        <p:spPr>
          <a:xfrm>
            <a:off x="8124038" y="3418661"/>
            <a:ext cx="3647926" cy="1407267"/>
          </a:xfrm>
          <a:prstGeom prst="wedgeRoundRectCallout">
            <a:avLst>
              <a:gd name="adj1" fmla="val -68138"/>
              <a:gd name="adj2" fmla="val 15861"/>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rPr>
              <a:t>注意</a:t>
            </a:r>
            <a:r>
              <a:rPr lang="en-US" altLang="zh-CN" sz="1600" b="1" dirty="0">
                <a:solidFill>
                  <a:schemeClr val="tx1"/>
                </a:solidFill>
                <a:latin typeface="华文新魏" panose="02010800040101010101" pitchFamily="2" charset="-122"/>
                <a:ea typeface="华文新魏" panose="02010800040101010101" pitchFamily="2" charset="-122"/>
              </a:rPr>
              <a:t>Lock</a:t>
            </a:r>
            <a:r>
              <a:rPr lang="zh-CN" altLang="en-US" sz="1600" b="1" dirty="0">
                <a:solidFill>
                  <a:schemeClr val="tx1"/>
                </a:solidFill>
                <a:latin typeface="华文新魏" panose="02010800040101010101" pitchFamily="2" charset="-122"/>
                <a:ea typeface="华文新魏" panose="02010800040101010101" pitchFamily="2" charset="-122"/>
              </a:rPr>
              <a:t>锁和</a:t>
            </a:r>
            <a:r>
              <a:rPr lang="en-US" altLang="zh-CN" sz="1600" b="1" dirty="0">
                <a:solidFill>
                  <a:schemeClr val="tx1"/>
                </a:solidFill>
                <a:latin typeface="华文新魏" panose="02010800040101010101" pitchFamily="2" charset="-122"/>
                <a:ea typeface="华文新魏" panose="02010800040101010101" pitchFamily="2" charset="-122"/>
              </a:rPr>
              <a:t>synchronized</a:t>
            </a:r>
            <a:r>
              <a:rPr lang="zh-CN" altLang="en-US" sz="1600" b="1" dirty="0">
                <a:solidFill>
                  <a:schemeClr val="tx1"/>
                </a:solidFill>
                <a:latin typeface="华文新魏" panose="02010800040101010101" pitchFamily="2" charset="-122"/>
                <a:ea typeface="华文新魏" panose="02010800040101010101" pitchFamily="2" charset="-122"/>
              </a:rPr>
              <a:t>锁的粒度不一样</a:t>
            </a:r>
            <a:r>
              <a:rPr lang="zh-CN" altLang="en-US" sz="1600" b="1" dirty="0">
                <a:solidFill>
                  <a:srgbClr val="FF0000"/>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sym typeface="+mn-ea"/>
              </a:rPr>
              <a:t> Lock</a:t>
            </a:r>
            <a:r>
              <a:rPr lang="zh-CN" altLang="en-US" sz="1600" b="1" dirty="0">
                <a:solidFill>
                  <a:srgbClr val="FF0000"/>
                </a:solidFill>
                <a:latin typeface="华文新魏" panose="02010800040101010101" pitchFamily="2" charset="-122"/>
                <a:ea typeface="华文新魏" panose="02010800040101010101" pitchFamily="2" charset="-122"/>
                <a:sym typeface="+mn-ea"/>
              </a:rPr>
              <a:t>锁不是锁整个对象，它</a:t>
            </a:r>
            <a:r>
              <a:rPr lang="zh-CN" altLang="en-US" sz="1600" b="1" dirty="0">
                <a:solidFill>
                  <a:srgbClr val="FF0000"/>
                </a:solidFill>
                <a:latin typeface="华文新魏" panose="02010800040101010101" pitchFamily="2" charset="-122"/>
                <a:ea typeface="华文新魏" panose="02010800040101010101" pitchFamily="2" charset="-122"/>
              </a:rPr>
              <a:t>只锁住使用该锁的临界区</a:t>
            </a:r>
            <a:r>
              <a:rPr lang="zh-CN" altLang="en-US" sz="1600" b="1" dirty="0">
                <a:solidFill>
                  <a:schemeClr val="tx1"/>
                </a:solidFill>
                <a:latin typeface="华文新魏" panose="02010800040101010101" pitchFamily="2" charset="-122"/>
                <a:ea typeface="华文新魏" panose="02010800040101010101" pitchFamily="2" charset="-122"/>
              </a:rPr>
              <a:t>，如图中的虚线框里，</a:t>
            </a:r>
            <a:r>
              <a:rPr lang="en-US" altLang="zh-CN" sz="1600" b="1" dirty="0" err="1">
                <a:solidFill>
                  <a:schemeClr val="tx1"/>
                </a:solidFill>
                <a:latin typeface="华文新魏" panose="02010800040101010101" pitchFamily="2" charset="-122"/>
                <a:ea typeface="华文新魏" panose="02010800040101010101" pitchFamily="2" charset="-122"/>
              </a:rPr>
              <a:t>inc</a:t>
            </a:r>
            <a:r>
              <a:rPr lang="zh-CN" altLang="en-US" sz="1600" b="1" dirty="0">
                <a:solidFill>
                  <a:schemeClr val="tx1"/>
                </a:solidFill>
                <a:latin typeface="华文新魏" panose="02010800040101010101" pitchFamily="2" charset="-122"/>
                <a:ea typeface="华文新魏" panose="02010800040101010101" pitchFamily="2" charset="-122"/>
              </a:rPr>
              <a:t>，</a:t>
            </a:r>
            <a:r>
              <a:rPr lang="en-US" altLang="zh-CN" sz="1600" b="1" dirty="0">
                <a:solidFill>
                  <a:schemeClr val="tx1"/>
                </a:solidFill>
                <a:latin typeface="华文新魏" panose="02010800040101010101" pitchFamily="2" charset="-122"/>
                <a:ea typeface="华文新魏" panose="02010800040101010101" pitchFamily="2" charset="-122"/>
              </a:rPr>
              <a:t>dec2</a:t>
            </a:r>
            <a:r>
              <a:rPr lang="zh-CN" altLang="en-US" sz="1600" b="1" dirty="0">
                <a:solidFill>
                  <a:schemeClr val="tx1"/>
                </a:solidFill>
                <a:latin typeface="华文新魏" panose="02010800040101010101" pitchFamily="2" charset="-122"/>
                <a:ea typeface="华文新魏" panose="02010800040101010101" pitchFamily="2" charset="-122"/>
              </a:rPr>
              <a:t>个实例方法都是被同一个</a:t>
            </a:r>
            <a:r>
              <a:rPr lang="en-US" altLang="zh-CN" sz="1600" b="1" dirty="0">
                <a:solidFill>
                  <a:schemeClr val="tx1"/>
                </a:solidFill>
                <a:latin typeface="华文新魏" panose="02010800040101010101" pitchFamily="2" charset="-122"/>
                <a:ea typeface="华文新魏" panose="02010800040101010101" pitchFamily="2" charset="-122"/>
              </a:rPr>
              <a:t>Lock</a:t>
            </a:r>
            <a:r>
              <a:rPr lang="zh-CN" altLang="en-US" sz="1600" b="1" dirty="0">
                <a:solidFill>
                  <a:schemeClr val="tx1"/>
                </a:solidFill>
                <a:latin typeface="华文新魏" panose="02010800040101010101" pitchFamily="2" charset="-122"/>
                <a:ea typeface="华文新魏" panose="02010800040101010101" pitchFamily="2" charset="-122"/>
              </a:rPr>
              <a:t>锁控制的临界区。</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2" name="文本框 41">
            <a:extLst>
              <a:ext uri="{FF2B5EF4-FFF2-40B4-BE49-F238E27FC236}">
                <a16:creationId xmlns:a16="http://schemas.microsoft.com/office/drawing/2014/main" id="{C77EE1F0-1F39-4262-B32C-8765CDFA7E5A}"/>
              </a:ext>
            </a:extLst>
          </p:cNvPr>
          <p:cNvSpPr txBox="1"/>
          <p:nvPr/>
        </p:nvSpPr>
        <p:spPr>
          <a:xfrm>
            <a:off x="5506281" y="3664585"/>
            <a:ext cx="132508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48" name="文本框 47">
            <a:extLst>
              <a:ext uri="{FF2B5EF4-FFF2-40B4-BE49-F238E27FC236}">
                <a16:creationId xmlns:a16="http://schemas.microsoft.com/office/drawing/2014/main" id="{0E392331-AE1D-4ED1-96EB-3687F5074C58}"/>
              </a:ext>
            </a:extLst>
          </p:cNvPr>
          <p:cNvSpPr txBox="1"/>
          <p:nvPr/>
        </p:nvSpPr>
        <p:spPr>
          <a:xfrm>
            <a:off x="5512364" y="4443959"/>
            <a:ext cx="1318997"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zh-CN" altLang="en-US" dirty="0">
              <a:latin typeface="华文新魏" panose="02010800040101010101" pitchFamily="2" charset="-122"/>
              <a:ea typeface="华文新魏" panose="02010800040101010101" pitchFamily="2" charset="-122"/>
            </a:endParaRPr>
          </a:p>
        </p:txBody>
      </p:sp>
      <p:grpSp>
        <p:nvGrpSpPr>
          <p:cNvPr id="32" name="组合 31">
            <a:extLst>
              <a:ext uri="{FF2B5EF4-FFF2-40B4-BE49-F238E27FC236}">
                <a16:creationId xmlns:a16="http://schemas.microsoft.com/office/drawing/2014/main" id="{55E08190-3703-4771-AAF8-3D84C4C174A8}"/>
              </a:ext>
            </a:extLst>
          </p:cNvPr>
          <p:cNvGrpSpPr/>
          <p:nvPr/>
        </p:nvGrpSpPr>
        <p:grpSpPr>
          <a:xfrm>
            <a:off x="5360914" y="3439494"/>
            <a:ext cx="1659053" cy="557937"/>
            <a:chOff x="4471639" y="2828321"/>
            <a:chExt cx="2865864" cy="1087620"/>
          </a:xfrm>
        </p:grpSpPr>
        <p:cxnSp>
          <p:nvCxnSpPr>
            <p:cNvPr id="33" name="直接连接符 32">
              <a:extLst>
                <a:ext uri="{FF2B5EF4-FFF2-40B4-BE49-F238E27FC236}">
                  <a16:creationId xmlns:a16="http://schemas.microsoft.com/office/drawing/2014/main" id="{B7161030-C7E7-484E-9F7F-4D62B8627132}"/>
                </a:ext>
              </a:extLst>
            </p:cNvPr>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03D4ACF-EB25-40E0-B880-6DBFA5092B1C}"/>
                </a:ext>
              </a:extLst>
            </p:cNvPr>
            <p:cNvCxnSpPr>
              <a:cxnSpLocks/>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C50C693-81DE-41DD-9F0D-52E1C4EEB266}"/>
                </a:ext>
              </a:extLst>
            </p:cNvPr>
            <p:cNvCxnSpPr>
              <a:cxnSpLocks/>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id="{64EF62F3-9B04-4B8B-9794-BE725CA839D4}"/>
              </a:ext>
            </a:extLst>
          </p:cNvPr>
          <p:cNvGrpSpPr/>
          <p:nvPr/>
        </p:nvGrpSpPr>
        <p:grpSpPr>
          <a:xfrm rot="10800000">
            <a:off x="5367782" y="4563646"/>
            <a:ext cx="1659053" cy="557937"/>
            <a:chOff x="4471639" y="2828321"/>
            <a:chExt cx="2865864" cy="1087620"/>
          </a:xfrm>
        </p:grpSpPr>
        <p:cxnSp>
          <p:nvCxnSpPr>
            <p:cNvPr id="44" name="直接连接符 43">
              <a:extLst>
                <a:ext uri="{FF2B5EF4-FFF2-40B4-BE49-F238E27FC236}">
                  <a16:creationId xmlns:a16="http://schemas.microsoft.com/office/drawing/2014/main" id="{F702FDB3-B010-4333-8A9D-428E1ED2B981}"/>
                </a:ext>
              </a:extLst>
            </p:cNvPr>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A90D4B53-86A9-41D1-8792-782F99C1CF83}"/>
                </a:ext>
              </a:extLst>
            </p:cNvPr>
            <p:cNvCxnSpPr>
              <a:cxnSpLocks/>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3DCCD41-C190-4BE8-8EAA-6051BC4DF312}"/>
                </a:ext>
              </a:extLst>
            </p:cNvPr>
            <p:cNvCxnSpPr>
              <a:cxnSpLocks/>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C1191C78-5352-42DA-84FC-B87F5C452B65}"/>
              </a:ext>
            </a:extLst>
          </p:cNvPr>
          <p:cNvGrpSpPr/>
          <p:nvPr/>
        </p:nvGrpSpPr>
        <p:grpSpPr>
          <a:xfrm>
            <a:off x="2487237" y="3903959"/>
            <a:ext cx="821935" cy="860142"/>
            <a:chOff x="3435090" y="3903959"/>
            <a:chExt cx="821935" cy="860142"/>
          </a:xfrm>
        </p:grpSpPr>
        <p:sp>
          <p:nvSpPr>
            <p:cNvPr id="7" name="椭圆 6">
              <a:extLst>
                <a:ext uri="{FF2B5EF4-FFF2-40B4-BE49-F238E27FC236}">
                  <a16:creationId xmlns:a16="http://schemas.microsoft.com/office/drawing/2014/main" id="{0160DEA9-620D-4DFD-8ED5-BA1FA60B808D}"/>
                </a:ext>
              </a:extLst>
            </p:cNvPr>
            <p:cNvSpPr/>
            <p:nvPr/>
          </p:nvSpPr>
          <p:spPr>
            <a:xfrm>
              <a:off x="356788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F36E7FC3-A9BE-4910-9814-D4218648511D}"/>
                </a:ext>
              </a:extLst>
            </p:cNvPr>
            <p:cNvSpPr txBox="1"/>
            <p:nvPr/>
          </p:nvSpPr>
          <p:spPr>
            <a:xfrm>
              <a:off x="3435090" y="4456324"/>
              <a:ext cx="821935"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o.inc()</a:t>
              </a:r>
              <a:endParaRPr lang="zh-CN" altLang="en-US" sz="1400" b="1" dirty="0">
                <a:latin typeface="华文新魏" panose="02010800040101010101" pitchFamily="2" charset="-122"/>
                <a:ea typeface="华文新魏" panose="02010800040101010101" pitchFamily="2" charset="-122"/>
              </a:endParaRPr>
            </a:p>
          </p:txBody>
        </p:sp>
        <p:sp>
          <p:nvSpPr>
            <p:cNvPr id="40" name="文本框 39">
              <a:extLst>
                <a:ext uri="{FF2B5EF4-FFF2-40B4-BE49-F238E27FC236}">
                  <a16:creationId xmlns:a16="http://schemas.microsoft.com/office/drawing/2014/main" id="{9E97A0C3-5E03-49E1-BE38-868088CA7738}"/>
                </a:ext>
              </a:extLst>
            </p:cNvPr>
            <p:cNvSpPr txBox="1"/>
            <p:nvPr/>
          </p:nvSpPr>
          <p:spPr>
            <a:xfrm>
              <a:off x="3590279"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t1</a:t>
              </a:r>
              <a:endParaRPr lang="zh-CN" altLang="en-US" sz="1400" dirty="0">
                <a:latin typeface="华文新魏" panose="02010800040101010101" pitchFamily="2" charset="-122"/>
                <a:ea typeface="华文新魏" panose="02010800040101010101" pitchFamily="2" charset="-122"/>
              </a:endParaRPr>
            </a:p>
          </p:txBody>
        </p:sp>
      </p:grpSp>
    </p:spTree>
    <p:custDataLst>
      <p:tags r:id="rId1"/>
    </p:custDataLst>
    <p:extLst>
      <p:ext uri="{BB962C8B-B14F-4D97-AF65-F5344CB8AC3E}">
        <p14:creationId xmlns:p14="http://schemas.microsoft.com/office/powerpoint/2010/main" val="177052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6.25E-7 -4.81481E-6 L -6.25E-7 -0.13587 " pathEditMode="relative" rAng="0" ptsTypes="AA">
                                      <p:cBhvr>
                                        <p:cTn id="6" dur="2000" fill="hold"/>
                                        <p:tgtEl>
                                          <p:spTgt spid="10"/>
                                        </p:tgtEl>
                                        <p:attrNameLst>
                                          <p:attrName>ppt_x</p:attrName>
                                          <p:attrName>ppt_y</p:attrName>
                                        </p:attrNameLst>
                                      </p:cBhvr>
                                      <p:rCtr x="0" y="-6806"/>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4.16667E-7 -4.44444E-6 L 0.26992 0.00047 " pathEditMode="relative" rAng="0" ptsTypes="AA">
                                      <p:cBhvr>
                                        <p:cTn id="9" dur="2000" fill="hold"/>
                                        <p:tgtEl>
                                          <p:spTgt spid="36"/>
                                        </p:tgtEl>
                                        <p:attrNameLst>
                                          <p:attrName>ppt_x</p:attrName>
                                          <p:attrName>ppt_y</p:attrName>
                                        </p:attrNameLst>
                                      </p:cBhvr>
                                      <p:rCtr x="13490" y="23"/>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6.25E-7 -0.13587 L -6.25E-7 -4.81481E-6 " pathEditMode="relative" rAng="0" ptsTypes="AA">
                                      <p:cBhvr>
                                        <p:cTn id="12" dur="2000" fill="hold"/>
                                        <p:tgtEl>
                                          <p:spTgt spid="10"/>
                                        </p:tgtEl>
                                        <p:attrNameLst>
                                          <p:attrName>ppt_x</p:attrName>
                                          <p:attrName>ppt_y</p:attrName>
                                        </p:attrNameLst>
                                      </p:cBhvr>
                                      <p:rCtr x="0" y="67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7" y="1134697"/>
            <a:ext cx="12184573" cy="5634093"/>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 //</a:t>
            </a:r>
            <a:r>
              <a:rPr lang="zh-CN" altLang="en-US" sz="1600" b="1" dirty="0">
                <a:solidFill>
                  <a:srgbClr val="7F0055"/>
                </a:solidFill>
                <a:latin typeface="华文新魏" panose="02010800040101010101" pitchFamily="2" charset="-122"/>
                <a:ea typeface="华文新魏" panose="02010800040101010101" pitchFamily="2" charset="-122"/>
              </a:rPr>
              <a:t>重新定义资源类，采用</a:t>
            </a:r>
            <a:r>
              <a:rPr lang="en-US" altLang="zh-CN" sz="1600" b="1" dirty="0">
                <a:solidFill>
                  <a:srgbClr val="7F0055"/>
                </a:solidFill>
                <a:latin typeface="华文新魏" panose="02010800040101010101" pitchFamily="2" charset="-122"/>
                <a:ea typeface="华文新魏" panose="02010800040101010101" pitchFamily="2" charset="-122"/>
              </a:rPr>
              <a:t>Lock</a:t>
            </a:r>
            <a:r>
              <a:rPr lang="zh-CN" altLang="en-US" sz="1600" b="1" dirty="0">
                <a:solidFill>
                  <a:srgbClr val="7F0055"/>
                </a:solidFill>
                <a:latin typeface="华文新魏" panose="02010800040101010101" pitchFamily="2" charset="-122"/>
                <a:ea typeface="华文新魏" panose="02010800040101010101" pitchFamily="2" charset="-122"/>
              </a:rPr>
              <a:t>锁</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    private  Lock </a:t>
            </a:r>
            <a:r>
              <a:rPr lang="en-US" altLang="zh-CN" sz="1600" b="1" dirty="0" err="1">
                <a:solidFill>
                  <a:srgbClr val="FF0000"/>
                </a:solidFill>
                <a:latin typeface="华文新魏" panose="02010800040101010101" pitchFamily="2" charset="-122"/>
                <a:ea typeface="华文新魏" panose="02010800040101010101" pitchFamily="2" charset="-122"/>
              </a:rPr>
              <a:t>lock</a:t>
            </a:r>
            <a:r>
              <a:rPr lang="en-US" altLang="zh-CN" sz="1600" b="1" dirty="0">
                <a:solidFill>
                  <a:srgbClr val="FF0000"/>
                </a:solidFill>
                <a:latin typeface="华文新魏" panose="02010800040101010101" pitchFamily="2" charset="-122"/>
                <a:ea typeface="华文新魏" panose="02010800040101010101" pitchFamily="2" charset="-122"/>
              </a:rPr>
              <a:t> = new </a:t>
            </a:r>
            <a:r>
              <a:rPr lang="en-US" altLang="zh-CN" sz="1600" b="1" dirty="0" err="1">
                <a:solidFill>
                  <a:srgbClr val="FF0000"/>
                </a:solidFill>
                <a:latin typeface="华文新魏" panose="02010800040101010101" pitchFamily="2" charset="-122"/>
                <a:ea typeface="华文新魏" panose="02010800040101010101" pitchFamily="2" charset="-122"/>
              </a:rPr>
              <a:t>ReentrantLock</a:t>
            </a:r>
            <a:r>
              <a:rPr lang="en-US" altLang="zh-CN" sz="1600" b="1" dirty="0">
                <a:solidFill>
                  <a:srgbClr val="FF0000"/>
                </a:solidFill>
                <a:latin typeface="华文新魏" panose="02010800040101010101" pitchFamily="2" charset="-122"/>
                <a:ea typeface="华文新魏" panose="02010800040101010101" pitchFamily="2" charset="-122"/>
              </a:rPr>
              <a:t>();  //</a:t>
            </a:r>
            <a:r>
              <a:rPr lang="zh-CN" altLang="en-US" sz="1600" b="1" dirty="0">
                <a:solidFill>
                  <a:srgbClr val="FF0000"/>
                </a:solidFill>
                <a:latin typeface="华文新魏" panose="02010800040101010101" pitchFamily="2" charset="-122"/>
                <a:ea typeface="华文新魏" panose="02010800040101010101" pitchFamily="2" charset="-122"/>
              </a:rPr>
              <a:t>创建</a:t>
            </a:r>
            <a:r>
              <a:rPr lang="en-US" altLang="zh-CN" sz="1600" b="1" dirty="0">
                <a:solidFill>
                  <a:srgbClr val="FF0000"/>
                </a:solidFill>
                <a:latin typeface="华文新魏" panose="02010800040101010101" pitchFamily="2" charset="-122"/>
                <a:ea typeface="华文新魏" panose="02010800040101010101" pitchFamily="2" charset="-122"/>
              </a:rPr>
              <a:t>Lock</a:t>
            </a:r>
            <a:r>
              <a:rPr lang="zh-CN" altLang="en-US" sz="1600" b="1" dirty="0">
                <a:solidFill>
                  <a:srgbClr val="FF0000"/>
                </a:solidFill>
                <a:latin typeface="华文新魏" panose="02010800040101010101" pitchFamily="2" charset="-122"/>
                <a:ea typeface="华文新魏" panose="02010800040101010101" pitchFamily="2" charset="-122"/>
              </a:rPr>
              <a:t>锁对象，注意是实例变量 </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private int value = 0;   //</a:t>
            </a:r>
            <a:r>
              <a:rPr lang="zh-CN" altLang="en-US" sz="1600" b="1" dirty="0">
                <a:solidFill>
                  <a:srgbClr val="7F0055"/>
                </a:solidFill>
                <a:latin typeface="华文新魏" panose="02010800040101010101" pitchFamily="2" charset="-122"/>
                <a:ea typeface="华文新魏" panose="02010800040101010101" pitchFamily="2" charset="-122"/>
              </a:rPr>
              <a:t>多个线程会同时对这个数据成员读写</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int getValue(){ return  value;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(int amount)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lock.lock</a:t>
            </a:r>
            <a:r>
              <a:rPr lang="en-US" altLang="zh-CN" sz="1600" b="1" dirty="0">
                <a:solidFill>
                  <a:srgbClr val="FF0000"/>
                </a:solidFill>
                <a:latin typeface="华文新魏" panose="02010800040101010101" pitchFamily="2" charset="-122"/>
                <a:ea typeface="华文新魏" panose="02010800040101010101" pitchFamily="2" charset="-122"/>
              </a:rPr>
              <a:t>( ); // Acquire the lock</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try{ System.out.print("\</a:t>
            </a:r>
            <a:r>
              <a:rPr lang="en-US" altLang="zh-CN" sz="1600" b="1" dirty="0" err="1">
                <a:solidFill>
                  <a:srgbClr val="7F0055"/>
                </a:solidFill>
                <a:latin typeface="华文新魏" panose="02010800040101010101" pitchFamily="2" charset="-122"/>
                <a:ea typeface="华文新魏" panose="02010800040101010101" pitchFamily="2" charset="-122"/>
              </a:rPr>
              <a:t>nThread</a:t>
            </a:r>
            <a:r>
              <a:rPr lang="en-US" altLang="zh-CN" sz="1600" b="1" dirty="0">
                <a:solidFill>
                  <a:srgbClr val="7F0055"/>
                </a:solidFill>
                <a:latin typeface="华文新魏" panose="02010800040101010101" pitchFamily="2" charset="-122"/>
                <a:ea typeface="华文新魏" panose="02010800040101010101" pitchFamily="2" charset="-122"/>
              </a:rPr>
              <a:t>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newValue</a:t>
            </a:r>
            <a:r>
              <a:rPr lang="en-US" altLang="zh-CN" sz="1600" b="1" dirty="0">
                <a:solidFill>
                  <a:srgbClr val="7F0055"/>
                </a:solidFill>
                <a:latin typeface="华文新魏" panose="02010800040101010101" pitchFamily="2" charset="-122"/>
                <a:ea typeface="华文新魏" panose="02010800040101010101" pitchFamily="2" charset="-122"/>
              </a:rPr>
              <a:t> = value + amount;  try{ </a:t>
            </a:r>
            <a:r>
              <a:rPr lang="en-US" altLang="zh-CN" sz="1600" b="1" dirty="0" err="1">
                <a:solidFill>
                  <a:srgbClr val="7F0055"/>
                </a:solidFill>
                <a:latin typeface="华文新魏" panose="02010800040101010101" pitchFamily="2" charset="-122"/>
                <a:ea typeface="华文新魏" panose="02010800040101010101" pitchFamily="2" charset="-122"/>
              </a:rPr>
              <a:t>Thread.sleep</a:t>
            </a:r>
            <a:r>
              <a:rPr lang="en-US" altLang="zh-CN" sz="1600" b="1" dirty="0">
                <a:solidFill>
                  <a:srgbClr val="7F0055"/>
                </a:solidFill>
                <a:latin typeface="华文新魏" panose="02010800040101010101" pitchFamily="2" charset="-122"/>
                <a:ea typeface="华文新魏" panose="02010800040101010101" pitchFamily="2" charset="-122"/>
              </a:rPr>
              <a:t>(5); }  catch(</a:t>
            </a:r>
            <a:r>
              <a:rPr lang="en-US" altLang="zh-CN" sz="1600" b="1" dirty="0" err="1">
                <a:solidFill>
                  <a:srgbClr val="7F0055"/>
                </a:solidFill>
                <a:latin typeface="华文新魏" panose="02010800040101010101" pitchFamily="2" charset="-122"/>
                <a:ea typeface="华文新魏" panose="02010800040101010101" pitchFamily="2" charset="-122"/>
              </a:rPr>
              <a:t>InterruptedException</a:t>
            </a:r>
            <a:r>
              <a:rPr lang="en-US" altLang="zh-CN" sz="1600" b="1" dirty="0">
                <a:solidFill>
                  <a:srgbClr val="7F0055"/>
                </a:solidFill>
                <a:latin typeface="华文新魏" panose="02010800040101010101" pitchFamily="2" charset="-122"/>
                <a:ea typeface="华文新魏" panose="02010800040101010101" pitchFamily="2" charset="-122"/>
              </a:rPr>
              <a:t> e){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value = </a:t>
            </a:r>
            <a:r>
              <a:rPr lang="en-US" altLang="zh-CN" sz="1600" b="1" dirty="0" err="1">
                <a:solidFill>
                  <a:srgbClr val="7F0055"/>
                </a:solidFill>
                <a:latin typeface="华文新魏" panose="02010800040101010101" pitchFamily="2" charset="-122"/>
                <a:ea typeface="华文新魏" panose="02010800040101010101" pitchFamily="2" charset="-122"/>
              </a:rPr>
              <a:t>newValue</a:t>
            </a:r>
            <a:r>
              <a:rPr lang="en-US" altLang="zh-CN" sz="1600" b="1" dirty="0">
                <a:solidFill>
                  <a:srgbClr val="7F0055"/>
                </a:solidFill>
                <a:latin typeface="华文新魏" panose="02010800040101010101" pitchFamily="2" charset="-122"/>
                <a:ea typeface="华文新魏" panose="02010800040101010101" pitchFamily="2" charset="-122"/>
              </a:rPr>
              <a:t>; System.out.print("--&gt;Thread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 finally{ </a:t>
            </a:r>
            <a:r>
              <a:rPr lang="en-US" altLang="zh-CN" sz="1600" b="1" dirty="0" err="1">
                <a:solidFill>
                  <a:srgbClr val="FF0000"/>
                </a:solidFill>
                <a:latin typeface="华文新魏" panose="02010800040101010101" pitchFamily="2" charset="-122"/>
                <a:ea typeface="华文新魏" panose="02010800040101010101" pitchFamily="2" charset="-122"/>
              </a:rPr>
              <a:t>lock.unlock</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(int amount)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lock.lock</a:t>
            </a:r>
            <a:r>
              <a:rPr lang="en-US" altLang="zh-CN" sz="1600" b="1" dirty="0">
                <a:solidFill>
                  <a:srgbClr val="FF0000"/>
                </a:solidFill>
                <a:latin typeface="华文新魏" panose="02010800040101010101" pitchFamily="2" charset="-122"/>
                <a:ea typeface="华文新魏" panose="02010800040101010101" pitchFamily="2" charset="-122"/>
              </a:rPr>
              <a:t>( ); // Acquire the lock</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try{ System.out.print("\</a:t>
            </a:r>
            <a:r>
              <a:rPr lang="en-US" altLang="zh-CN" sz="1600" b="1" dirty="0" err="1">
                <a:solidFill>
                  <a:srgbClr val="7F0055"/>
                </a:solidFill>
                <a:latin typeface="华文新魏" panose="02010800040101010101" pitchFamily="2" charset="-122"/>
                <a:ea typeface="华文新魏" panose="02010800040101010101" pitchFamily="2" charset="-122"/>
              </a:rPr>
              <a:t>nThread</a:t>
            </a:r>
            <a:r>
              <a:rPr lang="en-US" altLang="zh-CN" sz="1600" b="1" dirty="0">
                <a:solidFill>
                  <a:srgbClr val="7F0055"/>
                </a:solidFill>
                <a:latin typeface="华文新魏" panose="02010800040101010101" pitchFamily="2" charset="-122"/>
                <a:ea typeface="华文新魏" panose="02010800040101010101" pitchFamily="2" charset="-122"/>
              </a:rPr>
              <a:t>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newValue</a:t>
            </a:r>
            <a:r>
              <a:rPr lang="en-US" altLang="zh-CN" sz="1600" b="1" dirty="0">
                <a:solidFill>
                  <a:srgbClr val="7F0055"/>
                </a:solidFill>
                <a:latin typeface="华文新魏" panose="02010800040101010101" pitchFamily="2" charset="-122"/>
                <a:ea typeface="华文新魏" panose="02010800040101010101" pitchFamily="2" charset="-122"/>
              </a:rPr>
              <a:t> = value - amount; try{ </a:t>
            </a:r>
            <a:r>
              <a:rPr lang="en-US" altLang="zh-CN" sz="1600" b="1" dirty="0" err="1">
                <a:solidFill>
                  <a:srgbClr val="7F0055"/>
                </a:solidFill>
                <a:latin typeface="华文新魏" panose="02010800040101010101" pitchFamily="2" charset="-122"/>
                <a:ea typeface="华文新魏" panose="02010800040101010101" pitchFamily="2" charset="-122"/>
              </a:rPr>
              <a:t>Thread.sleep</a:t>
            </a:r>
            <a:r>
              <a:rPr lang="en-US" altLang="zh-CN" sz="1600" b="1" dirty="0">
                <a:solidFill>
                  <a:srgbClr val="7F0055"/>
                </a:solidFill>
                <a:latin typeface="华文新魏" panose="02010800040101010101" pitchFamily="2" charset="-122"/>
                <a:ea typeface="华文新魏" panose="02010800040101010101" pitchFamily="2" charset="-122"/>
              </a:rPr>
              <a:t>(2); }  catch(</a:t>
            </a:r>
            <a:r>
              <a:rPr lang="en-US" altLang="zh-CN" sz="1600" b="1" dirty="0" err="1">
                <a:solidFill>
                  <a:srgbClr val="7F0055"/>
                </a:solidFill>
                <a:latin typeface="华文新魏" panose="02010800040101010101" pitchFamily="2" charset="-122"/>
                <a:ea typeface="华文新魏" panose="02010800040101010101" pitchFamily="2" charset="-122"/>
              </a:rPr>
              <a:t>InterruptedException</a:t>
            </a:r>
            <a:r>
              <a:rPr lang="en-US" altLang="zh-CN" sz="1600" b="1" dirty="0">
                <a:solidFill>
                  <a:srgbClr val="7F0055"/>
                </a:solidFill>
                <a:latin typeface="华文新魏" panose="02010800040101010101" pitchFamily="2" charset="-122"/>
                <a:ea typeface="华文新魏" panose="02010800040101010101" pitchFamily="2" charset="-122"/>
              </a:rPr>
              <a:t> e){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value = </a:t>
            </a:r>
            <a:r>
              <a:rPr lang="en-US" altLang="zh-CN" sz="1600" b="1" dirty="0" err="1">
                <a:solidFill>
                  <a:srgbClr val="7F0055"/>
                </a:solidFill>
                <a:latin typeface="华文新魏" panose="02010800040101010101" pitchFamily="2" charset="-122"/>
                <a:ea typeface="华文新魏" panose="02010800040101010101" pitchFamily="2" charset="-122"/>
              </a:rPr>
              <a:t>newValue</a:t>
            </a:r>
            <a:r>
              <a:rPr lang="en-US" altLang="zh-CN" sz="1600" b="1" dirty="0">
                <a:solidFill>
                  <a:srgbClr val="7F0055"/>
                </a:solidFill>
                <a:latin typeface="华文新魏" panose="02010800040101010101" pitchFamily="2" charset="-122"/>
                <a:ea typeface="华文新魏" panose="02010800040101010101" pitchFamily="2" charset="-122"/>
              </a:rPr>
              <a:t>; System.out.print("--&gt;Thread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 finally { </a:t>
            </a:r>
            <a:r>
              <a:rPr lang="en-US" altLang="zh-CN" sz="1600" b="1" dirty="0" err="1">
                <a:solidFill>
                  <a:srgbClr val="FF0000"/>
                </a:solidFill>
                <a:latin typeface="华文新魏" panose="02010800040101010101" pitchFamily="2" charset="-122"/>
                <a:ea typeface="华文新魏" panose="02010800040101010101" pitchFamily="2" charset="-122"/>
              </a:rPr>
              <a:t>lock.unlock</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51" name="圆角矩形标注 14">
            <a:extLst>
              <a:ext uri="{FF2B5EF4-FFF2-40B4-BE49-F238E27FC236}">
                <a16:creationId xmlns:a16="http://schemas.microsoft.com/office/drawing/2014/main" id="{4BBDCCF3-389A-4B80-B8C2-BF1DF2CED509}"/>
              </a:ext>
            </a:extLst>
          </p:cNvPr>
          <p:cNvSpPr/>
          <p:nvPr/>
        </p:nvSpPr>
        <p:spPr>
          <a:xfrm>
            <a:off x="3835179" y="2267903"/>
            <a:ext cx="3602684" cy="575658"/>
          </a:xfrm>
          <a:prstGeom prst="wedgeRoundRectCallout">
            <a:avLst>
              <a:gd name="adj1" fmla="val -62185"/>
              <a:gd name="adj2" fmla="val 3839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方法在这加</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锁（临界区开始）</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52" name="圆角矩形标注 14">
            <a:extLst>
              <a:ext uri="{FF2B5EF4-FFF2-40B4-BE49-F238E27FC236}">
                <a16:creationId xmlns:a16="http://schemas.microsoft.com/office/drawing/2014/main" id="{A46D94AF-8F01-44DC-82F6-117B5DC25000}"/>
              </a:ext>
            </a:extLst>
          </p:cNvPr>
          <p:cNvSpPr/>
          <p:nvPr/>
        </p:nvSpPr>
        <p:spPr>
          <a:xfrm>
            <a:off x="6630898" y="4484794"/>
            <a:ext cx="3412514" cy="471824"/>
          </a:xfrm>
          <a:prstGeom prst="wedgeRoundRectCallout">
            <a:avLst>
              <a:gd name="adj1" fmla="val -70151"/>
              <a:gd name="adj2" fmla="val 4012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方法用同一把</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a:t>
            </a:r>
            <a:endParaRPr lang="en-US"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a:extLst>
              <a:ext uri="{FF2B5EF4-FFF2-40B4-BE49-F238E27FC236}">
                <a16:creationId xmlns:a16="http://schemas.microsoft.com/office/drawing/2014/main" id="{38643BA4-E4C0-487D-B9E4-B63FDF373AFE}"/>
              </a:ext>
            </a:extLst>
          </p:cNvPr>
          <p:cNvSpPr/>
          <p:nvPr/>
        </p:nvSpPr>
        <p:spPr>
          <a:xfrm>
            <a:off x="3378818" y="3862205"/>
            <a:ext cx="3602684" cy="575658"/>
          </a:xfrm>
          <a:prstGeom prst="wedgeRoundRectCallout">
            <a:avLst>
              <a:gd name="adj1" fmla="val -69367"/>
              <a:gd name="adj2" fmla="val -2728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退出方法前解</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锁，退出临界区</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圆角矩形标注 14">
            <a:extLst>
              <a:ext uri="{FF2B5EF4-FFF2-40B4-BE49-F238E27FC236}">
                <a16:creationId xmlns:a16="http://schemas.microsoft.com/office/drawing/2014/main" id="{D71A20EA-CAB6-40BF-ADDD-17A02388D7DA}"/>
              </a:ext>
            </a:extLst>
          </p:cNvPr>
          <p:cNvSpPr/>
          <p:nvPr/>
        </p:nvSpPr>
        <p:spPr>
          <a:xfrm>
            <a:off x="8062092" y="1325725"/>
            <a:ext cx="3602684" cy="575658"/>
          </a:xfrm>
          <a:prstGeom prst="wedgeRoundRectCallout">
            <a:avLst>
              <a:gd name="adj1" fmla="val -72090"/>
              <a:gd name="adj2" fmla="val -4489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b="1" dirty="0" err="1">
                <a:solidFill>
                  <a:schemeClr val="tx1"/>
                </a:solidFill>
                <a:latin typeface="华文新魏" panose="02010800040101010101" pitchFamily="2" charset="-122"/>
                <a:ea typeface="华文新魏" panose="02010800040101010101" pitchFamily="2" charset="-122"/>
              </a:rPr>
              <a:t>ResourceWithLock</a:t>
            </a:r>
            <a:r>
              <a:rPr lang="zh-CN" altLang="en-US" sz="1600" b="1" dirty="0">
                <a:solidFill>
                  <a:schemeClr val="tx1"/>
                </a:solidFill>
                <a:latin typeface="华文新魏" panose="02010800040101010101" pitchFamily="2" charset="-122"/>
                <a:ea typeface="华文新魏" panose="02010800040101010101" pitchFamily="2" charset="-122"/>
              </a:rPr>
              <a:t>采用</a:t>
            </a:r>
            <a:r>
              <a:rPr lang="en-US" altLang="zh-CN" sz="1600" b="1" dirty="0">
                <a:solidFill>
                  <a:schemeClr val="tx1"/>
                </a:solidFill>
                <a:latin typeface="华文新魏" panose="02010800040101010101" pitchFamily="2" charset="-122"/>
                <a:ea typeface="华文新魏" panose="02010800040101010101" pitchFamily="2" charset="-122"/>
              </a:rPr>
              <a:t>Lock</a:t>
            </a:r>
            <a:r>
              <a:rPr lang="zh-CN" altLang="en-US" sz="1600" b="1" dirty="0">
                <a:solidFill>
                  <a:schemeClr val="tx1"/>
                </a:solidFill>
                <a:latin typeface="华文新魏" panose="02010800040101010101" pitchFamily="2" charset="-122"/>
                <a:ea typeface="华文新魏" panose="02010800040101010101" pitchFamily="2" charset="-122"/>
              </a:rPr>
              <a:t>对临界区上锁，而不是用</a:t>
            </a:r>
            <a:r>
              <a:rPr lang="en-US" altLang="zh-CN" sz="1600" b="1" dirty="0">
                <a:solidFill>
                  <a:schemeClr val="tx1"/>
                </a:solidFill>
                <a:latin typeface="华文新魏" panose="02010800040101010101" pitchFamily="2" charset="-122"/>
                <a:ea typeface="华文新魏" panose="02010800040101010101" pitchFamily="2" charset="-122"/>
              </a:rPr>
              <a:t>synchronized</a:t>
            </a:r>
            <a:r>
              <a:rPr lang="zh-CN" altLang="en-US" sz="1600" b="1" dirty="0">
                <a:solidFill>
                  <a:schemeClr val="tx1"/>
                </a:solidFill>
                <a:latin typeface="华文新魏" panose="02010800040101010101" pitchFamily="2" charset="-122"/>
                <a:ea typeface="华文新魏" panose="02010800040101010101" pitchFamily="2" charset="-122"/>
              </a:rPr>
              <a:t>关键字</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a:extLst>
              <a:ext uri="{FF2B5EF4-FFF2-40B4-BE49-F238E27FC236}">
                <a16:creationId xmlns:a16="http://schemas.microsoft.com/office/drawing/2014/main" id="{B9D11B5C-B835-41BB-ADCA-B2A9A99430A1}"/>
              </a:ext>
            </a:extLst>
          </p:cNvPr>
          <p:cNvSpPr/>
          <p:nvPr/>
        </p:nvSpPr>
        <p:spPr>
          <a:xfrm>
            <a:off x="8337155" y="5918116"/>
            <a:ext cx="3412514" cy="694848"/>
          </a:xfrm>
          <a:prstGeom prst="wedgeRoundRectCallout">
            <a:avLst>
              <a:gd name="adj1" fmla="val -48911"/>
              <a:gd name="adj2" fmla="val 1663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方法用同一把</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因此如果调用</a:t>
            </a:r>
            <a:r>
              <a:rPr lang="en-US" altLang="zh-CN" sz="1600" b="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lock.lock</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加锁，这个锁同时锁住</a:t>
            </a:r>
            <a:r>
              <a:rPr lang="en-US" altLang="zh-CN" sz="1600" b="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98262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7" y="1134698"/>
            <a:ext cx="6330192" cy="3247732"/>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 implements Runnable{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 = null;</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amount = 0;</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loops = 0;  //</a:t>
            </a:r>
            <a:r>
              <a:rPr lang="zh-CN" altLang="en-US" sz="1600" b="1" dirty="0">
                <a:solidFill>
                  <a:srgbClr val="7F0055"/>
                </a:solidFill>
                <a:latin typeface="华文新魏" panose="02010800040101010101" pitchFamily="2" charset="-122"/>
                <a:ea typeface="华文新魏" panose="02010800040101010101" pitchFamily="2" charset="-122"/>
              </a:rPr>
              <a:t>循环次数</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r,int</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amount,int</a:t>
            </a:r>
            <a:r>
              <a:rPr lang="en-US" altLang="zh-CN" sz="1600" b="1" dirty="0">
                <a:solidFill>
                  <a:srgbClr val="7F0055"/>
                </a:solidFill>
                <a:latin typeface="华文新魏" panose="02010800040101010101" pitchFamily="2" charset="-122"/>
                <a:ea typeface="华文新魏" panose="02010800040101010101" pitchFamily="2" charset="-122"/>
              </a:rPr>
              <a:t>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this.r</a:t>
            </a:r>
            <a:r>
              <a:rPr lang="en-US" altLang="zh-CN" sz="1600" b="1" dirty="0">
                <a:solidFill>
                  <a:srgbClr val="7F0055"/>
                </a:solidFill>
                <a:latin typeface="华文新魏" panose="02010800040101010101" pitchFamily="2" charset="-122"/>
                <a:ea typeface="华文新魏" panose="02010800040101010101" pitchFamily="2" charset="-122"/>
              </a:rPr>
              <a:t> = r; </a:t>
            </a:r>
            <a:r>
              <a:rPr lang="en-US" altLang="zh-CN" sz="1600" b="1" dirty="0" err="1">
                <a:solidFill>
                  <a:srgbClr val="7F0055"/>
                </a:solidFill>
                <a:latin typeface="华文新魏" panose="02010800040101010101" pitchFamily="2" charset="-122"/>
                <a:ea typeface="华文新魏" panose="02010800040101010101" pitchFamily="2" charset="-122"/>
              </a:rPr>
              <a:t>this.amount</a:t>
            </a:r>
            <a:r>
              <a:rPr lang="en-US" altLang="zh-CN" sz="1600" b="1" dirty="0">
                <a:solidFill>
                  <a:srgbClr val="7F0055"/>
                </a:solidFill>
                <a:latin typeface="华文新魏" panose="02010800040101010101" pitchFamily="2" charset="-122"/>
                <a:ea typeface="华文新魏" panose="02010800040101010101" pitchFamily="2" charset="-122"/>
              </a:rPr>
              <a:t> = amount; </a:t>
            </a:r>
            <a:r>
              <a:rPr lang="en-US" altLang="zh-CN" sz="1600" b="1" dirty="0" err="1">
                <a:solidFill>
                  <a:srgbClr val="7F0055"/>
                </a:solidFill>
                <a:latin typeface="华文新魏" panose="02010800040101010101" pitchFamily="2" charset="-122"/>
                <a:ea typeface="华文新魏" panose="02010800040101010101" pitchFamily="2" charset="-122"/>
              </a:rPr>
              <a:t>this.loops</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run()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for(int i = 0; i &lt; loops; i++) {</a:t>
            </a:r>
            <a:r>
              <a:rPr lang="en-US" altLang="zh-CN" sz="1600" b="1" dirty="0">
                <a:solidFill>
                  <a:srgbClr val="FF0000"/>
                </a:solidFill>
                <a:latin typeface="华文新魏" panose="02010800040101010101" pitchFamily="2" charset="-122"/>
                <a:ea typeface="华文新魏" panose="02010800040101010101" pitchFamily="2" charset="-122"/>
              </a:rPr>
              <a:t> r.inc(amount); </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5" name="Rectangle 1">
            <a:extLst>
              <a:ext uri="{FF2B5EF4-FFF2-40B4-BE49-F238E27FC236}">
                <a16:creationId xmlns:a16="http://schemas.microsoft.com/office/drawing/2014/main" id="{D8221325-DFD4-4F55-A3CF-03D3260547D4}"/>
              </a:ext>
            </a:extLst>
          </p:cNvPr>
          <p:cNvSpPr>
            <a:spLocks noChangeArrowheads="1"/>
          </p:cNvSpPr>
          <p:nvPr/>
        </p:nvSpPr>
        <p:spPr bwMode="auto">
          <a:xfrm>
            <a:off x="5653668" y="3648428"/>
            <a:ext cx="6530905" cy="3243026"/>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 implements  Runnable{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 = null;</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amount = 0;</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loops = 0;  //</a:t>
            </a:r>
            <a:r>
              <a:rPr lang="zh-CN" altLang="en-US" sz="1600" b="1" dirty="0">
                <a:solidFill>
                  <a:srgbClr val="7F0055"/>
                </a:solidFill>
                <a:latin typeface="华文新魏" panose="02010800040101010101" pitchFamily="2" charset="-122"/>
                <a:ea typeface="华文新魏" panose="02010800040101010101" pitchFamily="2" charset="-122"/>
              </a:rPr>
              <a:t>循环次数</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 int amount, int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this.r</a:t>
            </a:r>
            <a:r>
              <a:rPr lang="en-US" altLang="zh-CN" sz="1600" b="1" dirty="0">
                <a:solidFill>
                  <a:srgbClr val="7F0055"/>
                </a:solidFill>
                <a:latin typeface="华文新魏" panose="02010800040101010101" pitchFamily="2" charset="-122"/>
                <a:ea typeface="华文新魏" panose="02010800040101010101" pitchFamily="2" charset="-122"/>
              </a:rPr>
              <a:t> = r; </a:t>
            </a:r>
            <a:r>
              <a:rPr lang="en-US" altLang="zh-CN" sz="1600" b="1" dirty="0" err="1">
                <a:solidFill>
                  <a:srgbClr val="7F0055"/>
                </a:solidFill>
                <a:latin typeface="华文新魏" panose="02010800040101010101" pitchFamily="2" charset="-122"/>
                <a:ea typeface="华文新魏" panose="02010800040101010101" pitchFamily="2" charset="-122"/>
              </a:rPr>
              <a:t>this.amount</a:t>
            </a:r>
            <a:r>
              <a:rPr lang="en-US" altLang="zh-CN" sz="1600" b="1" dirty="0">
                <a:solidFill>
                  <a:srgbClr val="7F0055"/>
                </a:solidFill>
                <a:latin typeface="华文新魏" panose="02010800040101010101" pitchFamily="2" charset="-122"/>
                <a:ea typeface="华文新魏" panose="02010800040101010101" pitchFamily="2" charset="-122"/>
              </a:rPr>
              <a:t> = amount; </a:t>
            </a:r>
            <a:r>
              <a:rPr lang="en-US" altLang="zh-CN" sz="1600" b="1" dirty="0" err="1">
                <a:solidFill>
                  <a:srgbClr val="7F0055"/>
                </a:solidFill>
                <a:latin typeface="华文新魏" panose="02010800040101010101" pitchFamily="2" charset="-122"/>
                <a:ea typeface="华文新魏" panose="02010800040101010101" pitchFamily="2" charset="-122"/>
              </a:rPr>
              <a:t>this.loops</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run()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for(int i = 0; i &lt; loops; i++) { </a:t>
            </a:r>
            <a:r>
              <a:rPr lang="en-US" altLang="zh-CN" sz="1600" b="1" dirty="0" err="1">
                <a:solidFill>
                  <a:srgbClr val="FF0000"/>
                </a:solidFill>
                <a:latin typeface="华文新魏" panose="02010800040101010101" pitchFamily="2" charset="-122"/>
                <a:ea typeface="华文新魏" panose="02010800040101010101" pitchFamily="2" charset="-122"/>
              </a:rPr>
              <a:t>r.dec</a:t>
            </a:r>
            <a:r>
              <a:rPr lang="en-US" altLang="zh-CN" sz="1600" b="1" dirty="0">
                <a:solidFill>
                  <a:srgbClr val="FF0000"/>
                </a:solidFill>
                <a:latin typeface="华文新魏" panose="02010800040101010101" pitchFamily="2" charset="-122"/>
                <a:ea typeface="华文新魏" panose="02010800040101010101" pitchFamily="2" charset="-122"/>
              </a:rPr>
              <a:t>(amount); </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6" name="圆角矩形标注 14">
            <a:extLst>
              <a:ext uri="{FF2B5EF4-FFF2-40B4-BE49-F238E27FC236}">
                <a16:creationId xmlns:a16="http://schemas.microsoft.com/office/drawing/2014/main" id="{764F5371-DF6A-4F9A-A1A5-A37B09D3CB3A}"/>
              </a:ext>
            </a:extLst>
          </p:cNvPr>
          <p:cNvSpPr/>
          <p:nvPr/>
        </p:nvSpPr>
        <p:spPr>
          <a:xfrm>
            <a:off x="6869151" y="1396245"/>
            <a:ext cx="4995747" cy="1188974"/>
          </a:xfrm>
          <a:prstGeom prst="wedgeRoundRectCallout">
            <a:avLst>
              <a:gd name="adj1" fmla="val -59709"/>
              <a:gd name="adj2" fmla="val -1506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是线程任务，会循环调用资源对象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loops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是循环次数。</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线程任务现在要访问的资源类型是</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37F7158D-1034-4B00-8440-A9384F07CF00}"/>
              </a:ext>
            </a:extLst>
          </p:cNvPr>
          <p:cNvSpPr/>
          <p:nvPr/>
        </p:nvSpPr>
        <p:spPr>
          <a:xfrm>
            <a:off x="7427" y="5493180"/>
            <a:ext cx="5122134" cy="1188974"/>
          </a:xfrm>
          <a:prstGeom prst="wedgeRoundRectCallout">
            <a:avLst>
              <a:gd name="adj1" fmla="val 62583"/>
              <a:gd name="adj2" fmla="val -4226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是线程任务，会循环调用资源对象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loops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是循环次数。</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线程任务现在要访问的资源类型是</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603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dirty="0"/>
              <a:t>线程的概念</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线程的作用</a:t>
            </a:r>
          </a:p>
        </p:txBody>
      </p:sp>
      <p:sp>
        <p:nvSpPr>
          <p:cNvPr id="12" name="Rectangle 3"/>
          <p:cNvSpPr txBox="1">
            <a:spLocks noChangeArrowheads="1"/>
          </p:cNvSpPr>
          <p:nvPr/>
        </p:nvSpPr>
        <p:spPr>
          <a:xfrm>
            <a:off x="685800" y="1981200"/>
            <a:ext cx="10562422" cy="4114800"/>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一个进程的多个子线程可以</a:t>
            </a:r>
            <a:r>
              <a:rPr kumimoji="0" lang="zh-CN" altLang="en-US" sz="28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并发</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运行</a:t>
            </a:r>
            <a:endPar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zh-CN" altLang="en-US" sz="2800" dirty="0">
                <a:latin typeface="华文新魏" panose="02010800040101010101" pitchFamily="2" charset="-122"/>
                <a:ea typeface="华文新魏" panose="02010800040101010101" pitchFamily="2" charset="-122"/>
              </a:rPr>
              <a:t>多线程可以使程序反应更快、交互性更强、执行效率更高。</a:t>
            </a:r>
            <a:endParaRPr lang="en-US" altLang="zh-CN" sz="2800" dirty="0">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特别是</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Server</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端的程序，都是需要启动多个线程来处理大量来自客户端的请求</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一个典型的</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GUI</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程序分为</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GUI</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线程</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：处理</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UI</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消息循环，如鼠标消息、键盘消息</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Worker</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线程</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：后台的数据处理工作，比如打印文件，大数据量的运算</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6" y="1137424"/>
            <a:ext cx="12184574" cy="5720575"/>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public static void test1(){</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10; int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5; int loops = 50;</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 = new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 new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r </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incAmount,loops</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 = new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r</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decAmount,loops</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ExecutorService</a:t>
            </a:r>
            <a:r>
              <a:rPr lang="en-US" altLang="zh-CN" sz="1600" b="1" dirty="0">
                <a:solidFill>
                  <a:srgbClr val="7F0055"/>
                </a:solidFill>
                <a:latin typeface="华文新魏" panose="02010800040101010101" pitchFamily="2" charset="-122"/>
                <a:ea typeface="华文新魏" panose="02010800040101010101" pitchFamily="2" charset="-122"/>
              </a:rPr>
              <a:t> es = </a:t>
            </a:r>
            <a:r>
              <a:rPr lang="en-US" altLang="zh-CN" sz="1600"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es.shutdown</a:t>
            </a:r>
            <a:r>
              <a:rPr lang="en-US" altLang="zh-CN" sz="1600" b="1" dirty="0">
                <a:solidFill>
                  <a:srgbClr val="7F0055"/>
                </a:solidFill>
                <a:latin typeface="华文新魏" panose="02010800040101010101" pitchFamily="2" charset="-122"/>
                <a:ea typeface="华文新魏" panose="02010800040101010101" pitchFamily="2" charset="-122"/>
              </a:rPr>
              <a:t>(); while(!</a:t>
            </a:r>
            <a:r>
              <a:rPr lang="en-US" altLang="zh-CN" sz="1600" b="1" dirty="0" err="1">
                <a:solidFill>
                  <a:srgbClr val="7F0055"/>
                </a:solidFill>
                <a:latin typeface="华文新魏" panose="02010800040101010101" pitchFamily="2" charset="-122"/>
                <a:ea typeface="华文新魏" panose="02010800040101010101" pitchFamily="2" charset="-122"/>
              </a:rPr>
              <a:t>es.isTerminated</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correctValue</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 + </a:t>
            </a:r>
            <a:r>
              <a:rPr lang="en-US" altLang="zh-CN" sz="1600" b="1" dirty="0" err="1">
                <a:solidFill>
                  <a:srgbClr val="7F0055"/>
                </a:solidFill>
                <a:latin typeface="华文新魏" panose="02010800040101010101" pitchFamily="2" charset="-122"/>
                <a:ea typeface="华文新魏" panose="02010800040101010101" pitchFamily="2" charset="-122"/>
              </a:rPr>
              <a:t>r.getValue</a:t>
            </a:r>
            <a:r>
              <a:rPr lang="en-US" altLang="zh-CN" sz="1600" b="1" dirty="0">
                <a:solidFill>
                  <a:srgbClr val="7F0055"/>
                </a:solidFill>
                <a:latin typeface="华文新魏" panose="02010800040101010101" pitchFamily="2" charset="-122"/>
                <a:ea typeface="华文新魏" panose="02010800040101010101" pitchFamily="2" charset="-122"/>
              </a:rPr>
              <a:t>() + ", correct value: " + </a:t>
            </a:r>
            <a:r>
              <a:rPr lang="en-US" altLang="zh-CN" sz="1600" b="1" dirty="0" err="1">
                <a:solidFill>
                  <a:srgbClr val="7F0055"/>
                </a:solidFill>
                <a:latin typeface="华文新魏" panose="02010800040101010101" pitchFamily="2" charset="-122"/>
                <a:ea typeface="华文新魏" panose="02010800040101010101" pitchFamily="2" charset="-122"/>
              </a:rPr>
              <a:t>correctValue</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p:txBody>
      </p:sp>
      <p:sp>
        <p:nvSpPr>
          <p:cNvPr id="7" name="圆角矩形标注 14">
            <a:extLst>
              <a:ext uri="{FF2B5EF4-FFF2-40B4-BE49-F238E27FC236}">
                <a16:creationId xmlns:a16="http://schemas.microsoft.com/office/drawing/2014/main" id="{12E78DB7-98C2-4A87-A494-B156F93B8B88}"/>
              </a:ext>
            </a:extLst>
          </p:cNvPr>
          <p:cNvSpPr/>
          <p:nvPr/>
        </p:nvSpPr>
        <p:spPr>
          <a:xfrm>
            <a:off x="5604257" y="1769670"/>
            <a:ext cx="3818521" cy="555218"/>
          </a:xfrm>
          <a:prstGeom prst="wedgeRoundRectCallout">
            <a:avLst>
              <a:gd name="adj1" fmla="val -67742"/>
              <a:gd name="adj2" fmla="val 1787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创建资源对象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，注意资源类型是</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a:extLst>
              <a:ext uri="{FF2B5EF4-FFF2-40B4-BE49-F238E27FC236}">
                <a16:creationId xmlns:a16="http://schemas.microsoft.com/office/drawing/2014/main" id="{CD133023-E801-4567-9210-CE5B177910CD}"/>
              </a:ext>
            </a:extLst>
          </p:cNvPr>
          <p:cNvSpPr/>
          <p:nvPr/>
        </p:nvSpPr>
        <p:spPr>
          <a:xfrm>
            <a:off x="5693467" y="3100040"/>
            <a:ext cx="6082221" cy="1226634"/>
          </a:xfrm>
          <a:prstGeom prst="wedgeRoundRectCallout">
            <a:avLst>
              <a:gd name="adj1" fmla="val -57750"/>
              <a:gd name="adj2" fmla="val -4868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构造线程任务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注意</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二个任务的线程访问的是同一个</a:t>
            </a:r>
            <a:r>
              <a:rPr lang="en-US" altLang="zh-CN" sz="1600" b="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ResourceWithLock</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对象，用的是同一把</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锁</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。这时只要一个线程拿到锁，所有被这个锁控制的临界区都被锁住。即</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时，</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的线程不能进入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25426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0" y="1759165"/>
            <a:ext cx="12184574" cy="369378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250, correct value: 250</a:t>
            </a:r>
          </a:p>
        </p:txBody>
      </p:sp>
      <p:sp>
        <p:nvSpPr>
          <p:cNvPr id="5" name="圆角矩形标注 14">
            <a:extLst>
              <a:ext uri="{FF2B5EF4-FFF2-40B4-BE49-F238E27FC236}">
                <a16:creationId xmlns:a16="http://schemas.microsoft.com/office/drawing/2014/main" id="{3546727D-64BC-44D7-B2C2-6386400FB97B}"/>
              </a:ext>
            </a:extLst>
          </p:cNvPr>
          <p:cNvSpPr/>
          <p:nvPr/>
        </p:nvSpPr>
        <p:spPr>
          <a:xfrm>
            <a:off x="5644196" y="2064792"/>
            <a:ext cx="5417814" cy="2050008"/>
          </a:xfrm>
          <a:prstGeom prst="wedgeRoundRectCallout">
            <a:avLst>
              <a:gd name="adj1" fmla="val -64821"/>
              <a:gd name="adj2" fmla="val 419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可以看到线程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，临界区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都被加锁，线程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必须等待线程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退出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后，才能进入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。所以输出结果里线程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的控制台输出没有乱。</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最下面的输出的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值也是正确的</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143037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4</a:t>
            </a:r>
          </a:p>
        </p:txBody>
      </p:sp>
      <p:sp>
        <p:nvSpPr>
          <p:cNvPr id="4" name="Rectangle 3"/>
          <p:cNvSpPr txBox="1">
            <a:spLocks/>
          </p:cNvSpPr>
          <p:nvPr/>
        </p:nvSpPr>
        <p:spPr>
          <a:xfrm>
            <a:off x="162555" y="1123950"/>
            <a:ext cx="11713492"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如果一个类采用</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锁对临界区上锁，</a:t>
            </a:r>
            <a:r>
              <a:rPr lang="zh-CN" altLang="en-US" sz="2000" b="1" dirty="0">
                <a:latin typeface="华文新魏" panose="02010800040101010101" pitchFamily="2" charset="-122"/>
                <a:ea typeface="华文新魏" panose="02010800040101010101" pitchFamily="2" charset="-122"/>
                <a:sym typeface="+mn-ea"/>
              </a:rPr>
              <a:t>而且这个</a:t>
            </a:r>
            <a:r>
              <a:rPr lang="en-US" altLang="zh-CN" sz="2000" b="1" dirty="0">
                <a:latin typeface="华文新魏" panose="02010800040101010101" pitchFamily="2" charset="-122"/>
                <a:ea typeface="华文新魏" panose="02010800040101010101" pitchFamily="2" charset="-122"/>
                <a:sym typeface="+mn-ea"/>
              </a:rPr>
              <a:t>Lock</a:t>
            </a:r>
            <a:r>
              <a:rPr lang="zh-CN" altLang="en-US" sz="2000" b="1" dirty="0">
                <a:latin typeface="华文新魏" panose="02010800040101010101" pitchFamily="2" charset="-122"/>
                <a:ea typeface="华文新魏" panose="02010800040101010101" pitchFamily="2" charset="-122"/>
                <a:sym typeface="+mn-ea"/>
              </a:rPr>
              <a:t>锁也是该类的实例成员（见</a:t>
            </a:r>
            <a:r>
              <a:rPr lang="en-US" altLang="zh-CN" sz="2000" b="1" dirty="0" err="1">
                <a:latin typeface="华文新魏" panose="02010800040101010101" pitchFamily="2" charset="-122"/>
                <a:ea typeface="华文新魏" panose="02010800040101010101" pitchFamily="2" charset="-122"/>
                <a:sym typeface="+mn-ea"/>
              </a:rPr>
              <a:t>ResourceWithLock</a:t>
            </a:r>
            <a:r>
              <a:rPr lang="zh-CN" altLang="en-US" sz="2000" b="1" dirty="0">
                <a:latin typeface="华文新魏" panose="02010800040101010101" pitchFamily="2" charset="-122"/>
                <a:ea typeface="华文新魏" panose="02010800040101010101" pitchFamily="2" charset="-122"/>
                <a:sym typeface="+mn-ea"/>
              </a:rPr>
              <a:t>的里的</a:t>
            </a:r>
            <a:r>
              <a:rPr lang="en-US" altLang="zh-CN" sz="2000" b="1" dirty="0">
                <a:latin typeface="华文新魏" panose="02010800040101010101" pitchFamily="2" charset="-122"/>
                <a:ea typeface="华文新魏" panose="02010800040101010101" pitchFamily="2" charset="-122"/>
                <a:sym typeface="+mn-ea"/>
              </a:rPr>
              <a:t>lock</a:t>
            </a:r>
            <a:r>
              <a:rPr lang="zh-CN" altLang="en-US" sz="2000" b="1" dirty="0">
                <a:latin typeface="华文新魏" panose="02010800040101010101" pitchFamily="2" charset="-122"/>
                <a:ea typeface="华文新魏" panose="02010800040101010101" pitchFamily="2" charset="-122"/>
                <a:sym typeface="+mn-ea"/>
              </a:rPr>
              <a:t>对象定义）</a:t>
            </a:r>
            <a:r>
              <a:rPr lang="zh-CN" altLang="en-US" sz="2000" dirty="0">
                <a:latin typeface="华文新魏" panose="02010800040101010101" pitchFamily="2" charset="-122"/>
                <a:ea typeface="华文新魏" panose="02010800040101010101" pitchFamily="2" charset="-122"/>
                <a:sym typeface="+mn-ea"/>
              </a:rPr>
              <a:t>，</a:t>
            </a:r>
            <a:r>
              <a:rPr lang="zh-CN" altLang="en-US" sz="2000" b="1" dirty="0">
                <a:solidFill>
                  <a:srgbClr val="FF0000"/>
                </a:solidFill>
                <a:latin typeface="华文新魏" panose="02010800040101010101" pitchFamily="2" charset="-122"/>
                <a:ea typeface="华文新魏" panose="02010800040101010101" pitchFamily="2" charset="-122"/>
                <a:sym typeface="+mn-ea"/>
              </a:rPr>
              <a:t>那么这个类的二个实例的</a:t>
            </a:r>
            <a:r>
              <a:rPr lang="en-US" altLang="zh-CN" sz="2000" b="1" dirty="0">
                <a:solidFill>
                  <a:srgbClr val="FF0000"/>
                </a:solidFill>
                <a:latin typeface="华文新魏" panose="02010800040101010101" pitchFamily="2" charset="-122"/>
                <a:ea typeface="华文新魏" panose="02010800040101010101" pitchFamily="2" charset="-122"/>
                <a:sym typeface="+mn-ea"/>
              </a:rPr>
              <a:t>Lock</a:t>
            </a:r>
            <a:r>
              <a:rPr lang="zh-CN" altLang="en-US" sz="2000" b="1" dirty="0">
                <a:solidFill>
                  <a:srgbClr val="FF0000"/>
                </a:solidFill>
                <a:latin typeface="华文新魏" panose="02010800040101010101" pitchFamily="2" charset="-122"/>
                <a:ea typeface="华文新魏" panose="02010800040101010101" pitchFamily="2" charset="-122"/>
                <a:sym typeface="+mn-ea"/>
              </a:rPr>
              <a:t>锁就是不同的锁</a:t>
            </a:r>
            <a:r>
              <a:rPr lang="zh-CN" altLang="en-US" sz="2000" dirty="0">
                <a:latin typeface="华文新魏" panose="02010800040101010101" pitchFamily="2" charset="-122"/>
                <a:ea typeface="华文新魏" panose="02010800040101010101" pitchFamily="2" charset="-122"/>
                <a:sym typeface="+mn-ea"/>
              </a:rPr>
              <a:t>，下面的动画演示了这种场景：对象</a:t>
            </a:r>
            <a:r>
              <a:rPr lang="en-US" altLang="zh-CN" sz="2000" dirty="0">
                <a:latin typeface="华文新魏" panose="02010800040101010101" pitchFamily="2" charset="-122"/>
                <a:ea typeface="华文新魏" panose="02010800040101010101" pitchFamily="2" charset="-122"/>
                <a:sym typeface="+mn-ea"/>
              </a:rPr>
              <a:t>o1</a:t>
            </a:r>
            <a:r>
              <a:rPr lang="zh-CN" altLang="en-US" sz="2000" dirty="0">
                <a:latin typeface="华文新魏" panose="02010800040101010101" pitchFamily="2" charset="-122"/>
                <a:ea typeface="华文新魏" panose="02010800040101010101" pitchFamily="2" charset="-122"/>
                <a:sym typeface="+mn-ea"/>
              </a:rPr>
              <a:t>的</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锁和对象</a:t>
            </a:r>
            <a:r>
              <a:rPr lang="en-US" altLang="zh-CN" sz="2000" dirty="0">
                <a:latin typeface="华文新魏" panose="02010800040101010101" pitchFamily="2" charset="-122"/>
                <a:ea typeface="华文新魏" panose="02010800040101010101" pitchFamily="2" charset="-122"/>
                <a:sym typeface="+mn-ea"/>
              </a:rPr>
              <a:t>o2</a:t>
            </a:r>
            <a:r>
              <a:rPr lang="zh-CN" altLang="en-US" sz="2000" dirty="0">
                <a:latin typeface="华文新魏" panose="02010800040101010101" pitchFamily="2" charset="-122"/>
                <a:ea typeface="华文新魏" panose="02010800040101010101" pitchFamily="2" charset="-122"/>
                <a:sym typeface="+mn-ea"/>
              </a:rPr>
              <a:t>的</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锁是不同的锁对象。</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p:txBody>
      </p:sp>
      <p:pic>
        <p:nvPicPr>
          <p:cNvPr id="10" name="图片 9">
            <a:extLst>
              <a:ext uri="{FF2B5EF4-FFF2-40B4-BE49-F238E27FC236}">
                <a16:creationId xmlns:a16="http://schemas.microsoft.com/office/drawing/2014/main" id="{66601633-62A2-4FEA-A3D5-05A789917CF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flipH="1">
            <a:off x="3309288" y="3761094"/>
            <a:ext cx="386666" cy="540000"/>
          </a:xfrm>
          <a:prstGeom prst="rect">
            <a:avLst/>
          </a:prstGeom>
        </p:spPr>
      </p:pic>
      <p:sp>
        <p:nvSpPr>
          <p:cNvPr id="25" name="椭圆 24">
            <a:extLst>
              <a:ext uri="{FF2B5EF4-FFF2-40B4-BE49-F238E27FC236}">
                <a16:creationId xmlns:a16="http://schemas.microsoft.com/office/drawing/2014/main" id="{877BA971-3495-4B6E-BB60-DF42C4947777}"/>
              </a:ext>
            </a:extLst>
          </p:cNvPr>
          <p:cNvSpPr/>
          <p:nvPr/>
        </p:nvSpPr>
        <p:spPr>
          <a:xfrm>
            <a:off x="5564457" y="5758292"/>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29FF00C4-CA66-4438-8ADD-D48BBC67FE6B}"/>
              </a:ext>
            </a:extLst>
          </p:cNvPr>
          <p:cNvSpPr txBox="1"/>
          <p:nvPr/>
        </p:nvSpPr>
        <p:spPr>
          <a:xfrm>
            <a:off x="5834457" y="5883069"/>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获得锁的线程</a:t>
            </a:r>
            <a:endParaRPr lang="zh-CN" altLang="en-US" sz="1400" dirty="0">
              <a:latin typeface="华文新魏" panose="02010800040101010101" pitchFamily="2" charset="-122"/>
              <a:ea typeface="华文新魏" panose="02010800040101010101" pitchFamily="2" charset="-122"/>
            </a:endParaRPr>
          </a:p>
        </p:txBody>
      </p:sp>
      <p:sp>
        <p:nvSpPr>
          <p:cNvPr id="27" name="椭圆 26">
            <a:extLst>
              <a:ext uri="{FF2B5EF4-FFF2-40B4-BE49-F238E27FC236}">
                <a16:creationId xmlns:a16="http://schemas.microsoft.com/office/drawing/2014/main" id="{257A879E-F31A-469D-948D-BDAFE8A5CF00}"/>
              </a:ext>
            </a:extLst>
          </p:cNvPr>
          <p:cNvSpPr/>
          <p:nvPr/>
        </p:nvSpPr>
        <p:spPr>
          <a:xfrm>
            <a:off x="5564457" y="6318000"/>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5C6BCAA-1088-472C-8DC2-02639D944F2A}"/>
              </a:ext>
            </a:extLst>
          </p:cNvPr>
          <p:cNvSpPr txBox="1"/>
          <p:nvPr/>
        </p:nvSpPr>
        <p:spPr>
          <a:xfrm>
            <a:off x="5834457" y="6472404"/>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等待锁的线程</a:t>
            </a:r>
            <a:endParaRPr lang="zh-CN" altLang="en-US" sz="1400" dirty="0">
              <a:latin typeface="华文新魏" panose="02010800040101010101" pitchFamily="2" charset="-122"/>
              <a:ea typeface="华文新魏" panose="02010800040101010101" pitchFamily="2" charset="-122"/>
            </a:endParaRPr>
          </a:p>
        </p:txBody>
      </p:sp>
      <p:sp>
        <p:nvSpPr>
          <p:cNvPr id="29" name="文本框 28">
            <a:extLst>
              <a:ext uri="{FF2B5EF4-FFF2-40B4-BE49-F238E27FC236}">
                <a16:creationId xmlns:a16="http://schemas.microsoft.com/office/drawing/2014/main" id="{1C6D0510-3CE9-42B4-BB9F-D1B762B03353}"/>
              </a:ext>
            </a:extLst>
          </p:cNvPr>
          <p:cNvSpPr txBox="1"/>
          <p:nvPr/>
        </p:nvSpPr>
        <p:spPr>
          <a:xfrm>
            <a:off x="3485770" y="2252384"/>
            <a:ext cx="2044410" cy="369332"/>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o1</a:t>
            </a:r>
            <a:endParaRPr lang="zh-CN" altLang="en-US" dirty="0">
              <a:latin typeface="华文新魏" panose="02010800040101010101" pitchFamily="2" charset="-122"/>
              <a:ea typeface="华文新魏" panose="02010800040101010101" pitchFamily="2" charset="-122"/>
            </a:endParaRPr>
          </a:p>
        </p:txBody>
      </p:sp>
      <p:grpSp>
        <p:nvGrpSpPr>
          <p:cNvPr id="37" name="组合 36">
            <a:extLst>
              <a:ext uri="{FF2B5EF4-FFF2-40B4-BE49-F238E27FC236}">
                <a16:creationId xmlns:a16="http://schemas.microsoft.com/office/drawing/2014/main" id="{379EE1E6-3C4D-4772-971B-4DFA43D4C555}"/>
              </a:ext>
            </a:extLst>
          </p:cNvPr>
          <p:cNvGrpSpPr/>
          <p:nvPr/>
        </p:nvGrpSpPr>
        <p:grpSpPr>
          <a:xfrm>
            <a:off x="164082" y="3792450"/>
            <a:ext cx="1002229" cy="867579"/>
            <a:chOff x="2427769" y="3903959"/>
            <a:chExt cx="898559" cy="867579"/>
          </a:xfrm>
        </p:grpSpPr>
        <p:sp>
          <p:nvSpPr>
            <p:cNvPr id="21" name="椭圆 20">
              <a:extLst>
                <a:ext uri="{FF2B5EF4-FFF2-40B4-BE49-F238E27FC236}">
                  <a16:creationId xmlns:a16="http://schemas.microsoft.com/office/drawing/2014/main" id="{592CD4AB-8263-4AAB-B684-4DC966C996F1}"/>
                </a:ext>
              </a:extLst>
            </p:cNvPr>
            <p:cNvSpPr/>
            <p:nvPr/>
          </p:nvSpPr>
          <p:spPr>
            <a:xfrm>
              <a:off x="2567556"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CA7D96E2-AE38-47FB-98CD-6635B6393542}"/>
                </a:ext>
              </a:extLst>
            </p:cNvPr>
            <p:cNvSpPr txBox="1"/>
            <p:nvPr/>
          </p:nvSpPr>
          <p:spPr>
            <a:xfrm>
              <a:off x="2427769"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o1.dec()</a:t>
              </a:r>
              <a:endParaRPr lang="zh-CN" altLang="en-US" sz="1400" b="1" dirty="0">
                <a:latin typeface="华文新魏" panose="02010800040101010101" pitchFamily="2" charset="-122"/>
                <a:ea typeface="华文新魏" panose="02010800040101010101" pitchFamily="2" charset="-122"/>
              </a:endParaRPr>
            </a:p>
          </p:txBody>
        </p:sp>
        <p:sp>
          <p:nvSpPr>
            <p:cNvPr id="43" name="文本框 42">
              <a:extLst>
                <a:ext uri="{FF2B5EF4-FFF2-40B4-BE49-F238E27FC236}">
                  <a16:creationId xmlns:a16="http://schemas.microsoft.com/office/drawing/2014/main" id="{3C7C785E-07A7-4932-A0AF-083E67ECF3C8}"/>
                </a:ext>
              </a:extLst>
            </p:cNvPr>
            <p:cNvSpPr txBox="1"/>
            <p:nvPr/>
          </p:nvSpPr>
          <p:spPr>
            <a:xfrm>
              <a:off x="2595923" y="4033917"/>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t2</a:t>
              </a:r>
              <a:endParaRPr lang="zh-CN" altLang="en-US" sz="1400" dirty="0">
                <a:latin typeface="华文新魏" panose="02010800040101010101" pitchFamily="2" charset="-122"/>
                <a:ea typeface="华文新魏" panose="02010800040101010101" pitchFamily="2" charset="-122"/>
              </a:endParaRPr>
            </a:p>
          </p:txBody>
        </p:sp>
      </p:grpSp>
      <p:grpSp>
        <p:nvGrpSpPr>
          <p:cNvPr id="46" name="组合 45">
            <a:extLst>
              <a:ext uri="{FF2B5EF4-FFF2-40B4-BE49-F238E27FC236}">
                <a16:creationId xmlns:a16="http://schemas.microsoft.com/office/drawing/2014/main" id="{6FD1AFBC-6F25-4EEE-B052-ED6561779047}"/>
              </a:ext>
            </a:extLst>
          </p:cNvPr>
          <p:cNvGrpSpPr/>
          <p:nvPr/>
        </p:nvGrpSpPr>
        <p:grpSpPr>
          <a:xfrm>
            <a:off x="10747402" y="3755572"/>
            <a:ext cx="964686" cy="867579"/>
            <a:chOff x="1475128" y="3903959"/>
            <a:chExt cx="898559" cy="867579"/>
          </a:xfrm>
        </p:grpSpPr>
        <p:sp>
          <p:nvSpPr>
            <p:cNvPr id="20" name="椭圆 19">
              <a:extLst>
                <a:ext uri="{FF2B5EF4-FFF2-40B4-BE49-F238E27FC236}">
                  <a16:creationId xmlns:a16="http://schemas.microsoft.com/office/drawing/2014/main" id="{B02C11D5-9CB9-427D-B0D5-F96B7F7019B4}"/>
                </a:ext>
              </a:extLst>
            </p:cNvPr>
            <p:cNvSpPr/>
            <p:nvPr/>
          </p:nvSpPr>
          <p:spPr>
            <a:xfrm>
              <a:off x="1632769"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25DD1CFA-F445-4FC3-A7A2-116C16BABF62}"/>
                </a:ext>
              </a:extLst>
            </p:cNvPr>
            <p:cNvSpPr txBox="1"/>
            <p:nvPr/>
          </p:nvSpPr>
          <p:spPr>
            <a:xfrm>
              <a:off x="1475128"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o2.dec()</a:t>
              </a:r>
              <a:endParaRPr lang="zh-CN" altLang="en-US" sz="1400" b="1" dirty="0">
                <a:latin typeface="华文新魏" panose="02010800040101010101" pitchFamily="2" charset="-122"/>
                <a:ea typeface="华文新魏" panose="02010800040101010101" pitchFamily="2" charset="-122"/>
              </a:endParaRPr>
            </a:p>
          </p:txBody>
        </p:sp>
        <p:sp>
          <p:nvSpPr>
            <p:cNvPr id="44" name="文本框 43">
              <a:extLst>
                <a:ext uri="{FF2B5EF4-FFF2-40B4-BE49-F238E27FC236}">
                  <a16:creationId xmlns:a16="http://schemas.microsoft.com/office/drawing/2014/main" id="{569B3629-4BD3-4BDB-8E20-10052A1F7041}"/>
                </a:ext>
              </a:extLst>
            </p:cNvPr>
            <p:cNvSpPr txBox="1"/>
            <p:nvPr/>
          </p:nvSpPr>
          <p:spPr>
            <a:xfrm>
              <a:off x="1655071"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t4</a:t>
              </a:r>
              <a:endParaRPr lang="zh-CN" altLang="en-US" sz="1400" dirty="0">
                <a:latin typeface="华文新魏" panose="02010800040101010101" pitchFamily="2" charset="-122"/>
                <a:ea typeface="华文新魏" panose="02010800040101010101" pitchFamily="2" charset="-122"/>
              </a:endParaRPr>
            </a:p>
          </p:txBody>
        </p:sp>
      </p:grpSp>
      <p:sp>
        <p:nvSpPr>
          <p:cNvPr id="60" name="文本框 59">
            <a:extLst>
              <a:ext uri="{FF2B5EF4-FFF2-40B4-BE49-F238E27FC236}">
                <a16:creationId xmlns:a16="http://schemas.microsoft.com/office/drawing/2014/main" id="{453B36D2-783E-48EB-A4D7-E02E80741DA1}"/>
              </a:ext>
            </a:extLst>
          </p:cNvPr>
          <p:cNvSpPr txBox="1"/>
          <p:nvPr/>
        </p:nvSpPr>
        <p:spPr>
          <a:xfrm>
            <a:off x="6414829" y="2259358"/>
            <a:ext cx="2044410" cy="369332"/>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o2</a:t>
            </a:r>
            <a:endParaRPr lang="zh-CN" altLang="en-US" dirty="0">
              <a:latin typeface="华文新魏" panose="02010800040101010101" pitchFamily="2" charset="-122"/>
              <a:ea typeface="华文新魏" panose="02010800040101010101" pitchFamily="2" charset="-122"/>
            </a:endParaRPr>
          </a:p>
        </p:txBody>
      </p:sp>
      <p:pic>
        <p:nvPicPr>
          <p:cNvPr id="61" name="图片 60">
            <a:extLst>
              <a:ext uri="{FF2B5EF4-FFF2-40B4-BE49-F238E27FC236}">
                <a16:creationId xmlns:a16="http://schemas.microsoft.com/office/drawing/2014/main" id="{88A2891B-591F-4D69-808D-075173FCF27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flipH="1">
            <a:off x="8547418" y="3778249"/>
            <a:ext cx="386666" cy="540000"/>
          </a:xfrm>
          <a:prstGeom prst="rect">
            <a:avLst/>
          </a:prstGeom>
        </p:spPr>
      </p:pic>
      <p:sp>
        <p:nvSpPr>
          <p:cNvPr id="62" name="圆角矩形标注 14">
            <a:extLst>
              <a:ext uri="{FF2B5EF4-FFF2-40B4-BE49-F238E27FC236}">
                <a16:creationId xmlns:a16="http://schemas.microsoft.com/office/drawing/2014/main" id="{6E3E814E-87C4-4250-9F76-F27015EEAAED}"/>
              </a:ext>
            </a:extLst>
          </p:cNvPr>
          <p:cNvSpPr/>
          <p:nvPr/>
        </p:nvSpPr>
        <p:spPr>
          <a:xfrm>
            <a:off x="20669" y="2357143"/>
            <a:ext cx="2611677" cy="648305"/>
          </a:xfrm>
          <a:prstGeom prst="wedgeRoundRectCallout">
            <a:avLst>
              <a:gd name="adj1" fmla="val -14928"/>
              <a:gd name="adj2" fmla="val 9332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3" name="圆角矩形标注 14">
            <a:extLst>
              <a:ext uri="{FF2B5EF4-FFF2-40B4-BE49-F238E27FC236}">
                <a16:creationId xmlns:a16="http://schemas.microsoft.com/office/drawing/2014/main" id="{6655FFA8-4C50-4513-81B9-72C2B7582537}"/>
              </a:ext>
            </a:extLst>
          </p:cNvPr>
          <p:cNvSpPr/>
          <p:nvPr/>
        </p:nvSpPr>
        <p:spPr>
          <a:xfrm>
            <a:off x="9326363" y="2356037"/>
            <a:ext cx="2687564" cy="648305"/>
          </a:xfrm>
          <a:prstGeom prst="wedgeRoundRectCallout">
            <a:avLst>
              <a:gd name="adj1" fmla="val -14928"/>
              <a:gd name="adj2" fmla="val 9332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4" name="圆角矩形标注 14">
            <a:extLst>
              <a:ext uri="{FF2B5EF4-FFF2-40B4-BE49-F238E27FC236}">
                <a16:creationId xmlns:a16="http://schemas.microsoft.com/office/drawing/2014/main" id="{AE37D621-DBD7-4740-94BA-2BED92CD04B7}"/>
              </a:ext>
            </a:extLst>
          </p:cNvPr>
          <p:cNvSpPr/>
          <p:nvPr/>
        </p:nvSpPr>
        <p:spPr>
          <a:xfrm>
            <a:off x="162554" y="5954271"/>
            <a:ext cx="4892139" cy="791741"/>
          </a:xfrm>
          <a:prstGeom prst="wedgeRoundRectCallout">
            <a:avLst>
              <a:gd name="adj1" fmla="val -4219"/>
              <a:gd name="adj2" fmla="val -1911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锁只对访问对象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锁进入方法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锁只会阻塞</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不会影响</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5" name="圆角矩形标注 14">
            <a:extLst>
              <a:ext uri="{FF2B5EF4-FFF2-40B4-BE49-F238E27FC236}">
                <a16:creationId xmlns:a16="http://schemas.microsoft.com/office/drawing/2014/main" id="{7A0743F8-6326-47A1-89E8-C032A133CC9F}"/>
              </a:ext>
            </a:extLst>
          </p:cNvPr>
          <p:cNvSpPr/>
          <p:nvPr/>
        </p:nvSpPr>
        <p:spPr>
          <a:xfrm>
            <a:off x="7794707" y="5973364"/>
            <a:ext cx="4366725" cy="835269"/>
          </a:xfrm>
          <a:prstGeom prst="wedgeRoundRectCallout">
            <a:avLst>
              <a:gd name="adj1" fmla="val -4219"/>
              <a:gd name="adj2" fmla="val -1911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锁只对访问对象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锁进入方法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锁只会阻塞</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不会影响</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grpSp>
        <p:nvGrpSpPr>
          <p:cNvPr id="56" name="组合 55">
            <a:extLst>
              <a:ext uri="{FF2B5EF4-FFF2-40B4-BE49-F238E27FC236}">
                <a16:creationId xmlns:a16="http://schemas.microsoft.com/office/drawing/2014/main" id="{5E047C42-5A8C-4416-837E-870CC459DC35}"/>
              </a:ext>
            </a:extLst>
          </p:cNvPr>
          <p:cNvGrpSpPr/>
          <p:nvPr/>
        </p:nvGrpSpPr>
        <p:grpSpPr>
          <a:xfrm>
            <a:off x="3133495" y="2686722"/>
            <a:ext cx="2865863" cy="791741"/>
            <a:chOff x="4471639" y="2828321"/>
            <a:chExt cx="2865863" cy="1087620"/>
          </a:xfrm>
        </p:grpSpPr>
        <p:cxnSp>
          <p:nvCxnSpPr>
            <p:cNvPr id="57" name="直接连接符 56">
              <a:extLst>
                <a:ext uri="{FF2B5EF4-FFF2-40B4-BE49-F238E27FC236}">
                  <a16:creationId xmlns:a16="http://schemas.microsoft.com/office/drawing/2014/main" id="{D4815E11-5FCB-4B46-A31F-0791C49E9454}"/>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09DA18B9-59B7-45CE-931C-7688A2D42A17}"/>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E0862E9-FC4F-4F61-B99D-AFBD943606F8}"/>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689ED139-4DB6-4CBD-9ADB-F67B4EFA3190}"/>
              </a:ext>
            </a:extLst>
          </p:cNvPr>
          <p:cNvGrpSpPr/>
          <p:nvPr/>
        </p:nvGrpSpPr>
        <p:grpSpPr>
          <a:xfrm rot="10800000">
            <a:off x="3129779" y="4787248"/>
            <a:ext cx="2865863" cy="711811"/>
            <a:chOff x="4471639" y="2828321"/>
            <a:chExt cx="2865863" cy="1087620"/>
          </a:xfrm>
        </p:grpSpPr>
        <p:cxnSp>
          <p:nvCxnSpPr>
            <p:cNvPr id="71" name="直接连接符 70">
              <a:extLst>
                <a:ext uri="{FF2B5EF4-FFF2-40B4-BE49-F238E27FC236}">
                  <a16:creationId xmlns:a16="http://schemas.microsoft.com/office/drawing/2014/main" id="{82F9E355-3E14-45B7-9C9F-A0B6262C5FB7}"/>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2D2EC57F-BB42-4930-B846-A673C6C76205}"/>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3447B4F8-3D4F-42AE-9D70-3A19E6D60AAF}"/>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文本框 74">
            <a:extLst>
              <a:ext uri="{FF2B5EF4-FFF2-40B4-BE49-F238E27FC236}">
                <a16:creationId xmlns:a16="http://schemas.microsoft.com/office/drawing/2014/main" id="{E1239067-04BF-4E24-95DB-A5421ADE8283}"/>
              </a:ext>
            </a:extLst>
          </p:cNvPr>
          <p:cNvSpPr txBox="1"/>
          <p:nvPr/>
        </p:nvSpPr>
        <p:spPr>
          <a:xfrm>
            <a:off x="3922808" y="3564226"/>
            <a:ext cx="132508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76" name="文本框 75">
            <a:extLst>
              <a:ext uri="{FF2B5EF4-FFF2-40B4-BE49-F238E27FC236}">
                <a16:creationId xmlns:a16="http://schemas.microsoft.com/office/drawing/2014/main" id="{54FE3157-F8DB-4413-AE90-24C8ABAA9B2C}"/>
              </a:ext>
            </a:extLst>
          </p:cNvPr>
          <p:cNvSpPr txBox="1"/>
          <p:nvPr/>
        </p:nvSpPr>
        <p:spPr>
          <a:xfrm>
            <a:off x="3928891" y="4343600"/>
            <a:ext cx="1318997"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zh-CN" altLang="en-US" dirty="0">
              <a:latin typeface="华文新魏" panose="02010800040101010101" pitchFamily="2" charset="-122"/>
              <a:ea typeface="华文新魏" panose="02010800040101010101" pitchFamily="2" charset="-122"/>
            </a:endParaRPr>
          </a:p>
        </p:txBody>
      </p:sp>
      <p:grpSp>
        <p:nvGrpSpPr>
          <p:cNvPr id="77" name="组合 76">
            <a:extLst>
              <a:ext uri="{FF2B5EF4-FFF2-40B4-BE49-F238E27FC236}">
                <a16:creationId xmlns:a16="http://schemas.microsoft.com/office/drawing/2014/main" id="{741DFA6A-8861-4103-9323-929F253A5433}"/>
              </a:ext>
            </a:extLst>
          </p:cNvPr>
          <p:cNvGrpSpPr/>
          <p:nvPr/>
        </p:nvGrpSpPr>
        <p:grpSpPr>
          <a:xfrm>
            <a:off x="3777441" y="3339135"/>
            <a:ext cx="1659053" cy="557937"/>
            <a:chOff x="4471639" y="2828321"/>
            <a:chExt cx="2865864" cy="1087620"/>
          </a:xfrm>
        </p:grpSpPr>
        <p:cxnSp>
          <p:nvCxnSpPr>
            <p:cNvPr id="78" name="直接连接符 77">
              <a:extLst>
                <a:ext uri="{FF2B5EF4-FFF2-40B4-BE49-F238E27FC236}">
                  <a16:creationId xmlns:a16="http://schemas.microsoft.com/office/drawing/2014/main" id="{212B854B-AC38-4C11-A173-813162850BB9}"/>
                </a:ext>
              </a:extLst>
            </p:cNvPr>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BDA3A29C-1CCD-47C0-9C4F-171069086106}"/>
                </a:ext>
              </a:extLst>
            </p:cNvPr>
            <p:cNvCxnSpPr>
              <a:cxnSpLocks/>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B7A7894A-8D82-4956-ADAC-4C099E00194B}"/>
                </a:ext>
              </a:extLst>
            </p:cNvPr>
            <p:cNvCxnSpPr>
              <a:cxnSpLocks/>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1" name="组合 80">
            <a:extLst>
              <a:ext uri="{FF2B5EF4-FFF2-40B4-BE49-F238E27FC236}">
                <a16:creationId xmlns:a16="http://schemas.microsoft.com/office/drawing/2014/main" id="{AC0C583A-09FB-4F3B-961C-AE95E0027F29}"/>
              </a:ext>
            </a:extLst>
          </p:cNvPr>
          <p:cNvGrpSpPr/>
          <p:nvPr/>
        </p:nvGrpSpPr>
        <p:grpSpPr>
          <a:xfrm rot="10800000">
            <a:off x="3784309" y="4463287"/>
            <a:ext cx="1659053" cy="557937"/>
            <a:chOff x="4471639" y="2828321"/>
            <a:chExt cx="2865864" cy="1087620"/>
          </a:xfrm>
        </p:grpSpPr>
        <p:cxnSp>
          <p:nvCxnSpPr>
            <p:cNvPr id="82" name="直接连接符 81">
              <a:extLst>
                <a:ext uri="{FF2B5EF4-FFF2-40B4-BE49-F238E27FC236}">
                  <a16:creationId xmlns:a16="http://schemas.microsoft.com/office/drawing/2014/main" id="{3FB892B2-972C-4F02-824E-D09CDD0A4F06}"/>
                </a:ext>
              </a:extLst>
            </p:cNvPr>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B449C487-DFF9-4B41-A29D-24025024D2A2}"/>
                </a:ext>
              </a:extLst>
            </p:cNvPr>
            <p:cNvCxnSpPr>
              <a:cxnSpLocks/>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BE39031D-7061-4864-AF6E-91D86D43B4BB}"/>
                </a:ext>
              </a:extLst>
            </p:cNvPr>
            <p:cNvCxnSpPr>
              <a:cxnSpLocks/>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5" name="组合 84">
            <a:extLst>
              <a:ext uri="{FF2B5EF4-FFF2-40B4-BE49-F238E27FC236}">
                <a16:creationId xmlns:a16="http://schemas.microsoft.com/office/drawing/2014/main" id="{44801EC1-C228-49E4-AE43-BC66B4471322}"/>
              </a:ext>
            </a:extLst>
          </p:cNvPr>
          <p:cNvGrpSpPr/>
          <p:nvPr/>
        </p:nvGrpSpPr>
        <p:grpSpPr>
          <a:xfrm>
            <a:off x="6174064" y="2683008"/>
            <a:ext cx="2865863" cy="791741"/>
            <a:chOff x="4471639" y="2828321"/>
            <a:chExt cx="2865863" cy="1087620"/>
          </a:xfrm>
        </p:grpSpPr>
        <p:cxnSp>
          <p:nvCxnSpPr>
            <p:cNvPr id="86" name="直接连接符 85">
              <a:extLst>
                <a:ext uri="{FF2B5EF4-FFF2-40B4-BE49-F238E27FC236}">
                  <a16:creationId xmlns:a16="http://schemas.microsoft.com/office/drawing/2014/main" id="{B0FBA071-5B15-4ADF-9B73-62D9D2090B2D}"/>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A0146C8A-DDFD-4061-A49F-217B54AB2BD1}"/>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0C648FE8-8D68-4B5A-BBC5-5000D0DF89B3}"/>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组合 88">
            <a:extLst>
              <a:ext uri="{FF2B5EF4-FFF2-40B4-BE49-F238E27FC236}">
                <a16:creationId xmlns:a16="http://schemas.microsoft.com/office/drawing/2014/main" id="{51F39B93-7DEB-4684-9E8F-B37D5B035AA4}"/>
              </a:ext>
            </a:extLst>
          </p:cNvPr>
          <p:cNvGrpSpPr/>
          <p:nvPr/>
        </p:nvGrpSpPr>
        <p:grpSpPr>
          <a:xfrm rot="10800000">
            <a:off x="6170348" y="4783534"/>
            <a:ext cx="2865863" cy="711811"/>
            <a:chOff x="4471639" y="2828321"/>
            <a:chExt cx="2865863" cy="1087620"/>
          </a:xfrm>
        </p:grpSpPr>
        <p:cxnSp>
          <p:nvCxnSpPr>
            <p:cNvPr id="90" name="直接连接符 89">
              <a:extLst>
                <a:ext uri="{FF2B5EF4-FFF2-40B4-BE49-F238E27FC236}">
                  <a16:creationId xmlns:a16="http://schemas.microsoft.com/office/drawing/2014/main" id="{3C54D92C-5727-465A-88F1-4B0CE8DE5939}"/>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8B3C3C65-7689-4B44-9570-B9A0696928E5}"/>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21E67914-C945-479C-AACD-3748EF2E8F2E}"/>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文本框 92">
            <a:extLst>
              <a:ext uri="{FF2B5EF4-FFF2-40B4-BE49-F238E27FC236}">
                <a16:creationId xmlns:a16="http://schemas.microsoft.com/office/drawing/2014/main" id="{60CAC10F-9304-40EF-B160-D47655871979}"/>
              </a:ext>
            </a:extLst>
          </p:cNvPr>
          <p:cNvSpPr txBox="1"/>
          <p:nvPr/>
        </p:nvSpPr>
        <p:spPr>
          <a:xfrm>
            <a:off x="6963377" y="3560512"/>
            <a:ext cx="132508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94" name="文本框 93">
            <a:extLst>
              <a:ext uri="{FF2B5EF4-FFF2-40B4-BE49-F238E27FC236}">
                <a16:creationId xmlns:a16="http://schemas.microsoft.com/office/drawing/2014/main" id="{197F50CA-7042-47A8-9A9F-1C81E477BFA4}"/>
              </a:ext>
            </a:extLst>
          </p:cNvPr>
          <p:cNvSpPr txBox="1"/>
          <p:nvPr/>
        </p:nvSpPr>
        <p:spPr>
          <a:xfrm>
            <a:off x="6969460" y="4339886"/>
            <a:ext cx="1318997"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zh-CN" altLang="en-US" dirty="0">
              <a:latin typeface="华文新魏" panose="02010800040101010101" pitchFamily="2" charset="-122"/>
              <a:ea typeface="华文新魏" panose="02010800040101010101" pitchFamily="2" charset="-122"/>
            </a:endParaRPr>
          </a:p>
        </p:txBody>
      </p:sp>
      <p:grpSp>
        <p:nvGrpSpPr>
          <p:cNvPr id="95" name="组合 94">
            <a:extLst>
              <a:ext uri="{FF2B5EF4-FFF2-40B4-BE49-F238E27FC236}">
                <a16:creationId xmlns:a16="http://schemas.microsoft.com/office/drawing/2014/main" id="{8A0A627D-8C90-424B-B490-48582F147507}"/>
              </a:ext>
            </a:extLst>
          </p:cNvPr>
          <p:cNvGrpSpPr/>
          <p:nvPr/>
        </p:nvGrpSpPr>
        <p:grpSpPr>
          <a:xfrm>
            <a:off x="6818010" y="3335421"/>
            <a:ext cx="1659053" cy="557937"/>
            <a:chOff x="4471639" y="2828321"/>
            <a:chExt cx="2865864" cy="1087620"/>
          </a:xfrm>
        </p:grpSpPr>
        <p:cxnSp>
          <p:nvCxnSpPr>
            <p:cNvPr id="96" name="直接连接符 95">
              <a:extLst>
                <a:ext uri="{FF2B5EF4-FFF2-40B4-BE49-F238E27FC236}">
                  <a16:creationId xmlns:a16="http://schemas.microsoft.com/office/drawing/2014/main" id="{C3906F99-C5E6-4175-BEF3-DF53A03A6D17}"/>
                </a:ext>
              </a:extLst>
            </p:cNvPr>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E08E022F-1F33-4B3C-9264-692DA06BE149}"/>
                </a:ext>
              </a:extLst>
            </p:cNvPr>
            <p:cNvCxnSpPr>
              <a:cxnSpLocks/>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8D0D84E1-EE9E-458D-B2A2-CD7EA4941308}"/>
                </a:ext>
              </a:extLst>
            </p:cNvPr>
            <p:cNvCxnSpPr>
              <a:cxnSpLocks/>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99" name="组合 98">
            <a:extLst>
              <a:ext uri="{FF2B5EF4-FFF2-40B4-BE49-F238E27FC236}">
                <a16:creationId xmlns:a16="http://schemas.microsoft.com/office/drawing/2014/main" id="{145B77CC-C50E-42BD-AFA7-EB802C0CA6BE}"/>
              </a:ext>
            </a:extLst>
          </p:cNvPr>
          <p:cNvGrpSpPr/>
          <p:nvPr/>
        </p:nvGrpSpPr>
        <p:grpSpPr>
          <a:xfrm rot="10800000">
            <a:off x="6824878" y="4459573"/>
            <a:ext cx="1659053" cy="557937"/>
            <a:chOff x="4471639" y="2828321"/>
            <a:chExt cx="2865864" cy="1087620"/>
          </a:xfrm>
        </p:grpSpPr>
        <p:cxnSp>
          <p:nvCxnSpPr>
            <p:cNvPr id="100" name="直接连接符 99">
              <a:extLst>
                <a:ext uri="{FF2B5EF4-FFF2-40B4-BE49-F238E27FC236}">
                  <a16:creationId xmlns:a16="http://schemas.microsoft.com/office/drawing/2014/main" id="{430705E9-A126-4B79-9CA1-7216458C1829}"/>
                </a:ext>
              </a:extLst>
            </p:cNvPr>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682BB2D0-CB5C-4DD7-84C0-3B1E979FFEDB}"/>
                </a:ext>
              </a:extLst>
            </p:cNvPr>
            <p:cNvCxnSpPr>
              <a:cxnSpLocks/>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1766744A-FE0E-4F54-B4C3-7611BBFC1208}"/>
                </a:ext>
              </a:extLst>
            </p:cNvPr>
            <p:cNvCxnSpPr>
              <a:cxnSpLocks/>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C1191C78-5352-42DA-84FC-B87F5C452B65}"/>
              </a:ext>
            </a:extLst>
          </p:cNvPr>
          <p:cNvGrpSpPr/>
          <p:nvPr/>
        </p:nvGrpSpPr>
        <p:grpSpPr>
          <a:xfrm>
            <a:off x="1171403" y="3792450"/>
            <a:ext cx="902724" cy="860142"/>
            <a:chOff x="3435090" y="3903959"/>
            <a:chExt cx="902724" cy="860142"/>
          </a:xfrm>
        </p:grpSpPr>
        <p:sp>
          <p:nvSpPr>
            <p:cNvPr id="7" name="椭圆 6">
              <a:extLst>
                <a:ext uri="{FF2B5EF4-FFF2-40B4-BE49-F238E27FC236}">
                  <a16:creationId xmlns:a16="http://schemas.microsoft.com/office/drawing/2014/main" id="{0160DEA9-620D-4DFD-8ED5-BA1FA60B808D}"/>
                </a:ext>
              </a:extLst>
            </p:cNvPr>
            <p:cNvSpPr/>
            <p:nvPr/>
          </p:nvSpPr>
          <p:spPr>
            <a:xfrm>
              <a:off x="356788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F36E7FC3-A9BE-4910-9814-D4218648511D}"/>
                </a:ext>
              </a:extLst>
            </p:cNvPr>
            <p:cNvSpPr txBox="1"/>
            <p:nvPr/>
          </p:nvSpPr>
          <p:spPr>
            <a:xfrm>
              <a:off x="3435090" y="4456324"/>
              <a:ext cx="902724"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o1.inc()</a:t>
              </a:r>
              <a:endParaRPr lang="zh-CN" altLang="en-US" sz="1400" b="1" dirty="0">
                <a:latin typeface="华文新魏" panose="02010800040101010101" pitchFamily="2" charset="-122"/>
                <a:ea typeface="华文新魏" panose="02010800040101010101" pitchFamily="2" charset="-122"/>
              </a:endParaRPr>
            </a:p>
          </p:txBody>
        </p:sp>
        <p:sp>
          <p:nvSpPr>
            <p:cNvPr id="40" name="文本框 39">
              <a:extLst>
                <a:ext uri="{FF2B5EF4-FFF2-40B4-BE49-F238E27FC236}">
                  <a16:creationId xmlns:a16="http://schemas.microsoft.com/office/drawing/2014/main" id="{9E97A0C3-5E03-49E1-BE38-868088CA7738}"/>
                </a:ext>
              </a:extLst>
            </p:cNvPr>
            <p:cNvSpPr txBox="1"/>
            <p:nvPr/>
          </p:nvSpPr>
          <p:spPr>
            <a:xfrm>
              <a:off x="3590279"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t1</a:t>
              </a:r>
              <a:endParaRPr lang="zh-CN" altLang="en-US" sz="1400" dirty="0">
                <a:latin typeface="华文新魏" panose="02010800040101010101" pitchFamily="2" charset="-122"/>
                <a:ea typeface="华文新魏" panose="02010800040101010101" pitchFamily="2" charset="-122"/>
              </a:endParaRPr>
            </a:p>
          </p:txBody>
        </p:sp>
      </p:grpSp>
      <p:grpSp>
        <p:nvGrpSpPr>
          <p:cNvPr id="47" name="组合 46">
            <a:extLst>
              <a:ext uri="{FF2B5EF4-FFF2-40B4-BE49-F238E27FC236}">
                <a16:creationId xmlns:a16="http://schemas.microsoft.com/office/drawing/2014/main" id="{818D411A-E505-4F57-AA35-3BD9DE9731A7}"/>
              </a:ext>
            </a:extLst>
          </p:cNvPr>
          <p:cNvGrpSpPr/>
          <p:nvPr/>
        </p:nvGrpSpPr>
        <p:grpSpPr>
          <a:xfrm>
            <a:off x="9817212" y="3759718"/>
            <a:ext cx="964689" cy="867578"/>
            <a:chOff x="533459" y="3903959"/>
            <a:chExt cx="898559" cy="867578"/>
          </a:xfrm>
        </p:grpSpPr>
        <p:sp>
          <p:nvSpPr>
            <p:cNvPr id="23" name="椭圆 22">
              <a:extLst>
                <a:ext uri="{FF2B5EF4-FFF2-40B4-BE49-F238E27FC236}">
                  <a16:creationId xmlns:a16="http://schemas.microsoft.com/office/drawing/2014/main" id="{238E3558-AB16-463F-A7C5-2009143133DE}"/>
                </a:ext>
              </a:extLst>
            </p:cNvPr>
            <p:cNvSpPr/>
            <p:nvPr/>
          </p:nvSpPr>
          <p:spPr>
            <a:xfrm>
              <a:off x="67449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BD151355-AA8D-4207-AE3B-256778BC1C77}"/>
                </a:ext>
              </a:extLst>
            </p:cNvPr>
            <p:cNvSpPr txBox="1"/>
            <p:nvPr/>
          </p:nvSpPr>
          <p:spPr>
            <a:xfrm>
              <a:off x="533459" y="4463760"/>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o2.inc()</a:t>
              </a:r>
              <a:endParaRPr lang="zh-CN" altLang="en-US" sz="1400" b="1" dirty="0">
                <a:latin typeface="华文新魏" panose="02010800040101010101" pitchFamily="2" charset="-122"/>
                <a:ea typeface="华文新魏" panose="02010800040101010101" pitchFamily="2" charset="-122"/>
              </a:endParaRPr>
            </a:p>
          </p:txBody>
        </p:sp>
        <p:sp>
          <p:nvSpPr>
            <p:cNvPr id="45" name="文本框 44">
              <a:extLst>
                <a:ext uri="{FF2B5EF4-FFF2-40B4-BE49-F238E27FC236}">
                  <a16:creationId xmlns:a16="http://schemas.microsoft.com/office/drawing/2014/main" id="{14E68B29-3E5D-4A91-B2FA-1378F2B50643}"/>
                </a:ext>
              </a:extLst>
            </p:cNvPr>
            <p:cNvSpPr txBox="1"/>
            <p:nvPr/>
          </p:nvSpPr>
          <p:spPr>
            <a:xfrm>
              <a:off x="708903" y="4045420"/>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t3</a:t>
              </a:r>
              <a:endParaRPr lang="zh-CN" altLang="en-US" sz="1400" dirty="0">
                <a:latin typeface="华文新魏" panose="02010800040101010101" pitchFamily="2" charset="-122"/>
                <a:ea typeface="华文新魏" panose="02010800040101010101" pitchFamily="2" charset="-122"/>
              </a:endParaRPr>
            </a:p>
          </p:txBody>
        </p:sp>
      </p:grpSp>
    </p:spTree>
    <p:custDataLst>
      <p:tags r:id="rId1"/>
    </p:custDataLst>
    <p:extLst>
      <p:ext uri="{BB962C8B-B14F-4D97-AF65-F5344CB8AC3E}">
        <p14:creationId xmlns:p14="http://schemas.microsoft.com/office/powerpoint/2010/main" val="190810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16667E-7 -1.48148E-6 L 4.16667E-7 -0.13588 " pathEditMode="relative" rAng="0" ptsTypes="AA">
                                      <p:cBhvr>
                                        <p:cTn id="6" dur="2000" fill="hold"/>
                                        <p:tgtEl>
                                          <p:spTgt spid="10"/>
                                        </p:tgtEl>
                                        <p:attrNameLst>
                                          <p:attrName>ppt_x</p:attrName>
                                          <p:attrName>ppt_y</p:attrName>
                                        </p:attrNameLst>
                                      </p:cBhvr>
                                      <p:rCtr x="0" y="-6806"/>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2.91667E-6 -7.40741E-7 L 0.2474 -0.00069 " pathEditMode="relative" rAng="0" ptsTypes="AA">
                                      <p:cBhvr>
                                        <p:cTn id="9" dur="2000" fill="hold"/>
                                        <p:tgtEl>
                                          <p:spTgt spid="36"/>
                                        </p:tgtEl>
                                        <p:attrNameLst>
                                          <p:attrName>ppt_x</p:attrName>
                                          <p:attrName>ppt_y</p:attrName>
                                        </p:attrNameLst>
                                      </p:cBhvr>
                                      <p:rCtr x="12370" y="-46"/>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4.16667E-7 -0.13588 L 4.16667E-7 -1.48148E-6 " pathEditMode="relative" rAng="0" ptsTypes="AA">
                                      <p:cBhvr>
                                        <p:cTn id="12" dur="2000" fill="hold"/>
                                        <p:tgtEl>
                                          <p:spTgt spid="10"/>
                                        </p:tgtEl>
                                        <p:attrNameLst>
                                          <p:attrName>ppt_x</p:attrName>
                                          <p:attrName>ppt_y</p:attrName>
                                        </p:attrNameLst>
                                      </p:cBhvr>
                                      <p:rCtr x="0" y="6782"/>
                                    </p:animMotion>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nodeType="clickEffect">
                                  <p:stCondLst>
                                    <p:cond delay="0"/>
                                  </p:stCondLst>
                                  <p:childTnLst>
                                    <p:animMotion origin="layout" path="M 2.91667E-6 2.22222E-6 L 2.91667E-6 -0.14352 " pathEditMode="relative" rAng="0" ptsTypes="AA">
                                      <p:cBhvr>
                                        <p:cTn id="16" dur="2000" fill="hold"/>
                                        <p:tgtEl>
                                          <p:spTgt spid="61"/>
                                        </p:tgtEl>
                                        <p:attrNameLst>
                                          <p:attrName>ppt_x</p:attrName>
                                          <p:attrName>ppt_y</p:attrName>
                                        </p:attrNameLst>
                                      </p:cBhvr>
                                      <p:rCtr x="0" y="-7176"/>
                                    </p:animMotion>
                                  </p:childTnLst>
                                </p:cTn>
                              </p:par>
                            </p:childTnLst>
                          </p:cTn>
                        </p:par>
                        <p:par>
                          <p:cTn id="17" fill="hold">
                            <p:stCondLst>
                              <p:cond delay="2000"/>
                            </p:stCondLst>
                            <p:childTnLst>
                              <p:par>
                                <p:cTn id="18" presetID="35" presetClass="path" presetSubtype="0" accel="50000" decel="50000" fill="hold" nodeType="afterEffect">
                                  <p:stCondLst>
                                    <p:cond delay="0"/>
                                  </p:stCondLst>
                                  <p:childTnLst>
                                    <p:animMotion origin="layout" path="M -1.66667E-6 -2.59259E-6 L -0.21276 -2.59259E-6 " pathEditMode="relative" rAng="0" ptsTypes="AA">
                                      <p:cBhvr>
                                        <p:cTn id="19" dur="2000" fill="hold"/>
                                        <p:tgtEl>
                                          <p:spTgt spid="47"/>
                                        </p:tgtEl>
                                        <p:attrNameLst>
                                          <p:attrName>ppt_x</p:attrName>
                                          <p:attrName>ppt_y</p:attrName>
                                        </p:attrNameLst>
                                      </p:cBhvr>
                                      <p:rCtr x="-10638" y="0"/>
                                    </p:animMotion>
                                  </p:childTnLst>
                                </p:cTn>
                              </p:par>
                            </p:childTnLst>
                          </p:cTn>
                        </p:par>
                        <p:par>
                          <p:cTn id="20" fill="hold">
                            <p:stCondLst>
                              <p:cond delay="4000"/>
                            </p:stCondLst>
                            <p:childTnLst>
                              <p:par>
                                <p:cTn id="21" presetID="42" presetClass="path" presetSubtype="0" accel="50000" decel="50000" fill="hold" nodeType="afterEffect">
                                  <p:stCondLst>
                                    <p:cond delay="0"/>
                                  </p:stCondLst>
                                  <p:childTnLst>
                                    <p:animMotion origin="layout" path="M 2.91667E-6 -0.14352 L 2.91667E-6 2.22222E-6 " pathEditMode="relative" rAng="0" ptsTypes="AA">
                                      <p:cBhvr>
                                        <p:cTn id="22" dur="2000" fill="hold"/>
                                        <p:tgtEl>
                                          <p:spTgt spid="61"/>
                                        </p:tgtEl>
                                        <p:attrNameLst>
                                          <p:attrName>ppt_x</p:attrName>
                                          <p:attrName>ppt_y</p:attrName>
                                        </p:attrNameLst>
                                      </p:cBhvr>
                                      <p:rCtr x="0" y="7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4</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6" y="1134697"/>
            <a:ext cx="12184573" cy="5645244"/>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public static void test2(){</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10,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5,loops = 20;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r1 = new </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r2 = new </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//incTask1</a:t>
            </a:r>
            <a:r>
              <a:rPr lang="zh-CN" altLang="en-US"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7F0055"/>
                </a:solidFill>
                <a:latin typeface="华文新魏" panose="02010800040101010101" pitchFamily="2" charset="-122"/>
                <a:ea typeface="华文新魏" panose="02010800040101010101" pitchFamily="2" charset="-122"/>
              </a:rPr>
              <a:t>decTask1</a:t>
            </a:r>
            <a:r>
              <a:rPr lang="zh-CN" altLang="en-US" sz="1600" b="1" dirty="0">
                <a:solidFill>
                  <a:srgbClr val="7F0055"/>
                </a:solidFill>
                <a:latin typeface="华文新魏" panose="02010800040101010101" pitchFamily="2" charset="-122"/>
                <a:ea typeface="华文新魏" panose="02010800040101010101" pitchFamily="2" charset="-122"/>
              </a:rPr>
              <a:t>访问同一个对象</a:t>
            </a:r>
            <a:r>
              <a:rPr lang="en-US" altLang="zh-CN" sz="1600" b="1" dirty="0">
                <a:solidFill>
                  <a:srgbClr val="7F0055"/>
                </a:solidFill>
                <a:latin typeface="华文新魏" panose="02010800040101010101" pitchFamily="2" charset="-122"/>
                <a:ea typeface="华文新魏" panose="02010800040101010101" pitchFamily="2" charset="-122"/>
              </a:rPr>
              <a:t>r1</a:t>
            </a:r>
            <a:r>
              <a:rPr lang="zh-CN" altLang="en-US" sz="1600" b="1" dirty="0">
                <a:solidFill>
                  <a:srgbClr val="7F0055"/>
                </a:solidFill>
                <a:latin typeface="华文新魏" panose="02010800040101010101" pitchFamily="2" charset="-122"/>
                <a:ea typeface="华文新魏" panose="02010800040101010101" pitchFamily="2" charset="-122"/>
              </a:rPr>
              <a:t>，它们之间同步</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Runnable incTask1 = new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r1</a:t>
            </a:r>
            <a:r>
              <a:rPr lang="en-US" altLang="zh-CN" sz="1600" b="1" dirty="0">
                <a:solidFill>
                  <a:srgbClr val="7F0055"/>
                </a:solidFill>
                <a:latin typeface="华文新魏" panose="02010800040101010101" pitchFamily="2" charset="-122"/>
                <a:ea typeface="华文新魏" panose="02010800040101010101" pitchFamily="2" charset="-122"/>
              </a:rPr>
              <a:t>,incAmount,loops);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decTask1 = new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r1</a:t>
            </a:r>
            <a:r>
              <a:rPr lang="en-US" altLang="zh-CN" sz="1600" b="1" dirty="0">
                <a:solidFill>
                  <a:srgbClr val="7F0055"/>
                </a:solidFill>
                <a:latin typeface="华文新魏" panose="02010800040101010101" pitchFamily="2" charset="-122"/>
                <a:ea typeface="华文新魏" panose="02010800040101010101" pitchFamily="2" charset="-122"/>
              </a:rPr>
              <a:t>,decAmount,loops);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//incTask2</a:t>
            </a:r>
            <a:r>
              <a:rPr lang="zh-CN" altLang="en-US"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7F0055"/>
                </a:solidFill>
                <a:latin typeface="华文新魏" panose="02010800040101010101" pitchFamily="2" charset="-122"/>
                <a:ea typeface="华文新魏" panose="02010800040101010101" pitchFamily="2" charset="-122"/>
              </a:rPr>
              <a:t>decTask2</a:t>
            </a:r>
            <a:r>
              <a:rPr lang="zh-CN" altLang="en-US" sz="1600" b="1" dirty="0">
                <a:solidFill>
                  <a:srgbClr val="7F0055"/>
                </a:solidFill>
                <a:latin typeface="华文新魏" panose="02010800040101010101" pitchFamily="2" charset="-122"/>
                <a:ea typeface="华文新魏" panose="02010800040101010101" pitchFamily="2" charset="-122"/>
              </a:rPr>
              <a:t>访问同一个对象</a:t>
            </a:r>
            <a:r>
              <a:rPr lang="en-US" altLang="zh-CN" sz="1600" b="1" dirty="0">
                <a:solidFill>
                  <a:srgbClr val="7F0055"/>
                </a:solidFill>
                <a:latin typeface="华文新魏" panose="02010800040101010101" pitchFamily="2" charset="-122"/>
                <a:ea typeface="华文新魏" panose="02010800040101010101" pitchFamily="2" charset="-122"/>
              </a:rPr>
              <a:t>r2</a:t>
            </a:r>
            <a:r>
              <a:rPr lang="zh-CN" altLang="en-US" sz="1600" b="1" dirty="0">
                <a:solidFill>
                  <a:srgbClr val="7F0055"/>
                </a:solidFill>
                <a:latin typeface="华文新魏" panose="02010800040101010101" pitchFamily="2" charset="-122"/>
                <a:ea typeface="华文新魏" panose="02010800040101010101" pitchFamily="2" charset="-122"/>
              </a:rPr>
              <a:t>，它们之间同步</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Runnable incTask2 = new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r2</a:t>
            </a:r>
            <a:r>
              <a:rPr lang="en-US" altLang="zh-CN" sz="1600" b="1" dirty="0">
                <a:solidFill>
                  <a:srgbClr val="7F0055"/>
                </a:solidFill>
                <a:latin typeface="华文新魏" panose="02010800040101010101" pitchFamily="2" charset="-122"/>
                <a:ea typeface="华文新魏" panose="02010800040101010101" pitchFamily="2" charset="-122"/>
              </a:rPr>
              <a:t>,incAmount,loops);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decTask2 = new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r2</a:t>
            </a:r>
            <a:r>
              <a:rPr lang="en-US" altLang="zh-CN" sz="1600" b="1" dirty="0">
                <a:solidFill>
                  <a:srgbClr val="7F0055"/>
                </a:solidFill>
                <a:latin typeface="华文新魏" panose="02010800040101010101" pitchFamily="2" charset="-122"/>
                <a:ea typeface="华文新魏" panose="02010800040101010101" pitchFamily="2" charset="-122"/>
              </a:rPr>
              <a:t>,decAmount,loops);</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ExecutorService</a:t>
            </a:r>
            <a:r>
              <a:rPr lang="en-US" altLang="zh-CN" sz="1600" b="1" dirty="0">
                <a:solidFill>
                  <a:srgbClr val="7F0055"/>
                </a:solidFill>
                <a:latin typeface="华文新魏" panose="02010800040101010101" pitchFamily="2" charset="-122"/>
                <a:ea typeface="华文新魏" panose="02010800040101010101" pitchFamily="2" charset="-122"/>
              </a:rPr>
              <a:t> es = </a:t>
            </a:r>
            <a:r>
              <a:rPr lang="en-US" altLang="zh-CN" sz="1600"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(incTask1);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(decTask1);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(incTask2);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(decTask2);</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es.shutdown</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while(!</a:t>
            </a:r>
            <a:r>
              <a:rPr lang="en-US" altLang="zh-CN" sz="1600" b="1" dirty="0" err="1">
                <a:solidFill>
                  <a:srgbClr val="7F0055"/>
                </a:solidFill>
                <a:latin typeface="华文新魏" panose="02010800040101010101" pitchFamily="2" charset="-122"/>
                <a:ea typeface="华文新魏" panose="02010800040101010101" pitchFamily="2" charset="-122"/>
              </a:rPr>
              <a:t>es.isTerminated</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r1CorrectValue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 ; int r2CorrectValue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of r1: " + r1.getValue() + ", correct value: " + r1CorrectValue);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of r2: " + r2.getValue() + ", correct value: " + r2CorrectValue);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p:txBody>
      </p:sp>
      <p:sp>
        <p:nvSpPr>
          <p:cNvPr id="10" name="圆角矩形标注 14">
            <a:extLst>
              <a:ext uri="{FF2B5EF4-FFF2-40B4-BE49-F238E27FC236}">
                <a16:creationId xmlns:a16="http://schemas.microsoft.com/office/drawing/2014/main" id="{596E4D30-D331-49CB-A797-81587BD0D1EC}"/>
              </a:ext>
            </a:extLst>
          </p:cNvPr>
          <p:cNvSpPr/>
          <p:nvPr/>
        </p:nvSpPr>
        <p:spPr>
          <a:xfrm>
            <a:off x="6635570" y="1227733"/>
            <a:ext cx="5556430" cy="555218"/>
          </a:xfrm>
          <a:prstGeom prst="wedgeRoundRectCallout">
            <a:avLst>
              <a:gd name="adj1" fmla="val -55436"/>
              <a:gd name="adj2" fmla="val -622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和场景</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3</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不同，现在创建二个资源对象</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注意资源类型是</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endPar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2" name="圆角矩形标注 14">
            <a:extLst>
              <a:ext uri="{FF2B5EF4-FFF2-40B4-BE49-F238E27FC236}">
                <a16:creationId xmlns:a16="http://schemas.microsoft.com/office/drawing/2014/main" id="{4A3E8DC5-8205-4F49-A7DC-2AAA61011524}"/>
              </a:ext>
            </a:extLst>
          </p:cNvPr>
          <p:cNvSpPr/>
          <p:nvPr/>
        </p:nvSpPr>
        <p:spPr>
          <a:xfrm>
            <a:off x="6635570" y="2717247"/>
            <a:ext cx="5549004" cy="1810148"/>
          </a:xfrm>
          <a:prstGeom prst="wedgeRoundRectCallout">
            <a:avLst>
              <a:gd name="adj1" fmla="val -58943"/>
              <a:gd name="adj2" fmla="val -1070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四个线程访问二个不同对象</a:t>
            </a:r>
          </a:p>
          <a:p>
            <a:pPr lvl="0">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的执行线程访问同一个对象</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，它们之间同步</a:t>
            </a:r>
          </a:p>
          <a:p>
            <a:pPr lvl="0">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 </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的执行线程访问同一个对象</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，它们之间同步</a:t>
            </a:r>
          </a:p>
          <a:p>
            <a:pPr lvl="0">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 </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执行线程进入对象</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b="1"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执行线程是否可以进入对象</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b="1"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无关，因为锁不一样</a:t>
            </a:r>
            <a:endPar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766879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4</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6" y="1137424"/>
            <a:ext cx="12184574" cy="5720575"/>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of r1: 15, correct value: 15</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of r2: 15, correct value: 15</a:t>
            </a:r>
          </a:p>
        </p:txBody>
      </p:sp>
      <p:sp>
        <p:nvSpPr>
          <p:cNvPr id="5" name="圆角矩形标注 14">
            <a:extLst>
              <a:ext uri="{FF2B5EF4-FFF2-40B4-BE49-F238E27FC236}">
                <a16:creationId xmlns:a16="http://schemas.microsoft.com/office/drawing/2014/main" id="{3546727D-64BC-44D7-B2C2-6386400FB97B}"/>
              </a:ext>
            </a:extLst>
          </p:cNvPr>
          <p:cNvSpPr/>
          <p:nvPr/>
        </p:nvSpPr>
        <p:spPr>
          <a:xfrm>
            <a:off x="6547898" y="4007320"/>
            <a:ext cx="5417814" cy="2050008"/>
          </a:xfrm>
          <a:prstGeom prst="wedgeRoundRectCallout">
            <a:avLst>
              <a:gd name="adj1" fmla="val -61322"/>
              <a:gd name="adj2" fmla="val -4777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计算结果正确。</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分别访问二个对象的</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，没有同步约束，因此它们的输出是乱的；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16</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也是如此。但是</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是同步的，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16</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也是同步的。如果只看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的输出，就没有乱。</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542775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总结和思考</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237439" y="1246614"/>
            <a:ext cx="11652250" cy="4841952"/>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如果采用</a:t>
            </a:r>
            <a:r>
              <a:rPr lang="en-US" altLang="zh-CN"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关键字对类</a:t>
            </a:r>
            <a:r>
              <a:rPr lang="en-US" altLang="zh-CN" sz="2000" dirty="0">
                <a:latin typeface="华文新魏" panose="02010800040101010101" pitchFamily="2" charset="-122"/>
                <a:ea typeface="华文新魏" panose="02010800040101010101" pitchFamily="2" charset="-122"/>
                <a:sym typeface="+mn-ea"/>
              </a:rPr>
              <a:t> A</a:t>
            </a:r>
            <a:r>
              <a:rPr lang="zh-CN" altLang="en-US" sz="2000" dirty="0">
                <a:latin typeface="华文新魏" panose="02010800040101010101" pitchFamily="2" charset="-122"/>
                <a:ea typeface="华文新魏" panose="02010800040101010101" pitchFamily="2" charset="-122"/>
                <a:sym typeface="+mn-ea"/>
              </a:rPr>
              <a:t>的实例方法进行同步控制，这时等价于</a:t>
            </a:r>
            <a:r>
              <a:rPr lang="en-US" altLang="zh-CN" sz="2000" dirty="0">
                <a:latin typeface="华文新魏" panose="02010800040101010101" pitchFamily="2" charset="-122"/>
                <a:ea typeface="华文新魏" panose="02010800040101010101" pitchFamily="2" charset="-122"/>
                <a:sym typeface="+mn-ea"/>
              </a:rPr>
              <a:t>synchronized(this){ }</a:t>
            </a:r>
          </a:p>
          <a:p>
            <a:pPr marL="685800" lvl="1"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一旦一个线程进入类</a:t>
            </a:r>
            <a:r>
              <a:rPr lang="en-US" altLang="zh-CN" sz="2000" dirty="0">
                <a:latin typeface="华文新魏" panose="02010800040101010101" pitchFamily="2" charset="-122"/>
                <a:ea typeface="华文新魏" panose="02010800040101010101" pitchFamily="2" charset="-122"/>
                <a:sym typeface="+mn-ea"/>
              </a:rPr>
              <a:t>A</a:t>
            </a:r>
            <a:r>
              <a:rPr lang="zh-CN" altLang="en-US" sz="2000" dirty="0">
                <a:latin typeface="华文新魏" panose="02010800040101010101" pitchFamily="2" charset="-122"/>
                <a:ea typeface="华文新魏" panose="02010800040101010101" pitchFamily="2" charset="-122"/>
                <a:sym typeface="+mn-ea"/>
              </a:rPr>
              <a:t>的对象</a:t>
            </a:r>
            <a:r>
              <a:rPr lang="en-US" altLang="zh-CN" sz="2000" dirty="0">
                <a:latin typeface="华文新魏" panose="02010800040101010101" pitchFamily="2" charset="-122"/>
                <a:ea typeface="华文新魏" panose="02010800040101010101" pitchFamily="2" charset="-122"/>
                <a:sym typeface="+mn-ea"/>
              </a:rPr>
              <a:t>o</a:t>
            </a:r>
            <a:r>
              <a:rPr lang="zh-CN" altLang="en-US" sz="2000" dirty="0">
                <a:latin typeface="华文新魏" panose="02010800040101010101" pitchFamily="2" charset="-122"/>
                <a:ea typeface="华文新魏" panose="02010800040101010101" pitchFamily="2" charset="-122"/>
                <a:sym typeface="+mn-ea"/>
              </a:rPr>
              <a:t>的</a:t>
            </a:r>
            <a:r>
              <a:rPr lang="en-US" altLang="zh-CN"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实例方法，</a:t>
            </a:r>
            <a:r>
              <a:rPr lang="zh-CN" altLang="en-US" sz="2000" dirty="0">
                <a:solidFill>
                  <a:srgbClr val="FF0000"/>
                </a:solidFill>
                <a:latin typeface="华文新魏" panose="02010800040101010101" pitchFamily="2" charset="-122"/>
                <a:ea typeface="华文新魏" panose="02010800040101010101" pitchFamily="2" charset="-122"/>
                <a:sym typeface="+mn-ea"/>
              </a:rPr>
              <a:t>对象</a:t>
            </a:r>
            <a:r>
              <a:rPr lang="en-US" altLang="zh-CN" sz="2000" dirty="0">
                <a:solidFill>
                  <a:srgbClr val="FF0000"/>
                </a:solidFill>
                <a:latin typeface="华文新魏" panose="02010800040101010101" pitchFamily="2" charset="-122"/>
                <a:ea typeface="华文新魏" panose="02010800040101010101" pitchFamily="2" charset="-122"/>
                <a:sym typeface="+mn-ea"/>
              </a:rPr>
              <a:t>o</a:t>
            </a:r>
            <a:r>
              <a:rPr lang="zh-CN" altLang="en-US" sz="2000" dirty="0">
                <a:solidFill>
                  <a:srgbClr val="FF0000"/>
                </a:solidFill>
                <a:latin typeface="华文新魏" panose="02010800040101010101" pitchFamily="2" charset="-122"/>
                <a:ea typeface="华文新魏" panose="02010800040101010101" pitchFamily="2" charset="-122"/>
                <a:sym typeface="+mn-ea"/>
              </a:rPr>
              <a:t>被加锁</a:t>
            </a:r>
            <a:r>
              <a:rPr lang="zh-CN" altLang="en-US" sz="2000" dirty="0">
                <a:latin typeface="华文新魏" panose="02010800040101010101" pitchFamily="2" charset="-122"/>
                <a:ea typeface="华文新魏" panose="02010800040101010101" pitchFamily="2" charset="-122"/>
                <a:sym typeface="+mn-ea"/>
              </a:rPr>
              <a:t>，</a:t>
            </a:r>
            <a:r>
              <a:rPr lang="zh-CN" altLang="en-US" sz="2000" dirty="0">
                <a:solidFill>
                  <a:srgbClr val="FF0000"/>
                </a:solidFill>
                <a:latin typeface="华文新魏" panose="02010800040101010101" pitchFamily="2" charset="-122"/>
                <a:ea typeface="华文新魏" panose="02010800040101010101" pitchFamily="2" charset="-122"/>
                <a:sym typeface="+mn-ea"/>
              </a:rPr>
              <a:t>对象</a:t>
            </a:r>
            <a:r>
              <a:rPr lang="en-US" altLang="zh-CN" sz="2000" dirty="0">
                <a:solidFill>
                  <a:srgbClr val="FF0000"/>
                </a:solidFill>
                <a:latin typeface="华文新魏" panose="02010800040101010101" pitchFamily="2" charset="-122"/>
                <a:ea typeface="华文新魏" panose="02010800040101010101" pitchFamily="2" charset="-122"/>
                <a:sym typeface="+mn-ea"/>
              </a:rPr>
              <a:t>o</a:t>
            </a:r>
            <a:r>
              <a:rPr lang="zh-CN" altLang="en-US" sz="2000" dirty="0">
                <a:solidFill>
                  <a:srgbClr val="FF0000"/>
                </a:solidFill>
                <a:latin typeface="华文新魏" panose="02010800040101010101" pitchFamily="2" charset="-122"/>
                <a:ea typeface="华文新魏" panose="02010800040101010101" pitchFamily="2" charset="-122"/>
                <a:sym typeface="+mn-ea"/>
              </a:rPr>
              <a:t>所有的</a:t>
            </a:r>
            <a:r>
              <a:rPr lang="en-US" altLang="zh-CN" sz="2000" dirty="0">
                <a:solidFill>
                  <a:srgbClr val="FF0000"/>
                </a:solidFill>
                <a:latin typeface="华文新魏" panose="02010800040101010101" pitchFamily="2" charset="-122"/>
                <a:ea typeface="华文新魏" panose="02010800040101010101" pitchFamily="2" charset="-122"/>
                <a:sym typeface="+mn-ea"/>
              </a:rPr>
              <a:t>synchronized</a:t>
            </a:r>
            <a:r>
              <a:rPr lang="zh-CN" altLang="en-US" sz="2000" dirty="0">
                <a:solidFill>
                  <a:srgbClr val="FF0000"/>
                </a:solidFill>
                <a:latin typeface="华文新魏" panose="02010800040101010101" pitchFamily="2" charset="-122"/>
                <a:ea typeface="华文新魏" panose="02010800040101010101" pitchFamily="2" charset="-122"/>
                <a:sym typeface="+mn-ea"/>
              </a:rPr>
              <a:t>实例方法都被锁住</a:t>
            </a:r>
            <a:r>
              <a:rPr lang="zh-CN" altLang="en-US" sz="2000" dirty="0">
                <a:latin typeface="华文新魏" panose="02010800040101010101" pitchFamily="2" charset="-122"/>
                <a:ea typeface="华文新魏" panose="02010800040101010101" pitchFamily="2" charset="-122"/>
                <a:sym typeface="+mn-ea"/>
              </a:rPr>
              <a:t>，从而阻塞了要访问对象</a:t>
            </a:r>
            <a:r>
              <a:rPr lang="en-US" altLang="zh-CN" sz="2000" dirty="0">
                <a:latin typeface="华文新魏" panose="02010800040101010101" pitchFamily="2" charset="-122"/>
                <a:ea typeface="华文新魏" panose="02010800040101010101" pitchFamily="2" charset="-122"/>
                <a:sym typeface="+mn-ea"/>
              </a:rPr>
              <a:t>o</a:t>
            </a:r>
            <a:r>
              <a:rPr lang="zh-CN" altLang="en-US" sz="2000" dirty="0">
                <a:latin typeface="华文新魏" panose="02010800040101010101" pitchFamily="2" charset="-122"/>
                <a:ea typeface="华文新魏" panose="02010800040101010101" pitchFamily="2" charset="-122"/>
                <a:sym typeface="+mn-ea"/>
              </a:rPr>
              <a:t>的</a:t>
            </a:r>
            <a:r>
              <a:rPr lang="en-US" altLang="zh-CN"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实例方法的线程，</a:t>
            </a:r>
            <a:r>
              <a:rPr lang="zh-CN" altLang="en-US" sz="2000" dirty="0">
                <a:solidFill>
                  <a:srgbClr val="FF0000"/>
                </a:solidFill>
                <a:latin typeface="华文新魏" panose="02010800040101010101" pitchFamily="2" charset="-122"/>
                <a:ea typeface="华文新魏" panose="02010800040101010101" pitchFamily="2" charset="-122"/>
                <a:sym typeface="+mn-ea"/>
              </a:rPr>
              <a:t>但是与访问</a:t>
            </a:r>
            <a:r>
              <a:rPr lang="en-US" altLang="zh-CN" sz="2000" dirty="0">
                <a:solidFill>
                  <a:srgbClr val="FF0000"/>
                </a:solidFill>
                <a:latin typeface="华文新魏" panose="02010800040101010101" pitchFamily="2" charset="-122"/>
                <a:ea typeface="华文新魏" panose="02010800040101010101" pitchFamily="2" charset="-122"/>
                <a:sym typeface="+mn-ea"/>
              </a:rPr>
              <a:t>A</a:t>
            </a:r>
            <a:r>
              <a:rPr lang="zh-CN" altLang="en-US" sz="2000" dirty="0">
                <a:solidFill>
                  <a:srgbClr val="FF0000"/>
                </a:solidFill>
                <a:latin typeface="华文新魏" panose="02010800040101010101" pitchFamily="2" charset="-122"/>
                <a:ea typeface="华文新魏" panose="02010800040101010101" pitchFamily="2" charset="-122"/>
                <a:sym typeface="+mn-ea"/>
              </a:rPr>
              <a:t>类其它对象的线程无关</a:t>
            </a:r>
            <a:endParaRPr lang="en-US" altLang="en-US" sz="2000" dirty="0">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如果采用</a:t>
            </a:r>
            <a:r>
              <a:rPr lang="en-US" altLang="zh-CN"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关键字对类</a:t>
            </a:r>
            <a:r>
              <a:rPr lang="en-US" altLang="zh-CN" sz="2000" dirty="0">
                <a:latin typeface="华文新魏" panose="02010800040101010101" pitchFamily="2" charset="-122"/>
                <a:ea typeface="华文新魏" panose="02010800040101010101" pitchFamily="2" charset="-122"/>
                <a:sym typeface="+mn-ea"/>
              </a:rPr>
              <a:t> A</a:t>
            </a:r>
            <a:r>
              <a:rPr lang="zh-CN" altLang="en-US" sz="2000" dirty="0">
                <a:latin typeface="华文新魏" panose="02010800040101010101" pitchFamily="2" charset="-122"/>
                <a:ea typeface="华文新魏" panose="02010800040101010101" pitchFamily="2" charset="-122"/>
                <a:sym typeface="+mn-ea"/>
              </a:rPr>
              <a:t>的静态方法进行同步控制，这时等价于</a:t>
            </a:r>
            <a:r>
              <a:rPr lang="en-US" altLang="zh-CN" sz="2000" dirty="0">
                <a:latin typeface="华文新魏" panose="02010800040101010101" pitchFamily="2" charset="-122"/>
                <a:ea typeface="华文新魏" panose="02010800040101010101" pitchFamily="2" charset="-122"/>
                <a:sym typeface="+mn-ea"/>
              </a:rPr>
              <a:t>synchronized(</a:t>
            </a:r>
            <a:r>
              <a:rPr lang="en-US" altLang="zh-CN" sz="2000" dirty="0" err="1">
                <a:latin typeface="华文新魏" panose="02010800040101010101" pitchFamily="2" charset="-122"/>
                <a:ea typeface="华文新魏" panose="02010800040101010101" pitchFamily="2" charset="-122"/>
                <a:sym typeface="+mn-ea"/>
              </a:rPr>
              <a:t>A.class</a:t>
            </a:r>
            <a:r>
              <a:rPr lang="en-US" altLang="zh-CN" sz="2000" dirty="0">
                <a:latin typeface="华文新魏" panose="02010800040101010101" pitchFamily="2" charset="-122"/>
                <a:ea typeface="华文新魏" panose="02010800040101010101" pitchFamily="2" charset="-122"/>
                <a:sym typeface="+mn-ea"/>
              </a:rPr>
              <a:t>){ }</a:t>
            </a:r>
            <a:r>
              <a:rPr lang="zh-CN" altLang="en-US" sz="2000" dirty="0">
                <a:latin typeface="华文新魏" panose="02010800040101010101" pitchFamily="2" charset="-122"/>
                <a:ea typeface="华文新魏" panose="02010800040101010101" pitchFamily="2" charset="-122"/>
                <a:sym typeface="+mn-ea"/>
              </a:rPr>
              <a:t>。</a:t>
            </a:r>
            <a:r>
              <a:rPr lang="zh-CN" altLang="en-US" sz="2000" dirty="0">
                <a:latin typeface="华文新魏" panose="02010800040101010101" pitchFamily="2" charset="-122"/>
                <a:ea typeface="华文新魏" panose="02010800040101010101" pitchFamily="2" charset="-122"/>
              </a:rPr>
              <a:t>一旦一个线程进入</a:t>
            </a:r>
            <a:r>
              <a:rPr lang="en-US" altLang="zh-CN" sz="2000" dirty="0">
                <a:latin typeface="华文新魏" panose="02010800040101010101" pitchFamily="2" charset="-122"/>
                <a:ea typeface="华文新魏" panose="02010800040101010101" pitchFamily="2" charset="-122"/>
              </a:rPr>
              <a:t>A</a:t>
            </a:r>
            <a:r>
              <a:rPr lang="zh-CN" altLang="en-US" sz="2000" dirty="0">
                <a:latin typeface="华文新魏" panose="02010800040101010101" pitchFamily="2" charset="-122"/>
                <a:ea typeface="华文新魏" panose="02010800040101010101" pitchFamily="2" charset="-122"/>
              </a:rPr>
              <a:t>的一个静态同步方法，</a:t>
            </a:r>
            <a:r>
              <a:rPr lang="en-US" altLang="zh-CN" sz="2000" dirty="0">
                <a:latin typeface="华文新魏" panose="02010800040101010101" pitchFamily="2" charset="-122"/>
                <a:ea typeface="华文新魏" panose="02010800040101010101" pitchFamily="2" charset="-122"/>
              </a:rPr>
              <a:t>A</a:t>
            </a:r>
            <a:r>
              <a:rPr lang="zh-CN" altLang="en-US" sz="2000" dirty="0">
                <a:latin typeface="华文新魏" panose="02010800040101010101" pitchFamily="2" charset="-122"/>
                <a:ea typeface="华文新魏" panose="02010800040101010101" pitchFamily="2" charset="-122"/>
              </a:rPr>
              <a:t>所有的静态同步方法都被锁（这个锁是类级别的锁）</a:t>
            </a:r>
            <a:r>
              <a:rPr lang="zh-CN" altLang="en-US" sz="2000" dirty="0">
                <a:solidFill>
                  <a:srgbClr val="FF0000"/>
                </a:solidFill>
                <a:latin typeface="华文新魏" panose="02010800040101010101" pitchFamily="2" charset="-122"/>
                <a:ea typeface="华文新魏" panose="02010800040101010101" pitchFamily="2" charset="-122"/>
              </a:rPr>
              <a:t>，这个锁对所有访问该类静态同步方法的线程有效，不管这些线程是通过类名访问静态同步方法还是通过不同的对象访问静态同步方法。</a:t>
            </a:r>
            <a:endParaRPr lang="en-US" altLang="zh-CN" sz="2000" dirty="0">
              <a:latin typeface="华文新魏" panose="02010800040101010101" pitchFamily="2" charset="-122"/>
              <a:ea typeface="华文新魏" panose="02010800040101010101" pitchFamily="2" charset="-122"/>
            </a:endParaRPr>
          </a:p>
          <a:p>
            <a:pPr marL="22860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rPr>
              <a:t>如果通过</a:t>
            </a:r>
            <a:r>
              <a:rPr lang="en-US" altLang="zh-CN" sz="2000" dirty="0">
                <a:latin typeface="华文新魏" panose="02010800040101010101" pitchFamily="2" charset="-122"/>
                <a:ea typeface="华文新魏" panose="02010800040101010101" pitchFamily="2" charset="-122"/>
              </a:rPr>
              <a:t>Lock</a:t>
            </a:r>
            <a:r>
              <a:rPr lang="zh-CN" altLang="en-US" sz="2000" dirty="0">
                <a:latin typeface="华文新魏" panose="02010800040101010101" pitchFamily="2" charset="-122"/>
                <a:ea typeface="华文新魏" panose="02010800040101010101" pitchFamily="2" charset="-122"/>
              </a:rPr>
              <a:t>对象进行同步，首先看</a:t>
            </a:r>
            <a:r>
              <a:rPr lang="en-US" altLang="zh-CN" sz="2000" dirty="0">
                <a:latin typeface="华文新魏" panose="02010800040101010101" pitchFamily="2" charset="-122"/>
                <a:ea typeface="华文新魏" panose="02010800040101010101" pitchFamily="2" charset="-122"/>
              </a:rPr>
              <a:t>Lock</a:t>
            </a:r>
            <a:r>
              <a:rPr lang="zh-CN" altLang="en-US" sz="2000" dirty="0">
                <a:latin typeface="华文新魏" panose="02010800040101010101" pitchFamily="2" charset="-122"/>
                <a:ea typeface="华文新魏" panose="02010800040101010101" pitchFamily="2" charset="-122"/>
              </a:rPr>
              <a:t>对象对哪些临界区上锁，</a:t>
            </a:r>
            <a:r>
              <a:rPr lang="zh-CN" altLang="en-US" sz="2000" dirty="0">
                <a:latin typeface="华文新魏" panose="02010800040101010101" pitchFamily="2" charset="-122"/>
                <a:ea typeface="华文新魏" panose="02010800040101010101" pitchFamily="2" charset="-122"/>
                <a:sym typeface="+mn-ea"/>
              </a:rPr>
              <a:t>一旦</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锁被一个线程获得，那么被这把锁控制的所有临界区都被上锁</a:t>
            </a:r>
            <a:r>
              <a:rPr lang="zh-CN" altLang="en-US" sz="2000" dirty="0">
                <a:latin typeface="华文新魏" panose="02010800040101010101" pitchFamily="2" charset="-122"/>
                <a:ea typeface="华文新魏" panose="02010800040101010101" pitchFamily="2" charset="-122"/>
              </a:rPr>
              <a:t>（如场景</a:t>
            </a:r>
            <a:r>
              <a:rPr lang="en-US" altLang="zh-CN" sz="2000" dirty="0">
                <a:latin typeface="华文新魏" panose="02010800040101010101" pitchFamily="2" charset="-122"/>
                <a:ea typeface="华文新魏" panose="02010800040101010101" pitchFamily="2" charset="-122"/>
              </a:rPr>
              <a:t>3</a:t>
            </a:r>
            <a:r>
              <a:rPr lang="zh-CN" altLang="en-US" sz="2000" dirty="0">
                <a:latin typeface="华文新魏" panose="02010800040101010101" pitchFamily="2" charset="-122"/>
                <a:ea typeface="华文新魏" panose="02010800040101010101" pitchFamily="2" charset="-122"/>
              </a:rPr>
              <a:t>）；另外要区分</a:t>
            </a:r>
            <a:r>
              <a:rPr lang="en-US" altLang="zh-CN" sz="2000" dirty="0">
                <a:latin typeface="华文新魏" panose="02010800040101010101" pitchFamily="2" charset="-122"/>
                <a:ea typeface="华文新魏" panose="02010800040101010101" pitchFamily="2" charset="-122"/>
              </a:rPr>
              <a:t>Lock</a:t>
            </a:r>
            <a:r>
              <a:rPr lang="zh-CN" altLang="en-US" sz="2000" dirty="0">
                <a:latin typeface="华文新魏" panose="02010800040101010101" pitchFamily="2" charset="-122"/>
                <a:ea typeface="华文新魏" panose="02010800040101010101" pitchFamily="2" charset="-122"/>
              </a:rPr>
              <a:t>对象本身是否是不同的：不同的</a:t>
            </a:r>
            <a:r>
              <a:rPr lang="en-US" altLang="zh-CN" sz="2000" dirty="0">
                <a:latin typeface="华文新魏" panose="02010800040101010101" pitchFamily="2" charset="-122"/>
                <a:ea typeface="华文新魏" panose="02010800040101010101" pitchFamily="2" charset="-122"/>
              </a:rPr>
              <a:t>Lock</a:t>
            </a:r>
            <a:r>
              <a:rPr lang="zh-CN" altLang="en-US" sz="2000" dirty="0">
                <a:latin typeface="华文新魏" panose="02010800040101010101" pitchFamily="2" charset="-122"/>
                <a:ea typeface="华文新魏" panose="02010800040101010101" pitchFamily="2" charset="-122"/>
              </a:rPr>
              <a:t>对象能阻塞的线程是不一样的（如场景</a:t>
            </a:r>
            <a:r>
              <a:rPr lang="en-US" altLang="zh-CN" sz="2000" dirty="0">
                <a:latin typeface="华文新魏" panose="02010800040101010101" pitchFamily="2" charset="-122"/>
                <a:ea typeface="华文新魏" panose="02010800040101010101" pitchFamily="2" charset="-122"/>
              </a:rPr>
              <a:t>4</a:t>
            </a:r>
            <a:r>
              <a:rPr lang="zh-CN" altLang="en-US" sz="2000" dirty="0">
                <a:latin typeface="华文新魏" panose="02010800040101010101" pitchFamily="2" charset="-122"/>
                <a:ea typeface="华文新魏" panose="02010800040101010101" pitchFamily="2" charset="-122"/>
              </a:rPr>
              <a:t>）。</a:t>
            </a:r>
            <a:endParaRPr lang="en-US" altLang="zh-CN" sz="2000" dirty="0">
              <a:latin typeface="华文新魏" panose="02010800040101010101" pitchFamily="2" charset="-122"/>
              <a:ea typeface="华文新魏" panose="02010800040101010101" pitchFamily="2" charset="-122"/>
            </a:endParaRPr>
          </a:p>
          <a:p>
            <a:pPr marL="685800" lvl="1"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对于场景</a:t>
            </a:r>
            <a:r>
              <a:rPr lang="en-US" altLang="zh-CN" sz="2000" dirty="0">
                <a:latin typeface="华文新魏" panose="02010800040101010101" pitchFamily="2" charset="-122"/>
                <a:ea typeface="华文新魏" panose="02010800040101010101" pitchFamily="2" charset="-122"/>
                <a:sym typeface="+mn-ea"/>
              </a:rPr>
              <a:t>4</a:t>
            </a:r>
            <a:r>
              <a:rPr lang="zh-CN" altLang="en-US" sz="2000" dirty="0">
                <a:latin typeface="华文新魏" panose="02010800040101010101" pitchFamily="2" charset="-122"/>
                <a:ea typeface="华文新魏" panose="02010800040101010101" pitchFamily="2" charset="-122"/>
                <a:sym typeface="+mn-ea"/>
              </a:rPr>
              <a:t>，请思考，</a:t>
            </a:r>
            <a:r>
              <a:rPr lang="zh-CN" altLang="en-US" sz="2000" dirty="0">
                <a:solidFill>
                  <a:srgbClr val="FF0000"/>
                </a:solidFill>
                <a:latin typeface="华文新魏" panose="02010800040101010101" pitchFamily="2" charset="-122"/>
                <a:ea typeface="华文新魏" panose="02010800040101010101" pitchFamily="2" charset="-122"/>
                <a:sym typeface="+mn-ea"/>
              </a:rPr>
              <a:t>如果把</a:t>
            </a:r>
            <a:r>
              <a:rPr lang="en-US" altLang="zh-CN" sz="2000" dirty="0" err="1">
                <a:solidFill>
                  <a:srgbClr val="FF0000"/>
                </a:solidFill>
                <a:latin typeface="华文新魏" panose="02010800040101010101" pitchFamily="2" charset="-122"/>
                <a:ea typeface="华文新魏" panose="02010800040101010101" pitchFamily="2" charset="-122"/>
              </a:rPr>
              <a:t>ResourceWithLock</a:t>
            </a:r>
            <a:r>
              <a:rPr lang="zh-CN" altLang="en-US" sz="2000" dirty="0">
                <a:solidFill>
                  <a:srgbClr val="FF0000"/>
                </a:solidFill>
                <a:latin typeface="华文新魏" panose="02010800040101010101" pitchFamily="2" charset="-122"/>
                <a:ea typeface="华文新魏" panose="02010800040101010101" pitchFamily="2" charset="-122"/>
              </a:rPr>
              <a:t>里的实例成员</a:t>
            </a:r>
            <a:r>
              <a:rPr lang="en-US" altLang="zh-CN" sz="2000" dirty="0">
                <a:solidFill>
                  <a:srgbClr val="FF0000"/>
                </a:solidFill>
                <a:latin typeface="华文新魏" panose="02010800040101010101" pitchFamily="2" charset="-122"/>
                <a:ea typeface="华文新魏" panose="02010800040101010101" pitchFamily="2" charset="-122"/>
              </a:rPr>
              <a:t>lock</a:t>
            </a:r>
            <a:r>
              <a:rPr lang="zh-CN" altLang="en-US" sz="2000" dirty="0">
                <a:solidFill>
                  <a:srgbClr val="FF0000"/>
                </a:solidFill>
                <a:latin typeface="华文新魏" panose="02010800040101010101" pitchFamily="2" charset="-122"/>
                <a:ea typeface="华文新魏" panose="02010800040101010101" pitchFamily="2" charset="-122"/>
              </a:rPr>
              <a:t>改成静态成员，结果有什么不一样？</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p:txBody>
      </p:sp>
    </p:spTree>
    <p:extLst>
      <p:ext uri="{BB962C8B-B14F-4D97-AF65-F5344CB8AC3E}">
        <p14:creationId xmlns:p14="http://schemas.microsoft.com/office/powerpoint/2010/main" val="13137249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95135" y="1124387"/>
            <a:ext cx="11075089" cy="2812157"/>
          </a:xfrm>
          <a:prstGeom prst="rect">
            <a:avLst/>
          </a:prstGeom>
        </p:spPr>
        <p:txBody>
          <a:bodyPr vert="horz" wrap="square" lIns="92075" tIns="46038" rIns="92075" bIns="46038" anchor="t">
            <a:normAutofit fontScale="92500" lnSpcReduction="10000"/>
          </a:bodyPr>
          <a:lstStyle/>
          <a:p>
            <a:pPr marL="228600" indent="-228600">
              <a:lnSpc>
                <a:spcPct val="120000"/>
              </a:lnSpc>
              <a:spcBef>
                <a:spcPct val="0"/>
              </a:spcBef>
              <a:buFont typeface="Wingdings" pitchFamily="2" charset="2"/>
              <a:buChar char="n"/>
              <a:defRPr/>
            </a:pPr>
            <a:r>
              <a:rPr lang="en-US" altLang="en-US" sz="2400" dirty="0" err="1">
                <a:latin typeface="华文新魏" panose="02010800040101010101" pitchFamily="2" charset="-122"/>
                <a:ea typeface="华文新魏" panose="02010800040101010101" pitchFamily="2" charset="-122"/>
              </a:rPr>
              <a:t>线程</a:t>
            </a:r>
            <a:r>
              <a:rPr lang="zh-CN" altLang="en-US" sz="2400" dirty="0">
                <a:latin typeface="华文新魏" panose="02010800040101010101" pitchFamily="2" charset="-122"/>
                <a:ea typeface="华文新魏" panose="02010800040101010101" pitchFamily="2" charset="-122"/>
              </a:rPr>
              <a:t>之间有资源竞</a:t>
            </a:r>
            <a:r>
              <a:rPr lang="en-US" altLang="en-US" sz="2400" dirty="0">
                <a:latin typeface="华文新魏" panose="02010800040101010101" pitchFamily="2" charset="-122"/>
                <a:ea typeface="华文新魏" panose="02010800040101010101" pitchFamily="2" charset="-122"/>
              </a:rPr>
              <a:t>争</a:t>
            </a:r>
            <a:r>
              <a:rPr lang="zh-CN" altLang="en-US" sz="2400" dirty="0">
                <a:latin typeface="华文新魏" panose="02010800040101010101" pitchFamily="2" charset="-122"/>
                <a:ea typeface="华文新魏" panose="02010800040101010101" pitchFamily="2" charset="-122"/>
              </a:rPr>
              <a:t>，</a:t>
            </a:r>
            <a:r>
              <a:rPr lang="en-US" altLang="zh-CN" sz="2400" dirty="0">
                <a:solidFill>
                  <a:srgbClr val="FF0000"/>
                </a:solidFill>
                <a:latin typeface="华文新魏" panose="02010800040101010101" pitchFamily="2" charset="-122"/>
                <a:ea typeface="华文新魏" panose="02010800040101010101" pitchFamily="2" charset="-122"/>
              </a:rPr>
              <a:t>synchronized</a:t>
            </a:r>
            <a:r>
              <a:rPr lang="zh-CN" altLang="en-US" sz="2400" dirty="0">
                <a:solidFill>
                  <a:srgbClr val="FF0000"/>
                </a:solidFill>
                <a:latin typeface="华文新魏" panose="02010800040101010101" pitchFamily="2" charset="-122"/>
                <a:ea typeface="华文新魏" panose="02010800040101010101" pitchFamily="2" charset="-122"/>
              </a:rPr>
              <a:t>和</a:t>
            </a:r>
            <a:r>
              <a:rPr lang="en-US" altLang="zh-CN" sz="2400" dirty="0">
                <a:solidFill>
                  <a:srgbClr val="FF0000"/>
                </a:solidFill>
                <a:latin typeface="华文新魏" panose="02010800040101010101" pitchFamily="2" charset="-122"/>
                <a:ea typeface="华文新魏" panose="02010800040101010101" pitchFamily="2" charset="-122"/>
              </a:rPr>
              <a:t>Lock</a:t>
            </a:r>
            <a:r>
              <a:rPr lang="zh-CN" altLang="en-US" sz="2400" dirty="0">
                <a:solidFill>
                  <a:srgbClr val="FF0000"/>
                </a:solidFill>
                <a:latin typeface="华文新魏" panose="02010800040101010101" pitchFamily="2" charset="-122"/>
                <a:ea typeface="华文新魏" panose="02010800040101010101" pitchFamily="2" charset="-122"/>
              </a:rPr>
              <a:t>锁这些同步机制解决的是资源竞争问题</a:t>
            </a:r>
          </a:p>
          <a:p>
            <a:pPr marL="228600" indent="-228600">
              <a:lnSpc>
                <a:spcPct val="120000"/>
              </a:lnSpc>
              <a:spcBef>
                <a:spcPct val="0"/>
              </a:spcBef>
              <a:buFont typeface="Wingdings" pitchFamily="2" charset="2"/>
              <a:buChar char="n"/>
              <a:defRPr/>
            </a:pPr>
            <a:r>
              <a:rPr lang="zh-CN" altLang="en-US" sz="2400" dirty="0">
                <a:latin typeface="华文新魏" panose="02010800040101010101" pitchFamily="2" charset="-122"/>
                <a:ea typeface="华文新魏" panose="02010800040101010101" pitchFamily="2" charset="-122"/>
              </a:rPr>
              <a:t>线程之间还有相互协作的问题</a:t>
            </a:r>
            <a:endPar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ct val="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假设</a:t>
            </a:r>
            <a:r>
              <a:rPr kumimoji="0" lang="en-US" altLang="en-US" sz="24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创建并启动两个任务</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线程：</a:t>
            </a:r>
          </a:p>
          <a:p>
            <a:pPr marL="685800" marR="0" lvl="1" indent="-228600" algn="l" defTabSz="914400" rtl="0" eaLnBrk="1" fontAlgn="auto" latinLnBrk="0" hangingPunct="1">
              <a:lnSpc>
                <a:spcPct val="120000"/>
              </a:lnSpc>
              <a:spcBef>
                <a:spcPct val="0"/>
              </a:spcBef>
              <a:spcAft>
                <a:spcPts val="0"/>
              </a:spcAft>
              <a:buClrTx/>
              <a:buSzTx/>
              <a:buFont typeface="Wingdings" panose="05000000000000000000" charset="0"/>
              <a:buChar char=""/>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存款线程</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用来向</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账户</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中存款</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ct val="0"/>
              </a:spcBef>
              <a:spcAft>
                <a:spcPts val="0"/>
              </a:spcAft>
              <a:buClrTx/>
              <a:buSzTx/>
              <a:buFont typeface="Wingdings" panose="05000000000000000000" charset="0"/>
              <a:buChar char=""/>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提款线程</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从同一</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账户</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中提款</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ct val="0"/>
              </a:spcBef>
              <a:spcAft>
                <a:spcPts val="0"/>
              </a:spcAft>
              <a:buClrTx/>
              <a:buSzTx/>
              <a:buFont typeface="Wingdings" panose="05000000000000000000" charset="0"/>
              <a:buChar char=""/>
              <a:tabLst/>
              <a:defRPr/>
            </a:pP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当提款的数额</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大于账户</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的</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当</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前余额时，提款线程必须等待</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存款线程往账户里存钱</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ct val="0"/>
              </a:spcBef>
              <a:spcAft>
                <a:spcPts val="0"/>
              </a:spcAft>
              <a:buClrTx/>
              <a:buSzTx/>
              <a:buFont typeface="Wingdings" panose="05000000000000000000" charset="0"/>
              <a:buChar char=""/>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如果存款线程</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存</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入</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一笔资金，必须通知提款线程</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重新</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尝试</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提款，如果余额仍未达到提款的数额，提款线程必须继续等待新的存款</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p>
        </p:txBody>
      </p:sp>
      <p:pic>
        <p:nvPicPr>
          <p:cNvPr id="5" name="Picture 11"/>
          <p:cNvPicPr>
            <a:picLocks noChangeAspect="1"/>
          </p:cNvPicPr>
          <p:nvPr/>
        </p:nvPicPr>
        <p:blipFill>
          <a:blip r:embed="rId2" cstate="print"/>
          <a:stretch>
            <a:fillRect/>
          </a:stretch>
        </p:blipFill>
        <p:spPr>
          <a:xfrm>
            <a:off x="595135" y="3936544"/>
            <a:ext cx="7227887" cy="2797175"/>
          </a:xfrm>
          <a:prstGeom prst="rect">
            <a:avLst/>
          </a:prstGeom>
          <a:noFill/>
          <a:ln w="12700">
            <a:noFill/>
          </a:ln>
        </p:spPr>
      </p:pic>
      <p:sp>
        <p:nvSpPr>
          <p:cNvPr id="6" name="文本框 1"/>
          <p:cNvSpPr txBox="1"/>
          <p:nvPr/>
        </p:nvSpPr>
        <p:spPr>
          <a:xfrm>
            <a:off x="8665520" y="5397951"/>
            <a:ext cx="1426845"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例：</a:t>
            </a: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30-6</a:t>
            </a:r>
          </a:p>
        </p:txBody>
      </p:sp>
    </p:spTree>
    <p:extLst>
      <p:ext uri="{BB962C8B-B14F-4D97-AF65-F5344CB8AC3E}">
        <p14:creationId xmlns:p14="http://schemas.microsoft.com/office/powerpoint/2010/main" val="836623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114776" y="1105427"/>
            <a:ext cx="11783575" cy="3388514"/>
          </a:xfrm>
          <a:prstGeom prst="rect">
            <a:avLst/>
          </a:prstGeom>
        </p:spPr>
        <p:txBody>
          <a:bodyPr vert="horz" wrap="square" lIns="92075" tIns="46038" rIns="92075" bIns="46038" anchor="t">
            <a:noAutofit/>
          </a:bodyPr>
          <a:lstStyle/>
          <a:p>
            <a:pPr marL="228600" indent="-228600">
              <a:lnSpc>
                <a:spcPct val="130000"/>
              </a:lnSpc>
              <a:spcBef>
                <a:spcPct val="0"/>
              </a:spcBef>
              <a:buFont typeface="Wingdings" pitchFamily="2" charset="2"/>
              <a:buChar char="n"/>
            </a:pPr>
            <a:r>
              <a:rPr lang="zh-CN" altLang="en-US" sz="2200" dirty="0">
                <a:latin typeface="华文新魏" panose="02010800040101010101" pitchFamily="2" charset="-122"/>
                <a:ea typeface="华文新魏" panose="02010800040101010101" pitchFamily="2" charset="-122"/>
              </a:rPr>
              <a:t>线程之间的相互协作：可通过</a:t>
            </a:r>
            <a:r>
              <a:rPr lang="en-US" altLang="zh-CN" sz="2200" dirty="0">
                <a:latin typeface="华文新魏" panose="02010800040101010101" pitchFamily="2" charset="-122"/>
                <a:ea typeface="华文新魏" panose="02010800040101010101" pitchFamily="2" charset="-122"/>
              </a:rPr>
              <a:t>Condition</a:t>
            </a:r>
            <a:r>
              <a:rPr lang="zh-CN" altLang="en-US" sz="2200" dirty="0">
                <a:latin typeface="华文新魏" panose="02010800040101010101" pitchFamily="2" charset="-122"/>
                <a:ea typeface="华文新魏" panose="02010800040101010101" pitchFamily="2" charset="-122"/>
              </a:rPr>
              <a:t>对象的</a:t>
            </a:r>
            <a:r>
              <a:rPr lang="en-US" altLang="zh-CN" sz="2200" dirty="0">
                <a:latin typeface="华文新魏" panose="02010800040101010101" pitchFamily="2" charset="-122"/>
                <a:ea typeface="华文新魏" panose="02010800040101010101" pitchFamily="2" charset="-122"/>
              </a:rPr>
              <a:t>await/signal/</a:t>
            </a:r>
            <a:r>
              <a:rPr lang="en-US" altLang="zh-CN" sz="2200" dirty="0" err="1">
                <a:latin typeface="华文新魏" panose="02010800040101010101" pitchFamily="2" charset="-122"/>
                <a:ea typeface="华文新魏" panose="02010800040101010101" pitchFamily="2" charset="-122"/>
              </a:rPr>
              <a:t>signalAll</a:t>
            </a:r>
            <a:r>
              <a:rPr lang="zh-CN" altLang="en-US" sz="2200" dirty="0">
                <a:latin typeface="华文新魏" panose="02010800040101010101" pitchFamily="2" charset="-122"/>
                <a:ea typeface="华文新魏" panose="02010800040101010101" pitchFamily="2" charset="-122"/>
              </a:rPr>
              <a:t>来完成</a:t>
            </a:r>
          </a:p>
          <a:p>
            <a:pPr marL="800100" lvl="1" indent="-342900">
              <a:lnSpc>
                <a:spcPct val="130000"/>
              </a:lnSpc>
              <a:spcBef>
                <a:spcPct val="0"/>
              </a:spcBef>
              <a:buFont typeface="Wingdings" panose="05000000000000000000" pitchFamily="2" charset="2"/>
              <a:buChar char="u"/>
              <a:defRPr/>
            </a:pPr>
            <a:r>
              <a:rPr lang="en-US" altLang="zh-CN" dirty="0">
                <a:latin typeface="华文新魏" panose="02010800040101010101" pitchFamily="2" charset="-122"/>
                <a:ea typeface="华文新魏" panose="02010800040101010101" pitchFamily="2" charset="-122"/>
                <a:sym typeface="+mn-ea"/>
              </a:rPr>
              <a:t>Condition (</a:t>
            </a:r>
            <a:r>
              <a:rPr lang="zh-CN" altLang="en-US" dirty="0">
                <a:latin typeface="华文新魏" panose="02010800040101010101" pitchFamily="2" charset="-122"/>
                <a:ea typeface="华文新魏" panose="02010800040101010101" pitchFamily="2" charset="-122"/>
                <a:sym typeface="+mn-ea"/>
              </a:rPr>
              <a:t>条件</a:t>
            </a:r>
            <a:r>
              <a:rPr lang="en-US" altLang="zh-CN" dirty="0">
                <a:latin typeface="华文新魏" panose="02010800040101010101" pitchFamily="2" charset="-122"/>
                <a:ea typeface="华文新魏" panose="02010800040101010101" pitchFamily="2" charset="-122"/>
                <a:sym typeface="+mn-ea"/>
              </a:rPr>
              <a:t>)</a:t>
            </a:r>
            <a:r>
              <a:rPr lang="zh-CN" altLang="en-US" dirty="0">
                <a:latin typeface="华文新魏" panose="02010800040101010101" pitchFamily="2" charset="-122"/>
                <a:ea typeface="华文新魏" panose="02010800040101010101" pitchFamily="2" charset="-122"/>
                <a:sym typeface="+mn-ea"/>
              </a:rPr>
              <a:t>对象</a:t>
            </a:r>
            <a:r>
              <a:rPr lang="en-US" altLang="en-US" dirty="0" err="1">
                <a:latin typeface="华文新魏" panose="02010800040101010101" pitchFamily="2" charset="-122"/>
                <a:ea typeface="华文新魏" panose="02010800040101010101" pitchFamily="2" charset="-122"/>
              </a:rPr>
              <a:t>是通过调用Lock</a:t>
            </a:r>
            <a:r>
              <a:rPr lang="zh-CN" altLang="en-US" dirty="0">
                <a:latin typeface="华文新魏" panose="02010800040101010101" pitchFamily="2" charset="-122"/>
                <a:ea typeface="华文新魏" panose="02010800040101010101" pitchFamily="2" charset="-122"/>
              </a:rPr>
              <a:t>实例</a:t>
            </a:r>
            <a:r>
              <a:rPr lang="en-US" altLang="en-US" dirty="0" err="1">
                <a:latin typeface="华文新魏" panose="02010800040101010101" pitchFamily="2" charset="-122"/>
                <a:ea typeface="华文新魏" panose="02010800040101010101" pitchFamily="2" charset="-122"/>
              </a:rPr>
              <a:t>的newCondition</a:t>
            </a:r>
            <a:r>
              <a:rPr lang="en-US" altLang="en-US" dirty="0">
                <a:latin typeface="华文新魏" panose="02010800040101010101" pitchFamily="2" charset="-122"/>
                <a:ea typeface="华文新魏" panose="02010800040101010101" pitchFamily="2" charset="-122"/>
              </a:rPr>
              <a:t>( )</a:t>
            </a:r>
            <a:r>
              <a:rPr lang="en-US" altLang="en-US" dirty="0" err="1">
                <a:latin typeface="华文新魏" panose="02010800040101010101" pitchFamily="2" charset="-122"/>
                <a:ea typeface="华文新魏" panose="02010800040101010101" pitchFamily="2" charset="-122"/>
              </a:rPr>
              <a:t>方法而创建的</a:t>
            </a:r>
            <a:r>
              <a:rPr lang="zh-CN" altLang="en-US" dirty="0">
                <a:latin typeface="华文新魏" panose="02010800040101010101" pitchFamily="2" charset="-122"/>
                <a:ea typeface="华文新魏" panose="02010800040101010101" pitchFamily="2" charset="-122"/>
              </a:rPr>
              <a:t>对象</a:t>
            </a:r>
          </a:p>
          <a:p>
            <a:pPr marL="800100" marR="0" lvl="1" indent="-342900" algn="l" defTabSz="914400" rtl="0" eaLnBrk="1" fontAlgn="auto" latinLnBrk="0" hangingPunct="1">
              <a:lnSpc>
                <a:spcPct val="130000"/>
              </a:lnSpc>
              <a:spcBef>
                <a:spcPct val="0"/>
              </a:spcBef>
              <a:spcAft>
                <a:spcPts val="0"/>
              </a:spcAft>
              <a:buClrTx/>
              <a:buSzTx/>
              <a:buFont typeface="Wingdings" panose="05000000000000000000" pitchFamily="2" charset="2"/>
              <a:buChar char="u"/>
              <a:tabLst/>
              <a:defRPr/>
            </a:pPr>
            <a:r>
              <a:rPr kumimoji="0" lang="en-US" altLang="zh-CN"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Condition</a:t>
            </a:r>
            <a:r>
              <a:rPr lang="zh-CN" altLang="en-US" dirty="0">
                <a:latin typeface="华文新魏" panose="02010800040101010101" pitchFamily="2" charset="-122"/>
                <a:ea typeface="华文新魏" panose="02010800040101010101" pitchFamily="2" charset="-122"/>
                <a:sym typeface="+mn-ea"/>
              </a:rPr>
              <a:t>对象</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sym typeface="+mn-ea"/>
              </a:rPr>
              <a:t>可以用于协调线程之间的交互</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（使用条件实现线程间通信）</a:t>
            </a:r>
          </a:p>
          <a:p>
            <a:pPr marL="685800" marR="0" lvl="1" indent="-228600" algn="l" defTabSz="914400" rtl="0" eaLnBrk="1" fontAlgn="auto" latinLnBrk="0" hangingPunct="1">
              <a:lnSpc>
                <a:spcPct val="130000"/>
              </a:lnSpc>
              <a:spcBef>
                <a:spcPct val="0"/>
              </a:spcBef>
              <a:spcAft>
                <a:spcPts val="0"/>
              </a:spcAft>
              <a:buClrTx/>
              <a:buSzTx/>
              <a:buFont typeface="Wingdings" panose="05000000000000000000" charset="0"/>
              <a:buChar char=""/>
              <a:tabLst/>
              <a:defRPr/>
            </a:pP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一旦创建了</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条件</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对象</a:t>
            </a:r>
            <a:r>
              <a:rPr kumimoji="0" lang="en-US" altLang="zh-CN"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condition</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，就</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可以通过调用</a:t>
            </a:r>
            <a:r>
              <a:rPr kumimoji="0" lang="en-US" altLang="zh-CN"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condition.</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await</a:t>
            </a:r>
            <a:r>
              <a:rPr kumimoji="0" lang="en-US"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使当前线程进入等待状态</a:t>
            </a:r>
            <a:r>
              <a:rPr kumimoji="0" lang="en-US"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  </a:t>
            </a:r>
          </a:p>
          <a:p>
            <a:pPr marL="685800" marR="0" lvl="1" indent="-228600" algn="l" defTabSz="914400" rtl="0" eaLnBrk="1" fontAlgn="auto" latinLnBrk="0" hangingPunct="1">
              <a:lnSpc>
                <a:spcPct val="130000"/>
              </a:lnSpc>
              <a:spcBef>
                <a:spcPct val="0"/>
              </a:spcBef>
              <a:spcAft>
                <a:spcPts val="0"/>
              </a:spcAft>
              <a:buClrTx/>
              <a:buSzTx/>
              <a:buFont typeface="Wingdings" panose="05000000000000000000" charset="0"/>
              <a:buChar char=""/>
              <a:tabLst/>
              <a:defRPr/>
            </a:pP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其它线程通过</a:t>
            </a:r>
            <a:r>
              <a:rPr lang="zh-CN" altLang="en-US" dirty="0">
                <a:solidFill>
                  <a:srgbClr val="FF0000"/>
                </a:solidFill>
                <a:latin typeface="华文新魏" panose="02010800040101010101" pitchFamily="2" charset="-122"/>
                <a:ea typeface="华文新魏" panose="02010800040101010101" pitchFamily="2" charset="-122"/>
              </a:rPr>
              <a:t>同一个</a:t>
            </a:r>
            <a:r>
              <a:rPr kumimoji="0" lang="zh-CN" altLang="en-US"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条件对象</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调用</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signal和signalAll</a:t>
            </a:r>
            <a:r>
              <a:rPr kumimoji="0" lang="en-US"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方法来</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唤醒等待的</a:t>
            </a:r>
            <a:r>
              <a:rPr lang="zh-CN" altLang="en-US" dirty="0">
                <a:latin typeface="华文新魏" panose="02010800040101010101" pitchFamily="2" charset="-122"/>
                <a:ea typeface="华文新魏" panose="02010800040101010101" pitchFamily="2" charset="-122"/>
              </a:rPr>
              <a:t>线程</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，从而</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实现线程之</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间的相互协作</a:t>
            </a:r>
            <a:endParaRPr kumimoji="0" lang="en-US" altLang="zh-CN"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lvl="0" indent="-228600">
              <a:lnSpc>
                <a:spcPct val="110000"/>
              </a:lnSpc>
              <a:spcBef>
                <a:spcPct val="0"/>
              </a:spcBef>
              <a:buFont typeface="Wingdings" pitchFamily="2" charset="2"/>
              <a:buChar char="n"/>
              <a:defRPr/>
            </a:pPr>
            <a:r>
              <a:rPr lang="en-US" altLang="zh-CN" sz="2200" dirty="0" err="1">
                <a:latin typeface="华文新魏" panose="02010800040101010101" pitchFamily="2" charset="-122"/>
                <a:ea typeface="华文新魏" panose="02010800040101010101" pitchFamily="2" charset="-122"/>
                <a:sym typeface="+mn-ea"/>
              </a:rPr>
              <a:t>锁和条件是Java</a:t>
            </a:r>
            <a:r>
              <a:rPr lang="en-US" altLang="zh-CN" sz="2200" dirty="0">
                <a:latin typeface="华文新魏" panose="02010800040101010101" pitchFamily="2" charset="-122"/>
                <a:ea typeface="华文新魏" panose="02010800040101010101" pitchFamily="2" charset="-122"/>
                <a:sym typeface="+mn-ea"/>
              </a:rPr>
              <a:t> 5中的新内容</a:t>
            </a:r>
            <a:r>
              <a:rPr lang="zh-CN" altLang="en-US" sz="2200" dirty="0">
                <a:latin typeface="华文新魏" panose="02010800040101010101" pitchFamily="2" charset="-122"/>
                <a:ea typeface="华文新魏" panose="02010800040101010101" pitchFamily="2" charset="-122"/>
                <a:sym typeface="+mn-ea"/>
              </a:rPr>
              <a:t>，</a:t>
            </a:r>
            <a:r>
              <a:rPr lang="en-US" altLang="zh-CN" sz="2200" dirty="0" err="1">
                <a:latin typeface="华文新魏" panose="02010800040101010101" pitchFamily="2" charset="-122"/>
                <a:ea typeface="华文新魏" panose="02010800040101010101" pitchFamily="2" charset="-122"/>
                <a:sym typeface="+mn-ea"/>
              </a:rPr>
              <a:t>在Java</a:t>
            </a:r>
            <a:r>
              <a:rPr lang="en-US" altLang="zh-CN" sz="2200" dirty="0">
                <a:latin typeface="华文新魏" panose="02010800040101010101" pitchFamily="2" charset="-122"/>
                <a:ea typeface="华文新魏" panose="02010800040101010101" pitchFamily="2" charset="-122"/>
                <a:sym typeface="+mn-ea"/>
              </a:rPr>
              <a:t> 5之前，线程通信是</a:t>
            </a:r>
            <a:r>
              <a:rPr lang="zh-CN" altLang="en-US" sz="2200" dirty="0">
                <a:latin typeface="华文新魏" panose="02010800040101010101" pitchFamily="2" charset="-122"/>
                <a:ea typeface="华文新魏" panose="02010800040101010101" pitchFamily="2" charset="-122"/>
                <a:sym typeface="+mn-ea"/>
              </a:rPr>
              <a:t>使用</a:t>
            </a:r>
            <a:r>
              <a:rPr lang="en-US" altLang="zh-CN" sz="2200" dirty="0" err="1">
                <a:latin typeface="华文新魏" panose="02010800040101010101" pitchFamily="2" charset="-122"/>
                <a:ea typeface="华文新魏" panose="02010800040101010101" pitchFamily="2" charset="-122"/>
                <a:sym typeface="+mn-ea"/>
              </a:rPr>
              <a:t>对象的</a:t>
            </a:r>
            <a:r>
              <a:rPr lang="zh-CN" altLang="en-US" sz="2200" dirty="0">
                <a:latin typeface="华文新魏" panose="02010800040101010101" pitchFamily="2" charset="-122"/>
                <a:ea typeface="华文新魏" panose="02010800040101010101" pitchFamily="2" charset="-122"/>
                <a:sym typeface="+mn-ea"/>
              </a:rPr>
              <a:t>内置监视器（</a:t>
            </a:r>
            <a:r>
              <a:rPr lang="en-US" altLang="zh-CN" sz="2200" dirty="0">
                <a:latin typeface="华文新魏" panose="02010800040101010101" pitchFamily="2" charset="-122"/>
                <a:ea typeface="华文新魏" panose="02010800040101010101" pitchFamily="2" charset="-122"/>
                <a:sym typeface="+mn-ea"/>
              </a:rPr>
              <a:t>Object</a:t>
            </a:r>
            <a:r>
              <a:rPr lang="zh-CN" altLang="en-US" sz="2200" dirty="0">
                <a:latin typeface="华文新魏" panose="02010800040101010101" pitchFamily="2" charset="-122"/>
                <a:ea typeface="华文新魏" panose="02010800040101010101" pitchFamily="2" charset="-122"/>
                <a:sym typeface="+mn-ea"/>
              </a:rPr>
              <a:t>类的</a:t>
            </a:r>
            <a:r>
              <a:rPr lang="en-US" altLang="zh-CN" sz="2200" dirty="0">
                <a:latin typeface="华文新魏" panose="02010800040101010101" pitchFamily="2" charset="-122"/>
                <a:ea typeface="华文新魏" panose="02010800040101010101" pitchFamily="2" charset="-122"/>
                <a:sym typeface="+mn-ea"/>
              </a:rPr>
              <a:t>wait/signal/</a:t>
            </a:r>
            <a:r>
              <a:rPr lang="en-US" altLang="zh-CN" sz="2200" dirty="0" err="1">
                <a:latin typeface="华文新魏" panose="02010800040101010101" pitchFamily="2" charset="-122"/>
                <a:ea typeface="华文新魏" panose="02010800040101010101" pitchFamily="2" charset="-122"/>
                <a:sym typeface="+mn-ea"/>
              </a:rPr>
              <a:t>signalAll</a:t>
            </a:r>
            <a:r>
              <a:rPr lang="zh-CN" altLang="en-US" sz="2200" dirty="0">
                <a:latin typeface="华文新魏" panose="02010800040101010101" pitchFamily="2" charset="-122"/>
                <a:ea typeface="华文新魏" panose="02010800040101010101" pitchFamily="2" charset="-122"/>
                <a:sym typeface="+mn-ea"/>
              </a:rPr>
              <a:t>）编程实现</a:t>
            </a:r>
          </a:p>
          <a:p>
            <a:pPr marL="228600" lvl="0" indent="-228600">
              <a:lnSpc>
                <a:spcPct val="110000"/>
              </a:lnSpc>
              <a:spcBef>
                <a:spcPct val="0"/>
              </a:spcBef>
              <a:buFont typeface="Wingdings" pitchFamily="2" charset="2"/>
              <a:buChar char="n"/>
              <a:defRPr/>
            </a:pPr>
            <a:r>
              <a:rPr lang="zh-CN" altLang="en-US" sz="2200" dirty="0">
                <a:latin typeface="华文新魏" panose="02010800040101010101" pitchFamily="2" charset="-122"/>
                <a:ea typeface="华文新魏" panose="02010800040101010101" pitchFamily="2" charset="-122"/>
                <a:sym typeface="+mn-ea"/>
              </a:rPr>
              <a:t>锁和条件比内置监视器更加强大且灵活，因此无须使用内置监视器，但要注意遗留代码中的内置监视器</a:t>
            </a:r>
          </a:p>
        </p:txBody>
      </p:sp>
      <p:graphicFrame>
        <p:nvGraphicFramePr>
          <p:cNvPr id="6" name="对象 5"/>
          <p:cNvGraphicFramePr>
            <a:graphicFrameLocks noChangeAspect="1"/>
          </p:cNvGraphicFramePr>
          <p:nvPr>
            <p:extLst>
              <p:ext uri="{D42A27DB-BD31-4B8C-83A1-F6EECF244321}">
                <p14:modId xmlns:p14="http://schemas.microsoft.com/office/powerpoint/2010/main" val="362119202"/>
              </p:ext>
            </p:extLst>
          </p:nvPr>
        </p:nvGraphicFramePr>
        <p:xfrm>
          <a:off x="304800" y="4983700"/>
          <a:ext cx="3574417" cy="1649730"/>
        </p:xfrm>
        <a:graphic>
          <a:graphicData uri="http://schemas.openxmlformats.org/presentationml/2006/ole">
            <mc:AlternateContent xmlns:mc="http://schemas.openxmlformats.org/markup-compatibility/2006">
              <mc:Choice xmlns:v="urn:schemas-microsoft-com:vml" Requires="v">
                <p:oleObj spid="_x0000_s31076" r:id="rId4" imgW="4809967" imgH="2171811" progId="">
                  <p:embed/>
                </p:oleObj>
              </mc:Choice>
              <mc:Fallback>
                <p:oleObj r:id="rId4" imgW="4809967" imgH="2171811"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983700"/>
                        <a:ext cx="3574417" cy="1649730"/>
                      </a:xfrm>
                      <a:prstGeom prst="rect">
                        <a:avLst/>
                      </a:prstGeom>
                      <a:noFill/>
                    </p:spPr>
                  </p:pic>
                </p:oleObj>
              </mc:Fallback>
            </mc:AlternateContent>
          </a:graphicData>
        </a:graphic>
      </p:graphicFrame>
      <p:sp>
        <p:nvSpPr>
          <p:cNvPr id="7" name="文本框 3"/>
          <p:cNvSpPr txBox="1"/>
          <p:nvPr/>
        </p:nvSpPr>
        <p:spPr>
          <a:xfrm>
            <a:off x="3879217" y="5679718"/>
            <a:ext cx="8141797"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rPr>
              <a:t>引起当前线程（调用</a:t>
            </a:r>
            <a:r>
              <a:rPr lang="en-US" altLang="zh-CN" sz="1800" b="1" dirty="0">
                <a:solidFill>
                  <a:srgbClr val="3F7F5F"/>
                </a:solidFill>
                <a:latin typeface="宋体" panose="02010600030101010101" pitchFamily="2" charset="-122"/>
                <a:ea typeface="宋体" panose="02010600030101010101" pitchFamily="2" charset="-122"/>
                <a:cs typeface="宋体" panose="02010600030101010101" pitchFamily="2" charset="-122"/>
              </a:rPr>
              <a:t>await</a:t>
            </a:r>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rPr>
              <a:t>的线程）等待，直到</a:t>
            </a:r>
            <a:r>
              <a:rPr lang="zh-CN" altLang="en-US" b="1" dirty="0">
                <a:solidFill>
                  <a:srgbClr val="3F7F5F"/>
                </a:solidFill>
                <a:latin typeface="宋体" panose="02010600030101010101" pitchFamily="2" charset="-122"/>
                <a:ea typeface="宋体" panose="02010600030101010101" pitchFamily="2" charset="-122"/>
                <a:cs typeface="宋体" panose="02010600030101010101" pitchFamily="2" charset="-122"/>
              </a:rPr>
              <a:t>收到</a:t>
            </a:r>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rPr>
              <a:t>条件信号</a:t>
            </a:r>
            <a:r>
              <a:rPr lang="en-US" altLang="zh-CN" b="1" dirty="0">
                <a:solidFill>
                  <a:srgbClr val="3F7F5F"/>
                </a:solidFill>
                <a:latin typeface="宋体" panose="02010600030101010101" pitchFamily="2" charset="-122"/>
                <a:ea typeface="宋体" panose="02010600030101010101" pitchFamily="2" charset="-122"/>
              </a:rPr>
              <a:t>signal/</a:t>
            </a:r>
            <a:r>
              <a:rPr lang="en-US" altLang="zh-CN" b="1" dirty="0" err="1">
                <a:solidFill>
                  <a:srgbClr val="3F7F5F"/>
                </a:solidFill>
                <a:latin typeface="宋体" panose="02010600030101010101" pitchFamily="2" charset="-122"/>
                <a:ea typeface="宋体" panose="02010600030101010101" pitchFamily="2" charset="-122"/>
              </a:rPr>
              <a:t>signalAll</a:t>
            </a:r>
            <a:endParaRPr lang="zh-CN" altLang="en-US" b="1" dirty="0">
              <a:solidFill>
                <a:srgbClr val="3F7F5F"/>
              </a:solidFill>
              <a:latin typeface="宋体" panose="02010600030101010101" pitchFamily="2" charset="-122"/>
              <a:ea typeface="宋体" panose="02010600030101010101" pitchFamily="2" charset="-122"/>
            </a:endParaRPr>
          </a:p>
          <a:p>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rPr>
              <a:t>唤醒一个等待线程</a:t>
            </a:r>
          </a:p>
          <a:p>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sym typeface="+mn-ea"/>
              </a:rPr>
              <a:t>唤醒所有等待线程</a:t>
            </a:r>
          </a:p>
        </p:txBody>
      </p:sp>
    </p:spTree>
    <p:extLst>
      <p:ext uri="{BB962C8B-B14F-4D97-AF65-F5344CB8AC3E}">
        <p14:creationId xmlns:p14="http://schemas.microsoft.com/office/powerpoint/2010/main" val="836623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237439" y="5361948"/>
            <a:ext cx="10944471" cy="1492155"/>
          </a:xfrm>
          <a:prstGeom prst="rect">
            <a:avLst/>
          </a:prstGeom>
        </p:spPr>
        <p:txBody>
          <a:bodyPr vert="horz" wrap="square" lIns="92075" tIns="46038" rIns="92075" bIns="46038" anchor="t">
            <a:noAutofit/>
          </a:bodyPr>
          <a:lstStyle/>
          <a:p>
            <a:pPr marL="228600" marR="0" lvl="0" indent="-228600" algn="l" defTabSz="914400" rtl="0" eaLnBrk="1" fontAlgn="auto" latinLnBrk="0" hangingPunct="1">
              <a:lnSpc>
                <a:spcPct val="110000"/>
              </a:lnSpc>
              <a:spcBef>
                <a:spcPct val="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使用循环while而不能使用条件if </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10000"/>
              </a:lnSpc>
              <a:spcBef>
                <a:spcPct val="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有</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await</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，就要</a:t>
            </a:r>
            <a:r>
              <a:rPr lang="zh-CN" altLang="en-US" sz="2000" dirty="0">
                <a:latin typeface="华文新魏" panose="02010800040101010101" pitchFamily="2" charset="-122"/>
                <a:ea typeface="华文新魏" panose="02010800040101010101" pitchFamily="2" charset="-122"/>
              </a:rPr>
              <a:t>有</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signal</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)或者signalAll()，要不然一直等</a:t>
            </a:r>
          </a:p>
          <a:p>
            <a:pPr marL="228600" marR="0" lvl="0" indent="-228600" algn="l" defTabSz="914400" rtl="0" eaLnBrk="1" fontAlgn="auto" latinLnBrk="0" hangingPunct="1">
              <a:lnSpc>
                <a:spcPct val="110000"/>
              </a:lnSpc>
              <a:spcBef>
                <a:spcPct val="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条件对象由Lock对象创建，</a:t>
            </a:r>
            <a:r>
              <a:rPr lang="zh-CN" altLang="en-US" sz="2000" dirty="0">
                <a:latin typeface="华文新魏" panose="02010800040101010101" pitchFamily="2" charset="-122"/>
                <a:ea typeface="华文新魏" panose="02010800040101010101" pitchFamily="2" charset="-122"/>
              </a:rPr>
              <a:t>通过条件对象</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调用它的方法</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await</a:t>
            </a:r>
            <a:r>
              <a:rPr lang="en-US" altLang="zh-CN" sz="2000" dirty="0">
                <a:latin typeface="华文新魏" panose="02010800040101010101" pitchFamily="2" charset="-122"/>
                <a:ea typeface="华文新魏" panose="02010800040101010101" pitchFamily="2" charset="-122"/>
                <a:sym typeface="+mn-ea"/>
              </a:rPr>
              <a:t>/s</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ignal</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signalAll()，</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sym typeface="+mn-ea"/>
              </a:rPr>
              <a:t>为调用这些方法，必须首先拥有锁（即先调用</a:t>
            </a:r>
            <a:r>
              <a:rPr lang="en-US" altLang="zh-CN" sz="2000" dirty="0">
                <a:solidFill>
                  <a:srgbClr val="FF0000"/>
                </a:solidFill>
                <a:latin typeface="华文新魏" panose="02010800040101010101" pitchFamily="2" charset="-122"/>
                <a:ea typeface="华文新魏" panose="02010800040101010101" pitchFamily="2" charset="-122"/>
                <a:sym typeface="+mn-ea"/>
              </a:rPr>
              <a:t>l</a:t>
            </a:r>
            <a:r>
              <a:rPr kumimoji="0" lang="en-US" altLang="zh-CN" sz="20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sym typeface="+mn-ea"/>
              </a:rPr>
              <a:t>ock</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sym typeface="+mn-ea"/>
              </a:rPr>
              <a:t>方法）</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	</a:t>
            </a:r>
          </a:p>
        </p:txBody>
      </p:sp>
      <p:pic>
        <p:nvPicPr>
          <p:cNvPr id="5" name="Picture 11"/>
          <p:cNvPicPr>
            <a:picLocks noChangeAspect="1"/>
          </p:cNvPicPr>
          <p:nvPr/>
        </p:nvPicPr>
        <p:blipFill>
          <a:blip r:embed="rId2" cstate="print"/>
          <a:stretch>
            <a:fillRect/>
          </a:stretch>
        </p:blipFill>
        <p:spPr>
          <a:xfrm>
            <a:off x="3172715" y="2298116"/>
            <a:ext cx="5844398" cy="2261768"/>
          </a:xfrm>
          <a:prstGeom prst="rect">
            <a:avLst/>
          </a:prstGeom>
          <a:noFill/>
          <a:ln w="12700">
            <a:noFill/>
          </a:ln>
        </p:spPr>
      </p:pic>
      <p:sp>
        <p:nvSpPr>
          <p:cNvPr id="6" name="圆角矩形标注 14">
            <a:extLst>
              <a:ext uri="{FF2B5EF4-FFF2-40B4-BE49-F238E27FC236}">
                <a16:creationId xmlns:a16="http://schemas.microsoft.com/office/drawing/2014/main" id="{954F222D-7DB3-48E7-B7CA-53184BF3F99F}"/>
              </a:ext>
            </a:extLst>
          </p:cNvPr>
          <p:cNvSpPr/>
          <p:nvPr/>
        </p:nvSpPr>
        <p:spPr>
          <a:xfrm>
            <a:off x="39222" y="1697846"/>
            <a:ext cx="3133493" cy="992457"/>
          </a:xfrm>
          <a:prstGeom prst="wedgeRoundRectCallout">
            <a:avLst>
              <a:gd name="adj1" fmla="val 48538"/>
              <a:gd name="adj2" fmla="val 95145"/>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while</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循环里：</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gn="just">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只要余额小于取钱数额，就调用条件对象</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.await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，使得当前线程（进入</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withDraw</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方法的线程）被挂起；</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9E9ADEEA-BFA2-49EB-B71C-3D04DCC5F46A}"/>
              </a:ext>
            </a:extLst>
          </p:cNvPr>
          <p:cNvSpPr/>
          <p:nvPr/>
        </p:nvSpPr>
        <p:spPr>
          <a:xfrm>
            <a:off x="9058507" y="4474874"/>
            <a:ext cx="3133493" cy="992457"/>
          </a:xfrm>
          <a:prstGeom prst="wedgeRoundRectCallout">
            <a:avLst>
              <a:gd name="adj1" fmla="val -50039"/>
              <a:gd name="adj2" fmla="val -114967"/>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往账户存钱后，调用同一个条件对象</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signalAll</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去唤醒所有因调用</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await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而被挂起的线程（二者配套使用） ；</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3" name="圆角矩形标注 14">
            <a:extLst>
              <a:ext uri="{FF2B5EF4-FFF2-40B4-BE49-F238E27FC236}">
                <a16:creationId xmlns:a16="http://schemas.microsoft.com/office/drawing/2014/main" id="{09B78A23-233F-4BCA-9696-A79C814B7B82}"/>
              </a:ext>
            </a:extLst>
          </p:cNvPr>
          <p:cNvSpPr/>
          <p:nvPr/>
        </p:nvSpPr>
        <p:spPr>
          <a:xfrm>
            <a:off x="3540954" y="1140800"/>
            <a:ext cx="2168720" cy="737972"/>
          </a:xfrm>
          <a:prstGeom prst="wedgeRoundRectCallout">
            <a:avLst>
              <a:gd name="adj1" fmla="val -20877"/>
              <a:gd name="adj2" fmla="val 89100"/>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withDraw</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4" name="圆角矩形标注 14">
            <a:extLst>
              <a:ext uri="{FF2B5EF4-FFF2-40B4-BE49-F238E27FC236}">
                <a16:creationId xmlns:a16="http://schemas.microsoft.com/office/drawing/2014/main" id="{91F001CD-19A3-4E8D-9A37-44D996F80817}"/>
              </a:ext>
            </a:extLst>
          </p:cNvPr>
          <p:cNvSpPr/>
          <p:nvPr/>
        </p:nvSpPr>
        <p:spPr>
          <a:xfrm>
            <a:off x="7016418" y="1127066"/>
            <a:ext cx="2168720" cy="737972"/>
          </a:xfrm>
          <a:prstGeom prst="wedgeRoundRectCallout">
            <a:avLst>
              <a:gd name="adj1" fmla="val -20877"/>
              <a:gd name="adj2" fmla="val 89100"/>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5" name="圆角矩形标注 14">
            <a:extLst>
              <a:ext uri="{FF2B5EF4-FFF2-40B4-BE49-F238E27FC236}">
                <a16:creationId xmlns:a16="http://schemas.microsoft.com/office/drawing/2014/main" id="{CB456EFC-4F22-4F86-A686-6171A0E6DB05}"/>
              </a:ext>
            </a:extLst>
          </p:cNvPr>
          <p:cNvSpPr/>
          <p:nvPr/>
        </p:nvSpPr>
        <p:spPr>
          <a:xfrm>
            <a:off x="401540" y="3429726"/>
            <a:ext cx="2168720" cy="737972"/>
          </a:xfrm>
          <a:prstGeom prst="wedgeRoundRectCallout">
            <a:avLst>
              <a:gd name="adj1" fmla="val 85559"/>
              <a:gd name="adj2" fmla="val -39340"/>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是事先创建好的条件对象</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7" name="Rectangle 8">
            <a:extLst>
              <a:ext uri="{FF2B5EF4-FFF2-40B4-BE49-F238E27FC236}">
                <a16:creationId xmlns:a16="http://schemas.microsoft.com/office/drawing/2014/main" id="{CDE9A277-2405-4542-AEC5-18D82A328B15}"/>
              </a:ext>
            </a:extLst>
          </p:cNvPr>
          <p:cNvSpPr>
            <a:spLocks noChangeArrowheads="1"/>
          </p:cNvSpPr>
          <p:nvPr/>
        </p:nvSpPr>
        <p:spPr bwMode="auto">
          <a:xfrm>
            <a:off x="0" y="1136481"/>
            <a:ext cx="11925222" cy="563231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r>
              <a:rPr lang="en-US" altLang="zh-CN" sz="1600" b="1" dirty="0">
                <a:solidFill>
                  <a:srgbClr val="7F0055"/>
                </a:solidFill>
                <a:latin typeface="华文新魏" panose="02010800040101010101" pitchFamily="2" charset="-122"/>
                <a:ea typeface="华文新魏" panose="02010800040101010101" pitchFamily="2" charset="-122"/>
              </a:rPr>
              <a:t>public class </a:t>
            </a:r>
            <a:r>
              <a:rPr lang="en-US" altLang="zh-CN" sz="1600" b="1" dirty="0" err="1">
                <a:solidFill>
                  <a:srgbClr val="7F0055"/>
                </a:solidFill>
                <a:latin typeface="华文新魏" panose="02010800040101010101" pitchFamily="2" charset="-122"/>
                <a:ea typeface="华文新魏" panose="02010800040101010101" pitchFamily="2" charset="-122"/>
              </a:rPr>
              <a:t>ThreadCooperation</a:t>
            </a:r>
            <a:r>
              <a:rPr lang="en-US" altLang="zh-CN" sz="1600" b="1" dirty="0">
                <a:solidFill>
                  <a:srgbClr val="7F0055"/>
                </a:solidFill>
                <a:latin typeface="华文新魏" panose="02010800040101010101" pitchFamily="2" charset="-122"/>
                <a:ea typeface="华文新魏" panose="02010800040101010101" pitchFamily="2" charset="-122"/>
              </a:rPr>
              <a:t> {</a:t>
            </a:r>
          </a:p>
          <a:p>
            <a:r>
              <a:rPr lang="en-US" altLang="zh-CN" sz="1600" b="1" dirty="0">
                <a:solidFill>
                  <a:srgbClr val="7F0055"/>
                </a:solidFill>
                <a:latin typeface="华文新魏" panose="02010800040101010101" pitchFamily="2" charset="-122"/>
                <a:ea typeface="华文新魏" panose="02010800040101010101" pitchFamily="2" charset="-122"/>
              </a:rPr>
              <a:t>	</a:t>
            </a: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6" name="Rectangle 2">
            <a:extLst>
              <a:ext uri="{FF2B5EF4-FFF2-40B4-BE49-F238E27FC236}">
                <a16:creationId xmlns:a16="http://schemas.microsoft.com/office/drawing/2014/main" id="{7F313DAB-7CA5-4550-A79C-1238A0B8730B}"/>
              </a:ext>
            </a:extLst>
          </p:cNvPr>
          <p:cNvSpPr>
            <a:spLocks noChangeArrowheads="1"/>
          </p:cNvSpPr>
          <p:nvPr/>
        </p:nvSpPr>
        <p:spPr bwMode="auto">
          <a:xfrm>
            <a:off x="498632" y="1472263"/>
            <a:ext cx="10387593" cy="5131833"/>
          </a:xfrm>
          <a:prstGeom prst="rect">
            <a:avLst/>
          </a:prstGeom>
          <a:solidFill>
            <a:schemeClr val="bg2">
              <a:lumMod val="25000"/>
            </a:schemeClr>
          </a:solidFill>
          <a:ln>
            <a:no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CC7832"/>
                </a:solidFill>
                <a:effectLst/>
                <a:latin typeface="Consolas" panose="020B0609020204030204" pitchFamily="49" charset="0"/>
              </a:rPr>
              <a:t>private static class </a:t>
            </a:r>
            <a:r>
              <a:rPr kumimoji="0" lang="zh-CN" altLang="zh-CN" sz="1200" b="0" i="0" u="none" strike="noStrike" cap="none" normalizeH="0" baseline="0" dirty="0">
                <a:ln>
                  <a:noFill/>
                </a:ln>
                <a:solidFill>
                  <a:srgbClr val="A9B7C6"/>
                </a:solidFill>
                <a:effectLst/>
                <a:latin typeface="Consolas" panose="020B0609020204030204" pitchFamily="49" charset="0"/>
              </a:rPr>
              <a:t>Account {</a:t>
            </a:r>
            <a:r>
              <a:rPr kumimoji="0" lang="zh-CN" altLang="zh-CN" sz="1200" b="0" i="0" u="none" strike="noStrike" cap="none" normalizeH="0" baseline="0" dirty="0">
                <a:ln>
                  <a:noFill/>
                </a:ln>
                <a:solidFill>
                  <a:srgbClr val="808080"/>
                </a:solidFill>
                <a:effectLst/>
                <a:latin typeface="Consolas" panose="020B0609020204030204" pitchFamily="49" charset="0"/>
              </a:rPr>
              <a:t>// An inner class for account</a:t>
            </a:r>
            <a:br>
              <a:rPr kumimoji="0" lang="zh-CN" altLang="zh-CN" sz="1200" b="0" i="0" u="none" strike="noStrike" cap="none" normalizeH="0" baseline="0" dirty="0">
                <a:ln>
                  <a:noFill/>
                </a:ln>
                <a:solidFill>
                  <a:srgbClr val="808080"/>
                </a:solidFill>
                <a:effectLst/>
                <a:latin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private static </a:t>
            </a:r>
            <a:r>
              <a:rPr kumimoji="0" lang="zh-CN" altLang="zh-CN" sz="1200" b="0" i="0" u="none" strike="noStrike" cap="none" normalizeH="0" baseline="0" dirty="0">
                <a:ln>
                  <a:noFill/>
                </a:ln>
                <a:solidFill>
                  <a:srgbClr val="A9B7C6"/>
                </a:solidFill>
                <a:effectLst/>
                <a:latin typeface="Consolas" panose="020B0609020204030204" pitchFamily="49" charset="0"/>
              </a:rPr>
              <a:t>Lock </a:t>
            </a:r>
            <a:r>
              <a:rPr kumimoji="0" lang="zh-CN" altLang="zh-CN" sz="1200" b="0" i="1" u="none" strike="noStrike" cap="none" normalizeH="0" baseline="0" dirty="0">
                <a:ln>
                  <a:noFill/>
                </a:ln>
                <a:solidFill>
                  <a:srgbClr val="9876AA"/>
                </a:solidFill>
                <a:effectLst/>
                <a:latin typeface="Consolas" panose="020B0609020204030204" pitchFamily="49" charset="0"/>
              </a:rPr>
              <a:t>lock </a:t>
            </a: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new </a:t>
            </a:r>
            <a:r>
              <a:rPr kumimoji="0" lang="zh-CN" altLang="zh-CN" sz="1200" b="0" i="0" u="none" strike="noStrike" cap="none" normalizeH="0" baseline="0" dirty="0">
                <a:ln>
                  <a:noFill/>
                </a:ln>
                <a:solidFill>
                  <a:srgbClr val="A9B7C6"/>
                </a:solidFill>
                <a:effectLst/>
                <a:latin typeface="Consolas" panose="020B0609020204030204" pitchFamily="49" charset="0"/>
              </a:rPr>
              <a:t>ReentrantLock()</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private static </a:t>
            </a:r>
            <a:r>
              <a:rPr kumimoji="0" lang="zh-CN" altLang="zh-CN" sz="1200" b="0" i="0" u="none" strike="noStrike" cap="none" normalizeH="0" baseline="0" dirty="0">
                <a:ln>
                  <a:noFill/>
                </a:ln>
                <a:solidFill>
                  <a:srgbClr val="A9B7C6"/>
                </a:solidFill>
                <a:effectLst/>
                <a:latin typeface="Consolas" panose="020B0609020204030204" pitchFamily="49" charset="0"/>
              </a:rPr>
              <a:t>Condition </a:t>
            </a:r>
            <a:r>
              <a:rPr kumimoji="0" lang="zh-CN" altLang="zh-CN" sz="1200" b="0" i="1" u="none" strike="noStrike" cap="none" normalizeH="0" baseline="0" dirty="0">
                <a:ln>
                  <a:noFill/>
                </a:ln>
                <a:solidFill>
                  <a:srgbClr val="9876AA"/>
                </a:solidFill>
                <a:effectLst/>
                <a:latin typeface="Consolas" panose="020B0609020204030204" pitchFamily="49" charset="0"/>
              </a:rPr>
              <a:t>newDeposit </a:t>
            </a: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1" u="none" strike="noStrike" cap="none" normalizeH="0" baseline="0" dirty="0">
                <a:ln>
                  <a:noFill/>
                </a:ln>
                <a:solidFill>
                  <a:srgbClr val="9876AA"/>
                </a:solidFill>
                <a:effectLst/>
                <a:latin typeface="Consolas" panose="020B0609020204030204" pitchFamily="49" charset="0"/>
              </a:rPr>
              <a:t>lock</a:t>
            </a:r>
            <a:r>
              <a:rPr kumimoji="0" lang="zh-CN" altLang="zh-CN" sz="1200" b="0" i="0" u="none" strike="noStrike" cap="none" normalizeH="0" baseline="0" dirty="0">
                <a:ln>
                  <a:noFill/>
                </a:ln>
                <a:solidFill>
                  <a:srgbClr val="A9B7C6"/>
                </a:solidFill>
                <a:effectLst/>
                <a:latin typeface="Consolas" panose="020B0609020204030204" pitchFamily="49" charset="0"/>
              </a:rPr>
              <a:t>.newCondition()</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private int </a:t>
            </a:r>
            <a:r>
              <a:rPr kumimoji="0" lang="zh-CN" altLang="zh-CN" sz="1200" b="0" i="0" u="none" strike="noStrike" cap="none" normalizeH="0" baseline="0" dirty="0">
                <a:ln>
                  <a:noFill/>
                </a:ln>
                <a:solidFill>
                  <a:srgbClr val="9876AA"/>
                </a:solidFill>
                <a:effectLst/>
                <a:latin typeface="Consolas" panose="020B0609020204030204" pitchFamily="49" charset="0"/>
              </a:rPr>
              <a:t>balance </a:t>
            </a: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6897BB"/>
                </a:solidFill>
                <a:effectLst/>
                <a:latin typeface="Consolas" panose="020B0609020204030204" pitchFamily="49" charset="0"/>
              </a:rPr>
              <a:t>0</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public int </a:t>
            </a:r>
            <a:r>
              <a:rPr kumimoji="0" lang="zh-CN" altLang="zh-CN" sz="1200" b="0" i="0" u="none" strike="noStrike" cap="none" normalizeH="0" baseline="0" dirty="0">
                <a:ln>
                  <a:noFill/>
                </a:ln>
                <a:solidFill>
                  <a:srgbClr val="FFC66D"/>
                </a:solidFill>
                <a:effectLst/>
                <a:latin typeface="Consolas" panose="020B0609020204030204" pitchFamily="49" charset="0"/>
              </a:rPr>
              <a:t>getBalance</a:t>
            </a: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return </a:t>
            </a:r>
            <a:r>
              <a:rPr kumimoji="0" lang="zh-CN" altLang="zh-CN" sz="1200" b="0" i="0" u="none" strike="noStrike" cap="none" normalizeH="0" baseline="0" dirty="0">
                <a:ln>
                  <a:noFill/>
                </a:ln>
                <a:solidFill>
                  <a:srgbClr val="9876AA"/>
                </a:solidFill>
                <a:effectLst/>
                <a:latin typeface="Consolas" panose="020B0609020204030204" pitchFamily="49" charset="0"/>
              </a:rPr>
              <a:t>balance</a:t>
            </a:r>
            <a:r>
              <a:rPr kumimoji="0" lang="zh-CN" altLang="zh-CN" sz="1200" b="0" i="0" u="none" strike="noStrike" cap="none" normalizeH="0" baseline="0" dirty="0">
                <a:ln>
                  <a:noFill/>
                </a:ln>
                <a:solidFill>
                  <a:srgbClr val="CC7832"/>
                </a:solidFill>
                <a:effectLst/>
                <a:latin typeface="Consolas" panose="020B0609020204030204" pitchFamily="49" charset="0"/>
              </a:rPr>
              <a:t>;</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public void </a:t>
            </a:r>
            <a:r>
              <a:rPr kumimoji="0" lang="zh-CN" altLang="zh-CN" sz="1200" b="0" i="0" u="none" strike="noStrike" cap="none" normalizeH="0" baseline="0" dirty="0">
                <a:ln>
                  <a:noFill/>
                </a:ln>
                <a:solidFill>
                  <a:srgbClr val="FFC66D"/>
                </a:solidFill>
                <a:effectLst/>
                <a:latin typeface="Consolas" panose="020B0609020204030204" pitchFamily="49" charset="0"/>
              </a:rPr>
              <a:t>withdraw</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int </a:t>
            </a:r>
            <a:r>
              <a:rPr kumimoji="0" lang="zh-CN" altLang="zh-CN" sz="1200" b="0" i="0" u="none" strike="noStrike" cap="none" normalizeH="0" baseline="0" dirty="0">
                <a:ln>
                  <a:noFill/>
                </a:ln>
                <a:solidFill>
                  <a:srgbClr val="A9B7C6"/>
                </a:solidFill>
                <a:effectLst/>
                <a:latin typeface="Consolas" panose="020B0609020204030204" pitchFamily="49" charset="0"/>
              </a:rPr>
              <a:t>amount) {</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1" u="none" strike="noStrike" cap="none" normalizeH="0" baseline="0" dirty="0">
                <a:ln>
                  <a:noFill/>
                </a:ln>
                <a:solidFill>
                  <a:srgbClr val="9876AA"/>
                </a:solidFill>
                <a:effectLst/>
                <a:latin typeface="Consolas" panose="020B0609020204030204" pitchFamily="49" charset="0"/>
              </a:rPr>
              <a:t>lock</a:t>
            </a:r>
            <a:r>
              <a:rPr kumimoji="0" lang="zh-CN" altLang="zh-CN" sz="1200" b="0" i="0" u="none" strike="noStrike" cap="none" normalizeH="0" baseline="0" dirty="0">
                <a:ln>
                  <a:noFill/>
                </a:ln>
                <a:solidFill>
                  <a:srgbClr val="A9B7C6"/>
                </a:solidFill>
                <a:effectLst/>
                <a:latin typeface="Consolas" panose="020B0609020204030204" pitchFamily="49" charset="0"/>
              </a:rPr>
              <a:t>.lock()</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808080"/>
                </a:solidFill>
                <a:effectLst/>
                <a:latin typeface="Consolas" panose="020B0609020204030204" pitchFamily="49" charset="0"/>
              </a:rPr>
              <a:t>// Acquire the lock</a:t>
            </a:r>
            <a:br>
              <a:rPr kumimoji="0" lang="zh-CN" altLang="zh-CN" sz="1200" b="0" i="0" u="none" strike="noStrike" cap="none" normalizeH="0" baseline="0" dirty="0">
                <a:ln>
                  <a:noFill/>
                </a:ln>
                <a:solidFill>
                  <a:srgbClr val="808080"/>
                </a:solidFill>
                <a:effectLst/>
                <a:latin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try </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while </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9876AA"/>
                </a:solidFill>
                <a:effectLst/>
                <a:latin typeface="Consolas" panose="020B0609020204030204" pitchFamily="49" charset="0"/>
              </a:rPr>
              <a:t>balance </a:t>
            </a:r>
            <a:r>
              <a:rPr kumimoji="0" lang="zh-CN" altLang="zh-CN" sz="1200" b="0" i="0" u="none" strike="noStrike" cap="none" normalizeH="0" baseline="0" dirty="0">
                <a:ln>
                  <a:noFill/>
                </a:ln>
                <a:solidFill>
                  <a:srgbClr val="A9B7C6"/>
                </a:solidFill>
                <a:effectLst/>
                <a:latin typeface="Consolas" panose="020B0609020204030204" pitchFamily="49" charset="0"/>
              </a:rPr>
              <a:t>&lt; amount) {</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System.</a:t>
            </a:r>
            <a:r>
              <a:rPr kumimoji="0" lang="zh-CN" altLang="zh-CN" sz="1200" b="0" i="1" u="none" strike="noStrike" cap="none" normalizeH="0" baseline="0" dirty="0">
                <a:ln>
                  <a:noFill/>
                </a:ln>
                <a:solidFill>
                  <a:srgbClr val="9876AA"/>
                </a:solidFill>
                <a:effectLst/>
                <a:latin typeface="Consolas" panose="020B0609020204030204" pitchFamily="49" charset="0"/>
              </a:rPr>
              <a:t>out</a:t>
            </a:r>
            <a:r>
              <a:rPr kumimoji="0" lang="zh-CN" altLang="zh-CN" sz="1200" b="0" i="0" u="none" strike="noStrike" cap="none" normalizeH="0" baseline="0" dirty="0">
                <a:ln>
                  <a:noFill/>
                </a:ln>
                <a:solidFill>
                  <a:srgbClr val="A9B7C6"/>
                </a:solidFill>
                <a:effectLst/>
                <a:latin typeface="Consolas" panose="020B0609020204030204" pitchFamily="49" charset="0"/>
              </a:rPr>
              <a:t>.println(</a:t>
            </a:r>
            <a:r>
              <a:rPr kumimoji="0" lang="zh-CN" altLang="zh-CN" sz="1200" b="0" i="0" u="none" strike="noStrike" cap="none" normalizeH="0" baseline="0" dirty="0">
                <a:ln>
                  <a:noFill/>
                </a:ln>
                <a:solidFill>
                  <a:srgbClr val="6A8759"/>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\t\t\t\t</a:t>
            </a:r>
            <a:r>
              <a:rPr kumimoji="0" lang="zh-CN" altLang="zh-CN" sz="1200" b="0" i="0" u="none" strike="noStrike" cap="none" normalizeH="0" baseline="0" dirty="0">
                <a:ln>
                  <a:noFill/>
                </a:ln>
                <a:solidFill>
                  <a:srgbClr val="6A8759"/>
                </a:solidFill>
                <a:effectLst/>
                <a:latin typeface="Consolas" panose="020B0609020204030204" pitchFamily="49" charset="0"/>
              </a:rPr>
              <a:t>Wait for a deposit"</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1" u="none" strike="noStrike" cap="none" normalizeH="0" baseline="0" dirty="0">
                <a:ln>
                  <a:noFill/>
                </a:ln>
                <a:solidFill>
                  <a:srgbClr val="9876AA"/>
                </a:solidFill>
                <a:effectLst/>
                <a:latin typeface="Consolas" panose="020B0609020204030204" pitchFamily="49" charset="0"/>
              </a:rPr>
              <a:t>newDeposit</a:t>
            </a:r>
            <a:r>
              <a:rPr kumimoji="0" lang="zh-CN" altLang="zh-CN" sz="1200" b="0" i="0" u="none" strike="noStrike" cap="none" normalizeH="0" baseline="0" dirty="0">
                <a:ln>
                  <a:noFill/>
                </a:ln>
                <a:solidFill>
                  <a:srgbClr val="A9B7C6"/>
                </a:solidFill>
                <a:effectLst/>
                <a:latin typeface="Consolas" panose="020B0609020204030204" pitchFamily="49" charset="0"/>
              </a:rPr>
              <a:t>.await()</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9876AA"/>
                </a:solidFill>
                <a:effectLst/>
                <a:latin typeface="Consolas" panose="020B0609020204030204" pitchFamily="49" charset="0"/>
              </a:rPr>
              <a:t>balance </a:t>
            </a:r>
            <a:r>
              <a:rPr kumimoji="0" lang="zh-CN" altLang="zh-CN" sz="1200" b="0" i="0" u="none" strike="noStrike" cap="none" normalizeH="0" baseline="0" dirty="0">
                <a:ln>
                  <a:noFill/>
                </a:ln>
                <a:solidFill>
                  <a:srgbClr val="A9B7C6"/>
                </a:solidFill>
                <a:effectLst/>
                <a:latin typeface="Consolas" panose="020B0609020204030204" pitchFamily="49" charset="0"/>
              </a:rPr>
              <a:t>-= amount</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System.</a:t>
            </a:r>
            <a:r>
              <a:rPr kumimoji="0" lang="zh-CN" altLang="zh-CN" sz="1200" b="0" i="1" u="none" strike="noStrike" cap="none" normalizeH="0" baseline="0" dirty="0">
                <a:ln>
                  <a:noFill/>
                </a:ln>
                <a:solidFill>
                  <a:srgbClr val="9876AA"/>
                </a:solidFill>
                <a:effectLst/>
                <a:latin typeface="Consolas" panose="020B0609020204030204" pitchFamily="49" charset="0"/>
              </a:rPr>
              <a:t>out</a:t>
            </a:r>
            <a:r>
              <a:rPr kumimoji="0" lang="zh-CN" altLang="zh-CN" sz="1200" b="0" i="0" u="none" strike="noStrike" cap="none" normalizeH="0" baseline="0" dirty="0">
                <a:ln>
                  <a:noFill/>
                </a:ln>
                <a:solidFill>
                  <a:srgbClr val="A9B7C6"/>
                </a:solidFill>
                <a:effectLst/>
                <a:latin typeface="Consolas" panose="020B0609020204030204" pitchFamily="49" charset="0"/>
              </a:rPr>
              <a:t>.println(</a:t>
            </a:r>
            <a:r>
              <a:rPr kumimoji="0" lang="zh-CN" altLang="zh-CN" sz="1200" b="0" i="0" u="none" strike="noStrike" cap="none" normalizeH="0" baseline="0" dirty="0">
                <a:ln>
                  <a:noFill/>
                </a:ln>
                <a:solidFill>
                  <a:srgbClr val="6A8759"/>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\t\t\t\t</a:t>
            </a:r>
            <a:r>
              <a:rPr kumimoji="0" lang="zh-CN" altLang="zh-CN" sz="1200" b="0" i="0" u="none" strike="noStrike" cap="none" normalizeH="0" baseline="0" dirty="0">
                <a:ln>
                  <a:noFill/>
                </a:ln>
                <a:solidFill>
                  <a:srgbClr val="6A8759"/>
                </a:solidFill>
                <a:effectLst/>
                <a:latin typeface="Consolas" panose="020B0609020204030204" pitchFamily="49" charset="0"/>
              </a:rPr>
              <a:t>Withdraw " </a:t>
            </a:r>
            <a:r>
              <a:rPr kumimoji="0" lang="zh-CN" altLang="zh-CN" sz="1200" b="0" i="0" u="none" strike="noStrike" cap="none" normalizeH="0" baseline="0" dirty="0">
                <a:ln>
                  <a:noFill/>
                </a:ln>
                <a:solidFill>
                  <a:srgbClr val="A9B7C6"/>
                </a:solidFill>
                <a:effectLst/>
                <a:latin typeface="Consolas" panose="020B0609020204030204" pitchFamily="49" charset="0"/>
              </a:rPr>
              <a:t>+ amount +</a:t>
            </a:r>
            <a:r>
              <a:rPr kumimoji="0" lang="zh-CN" altLang="zh-CN" sz="1200" b="0" i="0" u="none" strike="noStrike" cap="none" normalizeH="0" baseline="0" dirty="0">
                <a:ln>
                  <a:noFill/>
                </a:ln>
                <a:solidFill>
                  <a:srgbClr val="6A8759"/>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\t\t\t\t</a:t>
            </a:r>
            <a:r>
              <a:rPr kumimoji="0" lang="zh-CN" altLang="zh-CN" sz="1200" b="0" i="0" u="none" strike="noStrike" cap="none" normalizeH="0" baseline="0" dirty="0">
                <a:ln>
                  <a:noFill/>
                </a:ln>
                <a:solidFill>
                  <a:srgbClr val="6A8759"/>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 getBalance())</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catch </a:t>
            </a:r>
            <a:r>
              <a:rPr kumimoji="0" lang="zh-CN" altLang="zh-CN" sz="1200" b="0" i="0" u="none" strike="noStrike" cap="none" normalizeH="0" baseline="0" dirty="0">
                <a:ln>
                  <a:noFill/>
                </a:ln>
                <a:solidFill>
                  <a:srgbClr val="A9B7C6"/>
                </a:solidFill>
                <a:effectLst/>
                <a:latin typeface="Consolas" panose="020B0609020204030204" pitchFamily="49" charset="0"/>
              </a:rPr>
              <a:t>(InterruptedException ex) {ex.printStackTrace()</a:t>
            </a:r>
            <a:r>
              <a:rPr kumimoji="0" lang="zh-CN" altLang="zh-CN" sz="1200" b="0" i="0" u="none" strike="noStrike" cap="none" normalizeH="0" baseline="0" dirty="0">
                <a:ln>
                  <a:noFill/>
                </a:ln>
                <a:solidFill>
                  <a:srgbClr val="CC7832"/>
                </a:solidFill>
                <a:effectLst/>
                <a:latin typeface="Consolas" panose="020B0609020204030204" pitchFamily="49" charset="0"/>
              </a:rPr>
              <a:t>;</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finally </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1" u="none" strike="noStrike" cap="none" normalizeH="0" baseline="0" dirty="0">
                <a:ln>
                  <a:noFill/>
                </a:ln>
                <a:solidFill>
                  <a:srgbClr val="9876AA"/>
                </a:solidFill>
                <a:effectLst/>
                <a:latin typeface="Consolas" panose="020B0609020204030204" pitchFamily="49" charset="0"/>
              </a:rPr>
              <a:t>lock</a:t>
            </a:r>
            <a:r>
              <a:rPr kumimoji="0" lang="zh-CN" altLang="zh-CN" sz="1200" b="0" i="0" u="none" strike="noStrike" cap="none" normalizeH="0" baseline="0" dirty="0">
                <a:ln>
                  <a:noFill/>
                </a:ln>
                <a:solidFill>
                  <a:srgbClr val="A9B7C6"/>
                </a:solidFill>
                <a:effectLst/>
                <a:latin typeface="Consolas" panose="020B0609020204030204" pitchFamily="49" charset="0"/>
              </a:rPr>
              <a:t>.unlock()</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public void </a:t>
            </a:r>
            <a:r>
              <a:rPr kumimoji="0" lang="zh-CN" altLang="zh-CN" sz="1200" b="0" i="0" u="none" strike="noStrike" cap="none" normalizeH="0" baseline="0" dirty="0">
                <a:ln>
                  <a:noFill/>
                </a:ln>
                <a:solidFill>
                  <a:srgbClr val="FFC66D"/>
                </a:solidFill>
                <a:effectLst/>
                <a:latin typeface="Consolas" panose="020B0609020204030204" pitchFamily="49" charset="0"/>
              </a:rPr>
              <a:t>deposit</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int </a:t>
            </a:r>
            <a:r>
              <a:rPr kumimoji="0" lang="zh-CN" altLang="zh-CN" sz="1200" b="0" i="0" u="none" strike="noStrike" cap="none" normalizeH="0" baseline="0" dirty="0">
                <a:ln>
                  <a:noFill/>
                </a:ln>
                <a:solidFill>
                  <a:srgbClr val="A9B7C6"/>
                </a:solidFill>
                <a:effectLst/>
                <a:latin typeface="Consolas" panose="020B0609020204030204" pitchFamily="49" charset="0"/>
              </a:rPr>
              <a:t>amount){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1" u="none" strike="noStrike" cap="none" normalizeH="0" baseline="0" dirty="0">
                <a:ln>
                  <a:noFill/>
                </a:ln>
                <a:solidFill>
                  <a:srgbClr val="9876AA"/>
                </a:solidFill>
                <a:effectLst/>
                <a:latin typeface="Consolas" panose="020B0609020204030204" pitchFamily="49" charset="0"/>
              </a:rPr>
              <a:t>lock</a:t>
            </a:r>
            <a:r>
              <a:rPr kumimoji="0" lang="zh-CN" altLang="zh-CN" sz="1200" b="0" i="0" u="none" strike="noStrike" cap="none" normalizeH="0" baseline="0" dirty="0">
                <a:ln>
                  <a:noFill/>
                </a:ln>
                <a:solidFill>
                  <a:srgbClr val="A9B7C6"/>
                </a:solidFill>
                <a:effectLst/>
                <a:latin typeface="Consolas" panose="020B0609020204030204" pitchFamily="49" charset="0"/>
              </a:rPr>
              <a:t>.lock()</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try</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9876AA"/>
                </a:solidFill>
                <a:effectLst/>
                <a:latin typeface="Consolas" panose="020B0609020204030204" pitchFamily="49" charset="0"/>
              </a:rPr>
              <a:t>balance</a:t>
            </a:r>
            <a:r>
              <a:rPr kumimoji="0" lang="zh-CN" altLang="zh-CN" sz="1200" b="0" i="0" u="none" strike="noStrike" cap="none" normalizeH="0" baseline="0" dirty="0">
                <a:ln>
                  <a:noFill/>
                </a:ln>
                <a:solidFill>
                  <a:srgbClr val="A9B7C6"/>
                </a:solidFill>
                <a:effectLst/>
                <a:latin typeface="Consolas" panose="020B0609020204030204" pitchFamily="49" charset="0"/>
              </a:rPr>
              <a:t>+=amount</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System.</a:t>
            </a:r>
            <a:r>
              <a:rPr kumimoji="0" lang="zh-CN" altLang="zh-CN" sz="1200" b="0" i="1" u="none" strike="noStrike" cap="none" normalizeH="0" baseline="0" dirty="0">
                <a:ln>
                  <a:noFill/>
                </a:ln>
                <a:solidFill>
                  <a:srgbClr val="9876AA"/>
                </a:solidFill>
                <a:effectLst/>
                <a:latin typeface="Consolas" panose="020B0609020204030204" pitchFamily="49" charset="0"/>
              </a:rPr>
              <a:t>out</a:t>
            </a:r>
            <a:r>
              <a:rPr kumimoji="0" lang="zh-CN" altLang="zh-CN" sz="1200" b="0" i="0" u="none" strike="noStrike" cap="none" normalizeH="0" baseline="0" dirty="0">
                <a:ln>
                  <a:noFill/>
                </a:ln>
                <a:solidFill>
                  <a:srgbClr val="A9B7C6"/>
                </a:solidFill>
                <a:effectLst/>
                <a:latin typeface="Consolas" panose="020B0609020204030204" pitchFamily="49" charset="0"/>
              </a:rPr>
              <a:t>.println(</a:t>
            </a:r>
            <a:r>
              <a:rPr kumimoji="0" lang="zh-CN" altLang="zh-CN" sz="1200" b="0" i="0" u="none" strike="noStrike" cap="none" normalizeH="0" baseline="0" dirty="0">
                <a:ln>
                  <a:noFill/>
                </a:ln>
                <a:solidFill>
                  <a:srgbClr val="6A8759"/>
                </a:solidFill>
                <a:effectLst/>
                <a:latin typeface="Consolas" panose="020B0609020204030204" pitchFamily="49" charset="0"/>
              </a:rPr>
              <a:t>"deposit " </a:t>
            </a:r>
            <a:r>
              <a:rPr kumimoji="0" lang="zh-CN" altLang="zh-CN" sz="1200" b="0" i="0" u="none" strike="noStrike" cap="none" normalizeH="0" baseline="0" dirty="0">
                <a:ln>
                  <a:noFill/>
                </a:ln>
                <a:solidFill>
                  <a:srgbClr val="A9B7C6"/>
                </a:solidFill>
                <a:effectLst/>
                <a:latin typeface="Consolas" panose="020B0609020204030204" pitchFamily="49" charset="0"/>
              </a:rPr>
              <a:t>+ amount + </a:t>
            </a:r>
            <a:r>
              <a:rPr kumimoji="0" lang="zh-CN" altLang="zh-CN" sz="1200" b="0" i="0" u="none" strike="noStrike" cap="none" normalizeH="0" baseline="0" dirty="0">
                <a:ln>
                  <a:noFill/>
                </a:ln>
                <a:solidFill>
                  <a:srgbClr val="6A8759"/>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\t\t\t\t\t\t\t\t</a:t>
            </a:r>
            <a:r>
              <a:rPr kumimoji="0" lang="zh-CN" altLang="zh-CN" sz="1200" b="0" i="0" u="none" strike="noStrike" cap="none" normalizeH="0" baseline="0" dirty="0">
                <a:ln>
                  <a:noFill/>
                </a:ln>
                <a:solidFill>
                  <a:srgbClr val="6A8759"/>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 getBalance( ))</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1" u="none" strike="noStrike" cap="none" normalizeH="0" baseline="0" dirty="0">
                <a:ln>
                  <a:noFill/>
                </a:ln>
                <a:solidFill>
                  <a:srgbClr val="9876AA"/>
                </a:solidFill>
                <a:effectLst/>
                <a:latin typeface="Consolas" panose="020B0609020204030204" pitchFamily="49" charset="0"/>
              </a:rPr>
              <a:t>newDeposit</a:t>
            </a:r>
            <a:r>
              <a:rPr kumimoji="0" lang="zh-CN" altLang="zh-CN" sz="1200" b="0" i="0" u="none" strike="noStrike" cap="none" normalizeH="0" baseline="0" dirty="0">
                <a:ln>
                  <a:noFill/>
                </a:ln>
                <a:solidFill>
                  <a:srgbClr val="A9B7C6"/>
                </a:solidFill>
                <a:effectLst/>
                <a:latin typeface="Consolas" panose="020B0609020204030204" pitchFamily="49" charset="0"/>
              </a:rPr>
              <a:t>.signalAll( )</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finally</a:t>
            </a: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1" u="none" strike="noStrike" cap="none" normalizeH="0" baseline="0" dirty="0">
                <a:ln>
                  <a:noFill/>
                </a:ln>
                <a:solidFill>
                  <a:srgbClr val="9876AA"/>
                </a:solidFill>
                <a:effectLst/>
                <a:latin typeface="Consolas" panose="020B0609020204030204" pitchFamily="49" charset="0"/>
              </a:rPr>
              <a:t>lock</a:t>
            </a:r>
            <a:r>
              <a:rPr kumimoji="0" lang="zh-CN" altLang="zh-CN" sz="1200" b="0" i="0" u="none" strike="noStrike" cap="none" normalizeH="0" baseline="0" dirty="0">
                <a:ln>
                  <a:noFill/>
                </a:ln>
                <a:solidFill>
                  <a:srgbClr val="A9B7C6"/>
                </a:solidFill>
                <a:effectLst/>
                <a:latin typeface="Consolas" panose="020B0609020204030204" pitchFamily="49" charset="0"/>
              </a:rPr>
              <a:t>.unlock( )</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8" name="圆角矩形标注 14">
            <a:extLst>
              <a:ext uri="{FF2B5EF4-FFF2-40B4-BE49-F238E27FC236}">
                <a16:creationId xmlns:a16="http://schemas.microsoft.com/office/drawing/2014/main" id="{74DCBD34-A5E8-4DB1-80C3-F51A1EDDAD63}"/>
              </a:ext>
            </a:extLst>
          </p:cNvPr>
          <p:cNvSpPr/>
          <p:nvPr/>
        </p:nvSpPr>
        <p:spPr>
          <a:xfrm>
            <a:off x="6094914" y="1523778"/>
            <a:ext cx="3713356" cy="540528"/>
          </a:xfrm>
          <a:prstGeom prst="wedgeRoundRectCallout">
            <a:avLst>
              <a:gd name="adj1" fmla="val -62785"/>
              <a:gd name="adj2" fmla="val -683"/>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Condition</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圆角矩形标注 14">
            <a:extLst>
              <a:ext uri="{FF2B5EF4-FFF2-40B4-BE49-F238E27FC236}">
                <a16:creationId xmlns:a16="http://schemas.microsoft.com/office/drawing/2014/main" id="{5E8AE9C0-D4A1-4C6F-8357-ED2DB6A14D00}"/>
              </a:ext>
            </a:extLst>
          </p:cNvPr>
          <p:cNvSpPr/>
          <p:nvPr/>
        </p:nvSpPr>
        <p:spPr>
          <a:xfrm>
            <a:off x="6456556" y="2115821"/>
            <a:ext cx="5468666" cy="1675594"/>
          </a:xfrm>
          <a:prstGeom prst="wedgeRoundRectCallout">
            <a:avLst>
              <a:gd name="adj1" fmla="val -69968"/>
              <a:gd name="adj2" fmla="val -1484"/>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while</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必须是</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while</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不能用</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if</a:t>
            </a:r>
          </a:p>
          <a:p>
            <a:pPr>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只要余额小于取钱数额，就调用</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newDeposit.wait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，使得当前线程（进入</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withDraw</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方法的线程）被挂起；</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如果当前线程被唤醒，如果余额还小于取钱数额，继续等待</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p>
          <a:p>
            <a:pPr lvl="0">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当执行到</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while</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循环的下一条语句，余额一定</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&gt;=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取钱数额</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a:extLst>
              <a:ext uri="{FF2B5EF4-FFF2-40B4-BE49-F238E27FC236}">
                <a16:creationId xmlns:a16="http://schemas.microsoft.com/office/drawing/2014/main" id="{80542EF9-F1FE-414E-A899-FA2B298AA278}"/>
              </a:ext>
            </a:extLst>
          </p:cNvPr>
          <p:cNvSpPr/>
          <p:nvPr/>
        </p:nvSpPr>
        <p:spPr>
          <a:xfrm>
            <a:off x="4554306" y="5809957"/>
            <a:ext cx="6851417" cy="794139"/>
          </a:xfrm>
          <a:prstGeom prst="wedgeRoundRectCallout">
            <a:avLst>
              <a:gd name="adj1" fmla="val -61363"/>
              <a:gd name="adj2" fmla="val -48065"/>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的是另外一个线程，往账户存钱后，调用</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newDeposit.signalAll</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去唤醒所有因调用</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newDeposit.wait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而被挂起的线程（二者配套使用）</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圆角矩形标注 14">
            <a:extLst>
              <a:ext uri="{FF2B5EF4-FFF2-40B4-BE49-F238E27FC236}">
                <a16:creationId xmlns:a16="http://schemas.microsoft.com/office/drawing/2014/main" id="{DEE74645-E999-49BC-82B7-3D15E7872A27}"/>
              </a:ext>
            </a:extLst>
          </p:cNvPr>
          <p:cNvSpPr/>
          <p:nvPr/>
        </p:nvSpPr>
        <p:spPr>
          <a:xfrm>
            <a:off x="6094914" y="4479115"/>
            <a:ext cx="5062654" cy="765637"/>
          </a:xfrm>
          <a:prstGeom prst="wedgeRoundRectCallout">
            <a:avLst>
              <a:gd name="adj1" fmla="val -49129"/>
              <a:gd name="adj2" fmla="val -13791"/>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newDeposit.wait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会导致当前线程被挂起</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同时锁被释放（和</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sleep</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不一样），</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否则存钱线程永远没机会进入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271" name="弧形 11270">
            <a:extLst>
              <a:ext uri="{FF2B5EF4-FFF2-40B4-BE49-F238E27FC236}">
                <a16:creationId xmlns:a16="http://schemas.microsoft.com/office/drawing/2014/main" id="{06636BF8-8B58-47BD-A94C-2EFEC4F033B2}"/>
              </a:ext>
            </a:extLst>
          </p:cNvPr>
          <p:cNvSpPr/>
          <p:nvPr/>
        </p:nvSpPr>
        <p:spPr>
          <a:xfrm rot="15844468">
            <a:off x="136700" y="3521705"/>
            <a:ext cx="2581978" cy="2039439"/>
          </a:xfrm>
          <a:prstGeom prst="arc">
            <a:avLst>
              <a:gd name="adj1" fmla="val 11035086"/>
              <a:gd name="adj2" fmla="val 1732623"/>
            </a:avLst>
          </a:prstGeom>
          <a:ln w="19050">
            <a:solidFill>
              <a:srgbClr val="FF0000"/>
            </a:solidFill>
            <a:prstDash val="lgDash"/>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3662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a:t>Runnable</a:t>
            </a:r>
            <a:r>
              <a:rPr lang="zh-CN" altLang="en-US" sz="3600" dirty="0"/>
              <a:t>接口和线程类</a:t>
            </a:r>
            <a:r>
              <a:rPr lang="en-US" altLang="zh-CN" sz="3600" dirty="0"/>
              <a:t>Thread</a:t>
            </a:r>
          </a:p>
        </p:txBody>
      </p:sp>
      <p:sp>
        <p:nvSpPr>
          <p:cNvPr id="6" name="Text Box 5"/>
          <p:cNvSpPr txBox="1"/>
          <p:nvPr/>
        </p:nvSpPr>
        <p:spPr>
          <a:xfrm>
            <a:off x="237439" y="1170520"/>
            <a:ext cx="11738661" cy="3139321"/>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indent="0">
              <a:lnSpc>
                <a:spcPct val="120000"/>
              </a:lnSpc>
              <a:spcBef>
                <a:spcPct val="50000"/>
              </a:spcBef>
              <a:buClrTx/>
              <a:buSzPct val="100000"/>
              <a:buNone/>
            </a:pPr>
            <a:r>
              <a:rPr lang="zh-CN" altLang="en-US" sz="2400" dirty="0">
                <a:latin typeface="华文新魏" panose="02010800040101010101" pitchFamily="2" charset="-122"/>
                <a:ea typeface="华文新魏" panose="02010800040101010101" pitchFamily="2" charset="-122"/>
              </a:rPr>
              <a:t>创建线程方法：线程的执行逻辑（后面叫线程任务）必须实现</a:t>
            </a:r>
            <a:r>
              <a:rPr lang="en-US" altLang="zh-CN" sz="2400" dirty="0" err="1">
                <a:latin typeface="华文新魏" panose="02010800040101010101" pitchFamily="2" charset="-122"/>
                <a:ea typeface="华文新魏" panose="02010800040101010101" pitchFamily="2" charset="-122"/>
              </a:rPr>
              <a:t>java.lang.Runnable</a:t>
            </a:r>
            <a:r>
              <a:rPr lang="zh-CN" altLang="en-US" sz="2400" dirty="0">
                <a:latin typeface="华文新魏" panose="02010800040101010101" pitchFamily="2" charset="-122"/>
                <a:ea typeface="华文新魏" panose="02010800040101010101" pitchFamily="2" charset="-122"/>
              </a:rPr>
              <a:t>接口的唯一</a:t>
            </a:r>
            <a:r>
              <a:rPr lang="en-US" altLang="zh-CN" sz="2400" dirty="0">
                <a:latin typeface="华文新魏" panose="02010800040101010101" pitchFamily="2" charset="-122"/>
                <a:ea typeface="华文新魏" panose="02010800040101010101" pitchFamily="2" charset="-122"/>
              </a:rPr>
              <a:t>run</a:t>
            </a:r>
            <a:r>
              <a:rPr lang="zh-CN" altLang="en-US" sz="2400" dirty="0">
                <a:latin typeface="华文新魏" panose="02010800040101010101" pitchFamily="2" charset="-122"/>
                <a:ea typeface="华文新魏" panose="02010800040101010101" pitchFamily="2" charset="-122"/>
              </a:rPr>
              <a:t>方法。此外，由于</a:t>
            </a:r>
            <a:r>
              <a:rPr lang="en-US" altLang="zh-CN" sz="2400" dirty="0">
                <a:latin typeface="华文新魏" panose="02010800040101010101" pitchFamily="2" charset="-122"/>
                <a:ea typeface="华文新魏" panose="02010800040101010101" pitchFamily="2" charset="-122"/>
              </a:rPr>
              <a:t>Thread</a:t>
            </a:r>
            <a:r>
              <a:rPr lang="zh-CN" altLang="en-US" sz="2400" dirty="0">
                <a:latin typeface="华文新魏" panose="02010800040101010101" pitchFamily="2" charset="-122"/>
                <a:ea typeface="华文新魏" panose="02010800040101010101" pitchFamily="2" charset="-122"/>
              </a:rPr>
              <a:t>实现了</a:t>
            </a:r>
            <a:r>
              <a:rPr lang="en-US" altLang="zh-CN" sz="2400" dirty="0" err="1">
                <a:latin typeface="华文新魏" panose="02010800040101010101" pitchFamily="2" charset="-122"/>
                <a:ea typeface="华文新魏" panose="02010800040101010101" pitchFamily="2" charset="-122"/>
              </a:rPr>
              <a:t>Runnable</a:t>
            </a:r>
            <a:r>
              <a:rPr lang="zh-CN" altLang="en-US" sz="2400" dirty="0">
                <a:latin typeface="华文新魏" panose="02010800040101010101" pitchFamily="2" charset="-122"/>
                <a:ea typeface="华文新魏" panose="02010800040101010101" pitchFamily="2" charset="-122"/>
              </a:rPr>
              <a:t>接口，也可以通过</a:t>
            </a:r>
            <a:r>
              <a:rPr lang="en-US" altLang="zh-CN" sz="2400" dirty="0">
                <a:latin typeface="华文新魏" panose="02010800040101010101" pitchFamily="2" charset="-122"/>
                <a:ea typeface="华文新魏" panose="02010800040101010101" pitchFamily="2" charset="-122"/>
              </a:rPr>
              <a:t>Thread</a:t>
            </a:r>
            <a:r>
              <a:rPr lang="zh-CN" altLang="en-US" sz="2400" dirty="0">
                <a:latin typeface="华文新魏" panose="02010800040101010101" pitchFamily="2" charset="-122"/>
                <a:ea typeface="华文新魏" panose="02010800040101010101" pitchFamily="2" charset="-122"/>
              </a:rPr>
              <a:t>派生线程类。</a:t>
            </a:r>
            <a:endParaRPr lang="en-US" altLang="zh-CN" sz="2400" dirty="0">
              <a:latin typeface="华文新魏" panose="02010800040101010101" pitchFamily="2" charset="-122"/>
              <a:ea typeface="华文新魏" panose="02010800040101010101" pitchFamily="2" charset="-122"/>
            </a:endParaRPr>
          </a:p>
          <a:p>
            <a:pPr marL="0" indent="0">
              <a:lnSpc>
                <a:spcPct val="120000"/>
              </a:lnSpc>
              <a:spcBef>
                <a:spcPct val="50000"/>
              </a:spcBef>
              <a:buClrTx/>
              <a:buSzPct val="100000"/>
              <a:buNone/>
            </a:pPr>
            <a:r>
              <a:rPr lang="zh-CN" altLang="en-US" sz="2400" dirty="0">
                <a:latin typeface="华文新魏" panose="02010800040101010101" pitchFamily="2" charset="-122"/>
                <a:ea typeface="华文新魏" panose="02010800040101010101" pitchFamily="2" charset="-122"/>
              </a:rPr>
              <a:t>因此有两种方法可以实现同一个或多个线程的运行</a:t>
            </a:r>
            <a:r>
              <a:rPr lang="zh-CN" altLang="en-US" sz="2400" dirty="0">
                <a:latin typeface="华文新魏" panose="02010800040101010101" pitchFamily="2" charset="-122"/>
                <a:ea typeface="华文新魏" panose="02010800040101010101" pitchFamily="2" charset="-122"/>
                <a:sym typeface="Wingdings" pitchFamily="2" charset="2"/>
              </a:rPr>
              <a:t>：</a:t>
            </a:r>
            <a:r>
              <a:rPr lang="en-US" altLang="zh-CN" sz="2400" dirty="0">
                <a:solidFill>
                  <a:srgbClr val="FF0000"/>
                </a:solidFill>
                <a:latin typeface="华文新魏" panose="02010800040101010101" pitchFamily="2" charset="-122"/>
                <a:ea typeface="华文新魏" panose="02010800040101010101" pitchFamily="2" charset="-122"/>
                <a:sym typeface="Wingdings" pitchFamily="2" charset="2"/>
              </a:rPr>
              <a:t>(1) </a:t>
            </a:r>
            <a:r>
              <a:rPr lang="zh-CN" altLang="en-US" sz="2400" dirty="0">
                <a:solidFill>
                  <a:srgbClr val="FF0000"/>
                </a:solidFill>
                <a:latin typeface="华文新魏" panose="02010800040101010101" pitchFamily="2" charset="-122"/>
                <a:ea typeface="华文新魏" panose="02010800040101010101" pitchFamily="2" charset="-122"/>
                <a:sym typeface="Wingdings" pitchFamily="2" charset="2"/>
              </a:rPr>
              <a:t>定义</a:t>
            </a:r>
            <a:r>
              <a:rPr lang="en-US" altLang="zh-CN" sz="2400" dirty="0">
                <a:solidFill>
                  <a:srgbClr val="FF0000"/>
                </a:solidFill>
                <a:latin typeface="华文新魏" panose="02010800040101010101" pitchFamily="2" charset="-122"/>
                <a:ea typeface="华文新魏" panose="02010800040101010101" pitchFamily="2" charset="-122"/>
                <a:sym typeface="Wingdings" pitchFamily="2" charset="2"/>
              </a:rPr>
              <a:t>Thread</a:t>
            </a:r>
            <a:r>
              <a:rPr lang="zh-CN" altLang="en-US" sz="2400" dirty="0">
                <a:solidFill>
                  <a:srgbClr val="FF0000"/>
                </a:solidFill>
                <a:latin typeface="华文新魏" panose="02010800040101010101" pitchFamily="2" charset="-122"/>
                <a:ea typeface="华文新魏" panose="02010800040101010101" pitchFamily="2" charset="-122"/>
                <a:sym typeface="Wingdings" pitchFamily="2" charset="2"/>
              </a:rPr>
              <a:t>类的子类并覆盖</a:t>
            </a:r>
            <a:r>
              <a:rPr lang="en-US" altLang="zh-CN" sz="2400" dirty="0">
                <a:solidFill>
                  <a:srgbClr val="FF0000"/>
                </a:solidFill>
                <a:latin typeface="华文新魏" panose="02010800040101010101" pitchFamily="2" charset="-122"/>
                <a:ea typeface="华文新魏" panose="02010800040101010101" pitchFamily="2" charset="-122"/>
                <a:sym typeface="Wingdings" pitchFamily="2" charset="2"/>
              </a:rPr>
              <a:t>run</a:t>
            </a:r>
            <a:r>
              <a:rPr lang="zh-CN" altLang="en-US" sz="2400" dirty="0">
                <a:solidFill>
                  <a:srgbClr val="FF0000"/>
                </a:solidFill>
                <a:latin typeface="华文新魏" panose="02010800040101010101" pitchFamily="2" charset="-122"/>
                <a:ea typeface="华文新魏" panose="02010800040101010101" pitchFamily="2" charset="-122"/>
                <a:sym typeface="Wingdings" pitchFamily="2" charset="2"/>
              </a:rPr>
              <a:t>方法；</a:t>
            </a:r>
            <a:r>
              <a:rPr lang="en-US" altLang="zh-CN" sz="2400" dirty="0">
                <a:solidFill>
                  <a:srgbClr val="FF0000"/>
                </a:solidFill>
                <a:latin typeface="华文新魏" panose="02010800040101010101" pitchFamily="2" charset="-122"/>
                <a:ea typeface="华文新魏" panose="02010800040101010101" pitchFamily="2" charset="-122"/>
                <a:sym typeface="Wingdings" pitchFamily="2" charset="2"/>
              </a:rPr>
              <a:t>(2) </a:t>
            </a:r>
            <a:r>
              <a:rPr lang="zh-CN" altLang="en-US" sz="2400" dirty="0">
                <a:solidFill>
                  <a:srgbClr val="FF0000"/>
                </a:solidFill>
                <a:latin typeface="华文新魏" panose="02010800040101010101" pitchFamily="2" charset="-122"/>
                <a:ea typeface="华文新魏" panose="02010800040101010101" pitchFamily="2" charset="-122"/>
                <a:sym typeface="Wingdings" pitchFamily="2" charset="2"/>
              </a:rPr>
              <a:t>实现接口</a:t>
            </a:r>
            <a:r>
              <a:rPr lang="en-US" altLang="zh-CN" sz="2400" dirty="0" err="1">
                <a:solidFill>
                  <a:srgbClr val="FF0000"/>
                </a:solidFill>
                <a:latin typeface="华文新魏" panose="02010800040101010101" pitchFamily="2" charset="-122"/>
                <a:ea typeface="华文新魏" panose="02010800040101010101" pitchFamily="2" charset="-122"/>
                <a:sym typeface="Wingdings" pitchFamily="2" charset="2"/>
              </a:rPr>
              <a:t>Runnable</a:t>
            </a:r>
            <a:r>
              <a:rPr lang="zh-CN" altLang="en-US" sz="2400" dirty="0">
                <a:solidFill>
                  <a:srgbClr val="FF0000"/>
                </a:solidFill>
                <a:latin typeface="华文新魏" panose="02010800040101010101" pitchFamily="2" charset="-122"/>
                <a:ea typeface="华文新魏" panose="02010800040101010101" pitchFamily="2" charset="-122"/>
                <a:sym typeface="Wingdings" pitchFamily="2" charset="2"/>
              </a:rPr>
              <a:t>的</a:t>
            </a:r>
            <a:r>
              <a:rPr lang="en-US" altLang="zh-CN" sz="2400" dirty="0">
                <a:solidFill>
                  <a:srgbClr val="FF0000"/>
                </a:solidFill>
                <a:latin typeface="华文新魏" panose="02010800040101010101" pitchFamily="2" charset="-122"/>
                <a:ea typeface="华文新魏" panose="02010800040101010101" pitchFamily="2" charset="-122"/>
                <a:sym typeface="Wingdings" pitchFamily="2" charset="2"/>
              </a:rPr>
              <a:t>run</a:t>
            </a:r>
            <a:r>
              <a:rPr lang="zh-CN" altLang="en-US" sz="2400" dirty="0">
                <a:solidFill>
                  <a:srgbClr val="FF0000"/>
                </a:solidFill>
                <a:latin typeface="华文新魏" panose="02010800040101010101" pitchFamily="2" charset="-122"/>
                <a:ea typeface="华文新魏" panose="02010800040101010101" pitchFamily="2" charset="-122"/>
                <a:sym typeface="Wingdings" pitchFamily="2" charset="2"/>
              </a:rPr>
              <a:t>方法。</a:t>
            </a:r>
          </a:p>
          <a:p>
            <a:pPr marL="0" lvl="0" indent="0">
              <a:spcBef>
                <a:spcPct val="50000"/>
              </a:spcBef>
              <a:buClrTx/>
              <a:buSzPct val="100000"/>
              <a:buNone/>
            </a:pPr>
            <a:endParaRPr lang="zh-CN" altLang="en-US" sz="2800" dirty="0">
              <a:latin typeface="微软雅黑" pitchFamily="34" charset="-122"/>
              <a:ea typeface="微软雅黑" pitchFamily="34" charset="-122"/>
            </a:endParaRPr>
          </a:p>
        </p:txBody>
      </p:sp>
      <p:pic>
        <p:nvPicPr>
          <p:cNvPr id="5" name="Picture 4"/>
          <p:cNvPicPr>
            <a:picLocks noChangeAspect="1" noChangeArrowheads="1"/>
          </p:cNvPicPr>
          <p:nvPr/>
        </p:nvPicPr>
        <p:blipFill>
          <a:blip r:embed="rId2"/>
          <a:srcRect/>
          <a:stretch>
            <a:fillRect/>
          </a:stretch>
        </p:blipFill>
        <p:spPr bwMode="auto">
          <a:xfrm>
            <a:off x="2273438" y="3902075"/>
            <a:ext cx="7200900" cy="2955925"/>
          </a:xfrm>
          <a:prstGeom prst="rect">
            <a:avLst/>
          </a:prstGeom>
          <a:noFill/>
          <a:ln w="12700">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7" name="Rectangle 8">
            <a:extLst>
              <a:ext uri="{FF2B5EF4-FFF2-40B4-BE49-F238E27FC236}">
                <a16:creationId xmlns:a16="http://schemas.microsoft.com/office/drawing/2014/main" id="{CDE9A277-2405-4542-AEC5-18D82A328B15}"/>
              </a:ext>
            </a:extLst>
          </p:cNvPr>
          <p:cNvSpPr>
            <a:spLocks noChangeArrowheads="1"/>
          </p:cNvSpPr>
          <p:nvPr/>
        </p:nvSpPr>
        <p:spPr bwMode="auto">
          <a:xfrm>
            <a:off x="0" y="1225689"/>
            <a:ext cx="11925222" cy="563231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r>
              <a:rPr lang="en-US" altLang="zh-CN" sz="1600" b="1" dirty="0">
                <a:solidFill>
                  <a:srgbClr val="7F0055"/>
                </a:solidFill>
                <a:latin typeface="华文新魏" panose="02010800040101010101" pitchFamily="2" charset="-122"/>
                <a:ea typeface="华文新魏" panose="02010800040101010101" pitchFamily="2" charset="-122"/>
              </a:rPr>
              <a:t>public class </a:t>
            </a:r>
            <a:r>
              <a:rPr lang="en-US" altLang="zh-CN" sz="1600" b="1" dirty="0" err="1">
                <a:solidFill>
                  <a:srgbClr val="7F0055"/>
                </a:solidFill>
                <a:latin typeface="华文新魏" panose="02010800040101010101" pitchFamily="2" charset="-122"/>
                <a:ea typeface="华文新魏" panose="02010800040101010101" pitchFamily="2" charset="-122"/>
              </a:rPr>
              <a:t>ThreadCooperation</a:t>
            </a:r>
            <a:r>
              <a:rPr lang="en-US" altLang="zh-CN" sz="1600" b="1" dirty="0">
                <a:solidFill>
                  <a:srgbClr val="7F0055"/>
                </a:solidFill>
                <a:latin typeface="华文新魏" panose="02010800040101010101" pitchFamily="2" charset="-122"/>
                <a:ea typeface="华文新魏" panose="02010800040101010101" pitchFamily="2" charset="-122"/>
              </a:rPr>
              <a:t> {</a:t>
            </a:r>
          </a:p>
          <a:p>
            <a:r>
              <a:rPr lang="en-US" altLang="zh-CN" sz="1600" b="1" dirty="0">
                <a:solidFill>
                  <a:srgbClr val="7F0055"/>
                </a:solidFill>
                <a:latin typeface="华文新魏" panose="02010800040101010101" pitchFamily="2" charset="-122"/>
                <a:ea typeface="华文新魏" panose="02010800040101010101" pitchFamily="2" charset="-122"/>
              </a:rPr>
              <a:t>	</a:t>
            </a: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2" name="Rectangle 1">
            <a:extLst>
              <a:ext uri="{FF2B5EF4-FFF2-40B4-BE49-F238E27FC236}">
                <a16:creationId xmlns:a16="http://schemas.microsoft.com/office/drawing/2014/main" id="{8F473318-BFA0-42E4-B07B-DD3DF07C131F}"/>
              </a:ext>
            </a:extLst>
          </p:cNvPr>
          <p:cNvSpPr>
            <a:spLocks noChangeArrowheads="1"/>
          </p:cNvSpPr>
          <p:nvPr/>
        </p:nvSpPr>
        <p:spPr bwMode="auto">
          <a:xfrm>
            <a:off x="683281" y="1700087"/>
            <a:ext cx="10823265" cy="4438187"/>
          </a:xfrm>
          <a:prstGeom prst="rect">
            <a:avLst/>
          </a:prstGeom>
          <a:solidFill>
            <a:schemeClr val="bg2">
              <a:lumMod val="25000"/>
            </a:schemeClr>
          </a:solidFill>
          <a:ln>
            <a:no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public static class </a:t>
            </a:r>
            <a:r>
              <a:rPr kumimoji="0" lang="zh-CN" altLang="zh-CN" sz="1400" b="0" i="0" u="none" strike="noStrike" cap="none" normalizeH="0" baseline="0" dirty="0">
                <a:ln>
                  <a:noFill/>
                </a:ln>
                <a:solidFill>
                  <a:srgbClr val="A9B7C6"/>
                </a:solidFill>
                <a:effectLst/>
                <a:latin typeface="Consolas" panose="020B0609020204030204" pitchFamily="49" charset="0"/>
              </a:rPr>
              <a:t>DepositTask </a:t>
            </a:r>
            <a:r>
              <a:rPr kumimoji="0" lang="zh-CN" altLang="zh-CN" sz="1400" b="0" i="0" u="none" strike="noStrike" cap="none" normalizeH="0" baseline="0" dirty="0">
                <a:ln>
                  <a:noFill/>
                </a:ln>
                <a:solidFill>
                  <a:srgbClr val="CC7832"/>
                </a:solidFill>
                <a:effectLst/>
                <a:latin typeface="Consolas" panose="020B0609020204030204" pitchFamily="49" charset="0"/>
              </a:rPr>
              <a:t>implements </a:t>
            </a:r>
            <a:r>
              <a:rPr kumimoji="0" lang="zh-CN" altLang="zh-CN" sz="1400" b="0" i="0" u="none" strike="noStrike" cap="none" normalizeH="0" baseline="0" dirty="0">
                <a:ln>
                  <a:noFill/>
                </a:ln>
                <a:solidFill>
                  <a:srgbClr val="A9B7C6"/>
                </a:solidFill>
                <a:effectLst/>
                <a:latin typeface="Consolas" panose="020B0609020204030204" pitchFamily="49" charset="0"/>
              </a:rPr>
              <a:t>Runnable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public void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try </a:t>
            </a: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Purposely delay it to let the withdraw method proceed</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while </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true</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1" u="none" strike="noStrike" cap="none" normalizeH="0" baseline="0" dirty="0">
                <a:ln>
                  <a:noFill/>
                </a:ln>
                <a:solidFill>
                  <a:srgbClr val="9876AA"/>
                </a:solidFill>
                <a:effectLst/>
                <a:latin typeface="Consolas" panose="020B0609020204030204" pitchFamily="49" charset="0"/>
              </a:rPr>
              <a:t>account</a:t>
            </a:r>
            <a:r>
              <a:rPr kumimoji="0" lang="zh-CN" altLang="zh-CN" sz="1400" b="0" i="0" u="none" strike="noStrike" cap="none" normalizeH="0" baseline="0" dirty="0">
                <a:ln>
                  <a:noFill/>
                </a:ln>
                <a:solidFill>
                  <a:srgbClr val="A9B7C6"/>
                </a:solidFill>
                <a:effectLst/>
                <a:latin typeface="Consolas" panose="020B0609020204030204" pitchFamily="49" charset="0"/>
              </a:rPr>
              <a:t>.deposit((</a:t>
            </a:r>
            <a:r>
              <a:rPr kumimoji="0" lang="zh-CN" altLang="zh-CN" sz="1400" b="0" i="0" u="none" strike="noStrike" cap="none" normalizeH="0" baseline="0" dirty="0">
                <a:ln>
                  <a:noFill/>
                </a:ln>
                <a:solidFill>
                  <a:srgbClr val="CC7832"/>
                </a:solidFill>
                <a:effectLst/>
                <a:latin typeface="Consolas" panose="020B0609020204030204" pitchFamily="49" charset="0"/>
              </a:rPr>
              <a:t>int</a:t>
            </a:r>
            <a:r>
              <a:rPr kumimoji="0" lang="zh-CN" altLang="zh-CN" sz="1400" b="0" i="0" u="none" strike="noStrike" cap="none" normalizeH="0" baseline="0" dirty="0">
                <a:ln>
                  <a:noFill/>
                </a:ln>
                <a:solidFill>
                  <a:srgbClr val="A9B7C6"/>
                </a:solidFill>
                <a:effectLst/>
                <a:latin typeface="Consolas" panose="020B0609020204030204" pitchFamily="49" charset="0"/>
              </a:rPr>
              <a:t>)(Math.</a:t>
            </a:r>
            <a:r>
              <a:rPr kumimoji="0" lang="zh-CN" altLang="zh-CN" sz="1400" b="0" i="1" u="none" strike="noStrike" cap="none" normalizeH="0" baseline="0" dirty="0">
                <a:ln>
                  <a:noFill/>
                </a:ln>
                <a:solidFill>
                  <a:srgbClr val="A9B7C6"/>
                </a:solidFill>
                <a:effectLst/>
                <a:latin typeface="Consolas" panose="020B0609020204030204" pitchFamily="49" charset="0"/>
              </a:rPr>
              <a:t>random</a:t>
            </a:r>
            <a:r>
              <a:rPr kumimoji="0" lang="zh-CN" altLang="zh-CN" sz="1400" b="0" i="0" u="none" strike="noStrike" cap="none" normalizeH="0" baseline="0" dirty="0">
                <a:ln>
                  <a:noFill/>
                </a:ln>
                <a:solidFill>
                  <a:srgbClr val="A9B7C6"/>
                </a:solidFill>
                <a:effectLst/>
                <a:latin typeface="Consolas" panose="020B0609020204030204" pitchFamily="49" charset="0"/>
              </a:rPr>
              <a:t>() * </a:t>
            </a:r>
            <a:r>
              <a:rPr kumimoji="0" lang="zh-CN" altLang="zh-CN" sz="1400" b="0" i="0" u="none" strike="noStrike" cap="none" normalizeH="0" baseline="0" dirty="0">
                <a:ln>
                  <a:noFill/>
                </a:ln>
                <a:solidFill>
                  <a:srgbClr val="6897BB"/>
                </a:solidFill>
                <a:effectLst/>
                <a:latin typeface="Consolas" panose="020B0609020204030204" pitchFamily="49" charset="0"/>
              </a:rPr>
              <a:t>10</a:t>
            </a:r>
            <a:r>
              <a:rPr kumimoji="0" lang="zh-CN" altLang="zh-CN" sz="1400" b="0" i="0" u="none" strike="noStrike" cap="none" normalizeH="0" baseline="0" dirty="0">
                <a:ln>
                  <a:noFill/>
                </a:ln>
                <a:solidFill>
                  <a:srgbClr val="A9B7C6"/>
                </a:solidFill>
                <a:effectLst/>
                <a:latin typeface="Consolas" panose="020B0609020204030204" pitchFamily="49" charset="0"/>
              </a:rPr>
              <a:t>) + </a:t>
            </a:r>
            <a:r>
              <a:rPr kumimoji="0" lang="zh-CN" altLang="zh-CN" sz="1400" b="0" i="0" u="none" strike="noStrike" cap="none" normalizeH="0" baseline="0" dirty="0">
                <a:ln>
                  <a:noFill/>
                </a:ln>
                <a:solidFill>
                  <a:srgbClr val="6897BB"/>
                </a:solidFill>
                <a:effectLst/>
                <a:latin typeface="Consolas" panose="020B0609020204030204" pitchFamily="49" charset="0"/>
              </a:rPr>
              <a:t>1</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Thread.</a:t>
            </a:r>
            <a:r>
              <a:rPr kumimoji="0" lang="zh-CN" altLang="zh-CN" sz="1400" b="0" i="1" u="none" strike="noStrike" cap="none" normalizeH="0" baseline="0" dirty="0">
                <a:ln>
                  <a:noFill/>
                </a:ln>
                <a:solidFill>
                  <a:srgbClr val="A9B7C6"/>
                </a:solidFill>
                <a:effectLst/>
                <a:latin typeface="Consolas" panose="020B0609020204030204" pitchFamily="49" charset="0"/>
              </a:rPr>
              <a:t>sleep</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6897BB"/>
                </a:solidFill>
                <a:effectLst/>
                <a:latin typeface="Consolas" panose="020B0609020204030204" pitchFamily="49" charset="0"/>
              </a:rPr>
              <a:t>1000</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catch </a:t>
            </a:r>
            <a:r>
              <a:rPr kumimoji="0" lang="zh-CN" altLang="zh-CN" sz="1400" b="0" i="0" u="none" strike="noStrike" cap="none" normalizeH="0" baseline="0" dirty="0">
                <a:ln>
                  <a:noFill/>
                </a:ln>
                <a:solidFill>
                  <a:srgbClr val="A9B7C6"/>
                </a:solidFill>
                <a:effectLst/>
                <a:latin typeface="Consolas" panose="020B0609020204030204" pitchFamily="49" charset="0"/>
              </a:rPr>
              <a:t>(InterruptedException ex) { ex.printStackTrace()</a:t>
            </a:r>
            <a:r>
              <a:rPr kumimoji="0" lang="zh-CN" altLang="zh-CN" sz="1400" b="0" i="0" u="none" strike="noStrike" cap="none" normalizeH="0" baseline="0" dirty="0">
                <a:ln>
                  <a:noFill/>
                </a:ln>
                <a:solidFill>
                  <a:srgbClr val="CC7832"/>
                </a:solidFill>
                <a:effectLst/>
                <a:latin typeface="Consolas" panose="020B0609020204030204" pitchFamily="49" charset="0"/>
              </a:rPr>
              <a:t>;</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public static class </a:t>
            </a:r>
            <a:r>
              <a:rPr kumimoji="0" lang="zh-CN" altLang="zh-CN" sz="1400" b="0" i="0" u="none" strike="noStrike" cap="none" normalizeH="0" baseline="0" dirty="0">
                <a:ln>
                  <a:noFill/>
                </a:ln>
                <a:solidFill>
                  <a:srgbClr val="A9B7C6"/>
                </a:solidFill>
                <a:effectLst/>
                <a:latin typeface="Consolas" panose="020B0609020204030204" pitchFamily="49" charset="0"/>
              </a:rPr>
              <a:t>WithdrawTask </a:t>
            </a:r>
            <a:r>
              <a:rPr kumimoji="0" lang="zh-CN" altLang="zh-CN" sz="1400" b="0" i="0" u="none" strike="noStrike" cap="none" normalizeH="0" baseline="0" dirty="0">
                <a:ln>
                  <a:noFill/>
                </a:ln>
                <a:solidFill>
                  <a:srgbClr val="CC7832"/>
                </a:solidFill>
                <a:effectLst/>
                <a:latin typeface="Consolas" panose="020B0609020204030204" pitchFamily="49" charset="0"/>
              </a:rPr>
              <a:t>implements </a:t>
            </a:r>
            <a:r>
              <a:rPr kumimoji="0" lang="zh-CN" altLang="zh-CN" sz="1400" b="0" i="0" u="none" strike="noStrike" cap="none" normalizeH="0" baseline="0" dirty="0">
                <a:ln>
                  <a:noFill/>
                </a:ln>
                <a:solidFill>
                  <a:srgbClr val="A9B7C6"/>
                </a:solidFill>
                <a:effectLst/>
                <a:latin typeface="Consolas" panose="020B0609020204030204" pitchFamily="49" charset="0"/>
              </a:rPr>
              <a:t>Runnable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public void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while </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true</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1" u="none" strike="noStrike" cap="none" normalizeH="0" baseline="0" dirty="0">
                <a:ln>
                  <a:noFill/>
                </a:ln>
                <a:solidFill>
                  <a:srgbClr val="9876AA"/>
                </a:solidFill>
                <a:effectLst/>
                <a:latin typeface="Consolas" panose="020B0609020204030204" pitchFamily="49" charset="0"/>
              </a:rPr>
              <a:t>account</a:t>
            </a:r>
            <a:r>
              <a:rPr kumimoji="0" lang="zh-CN" altLang="zh-CN" sz="1400" b="0" i="0" u="none" strike="noStrike" cap="none" normalizeH="0" baseline="0" dirty="0">
                <a:ln>
                  <a:noFill/>
                </a:ln>
                <a:solidFill>
                  <a:srgbClr val="A9B7C6"/>
                </a:solidFill>
                <a:effectLst/>
                <a:latin typeface="Consolas" panose="020B0609020204030204" pitchFamily="49" charset="0"/>
              </a:rPr>
              <a:t>.withdraw((</a:t>
            </a:r>
            <a:r>
              <a:rPr kumimoji="0" lang="zh-CN" altLang="zh-CN" sz="1400" b="0" i="0" u="none" strike="noStrike" cap="none" normalizeH="0" baseline="0" dirty="0">
                <a:ln>
                  <a:noFill/>
                </a:ln>
                <a:solidFill>
                  <a:srgbClr val="CC7832"/>
                </a:solidFill>
                <a:effectLst/>
                <a:latin typeface="Consolas" panose="020B0609020204030204" pitchFamily="49" charset="0"/>
              </a:rPr>
              <a:t>int</a:t>
            </a:r>
            <a:r>
              <a:rPr kumimoji="0" lang="zh-CN" altLang="zh-CN" sz="1400" b="0" i="0" u="none" strike="noStrike" cap="none" normalizeH="0" baseline="0" dirty="0">
                <a:ln>
                  <a:noFill/>
                </a:ln>
                <a:solidFill>
                  <a:srgbClr val="A9B7C6"/>
                </a:solidFill>
                <a:effectLst/>
                <a:latin typeface="Consolas" panose="020B0609020204030204" pitchFamily="49" charset="0"/>
              </a:rPr>
              <a:t>)(Math.</a:t>
            </a:r>
            <a:r>
              <a:rPr kumimoji="0" lang="zh-CN" altLang="zh-CN" sz="1400" b="0" i="1" u="none" strike="noStrike" cap="none" normalizeH="0" baseline="0" dirty="0">
                <a:ln>
                  <a:noFill/>
                </a:ln>
                <a:solidFill>
                  <a:srgbClr val="A9B7C6"/>
                </a:solidFill>
                <a:effectLst/>
                <a:latin typeface="Consolas" panose="020B0609020204030204" pitchFamily="49" charset="0"/>
              </a:rPr>
              <a:t>random</a:t>
            </a:r>
            <a:r>
              <a:rPr kumimoji="0" lang="zh-CN" altLang="zh-CN" sz="1400" b="0" i="0" u="none" strike="noStrike" cap="none" normalizeH="0" baseline="0" dirty="0">
                <a:ln>
                  <a:noFill/>
                </a:ln>
                <a:solidFill>
                  <a:srgbClr val="A9B7C6"/>
                </a:solidFill>
                <a:effectLst/>
                <a:latin typeface="Consolas" panose="020B0609020204030204" pitchFamily="49" charset="0"/>
              </a:rPr>
              <a:t>() * </a:t>
            </a:r>
            <a:r>
              <a:rPr kumimoji="0" lang="zh-CN" altLang="zh-CN" sz="1400" b="0" i="0" u="none" strike="noStrike" cap="none" normalizeH="0" baseline="0" dirty="0">
                <a:ln>
                  <a:noFill/>
                </a:ln>
                <a:solidFill>
                  <a:srgbClr val="6897BB"/>
                </a:solidFill>
                <a:effectLst/>
                <a:latin typeface="Consolas" panose="020B0609020204030204" pitchFamily="49" charset="0"/>
              </a:rPr>
              <a:t>10</a:t>
            </a:r>
            <a:r>
              <a:rPr kumimoji="0" lang="zh-CN" altLang="zh-CN" sz="1400" b="0" i="0" u="none" strike="noStrike" cap="none" normalizeH="0" baseline="0" dirty="0">
                <a:ln>
                  <a:noFill/>
                </a:ln>
                <a:solidFill>
                  <a:srgbClr val="A9B7C6"/>
                </a:solidFill>
                <a:effectLst/>
                <a:latin typeface="Consolas" panose="020B0609020204030204" pitchFamily="49" charset="0"/>
              </a:rPr>
              <a:t>) + </a:t>
            </a:r>
            <a:r>
              <a:rPr kumimoji="0" lang="zh-CN" altLang="zh-CN" sz="1400" b="0" i="0" u="none" strike="noStrike" cap="none" normalizeH="0" baseline="0" dirty="0">
                <a:ln>
                  <a:noFill/>
                </a:ln>
                <a:solidFill>
                  <a:srgbClr val="6897BB"/>
                </a:solidFill>
                <a:effectLst/>
                <a:latin typeface="Consolas" panose="020B0609020204030204" pitchFamily="49" charset="0"/>
              </a:rPr>
              <a:t>1</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6" name="圆角矩形标注 14">
            <a:extLst>
              <a:ext uri="{FF2B5EF4-FFF2-40B4-BE49-F238E27FC236}">
                <a16:creationId xmlns:a16="http://schemas.microsoft.com/office/drawing/2014/main" id="{57F83390-CD0A-423C-8CD9-A06A6B1D9382}"/>
              </a:ext>
            </a:extLst>
          </p:cNvPr>
          <p:cNvSpPr/>
          <p:nvPr/>
        </p:nvSpPr>
        <p:spPr>
          <a:xfrm>
            <a:off x="7566875" y="2516235"/>
            <a:ext cx="3713356" cy="1007549"/>
          </a:xfrm>
          <a:prstGeom prst="wedgeRoundRectCallout">
            <a:avLst>
              <a:gd name="adj1" fmla="val -62785"/>
              <a:gd name="adj2" fmla="val -683"/>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存钱线程任务，死循环，每隔</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秒存一次钱，每次存钱数量随机</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account.deposit</a:t>
            </a:r>
            <a:endParaRPr lang="en-US"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a:extLst>
              <a:ext uri="{FF2B5EF4-FFF2-40B4-BE49-F238E27FC236}">
                <a16:creationId xmlns:a16="http://schemas.microsoft.com/office/drawing/2014/main" id="{2F4302CA-1704-4EDF-A27A-B71627E29951}"/>
              </a:ext>
            </a:extLst>
          </p:cNvPr>
          <p:cNvSpPr/>
          <p:nvPr/>
        </p:nvSpPr>
        <p:spPr>
          <a:xfrm>
            <a:off x="7340134" y="4753913"/>
            <a:ext cx="3713356" cy="878397"/>
          </a:xfrm>
          <a:prstGeom prst="wedgeRoundRectCallout">
            <a:avLst>
              <a:gd name="adj1" fmla="val -62785"/>
              <a:gd name="adj2" fmla="val -683"/>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取钱线程任务，死循环，每次取钱数量随机</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account.withDraw</a:t>
            </a:r>
            <a:endParaRPr lang="en-US"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2663512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7" name="Rectangle 8">
            <a:extLst>
              <a:ext uri="{FF2B5EF4-FFF2-40B4-BE49-F238E27FC236}">
                <a16:creationId xmlns:a16="http://schemas.microsoft.com/office/drawing/2014/main" id="{CDE9A277-2405-4542-AEC5-18D82A328B15}"/>
              </a:ext>
            </a:extLst>
          </p:cNvPr>
          <p:cNvSpPr>
            <a:spLocks noChangeArrowheads="1"/>
          </p:cNvSpPr>
          <p:nvPr/>
        </p:nvSpPr>
        <p:spPr bwMode="auto">
          <a:xfrm>
            <a:off x="0" y="1225689"/>
            <a:ext cx="11925222" cy="563231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r>
              <a:rPr lang="en-US" altLang="zh-CN" sz="1600" b="1" dirty="0">
                <a:solidFill>
                  <a:srgbClr val="7F0055"/>
                </a:solidFill>
                <a:latin typeface="华文新魏" panose="02010800040101010101" pitchFamily="2" charset="-122"/>
                <a:ea typeface="华文新魏" panose="02010800040101010101" pitchFamily="2" charset="-122"/>
              </a:rPr>
              <a:t>public class </a:t>
            </a:r>
            <a:r>
              <a:rPr lang="en-US" altLang="zh-CN" sz="1600" b="1" dirty="0" err="1">
                <a:solidFill>
                  <a:srgbClr val="7F0055"/>
                </a:solidFill>
                <a:latin typeface="华文新魏" panose="02010800040101010101" pitchFamily="2" charset="-122"/>
                <a:ea typeface="华文新魏" panose="02010800040101010101" pitchFamily="2" charset="-122"/>
              </a:rPr>
              <a:t>ThreadCooperation</a:t>
            </a:r>
            <a:r>
              <a:rPr lang="en-US" altLang="zh-CN" sz="1600" b="1" dirty="0">
                <a:solidFill>
                  <a:srgbClr val="7F0055"/>
                </a:solidFill>
                <a:latin typeface="华文新魏" panose="02010800040101010101" pitchFamily="2" charset="-122"/>
                <a:ea typeface="华文新魏" panose="02010800040101010101" pitchFamily="2" charset="-122"/>
              </a:rPr>
              <a:t> {</a:t>
            </a:r>
          </a:p>
          <a:p>
            <a:r>
              <a:rPr lang="en-US" altLang="zh-CN" sz="1600" b="1" dirty="0">
                <a:solidFill>
                  <a:srgbClr val="7F0055"/>
                </a:solidFill>
                <a:latin typeface="华文新魏" panose="02010800040101010101" pitchFamily="2" charset="-122"/>
                <a:ea typeface="华文新魏" panose="02010800040101010101" pitchFamily="2" charset="-122"/>
              </a:rPr>
              <a:t>	</a:t>
            </a: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3" name="Rectangle 1">
            <a:extLst>
              <a:ext uri="{FF2B5EF4-FFF2-40B4-BE49-F238E27FC236}">
                <a16:creationId xmlns:a16="http://schemas.microsoft.com/office/drawing/2014/main" id="{D9820944-1173-43C6-AD97-26538FCC6967}"/>
              </a:ext>
            </a:extLst>
          </p:cNvPr>
          <p:cNvSpPr>
            <a:spLocks noChangeArrowheads="1"/>
          </p:cNvSpPr>
          <p:nvPr/>
        </p:nvSpPr>
        <p:spPr bwMode="auto">
          <a:xfrm>
            <a:off x="660206" y="1973765"/>
            <a:ext cx="10604809" cy="3958683"/>
          </a:xfrm>
          <a:prstGeom prst="rect">
            <a:avLst/>
          </a:prstGeom>
          <a:solidFill>
            <a:schemeClr val="bg2">
              <a:lumMod val="25000"/>
            </a:schemeClr>
          </a:solidFill>
          <a:ln>
            <a:no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7832"/>
                </a:solidFill>
                <a:effectLst/>
                <a:latin typeface="Consolas" panose="020B0609020204030204" pitchFamily="49" charset="0"/>
              </a:rPr>
              <a:t>private static </a:t>
            </a:r>
            <a:r>
              <a:rPr kumimoji="0" lang="zh-CN" altLang="zh-CN" sz="2000" b="0" i="0" u="none" strike="noStrike" cap="none" normalizeH="0" baseline="0" dirty="0">
                <a:ln>
                  <a:noFill/>
                </a:ln>
                <a:solidFill>
                  <a:srgbClr val="A9B7C6"/>
                </a:solidFill>
                <a:effectLst/>
                <a:latin typeface="Consolas" panose="020B0609020204030204" pitchFamily="49" charset="0"/>
              </a:rPr>
              <a:t>Account </a:t>
            </a:r>
            <a:r>
              <a:rPr kumimoji="0" lang="zh-CN" altLang="zh-CN" sz="2000" b="0" i="1" u="none" strike="noStrike" cap="none" normalizeH="0" baseline="0" dirty="0">
                <a:ln>
                  <a:noFill/>
                </a:ln>
                <a:solidFill>
                  <a:srgbClr val="9876AA"/>
                </a:solidFill>
                <a:effectLst/>
                <a:latin typeface="Consolas" panose="020B0609020204030204" pitchFamily="49" charset="0"/>
              </a:rPr>
              <a:t>account </a:t>
            </a: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CC7832"/>
                </a:solidFill>
                <a:effectLst/>
                <a:latin typeface="Consolas" panose="020B0609020204030204" pitchFamily="49" charset="0"/>
              </a:rPr>
              <a:t>new </a:t>
            </a:r>
            <a:r>
              <a:rPr kumimoji="0" lang="zh-CN" altLang="zh-CN" sz="2000" b="0" i="0" u="none" strike="noStrike" cap="none" normalizeH="0" baseline="0" dirty="0">
                <a:ln>
                  <a:noFill/>
                </a:ln>
                <a:solidFill>
                  <a:srgbClr val="A9B7C6"/>
                </a:solidFill>
                <a:effectLst/>
                <a:latin typeface="Consolas" panose="020B0609020204030204" pitchFamily="49" charset="0"/>
              </a:rPr>
              <a:t>Account()</a:t>
            </a:r>
            <a:r>
              <a:rPr kumimoji="0" lang="zh-CN" altLang="zh-CN" sz="2000" b="0" i="0" u="none" strike="noStrike" cap="none" normalizeH="0" baseline="0" dirty="0">
                <a:ln>
                  <a:noFill/>
                </a:ln>
                <a:solidFill>
                  <a:srgbClr val="CC7832"/>
                </a:solidFill>
                <a:effectLst/>
                <a:latin typeface="Consolas" panose="020B0609020204030204" pitchFamily="49" charset="0"/>
              </a:rPr>
              <a:t>;</a:t>
            </a:r>
            <a:br>
              <a:rPr kumimoji="0" lang="zh-CN" altLang="zh-CN" sz="2000" b="0" i="0" u="none" strike="noStrike" cap="none" normalizeH="0" baseline="0" dirty="0">
                <a:ln>
                  <a:noFill/>
                </a:ln>
                <a:solidFill>
                  <a:srgbClr val="CC7832"/>
                </a:solidFill>
                <a:effectLst/>
                <a:latin typeface="Consolas" panose="020B0609020204030204" pitchFamily="49" charset="0"/>
              </a:rPr>
            </a:br>
            <a:br>
              <a:rPr kumimoji="0" lang="zh-CN" altLang="zh-CN" sz="2000" b="0" i="0" u="none" strike="noStrike" cap="none" normalizeH="0" baseline="0" dirty="0">
                <a:ln>
                  <a:noFill/>
                </a:ln>
                <a:solidFill>
                  <a:srgbClr val="CC7832"/>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public static void </a:t>
            </a:r>
            <a:r>
              <a:rPr kumimoji="0" lang="zh-CN" altLang="zh-CN" sz="2000" b="0" i="0" u="none" strike="noStrike" cap="none" normalizeH="0" baseline="0" dirty="0">
                <a:ln>
                  <a:noFill/>
                </a:ln>
                <a:solidFill>
                  <a:srgbClr val="FFC66D"/>
                </a:solidFill>
                <a:effectLst/>
                <a:latin typeface="Consolas" panose="020B0609020204030204" pitchFamily="49" charset="0"/>
              </a:rPr>
              <a:t>main</a:t>
            </a:r>
            <a:r>
              <a:rPr kumimoji="0" lang="zh-CN" altLang="zh-CN" sz="2000" b="0" i="0" u="none" strike="noStrike" cap="none" normalizeH="0" baseline="0" dirty="0">
                <a:ln>
                  <a:noFill/>
                </a:ln>
                <a:solidFill>
                  <a:srgbClr val="A9B7C6"/>
                </a:solidFill>
                <a:effectLst/>
                <a:latin typeface="Consolas" panose="020B0609020204030204" pitchFamily="49" charset="0"/>
              </a:rPr>
              <a:t>(String[] args) {</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ExecutorService executor = Executors.</a:t>
            </a:r>
            <a:r>
              <a:rPr kumimoji="0" lang="zh-CN" altLang="zh-CN" sz="2000" b="0" i="1" u="none" strike="noStrike" cap="none" normalizeH="0" baseline="0" dirty="0">
                <a:ln>
                  <a:noFill/>
                </a:ln>
                <a:solidFill>
                  <a:srgbClr val="A9B7C6"/>
                </a:solidFill>
                <a:effectLst/>
                <a:latin typeface="Consolas" panose="020B0609020204030204" pitchFamily="49" charset="0"/>
              </a:rPr>
              <a:t>newFixedThreadPool</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897BB"/>
                </a:solidFill>
                <a:effectLst/>
                <a:latin typeface="Consolas" panose="020B0609020204030204" pitchFamily="49" charset="0"/>
              </a:rPr>
              <a:t>2</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CC7832"/>
                </a:solidFill>
                <a:effectLst/>
                <a:latin typeface="Consolas" panose="020B0609020204030204" pitchFamily="49" charset="0"/>
              </a:rPr>
              <a:t>;</a:t>
            </a:r>
            <a:br>
              <a:rPr kumimoji="0" lang="zh-CN" altLang="zh-CN" sz="2000" b="0" i="0" u="none" strike="noStrike" cap="none" normalizeH="0" baseline="0" dirty="0">
                <a:ln>
                  <a:noFill/>
                </a:ln>
                <a:solidFill>
                  <a:srgbClr val="CC7832"/>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A9B7C6"/>
                </a:solidFill>
                <a:effectLst/>
                <a:latin typeface="Consolas" panose="020B0609020204030204" pitchFamily="49" charset="0"/>
              </a:rPr>
              <a:t>executor.execute(</a:t>
            </a:r>
            <a:r>
              <a:rPr kumimoji="0" lang="zh-CN" altLang="zh-CN" sz="2000" b="0" i="0" u="none" strike="noStrike" cap="none" normalizeH="0" baseline="0" dirty="0">
                <a:ln>
                  <a:noFill/>
                </a:ln>
                <a:solidFill>
                  <a:srgbClr val="CC7832"/>
                </a:solidFill>
                <a:effectLst/>
                <a:latin typeface="Consolas" panose="020B0609020204030204" pitchFamily="49" charset="0"/>
              </a:rPr>
              <a:t>new </a:t>
            </a:r>
            <a:r>
              <a:rPr kumimoji="0" lang="zh-CN" altLang="zh-CN" sz="2000" b="0" i="0" u="none" strike="noStrike" cap="none" normalizeH="0" baseline="0" dirty="0">
                <a:ln>
                  <a:noFill/>
                </a:ln>
                <a:solidFill>
                  <a:srgbClr val="A9B7C6"/>
                </a:solidFill>
                <a:effectLst/>
                <a:latin typeface="Consolas" panose="020B0609020204030204" pitchFamily="49" charset="0"/>
              </a:rPr>
              <a:t>DepositTask())</a:t>
            </a:r>
            <a:r>
              <a:rPr kumimoji="0" lang="zh-CN" altLang="zh-CN" sz="2000" b="0" i="0" u="none" strike="noStrike" cap="none" normalizeH="0" baseline="0" dirty="0">
                <a:ln>
                  <a:noFill/>
                </a:ln>
                <a:solidFill>
                  <a:srgbClr val="CC7832"/>
                </a:solidFill>
                <a:effectLst/>
                <a:latin typeface="Consolas" panose="020B0609020204030204" pitchFamily="49" charset="0"/>
              </a:rPr>
              <a:t>;</a:t>
            </a:r>
            <a:br>
              <a:rPr kumimoji="0" lang="zh-CN" altLang="zh-CN" sz="2000" b="0" i="0" u="none" strike="noStrike" cap="none" normalizeH="0" baseline="0" dirty="0">
                <a:ln>
                  <a:noFill/>
                </a:ln>
                <a:solidFill>
                  <a:srgbClr val="CC7832"/>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A9B7C6"/>
                </a:solidFill>
                <a:effectLst/>
                <a:latin typeface="Consolas" panose="020B0609020204030204" pitchFamily="49" charset="0"/>
              </a:rPr>
              <a:t>executor.execute(</a:t>
            </a:r>
            <a:r>
              <a:rPr kumimoji="0" lang="zh-CN" altLang="zh-CN" sz="2000" b="0" i="0" u="none" strike="noStrike" cap="none" normalizeH="0" baseline="0" dirty="0">
                <a:ln>
                  <a:noFill/>
                </a:ln>
                <a:solidFill>
                  <a:srgbClr val="CC7832"/>
                </a:solidFill>
                <a:effectLst/>
                <a:latin typeface="Consolas" panose="020B0609020204030204" pitchFamily="49" charset="0"/>
              </a:rPr>
              <a:t>new </a:t>
            </a:r>
            <a:r>
              <a:rPr kumimoji="0" lang="zh-CN" altLang="zh-CN" sz="2000" b="0" i="0" u="none" strike="noStrike" cap="none" normalizeH="0" baseline="0" dirty="0">
                <a:ln>
                  <a:noFill/>
                </a:ln>
                <a:solidFill>
                  <a:srgbClr val="A9B7C6"/>
                </a:solidFill>
                <a:effectLst/>
                <a:latin typeface="Consolas" panose="020B0609020204030204" pitchFamily="49" charset="0"/>
              </a:rPr>
              <a:t>WithdrawTask())</a:t>
            </a:r>
            <a:r>
              <a:rPr kumimoji="0" lang="zh-CN" altLang="zh-CN" sz="2000" b="0" i="0" u="none" strike="noStrike" cap="none" normalizeH="0" baseline="0" dirty="0">
                <a:ln>
                  <a:noFill/>
                </a:ln>
                <a:solidFill>
                  <a:srgbClr val="CC7832"/>
                </a:solidFill>
                <a:effectLst/>
                <a:latin typeface="Consolas" panose="020B0609020204030204" pitchFamily="49" charset="0"/>
              </a:rPr>
              <a:t>;</a:t>
            </a:r>
            <a:br>
              <a:rPr kumimoji="0" lang="zh-CN" altLang="zh-CN" sz="2000" b="0" i="0" u="none" strike="noStrike" cap="none" normalizeH="0" baseline="0" dirty="0">
                <a:ln>
                  <a:noFill/>
                </a:ln>
                <a:solidFill>
                  <a:srgbClr val="CC7832"/>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A9B7C6"/>
                </a:solidFill>
                <a:effectLst/>
                <a:latin typeface="Consolas" panose="020B0609020204030204" pitchFamily="49" charset="0"/>
              </a:rPr>
              <a:t>executor.shutdown()</a:t>
            </a:r>
            <a:r>
              <a:rPr kumimoji="0" lang="zh-CN" altLang="zh-CN" sz="2000" b="0" i="0" u="none" strike="noStrike" cap="none" normalizeH="0" baseline="0" dirty="0">
                <a:ln>
                  <a:noFill/>
                </a:ln>
                <a:solidFill>
                  <a:srgbClr val="CC7832"/>
                </a:solidFill>
                <a:effectLst/>
                <a:latin typeface="Consolas" panose="020B0609020204030204" pitchFamily="49" charset="0"/>
              </a:rPr>
              <a:t>;</a:t>
            </a:r>
            <a:br>
              <a:rPr kumimoji="0" lang="zh-CN" altLang="zh-CN" sz="2000" b="0" i="0" u="none" strike="noStrike" cap="none" normalizeH="0" baseline="0" dirty="0">
                <a:ln>
                  <a:noFill/>
                </a:ln>
                <a:solidFill>
                  <a:srgbClr val="CC7832"/>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A9B7C6"/>
                </a:solidFill>
                <a:effectLst/>
                <a:latin typeface="Consolas" panose="020B0609020204030204" pitchFamily="49" charset="0"/>
              </a:rPr>
              <a:t>System.</a:t>
            </a:r>
            <a:r>
              <a:rPr kumimoji="0" lang="zh-CN" altLang="zh-CN" sz="2000" b="0" i="1" u="none" strike="noStrike" cap="none" normalizeH="0" baseline="0" dirty="0">
                <a:ln>
                  <a:noFill/>
                </a:ln>
                <a:solidFill>
                  <a:srgbClr val="9876AA"/>
                </a:solidFill>
                <a:effectLst/>
                <a:latin typeface="Consolas" panose="020B0609020204030204" pitchFamily="49" charset="0"/>
              </a:rPr>
              <a:t>out</a:t>
            </a:r>
            <a:r>
              <a:rPr kumimoji="0" lang="zh-CN" altLang="zh-CN" sz="2000" b="0" i="0" u="none" strike="noStrike" cap="none" normalizeH="0" baseline="0" dirty="0">
                <a:ln>
                  <a:noFill/>
                </a:ln>
                <a:solidFill>
                  <a:srgbClr val="A9B7C6"/>
                </a:solidFill>
                <a:effectLst/>
                <a:latin typeface="Consolas" panose="020B0609020204030204" pitchFamily="49" charset="0"/>
              </a:rPr>
              <a:t>.println(</a:t>
            </a:r>
            <a:r>
              <a:rPr kumimoji="0" lang="zh-CN" altLang="zh-CN" sz="2000" b="0" i="0" u="none" strike="noStrike" cap="none" normalizeH="0" baseline="0" dirty="0">
                <a:ln>
                  <a:noFill/>
                </a:ln>
                <a:solidFill>
                  <a:srgbClr val="6A8759"/>
                </a:solidFill>
                <a:effectLst/>
                <a:latin typeface="Consolas" panose="020B0609020204030204" pitchFamily="49" charset="0"/>
              </a:rPr>
              <a:t>"Thread 1</a:t>
            </a:r>
            <a:r>
              <a:rPr kumimoji="0" lang="zh-CN" altLang="zh-CN" sz="2000" b="0" i="0" u="none" strike="noStrike" cap="none" normalizeH="0" baseline="0" dirty="0">
                <a:ln>
                  <a:noFill/>
                </a:ln>
                <a:solidFill>
                  <a:srgbClr val="CC7832"/>
                </a:solidFill>
                <a:effectLst/>
                <a:latin typeface="Consolas" panose="020B0609020204030204" pitchFamily="49" charset="0"/>
              </a:rPr>
              <a:t>\t\t</a:t>
            </a:r>
            <a:r>
              <a:rPr kumimoji="0" lang="zh-CN" altLang="zh-CN" sz="2000" b="0" i="0" u="none" strike="noStrike" cap="none" normalizeH="0" baseline="0" dirty="0">
                <a:ln>
                  <a:noFill/>
                </a:ln>
                <a:solidFill>
                  <a:srgbClr val="6A8759"/>
                </a:solidFill>
                <a:effectLst/>
                <a:latin typeface="Consolas" panose="020B0609020204030204" pitchFamily="49" charset="0"/>
              </a:rPr>
              <a:t>Thread 2</a:t>
            </a:r>
            <a:r>
              <a:rPr kumimoji="0" lang="zh-CN" altLang="zh-CN" sz="2000" b="0" i="0" u="none" strike="noStrike" cap="none" normalizeH="0" baseline="0" dirty="0">
                <a:ln>
                  <a:noFill/>
                </a:ln>
                <a:solidFill>
                  <a:srgbClr val="CC7832"/>
                </a:solidFill>
                <a:effectLst/>
                <a:latin typeface="Consolas" panose="020B0609020204030204" pitchFamily="49" charset="0"/>
              </a:rPr>
              <a:t>\t\t\t\t</a:t>
            </a:r>
            <a:r>
              <a:rPr kumimoji="0" lang="zh-CN" altLang="zh-CN" sz="2000" b="0" i="0" u="none" strike="noStrike" cap="none" normalizeH="0" baseline="0" dirty="0">
                <a:ln>
                  <a:noFill/>
                </a:ln>
                <a:solidFill>
                  <a:srgbClr val="6A8759"/>
                </a:solidFill>
                <a:effectLst/>
                <a:latin typeface="Consolas" panose="020B0609020204030204" pitchFamily="49" charset="0"/>
              </a:rPr>
              <a:t>Balance"</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CC7832"/>
                </a:solidFill>
                <a:effectLst/>
                <a:latin typeface="Consolas" panose="020B0609020204030204" pitchFamily="49" charset="0"/>
              </a:rPr>
              <a:t>;</a:t>
            </a:r>
            <a:br>
              <a:rPr kumimoji="0" lang="zh-CN" altLang="zh-CN" sz="2000" b="0" i="0" u="none" strike="noStrike" cap="none" normalizeH="0" baseline="0" dirty="0">
                <a:ln>
                  <a:noFill/>
                </a:ln>
                <a:solidFill>
                  <a:srgbClr val="CC7832"/>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圆角矩形标注 14">
            <a:extLst>
              <a:ext uri="{FF2B5EF4-FFF2-40B4-BE49-F238E27FC236}">
                <a16:creationId xmlns:a16="http://schemas.microsoft.com/office/drawing/2014/main" id="{E1BFEEB6-3DAE-492B-A64C-B2E8DA6BA264}"/>
              </a:ext>
            </a:extLst>
          </p:cNvPr>
          <p:cNvSpPr/>
          <p:nvPr/>
        </p:nvSpPr>
        <p:spPr>
          <a:xfrm>
            <a:off x="7818438" y="2650051"/>
            <a:ext cx="3713356" cy="540528"/>
          </a:xfrm>
          <a:prstGeom prst="wedgeRoundRectCallout">
            <a:avLst>
              <a:gd name="adj1" fmla="val -34857"/>
              <a:gd name="adj2" fmla="val 106594"/>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创建取钱线程和存钱线程并启动</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a:extLst>
              <a:ext uri="{FF2B5EF4-FFF2-40B4-BE49-F238E27FC236}">
                <a16:creationId xmlns:a16="http://schemas.microsoft.com/office/drawing/2014/main" id="{FFB07FA4-0FA0-4301-9D53-28FAFF729841}"/>
              </a:ext>
            </a:extLst>
          </p:cNvPr>
          <p:cNvSpPr/>
          <p:nvPr/>
        </p:nvSpPr>
        <p:spPr>
          <a:xfrm>
            <a:off x="5961760" y="1587143"/>
            <a:ext cx="3713356" cy="540528"/>
          </a:xfrm>
          <a:prstGeom prst="wedgeRoundRectCallout">
            <a:avLst>
              <a:gd name="adj1" fmla="val -34857"/>
              <a:gd name="adj2" fmla="val 106594"/>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二个线程都访问</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对象就是竞争资源</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2625953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信号量</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672613" y="1269897"/>
            <a:ext cx="11342178" cy="4679315"/>
          </a:xfrm>
          <a:prstGeom prst="rect">
            <a:avLst/>
          </a:prstGeom>
        </p:spPr>
        <p:txBody>
          <a:bodyPr vert="horz" wrap="square" lIns="92075" tIns="46038" rIns="92075" bIns="46038" anchor="t">
            <a:normAutofit/>
          </a:bodyPr>
          <a:lstStyle/>
          <a:p>
            <a:pPr marL="228600" indent="-228600">
              <a:lnSpc>
                <a:spcPct val="120000"/>
              </a:lnSpc>
              <a:spcBef>
                <a:spcPct val="0"/>
              </a:spcBef>
              <a:buFont typeface="Wingdings" pitchFamily="2" charset="2"/>
              <a:buChar char="n"/>
            </a:pPr>
            <a:r>
              <a:rPr lang="en-US" altLang="en-US" sz="2400" dirty="0" err="1">
                <a:latin typeface="华文新魏" panose="02010800040101010101" pitchFamily="2" charset="-122"/>
                <a:ea typeface="华文新魏" panose="02010800040101010101" pitchFamily="2" charset="-122"/>
                <a:sym typeface="+mn-ea"/>
              </a:rPr>
              <a:t>信号量</a:t>
            </a:r>
            <a:r>
              <a:rPr lang="zh-CN" altLang="en-US" sz="2400" dirty="0">
                <a:latin typeface="华文新魏" panose="02010800040101010101" pitchFamily="2" charset="-122"/>
                <a:ea typeface="华文新魏" panose="02010800040101010101" pitchFamily="2" charset="-122"/>
                <a:sym typeface="+mn-ea"/>
              </a:rPr>
              <a:t>用</a:t>
            </a:r>
            <a:r>
              <a:rPr lang="en-US" altLang="en-US" sz="2400" dirty="0" err="1">
                <a:latin typeface="华文新魏" panose="02010800040101010101" pitchFamily="2" charset="-122"/>
                <a:ea typeface="华文新魏" panose="02010800040101010101" pitchFamily="2" charset="-122"/>
                <a:sym typeface="+mn-ea"/>
              </a:rPr>
              <a:t>来限制访问一个共享资源的线程数</a:t>
            </a:r>
            <a:r>
              <a:rPr lang="zh-CN" altLang="en-US" sz="2400" dirty="0">
                <a:latin typeface="华文新魏" panose="02010800040101010101" pitchFamily="2" charset="-122"/>
                <a:ea typeface="华文新魏" panose="02010800040101010101" pitchFamily="2" charset="-122"/>
                <a:sym typeface="+mn-ea"/>
              </a:rPr>
              <a:t>，是一个</a:t>
            </a:r>
            <a:r>
              <a:rPr lang="zh-CN" altLang="en-US" sz="2400" dirty="0">
                <a:solidFill>
                  <a:srgbClr val="FF0000"/>
                </a:solidFill>
                <a:latin typeface="华文新魏" panose="02010800040101010101" pitchFamily="2" charset="-122"/>
                <a:ea typeface="华文新魏" panose="02010800040101010101" pitchFamily="2" charset="-122"/>
                <a:sym typeface="+mn-ea"/>
              </a:rPr>
              <a:t>有计数器的锁</a:t>
            </a:r>
            <a:endParaRPr lang="en-US" altLang="en-US" sz="2400" dirty="0">
              <a:solidFill>
                <a:srgbClr val="FF0000"/>
              </a:solidFill>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itchFamily="2" charset="2"/>
              <a:buChar char="n"/>
            </a:pPr>
            <a:r>
              <a:rPr lang="zh-CN" altLang="en-US" sz="2400" dirty="0">
                <a:latin typeface="华文新魏" panose="02010800040101010101" pitchFamily="2" charset="-122"/>
                <a:ea typeface="华文新魏" panose="02010800040101010101" pitchFamily="2" charset="-122"/>
                <a:sym typeface="+mn-ea"/>
              </a:rPr>
              <a:t>访</a:t>
            </a:r>
            <a:r>
              <a:rPr lang="en-US" altLang="en-US" sz="2400" dirty="0" err="1">
                <a:latin typeface="华文新魏" panose="02010800040101010101" pitchFamily="2" charset="-122"/>
                <a:ea typeface="华文新魏" panose="02010800040101010101" pitchFamily="2" charset="-122"/>
                <a:sym typeface="+mn-ea"/>
              </a:rPr>
              <a:t>问资源之前，线程必须从信号量获取许可</a:t>
            </a:r>
            <a:endParaRPr lang="en-US" altLang="en-US" sz="2400" dirty="0">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itchFamily="2" charset="2"/>
              <a:buChar char="n"/>
            </a:pPr>
            <a:r>
              <a:rPr lang="en-US" altLang="en-US" sz="2400" dirty="0" err="1">
                <a:latin typeface="华文新魏" panose="02010800040101010101" pitchFamily="2" charset="-122"/>
                <a:ea typeface="华文新魏" panose="02010800040101010101" pitchFamily="2" charset="-122"/>
                <a:sym typeface="+mn-ea"/>
              </a:rPr>
              <a:t>访问完资源之后</a:t>
            </a:r>
            <a:r>
              <a:rPr lang="en-US" altLang="en-US" sz="2400" dirty="0">
                <a:latin typeface="华文新魏" panose="02010800040101010101" pitchFamily="2" charset="-122"/>
                <a:ea typeface="华文新魏" panose="02010800040101010101" pitchFamily="2" charset="-122"/>
                <a:sym typeface="+mn-ea"/>
              </a:rPr>
              <a:t>，</a:t>
            </a:r>
            <a:r>
              <a:rPr lang="zh-CN" altLang="en-US" sz="2400" dirty="0">
                <a:latin typeface="华文新魏" panose="02010800040101010101" pitchFamily="2" charset="-122"/>
                <a:ea typeface="华文新魏" panose="02010800040101010101" pitchFamily="2" charset="-122"/>
                <a:sym typeface="+mn-ea"/>
              </a:rPr>
              <a:t>该</a:t>
            </a:r>
            <a:r>
              <a:rPr lang="en-US" altLang="en-US" sz="2400" dirty="0" err="1">
                <a:latin typeface="华文新魏" panose="02010800040101010101" pitchFamily="2" charset="-122"/>
                <a:ea typeface="华文新魏" panose="02010800040101010101" pitchFamily="2" charset="-122"/>
                <a:sym typeface="+mn-ea"/>
              </a:rPr>
              <a:t>线程必须将许可返回给信号量</a:t>
            </a:r>
            <a:endParaRPr lang="en-US" altLang="en-US" sz="2400" dirty="0">
              <a:latin typeface="华文新魏" panose="02010800040101010101" pitchFamily="2" charset="-122"/>
              <a:ea typeface="华文新魏" panose="02010800040101010101" pitchFamily="2" charset="-122"/>
              <a:sym typeface="+mn-ea"/>
            </a:endParaRPr>
          </a:p>
        </p:txBody>
      </p:sp>
      <p:graphicFrame>
        <p:nvGraphicFramePr>
          <p:cNvPr id="31746" name="Object 2"/>
          <p:cNvGraphicFramePr>
            <a:graphicFrameLocks noChangeAspect="1"/>
          </p:cNvGraphicFramePr>
          <p:nvPr>
            <p:extLst>
              <p:ext uri="{D42A27DB-BD31-4B8C-83A1-F6EECF244321}">
                <p14:modId xmlns:p14="http://schemas.microsoft.com/office/powerpoint/2010/main" val="2828892417"/>
              </p:ext>
            </p:extLst>
          </p:nvPr>
        </p:nvGraphicFramePr>
        <p:xfrm>
          <a:off x="861669" y="3017839"/>
          <a:ext cx="6743700" cy="3302000"/>
        </p:xfrm>
        <a:graphic>
          <a:graphicData uri="http://schemas.openxmlformats.org/presentationml/2006/ole">
            <mc:AlternateContent xmlns:mc="http://schemas.openxmlformats.org/markup-compatibility/2006">
              <mc:Choice xmlns:v="urn:schemas-microsoft-com:vml" Requires="v">
                <p:oleObj spid="_x0000_s32088" r:id="rId3" imgW="7762921" imgH="4248224" progId="">
                  <p:embed/>
                </p:oleObj>
              </mc:Choice>
              <mc:Fallback>
                <p:oleObj r:id="rId3" imgW="7762921" imgH="4248224"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669" y="3017839"/>
                        <a:ext cx="6743700" cy="330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圆角矩形标注 14">
            <a:extLst>
              <a:ext uri="{FF2B5EF4-FFF2-40B4-BE49-F238E27FC236}">
                <a16:creationId xmlns:a16="http://schemas.microsoft.com/office/drawing/2014/main" id="{506CF99C-0E52-4AE4-83D4-6C701D0D366A}"/>
              </a:ext>
            </a:extLst>
          </p:cNvPr>
          <p:cNvSpPr/>
          <p:nvPr/>
        </p:nvSpPr>
        <p:spPr>
          <a:xfrm>
            <a:off x="7806031" y="3609554"/>
            <a:ext cx="3958506" cy="784026"/>
          </a:xfrm>
          <a:prstGeom prst="wedgeRoundRectCallout">
            <a:avLst>
              <a:gd name="adj1" fmla="val -63686"/>
              <a:gd name="adj2" fmla="val 36451"/>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一个线程获得许可进入临界区，信号量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。当信号量为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，所有线程必须等待。</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只要信号量大于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，等待的线程被唤醒</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D175EF57-8E86-4AC9-B03B-C3D5223421FD}"/>
              </a:ext>
            </a:extLst>
          </p:cNvPr>
          <p:cNvSpPr/>
          <p:nvPr/>
        </p:nvSpPr>
        <p:spPr>
          <a:xfrm>
            <a:off x="7806031" y="5420249"/>
            <a:ext cx="3958506" cy="899589"/>
          </a:xfrm>
          <a:prstGeom prst="wedgeRoundRectCallout">
            <a:avLst>
              <a:gd name="adj1" fmla="val -63686"/>
              <a:gd name="adj2" fmla="val 36451"/>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线程退出临界区前调用</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release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，信号量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p>
          <a:p>
            <a:pPr>
              <a:lnSpc>
                <a:spcPct val="90000"/>
              </a:lnSpc>
              <a:spcBef>
                <a:spcPct val="0"/>
              </a:spcBef>
            </a:pP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一个车位容量为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的车库，可以用一个信号量来管理，信号量计数器为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信号量</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674532" y="1270222"/>
            <a:ext cx="11018765" cy="4657725"/>
          </a:xfrm>
          <a:prstGeom prst="rect">
            <a:avLst/>
          </a:prstGeom>
        </p:spPr>
        <p:txBody>
          <a:bodyPr vert="horz" wrap="square" lIns="92075" tIns="46038" rIns="92075" bIns="46038" anchor="t">
            <a:normAutofit/>
          </a:bodyPr>
          <a:lstStyle/>
          <a:p>
            <a:pPr marL="228600" marR="0" lvl="0" indent="-228600" fontAlgn="auto">
              <a:lnSpc>
                <a:spcPct val="120000"/>
              </a:lnSpc>
              <a:spcBef>
                <a:spcPct val="0"/>
              </a:spcBef>
              <a:spcAft>
                <a:spcPts val="0"/>
              </a:spcAft>
              <a:buClrTx/>
              <a:buSzTx/>
              <a:buFont typeface="Wingdings" pitchFamily="2" charset="2"/>
              <a:buChar char="n"/>
              <a:tabLst/>
              <a:defRPr/>
            </a:pPr>
            <a:r>
              <a:rPr lang="en-US" altLang="en-US" sz="2400" dirty="0" err="1">
                <a:latin typeface="华文新魏" panose="02010800040101010101" pitchFamily="2" charset="-122"/>
                <a:ea typeface="华文新魏" panose="02010800040101010101" pitchFamily="2" charset="-122"/>
                <a:sym typeface="+mn-ea"/>
              </a:rPr>
              <a:t>为了创建信号量，必须确定许可的数量</a:t>
            </a:r>
            <a:r>
              <a:rPr lang="zh-CN" altLang="en-US" sz="2400" dirty="0">
                <a:latin typeface="华文新魏" panose="02010800040101010101" pitchFamily="2" charset="-122"/>
                <a:ea typeface="华文新魏" panose="02010800040101010101" pitchFamily="2" charset="-122"/>
                <a:sym typeface="+mn-ea"/>
              </a:rPr>
              <a:t>（计数器最大值）</a:t>
            </a:r>
            <a:r>
              <a:rPr lang="en-US" altLang="en-US" sz="2400" dirty="0">
                <a:latin typeface="华文新魏" panose="02010800040101010101" pitchFamily="2" charset="-122"/>
                <a:ea typeface="华文新魏" panose="02010800040101010101" pitchFamily="2" charset="-122"/>
                <a:sym typeface="+mn-ea"/>
              </a:rPr>
              <a:t>，</a:t>
            </a:r>
            <a:r>
              <a:rPr lang="en-US" altLang="en-US" sz="2400" dirty="0" err="1">
                <a:latin typeface="华文新魏" panose="02010800040101010101" pitchFamily="2" charset="-122"/>
                <a:ea typeface="华文新魏" panose="02010800040101010101" pitchFamily="2" charset="-122"/>
                <a:sym typeface="+mn-ea"/>
              </a:rPr>
              <a:t>同时</a:t>
            </a:r>
            <a:r>
              <a:rPr lang="zh-CN" altLang="en-US" sz="2400" dirty="0">
                <a:latin typeface="华文新魏" panose="02010800040101010101" pitchFamily="2" charset="-122"/>
                <a:ea typeface="华文新魏" panose="02010800040101010101" pitchFamily="2" charset="-122"/>
                <a:sym typeface="+mn-ea"/>
              </a:rPr>
              <a:t>可选用</a:t>
            </a:r>
            <a:r>
              <a:rPr lang="en-US" altLang="en-US" sz="2400" dirty="0" err="1">
                <a:latin typeface="华文新魏" panose="02010800040101010101" pitchFamily="2" charset="-122"/>
                <a:ea typeface="华文新魏" panose="02010800040101010101" pitchFamily="2" charset="-122"/>
                <a:sym typeface="+mn-ea"/>
              </a:rPr>
              <a:t>公平策略</a:t>
            </a:r>
            <a:r>
              <a:rPr lang="en-US" altLang="en-US" sz="2400" dirty="0">
                <a:latin typeface="华文新魏" panose="02010800040101010101" pitchFamily="2" charset="-122"/>
                <a:ea typeface="华文新魏" panose="02010800040101010101" pitchFamily="2" charset="-122"/>
                <a:sym typeface="+mn-ea"/>
              </a:rPr>
              <a:t> </a:t>
            </a:r>
          </a:p>
          <a:p>
            <a:pPr marL="228600" marR="0" lvl="0" indent="-228600" fontAlgn="auto">
              <a:lnSpc>
                <a:spcPct val="120000"/>
              </a:lnSpc>
              <a:spcBef>
                <a:spcPct val="0"/>
              </a:spcBef>
              <a:spcAft>
                <a:spcPts val="0"/>
              </a:spcAft>
              <a:buClrTx/>
              <a:buSzTx/>
              <a:buFont typeface="Wingdings" pitchFamily="2" charset="2"/>
              <a:buChar char="n"/>
              <a:tabLst/>
              <a:defRPr/>
            </a:pPr>
            <a:r>
              <a:rPr lang="en-US" altLang="en-US" sz="2400" dirty="0" err="1">
                <a:latin typeface="华文新魏" panose="02010800040101010101" pitchFamily="2" charset="-122"/>
                <a:ea typeface="华文新魏" panose="02010800040101010101" pitchFamily="2" charset="-122"/>
                <a:sym typeface="+mn-ea"/>
              </a:rPr>
              <a:t>任务通过调用信号量的acquire</a:t>
            </a:r>
            <a:r>
              <a:rPr lang="en-US" altLang="en-US" sz="2400" dirty="0">
                <a:latin typeface="华文新魏" panose="02010800040101010101" pitchFamily="2" charset="-122"/>
                <a:ea typeface="华文新魏" panose="02010800040101010101" pitchFamily="2" charset="-122"/>
                <a:sym typeface="+mn-ea"/>
              </a:rPr>
              <a:t>()</a:t>
            </a:r>
            <a:r>
              <a:rPr lang="en-US" altLang="en-US" sz="2400" dirty="0" err="1">
                <a:latin typeface="华文新魏" panose="02010800040101010101" pitchFamily="2" charset="-122"/>
                <a:ea typeface="华文新魏" panose="02010800040101010101" pitchFamily="2" charset="-122"/>
                <a:sym typeface="+mn-ea"/>
              </a:rPr>
              <a:t>方法来获得许可</a:t>
            </a:r>
            <a:r>
              <a:rPr lang="zh-CN" altLang="en-US" sz="2400" dirty="0">
                <a:latin typeface="华文新魏" panose="02010800040101010101" pitchFamily="2" charset="-122"/>
                <a:ea typeface="华文新魏" panose="02010800040101010101" pitchFamily="2" charset="-122"/>
                <a:sym typeface="+mn-ea"/>
              </a:rPr>
              <a:t>，信号量中可用许可的总数减1</a:t>
            </a:r>
          </a:p>
          <a:p>
            <a:pPr marL="228600" marR="0" lvl="0" indent="-228600" fontAlgn="auto">
              <a:lnSpc>
                <a:spcPct val="120000"/>
              </a:lnSpc>
              <a:spcBef>
                <a:spcPct val="0"/>
              </a:spcBef>
              <a:spcAft>
                <a:spcPts val="0"/>
              </a:spcAft>
              <a:buClrTx/>
              <a:buSzTx/>
              <a:buFont typeface="Wingdings" pitchFamily="2" charset="2"/>
              <a:buChar char="n"/>
              <a:tabLst/>
              <a:defRPr/>
            </a:pPr>
            <a:r>
              <a:rPr lang="en-US" altLang="en-US" sz="2400" dirty="0" err="1">
                <a:latin typeface="华文新魏" panose="02010800040101010101" pitchFamily="2" charset="-122"/>
                <a:ea typeface="华文新魏" panose="02010800040101010101" pitchFamily="2" charset="-122"/>
                <a:sym typeface="+mn-ea"/>
              </a:rPr>
              <a:t>任务通过调用信号量的release</a:t>
            </a:r>
            <a:r>
              <a:rPr lang="en-US" altLang="en-US" sz="2400" dirty="0">
                <a:latin typeface="华文新魏" panose="02010800040101010101" pitchFamily="2" charset="-122"/>
                <a:ea typeface="华文新魏" panose="02010800040101010101" pitchFamily="2" charset="-122"/>
                <a:sym typeface="+mn-ea"/>
              </a:rPr>
              <a:t>()</a:t>
            </a:r>
            <a:r>
              <a:rPr lang="en-US" altLang="en-US" sz="2400" dirty="0" err="1">
                <a:latin typeface="华文新魏" panose="02010800040101010101" pitchFamily="2" charset="-122"/>
                <a:ea typeface="华文新魏" panose="02010800040101010101" pitchFamily="2" charset="-122"/>
                <a:sym typeface="+mn-ea"/>
              </a:rPr>
              <a:t>方法来释放许可</a:t>
            </a:r>
            <a:r>
              <a:rPr lang="zh-CN" altLang="en-US" sz="2400" dirty="0">
                <a:latin typeface="华文新魏" panose="02010800040101010101" pitchFamily="2" charset="-122"/>
                <a:ea typeface="华文新魏" panose="02010800040101010101" pitchFamily="2" charset="-122"/>
                <a:sym typeface="+mn-ea"/>
              </a:rPr>
              <a:t>，信号量中可用许可的总数加1</a:t>
            </a:r>
            <a:endParaRPr lang="en-US" altLang="en-US" sz="2400" dirty="0">
              <a:latin typeface="华文新魏" panose="02010800040101010101" pitchFamily="2" charset="-122"/>
              <a:ea typeface="华文新魏" panose="02010800040101010101" pitchFamily="2" charset="-122"/>
              <a:sym typeface="+mn-ea"/>
            </a:endParaRPr>
          </a:p>
        </p:txBody>
      </p:sp>
      <p:graphicFrame>
        <p:nvGraphicFramePr>
          <p:cNvPr id="6" name="对象 5"/>
          <p:cNvGraphicFramePr>
            <a:graphicFrameLocks noChangeAspect="1"/>
          </p:cNvGraphicFramePr>
          <p:nvPr/>
        </p:nvGraphicFramePr>
        <p:xfrm>
          <a:off x="498702" y="4066753"/>
          <a:ext cx="4074795" cy="2179955"/>
        </p:xfrm>
        <a:graphic>
          <a:graphicData uri="http://schemas.openxmlformats.org/presentationml/2006/ole">
            <mc:AlternateContent xmlns:mc="http://schemas.openxmlformats.org/markup-compatibility/2006">
              <mc:Choice xmlns:v="urn:schemas-microsoft-com:vml" Requires="v">
                <p:oleObj spid="_x0000_s33113" r:id="rId3" imgW="5124338" imgH="2543175" progId="">
                  <p:embed/>
                </p:oleObj>
              </mc:Choice>
              <mc:Fallback>
                <p:oleObj r:id="rId3" imgW="5124338" imgH="2543175"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02" y="4066753"/>
                        <a:ext cx="4074795" cy="21799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5"/>
          <p:cNvSpPr txBox="1"/>
          <p:nvPr/>
        </p:nvSpPr>
        <p:spPr>
          <a:xfrm>
            <a:off x="4573497" y="4660830"/>
            <a:ext cx="7536727"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b="1" dirty="0" err="1">
                <a:solidFill>
                  <a:srgbClr val="3F7F5F"/>
                </a:solidFill>
                <a:latin typeface="宋体" panose="02010600030101010101" pitchFamily="2" charset="-122"/>
                <a:ea typeface="宋体" panose="02010600030101010101" pitchFamily="2" charset="-122"/>
                <a:cs typeface="宋体" panose="02010600030101010101" pitchFamily="2" charset="-122"/>
              </a:rPr>
              <a:t>创建一个具有指定</a:t>
            </a:r>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数量</a:t>
            </a:r>
            <a:r>
              <a:rPr lang="en-US" altLang="zh-CN" sz="1600" b="1" dirty="0">
                <a:solidFill>
                  <a:srgbClr val="3F7F5F"/>
                </a:solidFill>
                <a:latin typeface="宋体" panose="02010600030101010101" pitchFamily="2" charset="-122"/>
                <a:ea typeface="宋体" panose="02010600030101010101" pitchFamily="2" charset="-122"/>
                <a:cs typeface="宋体" panose="02010600030101010101" pitchFamily="2" charset="-122"/>
              </a:rPr>
              <a:t>许</a:t>
            </a:r>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可</a:t>
            </a:r>
            <a:r>
              <a:rPr lang="en-US" altLang="zh-CN" sz="1600" b="1" dirty="0" err="1">
                <a:solidFill>
                  <a:srgbClr val="3F7F5F"/>
                </a:solidFill>
                <a:latin typeface="宋体" panose="02010600030101010101" pitchFamily="2" charset="-122"/>
                <a:ea typeface="宋体" panose="02010600030101010101" pitchFamily="2" charset="-122"/>
                <a:cs typeface="宋体" panose="02010600030101010101" pitchFamily="2" charset="-122"/>
              </a:rPr>
              <a:t>的信号量</a:t>
            </a:r>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a:t>
            </a:r>
            <a:r>
              <a:rPr lang="en-US" altLang="zh-CN" sz="1600" b="1" dirty="0" err="1">
                <a:solidFill>
                  <a:srgbClr val="3F7F5F"/>
                </a:solidFill>
                <a:latin typeface="宋体" panose="02010600030101010101" pitchFamily="2" charset="-122"/>
                <a:ea typeface="宋体" panose="02010600030101010101" pitchFamily="2" charset="-122"/>
                <a:cs typeface="宋体" panose="02010600030101010101" pitchFamily="2" charset="-122"/>
              </a:rPr>
              <a:t>公平性策略参数为</a:t>
            </a:r>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假</a:t>
            </a: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创建一个具有指定数量许可，以及公平性策略的信号量</a:t>
            </a:r>
          </a:p>
          <a:p>
            <a:endParaRPr lang="en-US" altLang="zh-CN"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a:p>
            <a:endParaRPr lang="en-US" altLang="zh-CN"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从该信号量获取一个许可，如果许可不可用，线程将被阻塞，直到一个许可可用</a:t>
            </a: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释放一个许可返回给信号量</a:t>
            </a:r>
          </a:p>
        </p:txBody>
      </p:sp>
    </p:spTree>
    <p:extLst>
      <p:ext uri="{BB962C8B-B14F-4D97-AF65-F5344CB8AC3E}">
        <p14:creationId xmlns:p14="http://schemas.microsoft.com/office/powerpoint/2010/main" val="836623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信号量</a:t>
            </a:r>
            <a:endParaRPr lang="en-US" altLang="zh-CN" b="1" dirty="0">
              <a:latin typeface="华文细黑" panose="02010600040101010101" pitchFamily="2" charset="-122"/>
              <a:ea typeface="华文细黑" panose="02010600040101010101" pitchFamily="2" charset="-122"/>
            </a:endParaRPr>
          </a:p>
        </p:txBody>
      </p:sp>
      <p:sp>
        <p:nvSpPr>
          <p:cNvPr id="4" name="文本框 99"/>
          <p:cNvSpPr txBox="1"/>
          <p:nvPr/>
        </p:nvSpPr>
        <p:spPr>
          <a:xfrm>
            <a:off x="237439" y="1410355"/>
            <a:ext cx="10070554" cy="5447645"/>
          </a:xfrm>
          <a:prstGeom prst="rect">
            <a:avLst/>
          </a:prstGeom>
          <a:solidFill>
            <a:schemeClr val="bg1"/>
          </a:solidFill>
          <a:ln w="9525">
            <a:noFill/>
          </a:ln>
        </p:spPr>
        <p:txBody>
          <a:bodyPr wrap="square">
            <a:spAutoFit/>
          </a:bodyPr>
          <a:lstStyle/>
          <a:p>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import</a:t>
            </a:r>
            <a:r>
              <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java.util.concurrent.Semaphore</a:t>
            </a:r>
            <a:r>
              <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b="1" dirty="0">
                <a:solidFill>
                  <a:srgbClr val="3F7F5F"/>
                </a:solidFill>
                <a:latin typeface="Courier New" panose="02070309020205020404" pitchFamily="49" charset="0"/>
                <a:ea typeface="宋体" panose="02010600030101010101" pitchFamily="2" charset="-122"/>
                <a:cs typeface="Courier New" panose="02070309020205020404" pitchFamily="49" charset="0"/>
              </a:rPr>
              <a:t>// An inner class for account</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private</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static</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class</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Account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b="1" dirty="0">
                <a:solidFill>
                  <a:srgbClr val="3F7F5F"/>
                </a:solidFill>
                <a:latin typeface="Courier New" panose="02070309020205020404" pitchFamily="49" charset="0"/>
                <a:ea typeface="宋体" panose="02010600030101010101" pitchFamily="2" charset="-122"/>
                <a:cs typeface="Courier New" panose="02070309020205020404" pitchFamily="49" charset="0"/>
              </a:rPr>
              <a:t>// Create a semaphore</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private static Semaphore </a:t>
            </a:r>
            <a:r>
              <a:rPr lang="en-US" altLang="zh-CN" sz="1600" b="1"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semaphore</a:t>
            </a:r>
            <a:r>
              <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 = new Semaphore(1);</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private</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7F0055"/>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balance = 0;</a:t>
            </a:r>
          </a:p>
          <a:p>
            <a:r>
              <a:rPr lang="en-US" altLang="zh-CN" sz="1600" b="1" dirty="0">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public</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7F0055"/>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getBalance</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return</a:t>
            </a:r>
            <a:r>
              <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balance;}</a:t>
            </a:r>
          </a:p>
          <a:p>
            <a:r>
              <a:rPr lang="en-US" altLang="zh-CN" sz="1600" b="1" dirty="0">
                <a:latin typeface="Courier New" panose="02070309020205020404" pitchFamily="49" charset="0"/>
                <a:ea typeface="宋体" panose="02010600030101010101" pitchFamily="2" charset="-122"/>
                <a:cs typeface="Courier New" panose="02070309020205020404" pitchFamily="49" charset="0"/>
              </a:rPr>
              <a:t> </a:t>
            </a:r>
            <a:endPar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public</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void</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deposit(</a:t>
            </a:r>
            <a:r>
              <a:rPr lang="en-US" altLang="zh-CN" sz="1600" b="1" dirty="0" err="1">
                <a:solidFill>
                  <a:srgbClr val="7F0055"/>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amount)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try</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semaphore.acquire</a:t>
            </a:r>
            <a:r>
              <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7F0055"/>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newBaance</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balance+amount</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Thread.sleep</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(5);</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balance=</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new</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Balance;</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finally</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semaphore.release</a:t>
            </a:r>
            <a:r>
              <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8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5" name="TextBox 4"/>
          <p:cNvSpPr txBox="1"/>
          <p:nvPr/>
        </p:nvSpPr>
        <p:spPr>
          <a:xfrm>
            <a:off x="6984693" y="1743352"/>
            <a:ext cx="4857902" cy="646331"/>
          </a:xfrm>
          <a:prstGeom prst="rect">
            <a:avLst/>
          </a:prstGeom>
          <a:noFill/>
        </p:spPr>
        <p:txBody>
          <a:bodyPr wrap="square" rtlCol="0">
            <a:spAutoFit/>
          </a:bodyPr>
          <a:lstStyle/>
          <a:p>
            <a:r>
              <a:rPr lang="zh-CN" altLang="en-US" b="1" dirty="0">
                <a:solidFill>
                  <a:srgbClr val="C00000"/>
                </a:solidFill>
                <a:latin typeface="微软雅黑" pitchFamily="34" charset="-122"/>
                <a:ea typeface="微软雅黑" pitchFamily="34" charset="-122"/>
              </a:rPr>
              <a:t>一个许可为</a:t>
            </a:r>
            <a:r>
              <a:rPr lang="en-US" altLang="zh-CN" b="1" dirty="0">
                <a:solidFill>
                  <a:srgbClr val="C00000"/>
                </a:solidFill>
                <a:latin typeface="微软雅黑" pitchFamily="34" charset="-122"/>
                <a:ea typeface="微软雅黑" pitchFamily="34" charset="-122"/>
              </a:rPr>
              <a:t>1</a:t>
            </a:r>
            <a:r>
              <a:rPr lang="zh-CN" altLang="en-US" b="1" dirty="0">
                <a:solidFill>
                  <a:srgbClr val="C00000"/>
                </a:solidFill>
                <a:latin typeface="微软雅黑" pitchFamily="34" charset="-122"/>
                <a:ea typeface="微软雅黑" pitchFamily="34" charset="-122"/>
              </a:rPr>
              <a:t>的信号量就相当于互斥锁，因此可以用信号量来修改</a:t>
            </a:r>
            <a:r>
              <a:rPr lang="en-US" altLang="zh-CN" b="1" dirty="0">
                <a:solidFill>
                  <a:srgbClr val="C00000"/>
                </a:solidFill>
                <a:latin typeface="微软雅黑" pitchFamily="34" charset="-122"/>
                <a:ea typeface="微软雅黑" pitchFamily="34" charset="-122"/>
              </a:rPr>
              <a:t>30-5</a:t>
            </a:r>
            <a:r>
              <a:rPr lang="zh-CN" altLang="en-US" b="1" dirty="0">
                <a:solidFill>
                  <a:srgbClr val="C00000"/>
                </a:solidFill>
                <a:latin typeface="微软雅黑" pitchFamily="34" charset="-122"/>
                <a:ea typeface="微软雅黑" pitchFamily="34" charset="-122"/>
              </a:rPr>
              <a:t>中的</a:t>
            </a:r>
            <a:r>
              <a:rPr lang="en-US" altLang="zh-CN" b="1" dirty="0">
                <a:solidFill>
                  <a:srgbClr val="C00000"/>
                </a:solidFill>
                <a:latin typeface="微软雅黑" pitchFamily="34" charset="-122"/>
                <a:ea typeface="微软雅黑" pitchFamily="34" charset="-122"/>
              </a:rPr>
              <a:t>Account</a:t>
            </a:r>
            <a:r>
              <a:rPr lang="zh-CN" altLang="en-US" b="1" dirty="0">
                <a:solidFill>
                  <a:srgbClr val="C00000"/>
                </a:solidFill>
                <a:latin typeface="微软雅黑" pitchFamily="34" charset="-122"/>
                <a:ea typeface="微软雅黑" pitchFamily="34" charset="-122"/>
              </a:rPr>
              <a:t>类</a:t>
            </a:r>
          </a:p>
        </p:txBody>
      </p:sp>
    </p:spTree>
    <p:extLst>
      <p:ext uri="{BB962C8B-B14F-4D97-AF65-F5344CB8AC3E}">
        <p14:creationId xmlns:p14="http://schemas.microsoft.com/office/powerpoint/2010/main" val="836623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避免死锁</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84796" y="1209111"/>
            <a:ext cx="8229600" cy="395605"/>
          </a:xfrm>
          <a:prstGeom prst="rect">
            <a:avLst/>
          </a:prstGeom>
        </p:spPr>
        <p:txBody>
          <a:bodyPr vert="horz" wrap="square" lIns="92075" tIns="46038" rIns="92075" bIns="46038" anchor="t">
            <a:normAutofit fontScale="975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死锁：如图所示，两个线程形成死锁</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pic>
        <p:nvPicPr>
          <p:cNvPr id="5" name="Picture 10"/>
          <p:cNvPicPr>
            <a:picLocks noChangeAspect="1"/>
          </p:cNvPicPr>
          <p:nvPr/>
        </p:nvPicPr>
        <p:blipFill>
          <a:blip r:embed="rId3" cstate="print"/>
          <a:stretch>
            <a:fillRect/>
          </a:stretch>
        </p:blipFill>
        <p:spPr>
          <a:xfrm>
            <a:off x="597496" y="1687901"/>
            <a:ext cx="7786688" cy="3343275"/>
          </a:xfrm>
          <a:prstGeom prst="rect">
            <a:avLst/>
          </a:prstGeom>
          <a:noFill/>
          <a:ln w="12700">
            <a:noFill/>
          </a:ln>
        </p:spPr>
      </p:pic>
      <p:sp>
        <p:nvSpPr>
          <p:cNvPr id="6" name="Rectangle 3"/>
          <p:cNvSpPr>
            <a:spLocks noGrp="1"/>
          </p:cNvSpPr>
          <p:nvPr/>
        </p:nvSpPr>
        <p:spPr>
          <a:xfrm>
            <a:off x="597496" y="5208976"/>
            <a:ext cx="8229600" cy="1322705"/>
          </a:xfrm>
          <a:prstGeom prst="rect">
            <a:avLst/>
          </a:prstGeom>
          <a:noFill/>
          <a:ln w="9525">
            <a:noFill/>
          </a:ln>
        </p:spPr>
        <p:txBody>
          <a:bodyPr vert="horz" wrap="square" lIns="92075" tIns="46038" rIns="92075" bIns="46038" anchor="t">
            <a:normAutofit lnSpcReduction="10000"/>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9pPr>
          </a:lstStyle>
          <a:p>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避免死锁：可以采用正确的资源排序来避免死锁</a:t>
            </a:r>
          </a:p>
          <a:p>
            <a:pPr lvl="1"/>
            <a:r>
              <a:rPr lang="zh-CN" altLang="en-US" sz="1710" dirty="0">
                <a:latin typeface="华文新魏" panose="02010800040101010101" pitchFamily="2" charset="-122"/>
                <a:ea typeface="华文新魏" panose="02010800040101010101" pitchFamily="2" charset="-122"/>
                <a:cs typeface="Courier New" panose="02070309020205020404" pitchFamily="49" charset="0"/>
              </a:rPr>
              <a:t>给每一个需要上锁的对象指定一个顺序</a:t>
            </a:r>
          </a:p>
          <a:p>
            <a:pPr lvl="1"/>
            <a:r>
              <a:rPr lang="zh-CN" altLang="en-US" sz="1710" dirty="0">
                <a:latin typeface="华文新魏" panose="02010800040101010101" pitchFamily="2" charset="-122"/>
                <a:ea typeface="华文新魏" panose="02010800040101010101" pitchFamily="2" charset="-122"/>
                <a:cs typeface="Courier New" panose="02070309020205020404" pitchFamily="49" charset="0"/>
              </a:rPr>
              <a:t>确保每个线程都按这个顺序来获取锁</a:t>
            </a:r>
          </a:p>
          <a:p>
            <a:pPr marL="0" lvl="0" indent="0">
              <a:buNone/>
            </a:pPr>
            <a:r>
              <a:rPr lang="zh-CN" altLang="en-US"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线程2必须先获取object</a:t>
            </a:r>
            <a:r>
              <a:rPr lang="en-US" altLang="zh-CN"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1</a:t>
            </a:r>
            <a:r>
              <a:rPr lang="zh-CN" altLang="en-US"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上的锁，然后才能获取</a:t>
            </a:r>
            <a:r>
              <a:rPr lang="en-US" altLang="zh-CN"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O</a:t>
            </a:r>
            <a:r>
              <a:rPr lang="zh-CN" altLang="en-US"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bject2上的锁</a:t>
            </a:r>
          </a:p>
        </p:txBody>
      </p:sp>
    </p:spTree>
    <p:extLst>
      <p:ext uri="{BB962C8B-B14F-4D97-AF65-F5344CB8AC3E}">
        <p14:creationId xmlns:p14="http://schemas.microsoft.com/office/powerpoint/2010/main" val="836623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30.6</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同步集合（</a:t>
            </a:r>
            <a:r>
              <a:rPr lang="en-US" altLang="zh-CN" b="1" dirty="0">
                <a:latin typeface="华文细黑" panose="02010600040101010101" pitchFamily="2" charset="-122"/>
                <a:ea typeface="华文细黑" panose="02010600040101010101" pitchFamily="2" charset="-122"/>
              </a:rPr>
              <a:t>Synchronized Collection</a:t>
            </a:r>
            <a:r>
              <a:rPr lang="zh-CN" altLang="en-US" b="1" dirty="0">
                <a:latin typeface="华文细黑" panose="02010600040101010101" pitchFamily="2" charset="-122"/>
                <a:ea typeface="华文细黑" panose="02010600040101010101" pitchFamily="2" charset="-122"/>
              </a:rPr>
              <a:t>）</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455060" y="1166523"/>
            <a:ext cx="11279708" cy="3126199"/>
          </a:xfrm>
          <a:prstGeom prst="rect">
            <a:avLst/>
          </a:prstGeom>
        </p:spPr>
        <p:txBody>
          <a:bodyPr vert="horz" wrap="square" lIns="92075" tIns="46038" rIns="92075" bIns="46038" anchor="t">
            <a:noAutofit/>
          </a:bodyPr>
          <a:lstStyle/>
          <a:p>
            <a:pPr marL="228600" indent="-228600">
              <a:lnSpc>
                <a:spcPct val="120000"/>
              </a:lnSpc>
              <a:spcBef>
                <a:spcPct val="0"/>
              </a:spcBef>
              <a:buFont typeface="Wingdings" pitchFamily="2" charset="2"/>
              <a:buChar char="n"/>
            </a:pPr>
            <a:r>
              <a:rPr lang="en-US" altLang="en-US" sz="2200" dirty="0">
                <a:latin typeface="华文新魏" panose="02010800040101010101" pitchFamily="2" charset="-122"/>
                <a:ea typeface="华文新魏" panose="02010800040101010101" pitchFamily="2" charset="-122"/>
                <a:sym typeface="+mn-ea"/>
              </a:rPr>
              <a:t>Java</a:t>
            </a:r>
            <a:r>
              <a:rPr lang="zh-CN" altLang="en-US" sz="2200" dirty="0">
                <a:latin typeface="华文新魏" panose="02010800040101010101" pitchFamily="2" charset="-122"/>
                <a:ea typeface="华文新魏" panose="02010800040101010101" pitchFamily="2" charset="-122"/>
                <a:sym typeface="+mn-ea"/>
              </a:rPr>
              <a:t>集合框架</a:t>
            </a:r>
            <a:r>
              <a:rPr lang="en-US" altLang="en-US" sz="2200" dirty="0">
                <a:latin typeface="华文新魏" panose="02010800040101010101" pitchFamily="2" charset="-122"/>
                <a:ea typeface="华文新魏" panose="02010800040101010101" pitchFamily="2" charset="-122"/>
                <a:sym typeface="+mn-ea"/>
              </a:rPr>
              <a:t> </a:t>
            </a:r>
            <a:r>
              <a:rPr lang="zh-CN" altLang="en-US" sz="2200" dirty="0">
                <a:latin typeface="华文新魏" panose="02010800040101010101" pitchFamily="2" charset="-122"/>
                <a:ea typeface="华文新魏" panose="02010800040101010101" pitchFamily="2" charset="-122"/>
                <a:sym typeface="+mn-ea"/>
              </a:rPr>
              <a:t>包括：</a:t>
            </a:r>
            <a:r>
              <a:rPr lang="en-US" altLang="zh-CN" sz="2200" dirty="0">
                <a:latin typeface="华文新魏" panose="02010800040101010101" pitchFamily="2" charset="-122"/>
                <a:ea typeface="华文新魏" panose="02010800040101010101" pitchFamily="2" charset="-122"/>
                <a:sym typeface="+mn-ea"/>
              </a:rPr>
              <a:t>List</a:t>
            </a:r>
            <a:r>
              <a:rPr lang="en-US" altLang="en-US" sz="2200" dirty="0">
                <a:latin typeface="华文新魏" panose="02010800040101010101" pitchFamily="2" charset="-122"/>
                <a:ea typeface="华文新魏" panose="02010800040101010101" pitchFamily="2" charset="-122"/>
                <a:sym typeface="+mn-ea"/>
              </a:rPr>
              <a:t> 、</a:t>
            </a:r>
            <a:r>
              <a:rPr lang="en-US" altLang="zh-CN" sz="2200" dirty="0">
                <a:latin typeface="华文新魏" panose="02010800040101010101" pitchFamily="2" charset="-122"/>
                <a:ea typeface="华文新魏" panose="02010800040101010101" pitchFamily="2" charset="-122"/>
                <a:sym typeface="+mn-ea"/>
              </a:rPr>
              <a:t>Set</a:t>
            </a:r>
            <a:r>
              <a:rPr lang="en-US" altLang="en-US" sz="2200" dirty="0">
                <a:latin typeface="华文新魏" panose="02010800040101010101" pitchFamily="2" charset="-122"/>
                <a:ea typeface="华文新魏" panose="02010800040101010101" pitchFamily="2" charset="-122"/>
                <a:sym typeface="+mn-ea"/>
              </a:rPr>
              <a:t> </a:t>
            </a:r>
            <a:r>
              <a:rPr lang="zh-CN" altLang="en-US" sz="2200" dirty="0">
                <a:latin typeface="华文新魏" panose="02010800040101010101" pitchFamily="2" charset="-122"/>
                <a:ea typeface="华文新魏" panose="02010800040101010101" pitchFamily="2" charset="-122"/>
                <a:sym typeface="+mn-ea"/>
              </a:rPr>
              <a:t>、</a:t>
            </a:r>
            <a:r>
              <a:rPr lang="en-US" altLang="zh-CN" sz="2200" dirty="0">
                <a:latin typeface="华文新魏" panose="02010800040101010101" pitchFamily="2" charset="-122"/>
                <a:ea typeface="华文新魏" panose="02010800040101010101" pitchFamily="2" charset="-122"/>
                <a:sym typeface="+mn-ea"/>
              </a:rPr>
              <a:t>Map</a:t>
            </a:r>
            <a:r>
              <a:rPr lang="zh-CN" altLang="en-US" sz="2200" dirty="0">
                <a:latin typeface="华文新魏" panose="02010800040101010101" pitchFamily="2" charset="-122"/>
                <a:ea typeface="华文新魏" panose="02010800040101010101" pitchFamily="2" charset="-122"/>
                <a:sym typeface="+mn-ea"/>
              </a:rPr>
              <a:t>接口及其具体子类，都不是线程安全的。</a:t>
            </a:r>
            <a:endParaRPr lang="en-US" altLang="en-US" sz="2200" dirty="0">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itchFamily="2" charset="2"/>
              <a:buChar char="n"/>
            </a:pPr>
            <a:r>
              <a:rPr lang="en-US" altLang="en-US" sz="2200" dirty="0">
                <a:solidFill>
                  <a:srgbClr val="FF0000"/>
                </a:solidFill>
                <a:latin typeface="华文新魏" panose="02010800040101010101" pitchFamily="2" charset="-122"/>
                <a:ea typeface="华文新魏" panose="02010800040101010101" pitchFamily="2" charset="-122"/>
                <a:sym typeface="+mn-ea"/>
              </a:rPr>
              <a:t>集合框架</a:t>
            </a:r>
            <a:r>
              <a:rPr lang="zh-CN" altLang="en-US" sz="2200" dirty="0">
                <a:solidFill>
                  <a:srgbClr val="FF0000"/>
                </a:solidFill>
                <a:latin typeface="华文新魏" panose="02010800040101010101" pitchFamily="2" charset="-122"/>
                <a:ea typeface="华文新魏" panose="02010800040101010101" pitchFamily="2" charset="-122"/>
                <a:sym typeface="+mn-ea"/>
              </a:rPr>
              <a:t>中</a:t>
            </a:r>
            <a:r>
              <a:rPr lang="en-US" altLang="en-US" sz="2200" dirty="0">
                <a:solidFill>
                  <a:srgbClr val="FF0000"/>
                </a:solidFill>
                <a:latin typeface="华文新魏" panose="02010800040101010101" pitchFamily="2" charset="-122"/>
                <a:ea typeface="华文新魏" panose="02010800040101010101" pitchFamily="2" charset="-122"/>
                <a:sym typeface="+mn-ea"/>
              </a:rPr>
              <a:t>的类不是线程安全的</a:t>
            </a:r>
            <a:r>
              <a:rPr lang="zh-CN" altLang="en-US" sz="2200" dirty="0">
                <a:latin typeface="华文新魏" panose="02010800040101010101" pitchFamily="2" charset="-122"/>
                <a:ea typeface="华文新魏" panose="02010800040101010101" pitchFamily="2" charset="-122"/>
                <a:sym typeface="+mn-ea"/>
              </a:rPr>
              <a:t>， 可通过为访问</a:t>
            </a:r>
            <a:r>
              <a:rPr lang="en-US" altLang="en-US" sz="2200" dirty="0">
                <a:latin typeface="华文新魏" panose="02010800040101010101" pitchFamily="2" charset="-122"/>
                <a:ea typeface="华文新魏" panose="02010800040101010101" pitchFamily="2" charset="-122"/>
                <a:sym typeface="+mn-ea"/>
              </a:rPr>
              <a:t>集合</a:t>
            </a:r>
            <a:r>
              <a:rPr lang="zh-CN" altLang="en-US" sz="2200" dirty="0">
                <a:latin typeface="华文新魏" panose="02010800040101010101" pitchFamily="2" charset="-122"/>
                <a:ea typeface="华文新魏" panose="02010800040101010101" pitchFamily="2" charset="-122"/>
                <a:sym typeface="+mn-ea"/>
              </a:rPr>
              <a:t>的代码临界区加锁</a:t>
            </a:r>
            <a:r>
              <a:rPr lang="en-US" altLang="en-US" sz="2200" dirty="0">
                <a:latin typeface="华文新魏" panose="02010800040101010101" pitchFamily="2" charset="-122"/>
                <a:ea typeface="华文新魏" panose="02010800040101010101" pitchFamily="2" charset="-122"/>
                <a:sym typeface="+mn-ea"/>
              </a:rPr>
              <a:t>或者同步</a:t>
            </a:r>
            <a:r>
              <a:rPr lang="zh-CN" altLang="en-US" sz="2200" dirty="0">
                <a:latin typeface="华文新魏" panose="02010800040101010101" pitchFamily="2" charset="-122"/>
                <a:ea typeface="华文新魏" panose="02010800040101010101" pitchFamily="2" charset="-122"/>
                <a:sym typeface="+mn-ea"/>
              </a:rPr>
              <a:t>等方式</a:t>
            </a:r>
            <a:r>
              <a:rPr lang="en-US" altLang="en-US" sz="2200" dirty="0">
                <a:latin typeface="华文新魏" panose="02010800040101010101" pitchFamily="2" charset="-122"/>
                <a:ea typeface="华文新魏" panose="02010800040101010101" pitchFamily="2" charset="-122"/>
                <a:sym typeface="+mn-ea"/>
              </a:rPr>
              <a:t>来保护集合中的数据</a:t>
            </a:r>
          </a:p>
          <a:p>
            <a:pPr marL="228600" indent="-228600">
              <a:lnSpc>
                <a:spcPct val="120000"/>
              </a:lnSpc>
              <a:spcBef>
                <a:spcPct val="0"/>
              </a:spcBef>
              <a:buFont typeface="Wingdings" pitchFamily="2" charset="2"/>
              <a:buChar char="n"/>
            </a:pPr>
            <a:r>
              <a:rPr lang="en-US" altLang="en-US" sz="2200" dirty="0">
                <a:latin typeface="华文新魏" panose="02010800040101010101" pitchFamily="2" charset="-122"/>
                <a:ea typeface="华文新魏" panose="02010800040101010101" pitchFamily="2" charset="-122"/>
                <a:sym typeface="+mn-ea"/>
              </a:rPr>
              <a:t>Collections类提供6个</a:t>
            </a:r>
            <a:r>
              <a:rPr lang="zh-CN" altLang="en-US" sz="2200" dirty="0">
                <a:latin typeface="华文新魏" panose="02010800040101010101" pitchFamily="2" charset="-122"/>
                <a:ea typeface="华文新魏" panose="02010800040101010101" pitchFamily="2" charset="-122"/>
                <a:sym typeface="+mn-ea"/>
              </a:rPr>
              <a:t>静态</a:t>
            </a:r>
            <a:r>
              <a:rPr lang="en-US" altLang="en-US" sz="2200" dirty="0">
                <a:latin typeface="华文新魏" panose="02010800040101010101" pitchFamily="2" charset="-122"/>
                <a:ea typeface="华文新魏" panose="02010800040101010101" pitchFamily="2" charset="-122"/>
                <a:sym typeface="+mn-ea"/>
              </a:rPr>
              <a:t>方法来将集合转成</a:t>
            </a:r>
            <a:r>
              <a:rPr lang="en-US" altLang="en-US" sz="2200" dirty="0">
                <a:solidFill>
                  <a:srgbClr val="FF0000"/>
                </a:solidFill>
                <a:latin typeface="华文新魏" panose="02010800040101010101" pitchFamily="2" charset="-122"/>
                <a:ea typeface="华文新魏" panose="02010800040101010101" pitchFamily="2" charset="-122"/>
                <a:sym typeface="+mn-ea"/>
              </a:rPr>
              <a:t>同步版本</a:t>
            </a:r>
            <a:r>
              <a:rPr lang="zh-CN" altLang="en-US" sz="2200" dirty="0">
                <a:solidFill>
                  <a:srgbClr val="FF0000"/>
                </a:solidFill>
                <a:latin typeface="华文新魏" panose="02010800040101010101" pitchFamily="2" charset="-122"/>
                <a:ea typeface="华文新魏" panose="02010800040101010101" pitchFamily="2" charset="-122"/>
                <a:sym typeface="+mn-ea"/>
              </a:rPr>
              <a:t>（即线程安全的版本）</a:t>
            </a:r>
            <a:endParaRPr lang="en-US" altLang="en-US" sz="2200" dirty="0">
              <a:solidFill>
                <a:srgbClr val="FF0000"/>
              </a:solidFill>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itchFamily="2" charset="2"/>
              <a:buChar char="n"/>
            </a:pPr>
            <a:r>
              <a:rPr lang="zh-CN" altLang="en-US" sz="2200" dirty="0">
                <a:latin typeface="华文新魏" panose="02010800040101010101" pitchFamily="2" charset="-122"/>
                <a:ea typeface="华文新魏" panose="02010800040101010101" pitchFamily="2" charset="-122"/>
                <a:sym typeface="+mn-ea"/>
              </a:rPr>
              <a:t>这些同步版本的类都是线程安全的，</a:t>
            </a:r>
            <a:r>
              <a:rPr lang="zh-CN" altLang="en-US" sz="2200" dirty="0">
                <a:solidFill>
                  <a:srgbClr val="FF0000"/>
                </a:solidFill>
                <a:latin typeface="华文新魏" panose="02010800040101010101" pitchFamily="2" charset="-122"/>
                <a:ea typeface="华文新魏" panose="02010800040101010101" pitchFamily="2" charset="-122"/>
                <a:sym typeface="+mn-ea"/>
              </a:rPr>
              <a:t>但是迭代器不是</a:t>
            </a:r>
            <a:r>
              <a:rPr lang="zh-CN" altLang="en-US" sz="2200" dirty="0">
                <a:latin typeface="华文新魏" panose="02010800040101010101" pitchFamily="2" charset="-122"/>
                <a:ea typeface="华文新魏" panose="02010800040101010101" pitchFamily="2" charset="-122"/>
                <a:sym typeface="+mn-ea"/>
              </a:rPr>
              <a:t>，因此使用迭代器时必须同步：</a:t>
            </a:r>
            <a:r>
              <a:rPr lang="en-US" altLang="zh-CN" sz="2200" dirty="0">
                <a:solidFill>
                  <a:srgbClr val="FF0000"/>
                </a:solidFill>
                <a:latin typeface="华文新魏" panose="02010800040101010101" pitchFamily="2" charset="-122"/>
                <a:ea typeface="华文新魏" panose="02010800040101010101" pitchFamily="2" charset="-122"/>
                <a:sym typeface="+mn-ea"/>
              </a:rPr>
              <a:t>synchronized(</a:t>
            </a:r>
            <a:r>
              <a:rPr lang="zh-CN" altLang="en-US" sz="2200" dirty="0">
                <a:solidFill>
                  <a:srgbClr val="FF0000"/>
                </a:solidFill>
                <a:latin typeface="华文新魏" panose="02010800040101010101" pitchFamily="2" charset="-122"/>
                <a:ea typeface="华文新魏" panose="02010800040101010101" pitchFamily="2" charset="-122"/>
                <a:sym typeface="+mn-ea"/>
              </a:rPr>
              <a:t>要迭代的集合对象）</a:t>
            </a:r>
            <a:r>
              <a:rPr lang="en-US" altLang="zh-CN" sz="2200" dirty="0">
                <a:solidFill>
                  <a:srgbClr val="FF0000"/>
                </a:solidFill>
                <a:latin typeface="华文新魏" panose="02010800040101010101" pitchFamily="2" charset="-122"/>
                <a:ea typeface="华文新魏" panose="02010800040101010101" pitchFamily="2" charset="-122"/>
                <a:sym typeface="+mn-ea"/>
              </a:rPr>
              <a:t>{ // </a:t>
            </a:r>
            <a:r>
              <a:rPr lang="zh-CN" altLang="en-US" sz="2200" dirty="0">
                <a:solidFill>
                  <a:srgbClr val="FF0000"/>
                </a:solidFill>
                <a:latin typeface="华文新魏" panose="02010800040101010101" pitchFamily="2" charset="-122"/>
                <a:ea typeface="华文新魏" panose="02010800040101010101" pitchFamily="2" charset="-122"/>
                <a:sym typeface="+mn-ea"/>
              </a:rPr>
              <a:t>迭代</a:t>
            </a:r>
            <a:r>
              <a:rPr lang="en-US" altLang="zh-CN" sz="2200">
                <a:solidFill>
                  <a:srgbClr val="FF0000"/>
                </a:solidFill>
                <a:latin typeface="华文新魏" panose="02010800040101010101" pitchFamily="2" charset="-122"/>
                <a:ea typeface="华文新魏" panose="02010800040101010101" pitchFamily="2" charset="-122"/>
                <a:sym typeface="+mn-ea"/>
              </a:rPr>
              <a:t>}</a:t>
            </a:r>
            <a:endParaRPr lang="en-US" altLang="zh-CN" sz="2200" dirty="0">
              <a:solidFill>
                <a:srgbClr val="FF0000"/>
              </a:solidFill>
              <a:latin typeface="华文新魏" panose="02010800040101010101" pitchFamily="2" charset="-122"/>
              <a:ea typeface="华文新魏" panose="02010800040101010101" pitchFamily="2" charset="-122"/>
              <a:sym typeface="+mn-ea"/>
            </a:endParaRPr>
          </a:p>
        </p:txBody>
      </p:sp>
      <p:graphicFrame>
        <p:nvGraphicFramePr>
          <p:cNvPr id="6" name="对象 5"/>
          <p:cNvGraphicFramePr>
            <a:graphicFrameLocks noChangeAspect="1"/>
          </p:cNvGraphicFramePr>
          <p:nvPr/>
        </p:nvGraphicFramePr>
        <p:xfrm>
          <a:off x="861669" y="4582380"/>
          <a:ext cx="5536918" cy="2051050"/>
        </p:xfrm>
        <a:graphic>
          <a:graphicData uri="http://schemas.openxmlformats.org/presentationml/2006/ole">
            <mc:AlternateContent xmlns:mc="http://schemas.openxmlformats.org/markup-compatibility/2006">
              <mc:Choice xmlns:v="urn:schemas-microsoft-com:vml" Requires="v">
                <p:oleObj spid="_x0000_s34135" r:id="rId3" imgW="5743575" imgH="2266838" progId="">
                  <p:embed/>
                </p:oleObj>
              </mc:Choice>
              <mc:Fallback>
                <p:oleObj r:id="rId3" imgW="5743575" imgH="2266838"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669" y="4582380"/>
                        <a:ext cx="5536918" cy="205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3"/>
          <p:cNvSpPr txBox="1"/>
          <p:nvPr/>
        </p:nvSpPr>
        <p:spPr>
          <a:xfrm>
            <a:off x="6438120" y="5028910"/>
            <a:ext cx="4556981" cy="160588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从一个给定的</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合集</a:t>
            </a:r>
            <a:r>
              <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返</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回</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一个同步集</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合</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从一个给定的线性</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表</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返回一个</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同步</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线性表</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从</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一</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个给定的</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映射</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表返回一个同步映射表</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从一个给定的集合返回一个同步集合</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从</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一</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个给定的</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排序映射</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表返回一个同步</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排序</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映射表</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从一个给定的</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排序</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集合返回一个同步</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排序</a:t>
            </a:r>
            <a:r>
              <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集合</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p:txBody>
      </p:sp>
    </p:spTree>
    <p:extLst>
      <p:ext uri="{BB962C8B-B14F-4D97-AF65-F5344CB8AC3E}">
        <p14:creationId xmlns:p14="http://schemas.microsoft.com/office/powerpoint/2010/main" val="83662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7" name="矩形 16"/>
          <p:cNvSpPr/>
          <p:nvPr/>
        </p:nvSpPr>
        <p:spPr>
          <a:xfrm>
            <a:off x="327940" y="1289900"/>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1: </a:t>
            </a:r>
            <a:r>
              <a:rPr lang="zh-CN" altLang="en-US" sz="2400" b="1" dirty="0">
                <a:solidFill>
                  <a:schemeClr val="bg1"/>
                </a:solidFill>
                <a:latin typeface="华文细黑" panose="02010600040101010101" pitchFamily="2" charset="-122"/>
                <a:ea typeface="华文细黑" panose="02010600040101010101" pitchFamily="2" charset="-122"/>
              </a:rPr>
              <a:t>通过实现</a:t>
            </a:r>
            <a:r>
              <a:rPr lang="en-US" altLang="zh-CN" sz="2400" b="1" dirty="0">
                <a:solidFill>
                  <a:schemeClr val="bg1"/>
                </a:solidFill>
                <a:latin typeface="华文细黑" panose="02010600040101010101" pitchFamily="2" charset="-122"/>
                <a:ea typeface="华文细黑" panose="02010600040101010101" pitchFamily="2" charset="-122"/>
              </a:rPr>
              <a:t>Runnable</a:t>
            </a:r>
            <a:r>
              <a:rPr lang="zh-CN" altLang="en-US" sz="2400" b="1" dirty="0">
                <a:solidFill>
                  <a:schemeClr val="bg1"/>
                </a:solidFill>
                <a:latin typeface="华文细黑" panose="02010600040101010101" pitchFamily="2" charset="-122"/>
                <a:ea typeface="华文细黑" panose="02010600040101010101" pitchFamily="2" charset="-122"/>
              </a:rPr>
              <a:t>接口创建线程</a:t>
            </a:r>
          </a:p>
        </p:txBody>
      </p:sp>
      <p:sp>
        <p:nvSpPr>
          <p:cNvPr id="18" name="Rectangle 3"/>
          <p:cNvSpPr txBox="1">
            <a:spLocks noChangeArrowheads="1"/>
          </p:cNvSpPr>
          <p:nvPr/>
        </p:nvSpPr>
        <p:spPr>
          <a:xfrm>
            <a:off x="327940" y="1968959"/>
            <a:ext cx="11581562" cy="4114800"/>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实现</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Runnable</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接口，需要实现唯一的接口方法</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run</a:t>
            </a:r>
            <a:endPar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void run( )</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该方法定义了线程执行的功能</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创建实现</a:t>
            </a:r>
            <a:r>
              <a:rPr kumimoji="0" lang="en-US" altLang="zh-CN" sz="28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Runnable</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接口的类的对象</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利用</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Thread</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类的构造函数创建线程对象</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public Thread (</a:t>
            </a:r>
            <a:r>
              <a:rPr kumimoji="0" lang="en-US" altLang="zh-CN" sz="24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rPr>
              <a:t>Runnable</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target)</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通过线程对象的</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start()</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方法启动线程</a:t>
            </a:r>
          </a:p>
        </p:txBody>
      </p:sp>
      <p:sp>
        <p:nvSpPr>
          <p:cNvPr id="10" name="文本占位符 2">
            <a:extLst>
              <a:ext uri="{FF2B5EF4-FFF2-40B4-BE49-F238E27FC236}">
                <a16:creationId xmlns:a16="http://schemas.microsoft.com/office/drawing/2014/main" id="{AAECF673-6968-4389-B340-F29966A81F38}"/>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
        <p:nvSpPr>
          <p:cNvPr id="6" name="圆角矩形标注 14">
            <a:extLst>
              <a:ext uri="{FF2B5EF4-FFF2-40B4-BE49-F238E27FC236}">
                <a16:creationId xmlns:a16="http://schemas.microsoft.com/office/drawing/2014/main" id="{2A9AE4D6-7B71-47B4-BEE7-49404456DD84}"/>
              </a:ext>
            </a:extLst>
          </p:cNvPr>
          <p:cNvSpPr/>
          <p:nvPr/>
        </p:nvSpPr>
        <p:spPr>
          <a:xfrm>
            <a:off x="6771218" y="4900040"/>
            <a:ext cx="5092842" cy="668060"/>
          </a:xfrm>
          <a:prstGeom prst="wedgeRoundRectCallout">
            <a:avLst>
              <a:gd name="adj1" fmla="val -73129"/>
              <a:gd name="adj2" fmla="val -1718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 Thread</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对象时需要传入</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接口实例</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8" name="Rectangle 11"/>
          <p:cNvSpPr/>
          <p:nvPr/>
        </p:nvSpPr>
        <p:spPr>
          <a:xfrm>
            <a:off x="1163750" y="3191276"/>
            <a:ext cx="184731" cy="461665"/>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latin typeface="华文新魏" panose="02010800040101010101" pitchFamily="2" charset="-122"/>
              <a:ea typeface="华文新魏" panose="02010800040101010101" pitchFamily="2" charset="-122"/>
            </a:endParaRPr>
          </a:p>
        </p:txBody>
      </p:sp>
      <p:sp>
        <p:nvSpPr>
          <p:cNvPr id="9" name="文本框 1"/>
          <p:cNvSpPr txBox="1"/>
          <p:nvPr/>
        </p:nvSpPr>
        <p:spPr>
          <a:xfrm>
            <a:off x="607712" y="5536184"/>
            <a:ext cx="11223731" cy="1200329"/>
          </a:xfrm>
          <a:prstGeom prst="rect">
            <a:avLst/>
          </a:prstGeom>
          <a:noFill/>
        </p:spPr>
        <p:txBody>
          <a:bodyPr wrap="square" rtlCol="0">
            <a:spAutoFit/>
          </a:bodyPr>
          <a:lstStyle/>
          <a:p>
            <a:pPr marL="457200" indent="-457200">
              <a:buAutoNum type="arabicPeriod"/>
            </a:pPr>
            <a:r>
              <a:rPr lang="zh-CN" altLang="en-US" dirty="0">
                <a:latin typeface="华文新魏" panose="02010800040101010101" pitchFamily="2" charset="-122"/>
                <a:ea typeface="华文新魏" panose="02010800040101010101" pitchFamily="2" charset="-122"/>
              </a:rPr>
              <a:t>通过线程</a:t>
            </a:r>
            <a:r>
              <a:rPr lang="zh-CN" altLang="en-US" dirty="0">
                <a:latin typeface="华文新魏" panose="02010800040101010101" pitchFamily="2" charset="-122"/>
                <a:ea typeface="华文新魏" panose="02010800040101010101" pitchFamily="2" charset="-122"/>
                <a:sym typeface="+mn-ea"/>
              </a:rPr>
              <a:t>任务类（TaskClass）创建任务对象（task）</a:t>
            </a:r>
          </a:p>
          <a:p>
            <a:pPr marL="457200" indent="-457200">
              <a:buAutoNum type="arabicPeriod"/>
            </a:pPr>
            <a:r>
              <a:rPr lang="zh-CN" altLang="en-US" dirty="0">
                <a:latin typeface="华文新魏" panose="02010800040101010101" pitchFamily="2" charset="-122"/>
                <a:ea typeface="华文新魏" panose="02010800040101010101" pitchFamily="2" charset="-122"/>
                <a:sym typeface="+mn-ea"/>
              </a:rPr>
              <a:t>以任务对象task为参数</a:t>
            </a:r>
            <a:r>
              <a:rPr lang="en-US" altLang="zh-CN" dirty="0">
                <a:latin typeface="华文新魏" panose="02010800040101010101" pitchFamily="2" charset="-122"/>
                <a:ea typeface="华文新魏" panose="02010800040101010101" pitchFamily="2" charset="-122"/>
                <a:sym typeface="+mn-ea"/>
              </a:rPr>
              <a:t>new Thread</a:t>
            </a:r>
            <a:r>
              <a:rPr lang="zh-CN" altLang="en-US" dirty="0">
                <a:latin typeface="华文新魏" panose="02010800040101010101" pitchFamily="2" charset="-122"/>
                <a:ea typeface="华文新魏" panose="02010800040101010101" pitchFamily="2" charset="-122"/>
                <a:sym typeface="+mn-ea"/>
              </a:rPr>
              <a:t>对象。</a:t>
            </a:r>
            <a:r>
              <a:rPr lang="en-US" altLang="zh-CN" dirty="0">
                <a:solidFill>
                  <a:srgbClr val="FF0000"/>
                </a:solidFill>
                <a:latin typeface="华文新魏" panose="02010800040101010101" pitchFamily="2" charset="-122"/>
                <a:ea typeface="华文新魏" panose="02010800040101010101" pitchFamily="2" charset="-122"/>
                <a:sym typeface="+mn-ea"/>
              </a:rPr>
              <a:t>Thread</a:t>
            </a:r>
            <a:r>
              <a:rPr lang="zh-CN" altLang="en-US" dirty="0">
                <a:solidFill>
                  <a:srgbClr val="FF0000"/>
                </a:solidFill>
                <a:latin typeface="华文新魏" panose="02010800040101010101" pitchFamily="2" charset="-122"/>
                <a:ea typeface="华文新魏" panose="02010800040101010101" pitchFamily="2" charset="-122"/>
                <a:sym typeface="+mn-ea"/>
              </a:rPr>
              <a:t>对象代表一个线程，线程的执行内容由任务对象</a:t>
            </a:r>
            <a:r>
              <a:rPr lang="en-US" altLang="zh-CN" dirty="0">
                <a:solidFill>
                  <a:srgbClr val="FF0000"/>
                </a:solidFill>
                <a:latin typeface="华文新魏" panose="02010800040101010101" pitchFamily="2" charset="-122"/>
                <a:ea typeface="华文新魏" panose="02010800040101010101" pitchFamily="2" charset="-122"/>
                <a:sym typeface="+mn-ea"/>
              </a:rPr>
              <a:t>task</a:t>
            </a:r>
            <a:r>
              <a:rPr lang="zh-CN" altLang="en-US" dirty="0">
                <a:solidFill>
                  <a:srgbClr val="FF0000"/>
                </a:solidFill>
                <a:latin typeface="华文新魏" panose="02010800040101010101" pitchFamily="2" charset="-122"/>
                <a:ea typeface="华文新魏" panose="02010800040101010101" pitchFamily="2" charset="-122"/>
                <a:sym typeface="+mn-ea"/>
              </a:rPr>
              <a:t>定义</a:t>
            </a:r>
            <a:r>
              <a:rPr lang="zh-CN" altLang="en-US" dirty="0">
                <a:latin typeface="华文新魏" panose="02010800040101010101" pitchFamily="2" charset="-122"/>
                <a:ea typeface="华文新魏" panose="02010800040101010101" pitchFamily="2" charset="-122"/>
                <a:sym typeface="+mn-ea"/>
              </a:rPr>
              <a:t>。</a:t>
            </a:r>
            <a:endParaRPr lang="en-US" altLang="zh-CN" dirty="0">
              <a:latin typeface="华文新魏" panose="02010800040101010101" pitchFamily="2" charset="-122"/>
              <a:ea typeface="华文新魏" panose="02010800040101010101" pitchFamily="2" charset="-122"/>
              <a:sym typeface="+mn-ea"/>
            </a:endParaRPr>
          </a:p>
          <a:p>
            <a:pPr marL="457200" indent="-457200">
              <a:buAutoNum type="arabicPeriod"/>
            </a:pPr>
            <a:r>
              <a:rPr lang="zh-CN" altLang="en-US" dirty="0">
                <a:latin typeface="华文新魏" panose="02010800040101010101" pitchFamily="2" charset="-122"/>
                <a:ea typeface="华文新魏" panose="02010800040101010101" pitchFamily="2" charset="-122"/>
                <a:sym typeface="+mn-ea"/>
              </a:rPr>
              <a:t>通过线程对象thread启动线程thread.start( )，</a:t>
            </a:r>
            <a:r>
              <a:rPr lang="zh-CN" altLang="en-US" dirty="0">
                <a:solidFill>
                  <a:srgbClr val="FF0000"/>
                </a:solidFill>
                <a:latin typeface="华文新魏" panose="02010800040101010101" pitchFamily="2" charset="-122"/>
                <a:ea typeface="华文新魏" panose="02010800040101010101" pitchFamily="2" charset="-122"/>
                <a:sym typeface="+mn-ea"/>
              </a:rPr>
              <a:t>任何线程只能启动一次，多次调用产生</a:t>
            </a:r>
            <a:r>
              <a:rPr lang="en-US" altLang="zh-CN" dirty="0" err="1">
                <a:latin typeface="华文新魏" panose="02010800040101010101" pitchFamily="2" charset="-122"/>
                <a:ea typeface="华文新魏" panose="02010800040101010101" pitchFamily="2" charset="-122"/>
              </a:rPr>
              <a:t>IllegalThreadStateException</a:t>
            </a:r>
            <a:r>
              <a:rPr lang="zh-CN" altLang="en-US" dirty="0">
                <a:latin typeface="华文新魏" panose="02010800040101010101" pitchFamily="2" charset="-122"/>
                <a:ea typeface="华文新魏" panose="02010800040101010101" pitchFamily="2" charset="-122"/>
              </a:rPr>
              <a:t>异常</a:t>
            </a:r>
            <a:r>
              <a:rPr lang="zh-CN" altLang="en-US" dirty="0">
                <a:latin typeface="华文新魏" panose="02010800040101010101" pitchFamily="2" charset="-122"/>
                <a:ea typeface="华文新魏" panose="02010800040101010101" pitchFamily="2" charset="-122"/>
                <a:sym typeface="+mn-ea"/>
              </a:rPr>
              <a:t>。</a:t>
            </a:r>
          </a:p>
        </p:txBody>
      </p:sp>
      <p:grpSp>
        <p:nvGrpSpPr>
          <p:cNvPr id="10" name="组合 9"/>
          <p:cNvGrpSpPr/>
          <p:nvPr/>
        </p:nvGrpSpPr>
        <p:grpSpPr>
          <a:xfrm>
            <a:off x="797284" y="1767298"/>
            <a:ext cx="10362423" cy="3596640"/>
            <a:chOff x="182" y="1278"/>
            <a:chExt cx="16788" cy="5664"/>
          </a:xfrm>
        </p:grpSpPr>
        <p:sp>
          <p:nvSpPr>
            <p:cNvPr id="11" name="文本框 5"/>
            <p:cNvSpPr txBox="1"/>
            <p:nvPr/>
          </p:nvSpPr>
          <p:spPr>
            <a:xfrm>
              <a:off x="187" y="2386"/>
              <a:ext cx="7218" cy="4556"/>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//Custom task class</a:t>
              </a:r>
            </a:p>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TaskClass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implements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Runnable</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zh-CN" altLang="en-US"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可以有自己的数据成员</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TaskClass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//Implement the run method in </a:t>
              </a:r>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Runnable</a:t>
              </a:r>
              <a:endPar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//Tell system how to run custom thread</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sp>
          <p:nvSpPr>
            <p:cNvPr id="12" name="文本框 6"/>
            <p:cNvSpPr txBox="1"/>
            <p:nvPr/>
          </p:nvSpPr>
          <p:spPr>
            <a:xfrm>
              <a:off x="10332" y="1320"/>
              <a:ext cx="6638" cy="5475"/>
            </a:xfrm>
            <a:prstGeom prst="rect">
              <a:avLst/>
            </a:prstGeom>
            <a:noFill/>
            <a:ln w="9525">
              <a:solidFill>
                <a:schemeClr val="accent1">
                  <a:lumMod val="50000"/>
                </a:schemeClr>
              </a:solidFill>
            </a:ln>
          </p:spPr>
          <p:txBody>
            <a:bodyPr wrap="square">
              <a:spAutoFit/>
            </a:bodyPr>
            <a:lstStyle/>
            <a:p>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//Client Class</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Client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someMethod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an instance of </a:t>
              </a:r>
              <a:r>
                <a:rPr lang="en-US" altLang="zh-CN" sz="16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TaskClass</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Runnable</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task =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6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TaskClass</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r>
                <a:rPr lang="en-US" altLang="zh-CN" sz="1400" b="1"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 thread</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a:t>
              </a:r>
              <a:r>
                <a:rPr lang="en-US" altLang="zh-CN" sz="16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task</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r>
                <a:rPr lang="en-US" altLang="zh-CN" sz="1400" b="1"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Start a thread</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thread.start</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zh-CN" altLang="en-US" sz="14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启动后自动执行</a:t>
              </a:r>
              <a:r>
                <a:rPr lang="en-US" altLang="zh-CN" sz="1400" b="1"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task.run</a:t>
              </a:r>
              <a:endParaRPr lang="en-US" altLang="zh-CN" sz="14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cxnSp>
          <p:nvCxnSpPr>
            <p:cNvPr id="13" name="直接箭头连接符 12"/>
            <p:cNvCxnSpPr/>
            <p:nvPr/>
          </p:nvCxnSpPr>
          <p:spPr>
            <a:xfrm>
              <a:off x="4394" y="3705"/>
              <a:ext cx="5938" cy="1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graphicFrame>
          <p:nvGraphicFramePr>
            <p:cNvPr id="14" name="对象 13"/>
            <p:cNvGraphicFramePr>
              <a:graphicFrameLocks noChangeAspect="1"/>
            </p:cNvGraphicFramePr>
            <p:nvPr>
              <p:extLst>
                <p:ext uri="{D42A27DB-BD31-4B8C-83A1-F6EECF244321}">
                  <p14:modId xmlns:p14="http://schemas.microsoft.com/office/powerpoint/2010/main" val="3744040030"/>
                </p:ext>
              </p:extLst>
            </p:nvPr>
          </p:nvGraphicFramePr>
          <p:xfrm>
            <a:off x="182" y="1278"/>
            <a:ext cx="5666" cy="1188"/>
          </p:xfrm>
          <a:graphic>
            <a:graphicData uri="http://schemas.openxmlformats.org/presentationml/2006/ole">
              <mc:AlternateContent xmlns:mc="http://schemas.openxmlformats.org/markup-compatibility/2006">
                <mc:Choice xmlns:v="urn:schemas-microsoft-com:vml" Requires="v">
                  <p:oleObj spid="_x0000_s2416" r:id="rId4" imgW="3609863" imgH="771525" progId="">
                    <p:embed/>
                  </p:oleObj>
                </mc:Choice>
                <mc:Fallback>
                  <p:oleObj r:id="rId4" imgW="3609863" imgH="771525"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 y="1278"/>
                          <a:ext cx="5666" cy="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 name="矩形 14">
            <a:extLst>
              <a:ext uri="{FF2B5EF4-FFF2-40B4-BE49-F238E27FC236}">
                <a16:creationId xmlns:a16="http://schemas.microsoft.com/office/drawing/2014/main" id="{EF562CD2-6E36-4BB1-96AF-E1C4D73727B9}"/>
              </a:ext>
            </a:extLst>
          </p:cNvPr>
          <p:cNvSpPr/>
          <p:nvPr/>
        </p:nvSpPr>
        <p:spPr>
          <a:xfrm>
            <a:off x="237439" y="1193328"/>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1: </a:t>
            </a:r>
            <a:r>
              <a:rPr lang="zh-CN" altLang="en-US" sz="2400" b="1" dirty="0">
                <a:solidFill>
                  <a:schemeClr val="bg1"/>
                </a:solidFill>
                <a:latin typeface="华文细黑" panose="02010600040101010101" pitchFamily="2" charset="-122"/>
                <a:ea typeface="华文细黑" panose="02010600040101010101" pitchFamily="2" charset="-122"/>
              </a:rPr>
              <a:t>通过实现</a:t>
            </a:r>
            <a:r>
              <a:rPr lang="en-US" altLang="zh-CN" sz="2400" b="1" dirty="0">
                <a:solidFill>
                  <a:schemeClr val="bg1"/>
                </a:solidFill>
                <a:latin typeface="华文细黑" panose="02010600040101010101" pitchFamily="2" charset="-122"/>
                <a:ea typeface="华文细黑" panose="02010600040101010101" pitchFamily="2" charset="-122"/>
              </a:rPr>
              <a:t>Runnable</a:t>
            </a:r>
            <a:r>
              <a:rPr lang="zh-CN" altLang="en-US" sz="2400" b="1" dirty="0">
                <a:solidFill>
                  <a:schemeClr val="bg1"/>
                </a:solidFill>
                <a:latin typeface="华文细黑" panose="02010600040101010101" pitchFamily="2" charset="-122"/>
                <a:ea typeface="华文细黑" panose="02010600040101010101" pitchFamily="2" charset="-122"/>
              </a:rPr>
              <a:t>接口创建线程</a:t>
            </a:r>
          </a:p>
        </p:txBody>
      </p:sp>
      <p:sp>
        <p:nvSpPr>
          <p:cNvPr id="16" name="文本占位符 2">
            <a:extLst>
              <a:ext uri="{FF2B5EF4-FFF2-40B4-BE49-F238E27FC236}">
                <a16:creationId xmlns:a16="http://schemas.microsoft.com/office/drawing/2014/main" id="{8F279347-5C6B-49BE-B65A-9570F64B6451}"/>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Tree>
    <p:extLst>
      <p:ext uri="{BB962C8B-B14F-4D97-AF65-F5344CB8AC3E}">
        <p14:creationId xmlns:p14="http://schemas.microsoft.com/office/powerpoint/2010/main" val="83662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7" name="矩形 16"/>
          <p:cNvSpPr/>
          <p:nvPr/>
        </p:nvSpPr>
        <p:spPr>
          <a:xfrm>
            <a:off x="0" y="1214265"/>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1: </a:t>
            </a:r>
            <a:r>
              <a:rPr lang="zh-CN" altLang="en-US" sz="2400" b="1" dirty="0">
                <a:solidFill>
                  <a:schemeClr val="bg1"/>
                </a:solidFill>
                <a:latin typeface="华文细黑" panose="02010600040101010101" pitchFamily="2" charset="-122"/>
                <a:ea typeface="华文细黑" panose="02010600040101010101" pitchFamily="2" charset="-122"/>
              </a:rPr>
              <a:t>通过实现</a:t>
            </a:r>
            <a:r>
              <a:rPr lang="en-US" altLang="zh-CN" sz="2400" b="1" dirty="0">
                <a:solidFill>
                  <a:schemeClr val="bg1"/>
                </a:solidFill>
                <a:latin typeface="华文细黑" panose="02010600040101010101" pitchFamily="2" charset="-122"/>
                <a:ea typeface="华文细黑" panose="02010600040101010101" pitchFamily="2" charset="-122"/>
              </a:rPr>
              <a:t>Runnable</a:t>
            </a:r>
            <a:r>
              <a:rPr lang="zh-CN" altLang="en-US" sz="2400" b="1" dirty="0">
                <a:solidFill>
                  <a:schemeClr val="bg1"/>
                </a:solidFill>
                <a:latin typeface="华文细黑" panose="02010600040101010101" pitchFamily="2" charset="-122"/>
                <a:ea typeface="华文细黑" panose="02010600040101010101" pitchFamily="2" charset="-122"/>
              </a:rPr>
              <a:t>接口创建线程的例子</a:t>
            </a:r>
          </a:p>
        </p:txBody>
      </p:sp>
      <p:sp>
        <p:nvSpPr>
          <p:cNvPr id="7" name="Text Box 3"/>
          <p:cNvSpPr txBox="1">
            <a:spLocks noChangeArrowheads="1"/>
          </p:cNvSpPr>
          <p:nvPr/>
        </p:nvSpPr>
        <p:spPr bwMode="auto">
          <a:xfrm>
            <a:off x="0" y="2302279"/>
            <a:ext cx="6574420" cy="2308324"/>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pPr algn="l"/>
            <a:r>
              <a:rPr lang="en-US" altLang="en-US" sz="1600" dirty="0">
                <a:latin typeface="华文新魏" panose="02010800040101010101" pitchFamily="2" charset="-122"/>
                <a:ea typeface="华文新魏" panose="02010800040101010101" pitchFamily="2" charset="-122"/>
              </a:rPr>
              <a:t>class </a:t>
            </a:r>
            <a:r>
              <a:rPr lang="en-US" altLang="en-US" sz="1600" dirty="0" err="1">
                <a:latin typeface="华文新魏" panose="02010800040101010101" pitchFamily="2" charset="-122"/>
                <a:ea typeface="华文新魏" panose="02010800040101010101" pitchFamily="2" charset="-122"/>
              </a:rPr>
              <a:t>PrintChar</a:t>
            </a:r>
            <a:r>
              <a:rPr lang="en-US" altLang="en-US" sz="1600" dirty="0">
                <a:latin typeface="华文新魏" panose="02010800040101010101" pitchFamily="2" charset="-122"/>
                <a:ea typeface="华文新魏" panose="02010800040101010101" pitchFamily="2" charset="-122"/>
              </a:rPr>
              <a:t> </a:t>
            </a:r>
            <a:r>
              <a:rPr lang="en-US" altLang="en-US" sz="1600" dirty="0">
                <a:solidFill>
                  <a:srgbClr val="FF0000"/>
                </a:solidFill>
                <a:latin typeface="华文新魏" panose="02010800040101010101" pitchFamily="2" charset="-122"/>
                <a:ea typeface="华文新魏" panose="02010800040101010101" pitchFamily="2" charset="-122"/>
              </a:rPr>
              <a:t>implements </a:t>
            </a:r>
            <a:r>
              <a:rPr lang="en-US" altLang="en-US" sz="1600" dirty="0" err="1">
                <a:solidFill>
                  <a:srgbClr val="FF0000"/>
                </a:solidFill>
                <a:latin typeface="华文新魏" panose="02010800040101010101" pitchFamily="2" charset="-122"/>
                <a:ea typeface="华文新魏" panose="02010800040101010101" pitchFamily="2" charset="-122"/>
              </a:rPr>
              <a:t>Runnable</a:t>
            </a:r>
            <a:r>
              <a:rPr lang="en-US" altLang="en-US" sz="1600" dirty="0">
                <a:latin typeface="华文新魏" panose="02010800040101010101" pitchFamily="2" charset="-122"/>
                <a:ea typeface="华文新魏" panose="02010800040101010101" pitchFamily="2" charset="-122"/>
              </a:rPr>
              <a:t> </a:t>
            </a:r>
            <a:r>
              <a:rPr lang="en-US" altLang="en-US" sz="1600" dirty="0">
                <a:solidFill>
                  <a:srgbClr val="FF0000"/>
                </a:solidFill>
                <a:latin typeface="华文新魏" panose="02010800040101010101" pitchFamily="2" charset="-122"/>
                <a:ea typeface="华文新魏" panose="02010800040101010101" pitchFamily="2" charset="-122"/>
              </a:rPr>
              <a:t>//</a:t>
            </a:r>
            <a:r>
              <a:rPr lang="en-US" altLang="en-US" sz="1600" dirty="0" err="1">
                <a:solidFill>
                  <a:srgbClr val="FF0000"/>
                </a:solidFill>
                <a:latin typeface="华文新魏" panose="02010800040101010101" pitchFamily="2" charset="-122"/>
                <a:ea typeface="华文新魏" panose="02010800040101010101" pitchFamily="2" charset="-122"/>
              </a:rPr>
              <a:t>实现Runnable接口</a:t>
            </a:r>
            <a:endParaRPr lang="en-US" altLang="en-US" sz="1600" dirty="0">
              <a:solidFill>
                <a:srgbClr val="FF0000"/>
              </a:solidFill>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private char </a:t>
            </a:r>
            <a:r>
              <a:rPr lang="en-US" altLang="en-US" sz="1600" dirty="0" err="1">
                <a:latin typeface="华文新魏" panose="02010800040101010101" pitchFamily="2" charset="-122"/>
                <a:ea typeface="华文新魏" panose="02010800040101010101" pitchFamily="2" charset="-122"/>
              </a:rPr>
              <a:t>charToPrint</a:t>
            </a:r>
            <a:r>
              <a:rPr lang="en-US" altLang="en-US" sz="1600" dirty="0">
                <a:latin typeface="华文新魏" panose="02010800040101010101" pitchFamily="2" charset="-122"/>
                <a:ea typeface="华文新魏" panose="02010800040101010101" pitchFamily="2" charset="-122"/>
              </a:rPr>
              <a:t>;  // The character to print</a:t>
            </a:r>
          </a:p>
          <a:p>
            <a:pPr algn="l"/>
            <a:r>
              <a:rPr lang="en-US" altLang="en-US" sz="1600" dirty="0">
                <a:latin typeface="华文新魏" panose="02010800040101010101" pitchFamily="2" charset="-122"/>
                <a:ea typeface="华文新魏" panose="02010800040101010101" pitchFamily="2" charset="-122"/>
              </a:rPr>
              <a:t>      private int times;  // The times to repeat</a:t>
            </a:r>
          </a:p>
          <a:p>
            <a:pPr algn="l"/>
            <a:r>
              <a:rPr lang="en-US" altLang="en-US" sz="1600" dirty="0">
                <a:latin typeface="华文新魏" panose="02010800040101010101" pitchFamily="2" charset="-122"/>
                <a:ea typeface="华文新魏" panose="02010800040101010101" pitchFamily="2" charset="-122"/>
              </a:rPr>
              <a:t>      public </a:t>
            </a:r>
            <a:r>
              <a:rPr lang="en-US" altLang="en-US" sz="1600" dirty="0" err="1">
                <a:latin typeface="华文新魏" panose="02010800040101010101" pitchFamily="2" charset="-122"/>
                <a:ea typeface="华文新魏" panose="02010800040101010101" pitchFamily="2" charset="-122"/>
              </a:rPr>
              <a:t>PrintChar</a:t>
            </a:r>
            <a:r>
              <a:rPr lang="en-US" altLang="en-US" sz="1600" dirty="0">
                <a:latin typeface="华文新魏" panose="02010800040101010101" pitchFamily="2" charset="-122"/>
                <a:ea typeface="华文新魏" panose="02010800040101010101" pitchFamily="2" charset="-122"/>
              </a:rPr>
              <a:t>(char c, int t){</a:t>
            </a:r>
            <a:r>
              <a:rPr lang="en-US" altLang="zh-CN" sz="1600" dirty="0">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 </a:t>
            </a:r>
            <a:r>
              <a:rPr lang="en-US" altLang="en-US" sz="1600" dirty="0" err="1">
                <a:latin typeface="华文新魏" panose="02010800040101010101" pitchFamily="2" charset="-122"/>
                <a:ea typeface="华文新魏" panose="02010800040101010101" pitchFamily="2" charset="-122"/>
              </a:rPr>
              <a:t>charToPrint</a:t>
            </a:r>
            <a:r>
              <a:rPr lang="en-US" altLang="en-US" sz="1600" dirty="0">
                <a:latin typeface="华文新魏" panose="02010800040101010101" pitchFamily="2" charset="-122"/>
                <a:ea typeface="华文新魏" panose="02010800040101010101" pitchFamily="2" charset="-122"/>
              </a:rPr>
              <a:t> = c;</a:t>
            </a:r>
            <a:r>
              <a:rPr lang="en-US" altLang="zh-CN" sz="1600" dirty="0">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 times = t;</a:t>
            </a:r>
            <a:r>
              <a:rPr lang="en-US" altLang="zh-CN" sz="1600" dirty="0">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public void run(){</a:t>
            </a:r>
            <a:r>
              <a:rPr lang="en-US" altLang="zh-CN" sz="1600" dirty="0">
                <a:latin typeface="华文新魏" panose="02010800040101010101" pitchFamily="2" charset="-122"/>
                <a:ea typeface="华文新魏" panose="02010800040101010101" pitchFamily="2" charset="-122"/>
              </a:rPr>
              <a:t> </a:t>
            </a:r>
            <a:r>
              <a:rPr lang="en-US" altLang="zh-CN" sz="1600" dirty="0">
                <a:solidFill>
                  <a:srgbClr val="FF0000"/>
                </a:solidFill>
                <a:latin typeface="华文新魏" panose="02010800040101010101" pitchFamily="2" charset="-122"/>
                <a:ea typeface="华文新魏" panose="02010800040101010101" pitchFamily="2" charset="-122"/>
              </a:rPr>
              <a:t>//</a:t>
            </a:r>
            <a:r>
              <a:rPr lang="zh-CN" altLang="en-US" sz="1600" dirty="0">
                <a:solidFill>
                  <a:srgbClr val="FF0000"/>
                </a:solidFill>
                <a:latin typeface="华文新魏" panose="02010800040101010101" pitchFamily="2" charset="-122"/>
                <a:ea typeface="华文新魏" panose="02010800040101010101" pitchFamily="2" charset="-122"/>
              </a:rPr>
              <a:t>实现</a:t>
            </a:r>
            <a:r>
              <a:rPr lang="en-US" altLang="zh-CN" sz="1600" dirty="0" err="1">
                <a:solidFill>
                  <a:srgbClr val="FF0000"/>
                </a:solidFill>
                <a:latin typeface="华文新魏" panose="02010800040101010101" pitchFamily="2" charset="-122"/>
                <a:ea typeface="华文新魏" panose="02010800040101010101" pitchFamily="2" charset="-122"/>
              </a:rPr>
              <a:t>Runnable</a:t>
            </a:r>
            <a:r>
              <a:rPr lang="zh-CN" altLang="en-US" sz="1600" dirty="0">
                <a:solidFill>
                  <a:srgbClr val="FF0000"/>
                </a:solidFill>
                <a:latin typeface="华文新魏" panose="02010800040101010101" pitchFamily="2" charset="-122"/>
                <a:ea typeface="华文新魏" panose="02010800040101010101" pitchFamily="2" charset="-122"/>
              </a:rPr>
              <a:t>中声明的</a:t>
            </a:r>
            <a:r>
              <a:rPr lang="en-US" altLang="zh-CN" sz="1600" dirty="0">
                <a:solidFill>
                  <a:srgbClr val="FF0000"/>
                </a:solidFill>
                <a:latin typeface="华文新魏" panose="02010800040101010101" pitchFamily="2" charset="-122"/>
                <a:ea typeface="华文新魏" panose="02010800040101010101" pitchFamily="2" charset="-122"/>
              </a:rPr>
              <a:t>run</a:t>
            </a:r>
            <a:r>
              <a:rPr lang="zh-CN" altLang="en-US" sz="1600" dirty="0">
                <a:solidFill>
                  <a:srgbClr val="FF0000"/>
                </a:solidFill>
                <a:latin typeface="华文新魏" panose="02010800040101010101" pitchFamily="2" charset="-122"/>
                <a:ea typeface="华文新魏" panose="02010800040101010101" pitchFamily="2" charset="-122"/>
              </a:rPr>
              <a:t>方法</a:t>
            </a:r>
            <a:endParaRPr lang="en-US" altLang="zh-CN" sz="1600" dirty="0">
              <a:solidFill>
                <a:srgbClr val="FF0000"/>
              </a:solidFill>
              <a:latin typeface="华文新魏" panose="02010800040101010101" pitchFamily="2" charset="-122"/>
              <a:ea typeface="华文新魏" panose="02010800040101010101" pitchFamily="2" charset="-122"/>
            </a:endParaRPr>
          </a:p>
          <a:p>
            <a:pPr algn="l"/>
            <a:r>
              <a:rPr lang="en-US" altLang="en-US" sz="1600" dirty="0">
                <a:solidFill>
                  <a:srgbClr val="FF0000"/>
                </a:solidFill>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for (int i=1; i &lt; times; i++)</a:t>
            </a:r>
            <a:r>
              <a:rPr lang="en-US" altLang="zh-CN" sz="1600" dirty="0">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System.out.print(</a:t>
            </a:r>
            <a:r>
              <a:rPr lang="en-US" altLang="en-US" sz="1600" dirty="0" err="1">
                <a:latin typeface="华文新魏" panose="02010800040101010101" pitchFamily="2" charset="-122"/>
                <a:ea typeface="华文新魏" panose="02010800040101010101" pitchFamily="2" charset="-122"/>
              </a:rPr>
              <a:t>charToPrint</a:t>
            </a:r>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a:t>
            </a:r>
          </a:p>
          <a:p>
            <a:pPr algn="l"/>
            <a:r>
              <a:rPr lang="en-US" altLang="en-US" sz="1600" dirty="0">
                <a:latin typeface="华文新魏" panose="02010800040101010101" pitchFamily="2" charset="-122"/>
                <a:ea typeface="华文新魏" panose="02010800040101010101" pitchFamily="2" charset="-122"/>
              </a:rPr>
              <a:t>}</a:t>
            </a:r>
          </a:p>
        </p:txBody>
      </p:sp>
      <p:sp>
        <p:nvSpPr>
          <p:cNvPr id="6" name="Text Box 3">
            <a:extLst>
              <a:ext uri="{FF2B5EF4-FFF2-40B4-BE49-F238E27FC236}">
                <a16:creationId xmlns:a16="http://schemas.microsoft.com/office/drawing/2014/main" id="{428A76BB-5CBB-4ECC-8099-3292DD69D625}"/>
              </a:ext>
            </a:extLst>
          </p:cNvPr>
          <p:cNvSpPr txBox="1">
            <a:spLocks noChangeArrowheads="1"/>
          </p:cNvSpPr>
          <p:nvPr/>
        </p:nvSpPr>
        <p:spPr bwMode="auto">
          <a:xfrm>
            <a:off x="5617580" y="4303455"/>
            <a:ext cx="6574420" cy="2554545"/>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pPr algn="l"/>
            <a:r>
              <a:rPr lang="en-US" altLang="en-US" sz="1600" dirty="0">
                <a:latin typeface="华文新魏" panose="02010800040101010101" pitchFamily="2" charset="-122"/>
                <a:ea typeface="华文新魏" panose="02010800040101010101" pitchFamily="2" charset="-122"/>
              </a:rPr>
              <a:t>public class </a:t>
            </a:r>
            <a:r>
              <a:rPr lang="en-US" altLang="en-US" sz="1600" dirty="0" err="1">
                <a:latin typeface="华文新魏" panose="02010800040101010101" pitchFamily="2" charset="-122"/>
                <a:ea typeface="华文新魏" panose="02010800040101010101" pitchFamily="2" charset="-122"/>
              </a:rPr>
              <a:t>RunnableDemo</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public static void main(String[] args){</a:t>
            </a:r>
            <a:endParaRPr lang="en-US" altLang="zh-CN" sz="1600" dirty="0">
              <a:latin typeface="华文新魏" panose="02010800040101010101" pitchFamily="2" charset="-122"/>
              <a:ea typeface="华文新魏" panose="02010800040101010101" pitchFamily="2" charset="-122"/>
            </a:endParaRPr>
          </a:p>
          <a:p>
            <a:pPr algn="l"/>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以</a:t>
            </a:r>
            <a:r>
              <a:rPr lang="en-US" altLang="zh-CN" sz="1600" dirty="0" err="1">
                <a:latin typeface="华文新魏" panose="02010800040101010101" pitchFamily="2" charset="-122"/>
                <a:ea typeface="华文新魏" panose="02010800040101010101" pitchFamily="2" charset="-122"/>
              </a:rPr>
              <a:t>PrintChar</a:t>
            </a:r>
            <a:r>
              <a:rPr lang="zh-CN" altLang="en-US" sz="1600" dirty="0">
                <a:latin typeface="华文新魏" panose="02010800040101010101" pitchFamily="2" charset="-122"/>
                <a:ea typeface="华文新魏" panose="02010800040101010101" pitchFamily="2" charset="-122"/>
              </a:rPr>
              <a:t>对象实例为参数构造</a:t>
            </a:r>
            <a:r>
              <a:rPr lang="en-US" altLang="zh-CN" sz="1600" dirty="0">
                <a:latin typeface="华文新魏" panose="02010800040101010101" pitchFamily="2" charset="-122"/>
                <a:ea typeface="华文新魏" panose="02010800040101010101" pitchFamily="2" charset="-122"/>
              </a:rPr>
              <a:t>Thread</a:t>
            </a:r>
            <a:r>
              <a:rPr lang="zh-CN" altLang="en-US" sz="1600" dirty="0">
                <a:latin typeface="华文新魏" panose="02010800040101010101" pitchFamily="2" charset="-122"/>
                <a:ea typeface="华文新魏" panose="02010800040101010101" pitchFamily="2" charset="-122"/>
              </a:rPr>
              <a:t>对象</a:t>
            </a:r>
            <a:r>
              <a:rPr lang="en-US" altLang="en-US" sz="1600" dirty="0">
                <a:latin typeface="华文新魏" panose="02010800040101010101" pitchFamily="2" charset="-122"/>
                <a:ea typeface="华文新魏" panose="02010800040101010101" pitchFamily="2" charset="-122"/>
              </a:rPr>
              <a:t> </a:t>
            </a:r>
          </a:p>
          <a:p>
            <a:pPr algn="l"/>
            <a:r>
              <a:rPr lang="en-US" altLang="en-US" sz="1600" dirty="0">
                <a:latin typeface="华文新魏" panose="02010800040101010101" pitchFamily="2" charset="-122"/>
                <a:ea typeface="华文新魏" panose="02010800040101010101" pitchFamily="2" charset="-122"/>
              </a:rPr>
              <a:t>        Thread </a:t>
            </a:r>
            <a:r>
              <a:rPr lang="en-US" altLang="en-US" sz="1600" dirty="0" err="1">
                <a:latin typeface="华文新魏" panose="02010800040101010101" pitchFamily="2" charset="-122"/>
                <a:ea typeface="华文新魏" panose="02010800040101010101" pitchFamily="2" charset="-122"/>
              </a:rPr>
              <a:t>printA</a:t>
            </a:r>
            <a:r>
              <a:rPr lang="en-US" altLang="en-US" sz="1600" dirty="0">
                <a:latin typeface="华文新魏" panose="02010800040101010101" pitchFamily="2" charset="-122"/>
                <a:ea typeface="华文新魏" panose="02010800040101010101" pitchFamily="2" charset="-122"/>
              </a:rPr>
              <a:t> = </a:t>
            </a:r>
            <a:r>
              <a:rPr lang="en-US" altLang="en-US" sz="1600" dirty="0">
                <a:solidFill>
                  <a:srgbClr val="FF0000"/>
                </a:solidFill>
                <a:latin typeface="华文新魏" panose="02010800040101010101" pitchFamily="2" charset="-122"/>
                <a:ea typeface="华文新魏" panose="02010800040101010101" pitchFamily="2" charset="-122"/>
              </a:rPr>
              <a:t>new Thread(new </a:t>
            </a:r>
            <a:r>
              <a:rPr lang="en-US" altLang="en-US" sz="1600" dirty="0" err="1">
                <a:solidFill>
                  <a:srgbClr val="FF0000"/>
                </a:solidFill>
                <a:latin typeface="华文新魏" panose="02010800040101010101" pitchFamily="2" charset="-122"/>
                <a:ea typeface="华文新魏" panose="02010800040101010101" pitchFamily="2" charset="-122"/>
              </a:rPr>
              <a:t>PrintChar</a:t>
            </a:r>
            <a:r>
              <a:rPr lang="en-US" altLang="en-US" sz="1600" dirty="0">
                <a:solidFill>
                  <a:srgbClr val="FF0000"/>
                </a:solidFill>
                <a:latin typeface="华文新魏" panose="02010800040101010101" pitchFamily="2" charset="-122"/>
                <a:ea typeface="华文新魏" panose="02010800040101010101" pitchFamily="2" charset="-122"/>
              </a:rPr>
              <a:t>('a',100))</a:t>
            </a:r>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Thread </a:t>
            </a:r>
            <a:r>
              <a:rPr lang="en-US" altLang="en-US" sz="1600" dirty="0" err="1">
                <a:latin typeface="华文新魏" panose="02010800040101010101" pitchFamily="2" charset="-122"/>
                <a:ea typeface="华文新魏" panose="02010800040101010101" pitchFamily="2" charset="-122"/>
              </a:rPr>
              <a:t>printB</a:t>
            </a:r>
            <a:r>
              <a:rPr lang="en-US" altLang="en-US" sz="1600" dirty="0">
                <a:latin typeface="华文新魏" panose="02010800040101010101" pitchFamily="2" charset="-122"/>
                <a:ea typeface="华文新魏" panose="02010800040101010101" pitchFamily="2" charset="-122"/>
              </a:rPr>
              <a:t> = new Thread(new </a:t>
            </a:r>
            <a:r>
              <a:rPr lang="en-US" altLang="en-US" sz="1600" dirty="0" err="1">
                <a:latin typeface="华文新魏" panose="02010800040101010101" pitchFamily="2" charset="-122"/>
                <a:ea typeface="华文新魏" panose="02010800040101010101" pitchFamily="2" charset="-122"/>
              </a:rPr>
              <a:t>PrintChar</a:t>
            </a:r>
            <a:r>
              <a:rPr lang="en-US" altLang="en-US" sz="1600" dirty="0">
                <a:latin typeface="华文新魏" panose="02010800040101010101" pitchFamily="2" charset="-122"/>
                <a:ea typeface="华文新魏" panose="02010800040101010101" pitchFamily="2" charset="-122"/>
              </a:rPr>
              <a:t>('b',100));</a:t>
            </a:r>
          </a:p>
          <a:p>
            <a:pPr algn="l"/>
            <a:r>
              <a:rPr lang="en-US" altLang="en-US" sz="1600" dirty="0">
                <a:latin typeface="华文新魏" panose="02010800040101010101" pitchFamily="2" charset="-122"/>
                <a:ea typeface="华文新魏" panose="02010800040101010101" pitchFamily="2" charset="-122"/>
              </a:rPr>
              <a:t>        </a:t>
            </a:r>
            <a:r>
              <a:rPr lang="en-US" altLang="en-US" sz="1600" dirty="0" err="1">
                <a:latin typeface="华文新魏" panose="02010800040101010101" pitchFamily="2" charset="-122"/>
                <a:ea typeface="华文新魏" panose="02010800040101010101" pitchFamily="2" charset="-122"/>
              </a:rPr>
              <a:t>printA.start</a:t>
            </a:r>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a:t>
            </a:r>
            <a:r>
              <a:rPr lang="en-US" altLang="en-US" sz="1600" dirty="0" err="1">
                <a:latin typeface="华文新魏" panose="02010800040101010101" pitchFamily="2" charset="-122"/>
                <a:ea typeface="华文新魏" panose="02010800040101010101" pitchFamily="2" charset="-122"/>
              </a:rPr>
              <a:t>printB.start</a:t>
            </a:r>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a:t>
            </a:r>
          </a:p>
          <a:p>
            <a:pPr algn="l"/>
            <a:r>
              <a:rPr lang="en-US" altLang="en-US" sz="1600" dirty="0">
                <a:latin typeface="华文新魏" panose="02010800040101010101" pitchFamily="2" charset="-122"/>
                <a:ea typeface="华文新魏" panose="02010800040101010101" pitchFamily="2" charset="-122"/>
              </a:rPr>
              <a:t>}</a:t>
            </a:r>
            <a:endParaRPr lang="en-US" altLang="zh-CN" sz="1600" dirty="0">
              <a:latin typeface="华文新魏" panose="02010800040101010101" pitchFamily="2" charset="-122"/>
              <a:ea typeface="华文新魏" panose="02010800040101010101" pitchFamily="2" charset="-122"/>
            </a:endParaRPr>
          </a:p>
        </p:txBody>
      </p:sp>
      <p:sp>
        <p:nvSpPr>
          <p:cNvPr id="8" name="Rectangle 3">
            <a:extLst>
              <a:ext uri="{FF2B5EF4-FFF2-40B4-BE49-F238E27FC236}">
                <a16:creationId xmlns:a16="http://schemas.microsoft.com/office/drawing/2014/main" id="{DF8166D3-2E10-4113-8CC0-E86B1AD061BB}"/>
              </a:ext>
            </a:extLst>
          </p:cNvPr>
          <p:cNvSpPr txBox="1">
            <a:spLocks noChangeArrowheads="1"/>
          </p:cNvSpPr>
          <p:nvPr/>
        </p:nvSpPr>
        <p:spPr>
          <a:xfrm>
            <a:off x="0" y="1825899"/>
            <a:ext cx="11896229" cy="41864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程序创建并运行二个线程：第一个线程打印</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100</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次字母</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；第二个线程打印</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100</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次字母</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b</a:t>
            </a:r>
          </a:p>
        </p:txBody>
      </p:sp>
      <p:sp>
        <p:nvSpPr>
          <p:cNvPr id="10" name="文本占位符 2">
            <a:extLst>
              <a:ext uri="{FF2B5EF4-FFF2-40B4-BE49-F238E27FC236}">
                <a16:creationId xmlns:a16="http://schemas.microsoft.com/office/drawing/2014/main" id="{9408745B-3080-4FFE-A069-B47DAA50C21D}"/>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
        <p:nvSpPr>
          <p:cNvPr id="9" name="圆角矩形标注 14">
            <a:extLst>
              <a:ext uri="{FF2B5EF4-FFF2-40B4-BE49-F238E27FC236}">
                <a16:creationId xmlns:a16="http://schemas.microsoft.com/office/drawing/2014/main" id="{ECE698A1-72CA-47FB-A668-D31DB6BAF706}"/>
              </a:ext>
            </a:extLst>
          </p:cNvPr>
          <p:cNvSpPr/>
          <p:nvPr/>
        </p:nvSpPr>
        <p:spPr>
          <a:xfrm>
            <a:off x="8623635" y="3009046"/>
            <a:ext cx="3505652" cy="668060"/>
          </a:xfrm>
          <a:prstGeom prst="wedgeRoundRectCallout">
            <a:avLst>
              <a:gd name="adj1" fmla="val 3213"/>
              <a:gd name="adj2" fmla="val 29662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 Thread</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对象时需要传入</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接口实例</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4.2|43.9"/>
</p:tagLst>
</file>

<file path=ppt/tags/tag2.xml><?xml version="1.0" encoding="utf-8"?>
<p:tagLst xmlns:a="http://schemas.openxmlformats.org/drawingml/2006/main" xmlns:r="http://schemas.openxmlformats.org/officeDocument/2006/relationships" xmlns:p="http://schemas.openxmlformats.org/presentationml/2006/main">
  <p:tag name="TIMING" val="|77.3"/>
</p:tagLst>
</file>

<file path=ppt/tags/tag3.xml><?xml version="1.0" encoding="utf-8"?>
<p:tagLst xmlns:a="http://schemas.openxmlformats.org/drawingml/2006/main" xmlns:r="http://schemas.openxmlformats.org/officeDocument/2006/relationships" xmlns:p="http://schemas.openxmlformats.org/presentationml/2006/main">
  <p:tag name="TIMING" val="|29.8|5.8|27.9|10.2|11.4|8.8|38.5|20.8|11.6|3.9|17.3"/>
</p:tagLst>
</file>

<file path=ppt/tags/tag4.xml><?xml version="1.0" encoding="utf-8"?>
<p:tagLst xmlns:a="http://schemas.openxmlformats.org/drawingml/2006/main" xmlns:r="http://schemas.openxmlformats.org/officeDocument/2006/relationships" xmlns:p="http://schemas.openxmlformats.org/presentationml/2006/main">
  <p:tag name="TIMING" val="|114.9|22.7"/>
</p:tagLst>
</file>

<file path=ppt/tags/tag5.xml><?xml version="1.0" encoding="utf-8"?>
<p:tagLst xmlns:a="http://schemas.openxmlformats.org/drawingml/2006/main" xmlns:r="http://schemas.openxmlformats.org/officeDocument/2006/relationships" xmlns:p="http://schemas.openxmlformats.org/presentationml/2006/main">
  <p:tag name="TIMING" val="|95.6|32.9"/>
</p:tagLst>
</file>

<file path=ppt/tags/tag6.xml><?xml version="1.0" encoding="utf-8"?>
<p:tagLst xmlns:a="http://schemas.openxmlformats.org/drawingml/2006/main" xmlns:r="http://schemas.openxmlformats.org/officeDocument/2006/relationships" xmlns:p="http://schemas.openxmlformats.org/presentationml/2006/main">
  <p:tag name="TIMING" val="|128.3"/>
</p:tagLst>
</file>

<file path=ppt/tags/tag7.xml><?xml version="1.0" encoding="utf-8"?>
<p:tagLst xmlns:a="http://schemas.openxmlformats.org/drawingml/2006/main" xmlns:r="http://schemas.openxmlformats.org/officeDocument/2006/relationships" xmlns:p="http://schemas.openxmlformats.org/presentationml/2006/main">
  <p:tag name="TIMING" val="|89.6|3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5839</TotalTime>
  <Words>12043</Words>
  <Application>Microsoft Office PowerPoint</Application>
  <PresentationFormat>宽屏</PresentationFormat>
  <Paragraphs>1251</Paragraphs>
  <Slides>66</Slides>
  <Notes>29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9" baseType="lpstr">
      <vt:lpstr>Courier New</vt:lpstr>
      <vt:lpstr>Arial</vt:lpstr>
      <vt:lpstr>华文新魏</vt:lpstr>
      <vt:lpstr>Calibri</vt:lpstr>
      <vt:lpstr>Consolas</vt:lpstr>
      <vt:lpstr>华文细黑</vt:lpstr>
      <vt:lpstr>Monotype Sorts</vt:lpstr>
      <vt:lpstr>宋体</vt:lpstr>
      <vt:lpstr>Calibri Light</vt:lpstr>
      <vt:lpstr>微软雅黑</vt:lpstr>
      <vt:lpstr>Wingdings</vt:lpstr>
      <vt:lpstr>Office 主题</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650</cp:revision>
  <dcterms:created xsi:type="dcterms:W3CDTF">2018-01-23T14:33:00Z</dcterms:created>
  <dcterms:modified xsi:type="dcterms:W3CDTF">2021-04-13T12:27:53Z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