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98" r:id="rId2"/>
    <p:sldId id="801" r:id="rId3"/>
    <p:sldId id="803" r:id="rId4"/>
    <p:sldId id="802" r:id="rId5"/>
    <p:sldId id="8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8990" autoAdjust="0"/>
  </p:normalViewPr>
  <p:slideViewPr>
    <p:cSldViewPr snapToGrid="0" showGuides="1">
      <p:cViewPr varScale="1">
        <p:scale>
          <a:sx n="92" d="100"/>
          <a:sy n="92" d="100"/>
        </p:scale>
        <p:origin x="547" y="67"/>
      </p:cViewPr>
      <p:guideLst>
        <p:guide orient="horz" pos="2142"/>
        <p:guide pos="3840"/>
      </p:guideLst>
    </p:cSldViewPr>
  </p:slideViewPr>
  <p:outlineViewPr>
    <p:cViewPr>
      <p:scale>
        <a:sx n="33" d="100"/>
        <a:sy n="33" d="100"/>
      </p:scale>
      <p:origin x="0" y="-22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6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2022/6/8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AFC104-CF1B-00BD-2D01-C27E2B1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0903DA-BBD6-B37B-A911-8E16CE7C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03" y="136525"/>
            <a:ext cx="10821016" cy="80270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Reactive two-body collisions  and  three-body recombination  in  </a:t>
            </a:r>
            <a:r>
              <a:rPr lang="en-US" altLang="zh-CN" sz="2400" dirty="0" err="1"/>
              <a:t>cw</a:t>
            </a:r>
            <a:r>
              <a:rPr lang="en-US" altLang="zh-CN" sz="2400" dirty="0"/>
              <a:t>-laser photoionization of  laser-cooled </a:t>
            </a:r>
            <a:r>
              <a:rPr lang="en-US" altLang="zh-CN" sz="2400" baseline="30000" dirty="0"/>
              <a:t>87</a:t>
            </a:r>
            <a:r>
              <a:rPr lang="en-US" altLang="zh-CN" sz="2400" dirty="0"/>
              <a:t>Rb  atoms</a:t>
            </a:r>
            <a:endParaRPr lang="zh-CN" altLang="en-US" sz="24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75029FF-5F3B-447C-B522-9F54C51D1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127933"/>
              </p:ext>
            </p:extLst>
          </p:nvPr>
        </p:nvGraphicFramePr>
        <p:xfrm>
          <a:off x="3462342" y="1031439"/>
          <a:ext cx="4748540" cy="331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73120" imgH="2916000" progId="Origin95.Graph">
                  <p:embed/>
                </p:oleObj>
              </mc:Choice>
              <mc:Fallback>
                <p:oleObj name="Graph" r:id="rId2" imgW="4173120" imgH="2916000" progId="Origin95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E195073-97BA-4174-B1B0-47915BCFE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2342" y="1031439"/>
                        <a:ext cx="4748540" cy="3318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6B9DF78-A310-4D6B-85F5-17EF5029FB9C}"/>
              </a:ext>
            </a:extLst>
          </p:cNvPr>
          <p:cNvSpPr txBox="1"/>
          <p:nvPr/>
        </p:nvSpPr>
        <p:spPr>
          <a:xfrm>
            <a:off x="426105" y="4167552"/>
            <a:ext cx="10821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 (a) The measured density of remaining atoms as a function of the interaction time. the interaction time is the period that MOT, ionization laser, and LPT are turned on.  Rb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signal, Rb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signal, and sum of the Rb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Rb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signals as a function of the interaction time. the interaction time is the period that MOT, ionization laser, and LPT are turned on.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indent="-114300"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Fig.1 (b) Comparison of the measure Rb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signal and theoretical calculations with and without ion-atom three-body recombination.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indent="-114300"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Fig.1 (c) Comparison of the measure Rb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signal and theoretical calculations with and without ion-atom three-body recombination.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ADB2F9-1F93-20D8-B2BA-1F029F08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2C8CD28-D6E0-95CD-C0E3-6846E025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04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Similarities in Collisional Dynamics between Pulsed and </a:t>
            </a:r>
            <a:r>
              <a:rPr lang="en-US" altLang="zh-CN" sz="2000" dirty="0" err="1"/>
              <a:t>cw</a:t>
            </a:r>
            <a:r>
              <a:rPr lang="en-US" altLang="zh-CN" sz="2000" dirty="0"/>
              <a:t>-laser photoionization of laser-cooled 87Rb atoms</a:t>
            </a:r>
            <a:endParaRPr lang="zh-CN" altLang="en-US" sz="20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712189A-4FAE-40B2-8D26-6DCF42E9E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80570"/>
              </p:ext>
            </p:extLst>
          </p:nvPr>
        </p:nvGraphicFramePr>
        <p:xfrm>
          <a:off x="3166311" y="1202358"/>
          <a:ext cx="5444289" cy="380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173120" imgH="2916000" progId="Origin95.Graph">
                  <p:embed/>
                </p:oleObj>
              </mc:Choice>
              <mc:Fallback>
                <p:oleObj name="Graph" r:id="rId3" imgW="4173120" imgH="2916000" progId="Origin95.Grap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CF9439E-0759-44F4-9ED4-66AF5D6CF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6311" y="1202358"/>
                        <a:ext cx="5444289" cy="3804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F1DDE9F-B90E-4F3C-87C1-C35A2FA058E9}"/>
              </a:ext>
            </a:extLst>
          </p:cNvPr>
          <p:cNvSpPr txBox="1"/>
          <p:nvPr/>
        </p:nvSpPr>
        <p:spPr>
          <a:xfrm>
            <a:off x="2693322" y="5521146"/>
            <a:ext cx="7572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1 Comparison of evolution of charged particles in different photoionization schemes: the second excitation laser is a pulsed dye laser or a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cw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-diode laser.  (a), (b) and (c) are the measured Rb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signal, Rb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signal, and sum of the Rb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Rb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signals as a function of the interaction time, respectively.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9D4052-764B-8361-AD67-015327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2D2F54-E52A-2F26-804C-CC5D2D7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Rydberg and autoionizing spectroscopy </a:t>
            </a:r>
            <a:r>
              <a:rPr lang="en-US" altLang="zh-CN" sz="2800" dirty="0"/>
              <a:t>near the </a:t>
            </a:r>
            <a:r>
              <a:rPr lang="zh-CN" altLang="en-US" sz="2800" dirty="0"/>
              <a:t> first ionization threshold  of </a:t>
            </a:r>
            <a:r>
              <a:rPr lang="en-US" altLang="zh-CN" sz="2800" dirty="0"/>
              <a:t>Se</a:t>
            </a:r>
            <a:r>
              <a:rPr lang="zh-CN" altLang="en-US" sz="2800" dirty="0"/>
              <a:t>  and </a:t>
            </a:r>
            <a:r>
              <a:rPr lang="en-US" altLang="zh-CN" sz="2800" dirty="0" err="1"/>
              <a:t>Te</a:t>
            </a:r>
            <a:endParaRPr lang="zh-CN" altLang="en-US" sz="28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5242729-2F3A-F590-AB49-7E4F3BA74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55593"/>
              </p:ext>
            </p:extLst>
          </p:nvPr>
        </p:nvGraphicFramePr>
        <p:xfrm>
          <a:off x="5433809" y="1189185"/>
          <a:ext cx="5454199" cy="3852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4000" progId="Origin50.Graph">
                  <p:embed/>
                </p:oleObj>
              </mc:Choice>
              <mc:Fallback>
                <p:oleObj name="Graph" r:id="rId2" imgW="4276800" imgH="3024000" progId="Origin50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DF9840F-8274-C9F0-0E83-4FDC8F499B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3809" y="1189185"/>
                        <a:ext cx="5454199" cy="3852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521AFA2-FB31-E5EA-F870-A20506474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2771"/>
              </p:ext>
            </p:extLst>
          </p:nvPr>
        </p:nvGraphicFramePr>
        <p:xfrm>
          <a:off x="452482" y="1189185"/>
          <a:ext cx="5631922" cy="407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4000" progId="Origin50.Graph">
                  <p:embed/>
                </p:oleObj>
              </mc:Choice>
              <mc:Fallback>
                <p:oleObj name="Graph" r:id="rId4" imgW="4276800" imgH="3024000" progId="Origin50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0B244C4-4AFB-04CA-3E78-A80197DE0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482" y="1189185"/>
                        <a:ext cx="5631922" cy="4072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49FA993-AAFE-45E0-B78C-9B1E532D2A13}"/>
              </a:ext>
            </a:extLst>
          </p:cNvPr>
          <p:cNvSpPr txBox="1"/>
          <p:nvPr/>
        </p:nvSpPr>
        <p:spPr>
          <a:xfrm>
            <a:off x="1076911" y="5429471"/>
            <a:ext cx="9811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 Comparison of the calculated and experimental Lu-Fano plot for Se,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exemplified with J = 1. (a) Even-parity Rydberg series below the ionization threshold; (b) Odd-parity AI Rydberg series.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9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23349A-9614-5FC8-F2B1-4B50541A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441B41-176F-E537-F867-8367EB4F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62" y="419236"/>
            <a:ext cx="11172151" cy="102154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Rydberg and autoionizing spectroscopy </a:t>
            </a:r>
            <a:r>
              <a:rPr lang="en-US" altLang="zh-CN" sz="2800" dirty="0"/>
              <a:t>near the </a:t>
            </a:r>
            <a:r>
              <a:rPr lang="zh-CN" altLang="en-US" sz="2800" dirty="0"/>
              <a:t> first ionization threshold  of </a:t>
            </a:r>
            <a:r>
              <a:rPr lang="en-US" altLang="zh-CN" sz="2800" dirty="0"/>
              <a:t>Se</a:t>
            </a:r>
            <a:r>
              <a:rPr lang="zh-CN" altLang="en-US" sz="2800" dirty="0"/>
              <a:t>  and </a:t>
            </a:r>
            <a:r>
              <a:rPr lang="en-US" altLang="zh-CN" sz="2800" dirty="0" err="1"/>
              <a:t>Te</a:t>
            </a:r>
            <a:br>
              <a:rPr lang="zh-CN" altLang="en-US" sz="2800" dirty="0"/>
            </a:br>
            <a:endParaRPr lang="zh-CN" altLang="en-US" sz="28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7DC7644-EF13-77E6-DE6C-A9374EB96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11175"/>
              </p:ext>
            </p:extLst>
          </p:nvPr>
        </p:nvGraphicFramePr>
        <p:xfrm>
          <a:off x="5730320" y="1230730"/>
          <a:ext cx="6090295" cy="430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276800" imgH="3024000" progId="Origin50.Graph">
                  <p:embed/>
                </p:oleObj>
              </mc:Choice>
              <mc:Fallback>
                <p:oleObj name="Graph" r:id="rId3" imgW="4276800" imgH="3024000" progId="Origin50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84E4294-F4C3-9B51-2E8D-F5B42519A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320" y="1230730"/>
                        <a:ext cx="6090295" cy="430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C8A4111-8680-B5E8-D763-8A5D0B8AD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32201"/>
              </p:ext>
            </p:extLst>
          </p:nvPr>
        </p:nvGraphicFramePr>
        <p:xfrm>
          <a:off x="161020" y="1012702"/>
          <a:ext cx="6174658" cy="452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4276800" imgH="3024000" progId="Origin50.Graph">
                  <p:embed/>
                </p:oleObj>
              </mc:Choice>
              <mc:Fallback>
                <p:oleObj name="Graph" r:id="rId5" imgW="4276800" imgH="3024000" progId="Origin50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FAA15B3-B8F5-EC6D-623B-644AA9F70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020" y="1012702"/>
                        <a:ext cx="6174658" cy="4524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D1025A8-44A6-453D-9821-A0E2366D12AC}"/>
              </a:ext>
            </a:extLst>
          </p:cNvPr>
          <p:cNvSpPr txBox="1"/>
          <p:nvPr/>
        </p:nvSpPr>
        <p:spPr>
          <a:xfrm>
            <a:off x="779318" y="5622975"/>
            <a:ext cx="9761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2 Comparison of the calculated and experimental Lu-Fano plot for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altLang="zh-CN" sz="24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exemplified with J = 2. (a) Even-parity Rydberg series below IP; (b) Odd-parity AI Rydberg series.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4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27EFF7-7D18-13DF-6E9A-617053E3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30EC9E9-191C-24D0-C391-09D096C4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Rydberg and autoionizing spectroscopy </a:t>
            </a:r>
            <a:r>
              <a:rPr lang="en-US" altLang="zh-CN" sz="2800" dirty="0"/>
              <a:t>near the </a:t>
            </a:r>
            <a:r>
              <a:rPr lang="zh-CN" altLang="en-US" sz="2800" dirty="0"/>
              <a:t> first ionization threshold  of </a:t>
            </a:r>
            <a:r>
              <a:rPr lang="en-US" altLang="zh-CN" sz="2800" dirty="0"/>
              <a:t>Se</a:t>
            </a:r>
            <a:r>
              <a:rPr lang="zh-CN" altLang="en-US" sz="2800" dirty="0"/>
              <a:t>  and </a:t>
            </a:r>
            <a:r>
              <a:rPr lang="en-US" altLang="zh-CN" sz="2800" dirty="0" err="1"/>
              <a:t>Te</a:t>
            </a:r>
            <a:endParaRPr lang="zh-CN" altLang="en-US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CDDB008-7E52-D6DE-03A6-FD583FF8F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95862"/>
              </p:ext>
            </p:extLst>
          </p:nvPr>
        </p:nvGraphicFramePr>
        <p:xfrm>
          <a:off x="3465238" y="1021543"/>
          <a:ext cx="6057233" cy="427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5720" imgH="3024720" progId="Origin50.Graph">
                  <p:embed/>
                </p:oleObj>
              </mc:Choice>
              <mc:Fallback>
                <p:oleObj name="Graph" r:id="rId2" imgW="4275720" imgH="3024720" progId="Origin50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EA0D559-BDF5-F30C-6B3B-07F1AB5F2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5238" y="1021543"/>
                        <a:ext cx="6057233" cy="4274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1FC26-572E-40F2-A0BA-673BBAFA1F2D}"/>
              </a:ext>
            </a:extLst>
          </p:cNvPr>
          <p:cNvSpPr txBox="1"/>
          <p:nvPr/>
        </p:nvSpPr>
        <p:spPr>
          <a:xfrm>
            <a:off x="1245358" y="4913127"/>
            <a:ext cx="9678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Fig.3 Comparison of the total collision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eigenphase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shifts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eigenchannel spectrum for [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3/2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5/2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the superposition of  eigenchannel spectrum for [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3/2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5/2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eigenchannel spectrum for [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5/2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altLang="zh-CN" sz="1800" kern="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3/2 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J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=1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symmetry of 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1183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394</Words>
  <Application>Microsoft Office PowerPoint</Application>
  <PresentationFormat>宽屏</PresentationFormat>
  <Paragraphs>19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</vt:lpstr>
      <vt:lpstr>Arial</vt:lpstr>
      <vt:lpstr>Impact</vt:lpstr>
      <vt:lpstr>Times New Roman</vt:lpstr>
      <vt:lpstr>A000120140530A99PPBG</vt:lpstr>
      <vt:lpstr>Graph</vt:lpstr>
      <vt:lpstr>Unicode Origin Graph</vt:lpstr>
      <vt:lpstr>Reactive two-body collisions  and  three-body recombination  in  cw-laser photoionization of  laser-cooled 87Rb  atoms</vt:lpstr>
      <vt:lpstr>Similarities in Collisional Dynamics between Pulsed and cw-laser photoionization of laser-cooled 87Rb atoms</vt:lpstr>
      <vt:lpstr>Rydberg and autoionizing spectroscopy near the  first ionization threshold  of Se  and Te</vt:lpstr>
      <vt:lpstr>Rydberg and autoionizing spectroscopy near the  first ionization threshold  of Se  and Te </vt:lpstr>
      <vt:lpstr>Rydberg and autoionizing spectroscopy near the  first ionization threshold  of Se  and 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Weichen Liang</cp:lastModifiedBy>
  <cp:revision>441</cp:revision>
  <dcterms:created xsi:type="dcterms:W3CDTF">2018-08-10T09:41:00Z</dcterms:created>
  <dcterms:modified xsi:type="dcterms:W3CDTF">2022-06-08T05:43:53Z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120E7E5FD3464F1EBCF7BF8B6DD14148</vt:lpwstr>
  </property>
</Properties>
</file>