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8"/>
    <p:restoredTop sz="94574"/>
  </p:normalViewPr>
  <p:slideViewPr>
    <p:cSldViewPr snapToGrid="0" snapToObjects="1" showGuides="1">
      <p:cViewPr varScale="1">
        <p:scale>
          <a:sx n="90" d="100"/>
          <a:sy n="90" d="100"/>
        </p:scale>
        <p:origin x="232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DF21-12E4-E645-9FE3-0DA24849C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F58F-FE06-B446-A77D-FCAFE792F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482C-6DC8-8C46-AD6F-0580BD6F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78FF-B17E-B644-815A-CFA9C977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0FFA-3CF1-E24C-BDA9-5665B708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522B-8851-6843-B4D4-F28765CA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2D4F0-B260-A348-A509-12E2957DA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4156-A610-F64E-AC13-10214145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8626-F102-BB40-B6A6-61D0D08C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77C5-B645-C24F-9E84-1D83FD31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8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8F281-0649-4D44-BBF7-69F30791D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4F58-8204-364E-810A-AD6A17E8F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6C2A-8546-074C-94F9-CBEEC408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9AD3-6D17-4141-9BD8-256CC48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394F-220D-2B4E-B7BB-802EB0D1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3978-E099-6842-B16C-8943F064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2C0B-3312-694E-986F-5F7FA95C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381C-21C1-7E47-B659-A2D250EC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6F0BC-08C6-4B48-AA4E-70C2A7AC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EE8C-22A1-1648-A3DB-7478510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C14-A214-3947-8A66-AD12AFBA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D4BB-602A-0B4D-9B68-2EF19E721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32EE3-408B-374A-8C1C-922D5AEB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FDBC-3D5F-0D4B-9E0C-4AB4CA7F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953AF-9318-C746-A668-071EB4C7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4237-51E6-1149-8322-C9B246B1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DC17-B579-C24D-B118-3E495437A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CC28C-C7A9-0D42-9C7A-7D9CAA8C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947C-8C4E-A64B-8B6B-638A067A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4FB0-E7C1-3249-B9DE-D0D31A62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1124E-6ECB-4A43-99FB-8C42D2D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02EE-0186-C44D-94C4-9C4F59D0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DB80-8A33-B541-8204-A5DF0555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1B9CE-9102-8E49-88DD-5C337B5BE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A4ED3-E002-E149-B3D3-D41BBC794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D5CC0-0CD0-244B-9345-BE4411FCA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249C9-0AE0-6144-91DC-F7E2A0B9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3993C-FF3B-FD4C-BEFB-CF52A72B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23156-B421-0247-9F25-C8885DC5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7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A375-AEA0-244A-9860-1A61B17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87A84-F38F-5541-925E-09F2729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68B44-D1EB-E24F-86A4-88A3AB6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AAEAD-9D71-D947-A95E-231A7225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3C98-2C20-6B49-8609-2BD2CB7A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6F5FB-CC74-9146-BF37-42E792C1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83F3E-A126-BC48-988D-04681C66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8AAB-F687-3E42-B2D5-02BDF518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66CA-DB46-2349-A9E0-14AAC64B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341F4-DD59-9246-9E80-FC7F63E1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2C283-9D44-2B46-A9EE-2E01B997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88D48-D6EB-6F4E-B066-672FE3C0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44AE2-8ABA-5041-BC28-FCDAACB7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D9C9-CE4A-7244-8B44-8822191A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5B553-86CC-654C-8BC3-EED0A7D06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D266A-7603-2E49-ADD5-A81C6216A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4D1A-AC1F-DE49-AF2D-99B998F6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F5CBF-B89C-394C-B752-D065DF4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6C27D-0635-F045-BD46-520976DD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0A365-2B5A-4645-ABA7-143E0BB5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7854-A874-514C-A894-8333523C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759E-ADED-8E47-8D2B-4ABAE779E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9C09-30A3-CA4F-88C6-2C2368AC126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001A-1F9A-DA4D-9A93-FB09DCDC3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953E-30E5-BD42-8FD3-328D8E1AA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30A0-A9A4-1842-95FA-B3644ADE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3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4CB7-6214-CD49-919F-2CC7E95B3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D95DC-B2F4-674F-99DE-0502DB652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sales pitch</a:t>
            </a:r>
          </a:p>
        </p:txBody>
      </p:sp>
    </p:spTree>
    <p:extLst>
      <p:ext uri="{BB962C8B-B14F-4D97-AF65-F5344CB8AC3E}">
        <p14:creationId xmlns:p14="http://schemas.microsoft.com/office/powerpoint/2010/main" val="136854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253C-289D-8C49-8F20-D063C45D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It For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8130-F644-4C41-954F-C0D96BFD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F413-688A-1640-A1D5-6A2AF157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Processing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F5DAFD-7AEA-494E-AC4B-8C9D4F8A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2455"/>
            <a:ext cx="10515600" cy="1837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F07EB-02A8-3E49-B4F8-C1E5D7859E90}"/>
              </a:ext>
            </a:extLst>
          </p:cNvPr>
          <p:cNvSpPr txBox="1"/>
          <p:nvPr/>
        </p:nvSpPr>
        <p:spPr>
          <a:xfrm>
            <a:off x="785813" y="248602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Text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640B9-68E6-D94B-8903-BA0E60C50AE2}"/>
              </a:ext>
            </a:extLst>
          </p:cNvPr>
          <p:cNvSpPr txBox="1"/>
          <p:nvPr/>
        </p:nvSpPr>
        <p:spPr>
          <a:xfrm>
            <a:off x="4767264" y="248126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Text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3F967-DA54-0D47-9B15-7FFE4D8E3FE6}"/>
              </a:ext>
            </a:extLst>
          </p:cNvPr>
          <p:cNvSpPr txBox="1"/>
          <p:nvPr/>
        </p:nvSpPr>
        <p:spPr>
          <a:xfrm>
            <a:off x="2624138" y="4867276"/>
            <a:ext cx="189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 Package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44F59-CC8D-4347-82D2-4CA684EDBB3F}"/>
              </a:ext>
            </a:extLst>
          </p:cNvPr>
          <p:cNvSpPr txBox="1"/>
          <p:nvPr/>
        </p:nvSpPr>
        <p:spPr>
          <a:xfrm>
            <a:off x="6938962" y="5024437"/>
            <a:ext cx="2833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External Software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LaTeX</a:t>
            </a:r>
            <a:r>
              <a:rPr lang="en-US" sz="3200" dirty="0"/>
              <a:t>!! If PDF)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8A4E-AE6D-484B-9CF1-1A4B2F5A8348}"/>
              </a:ext>
            </a:extLst>
          </p:cNvPr>
          <p:cNvSpPr txBox="1"/>
          <p:nvPr/>
        </p:nvSpPr>
        <p:spPr>
          <a:xfrm>
            <a:off x="8920164" y="1538288"/>
            <a:ext cx="3100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HTML file (text)</a:t>
            </a:r>
          </a:p>
          <a:p>
            <a:pPr algn="r"/>
            <a:r>
              <a:rPr lang="en-US" sz="3200" dirty="0"/>
              <a:t>PDF</a:t>
            </a:r>
          </a:p>
          <a:p>
            <a:pPr algn="r"/>
            <a:r>
              <a:rPr lang="en-US" sz="3200" dirty="0"/>
              <a:t>Word Document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8E1253-E666-5943-AE3F-A419E5E5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136" y="198437"/>
            <a:ext cx="3075033" cy="12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F413-688A-1640-A1D5-6A2AF157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Processing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F5DAFD-7AEA-494E-AC4B-8C9D4F8A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2455"/>
            <a:ext cx="10515600" cy="1837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44F59-CC8D-4347-82D2-4CA684EDBB3F}"/>
              </a:ext>
            </a:extLst>
          </p:cNvPr>
          <p:cNvSpPr txBox="1"/>
          <p:nvPr/>
        </p:nvSpPr>
        <p:spPr>
          <a:xfrm>
            <a:off x="6938963" y="5024437"/>
            <a:ext cx="173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LaTeX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4ED2C-A38B-C242-8A65-A119F18A5B19}"/>
              </a:ext>
            </a:extLst>
          </p:cNvPr>
          <p:cNvSpPr txBox="1"/>
          <p:nvPr/>
        </p:nvSpPr>
        <p:spPr>
          <a:xfrm>
            <a:off x="1285875" y="1685925"/>
            <a:ext cx="608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Equations and crazy </a:t>
            </a:r>
            <a:r>
              <a:rPr lang="en-US" sz="2800" b="1" dirty="0"/>
              <a:t>math</a:t>
            </a:r>
            <a:r>
              <a:rPr lang="en-US" sz="2800" dirty="0"/>
              <a:t> expressions?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6D738-636A-EC45-B592-7BC9D24108A1}"/>
              </a:ext>
            </a:extLst>
          </p:cNvPr>
          <p:cNvSpPr/>
          <p:nvPr/>
        </p:nvSpPr>
        <p:spPr>
          <a:xfrm>
            <a:off x="7043738" y="3243263"/>
            <a:ext cx="1271587" cy="150018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28C4D2E7-5E09-1343-98F2-07A39C14C45A}"/>
              </a:ext>
            </a:extLst>
          </p:cNvPr>
          <p:cNvSpPr/>
          <p:nvPr/>
        </p:nvSpPr>
        <p:spPr>
          <a:xfrm>
            <a:off x="1614487" y="5514976"/>
            <a:ext cx="6315075" cy="12001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F413-688A-1640-A1D5-6A2AF157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Processing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F5DAFD-7AEA-494E-AC4B-8C9D4F8A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2455"/>
            <a:ext cx="10515600" cy="1837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44F59-CC8D-4347-82D2-4CA684EDBB3F}"/>
              </a:ext>
            </a:extLst>
          </p:cNvPr>
          <p:cNvSpPr txBox="1"/>
          <p:nvPr/>
        </p:nvSpPr>
        <p:spPr>
          <a:xfrm>
            <a:off x="2852721" y="5024437"/>
            <a:ext cx="173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chunk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4ED2C-A38B-C242-8A65-A119F18A5B19}"/>
              </a:ext>
            </a:extLst>
          </p:cNvPr>
          <p:cNvSpPr txBox="1"/>
          <p:nvPr/>
        </p:nvSpPr>
        <p:spPr>
          <a:xfrm>
            <a:off x="1285875" y="1685925"/>
            <a:ext cx="6086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Controlling the way that </a:t>
            </a:r>
            <a:r>
              <a:rPr lang="en-US" sz="2800" b="1" dirty="0"/>
              <a:t>code</a:t>
            </a:r>
            <a:r>
              <a:rPr lang="en-US" sz="2800" dirty="0"/>
              <a:t> and its </a:t>
            </a:r>
            <a:r>
              <a:rPr lang="en-US" sz="2800" b="1" dirty="0"/>
              <a:t>output</a:t>
            </a:r>
            <a:r>
              <a:rPr lang="en-US" sz="2800" dirty="0"/>
              <a:t> are typeset?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6D738-636A-EC45-B592-7BC9D24108A1}"/>
              </a:ext>
            </a:extLst>
          </p:cNvPr>
          <p:cNvSpPr/>
          <p:nvPr/>
        </p:nvSpPr>
        <p:spPr>
          <a:xfrm>
            <a:off x="2957496" y="3243263"/>
            <a:ext cx="1271587" cy="150018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Up Arrow 4">
            <a:extLst>
              <a:ext uri="{FF2B5EF4-FFF2-40B4-BE49-F238E27FC236}">
                <a16:creationId xmlns:a16="http://schemas.microsoft.com/office/drawing/2014/main" id="{3DD2C2AA-401C-1C42-990E-E87DC8EDB722}"/>
              </a:ext>
            </a:extLst>
          </p:cNvPr>
          <p:cNvSpPr/>
          <p:nvPr/>
        </p:nvSpPr>
        <p:spPr>
          <a:xfrm>
            <a:off x="928688" y="5443538"/>
            <a:ext cx="1914525" cy="6286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F413-688A-1640-A1D5-6A2AF157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Processing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F5DAFD-7AEA-494E-AC4B-8C9D4F8A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2455"/>
            <a:ext cx="10515600" cy="1837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34ED2C-A38B-C242-8A65-A119F18A5B19}"/>
              </a:ext>
            </a:extLst>
          </p:cNvPr>
          <p:cNvSpPr txBox="1"/>
          <p:nvPr/>
        </p:nvSpPr>
        <p:spPr>
          <a:xfrm>
            <a:off x="1285875" y="1685925"/>
            <a:ext cx="6086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Know and love you some good </a:t>
            </a:r>
            <a:r>
              <a:rPr lang="en-US" sz="2800" dirty="0" err="1"/>
              <a:t>ol</a:t>
            </a:r>
            <a:r>
              <a:rPr lang="en-US" sz="2800" dirty="0"/>
              <a:t>’ </a:t>
            </a:r>
            <a:r>
              <a:rPr lang="en-US" sz="2800" b="1" dirty="0"/>
              <a:t>HTML</a:t>
            </a:r>
            <a:r>
              <a:rPr lang="en-US" sz="2800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6D738-636A-EC45-B592-7BC9D24108A1}"/>
              </a:ext>
            </a:extLst>
          </p:cNvPr>
          <p:cNvSpPr/>
          <p:nvPr/>
        </p:nvSpPr>
        <p:spPr>
          <a:xfrm>
            <a:off x="9086834" y="3057526"/>
            <a:ext cx="1271587" cy="150018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B9506BE5-1F2B-FE4F-AD46-D9D048A5CE36}"/>
              </a:ext>
            </a:extLst>
          </p:cNvPr>
          <p:cNvSpPr/>
          <p:nvPr/>
        </p:nvSpPr>
        <p:spPr>
          <a:xfrm>
            <a:off x="1443038" y="5029200"/>
            <a:ext cx="8915400" cy="1171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EC68-DAEA-E74B-9959-02152482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29FF-1579-D64D-8FDC-C30779FB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try it! Commit to doing 1 full analysis in it.</a:t>
            </a:r>
          </a:p>
          <a:p>
            <a:r>
              <a:rPr lang="en-US" dirty="0"/>
              <a:t>Spend about 20 minutes reading one of the excellent intro pages linked at the end of the “Practical R Markdown” document.</a:t>
            </a:r>
          </a:p>
          <a:p>
            <a:r>
              <a:rPr lang="en-US" dirty="0"/>
              <a:t>When things go wrong:</a:t>
            </a:r>
          </a:p>
          <a:p>
            <a:pPr lvl="1"/>
            <a:r>
              <a:rPr lang="en-US" dirty="0"/>
              <a:t>Consult the cheat sheet.</a:t>
            </a:r>
          </a:p>
          <a:p>
            <a:pPr lvl="1"/>
            <a:r>
              <a:rPr lang="en-US" dirty="0"/>
              <a:t>Consult an intro page.</a:t>
            </a:r>
          </a:p>
          <a:p>
            <a:pPr lvl="1"/>
            <a:r>
              <a:rPr lang="en-US" dirty="0"/>
              <a:t>Google the error.</a:t>
            </a:r>
          </a:p>
        </p:txBody>
      </p:sp>
    </p:spTree>
    <p:extLst>
      <p:ext uri="{BB962C8B-B14F-4D97-AF65-F5344CB8AC3E}">
        <p14:creationId xmlns:p14="http://schemas.microsoft.com/office/powerpoint/2010/main" val="155748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AD04-BB76-6349-A588-56908E3C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100B-7F8E-2648-8744-0150282F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Have a recent version of R</a:t>
            </a:r>
          </a:p>
          <a:p>
            <a:r>
              <a:rPr lang="en-US" dirty="0"/>
              <a:t>Install </a:t>
            </a:r>
            <a:r>
              <a:rPr lang="en-US" dirty="0" err="1"/>
              <a:t>RStudio</a:t>
            </a:r>
            <a:r>
              <a:rPr lang="en-US" dirty="0"/>
              <a:t> (not technically required, but so much better)</a:t>
            </a:r>
          </a:p>
          <a:p>
            <a:r>
              <a:rPr lang="en-US" dirty="0"/>
              <a:t>Install </a:t>
            </a:r>
            <a:r>
              <a:rPr lang="en-US" dirty="0" err="1"/>
              <a:t>Tex</a:t>
            </a:r>
            <a:r>
              <a:rPr lang="en-US" dirty="0"/>
              <a:t> (large, takes a while to download, but gets you beautiful PDFs; ”</a:t>
            </a:r>
            <a:r>
              <a:rPr lang="en-US" dirty="0" err="1"/>
              <a:t>mactex</a:t>
            </a:r>
            <a:r>
              <a:rPr lang="en-US" dirty="0"/>
              <a:t>” is the thing to search if you use Mac)</a:t>
            </a:r>
          </a:p>
          <a:p>
            <a:r>
              <a:rPr lang="en-US" dirty="0"/>
              <a:t>Install the </a:t>
            </a:r>
            <a:r>
              <a:rPr lang="en-US" dirty="0" err="1"/>
              <a:t>knitr</a:t>
            </a:r>
            <a:r>
              <a:rPr lang="en-US" dirty="0"/>
              <a:t> package in R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papaja</a:t>
            </a:r>
            <a:r>
              <a:rPr lang="en-US" dirty="0"/>
              <a:t> package, for APA style results and formatting</a:t>
            </a:r>
          </a:p>
          <a:p>
            <a:pPr lvl="1"/>
            <a:r>
              <a:rPr lang="en-US" dirty="0"/>
              <a:t>The stargazer package for making quick tables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xtables</a:t>
            </a:r>
            <a:r>
              <a:rPr lang="en-US" dirty="0"/>
              <a:t> package for making (not-so-quick) flexible tables</a:t>
            </a:r>
          </a:p>
          <a:p>
            <a:pPr lvl="1"/>
            <a:r>
              <a:rPr lang="en-US" dirty="0"/>
              <a:t>Download the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cheatsheets</a:t>
            </a:r>
            <a:r>
              <a:rPr lang="en-US" dirty="0"/>
              <a:t> for packages you use and for R Markdown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92EE-3FB1-CC4C-AEA2-8FF0B839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Cautionary Tale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0248-DE8B-CF40-B830-C4FFD461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11F4-684B-4F4D-9E6C-1A90EBD3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Markdown?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E6FBC-2664-844D-B89C-388A914131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4250" y="5163021"/>
            <a:ext cx="5181600" cy="90552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5AD62-5AB6-E546-AC96-BF9254948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1613" y="1825625"/>
            <a:ext cx="9882187" cy="3103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A syntax, primarily</a:t>
            </a:r>
          </a:p>
          <a:p>
            <a:pPr marL="914400" lvl="1" indent="-457200"/>
            <a:r>
              <a:rPr lang="en-US" sz="2900" dirty="0"/>
              <a:t>Readable, plain text instructions</a:t>
            </a:r>
          </a:p>
          <a:p>
            <a:pPr marL="914400" lvl="1" indent="-457200"/>
            <a:r>
              <a:rPr lang="en-US" sz="2900" dirty="0"/>
              <a:t>Used in many other places, such as Stack Exchange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Informally, a set of tools baked together in R Studio to make your life </a:t>
            </a:r>
            <a:r>
              <a:rPr lang="en-US" sz="3300" b="1" dirty="0"/>
              <a:t>easier</a:t>
            </a:r>
            <a:r>
              <a:rPr lang="en-US" sz="3300" dirty="0"/>
              <a:t>, </a:t>
            </a:r>
            <a:r>
              <a:rPr lang="en-US" sz="3300" b="1" dirty="0"/>
              <a:t>more organized</a:t>
            </a:r>
            <a:r>
              <a:rPr lang="en-US" sz="3300" dirty="0"/>
              <a:t>, and </a:t>
            </a:r>
            <a:r>
              <a:rPr lang="en-US" sz="3300" b="1" dirty="0"/>
              <a:t>more reproducible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11F4-684B-4F4D-9E6C-1A90EBD3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R Markdown?</a:t>
            </a:r>
          </a:p>
        </p:txBody>
      </p:sp>
      <p:pic>
        <p:nvPicPr>
          <p:cNvPr id="14" name="Content Placeholder 13" title="First page of R Markdown PDF output with title, author, date, and table of contents">
            <a:extLst>
              <a:ext uri="{FF2B5EF4-FFF2-40B4-BE49-F238E27FC236}">
                <a16:creationId xmlns:a16="http://schemas.microsoft.com/office/drawing/2014/main" id="{C901CFC3-C048-9D45-A5BB-54B7C2617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229" y="1825625"/>
            <a:ext cx="747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6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11F4-684B-4F4D-9E6C-1A90EBD3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Markdown?</a:t>
            </a:r>
          </a:p>
        </p:txBody>
      </p:sp>
      <p:pic>
        <p:nvPicPr>
          <p:cNvPr id="5" name="Content Placeholder 4" title="Example of Headers, bulleted lists, and equations">
            <a:extLst>
              <a:ext uri="{FF2B5EF4-FFF2-40B4-BE49-F238E27FC236}">
                <a16:creationId xmlns:a16="http://schemas.microsoft.com/office/drawing/2014/main" id="{AAA2D93A-5AD5-664D-A913-A5CC5CB84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094" y="1825625"/>
            <a:ext cx="10005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7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11F4-684B-4F4D-9E6C-1A90EBD3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Markdown?</a:t>
            </a:r>
          </a:p>
        </p:txBody>
      </p:sp>
      <p:pic>
        <p:nvPicPr>
          <p:cNvPr id="6" name="Content Placeholder 5" title="Code and output inline in document">
            <a:extLst>
              <a:ext uri="{FF2B5EF4-FFF2-40B4-BE49-F238E27FC236}">
                <a16:creationId xmlns:a16="http://schemas.microsoft.com/office/drawing/2014/main" id="{1F3071D3-6A6D-BB42-922C-3BEBC72EB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47514"/>
            <a:ext cx="10515600" cy="9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2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11F4-684B-4F4D-9E6C-1A90EBD3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Markdown?</a:t>
            </a:r>
          </a:p>
        </p:txBody>
      </p:sp>
      <p:pic>
        <p:nvPicPr>
          <p:cNvPr id="5" name="Content Placeholder 4" title="More code and output inline in document">
            <a:extLst>
              <a:ext uri="{FF2B5EF4-FFF2-40B4-BE49-F238E27FC236}">
                <a16:creationId xmlns:a16="http://schemas.microsoft.com/office/drawing/2014/main" id="{45CDE3B7-DB18-7642-86B8-C0F5E311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008" y="1825625"/>
            <a:ext cx="9213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2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BA2D-566C-A64B-87AF-8DBD042C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R Markdown Document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7BDD84-510C-0E43-9793-EFCD2F51EA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769" y="1768475"/>
            <a:ext cx="3667387" cy="43513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755541-72AB-914C-922A-B5EE21518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0838" y="1772729"/>
            <a:ext cx="5181600" cy="411422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7B60FE2-AFFB-D74F-AC7A-2466A81D091C}"/>
              </a:ext>
            </a:extLst>
          </p:cNvPr>
          <p:cNvSpPr/>
          <p:nvPr/>
        </p:nvSpPr>
        <p:spPr>
          <a:xfrm>
            <a:off x="4957763" y="3686175"/>
            <a:ext cx="1500187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6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092C-56C7-6942-AD57-83D9255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R Markdown Document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9C8FCE-0606-854A-AC06-A947654CB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130" y="3577655"/>
            <a:ext cx="4935658" cy="32803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555B7C1-4928-4E4F-B43B-E4E515EED920}"/>
              </a:ext>
            </a:extLst>
          </p:cNvPr>
          <p:cNvGrpSpPr/>
          <p:nvPr/>
        </p:nvGrpSpPr>
        <p:grpSpPr>
          <a:xfrm>
            <a:off x="679450" y="1541462"/>
            <a:ext cx="5199146" cy="2340101"/>
            <a:chOff x="679450" y="1541462"/>
            <a:chExt cx="5199146" cy="23401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1067ED-D26C-9C49-83D4-E6B16A95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50" y="1541462"/>
              <a:ext cx="5199146" cy="165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534AAD23-79AD-FE48-B775-C06B8C304DCB}"/>
                </a:ext>
              </a:extLst>
            </p:cNvPr>
            <p:cNvSpPr/>
            <p:nvPr/>
          </p:nvSpPr>
          <p:spPr>
            <a:xfrm rot="14336434">
              <a:off x="4154458" y="3414846"/>
              <a:ext cx="703931" cy="229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101B19-26B4-5D41-A1BB-944C48D7C719}"/>
              </a:ext>
            </a:extLst>
          </p:cNvPr>
          <p:cNvGrpSpPr/>
          <p:nvPr/>
        </p:nvGrpSpPr>
        <p:grpSpPr>
          <a:xfrm>
            <a:off x="328613" y="3721098"/>
            <a:ext cx="3510601" cy="1061490"/>
            <a:chOff x="328613" y="3721098"/>
            <a:chExt cx="3510601" cy="10614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DAF1E4-B533-8547-877F-46A220FC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613" y="3721098"/>
              <a:ext cx="2916484" cy="665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469FAA0-CC0A-CB4F-873E-EC0C598B2C48}"/>
                </a:ext>
              </a:extLst>
            </p:cNvPr>
            <p:cNvSpPr/>
            <p:nvPr/>
          </p:nvSpPr>
          <p:spPr>
            <a:xfrm rot="11906479">
              <a:off x="3135283" y="4553084"/>
              <a:ext cx="703931" cy="229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733AE9-DD6F-5B4D-A1C5-EDB22C623D1A}"/>
              </a:ext>
            </a:extLst>
          </p:cNvPr>
          <p:cNvGrpSpPr/>
          <p:nvPr/>
        </p:nvGrpSpPr>
        <p:grpSpPr>
          <a:xfrm>
            <a:off x="6229022" y="1617662"/>
            <a:ext cx="5176595" cy="3043679"/>
            <a:chOff x="6229022" y="1617662"/>
            <a:chExt cx="5176595" cy="30436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75A3ED-A4EB-074D-A8FC-548CADA7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7236" y="1617662"/>
              <a:ext cx="4298381" cy="1082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4C5F814B-34FE-AE46-9A0C-1F615F03A39D}"/>
                </a:ext>
              </a:extLst>
            </p:cNvPr>
            <p:cNvSpPr/>
            <p:nvPr/>
          </p:nvSpPr>
          <p:spPr>
            <a:xfrm rot="18258495">
              <a:off x="5209345" y="3409659"/>
              <a:ext cx="2271359" cy="2320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E31389-0F9B-4348-9F0D-459A0AF1AE1A}"/>
              </a:ext>
            </a:extLst>
          </p:cNvPr>
          <p:cNvGrpSpPr/>
          <p:nvPr/>
        </p:nvGrpSpPr>
        <p:grpSpPr>
          <a:xfrm>
            <a:off x="5869592" y="3117850"/>
            <a:ext cx="6159616" cy="1328436"/>
            <a:chOff x="5869592" y="3117850"/>
            <a:chExt cx="6159616" cy="13284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028F0B-154D-914D-AA9C-39BBCD120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9999" y="3117850"/>
              <a:ext cx="4409209" cy="425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304DA70D-681D-2647-AB40-BF39A9F63C7D}"/>
                </a:ext>
              </a:extLst>
            </p:cNvPr>
            <p:cNvSpPr/>
            <p:nvPr/>
          </p:nvSpPr>
          <p:spPr>
            <a:xfrm rot="18940977">
              <a:off x="5869592" y="4157242"/>
              <a:ext cx="2017393" cy="2890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12EEC6-B307-D749-8E15-AC4A9671650F}"/>
              </a:ext>
            </a:extLst>
          </p:cNvPr>
          <p:cNvGrpSpPr/>
          <p:nvPr/>
        </p:nvGrpSpPr>
        <p:grpSpPr>
          <a:xfrm>
            <a:off x="1036501" y="5403849"/>
            <a:ext cx="3628654" cy="639763"/>
            <a:chOff x="1036501" y="5403849"/>
            <a:chExt cx="3628654" cy="63976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6425BC-337A-B045-BDF0-D91A471C6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501" y="5403849"/>
              <a:ext cx="2006529" cy="639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74BD3FA2-A185-6C40-8475-9CCB4BAAE177}"/>
                </a:ext>
              </a:extLst>
            </p:cNvPr>
            <p:cNvSpPr/>
            <p:nvPr/>
          </p:nvSpPr>
          <p:spPr>
            <a:xfrm rot="9681875">
              <a:off x="3050631" y="5451900"/>
              <a:ext cx="1614524" cy="2253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6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318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 Markdown</vt:lpstr>
      <vt:lpstr>A Cautionary Tale</vt:lpstr>
      <vt:lpstr>What is R Markdown?</vt:lpstr>
      <vt:lpstr>What Can You Do with R Markdown?</vt:lpstr>
      <vt:lpstr>What is R Markdown?</vt:lpstr>
      <vt:lpstr>What is R Markdown?</vt:lpstr>
      <vt:lpstr>What is R Markdown?</vt:lpstr>
      <vt:lpstr>Building an R Markdown Document</vt:lpstr>
      <vt:lpstr>Building an R Markdown Document</vt:lpstr>
      <vt:lpstr>See It For Real</vt:lpstr>
      <vt:lpstr>R Markdown Processing</vt:lpstr>
      <vt:lpstr>R Markdown Processing</vt:lpstr>
      <vt:lpstr>R Markdown Processing</vt:lpstr>
      <vt:lpstr>R Markdown Processing</vt:lpstr>
      <vt:lpstr>How To Learn R Markdown</vt:lpstr>
      <vt:lpstr>Requirements For Your Computer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Christopher Lee Mellinger</dc:creator>
  <cp:lastModifiedBy>Christopher Lee Mellinger</cp:lastModifiedBy>
  <cp:revision>27</cp:revision>
  <dcterms:created xsi:type="dcterms:W3CDTF">2018-01-26T00:28:17Z</dcterms:created>
  <dcterms:modified xsi:type="dcterms:W3CDTF">2018-02-07T04:27:01Z</dcterms:modified>
</cp:coreProperties>
</file>