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57" r:id="rId6"/>
    <p:sldId id="258" r:id="rId7"/>
    <p:sldId id="259" r:id="rId8"/>
    <p:sldId id="260" r:id="rId9"/>
    <p:sldId id="261" r:id="rId10"/>
    <p:sldId id="275" r:id="rId11"/>
    <p:sldId id="276" r:id="rId12"/>
    <p:sldId id="262" r:id="rId13"/>
    <p:sldId id="263" r:id="rId14"/>
    <p:sldId id="265" r:id="rId15"/>
    <p:sldId id="266" r:id="rId16"/>
    <p:sldId id="268" r:id="rId17"/>
    <p:sldId id="269" r:id="rId18"/>
    <p:sldId id="270" r:id="rId19"/>
    <p:sldId id="277" r:id="rId20"/>
    <p:sldId id="271"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5"/>
    <p:restoredTop sz="94574"/>
  </p:normalViewPr>
  <p:slideViewPr>
    <p:cSldViewPr snapToGrid="0" snapToObjects="1" showGuides="1">
      <p:cViewPr varScale="1">
        <p:scale>
          <a:sx n="101" d="100"/>
          <a:sy n="101" d="100"/>
        </p:scale>
        <p:origin x="208" y="4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DF21-12E4-E645-9FE3-0DA24849C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AFF58F-FE06-B446-A77D-FCAFE792F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3D482C-6DC8-8C46-AD6F-0580BD6F95AA}"/>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215478FF-B17E-B644-815A-CFA9C977C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E0FFA-3CF1-E24C-BDA9-5665B708B97C}"/>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402688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522B-8851-6843-B4D4-F28765CAFF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62D4F0-B260-A348-A509-12E2957DA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94156-A610-F64E-AC13-1021414524B2}"/>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73AB8626-F102-BB40-B6A6-61D0D08C8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077C5-B645-C24F-9E84-1D83FD3196F2}"/>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173238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8F281-0649-4D44-BBF7-69F30791D8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44F58-8204-364E-810A-AD6A17E8F5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86C2A-8546-074C-94F9-CBEEC4080605}"/>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0B069AD3-6D17-4141-9BD8-256CC4886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1394F-220D-2B4E-B7BB-802EB0D1D590}"/>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196005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978-E099-6842-B16C-8943F0646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72C0B-3312-694E-986F-5F7FA95C01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B381C-21C1-7E47-B659-A2D250EC463C}"/>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05B6F0BC-08C6-4B48-AA4E-70C2A7AC8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6EE8C-22A1-1648-A3DB-747851060AEA}"/>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49968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CC14-A214-3947-8A66-AD12AFBA6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43D4BB-602A-0B4D-9B68-2EF19E721F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D32EE3-408B-374A-8C1C-922D5AEB5421}"/>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C772FDBC-3D5F-0D4B-9E0C-4AB4CA7FB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953AF-9318-C746-A668-071EB4C78DC6}"/>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197714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4237-51E6-1149-8322-C9B246B1F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6DC17-B579-C24D-B118-3E495437A3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BCC28C-C7A9-0D42-9C7A-7D9CAA8CDD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6947C-8C4E-A64B-8B6B-638A067A7D9B}"/>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6" name="Footer Placeholder 5">
            <a:extLst>
              <a:ext uri="{FF2B5EF4-FFF2-40B4-BE49-F238E27FC236}">
                <a16:creationId xmlns:a16="http://schemas.microsoft.com/office/drawing/2014/main" id="{022F4FB0-E7C1-3249-B9DE-D0D31A620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1124E-6ECB-4A43-99FB-8C42D2DC9850}"/>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90791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02EE-0186-C44D-94C4-9C4F59D034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6DB80-8A33-B541-8204-A5DF05555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21B9CE-9102-8E49-88DD-5C337B5BE5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CA4ED3-E002-E149-B3D3-D41BBC794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8D5CC0-0CD0-244B-9345-BE4411FCA5F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E249C9-0AE0-6144-91DC-F7E2A0B9DB51}"/>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8" name="Footer Placeholder 7">
            <a:extLst>
              <a:ext uri="{FF2B5EF4-FFF2-40B4-BE49-F238E27FC236}">
                <a16:creationId xmlns:a16="http://schemas.microsoft.com/office/drawing/2014/main" id="{1C73993C-FF3B-FD4C-BEFB-CF52A72B2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23156-B421-0247-9F25-C8885DC5133F}"/>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33307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A375-AEA0-244A-9860-1A61B17B0E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87A84-F38F-5541-925E-09F27291C0A4}"/>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4" name="Footer Placeholder 3">
            <a:extLst>
              <a:ext uri="{FF2B5EF4-FFF2-40B4-BE49-F238E27FC236}">
                <a16:creationId xmlns:a16="http://schemas.microsoft.com/office/drawing/2014/main" id="{BE968B44-D1EB-E24F-86A4-88A3AB60AA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3AAEAD-9D71-D947-A95E-231A7225A373}"/>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300109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33C98-2C20-6B49-8609-2BD2CB7A55A0}"/>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3" name="Footer Placeholder 2">
            <a:extLst>
              <a:ext uri="{FF2B5EF4-FFF2-40B4-BE49-F238E27FC236}">
                <a16:creationId xmlns:a16="http://schemas.microsoft.com/office/drawing/2014/main" id="{6336F5FB-CC74-9146-BF37-42E792C1F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B83F3E-A126-BC48-988D-04681C66F800}"/>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40062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8AAB-F687-3E42-B2D5-02BDF5181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F666CA-DB46-2349-A9E0-14AAC64B4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F341F4-DD59-9246-9E80-FC7F63E1C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2C283-9D44-2B46-A9EE-2E01B997BDA8}"/>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6" name="Footer Placeholder 5">
            <a:extLst>
              <a:ext uri="{FF2B5EF4-FFF2-40B4-BE49-F238E27FC236}">
                <a16:creationId xmlns:a16="http://schemas.microsoft.com/office/drawing/2014/main" id="{38A88D48-D6EB-6F4E-B066-672FE3C0F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44AE2-8ABA-5041-BC28-FCDAACB7DBC4}"/>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239348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D9C9-CE4A-7244-8B44-8822191A4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5B553-86CC-654C-8BC3-EED0A7D06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D266A-7603-2E49-ADD5-A81C6216A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3B4D1A-AC1F-DE49-AF2D-99B998F65D37}"/>
              </a:ext>
            </a:extLst>
          </p:cNvPr>
          <p:cNvSpPr>
            <a:spLocks noGrp="1"/>
          </p:cNvSpPr>
          <p:nvPr>
            <p:ph type="dt" sz="half" idx="10"/>
          </p:nvPr>
        </p:nvSpPr>
        <p:spPr/>
        <p:txBody>
          <a:bodyPr/>
          <a:lstStyle/>
          <a:p>
            <a:fld id="{97289C09-30A3-CA4F-88C6-2C2368AC1262}" type="datetimeFigureOut">
              <a:rPr lang="en-US" smtClean="0"/>
              <a:t>2/6/18</a:t>
            </a:fld>
            <a:endParaRPr lang="en-US"/>
          </a:p>
        </p:txBody>
      </p:sp>
      <p:sp>
        <p:nvSpPr>
          <p:cNvPr id="6" name="Footer Placeholder 5">
            <a:extLst>
              <a:ext uri="{FF2B5EF4-FFF2-40B4-BE49-F238E27FC236}">
                <a16:creationId xmlns:a16="http://schemas.microsoft.com/office/drawing/2014/main" id="{6B8F5CBF-B89C-394C-B752-D065DF4CE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6C27D-0635-F045-BD46-520976DD00E7}"/>
              </a:ext>
            </a:extLst>
          </p:cNvPr>
          <p:cNvSpPr>
            <a:spLocks noGrp="1"/>
          </p:cNvSpPr>
          <p:nvPr>
            <p:ph type="sldNum" sz="quarter" idx="12"/>
          </p:nvPr>
        </p:nvSpPr>
        <p:spPr/>
        <p:txBody>
          <a:bodyPr/>
          <a:lstStyle/>
          <a:p>
            <a:fld id="{160930A0-A9A4-1842-95FA-B3644ADECEB8}" type="slidenum">
              <a:rPr lang="en-US" smtClean="0"/>
              <a:t>‹#›</a:t>
            </a:fld>
            <a:endParaRPr lang="en-US"/>
          </a:p>
        </p:txBody>
      </p:sp>
    </p:spTree>
    <p:extLst>
      <p:ext uri="{BB962C8B-B14F-4D97-AF65-F5344CB8AC3E}">
        <p14:creationId xmlns:p14="http://schemas.microsoft.com/office/powerpoint/2010/main" val="392323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0A365-2B5A-4645-ABA7-143E0BB5B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BC7854-A874-514C-A894-8333523C6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4759E-ADED-8E47-8D2B-4ABAE779E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89C09-30A3-CA4F-88C6-2C2368AC1262}" type="datetimeFigureOut">
              <a:rPr lang="en-US" smtClean="0"/>
              <a:t>2/6/18</a:t>
            </a:fld>
            <a:endParaRPr lang="en-US"/>
          </a:p>
        </p:txBody>
      </p:sp>
      <p:sp>
        <p:nvSpPr>
          <p:cNvPr id="5" name="Footer Placeholder 4">
            <a:extLst>
              <a:ext uri="{FF2B5EF4-FFF2-40B4-BE49-F238E27FC236}">
                <a16:creationId xmlns:a16="http://schemas.microsoft.com/office/drawing/2014/main" id="{A86F001A-1F9A-DA4D-9A93-FB09DCDC3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03953E-30E5-BD42-8FD3-328D8E1AAC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930A0-A9A4-1842-95FA-B3644ADECEB8}" type="slidenum">
              <a:rPr lang="en-US" smtClean="0"/>
              <a:t>‹#›</a:t>
            </a:fld>
            <a:endParaRPr lang="en-US"/>
          </a:p>
        </p:txBody>
      </p:sp>
    </p:spTree>
    <p:extLst>
      <p:ext uri="{BB962C8B-B14F-4D97-AF65-F5344CB8AC3E}">
        <p14:creationId xmlns:p14="http://schemas.microsoft.com/office/powerpoint/2010/main" val="3008835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mell/BBMarkdownTalkSpring201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4CB7-6214-CD49-919F-2CC7E95B36C2}"/>
              </a:ext>
            </a:extLst>
          </p:cNvPr>
          <p:cNvSpPr>
            <a:spLocks noGrp="1"/>
          </p:cNvSpPr>
          <p:nvPr>
            <p:ph type="ctrTitle"/>
          </p:nvPr>
        </p:nvSpPr>
        <p:spPr/>
        <p:txBody>
          <a:bodyPr/>
          <a:lstStyle/>
          <a:p>
            <a:r>
              <a:rPr lang="en-US" dirty="0"/>
              <a:t>R Markdown</a:t>
            </a:r>
          </a:p>
        </p:txBody>
      </p:sp>
      <p:sp>
        <p:nvSpPr>
          <p:cNvPr id="5" name="Subtitle 4">
            <a:extLst>
              <a:ext uri="{FF2B5EF4-FFF2-40B4-BE49-F238E27FC236}">
                <a16:creationId xmlns:a16="http://schemas.microsoft.com/office/drawing/2014/main" id="{41A86D85-551D-5843-A4AD-AC0100594D6E}"/>
              </a:ext>
            </a:extLst>
          </p:cNvPr>
          <p:cNvSpPr>
            <a:spLocks noGrp="1"/>
          </p:cNvSpPr>
          <p:nvPr>
            <p:ph type="subTitle" idx="1"/>
          </p:nvPr>
        </p:nvSpPr>
        <p:spPr/>
        <p:txBody>
          <a:bodyPr/>
          <a:lstStyle/>
          <a:p>
            <a:r>
              <a:rPr lang="en-US" dirty="0"/>
              <a:t>A practical introduction</a:t>
            </a:r>
          </a:p>
        </p:txBody>
      </p:sp>
    </p:spTree>
    <p:extLst>
      <p:ext uri="{BB962C8B-B14F-4D97-AF65-F5344CB8AC3E}">
        <p14:creationId xmlns:p14="http://schemas.microsoft.com/office/powerpoint/2010/main" val="1368544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5" name="Content Placeholder 4">
            <a:extLst>
              <a:ext uri="{FF2B5EF4-FFF2-40B4-BE49-F238E27FC236}">
                <a16:creationId xmlns:a16="http://schemas.microsoft.com/office/drawing/2014/main" id="{979D2107-AF0F-854D-B1EB-64800AFBA040}"/>
              </a:ext>
            </a:extLst>
          </p:cNvPr>
          <p:cNvPicPr>
            <a:picLocks noGrp="1" noChangeAspect="1"/>
          </p:cNvPicPr>
          <p:nvPr>
            <p:ph idx="1"/>
          </p:nvPr>
        </p:nvPicPr>
        <p:blipFill>
          <a:blip r:embed="rId2"/>
          <a:stretch>
            <a:fillRect/>
          </a:stretch>
        </p:blipFill>
        <p:spPr>
          <a:xfrm>
            <a:off x="838200" y="1877952"/>
            <a:ext cx="10515600" cy="4246684"/>
          </a:xfrm>
          <a:prstGeom prst="rect">
            <a:avLst/>
          </a:prstGeom>
        </p:spPr>
      </p:pic>
    </p:spTree>
    <p:extLst>
      <p:ext uri="{BB962C8B-B14F-4D97-AF65-F5344CB8AC3E}">
        <p14:creationId xmlns:p14="http://schemas.microsoft.com/office/powerpoint/2010/main" val="174734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6" name="Content Placeholder 5">
            <a:extLst>
              <a:ext uri="{FF2B5EF4-FFF2-40B4-BE49-F238E27FC236}">
                <a16:creationId xmlns:a16="http://schemas.microsoft.com/office/drawing/2014/main" id="{358E628E-7649-C04C-8373-31910D0C10D0}"/>
              </a:ext>
            </a:extLst>
          </p:cNvPr>
          <p:cNvPicPr>
            <a:picLocks noGrp="1" noChangeAspect="1"/>
          </p:cNvPicPr>
          <p:nvPr>
            <p:ph idx="1"/>
          </p:nvPr>
        </p:nvPicPr>
        <p:blipFill>
          <a:blip r:embed="rId2"/>
          <a:stretch>
            <a:fillRect/>
          </a:stretch>
        </p:blipFill>
        <p:spPr>
          <a:xfrm>
            <a:off x="838200" y="3312573"/>
            <a:ext cx="10515600" cy="1377442"/>
          </a:xfrm>
          <a:prstGeom prst="rect">
            <a:avLst/>
          </a:prstGeom>
        </p:spPr>
      </p:pic>
    </p:spTree>
    <p:extLst>
      <p:ext uri="{BB962C8B-B14F-4D97-AF65-F5344CB8AC3E}">
        <p14:creationId xmlns:p14="http://schemas.microsoft.com/office/powerpoint/2010/main" val="15706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BA2D-566C-A64B-87AF-8DBD042CAAC4}"/>
              </a:ext>
            </a:extLst>
          </p:cNvPr>
          <p:cNvSpPr>
            <a:spLocks noGrp="1"/>
          </p:cNvSpPr>
          <p:nvPr>
            <p:ph type="title"/>
          </p:nvPr>
        </p:nvSpPr>
        <p:spPr/>
        <p:txBody>
          <a:bodyPr/>
          <a:lstStyle/>
          <a:p>
            <a:r>
              <a:rPr lang="en-US" dirty="0"/>
              <a:t>Building an R Markdown Document</a:t>
            </a:r>
          </a:p>
        </p:txBody>
      </p:sp>
      <p:pic>
        <p:nvPicPr>
          <p:cNvPr id="6" name="Content Placeholder 5">
            <a:extLst>
              <a:ext uri="{FF2B5EF4-FFF2-40B4-BE49-F238E27FC236}">
                <a16:creationId xmlns:a16="http://schemas.microsoft.com/office/drawing/2014/main" id="{837BDD84-510C-0E43-9793-EFCD2F51EA74}"/>
              </a:ext>
            </a:extLst>
          </p:cNvPr>
          <p:cNvPicPr>
            <a:picLocks noGrp="1" noChangeAspect="1"/>
          </p:cNvPicPr>
          <p:nvPr>
            <p:ph sz="half" idx="1"/>
          </p:nvPr>
        </p:nvPicPr>
        <p:blipFill>
          <a:blip r:embed="rId2"/>
          <a:stretch>
            <a:fillRect/>
          </a:stretch>
        </p:blipFill>
        <p:spPr>
          <a:xfrm>
            <a:off x="723769" y="1768475"/>
            <a:ext cx="3667387" cy="4351338"/>
          </a:xfrm>
          <a:prstGeom prst="rect">
            <a:avLst/>
          </a:prstGeom>
        </p:spPr>
      </p:pic>
      <p:pic>
        <p:nvPicPr>
          <p:cNvPr id="7" name="Content Placeholder 6">
            <a:extLst>
              <a:ext uri="{FF2B5EF4-FFF2-40B4-BE49-F238E27FC236}">
                <a16:creationId xmlns:a16="http://schemas.microsoft.com/office/drawing/2014/main" id="{3A755541-72AB-914C-922A-B5EE21518962}"/>
              </a:ext>
            </a:extLst>
          </p:cNvPr>
          <p:cNvPicPr>
            <a:picLocks noGrp="1" noChangeAspect="1"/>
          </p:cNvPicPr>
          <p:nvPr>
            <p:ph sz="half" idx="2"/>
          </p:nvPr>
        </p:nvPicPr>
        <p:blipFill>
          <a:blip r:embed="rId3"/>
          <a:stretch>
            <a:fillRect/>
          </a:stretch>
        </p:blipFill>
        <p:spPr>
          <a:xfrm>
            <a:off x="6700838" y="1772729"/>
            <a:ext cx="5181600" cy="4114229"/>
          </a:xfrm>
          <a:prstGeom prst="rect">
            <a:avLst/>
          </a:prstGeom>
        </p:spPr>
      </p:pic>
      <p:sp>
        <p:nvSpPr>
          <p:cNvPr id="8" name="Right Arrow 7">
            <a:extLst>
              <a:ext uri="{FF2B5EF4-FFF2-40B4-BE49-F238E27FC236}">
                <a16:creationId xmlns:a16="http://schemas.microsoft.com/office/drawing/2014/main" id="{77B60FE2-AFFB-D74F-AC7A-2466A81D091C}"/>
              </a:ext>
            </a:extLst>
          </p:cNvPr>
          <p:cNvSpPr/>
          <p:nvPr/>
        </p:nvSpPr>
        <p:spPr>
          <a:xfrm>
            <a:off x="4957763" y="3686175"/>
            <a:ext cx="1500187" cy="6143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16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092C-56C7-6942-AD57-83D9255D6F93}"/>
              </a:ext>
            </a:extLst>
          </p:cNvPr>
          <p:cNvSpPr>
            <a:spLocks noGrp="1"/>
          </p:cNvSpPr>
          <p:nvPr>
            <p:ph type="title"/>
          </p:nvPr>
        </p:nvSpPr>
        <p:spPr/>
        <p:txBody>
          <a:bodyPr/>
          <a:lstStyle/>
          <a:p>
            <a:r>
              <a:rPr lang="en-US" dirty="0"/>
              <a:t>Building an R Markdown Document</a:t>
            </a:r>
          </a:p>
        </p:txBody>
      </p:sp>
      <p:pic>
        <p:nvPicPr>
          <p:cNvPr id="6" name="Content Placeholder 5">
            <a:extLst>
              <a:ext uri="{FF2B5EF4-FFF2-40B4-BE49-F238E27FC236}">
                <a16:creationId xmlns:a16="http://schemas.microsoft.com/office/drawing/2014/main" id="{A09C8FCE-0606-854A-AC06-A947654CB13E}"/>
              </a:ext>
            </a:extLst>
          </p:cNvPr>
          <p:cNvPicPr>
            <a:picLocks noGrp="1" noChangeAspect="1"/>
          </p:cNvPicPr>
          <p:nvPr>
            <p:ph idx="1"/>
          </p:nvPr>
        </p:nvPicPr>
        <p:blipFill>
          <a:blip r:embed="rId2"/>
          <a:stretch>
            <a:fillRect/>
          </a:stretch>
        </p:blipFill>
        <p:spPr>
          <a:xfrm>
            <a:off x="3651130" y="3577655"/>
            <a:ext cx="4935658" cy="3280345"/>
          </a:xfrm>
          <a:prstGeom prst="rect">
            <a:avLst/>
          </a:prstGeom>
        </p:spPr>
      </p:pic>
      <p:grpSp>
        <p:nvGrpSpPr>
          <p:cNvPr id="17" name="Group 16">
            <a:extLst>
              <a:ext uri="{FF2B5EF4-FFF2-40B4-BE49-F238E27FC236}">
                <a16:creationId xmlns:a16="http://schemas.microsoft.com/office/drawing/2014/main" id="{C555B7C1-4928-4E4F-B43B-E4E515EED920}"/>
              </a:ext>
            </a:extLst>
          </p:cNvPr>
          <p:cNvGrpSpPr/>
          <p:nvPr/>
        </p:nvGrpSpPr>
        <p:grpSpPr>
          <a:xfrm>
            <a:off x="679450" y="1541462"/>
            <a:ext cx="5199146" cy="2340101"/>
            <a:chOff x="679450" y="1541462"/>
            <a:chExt cx="5199146" cy="2340101"/>
          </a:xfrm>
        </p:grpSpPr>
        <p:pic>
          <p:nvPicPr>
            <p:cNvPr id="7" name="Picture 6">
              <a:extLst>
                <a:ext uri="{FF2B5EF4-FFF2-40B4-BE49-F238E27FC236}">
                  <a16:creationId xmlns:a16="http://schemas.microsoft.com/office/drawing/2014/main" id="{A21067ED-D26C-9C49-83D4-E6B16A95D853}"/>
                </a:ext>
              </a:extLst>
            </p:cNvPr>
            <p:cNvPicPr>
              <a:picLocks noChangeAspect="1"/>
            </p:cNvPicPr>
            <p:nvPr/>
          </p:nvPicPr>
          <p:blipFill>
            <a:blip r:embed="rId3"/>
            <a:stretch>
              <a:fillRect/>
            </a:stretch>
          </p:blipFill>
          <p:spPr>
            <a:xfrm>
              <a:off x="679450" y="1541462"/>
              <a:ext cx="5199146" cy="1658938"/>
            </a:xfrm>
            <a:prstGeom prst="rect">
              <a:avLst/>
            </a:prstGeom>
            <a:ln>
              <a:solidFill>
                <a:schemeClr val="tx1"/>
              </a:solidFill>
            </a:ln>
          </p:spPr>
        </p:pic>
        <p:sp>
          <p:nvSpPr>
            <p:cNvPr id="14" name="Right Arrow 13">
              <a:extLst>
                <a:ext uri="{FF2B5EF4-FFF2-40B4-BE49-F238E27FC236}">
                  <a16:creationId xmlns:a16="http://schemas.microsoft.com/office/drawing/2014/main" id="{534AAD23-79AD-FE48-B775-C06B8C304DCB}"/>
                </a:ext>
              </a:extLst>
            </p:cNvPr>
            <p:cNvSpPr/>
            <p:nvPr/>
          </p:nvSpPr>
          <p:spPr>
            <a:xfrm rot="14336434">
              <a:off x="4154458" y="3414846"/>
              <a:ext cx="703931" cy="229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101B19-26B4-5D41-A1BB-944C48D7C719}"/>
              </a:ext>
            </a:extLst>
          </p:cNvPr>
          <p:cNvGrpSpPr/>
          <p:nvPr/>
        </p:nvGrpSpPr>
        <p:grpSpPr>
          <a:xfrm>
            <a:off x="328613" y="3721098"/>
            <a:ext cx="3510601" cy="1061490"/>
            <a:chOff x="328613" y="3721098"/>
            <a:chExt cx="3510601" cy="1061490"/>
          </a:xfrm>
        </p:grpSpPr>
        <p:pic>
          <p:nvPicPr>
            <p:cNvPr id="9" name="Picture 8">
              <a:extLst>
                <a:ext uri="{FF2B5EF4-FFF2-40B4-BE49-F238E27FC236}">
                  <a16:creationId xmlns:a16="http://schemas.microsoft.com/office/drawing/2014/main" id="{DDDAF1E4-B533-8547-877F-46A220FCFA13}"/>
                </a:ext>
              </a:extLst>
            </p:cNvPr>
            <p:cNvPicPr>
              <a:picLocks noChangeAspect="1"/>
            </p:cNvPicPr>
            <p:nvPr/>
          </p:nvPicPr>
          <p:blipFill>
            <a:blip r:embed="rId4"/>
            <a:stretch>
              <a:fillRect/>
            </a:stretch>
          </p:blipFill>
          <p:spPr>
            <a:xfrm>
              <a:off x="328613" y="3721098"/>
              <a:ext cx="2916484" cy="665163"/>
            </a:xfrm>
            <a:prstGeom prst="rect">
              <a:avLst/>
            </a:prstGeom>
            <a:ln>
              <a:solidFill>
                <a:schemeClr val="tx1"/>
              </a:solidFill>
            </a:ln>
          </p:spPr>
        </p:pic>
        <p:sp>
          <p:nvSpPr>
            <p:cNvPr id="15" name="Right Arrow 14">
              <a:extLst>
                <a:ext uri="{FF2B5EF4-FFF2-40B4-BE49-F238E27FC236}">
                  <a16:creationId xmlns:a16="http://schemas.microsoft.com/office/drawing/2014/main" id="{0469FAA0-CC0A-CB4F-873E-EC0C598B2C48}"/>
                </a:ext>
              </a:extLst>
            </p:cNvPr>
            <p:cNvSpPr/>
            <p:nvPr/>
          </p:nvSpPr>
          <p:spPr>
            <a:xfrm rot="11906479">
              <a:off x="3135283" y="4553084"/>
              <a:ext cx="703931" cy="229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23733AE9-DD6F-5B4D-A1C5-EDB22C623D1A}"/>
              </a:ext>
            </a:extLst>
          </p:cNvPr>
          <p:cNvGrpSpPr/>
          <p:nvPr/>
        </p:nvGrpSpPr>
        <p:grpSpPr>
          <a:xfrm>
            <a:off x="6229022" y="1617662"/>
            <a:ext cx="5176595" cy="3043679"/>
            <a:chOff x="6229022" y="1617662"/>
            <a:chExt cx="5176595" cy="3043679"/>
          </a:xfrm>
        </p:grpSpPr>
        <p:pic>
          <p:nvPicPr>
            <p:cNvPr id="8" name="Picture 7">
              <a:extLst>
                <a:ext uri="{FF2B5EF4-FFF2-40B4-BE49-F238E27FC236}">
                  <a16:creationId xmlns:a16="http://schemas.microsoft.com/office/drawing/2014/main" id="{6675A3ED-A4EB-074D-A8FC-548CADA78480}"/>
                </a:ext>
              </a:extLst>
            </p:cNvPr>
            <p:cNvPicPr>
              <a:picLocks noChangeAspect="1"/>
            </p:cNvPicPr>
            <p:nvPr/>
          </p:nvPicPr>
          <p:blipFill>
            <a:blip r:embed="rId5"/>
            <a:stretch>
              <a:fillRect/>
            </a:stretch>
          </p:blipFill>
          <p:spPr>
            <a:xfrm>
              <a:off x="7107236" y="1617662"/>
              <a:ext cx="4298381" cy="1082675"/>
            </a:xfrm>
            <a:prstGeom prst="rect">
              <a:avLst/>
            </a:prstGeom>
            <a:ln>
              <a:solidFill>
                <a:schemeClr val="tx1"/>
              </a:solidFill>
            </a:ln>
          </p:spPr>
        </p:pic>
        <p:sp>
          <p:nvSpPr>
            <p:cNvPr id="18" name="Right Arrow 17">
              <a:extLst>
                <a:ext uri="{FF2B5EF4-FFF2-40B4-BE49-F238E27FC236}">
                  <a16:creationId xmlns:a16="http://schemas.microsoft.com/office/drawing/2014/main" id="{4C5F814B-34FE-AE46-9A0C-1F615F03A39D}"/>
                </a:ext>
              </a:extLst>
            </p:cNvPr>
            <p:cNvSpPr/>
            <p:nvPr/>
          </p:nvSpPr>
          <p:spPr>
            <a:xfrm rot="18258495">
              <a:off x="5209345" y="3409659"/>
              <a:ext cx="2271359" cy="232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DE31389-0F9B-4348-9F0D-459A0AF1AE1A}"/>
              </a:ext>
            </a:extLst>
          </p:cNvPr>
          <p:cNvGrpSpPr/>
          <p:nvPr/>
        </p:nvGrpSpPr>
        <p:grpSpPr>
          <a:xfrm>
            <a:off x="5869592" y="3117850"/>
            <a:ext cx="6159616" cy="1328436"/>
            <a:chOff x="5869592" y="3117850"/>
            <a:chExt cx="6159616" cy="1328436"/>
          </a:xfrm>
        </p:grpSpPr>
        <p:pic>
          <p:nvPicPr>
            <p:cNvPr id="10" name="Picture 9">
              <a:extLst>
                <a:ext uri="{FF2B5EF4-FFF2-40B4-BE49-F238E27FC236}">
                  <a16:creationId xmlns:a16="http://schemas.microsoft.com/office/drawing/2014/main" id="{A4028F0B-154D-914D-AA9C-39BBCD120879}"/>
                </a:ext>
              </a:extLst>
            </p:cNvPr>
            <p:cNvPicPr>
              <a:picLocks noChangeAspect="1"/>
            </p:cNvPicPr>
            <p:nvPr/>
          </p:nvPicPr>
          <p:blipFill>
            <a:blip r:embed="rId6"/>
            <a:stretch>
              <a:fillRect/>
            </a:stretch>
          </p:blipFill>
          <p:spPr>
            <a:xfrm>
              <a:off x="7619999" y="3117850"/>
              <a:ext cx="4409209" cy="425450"/>
            </a:xfrm>
            <a:prstGeom prst="rect">
              <a:avLst/>
            </a:prstGeom>
            <a:ln>
              <a:solidFill>
                <a:schemeClr val="tx1"/>
              </a:solidFill>
            </a:ln>
          </p:spPr>
        </p:pic>
        <p:sp>
          <p:nvSpPr>
            <p:cNvPr id="20" name="Right Arrow 19">
              <a:extLst>
                <a:ext uri="{FF2B5EF4-FFF2-40B4-BE49-F238E27FC236}">
                  <a16:creationId xmlns:a16="http://schemas.microsoft.com/office/drawing/2014/main" id="{304DA70D-681D-2647-AB40-BF39A9F63C7D}"/>
                </a:ext>
              </a:extLst>
            </p:cNvPr>
            <p:cNvSpPr/>
            <p:nvPr/>
          </p:nvSpPr>
          <p:spPr>
            <a:xfrm rot="18940977">
              <a:off x="5869592" y="4157242"/>
              <a:ext cx="2017393" cy="289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4612EEC6-B307-D749-8E15-AC4A9671650F}"/>
              </a:ext>
            </a:extLst>
          </p:cNvPr>
          <p:cNvGrpSpPr/>
          <p:nvPr/>
        </p:nvGrpSpPr>
        <p:grpSpPr>
          <a:xfrm>
            <a:off x="1036501" y="5403849"/>
            <a:ext cx="3628654" cy="639763"/>
            <a:chOff x="1036501" y="5403849"/>
            <a:chExt cx="3628654" cy="639763"/>
          </a:xfrm>
        </p:grpSpPr>
        <p:pic>
          <p:nvPicPr>
            <p:cNvPr id="24" name="Picture 23">
              <a:extLst>
                <a:ext uri="{FF2B5EF4-FFF2-40B4-BE49-F238E27FC236}">
                  <a16:creationId xmlns:a16="http://schemas.microsoft.com/office/drawing/2014/main" id="{B46425BC-337A-B045-BDF0-D91A471C6D2F}"/>
                </a:ext>
              </a:extLst>
            </p:cNvPr>
            <p:cNvPicPr>
              <a:picLocks noChangeAspect="1"/>
            </p:cNvPicPr>
            <p:nvPr/>
          </p:nvPicPr>
          <p:blipFill>
            <a:blip r:embed="rId7"/>
            <a:stretch>
              <a:fillRect/>
            </a:stretch>
          </p:blipFill>
          <p:spPr>
            <a:xfrm>
              <a:off x="1036501" y="5403849"/>
              <a:ext cx="2006529" cy="639763"/>
            </a:xfrm>
            <a:prstGeom prst="rect">
              <a:avLst/>
            </a:prstGeom>
            <a:ln>
              <a:solidFill>
                <a:schemeClr val="tx1"/>
              </a:solidFill>
            </a:ln>
          </p:spPr>
        </p:pic>
        <p:sp>
          <p:nvSpPr>
            <p:cNvPr id="25" name="Right Arrow 24">
              <a:extLst>
                <a:ext uri="{FF2B5EF4-FFF2-40B4-BE49-F238E27FC236}">
                  <a16:creationId xmlns:a16="http://schemas.microsoft.com/office/drawing/2014/main" id="{74BD3FA2-A185-6C40-8475-9CCB4BAAE177}"/>
                </a:ext>
              </a:extLst>
            </p:cNvPr>
            <p:cNvSpPr/>
            <p:nvPr/>
          </p:nvSpPr>
          <p:spPr>
            <a:xfrm rot="9681875">
              <a:off x="3050631" y="5451900"/>
              <a:ext cx="1614524" cy="225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360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253C-289D-8C49-8F20-D063C45D0597}"/>
              </a:ext>
            </a:extLst>
          </p:cNvPr>
          <p:cNvSpPr>
            <a:spLocks noGrp="1"/>
          </p:cNvSpPr>
          <p:nvPr>
            <p:ph type="title"/>
          </p:nvPr>
        </p:nvSpPr>
        <p:spPr/>
        <p:txBody>
          <a:bodyPr/>
          <a:lstStyle/>
          <a:p>
            <a:r>
              <a:rPr lang="en-US" dirty="0"/>
              <a:t>See It For Real</a:t>
            </a:r>
          </a:p>
        </p:txBody>
      </p:sp>
      <p:sp>
        <p:nvSpPr>
          <p:cNvPr id="3" name="Content Placeholder 2">
            <a:extLst>
              <a:ext uri="{FF2B5EF4-FFF2-40B4-BE49-F238E27FC236}">
                <a16:creationId xmlns:a16="http://schemas.microsoft.com/office/drawing/2014/main" id="{192E8130-F644-4C41-954F-C0D96BFD4D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733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5" name="TextBox 4">
            <a:extLst>
              <a:ext uri="{FF2B5EF4-FFF2-40B4-BE49-F238E27FC236}">
                <a16:creationId xmlns:a16="http://schemas.microsoft.com/office/drawing/2014/main" id="{2B4F07EB-02A8-3E49-B4F8-C1E5D7859E90}"/>
              </a:ext>
            </a:extLst>
          </p:cNvPr>
          <p:cNvSpPr txBox="1"/>
          <p:nvPr/>
        </p:nvSpPr>
        <p:spPr>
          <a:xfrm>
            <a:off x="785813" y="2486025"/>
            <a:ext cx="1600200" cy="584775"/>
          </a:xfrm>
          <a:prstGeom prst="rect">
            <a:avLst/>
          </a:prstGeom>
          <a:noFill/>
        </p:spPr>
        <p:txBody>
          <a:bodyPr wrap="square" rtlCol="0">
            <a:spAutoFit/>
          </a:bodyPr>
          <a:lstStyle/>
          <a:p>
            <a:r>
              <a:rPr lang="en-US" sz="3200" dirty="0"/>
              <a:t>Text file</a:t>
            </a:r>
          </a:p>
        </p:txBody>
      </p:sp>
      <p:sp>
        <p:nvSpPr>
          <p:cNvPr id="6" name="TextBox 5">
            <a:extLst>
              <a:ext uri="{FF2B5EF4-FFF2-40B4-BE49-F238E27FC236}">
                <a16:creationId xmlns:a16="http://schemas.microsoft.com/office/drawing/2014/main" id="{2BA640B9-68E6-D94B-8903-BA0E60C50AE2}"/>
              </a:ext>
            </a:extLst>
          </p:cNvPr>
          <p:cNvSpPr txBox="1"/>
          <p:nvPr/>
        </p:nvSpPr>
        <p:spPr>
          <a:xfrm>
            <a:off x="4767264" y="2481263"/>
            <a:ext cx="1600200" cy="584775"/>
          </a:xfrm>
          <a:prstGeom prst="rect">
            <a:avLst/>
          </a:prstGeom>
          <a:noFill/>
        </p:spPr>
        <p:txBody>
          <a:bodyPr wrap="square" rtlCol="0">
            <a:spAutoFit/>
          </a:bodyPr>
          <a:lstStyle/>
          <a:p>
            <a:r>
              <a:rPr lang="en-US" sz="3200" dirty="0"/>
              <a:t>Text file</a:t>
            </a:r>
          </a:p>
        </p:txBody>
      </p:sp>
      <p:sp>
        <p:nvSpPr>
          <p:cNvPr id="7" name="TextBox 6">
            <a:extLst>
              <a:ext uri="{FF2B5EF4-FFF2-40B4-BE49-F238E27FC236}">
                <a16:creationId xmlns:a16="http://schemas.microsoft.com/office/drawing/2014/main" id="{D4E3F967-DA54-0D47-9B15-7FFE4D8E3FE6}"/>
              </a:ext>
            </a:extLst>
          </p:cNvPr>
          <p:cNvSpPr txBox="1"/>
          <p:nvPr/>
        </p:nvSpPr>
        <p:spPr>
          <a:xfrm>
            <a:off x="2624138" y="4867276"/>
            <a:ext cx="1890712" cy="584775"/>
          </a:xfrm>
          <a:prstGeom prst="rect">
            <a:avLst/>
          </a:prstGeom>
          <a:noFill/>
        </p:spPr>
        <p:txBody>
          <a:bodyPr wrap="square" rtlCol="0">
            <a:spAutoFit/>
          </a:bodyPr>
          <a:lstStyle/>
          <a:p>
            <a:r>
              <a:rPr lang="en-US" sz="3200" dirty="0"/>
              <a:t>R Package</a:t>
            </a:r>
          </a:p>
        </p:txBody>
      </p:sp>
      <p:sp>
        <p:nvSpPr>
          <p:cNvPr id="8" name="TextBox 7">
            <a:extLst>
              <a:ext uri="{FF2B5EF4-FFF2-40B4-BE49-F238E27FC236}">
                <a16:creationId xmlns:a16="http://schemas.microsoft.com/office/drawing/2014/main" id="{98544F59-CC8D-4347-82D2-4CA684EDBB3F}"/>
              </a:ext>
            </a:extLst>
          </p:cNvPr>
          <p:cNvSpPr txBox="1"/>
          <p:nvPr/>
        </p:nvSpPr>
        <p:spPr>
          <a:xfrm>
            <a:off x="6938962" y="5024437"/>
            <a:ext cx="2833687" cy="1569660"/>
          </a:xfrm>
          <a:prstGeom prst="rect">
            <a:avLst/>
          </a:prstGeom>
          <a:noFill/>
        </p:spPr>
        <p:txBody>
          <a:bodyPr wrap="square" rtlCol="0">
            <a:spAutoFit/>
          </a:bodyPr>
          <a:lstStyle/>
          <a:p>
            <a:r>
              <a:rPr lang="en-US" sz="3200" dirty="0"/>
              <a:t>External Software</a:t>
            </a:r>
          </a:p>
          <a:p>
            <a:r>
              <a:rPr lang="en-US" sz="3200" dirty="0"/>
              <a:t>(</a:t>
            </a:r>
            <a:r>
              <a:rPr lang="en-US" sz="3200" dirty="0" err="1"/>
              <a:t>LaTeX</a:t>
            </a:r>
            <a:r>
              <a:rPr lang="en-US" sz="3200" dirty="0"/>
              <a:t>!! If PDF)</a:t>
            </a:r>
          </a:p>
        </p:txBody>
      </p:sp>
      <p:sp>
        <p:nvSpPr>
          <p:cNvPr id="9" name="TextBox 8">
            <a:extLst>
              <a:ext uri="{FF2B5EF4-FFF2-40B4-BE49-F238E27FC236}">
                <a16:creationId xmlns:a16="http://schemas.microsoft.com/office/drawing/2014/main" id="{CB778A4E-AE6D-484B-9CF1-1A4B2F5A8348}"/>
              </a:ext>
            </a:extLst>
          </p:cNvPr>
          <p:cNvSpPr txBox="1"/>
          <p:nvPr/>
        </p:nvSpPr>
        <p:spPr>
          <a:xfrm>
            <a:off x="8920164" y="1538288"/>
            <a:ext cx="3100386" cy="1569660"/>
          </a:xfrm>
          <a:prstGeom prst="rect">
            <a:avLst/>
          </a:prstGeom>
          <a:noFill/>
        </p:spPr>
        <p:txBody>
          <a:bodyPr wrap="square" rtlCol="0">
            <a:spAutoFit/>
          </a:bodyPr>
          <a:lstStyle/>
          <a:p>
            <a:pPr algn="r"/>
            <a:r>
              <a:rPr lang="en-US" sz="3200" dirty="0"/>
              <a:t>HTML file (text)</a:t>
            </a:r>
          </a:p>
          <a:p>
            <a:pPr algn="r"/>
            <a:r>
              <a:rPr lang="en-US" sz="3200" dirty="0"/>
              <a:t>PDF</a:t>
            </a:r>
          </a:p>
          <a:p>
            <a:pPr algn="r"/>
            <a:r>
              <a:rPr lang="en-US" sz="3200" dirty="0"/>
              <a:t>Word Document</a:t>
            </a:r>
          </a:p>
        </p:txBody>
      </p:sp>
      <p:pic>
        <p:nvPicPr>
          <p:cNvPr id="11" name="Picture 10">
            <a:extLst>
              <a:ext uri="{FF2B5EF4-FFF2-40B4-BE49-F238E27FC236}">
                <a16:creationId xmlns:a16="http://schemas.microsoft.com/office/drawing/2014/main" id="{258E1253-E666-5943-AE3F-A419E5E53F7E}"/>
              </a:ext>
            </a:extLst>
          </p:cNvPr>
          <p:cNvPicPr>
            <a:picLocks noChangeAspect="1"/>
          </p:cNvPicPr>
          <p:nvPr/>
        </p:nvPicPr>
        <p:blipFill>
          <a:blip r:embed="rId3"/>
          <a:stretch>
            <a:fillRect/>
          </a:stretch>
        </p:blipFill>
        <p:spPr>
          <a:xfrm>
            <a:off x="7958136" y="198437"/>
            <a:ext cx="3075033" cy="1201737"/>
          </a:xfrm>
          <a:prstGeom prst="rect">
            <a:avLst/>
          </a:prstGeom>
        </p:spPr>
      </p:pic>
    </p:spTree>
    <p:extLst>
      <p:ext uri="{BB962C8B-B14F-4D97-AF65-F5344CB8AC3E}">
        <p14:creationId xmlns:p14="http://schemas.microsoft.com/office/powerpoint/2010/main" val="163810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8" name="TextBox 7">
            <a:extLst>
              <a:ext uri="{FF2B5EF4-FFF2-40B4-BE49-F238E27FC236}">
                <a16:creationId xmlns:a16="http://schemas.microsoft.com/office/drawing/2014/main" id="{98544F59-CC8D-4347-82D2-4CA684EDBB3F}"/>
              </a:ext>
            </a:extLst>
          </p:cNvPr>
          <p:cNvSpPr txBox="1"/>
          <p:nvPr/>
        </p:nvSpPr>
        <p:spPr>
          <a:xfrm>
            <a:off x="6938963" y="5024437"/>
            <a:ext cx="1733550" cy="584775"/>
          </a:xfrm>
          <a:prstGeom prst="rect">
            <a:avLst/>
          </a:prstGeom>
          <a:noFill/>
        </p:spPr>
        <p:txBody>
          <a:bodyPr wrap="square" rtlCol="0">
            <a:spAutoFit/>
          </a:bodyPr>
          <a:lstStyle/>
          <a:p>
            <a:r>
              <a:rPr lang="en-US" sz="3200" dirty="0" err="1"/>
              <a:t>LaTeX</a:t>
            </a:r>
            <a:endParaRPr lang="en-US" sz="3200" dirty="0"/>
          </a:p>
        </p:txBody>
      </p:sp>
      <p:sp>
        <p:nvSpPr>
          <p:cNvPr id="3" name="TextBox 2">
            <a:extLst>
              <a:ext uri="{FF2B5EF4-FFF2-40B4-BE49-F238E27FC236}">
                <a16:creationId xmlns:a16="http://schemas.microsoft.com/office/drawing/2014/main" id="{4B34ED2C-A38B-C242-8A65-A119F18A5B19}"/>
              </a:ext>
            </a:extLst>
          </p:cNvPr>
          <p:cNvSpPr txBox="1"/>
          <p:nvPr/>
        </p:nvSpPr>
        <p:spPr>
          <a:xfrm>
            <a:off x="1285875" y="1685925"/>
            <a:ext cx="6086475" cy="523220"/>
          </a:xfrm>
          <a:prstGeom prst="rect">
            <a:avLst/>
          </a:prstGeom>
          <a:noFill/>
        </p:spPr>
        <p:txBody>
          <a:bodyPr wrap="square" rtlCol="0">
            <a:spAutoFit/>
          </a:bodyPr>
          <a:lstStyle/>
          <a:p>
            <a:r>
              <a:rPr lang="en-US" sz="2800" dirty="0"/>
              <a:t>Equations and crazy </a:t>
            </a:r>
            <a:r>
              <a:rPr lang="en-US" sz="2800" b="1" dirty="0"/>
              <a:t>math</a:t>
            </a:r>
            <a:r>
              <a:rPr lang="en-US" sz="2800" dirty="0"/>
              <a:t> expressions?</a:t>
            </a:r>
          </a:p>
        </p:txBody>
      </p:sp>
      <p:sp>
        <p:nvSpPr>
          <p:cNvPr id="10" name="Rectangle 9">
            <a:extLst>
              <a:ext uri="{FF2B5EF4-FFF2-40B4-BE49-F238E27FC236}">
                <a16:creationId xmlns:a16="http://schemas.microsoft.com/office/drawing/2014/main" id="{C8C6D738-636A-EC45-B592-7BC9D24108A1}"/>
              </a:ext>
            </a:extLst>
          </p:cNvPr>
          <p:cNvSpPr/>
          <p:nvPr/>
        </p:nvSpPr>
        <p:spPr>
          <a:xfrm>
            <a:off x="7043738" y="3243263"/>
            <a:ext cx="1271587" cy="15001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rved Up Arrow 10">
            <a:extLst>
              <a:ext uri="{FF2B5EF4-FFF2-40B4-BE49-F238E27FC236}">
                <a16:creationId xmlns:a16="http://schemas.microsoft.com/office/drawing/2014/main" id="{28C4D2E7-5E09-1343-98F2-07A39C14C45A}"/>
              </a:ext>
            </a:extLst>
          </p:cNvPr>
          <p:cNvSpPr/>
          <p:nvPr/>
        </p:nvSpPr>
        <p:spPr>
          <a:xfrm>
            <a:off x="1614487" y="5514976"/>
            <a:ext cx="6315075" cy="12001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818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8" name="TextBox 7">
            <a:extLst>
              <a:ext uri="{FF2B5EF4-FFF2-40B4-BE49-F238E27FC236}">
                <a16:creationId xmlns:a16="http://schemas.microsoft.com/office/drawing/2014/main" id="{98544F59-CC8D-4347-82D2-4CA684EDBB3F}"/>
              </a:ext>
            </a:extLst>
          </p:cNvPr>
          <p:cNvSpPr txBox="1"/>
          <p:nvPr/>
        </p:nvSpPr>
        <p:spPr>
          <a:xfrm>
            <a:off x="2852721" y="5024437"/>
            <a:ext cx="1733550" cy="1569660"/>
          </a:xfrm>
          <a:prstGeom prst="rect">
            <a:avLst/>
          </a:prstGeom>
          <a:noFill/>
        </p:spPr>
        <p:txBody>
          <a:bodyPr wrap="square" rtlCol="0">
            <a:spAutoFit/>
          </a:bodyPr>
          <a:lstStyle/>
          <a:p>
            <a:r>
              <a:rPr lang="en-US" sz="3200" dirty="0"/>
              <a:t>Code chunk options</a:t>
            </a:r>
          </a:p>
        </p:txBody>
      </p:sp>
      <p:sp>
        <p:nvSpPr>
          <p:cNvPr id="3" name="TextBox 2">
            <a:extLst>
              <a:ext uri="{FF2B5EF4-FFF2-40B4-BE49-F238E27FC236}">
                <a16:creationId xmlns:a16="http://schemas.microsoft.com/office/drawing/2014/main" id="{4B34ED2C-A38B-C242-8A65-A119F18A5B19}"/>
              </a:ext>
            </a:extLst>
          </p:cNvPr>
          <p:cNvSpPr txBox="1"/>
          <p:nvPr/>
        </p:nvSpPr>
        <p:spPr>
          <a:xfrm>
            <a:off x="1285875" y="1685925"/>
            <a:ext cx="6086475" cy="954107"/>
          </a:xfrm>
          <a:prstGeom prst="rect">
            <a:avLst/>
          </a:prstGeom>
          <a:noFill/>
        </p:spPr>
        <p:txBody>
          <a:bodyPr wrap="square" rtlCol="0">
            <a:spAutoFit/>
          </a:bodyPr>
          <a:lstStyle/>
          <a:p>
            <a:r>
              <a:rPr lang="en-US" sz="2800" dirty="0"/>
              <a:t>Controlling the way that </a:t>
            </a:r>
            <a:r>
              <a:rPr lang="en-US" sz="2800" b="1" dirty="0"/>
              <a:t>code</a:t>
            </a:r>
            <a:r>
              <a:rPr lang="en-US" sz="2800" dirty="0"/>
              <a:t> and its </a:t>
            </a:r>
            <a:r>
              <a:rPr lang="en-US" sz="2800" b="1" dirty="0"/>
              <a:t>output</a:t>
            </a:r>
            <a:r>
              <a:rPr lang="en-US" sz="2800" dirty="0"/>
              <a:t> are typeset?</a:t>
            </a:r>
          </a:p>
        </p:txBody>
      </p:sp>
      <p:sp>
        <p:nvSpPr>
          <p:cNvPr id="10" name="Rectangle 9">
            <a:extLst>
              <a:ext uri="{FF2B5EF4-FFF2-40B4-BE49-F238E27FC236}">
                <a16:creationId xmlns:a16="http://schemas.microsoft.com/office/drawing/2014/main" id="{C8C6D738-636A-EC45-B592-7BC9D24108A1}"/>
              </a:ext>
            </a:extLst>
          </p:cNvPr>
          <p:cNvSpPr/>
          <p:nvPr/>
        </p:nvSpPr>
        <p:spPr>
          <a:xfrm>
            <a:off x="2957496" y="3243263"/>
            <a:ext cx="1271587" cy="15001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rved Up Arrow 4">
            <a:extLst>
              <a:ext uri="{FF2B5EF4-FFF2-40B4-BE49-F238E27FC236}">
                <a16:creationId xmlns:a16="http://schemas.microsoft.com/office/drawing/2014/main" id="{3DD2C2AA-401C-1C42-990E-E87DC8EDB722}"/>
              </a:ext>
            </a:extLst>
          </p:cNvPr>
          <p:cNvSpPr/>
          <p:nvPr/>
        </p:nvSpPr>
        <p:spPr>
          <a:xfrm>
            <a:off x="928688" y="5443538"/>
            <a:ext cx="1914525" cy="6286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58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F413-688A-1640-A1D5-6A2AF15718FB}"/>
              </a:ext>
            </a:extLst>
          </p:cNvPr>
          <p:cNvSpPr>
            <a:spLocks noGrp="1"/>
          </p:cNvSpPr>
          <p:nvPr>
            <p:ph type="title"/>
          </p:nvPr>
        </p:nvSpPr>
        <p:spPr/>
        <p:txBody>
          <a:bodyPr/>
          <a:lstStyle/>
          <a:p>
            <a:r>
              <a:rPr lang="en-US" dirty="0"/>
              <a:t>R Markdown Processing</a:t>
            </a:r>
          </a:p>
        </p:txBody>
      </p:sp>
      <p:pic>
        <p:nvPicPr>
          <p:cNvPr id="4" name="Content Placeholder 4">
            <a:extLst>
              <a:ext uri="{FF2B5EF4-FFF2-40B4-BE49-F238E27FC236}">
                <a16:creationId xmlns:a16="http://schemas.microsoft.com/office/drawing/2014/main" id="{E3F5DAFD-7AEA-494E-AC4B-8C9D4F8AD569}"/>
              </a:ext>
            </a:extLst>
          </p:cNvPr>
          <p:cNvPicPr>
            <a:picLocks noGrp="1" noChangeAspect="1"/>
          </p:cNvPicPr>
          <p:nvPr>
            <p:ph idx="1"/>
          </p:nvPr>
        </p:nvPicPr>
        <p:blipFill>
          <a:blip r:embed="rId2"/>
          <a:stretch>
            <a:fillRect/>
          </a:stretch>
        </p:blipFill>
        <p:spPr>
          <a:xfrm>
            <a:off x="838200" y="3082455"/>
            <a:ext cx="10515600" cy="1837677"/>
          </a:xfrm>
          <a:prstGeom prst="rect">
            <a:avLst/>
          </a:prstGeom>
        </p:spPr>
      </p:pic>
      <p:sp>
        <p:nvSpPr>
          <p:cNvPr id="3" name="TextBox 2">
            <a:extLst>
              <a:ext uri="{FF2B5EF4-FFF2-40B4-BE49-F238E27FC236}">
                <a16:creationId xmlns:a16="http://schemas.microsoft.com/office/drawing/2014/main" id="{4B34ED2C-A38B-C242-8A65-A119F18A5B19}"/>
              </a:ext>
            </a:extLst>
          </p:cNvPr>
          <p:cNvSpPr txBox="1"/>
          <p:nvPr/>
        </p:nvSpPr>
        <p:spPr>
          <a:xfrm>
            <a:off x="1285875" y="1685925"/>
            <a:ext cx="6086475" cy="954107"/>
          </a:xfrm>
          <a:prstGeom prst="rect">
            <a:avLst/>
          </a:prstGeom>
          <a:noFill/>
        </p:spPr>
        <p:txBody>
          <a:bodyPr wrap="square" rtlCol="0">
            <a:spAutoFit/>
          </a:bodyPr>
          <a:lstStyle/>
          <a:p>
            <a:r>
              <a:rPr lang="en-US" sz="2800" dirty="0"/>
              <a:t>Know and love you some good </a:t>
            </a:r>
            <a:r>
              <a:rPr lang="en-US" sz="2800" dirty="0" err="1"/>
              <a:t>ol</a:t>
            </a:r>
            <a:r>
              <a:rPr lang="en-US" sz="2800" dirty="0"/>
              <a:t>’ </a:t>
            </a:r>
            <a:r>
              <a:rPr lang="en-US" sz="2800" b="1" dirty="0"/>
              <a:t>HTML</a:t>
            </a:r>
            <a:r>
              <a:rPr lang="en-US" sz="2800" dirty="0"/>
              <a:t>?</a:t>
            </a:r>
          </a:p>
        </p:txBody>
      </p:sp>
      <p:sp>
        <p:nvSpPr>
          <p:cNvPr id="10" name="Rectangle 9">
            <a:extLst>
              <a:ext uri="{FF2B5EF4-FFF2-40B4-BE49-F238E27FC236}">
                <a16:creationId xmlns:a16="http://schemas.microsoft.com/office/drawing/2014/main" id="{C8C6D738-636A-EC45-B592-7BC9D24108A1}"/>
              </a:ext>
            </a:extLst>
          </p:cNvPr>
          <p:cNvSpPr/>
          <p:nvPr/>
        </p:nvSpPr>
        <p:spPr>
          <a:xfrm>
            <a:off x="9086834" y="3057526"/>
            <a:ext cx="1271587" cy="15001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Up Arrow 11">
            <a:extLst>
              <a:ext uri="{FF2B5EF4-FFF2-40B4-BE49-F238E27FC236}">
                <a16:creationId xmlns:a16="http://schemas.microsoft.com/office/drawing/2014/main" id="{B9506BE5-1F2B-FE4F-AD46-D9D048A5CE36}"/>
              </a:ext>
            </a:extLst>
          </p:cNvPr>
          <p:cNvSpPr/>
          <p:nvPr/>
        </p:nvSpPr>
        <p:spPr>
          <a:xfrm>
            <a:off x="1443038" y="5029200"/>
            <a:ext cx="8915400" cy="11715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165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D122-595E-3647-9801-8356C2D9CD49}"/>
              </a:ext>
            </a:extLst>
          </p:cNvPr>
          <p:cNvSpPr>
            <a:spLocks noGrp="1"/>
          </p:cNvSpPr>
          <p:nvPr>
            <p:ph type="title"/>
          </p:nvPr>
        </p:nvSpPr>
        <p:spPr/>
        <p:txBody>
          <a:bodyPr/>
          <a:lstStyle/>
          <a:p>
            <a:r>
              <a:rPr lang="en-US" dirty="0"/>
              <a:t>Other Cool Things About R Markdown</a:t>
            </a:r>
          </a:p>
        </p:txBody>
      </p:sp>
      <p:sp>
        <p:nvSpPr>
          <p:cNvPr id="3" name="Content Placeholder 2">
            <a:extLst>
              <a:ext uri="{FF2B5EF4-FFF2-40B4-BE49-F238E27FC236}">
                <a16:creationId xmlns:a16="http://schemas.microsoft.com/office/drawing/2014/main" id="{D443EA61-9095-3144-8D63-CD191153EF15}"/>
              </a:ext>
            </a:extLst>
          </p:cNvPr>
          <p:cNvSpPr>
            <a:spLocks noGrp="1"/>
          </p:cNvSpPr>
          <p:nvPr>
            <p:ph idx="1"/>
          </p:nvPr>
        </p:nvSpPr>
        <p:spPr>
          <a:xfrm>
            <a:off x="838200" y="1825624"/>
            <a:ext cx="10515600" cy="4829175"/>
          </a:xfrm>
        </p:spPr>
        <p:txBody>
          <a:bodyPr>
            <a:normAutofit lnSpcReduction="10000"/>
          </a:bodyPr>
          <a:lstStyle/>
          <a:p>
            <a:r>
              <a:rPr lang="en-US" dirty="0"/>
              <a:t>Knitting run a fresh R session, increasing reproducibility</a:t>
            </a:r>
          </a:p>
          <a:p>
            <a:r>
              <a:rPr lang="en-US" dirty="0"/>
              <a:t>R Notebooks are even more responsive than R Markdown pure</a:t>
            </a:r>
          </a:p>
          <a:p>
            <a:r>
              <a:rPr lang="en-US" dirty="0"/>
              <a:t>R Presentations can make presentations that are dynamic and flexible, just like R Markdown documents (but learning curve!)</a:t>
            </a:r>
          </a:p>
          <a:p>
            <a:r>
              <a:rPr lang="en-US" dirty="0"/>
              <a:t>It is possible to run other programming languages in code chunks, like Python</a:t>
            </a:r>
          </a:p>
          <a:p>
            <a:r>
              <a:rPr lang="en-US" dirty="0"/>
              <a:t>It is possible to create APA formatted documents (for submission even) with templates</a:t>
            </a:r>
          </a:p>
          <a:p>
            <a:r>
              <a:rPr lang="en-US" dirty="0"/>
              <a:t>Automatic citation and bibliography generation are possible</a:t>
            </a:r>
          </a:p>
          <a:p>
            <a:r>
              <a:rPr lang="en-US" dirty="0"/>
              <a:t>Works extremely well with version control software (VCS) such as </a:t>
            </a:r>
            <a:r>
              <a:rPr lang="en-US" dirty="0" err="1"/>
              <a:t>git</a:t>
            </a:r>
            <a:r>
              <a:rPr lang="en-US" dirty="0"/>
              <a:t> and </a:t>
            </a:r>
            <a:r>
              <a:rPr lang="en-US" dirty="0" err="1"/>
              <a:t>github</a:t>
            </a:r>
            <a:r>
              <a:rPr lang="en-US" dirty="0"/>
              <a:t>!</a:t>
            </a:r>
          </a:p>
        </p:txBody>
      </p:sp>
    </p:spTree>
    <p:extLst>
      <p:ext uri="{BB962C8B-B14F-4D97-AF65-F5344CB8AC3E}">
        <p14:creationId xmlns:p14="http://schemas.microsoft.com/office/powerpoint/2010/main" val="398025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92EE-3FB1-CC4C-AEA2-8FF0B839D351}"/>
              </a:ext>
            </a:extLst>
          </p:cNvPr>
          <p:cNvSpPr>
            <a:spLocks noGrp="1"/>
          </p:cNvSpPr>
          <p:nvPr>
            <p:ph type="title"/>
          </p:nvPr>
        </p:nvSpPr>
        <p:spPr/>
        <p:txBody>
          <a:bodyPr/>
          <a:lstStyle/>
          <a:p>
            <a:r>
              <a:rPr lang="en-US" dirty="0"/>
              <a:t>A Cautionary Tale</a:t>
            </a:r>
          </a:p>
        </p:txBody>
      </p:sp>
      <p:sp>
        <p:nvSpPr>
          <p:cNvPr id="3" name="Content Placeholder 2">
            <a:extLst>
              <a:ext uri="{FF2B5EF4-FFF2-40B4-BE49-F238E27FC236}">
                <a16:creationId xmlns:a16="http://schemas.microsoft.com/office/drawing/2014/main" id="{BDE10248-DE8B-CF40-B830-C4FFD461BE4C}"/>
              </a:ext>
            </a:extLst>
          </p:cNvPr>
          <p:cNvSpPr>
            <a:spLocks noGrp="1"/>
          </p:cNvSpPr>
          <p:nvPr>
            <p:ph idx="1"/>
          </p:nvPr>
        </p:nvSpPr>
        <p:spPr>
          <a:xfrm>
            <a:off x="838200" y="1825624"/>
            <a:ext cx="10515600" cy="4867275"/>
          </a:xfrm>
        </p:spPr>
        <p:txBody>
          <a:bodyPr>
            <a:normAutofit fontScale="92500" lnSpcReduction="20000"/>
          </a:bodyPr>
          <a:lstStyle/>
          <a:p>
            <a:pPr marL="0" indent="0">
              <a:buNone/>
            </a:pPr>
            <a:r>
              <a:rPr lang="en-US" dirty="0"/>
              <a:t>A conscientious researcher collects a large dataset. In his first pass, he simply opens the data file in Excel. He calculates a few statistics in Excel, some of which are relevant to one of his graduate student’s projects. He copies and pastes the relevant columns (variables) into a separate Excel document and sends it via email to his graduate student. The student cleans the data, and does her best to record the participants she removed in a separate word document. Meanwhile, the researcher also performs some data cleaning, but keeps less detailed notes than his student. He publishes his analyses in a well-known journal.</a:t>
            </a:r>
          </a:p>
          <a:p>
            <a:pPr marL="0" indent="0">
              <a:buNone/>
            </a:pPr>
            <a:endParaRPr lang="en-US" dirty="0"/>
          </a:p>
          <a:p>
            <a:pPr marL="0" indent="0">
              <a:buNone/>
            </a:pPr>
            <a:r>
              <a:rPr lang="en-US" dirty="0"/>
              <a:t>A year later, a post doc is investigating a question relevant to the study. He requests the data from the researcher, who happily hands it over. However, the post doc cannot replicate a key finding which was published from the original study. The researcher digs into his project folder and finds three different data files, two different sets of participant exclusions, and little other documentation.</a:t>
            </a:r>
          </a:p>
        </p:txBody>
      </p:sp>
    </p:spTree>
    <p:extLst>
      <p:ext uri="{BB962C8B-B14F-4D97-AF65-F5344CB8AC3E}">
        <p14:creationId xmlns:p14="http://schemas.microsoft.com/office/powerpoint/2010/main" val="1004516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EC68-DAEA-E74B-9959-02152482A096}"/>
              </a:ext>
            </a:extLst>
          </p:cNvPr>
          <p:cNvSpPr>
            <a:spLocks noGrp="1"/>
          </p:cNvSpPr>
          <p:nvPr>
            <p:ph type="title"/>
          </p:nvPr>
        </p:nvSpPr>
        <p:spPr/>
        <p:txBody>
          <a:bodyPr/>
          <a:lstStyle/>
          <a:p>
            <a:r>
              <a:rPr lang="en-US" dirty="0"/>
              <a:t>How To Learn R Markdown</a:t>
            </a:r>
          </a:p>
        </p:txBody>
      </p:sp>
      <p:sp>
        <p:nvSpPr>
          <p:cNvPr id="3" name="Content Placeholder 2">
            <a:extLst>
              <a:ext uri="{FF2B5EF4-FFF2-40B4-BE49-F238E27FC236}">
                <a16:creationId xmlns:a16="http://schemas.microsoft.com/office/drawing/2014/main" id="{BE1729FF-1579-D64D-8FDC-C30779FB3C8E}"/>
              </a:ext>
            </a:extLst>
          </p:cNvPr>
          <p:cNvSpPr>
            <a:spLocks noGrp="1"/>
          </p:cNvSpPr>
          <p:nvPr>
            <p:ph idx="1"/>
          </p:nvPr>
        </p:nvSpPr>
        <p:spPr/>
        <p:txBody>
          <a:bodyPr/>
          <a:lstStyle/>
          <a:p>
            <a:r>
              <a:rPr lang="en-US" dirty="0"/>
              <a:t>Go try it! </a:t>
            </a:r>
            <a:r>
              <a:rPr lang="en-US" b="1" dirty="0"/>
              <a:t>Commit to doing 1 full analysis </a:t>
            </a:r>
            <a:r>
              <a:rPr lang="en-US" dirty="0"/>
              <a:t>in R Markdown.</a:t>
            </a:r>
          </a:p>
          <a:p>
            <a:r>
              <a:rPr lang="en-US" dirty="0"/>
              <a:t>Spend about 20 minutes reading one of the excellent intro pages linked at the end of the “Practical R Markdown” document.</a:t>
            </a:r>
          </a:p>
          <a:p>
            <a:r>
              <a:rPr lang="en-US" dirty="0"/>
              <a:t>When things go wrong:</a:t>
            </a:r>
          </a:p>
          <a:p>
            <a:pPr lvl="1"/>
            <a:r>
              <a:rPr lang="en-US" dirty="0"/>
              <a:t>Consult the cheat sheet.</a:t>
            </a:r>
          </a:p>
          <a:p>
            <a:pPr lvl="1"/>
            <a:r>
              <a:rPr lang="en-US" dirty="0"/>
              <a:t>Consult an intro page.</a:t>
            </a:r>
          </a:p>
          <a:p>
            <a:pPr lvl="1"/>
            <a:r>
              <a:rPr lang="en-US" dirty="0"/>
              <a:t>Google the error.</a:t>
            </a:r>
          </a:p>
          <a:p>
            <a:pPr lvl="1"/>
            <a:r>
              <a:rPr lang="en-US" dirty="0"/>
              <a:t>Drop by my office.</a:t>
            </a:r>
          </a:p>
        </p:txBody>
      </p:sp>
    </p:spTree>
    <p:extLst>
      <p:ext uri="{BB962C8B-B14F-4D97-AF65-F5344CB8AC3E}">
        <p14:creationId xmlns:p14="http://schemas.microsoft.com/office/powerpoint/2010/main" val="1557486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AD04-BB76-6349-A588-56908E3C46BB}"/>
              </a:ext>
            </a:extLst>
          </p:cNvPr>
          <p:cNvSpPr>
            <a:spLocks noGrp="1"/>
          </p:cNvSpPr>
          <p:nvPr>
            <p:ph type="title"/>
          </p:nvPr>
        </p:nvSpPr>
        <p:spPr/>
        <p:txBody>
          <a:bodyPr/>
          <a:lstStyle/>
          <a:p>
            <a:r>
              <a:rPr lang="en-US" dirty="0"/>
              <a:t>Requirements For Your Computer</a:t>
            </a:r>
          </a:p>
        </p:txBody>
      </p:sp>
      <p:sp>
        <p:nvSpPr>
          <p:cNvPr id="3" name="Content Placeholder 2">
            <a:extLst>
              <a:ext uri="{FF2B5EF4-FFF2-40B4-BE49-F238E27FC236}">
                <a16:creationId xmlns:a16="http://schemas.microsoft.com/office/drawing/2014/main" id="{7A08100B-7F8E-2648-8744-0150282F2DA6}"/>
              </a:ext>
            </a:extLst>
          </p:cNvPr>
          <p:cNvSpPr>
            <a:spLocks noGrp="1"/>
          </p:cNvSpPr>
          <p:nvPr>
            <p:ph idx="1"/>
          </p:nvPr>
        </p:nvSpPr>
        <p:spPr>
          <a:xfrm>
            <a:off x="838200" y="1825624"/>
            <a:ext cx="10515600" cy="5032375"/>
          </a:xfrm>
        </p:spPr>
        <p:txBody>
          <a:bodyPr/>
          <a:lstStyle/>
          <a:p>
            <a:r>
              <a:rPr lang="en-US" dirty="0"/>
              <a:t>Have a recent version of R</a:t>
            </a:r>
          </a:p>
          <a:p>
            <a:r>
              <a:rPr lang="en-US" dirty="0"/>
              <a:t>Install </a:t>
            </a:r>
            <a:r>
              <a:rPr lang="en-US" dirty="0" err="1"/>
              <a:t>RStudio</a:t>
            </a:r>
            <a:r>
              <a:rPr lang="en-US" dirty="0"/>
              <a:t> (not technically required, but so much better)</a:t>
            </a:r>
          </a:p>
          <a:p>
            <a:r>
              <a:rPr lang="en-US" dirty="0"/>
              <a:t>Install </a:t>
            </a:r>
            <a:r>
              <a:rPr lang="en-US" dirty="0" err="1"/>
              <a:t>Tex</a:t>
            </a:r>
            <a:r>
              <a:rPr lang="en-US" dirty="0"/>
              <a:t> (large, takes a while to download, but gets you beautiful PDFs; ”</a:t>
            </a:r>
            <a:r>
              <a:rPr lang="en-US" dirty="0" err="1"/>
              <a:t>mactex</a:t>
            </a:r>
            <a:r>
              <a:rPr lang="en-US" dirty="0"/>
              <a:t>” is the thing to search if you use Mac)</a:t>
            </a:r>
          </a:p>
          <a:p>
            <a:r>
              <a:rPr lang="en-US" dirty="0"/>
              <a:t>Install the </a:t>
            </a:r>
            <a:r>
              <a:rPr lang="en-US" dirty="0" err="1"/>
              <a:t>knitr</a:t>
            </a:r>
            <a:r>
              <a:rPr lang="en-US" dirty="0"/>
              <a:t> package in R</a:t>
            </a:r>
          </a:p>
          <a:p>
            <a:r>
              <a:rPr lang="en-US" dirty="0"/>
              <a:t>Optional:</a:t>
            </a:r>
          </a:p>
          <a:p>
            <a:pPr lvl="1"/>
            <a:r>
              <a:rPr lang="en-US" dirty="0"/>
              <a:t>The </a:t>
            </a:r>
            <a:r>
              <a:rPr lang="en-US" dirty="0" err="1"/>
              <a:t>papaja</a:t>
            </a:r>
            <a:r>
              <a:rPr lang="en-US" dirty="0"/>
              <a:t> package, for APA style results and formatting</a:t>
            </a:r>
          </a:p>
          <a:p>
            <a:pPr lvl="1"/>
            <a:r>
              <a:rPr lang="en-US" dirty="0"/>
              <a:t>The stargazer package for making quick tables</a:t>
            </a:r>
          </a:p>
          <a:p>
            <a:pPr lvl="1"/>
            <a:r>
              <a:rPr lang="en-US" dirty="0"/>
              <a:t>The </a:t>
            </a:r>
            <a:r>
              <a:rPr lang="en-US" dirty="0" err="1"/>
              <a:t>xtables</a:t>
            </a:r>
            <a:r>
              <a:rPr lang="en-US" dirty="0"/>
              <a:t> package for making (not-so-quick) flexible tables</a:t>
            </a:r>
          </a:p>
          <a:p>
            <a:pPr lvl="1"/>
            <a:r>
              <a:rPr lang="en-US" dirty="0"/>
              <a:t>Download the </a:t>
            </a:r>
            <a:r>
              <a:rPr lang="en-US" dirty="0" err="1"/>
              <a:t>RStudio</a:t>
            </a:r>
            <a:r>
              <a:rPr lang="en-US" dirty="0"/>
              <a:t> </a:t>
            </a:r>
            <a:r>
              <a:rPr lang="en-US" dirty="0" err="1"/>
              <a:t>cheatsheets</a:t>
            </a:r>
            <a:r>
              <a:rPr lang="en-US" dirty="0"/>
              <a:t> for packages you use and for R Markdown</a:t>
            </a:r>
          </a:p>
          <a:p>
            <a:pPr lvl="1"/>
            <a:endParaRPr lang="en-US" dirty="0"/>
          </a:p>
        </p:txBody>
      </p:sp>
    </p:spTree>
    <p:extLst>
      <p:ext uri="{BB962C8B-B14F-4D97-AF65-F5344CB8AC3E}">
        <p14:creationId xmlns:p14="http://schemas.microsoft.com/office/powerpoint/2010/main" val="173045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8CBB-CF51-844C-B953-3EB15AB87D50}"/>
              </a:ext>
            </a:extLst>
          </p:cNvPr>
          <p:cNvSpPr>
            <a:spLocks noGrp="1"/>
          </p:cNvSpPr>
          <p:nvPr>
            <p:ph type="title"/>
          </p:nvPr>
        </p:nvSpPr>
        <p:spPr/>
        <p:txBody>
          <a:bodyPr/>
          <a:lstStyle/>
          <a:p>
            <a:r>
              <a:rPr lang="en-US" dirty="0"/>
              <a:t>A Happier Ending</a:t>
            </a:r>
          </a:p>
        </p:txBody>
      </p:sp>
      <p:sp>
        <p:nvSpPr>
          <p:cNvPr id="3" name="Content Placeholder 2">
            <a:extLst>
              <a:ext uri="{FF2B5EF4-FFF2-40B4-BE49-F238E27FC236}">
                <a16:creationId xmlns:a16="http://schemas.microsoft.com/office/drawing/2014/main" id="{C7428BDB-FF74-8441-B149-FCA2307AB354}"/>
              </a:ext>
            </a:extLst>
          </p:cNvPr>
          <p:cNvSpPr>
            <a:spLocks noGrp="1"/>
          </p:cNvSpPr>
          <p:nvPr>
            <p:ph idx="1"/>
          </p:nvPr>
        </p:nvSpPr>
        <p:spPr>
          <a:xfrm>
            <a:off x="838200" y="1825624"/>
            <a:ext cx="10515600" cy="4829175"/>
          </a:xfrm>
        </p:spPr>
        <p:txBody>
          <a:bodyPr>
            <a:normAutofit fontScale="92500" lnSpcReduction="20000"/>
          </a:bodyPr>
          <a:lstStyle/>
          <a:p>
            <a:pPr marL="0" indent="0">
              <a:buNone/>
            </a:pPr>
            <a:r>
              <a:rPr lang="en-US" dirty="0"/>
              <a:t>A researcher collects a large dataset, and stores it in a single raw file on the OSF website. He writes a pre-processing script to do his initial pass, but realizes later that he needs to clean the data. Instead of changing the data file, he adds a data cleaning section to his analysis script, and is able to replicate his analysis with the cleaned data in a single button press. He uploads the analysis script to the OSF website. He publishes his findings in a well-known journal.</a:t>
            </a:r>
          </a:p>
          <a:p>
            <a:pPr marL="0" indent="0">
              <a:buNone/>
            </a:pPr>
            <a:endParaRPr lang="en-US" dirty="0"/>
          </a:p>
          <a:p>
            <a:pPr marL="0" indent="0">
              <a:buNone/>
            </a:pPr>
            <a:r>
              <a:rPr lang="en-US" dirty="0"/>
              <a:t>He gives access to his student and his post doc via the OSF website. In addition, the analysis script with the cleaning procedures is available to both via the same project site. The student is able to use his code to precisely replicate the cleaned data, and do her own analyses. The post doc, though he uses different analysis software, is also able to translate the cleaning code into his own analysis script, replicating previous findings and producing a transparent analysis record in the process.</a:t>
            </a:r>
          </a:p>
        </p:txBody>
      </p:sp>
    </p:spTree>
    <p:extLst>
      <p:ext uri="{BB962C8B-B14F-4D97-AF65-F5344CB8AC3E}">
        <p14:creationId xmlns:p14="http://schemas.microsoft.com/office/powerpoint/2010/main" val="376161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2547-887E-404F-883A-6601FA7A7F57}"/>
              </a:ext>
            </a:extLst>
          </p:cNvPr>
          <p:cNvSpPr>
            <a:spLocks noGrp="1"/>
          </p:cNvSpPr>
          <p:nvPr>
            <p:ph type="title"/>
          </p:nvPr>
        </p:nvSpPr>
        <p:spPr/>
        <p:txBody>
          <a:bodyPr/>
          <a:lstStyle/>
          <a:p>
            <a:r>
              <a:rPr lang="en-US" dirty="0"/>
              <a:t>This talk is…</a:t>
            </a:r>
          </a:p>
        </p:txBody>
      </p:sp>
      <p:sp>
        <p:nvSpPr>
          <p:cNvPr id="3" name="Content Placeholder 2">
            <a:extLst>
              <a:ext uri="{FF2B5EF4-FFF2-40B4-BE49-F238E27FC236}">
                <a16:creationId xmlns:a16="http://schemas.microsoft.com/office/drawing/2014/main" id="{A9D2B0A0-CD5A-ED47-BBDD-56E48CD58BC6}"/>
              </a:ext>
            </a:extLst>
          </p:cNvPr>
          <p:cNvSpPr>
            <a:spLocks noGrp="1"/>
          </p:cNvSpPr>
          <p:nvPr>
            <p:ph idx="1"/>
          </p:nvPr>
        </p:nvSpPr>
        <p:spPr/>
        <p:txBody>
          <a:bodyPr/>
          <a:lstStyle/>
          <a:p>
            <a:r>
              <a:rPr lang="en-US" dirty="0"/>
              <a:t>Part sales pitch, part tutorial</a:t>
            </a:r>
          </a:p>
          <a:p>
            <a:r>
              <a:rPr lang="en-US" dirty="0"/>
              <a:t>Not comprehensive</a:t>
            </a:r>
          </a:p>
          <a:p>
            <a:r>
              <a:rPr lang="en-US" dirty="0"/>
              <a:t>Posted here: </a:t>
            </a:r>
            <a:r>
              <a:rPr lang="en-US" dirty="0">
                <a:hlinkClick r:id="rId2"/>
              </a:rPr>
              <a:t>https://github.com/Cmell/BBMarkdownTalkSpring2018</a:t>
            </a:r>
            <a:endParaRPr lang="en-US" dirty="0"/>
          </a:p>
          <a:p>
            <a:endParaRPr lang="en-US" dirty="0"/>
          </a:p>
        </p:txBody>
      </p:sp>
    </p:spTree>
    <p:extLst>
      <p:ext uri="{BB962C8B-B14F-4D97-AF65-F5344CB8AC3E}">
        <p14:creationId xmlns:p14="http://schemas.microsoft.com/office/powerpoint/2010/main" val="87760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is R Markdown?</a:t>
            </a:r>
          </a:p>
        </p:txBody>
      </p:sp>
      <p:pic>
        <p:nvPicPr>
          <p:cNvPr id="5" name="Content Placeholder 4">
            <a:extLst>
              <a:ext uri="{FF2B5EF4-FFF2-40B4-BE49-F238E27FC236}">
                <a16:creationId xmlns:a16="http://schemas.microsoft.com/office/drawing/2014/main" id="{ABAE6FBC-2664-844D-B89C-388A914131C2}"/>
              </a:ext>
            </a:extLst>
          </p:cNvPr>
          <p:cNvPicPr>
            <a:picLocks noGrp="1" noChangeAspect="1"/>
          </p:cNvPicPr>
          <p:nvPr>
            <p:ph sz="half" idx="1"/>
          </p:nvPr>
        </p:nvPicPr>
        <p:blipFill>
          <a:blip r:embed="rId2"/>
          <a:stretch>
            <a:fillRect/>
          </a:stretch>
        </p:blipFill>
        <p:spPr>
          <a:xfrm>
            <a:off x="3524250" y="5163021"/>
            <a:ext cx="5181600" cy="905522"/>
          </a:xfrm>
          <a:prstGeom prst="rect">
            <a:avLst/>
          </a:prstGeom>
        </p:spPr>
      </p:pic>
      <p:sp>
        <p:nvSpPr>
          <p:cNvPr id="4" name="Text Placeholder 3">
            <a:extLst>
              <a:ext uri="{FF2B5EF4-FFF2-40B4-BE49-F238E27FC236}">
                <a16:creationId xmlns:a16="http://schemas.microsoft.com/office/drawing/2014/main" id="{AF35AD62-5AB6-E546-AC96-BF9254948F48}"/>
              </a:ext>
            </a:extLst>
          </p:cNvPr>
          <p:cNvSpPr>
            <a:spLocks noGrp="1"/>
          </p:cNvSpPr>
          <p:nvPr>
            <p:ph sz="half" idx="2"/>
          </p:nvPr>
        </p:nvSpPr>
        <p:spPr>
          <a:xfrm>
            <a:off x="1471613" y="1825625"/>
            <a:ext cx="9882187" cy="3103563"/>
          </a:xfrm>
        </p:spPr>
        <p:txBody>
          <a:bodyPr>
            <a:normAutofit/>
          </a:bodyPr>
          <a:lstStyle/>
          <a:p>
            <a:pPr marL="457200" indent="-457200">
              <a:buFont typeface="Arial" panose="020B0604020202020204" pitchFamily="34" charset="0"/>
              <a:buChar char="•"/>
            </a:pPr>
            <a:r>
              <a:rPr lang="en-US" sz="3300" dirty="0"/>
              <a:t>A syntax, primarily</a:t>
            </a:r>
          </a:p>
          <a:p>
            <a:pPr marL="914400" lvl="1" indent="-457200"/>
            <a:r>
              <a:rPr lang="en-US" sz="2900" dirty="0"/>
              <a:t>Readable, plain text instructions</a:t>
            </a:r>
          </a:p>
          <a:p>
            <a:pPr marL="914400" lvl="1" indent="-457200"/>
            <a:r>
              <a:rPr lang="en-US" sz="2900" dirty="0"/>
              <a:t>Used in many other places, such as Stack Exchange</a:t>
            </a:r>
          </a:p>
          <a:p>
            <a:pPr marL="457200" indent="-457200">
              <a:buFont typeface="Arial" panose="020B0604020202020204" pitchFamily="34" charset="0"/>
              <a:buChar char="•"/>
            </a:pPr>
            <a:r>
              <a:rPr lang="en-US" sz="3300" dirty="0"/>
              <a:t>Informally, a set of tools baked together in R Studio to make your life </a:t>
            </a:r>
            <a:r>
              <a:rPr lang="en-US" sz="3300" b="1" dirty="0"/>
              <a:t>easier</a:t>
            </a:r>
            <a:r>
              <a:rPr lang="en-US" sz="3300" dirty="0"/>
              <a:t>, </a:t>
            </a:r>
            <a:r>
              <a:rPr lang="en-US" sz="3300" b="1" dirty="0"/>
              <a:t>more organized</a:t>
            </a:r>
            <a:r>
              <a:rPr lang="en-US" sz="3300" dirty="0"/>
              <a:t>, and </a:t>
            </a:r>
            <a:r>
              <a:rPr lang="en-US" sz="3300" b="1" dirty="0"/>
              <a:t>more reproducible</a:t>
            </a:r>
          </a:p>
          <a:p>
            <a:endParaRPr lang="en-US" dirty="0"/>
          </a:p>
        </p:txBody>
      </p:sp>
    </p:spTree>
    <p:extLst>
      <p:ext uri="{BB962C8B-B14F-4D97-AF65-F5344CB8AC3E}">
        <p14:creationId xmlns:p14="http://schemas.microsoft.com/office/powerpoint/2010/main" val="198622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14" name="Content Placeholder 13" title="First page of R Markdown PDF output with title, author, date, and table of contents">
            <a:extLst>
              <a:ext uri="{FF2B5EF4-FFF2-40B4-BE49-F238E27FC236}">
                <a16:creationId xmlns:a16="http://schemas.microsoft.com/office/drawing/2014/main" id="{C901CFC3-C048-9D45-A5BB-54B7C2617EF3}"/>
              </a:ext>
            </a:extLst>
          </p:cNvPr>
          <p:cNvPicPr>
            <a:picLocks noGrp="1" noChangeAspect="1"/>
          </p:cNvPicPr>
          <p:nvPr>
            <p:ph idx="1"/>
          </p:nvPr>
        </p:nvPicPr>
        <p:blipFill>
          <a:blip r:embed="rId2"/>
          <a:stretch>
            <a:fillRect/>
          </a:stretch>
        </p:blipFill>
        <p:spPr>
          <a:xfrm>
            <a:off x="2357229" y="1825625"/>
            <a:ext cx="7477542" cy="4351338"/>
          </a:xfrm>
          <a:prstGeom prst="rect">
            <a:avLst/>
          </a:prstGeom>
        </p:spPr>
      </p:pic>
    </p:spTree>
    <p:extLst>
      <p:ext uri="{BB962C8B-B14F-4D97-AF65-F5344CB8AC3E}">
        <p14:creationId xmlns:p14="http://schemas.microsoft.com/office/powerpoint/2010/main" val="297726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5" name="Content Placeholder 4" title="Example of Headers, bulleted lists, and equations">
            <a:extLst>
              <a:ext uri="{FF2B5EF4-FFF2-40B4-BE49-F238E27FC236}">
                <a16:creationId xmlns:a16="http://schemas.microsoft.com/office/drawing/2014/main" id="{AAA2D93A-5AD5-664D-A913-A5CC5CB84404}"/>
              </a:ext>
            </a:extLst>
          </p:cNvPr>
          <p:cNvPicPr>
            <a:picLocks noGrp="1" noChangeAspect="1"/>
          </p:cNvPicPr>
          <p:nvPr>
            <p:ph idx="1"/>
          </p:nvPr>
        </p:nvPicPr>
        <p:blipFill>
          <a:blip r:embed="rId2"/>
          <a:stretch>
            <a:fillRect/>
          </a:stretch>
        </p:blipFill>
        <p:spPr>
          <a:xfrm>
            <a:off x="1093094" y="1825625"/>
            <a:ext cx="10005811" cy="4351338"/>
          </a:xfrm>
          <a:prstGeom prst="rect">
            <a:avLst/>
          </a:prstGeom>
        </p:spPr>
      </p:pic>
    </p:spTree>
    <p:extLst>
      <p:ext uri="{BB962C8B-B14F-4D97-AF65-F5344CB8AC3E}">
        <p14:creationId xmlns:p14="http://schemas.microsoft.com/office/powerpoint/2010/main" val="234827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6" name="Content Placeholder 5" title="Code and output inline in document">
            <a:extLst>
              <a:ext uri="{FF2B5EF4-FFF2-40B4-BE49-F238E27FC236}">
                <a16:creationId xmlns:a16="http://schemas.microsoft.com/office/drawing/2014/main" id="{1F3071D3-6A6D-BB42-922C-3BEBC72EBAF0}"/>
              </a:ext>
            </a:extLst>
          </p:cNvPr>
          <p:cNvPicPr>
            <a:picLocks noGrp="1" noChangeAspect="1"/>
          </p:cNvPicPr>
          <p:nvPr>
            <p:ph idx="1"/>
          </p:nvPr>
        </p:nvPicPr>
        <p:blipFill>
          <a:blip r:embed="rId2"/>
          <a:stretch>
            <a:fillRect/>
          </a:stretch>
        </p:blipFill>
        <p:spPr>
          <a:xfrm>
            <a:off x="838200" y="3547514"/>
            <a:ext cx="10515600" cy="907560"/>
          </a:xfrm>
          <a:prstGeom prst="rect">
            <a:avLst/>
          </a:prstGeom>
        </p:spPr>
      </p:pic>
    </p:spTree>
    <p:extLst>
      <p:ext uri="{BB962C8B-B14F-4D97-AF65-F5344CB8AC3E}">
        <p14:creationId xmlns:p14="http://schemas.microsoft.com/office/powerpoint/2010/main" val="160762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11F4-684B-4F4D-9E6C-1A90EBD3E4E3}"/>
              </a:ext>
            </a:extLst>
          </p:cNvPr>
          <p:cNvSpPr>
            <a:spLocks noGrp="1"/>
          </p:cNvSpPr>
          <p:nvPr>
            <p:ph type="title"/>
          </p:nvPr>
        </p:nvSpPr>
        <p:spPr/>
        <p:txBody>
          <a:bodyPr/>
          <a:lstStyle/>
          <a:p>
            <a:r>
              <a:rPr lang="en-US" dirty="0"/>
              <a:t>What Can You Do with R Markdown?</a:t>
            </a:r>
          </a:p>
        </p:txBody>
      </p:sp>
      <p:pic>
        <p:nvPicPr>
          <p:cNvPr id="9" name="Content Placeholder 8">
            <a:extLst>
              <a:ext uri="{FF2B5EF4-FFF2-40B4-BE49-F238E27FC236}">
                <a16:creationId xmlns:a16="http://schemas.microsoft.com/office/drawing/2014/main" id="{70D64432-8425-684E-AA8A-7A3A0F5A82AF}"/>
              </a:ext>
            </a:extLst>
          </p:cNvPr>
          <p:cNvPicPr>
            <a:picLocks noGrp="1" noChangeAspect="1"/>
          </p:cNvPicPr>
          <p:nvPr>
            <p:ph idx="1"/>
          </p:nvPr>
        </p:nvPicPr>
        <p:blipFill>
          <a:blip r:embed="rId2"/>
          <a:stretch>
            <a:fillRect/>
          </a:stretch>
        </p:blipFill>
        <p:spPr>
          <a:xfrm>
            <a:off x="1220117" y="1825625"/>
            <a:ext cx="9751765" cy="4351338"/>
          </a:xfrm>
          <a:prstGeom prst="rect">
            <a:avLst/>
          </a:prstGeom>
        </p:spPr>
      </p:pic>
    </p:spTree>
    <p:extLst>
      <p:ext uri="{BB962C8B-B14F-4D97-AF65-F5344CB8AC3E}">
        <p14:creationId xmlns:p14="http://schemas.microsoft.com/office/powerpoint/2010/main" val="55202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855</Words>
  <Application>Microsoft Macintosh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R Markdown</vt:lpstr>
      <vt:lpstr>A Cautionary Tale</vt:lpstr>
      <vt:lpstr>A Happier Ending</vt:lpstr>
      <vt:lpstr>This talk is…</vt:lpstr>
      <vt:lpstr>What is R Markdown?</vt:lpstr>
      <vt:lpstr>What Can You Do with R Markdown?</vt:lpstr>
      <vt:lpstr>What Can You Do with R Markdown?</vt:lpstr>
      <vt:lpstr>What Can You Do with R Markdown?</vt:lpstr>
      <vt:lpstr>What Can You Do with R Markdown?</vt:lpstr>
      <vt:lpstr>What Can You Do with R Markdown?</vt:lpstr>
      <vt:lpstr>What Can You Do with R Markdown?</vt:lpstr>
      <vt:lpstr>Building an R Markdown Document</vt:lpstr>
      <vt:lpstr>Building an R Markdown Document</vt:lpstr>
      <vt:lpstr>See It For Real</vt:lpstr>
      <vt:lpstr>R Markdown Processing</vt:lpstr>
      <vt:lpstr>R Markdown Processing</vt:lpstr>
      <vt:lpstr>R Markdown Processing</vt:lpstr>
      <vt:lpstr>R Markdown Processing</vt:lpstr>
      <vt:lpstr>Other Cool Things About R Markdown</vt:lpstr>
      <vt:lpstr>How To Learn R Markdown</vt:lpstr>
      <vt:lpstr>Requirements For Your Computer</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dc:title>
  <dc:creator>Christopher Lee Mellinger</dc:creator>
  <cp:lastModifiedBy>Christopher Lee Mellinger</cp:lastModifiedBy>
  <cp:revision>41</cp:revision>
  <dcterms:created xsi:type="dcterms:W3CDTF">2018-01-26T00:28:17Z</dcterms:created>
  <dcterms:modified xsi:type="dcterms:W3CDTF">2018-02-07T05:57:20Z</dcterms:modified>
</cp:coreProperties>
</file>