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62" r:id="rId5"/>
    <p:sldId id="260" r:id="rId6"/>
    <p:sldId id="261" r:id="rId7"/>
    <p:sldId id="277" r:id="rId8"/>
    <p:sldId id="263" r:id="rId9"/>
    <p:sldId id="264" r:id="rId10"/>
    <p:sldId id="266" r:id="rId11"/>
    <p:sldId id="269" r:id="rId12"/>
    <p:sldId id="267" r:id="rId13"/>
    <p:sldId id="272" r:id="rId14"/>
    <p:sldId id="271" r:id="rId15"/>
    <p:sldId id="275" r:id="rId16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392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8DFCC-589B-4A60-9C12-59D686ADFE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CC3E0-7DDF-45E7-A937-AD50A2B51C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</p:spPr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</p:spPr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.png"/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611778" y="782216"/>
            <a:ext cx="11038043" cy="22882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sz="4800" b="1" i="0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多智能体系统中的意见集群形成与稳定性研究</a:t>
            </a:r>
            <a:endParaRPr sz="4800" b="1" i="0">
              <a:solidFill>
                <a:srgbClr val="000000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  <p:sp>
        <p:nvSpPr>
          <p:cNvPr id="3" name="New shape"/>
          <p:cNvSpPr/>
          <p:nvPr/>
        </p:nvSpPr>
        <p:spPr>
          <a:xfrm>
            <a:off x="622800" y="3833264"/>
            <a:ext cx="1101600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/>
        </p:txBody>
      </p:sp>
      <p:sp>
        <p:nvSpPr>
          <p:cNvPr id="4" name="New shape"/>
          <p:cNvSpPr/>
          <p:nvPr/>
        </p:nvSpPr>
        <p:spPr>
          <a:xfrm>
            <a:off x="611778" y="3833264"/>
            <a:ext cx="11038043" cy="778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sz="3000" b="1" i="0">
                <a:solidFill>
                  <a:srgbClr val="0090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实验复现答辩PPT</a:t>
            </a:r>
            <a:endParaRPr sz="3000" b="1" i="0">
              <a:solidFill>
                <a:srgbClr val="0090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  <p:sp>
        <p:nvSpPr>
          <p:cNvPr id="5" name="New shape"/>
          <p:cNvSpPr/>
          <p:nvPr/>
        </p:nvSpPr>
        <p:spPr>
          <a:xfrm>
            <a:off x="622800" y="4870621"/>
            <a:ext cx="1101600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/>
        </p:txBody>
      </p:sp>
      <p:sp>
        <p:nvSpPr>
          <p:cNvPr id="6" name="New shape"/>
          <p:cNvSpPr/>
          <p:nvPr/>
        </p:nvSpPr>
        <p:spPr>
          <a:xfrm>
            <a:off x="622800" y="4870621"/>
            <a:ext cx="1101600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/>
        </p:txBody>
      </p:sp>
      <p:sp>
        <p:nvSpPr>
          <p:cNvPr id="7" name="New shape"/>
          <p:cNvSpPr/>
          <p:nvPr/>
        </p:nvSpPr>
        <p:spPr>
          <a:xfrm>
            <a:off x="622800" y="4870621"/>
            <a:ext cx="1101600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/>
        </p:txBody>
      </p:sp>
      <p:sp>
        <p:nvSpPr>
          <p:cNvPr id="9" name="New shape"/>
          <p:cNvSpPr/>
          <p:nvPr/>
        </p:nvSpPr>
        <p:spPr>
          <a:xfrm>
            <a:off x="611778" y="5473203"/>
            <a:ext cx="11038043" cy="451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sz="1575" b="0" i="0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汇报时间: 2024/04/05</a:t>
            </a:r>
            <a:endParaRPr sz="1575" b="0" i="0">
              <a:solidFill>
                <a:srgbClr val="000000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43396"/>
            <a:ext cx="9369360" cy="7032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000" b="1" i="0" dirty="0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临时亚稳定状态的结论</a:t>
            </a:r>
            <a:endParaRPr sz="3000" b="1" i="0" dirty="0">
              <a:solidFill>
                <a:srgbClr val="000000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  <p:sp>
        <p:nvSpPr>
          <p:cNvPr id="4" name="New shape"/>
          <p:cNvSpPr/>
          <p:nvPr/>
        </p:nvSpPr>
        <p:spPr>
          <a:xfrm>
            <a:off x="1774800" y="1571768"/>
            <a:ext cx="8016003" cy="1374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lang="zh-CN" altLang="en-US" sz="2100" b="1" dirty="0">
                <a:solidFill>
                  <a:srgbClr val="0090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意见</a:t>
            </a:r>
            <a:r>
              <a:rPr lang="zh-CN" altLang="en-US" sz="2100" b="1" i="0" dirty="0">
                <a:solidFill>
                  <a:srgbClr val="0090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变化的过程</a:t>
            </a:r>
            <a:br>
              <a:rPr sz="1800" dirty="0">
                <a:latin typeface="微软雅黑" panose="020B0503020204020204" charset="-122"/>
              </a:rPr>
            </a:br>
            <a:endParaRPr sz="1800" dirty="0">
              <a:latin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575" b="0" i="0" dirty="0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即使最初集群之间没有直接开始相互影响，它们也可能通过中间的智能体间接影响彼此，这种间接互动可能导致集群间的分离距离逐渐缩小，最终聚合为同一个集群</a:t>
            </a:r>
            <a:endParaRPr sz="1575" b="0" i="0" dirty="0">
              <a:solidFill>
                <a:srgbClr val="000000"/>
              </a:solidFill>
              <a:highlight>
                <a:srgbClr val="FFFFFF">
                  <a:alpha val="0"/>
                </a:srgbClr>
              </a:highligh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New shape"/>
          <p:cNvSpPr/>
          <p:nvPr/>
        </p:nvSpPr>
        <p:spPr>
          <a:xfrm>
            <a:off x="1774800" y="3106065"/>
            <a:ext cx="8016003" cy="1374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lang="zh-CN" altLang="en-US" sz="2100" b="1" i="0" dirty="0">
                <a:solidFill>
                  <a:srgbClr val="0090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意见变化具有阶段性</a:t>
            </a:r>
            <a:br>
              <a:rPr sz="1800" dirty="0">
                <a:latin typeface="微软雅黑" panose="020B0503020204020204" charset="-122"/>
              </a:rPr>
            </a:br>
            <a:endParaRPr lang="zh-CN" altLang="en-US" sz="1800" dirty="0">
              <a:latin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575" b="0" i="0" dirty="0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说明了多智能体系统可能不是一开始就达到稳定状态，而是可能经历一系列中间状态，最终才达到稳定</a:t>
            </a:r>
            <a:endParaRPr lang="zh-CN" altLang="en-US" sz="1575" b="0" i="0" dirty="0">
              <a:solidFill>
                <a:srgbClr val="000000"/>
              </a:solidFill>
              <a:highlight>
                <a:srgbClr val="FFFFFF">
                  <a:alpha val="0"/>
                </a:srgbClr>
              </a:highligh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New shape"/>
          <p:cNvSpPr/>
          <p:nvPr/>
        </p:nvSpPr>
        <p:spPr>
          <a:xfrm>
            <a:off x="1270800" y="1555200"/>
            <a:ext cx="360000" cy="370800"/>
          </a:xfrm>
          <a:prstGeom prst="roundRect">
            <a:avLst>
              <a:gd name="adj" fmla="val 8819"/>
            </a:avLst>
          </a:prstGeom>
          <a:solidFill>
            <a:srgbClr val="0F35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1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New shape"/>
          <p:cNvSpPr/>
          <p:nvPr/>
        </p:nvSpPr>
        <p:spPr>
          <a:xfrm>
            <a:off x="1270800" y="3089496"/>
            <a:ext cx="360000" cy="370800"/>
          </a:xfrm>
          <a:prstGeom prst="roundRect">
            <a:avLst>
              <a:gd name="adj" fmla="val 8819"/>
            </a:avLst>
          </a:prstGeom>
          <a:solidFill>
            <a:srgbClr val="0F35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2</a:t>
            </a: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05991"/>
            <a:ext cx="9369360" cy="778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3000" b="1" i="0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fig.6复现细节</a:t>
            </a:r>
            <a:endParaRPr sz="3000" b="1" i="0">
              <a:solidFill>
                <a:srgbClr val="000000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  <p:pic>
        <p:nvPicPr>
          <p:cNvPr id="4" name="图片 3" descr="fig6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615" y="981075"/>
            <a:ext cx="3958590" cy="2889885"/>
          </a:xfrm>
          <a:prstGeom prst="rect">
            <a:avLst/>
          </a:prstGeom>
        </p:spPr>
      </p:pic>
      <p:pic>
        <p:nvPicPr>
          <p:cNvPr id="5" name="图片 4" descr="fig6b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9555" y="981075"/>
            <a:ext cx="4220210" cy="33794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38835" y="4437380"/>
            <a:ext cx="57092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随时间演变，最终收敛到一个不稳定的平衡状态，距离是1.399，这个距离小于权重比例之和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565265" y="4364990"/>
            <a:ext cx="55238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一开始分成了两个单独的意见集体，后来由于中间少数智能体的间接影响，导致最终合并成了一个稳定的意见集群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05991"/>
            <a:ext cx="9369360" cy="778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3000" b="1" i="0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结果分析</a:t>
            </a:r>
            <a:endParaRPr sz="3000" b="1" i="0">
              <a:solidFill>
                <a:srgbClr val="000000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  <p:sp>
        <p:nvSpPr>
          <p:cNvPr id="4" name="New shape"/>
          <p:cNvSpPr/>
          <p:nvPr/>
        </p:nvSpPr>
        <p:spPr>
          <a:xfrm>
            <a:off x="1558800" y="2493026"/>
            <a:ext cx="2744215" cy="2276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575" b="0" i="0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这表明随着智能体的数量增加，系统的稳定性可能会增加，也就是具有规模效应，越大的多智能体系统，在内部的相互沟通下，能达到更加稳定的状态</a:t>
            </a:r>
            <a:endParaRPr lang="en-US" sz="1575" b="0" i="0">
              <a:solidFill>
                <a:srgbClr val="000000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  <p:sp>
        <p:nvSpPr>
          <p:cNvPr id="5" name="New shape"/>
          <p:cNvSpPr/>
          <p:nvPr/>
        </p:nvSpPr>
        <p:spPr>
          <a:xfrm>
            <a:off x="1559070" y="1628788"/>
            <a:ext cx="2532802" cy="652517"/>
          </a:xfrm>
          <a:prstGeom prst="roundRect">
            <a:avLst>
              <a:gd name="adj" fmla="val 20033"/>
            </a:avLst>
          </a:prstGeom>
          <a:solidFill>
            <a:srgbClr val="E0F2FF"/>
          </a:solidFill>
          <a:ln w="6350">
            <a:solidFill>
              <a:srgbClr val="0F35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sz="2100" b="1" i="0">
                <a:solidFill>
                  <a:srgbClr val="0090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规模效应</a:t>
            </a:r>
            <a:endParaRPr lang="zh-CN" sz="2100" b="1" i="0">
              <a:solidFill>
                <a:srgbClr val="0090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  <p:pic>
        <p:nvPicPr>
          <p:cNvPr id="10" name="图片 9" descr="fig6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555" y="3644900"/>
            <a:ext cx="3392170" cy="2716530"/>
          </a:xfrm>
          <a:prstGeom prst="rect">
            <a:avLst/>
          </a:prstGeom>
        </p:spPr>
      </p:pic>
      <p:pic>
        <p:nvPicPr>
          <p:cNvPr id="11" name="图片 10" descr="fig6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090" y="764540"/>
            <a:ext cx="3054350" cy="222948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611778" y="2635727"/>
            <a:ext cx="11038043" cy="1189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sz="4800" b="1" i="0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谢 谢 大 家</a:t>
            </a:r>
            <a:endParaRPr sz="4800" b="1" i="0">
              <a:solidFill>
                <a:srgbClr val="000000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43396"/>
            <a:ext cx="9369360" cy="7032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000" b="1" i="0" dirty="0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核心公式</a:t>
            </a:r>
            <a:endParaRPr sz="3000" b="1" i="0" dirty="0">
              <a:solidFill>
                <a:srgbClr val="000000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  <p:pic>
        <p:nvPicPr>
          <p:cNvPr id="10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906" y="823423"/>
            <a:ext cx="5102047" cy="1142377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982800" y="1340768"/>
            <a:ext cx="3240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这个公式描述的是智能体</a:t>
            </a:r>
            <a:r>
              <a:rPr lang="en-US" altLang="zh-CN" dirty="0" err="1"/>
              <a:t>i</a:t>
            </a:r>
            <a:r>
              <a:rPr lang="zh-CN" altLang="en-US" dirty="0"/>
              <a:t>随着时间变化而变化的公式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994692" y="2142617"/>
            <a:ext cx="2952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大意为</a:t>
            </a:r>
            <a:r>
              <a:rPr lang="en-US" altLang="zh-CN" dirty="0"/>
              <a:t>t+1</a:t>
            </a:r>
            <a:r>
              <a:rPr lang="zh-CN" altLang="en-US" dirty="0"/>
              <a:t>的时刻，</a:t>
            </a:r>
            <a:r>
              <a:rPr lang="en-US" altLang="zh-CN" dirty="0"/>
              <a:t>xi</a:t>
            </a:r>
            <a:r>
              <a:rPr lang="zh-CN" altLang="en-US" dirty="0"/>
              <a:t>变成周围邻居的平均值，邻居的判定关键为之间的距离小于</a:t>
            </a:r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64" y="3140968"/>
            <a:ext cx="4339172" cy="311581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4763852" y="458112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代码基本逻辑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05991"/>
            <a:ext cx="9369360" cy="778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3000" b="1" i="0" dirty="0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fig.5复现细节</a:t>
            </a:r>
            <a:endParaRPr sz="3000" b="1" i="0" dirty="0">
              <a:solidFill>
                <a:srgbClr val="000000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968" y="106714"/>
            <a:ext cx="6202660" cy="4042366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391414" y="915676"/>
            <a:ext cx="5361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 </a:t>
            </a:r>
            <a:r>
              <a:rPr lang="zh-CN" altLang="en-US" dirty="0"/>
              <a:t>在区间 </a:t>
            </a:r>
            <a:r>
              <a:rPr lang="en-US" altLang="zh-CN" dirty="0"/>
              <a:t>[0, 2.5] </a:t>
            </a:r>
            <a:r>
              <a:rPr lang="zh-CN" altLang="en-US" dirty="0"/>
              <a:t>上，有 </a:t>
            </a:r>
            <a:r>
              <a:rPr lang="en-US" altLang="zh-CN" dirty="0"/>
              <a:t>251 </a:t>
            </a:r>
            <a:r>
              <a:rPr lang="zh-CN" altLang="en-US" dirty="0"/>
              <a:t>个智能体，它们的意见均匀分布</a:t>
            </a:r>
            <a:endParaRPr lang="zh-CN" altLang="en-US" dirty="0"/>
          </a:p>
          <a:p>
            <a:r>
              <a:rPr lang="en-US" altLang="zh-CN" dirty="0"/>
              <a:t>- </a:t>
            </a:r>
            <a:r>
              <a:rPr lang="zh-CN" altLang="en-US" dirty="0"/>
              <a:t>在区间 </a:t>
            </a:r>
            <a:r>
              <a:rPr lang="en-US" altLang="zh-CN" dirty="0"/>
              <a:t>[2.5, 3] </a:t>
            </a:r>
            <a:r>
              <a:rPr lang="zh-CN" altLang="en-US" dirty="0"/>
              <a:t>上，有 </a:t>
            </a:r>
            <a:r>
              <a:rPr lang="en-US" altLang="zh-CN" dirty="0"/>
              <a:t>500 </a:t>
            </a:r>
            <a:r>
              <a:rPr lang="zh-CN" altLang="en-US" dirty="0"/>
              <a:t>个智能体，它们的意见也均匀分布</a:t>
            </a:r>
            <a:endParaRPr lang="zh-CN" altLang="en-US" dirty="0"/>
          </a:p>
          <a:p>
            <a:r>
              <a:rPr lang="en-US" altLang="zh-CN" dirty="0"/>
              <a:t>- </a:t>
            </a:r>
            <a:r>
              <a:rPr lang="zh-CN" altLang="en-US" dirty="0"/>
              <a:t>这两个区间的意见密度不同，第二个区间（</a:t>
            </a:r>
            <a:r>
              <a:rPr lang="en-US" altLang="zh-CN" dirty="0"/>
              <a:t>[2.5, 3]</a:t>
            </a:r>
            <a:r>
              <a:rPr lang="zh-CN" altLang="en-US" dirty="0"/>
              <a:t>）的意见密度是第一个区间（</a:t>
            </a:r>
            <a:r>
              <a:rPr lang="en-US" altLang="zh-CN" dirty="0"/>
              <a:t>[0, 2.5]</a:t>
            </a:r>
            <a:r>
              <a:rPr lang="zh-CN" altLang="en-US" dirty="0"/>
              <a:t>）的十倍</a:t>
            </a:r>
            <a:endParaRPr lang="zh-CN" altLang="en-US" dirty="0"/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615964" y="3422167"/>
            <a:ext cx="5552043" cy="2533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通过模拟智能体之间的交互，意见最终收敛到两个集群，一个是2.61，一个是1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.1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第一个集群包含 153 个智能体，第二个集群包含 598 个智能体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这两个集群之间的意见距离是 1.6138，这个值大于 1.2559（计算方法是 1 + 153/598），表明虽然集群之间的距离小于 2，但满足稳定平衡的条件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43396"/>
            <a:ext cx="9369360" cy="7032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000" b="1" dirty="0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集群点的分布结论</a:t>
            </a:r>
            <a:endParaRPr sz="3000" b="1" i="0" dirty="0">
              <a:solidFill>
                <a:srgbClr val="000000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  <p:sp>
        <p:nvSpPr>
          <p:cNvPr id="4" name="New shape"/>
          <p:cNvSpPr/>
          <p:nvPr/>
        </p:nvSpPr>
        <p:spPr>
          <a:xfrm>
            <a:off x="1558800" y="2896970"/>
            <a:ext cx="2744215" cy="22169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575" b="1" i="0" dirty="0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在多智能体系统中，即使初始意见分布密度不同，智能体也可以通过局部交互最终形成意见集群，这些稳定的集群代表了系统中的主要意见</a:t>
            </a:r>
            <a:endParaRPr sz="1575" b="1" i="0" dirty="0">
              <a:solidFill>
                <a:srgbClr val="000000"/>
              </a:solidFill>
              <a:highlight>
                <a:srgbClr val="FFFFFF">
                  <a:alpha val="0"/>
                </a:srgbClr>
              </a:highligh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New shape"/>
          <p:cNvSpPr/>
          <p:nvPr/>
        </p:nvSpPr>
        <p:spPr>
          <a:xfrm>
            <a:off x="1556410" y="1914271"/>
            <a:ext cx="2580658" cy="550122"/>
          </a:xfrm>
          <a:prstGeom prst="roundRect">
            <a:avLst>
              <a:gd name="adj" fmla="val 10888"/>
            </a:avLst>
          </a:prstGeom>
          <a:solidFill>
            <a:srgbClr val="E0F2FF"/>
          </a:solidFill>
          <a:ln w="6350">
            <a:solidFill>
              <a:srgbClr val="0F35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100" b="1" i="0" dirty="0">
                <a:solidFill>
                  <a:srgbClr val="0090FF"/>
                </a:solidFill>
                <a:highlight>
                  <a:srgbClr val="FFFFFF">
                    <a:alpha val="0"/>
                  </a:srgbClr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分布密度不同</a:t>
            </a:r>
            <a:endParaRPr sz="2100" b="1" i="0" dirty="0">
              <a:solidFill>
                <a:srgbClr val="0090FF"/>
              </a:solidFill>
              <a:highlight>
                <a:srgbClr val="FFFFFF">
                  <a:alpha val="0"/>
                </a:srgbClr>
              </a:highligh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New shape"/>
          <p:cNvSpPr/>
          <p:nvPr/>
        </p:nvSpPr>
        <p:spPr>
          <a:xfrm>
            <a:off x="4427625" y="1924108"/>
            <a:ext cx="2580660" cy="530448"/>
          </a:xfrm>
          <a:prstGeom prst="roundRect">
            <a:avLst>
              <a:gd name="adj" fmla="val 10888"/>
            </a:avLst>
          </a:prstGeom>
          <a:solidFill>
            <a:srgbClr val="E0F2FF"/>
          </a:solidFill>
          <a:ln w="6350">
            <a:solidFill>
              <a:srgbClr val="0F35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100" b="1" i="0" dirty="0">
                <a:solidFill>
                  <a:srgbClr val="0090FF"/>
                </a:solidFill>
                <a:highlight>
                  <a:srgbClr val="FFFFFF">
                    <a:alpha val="0"/>
                  </a:srgbClr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最终的稳定距离</a:t>
            </a:r>
            <a:endParaRPr lang="zh-CN" altLang="en-US" sz="2100" b="1" i="0" dirty="0">
              <a:solidFill>
                <a:srgbClr val="0090FF"/>
              </a:solidFill>
              <a:highlight>
                <a:srgbClr val="FFFFFF">
                  <a:alpha val="0"/>
                </a:srgbClr>
              </a:highligh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New shape"/>
          <p:cNvSpPr/>
          <p:nvPr/>
        </p:nvSpPr>
        <p:spPr>
          <a:xfrm>
            <a:off x="7203270" y="2558009"/>
            <a:ext cx="2637146" cy="36711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575" b="0" i="0" dirty="0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如果已经达到了稳定</a:t>
            </a:r>
            <a:r>
              <a:rPr lang="zh-CN" altLang="en-US" sz="1575" dirty="0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1575" b="0" i="0" dirty="0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当使用更多的智能体时，如果保持初始意见分布的密度比例不变，也就是让两个区间的数量比值相同，也会得到类似的结果</a:t>
            </a:r>
            <a:endParaRPr lang="en-US" altLang="zh-CN" sz="1575" b="0" i="0" dirty="0">
              <a:solidFill>
                <a:srgbClr val="000000"/>
              </a:solidFill>
              <a:highlight>
                <a:srgbClr val="FFFFFF">
                  <a:alpha val="0"/>
                </a:srgbClr>
              </a:highligh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575" b="0" i="0" dirty="0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这表明系统的动态行为在一定程度上是尺度不变的，即系统的主要意见不会因为智能体数量的增加而改变</a:t>
            </a:r>
            <a:endParaRPr sz="1575" b="0" i="0" dirty="0">
              <a:solidFill>
                <a:srgbClr val="000000"/>
              </a:solidFill>
              <a:highlight>
                <a:srgbClr val="FFFFFF">
                  <a:alpha val="0"/>
                </a:srgbClr>
              </a:highligh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New shape"/>
          <p:cNvSpPr/>
          <p:nvPr/>
        </p:nvSpPr>
        <p:spPr>
          <a:xfrm>
            <a:off x="7203270" y="1879072"/>
            <a:ext cx="2580658" cy="585321"/>
          </a:xfrm>
          <a:prstGeom prst="roundRect">
            <a:avLst>
              <a:gd name="adj" fmla="val 20033"/>
            </a:avLst>
          </a:prstGeom>
          <a:solidFill>
            <a:srgbClr val="E0F2FF"/>
          </a:solidFill>
          <a:ln w="6350">
            <a:solidFill>
              <a:srgbClr val="0F35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100" b="1" i="0" dirty="0">
                <a:solidFill>
                  <a:srgbClr val="0090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稳定性的不变性</a:t>
            </a:r>
            <a:endParaRPr sz="2100" b="1" i="0" dirty="0">
              <a:solidFill>
                <a:srgbClr val="0090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4427625" y="2969766"/>
            <a:ext cx="2580661" cy="1685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虽然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集群稳定在2倍阈值之间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但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最终集群之间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不会成为邻居</a:t>
            </a:r>
            <a:endParaRPr lang="en-US" altLang="zh-CN" sz="1600" dirty="0">
              <a:solidFill>
                <a:srgbClr val="3333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en-US" sz="16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因为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距离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大于最小距离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80" y="4797152"/>
            <a:ext cx="3987590" cy="93636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43396"/>
            <a:ext cx="9369360" cy="7032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000" b="1" i="0" dirty="0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距离公式的解释</a:t>
            </a:r>
            <a:endParaRPr sz="3000" b="1" i="0" dirty="0">
              <a:solidFill>
                <a:srgbClr val="000000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800" y="1124744"/>
            <a:ext cx="2559182" cy="64773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51921" y="2276872"/>
            <a:ext cx="70089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WA</a:t>
            </a:r>
            <a:r>
              <a:rPr lang="zh-CN" altLang="en-US" dirty="0"/>
              <a:t>指的是在同一位置上的智能体集合，</a:t>
            </a:r>
            <a:r>
              <a:rPr lang="en-US" altLang="zh-CN" dirty="0" err="1"/>
              <a:t>xA</a:t>
            </a:r>
            <a:r>
              <a:rPr lang="en-US" altLang="zh-CN" dirty="0"/>
              <a:t> </a:t>
            </a:r>
            <a:r>
              <a:rPr lang="en-US" altLang="zh-CN" dirty="0" err="1"/>
              <a:t>xB</a:t>
            </a:r>
            <a:r>
              <a:rPr lang="zh-CN" altLang="en-US" dirty="0"/>
              <a:t>指的是两个集群的位置，</a:t>
            </a:r>
            <a:r>
              <a:rPr lang="en-US" altLang="zh-CN" dirty="0"/>
              <a:t>m</a:t>
            </a:r>
            <a:r>
              <a:rPr lang="zh-CN" altLang="en-US" dirty="0"/>
              <a:t>是两个意见集群的质量中心，也就是平均数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05991"/>
            <a:ext cx="9369360" cy="778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3000" b="1" i="0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fig.2复现细节</a:t>
            </a:r>
            <a:endParaRPr sz="3000" b="1" i="0">
              <a:solidFill>
                <a:srgbClr val="000000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088" y="324788"/>
            <a:ext cx="5010407" cy="384829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08154" y="1231592"/>
            <a:ext cx="60949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创建5000个智能体，让他们在L上随机分布（大数据量随机分布）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创建500个智能体，让他们在L上均匀分布（小数据量均匀分布）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24118" y="3825458"/>
            <a:ext cx="6094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记录每个L下收敛的意见集群，往下偏移2/L之后画图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168008" y="4528921"/>
            <a:ext cx="60949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图像含义</a:t>
            </a:r>
            <a:r>
              <a:rPr lang="en-US" altLang="zh-CN" dirty="0"/>
              <a:t>:</a:t>
            </a:r>
            <a:r>
              <a:rPr lang="zh-CN" altLang="en-US" dirty="0"/>
              <a:t>在不同初始意见分布下，集群在平衡状态下的位置如何随着 L 的变化而变化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43396"/>
            <a:ext cx="9369360" cy="7032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000" b="1" i="0" dirty="0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集群点收敛的普遍性</a:t>
            </a:r>
            <a:endParaRPr sz="3000" b="1" i="0" dirty="0">
              <a:solidFill>
                <a:srgbClr val="000000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  <p:sp>
        <p:nvSpPr>
          <p:cNvPr id="4" name="New shape"/>
          <p:cNvSpPr/>
          <p:nvPr/>
        </p:nvSpPr>
        <p:spPr>
          <a:xfrm>
            <a:off x="2279576" y="1623310"/>
            <a:ext cx="3031739" cy="2898928"/>
          </a:xfrm>
          <a:prstGeom prst="roundRect">
            <a:avLst>
              <a:gd name="adj" fmla="val 10032"/>
            </a:avLst>
          </a:prstGeom>
          <a:solidFill>
            <a:srgbClr val="E0F2FF"/>
          </a:solidFill>
          <a:ln w="6350">
            <a:solidFill>
              <a:srgbClr val="009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br>
              <a:rPr sz="1800" dirty="0">
                <a:latin typeface="微软雅黑" panose="020B0503020204020204" charset="-122"/>
              </a:rPr>
            </a:br>
            <a:endParaRPr sz="1800" dirty="0">
              <a:latin typeface="微软雅黑" panose="020B0503020204020204" charset="-122"/>
            </a:endParaRPr>
          </a:p>
          <a:p>
            <a:pPr algn="l"/>
            <a:r>
              <a:rPr lang="en-US" altLang="zh-CN" sz="2100" b="1" dirty="0">
                <a:solidFill>
                  <a:srgbClr val="0090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       </a:t>
            </a:r>
            <a:r>
              <a:rPr lang="zh-CN" altLang="en-US" sz="2100" b="1" dirty="0">
                <a:solidFill>
                  <a:srgbClr val="0090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均衡普遍性</a:t>
            </a:r>
            <a:br>
              <a:rPr sz="1800" dirty="0">
                <a:latin typeface="微软雅黑" panose="020B0503020204020204" charset="-122"/>
              </a:rPr>
            </a:br>
            <a:endParaRPr sz="1800" dirty="0">
              <a:latin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575" b="0" i="0" dirty="0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均衡状态具有普遍性，也就是不同的</a:t>
            </a:r>
            <a:r>
              <a:rPr lang="en-US" altLang="zh-CN" sz="1575" b="0" i="0" dirty="0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L</a:t>
            </a:r>
            <a:r>
              <a:rPr lang="zh-CN" altLang="en-US" sz="1575" b="0" i="0" dirty="0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下都会有稳定收敛的意见集群点，</a:t>
            </a:r>
            <a:r>
              <a:rPr lang="en-US" altLang="zh-CN" sz="1575" b="0" i="0" dirty="0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L</a:t>
            </a:r>
            <a:r>
              <a:rPr lang="zh-CN" altLang="en-US" sz="1575" b="0" i="0" dirty="0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与集群点的范围呈线性增加</a:t>
            </a:r>
            <a:br>
              <a:rPr sz="1800" dirty="0">
                <a:latin typeface="微软雅黑" panose="020B0503020204020204" charset="-122"/>
              </a:rPr>
            </a:br>
            <a:endParaRPr sz="1800" dirty="0">
              <a:latin typeface="微软雅黑" panose="020B0503020204020204" charset="-122"/>
            </a:endParaRPr>
          </a:p>
        </p:txBody>
      </p:sp>
      <p:sp>
        <p:nvSpPr>
          <p:cNvPr id="5" name="New shape"/>
          <p:cNvSpPr/>
          <p:nvPr/>
        </p:nvSpPr>
        <p:spPr>
          <a:xfrm>
            <a:off x="6456040" y="1623310"/>
            <a:ext cx="3031738" cy="2898928"/>
          </a:xfrm>
          <a:prstGeom prst="roundRect">
            <a:avLst>
              <a:gd name="adj" fmla="val 10032"/>
            </a:avLst>
          </a:prstGeom>
          <a:solidFill>
            <a:srgbClr val="E0F2FF"/>
          </a:solidFill>
          <a:ln w="6350">
            <a:solidFill>
              <a:srgbClr val="009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zh-CN" altLang="en-US" b="1" dirty="0">
                <a:solidFill>
                  <a:srgbClr val="0090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连续模型替代离散模型的可行性</a:t>
            </a:r>
            <a:br>
              <a:rPr sz="1800" dirty="0">
                <a:latin typeface="微软雅黑" panose="020B0503020204020204" charset="-122"/>
              </a:rPr>
            </a:br>
            <a:endParaRPr sz="1800" dirty="0">
              <a:latin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br>
              <a:rPr sz="1800" dirty="0">
                <a:latin typeface="微软雅黑" panose="020B0503020204020204" charset="-122"/>
              </a:rPr>
            </a:br>
            <a:endParaRPr sz="1800" dirty="0">
              <a:latin typeface="微软雅黑" panose="020B0503020204020204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528048" y="2926959"/>
            <a:ext cx="2808312" cy="1511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论是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均匀分布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还是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随机分布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的初始意见，只要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数据量够大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，最终的集群形成都表现出相似性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05991"/>
            <a:ext cx="9369360" cy="778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3000" b="1" i="0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fig.3复现细节</a:t>
            </a:r>
            <a:endParaRPr sz="3000" b="1" i="0">
              <a:solidFill>
                <a:srgbClr val="000000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  <p:sp>
        <p:nvSpPr>
          <p:cNvPr id="4" name="New shape"/>
          <p:cNvSpPr/>
          <p:nvPr/>
        </p:nvSpPr>
        <p:spPr>
          <a:xfrm>
            <a:off x="2571048" y="3429000"/>
            <a:ext cx="2744215" cy="22282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575" b="0" i="0" dirty="0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即使意见分布区间在半无限区间上，也能有稳定的集群点，间距大约是</a:t>
            </a:r>
            <a:r>
              <a:rPr lang="en-US" altLang="zh-CN" sz="1575" b="0" i="0" dirty="0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2.2</a:t>
            </a:r>
            <a:r>
              <a:rPr lang="zh-CN" altLang="en-US" sz="1575" b="0" i="0" dirty="0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，意义是增加更多的智能体也能达到稳定状态，代表模型具有可扩展性</a:t>
            </a:r>
            <a:endParaRPr sz="1575" b="0" i="0" dirty="0">
              <a:solidFill>
                <a:srgbClr val="000000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  <p:sp>
        <p:nvSpPr>
          <p:cNvPr id="5" name="New shape"/>
          <p:cNvSpPr/>
          <p:nvPr/>
        </p:nvSpPr>
        <p:spPr>
          <a:xfrm>
            <a:off x="2597150" y="2924944"/>
            <a:ext cx="2532802" cy="581424"/>
          </a:xfrm>
          <a:prstGeom prst="roundRect">
            <a:avLst>
              <a:gd name="adj" fmla="val 20033"/>
            </a:avLst>
          </a:prstGeom>
          <a:solidFill>
            <a:srgbClr val="E0F2FF"/>
          </a:solidFill>
          <a:ln w="6350">
            <a:solidFill>
              <a:srgbClr val="0F35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100" b="1" i="0" dirty="0">
                <a:solidFill>
                  <a:srgbClr val="0090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实验结论</a:t>
            </a:r>
            <a:endParaRPr sz="2100" b="1" i="0" dirty="0">
              <a:solidFill>
                <a:srgbClr val="0090FF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781" y="400698"/>
            <a:ext cx="4496468" cy="3510703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73043" y="1243206"/>
            <a:ext cx="52828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模拟意见区间在正无限区间上均匀分布，为了模拟取了0-30进行模拟，并截取了0-8的分布，x轴是迭代次数，对应t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312024" y="4103783"/>
            <a:ext cx="6094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随着时间的变化，意见区间从0到正无穷下的意见变化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05991"/>
            <a:ext cx="9369360" cy="778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3000" b="1" i="0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</a:rPr>
              <a:t>fig.4复现细节</a:t>
            </a:r>
            <a:endParaRPr sz="3000" b="1" i="0">
              <a:solidFill>
                <a:srgbClr val="000000"/>
              </a:solidFill>
              <a:highlight>
                <a:srgbClr val="FFFFFF">
                  <a:alpha val="0"/>
                </a:srgbClr>
              </a:highlight>
              <a:latin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442" y="494999"/>
            <a:ext cx="5016758" cy="3930852"/>
          </a:xfrm>
          <a:prstGeom prst="rect">
            <a:avLst/>
          </a:prstGeom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960096" y="4425851"/>
            <a:ext cx="367240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一个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临时亚稳定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的例子，L的值为0-4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70736" y="1628800"/>
            <a:ext cx="538124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前面几次迭代形成了两个不互相交互的群体，达到了亚稳定状态</a:t>
            </a:r>
            <a:endParaRPr lang="en-US" altLang="zh-CN" dirty="0"/>
          </a:p>
          <a:p>
            <a:r>
              <a:rPr lang="zh-CN" altLang="en-US" dirty="0"/>
              <a:t>之后两个群体中的一小部分都与位于中间的少数智能体进行交互，导致这两个分隔群体的距离慢慢减小，最终达到了距离小于1，从那个点开始，这些群体直接相互吸引并合并成一个单一的集群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AS_NET" val="Unix 5.4 unknown"/>
  <p:tag name="AS_OS" val="Unix 5.4 unknown"/>
  <p:tag name="AS_RELEASE_DATE" val="2013.12.17"/>
  <p:tag name="AS_TITLE" val="Spire.Presentation for .NET "/>
  <p:tag name="AS_VERSION" val="2.1.0.0"/>
  <p:tag name="KSO_WPP_MARK_KEY" val="9e5a75b1-a262-4c2e-a62d-4f89398296d8"/>
  <p:tag name="COMMONDATA" val="eyJoZGlkIjoiNWRlNTZlZmM3OWVmZDMwNTRiNTRkOTA2ODRjOTA0OWU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1594</Words>
  <Application>WPS 演示</Application>
  <PresentationFormat>宽屏</PresentationFormat>
  <Paragraphs>110</Paragraphs>
  <Slides>13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黑体</vt:lpstr>
      <vt:lpstr>Open Sans</vt:lpstr>
      <vt:lpstr>Segoe Print</vt:lpstr>
      <vt:lpstr>Calibri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12056</cp:lastModifiedBy>
  <cp:revision>4</cp:revision>
  <dcterms:created xsi:type="dcterms:W3CDTF">2024-04-05T08:42:00Z</dcterms:created>
  <dcterms:modified xsi:type="dcterms:W3CDTF">2024-04-05T13:29:27Z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A59475F64DCB45FA8E4A2F7597E82EF5</vt:lpwstr>
  </property>
  <property fmtid="{D5CDD505-2E9C-101B-9397-08002B2CF9AE}" pid="3" name="KSOProductBuildVer">
    <vt:lpwstr>2052-11.1.0.12165</vt:lpwstr>
  </property>
</Properties>
</file>