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Archivo Black" panose="020B0604020202020204" charset="0"/>
      <p:regular r:id="rId24"/>
    </p:embeddedFont>
    <p:embeddedFont>
      <p:font typeface="Open Sans" panose="020B0606030504020204" pitchFamily="34" charset="0"/>
      <p:regular r:id="rId25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1OYl+ebw03/UB9G9rt6xKW3Wg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10328106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210328106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10328106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3210328106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47ef76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31f47ef76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103281061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32103281061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cebb473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31cebb473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10bdfdf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3210bdfdf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10328106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3210328106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3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5.png"/><Relationship Id="rId5" Type="http://schemas.openxmlformats.org/officeDocument/2006/relationships/image" Target="../media/image5.pn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lalv.1308.ll@gmail.co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8.png"/><Relationship Id="rId5" Type="http://schemas.openxmlformats.org/officeDocument/2006/relationships/image" Target="../media/image5.pn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hyperlink" Target="mailto:geraldyanais834@gmail.com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5.png"/><Relationship Id="rId7" Type="http://schemas.openxmlformats.org/officeDocument/2006/relationships/hyperlink" Target="http://drive.google.com/file/d/1VhKY6EqYHMmb5xomyMZ0epGSHGOr_KQZ/vie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3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242" y="0"/>
            <a:ext cx="18285758" cy="10285737"/>
          </a:xfrm>
          <a:custGeom>
            <a:avLst/>
            <a:gdLst/>
            <a:ahLst/>
            <a:cxnLst/>
            <a:rect l="l" t="t" r="r" b="b"/>
            <a:pathLst>
              <a:path w="18285758" h="10285737" extrusionOk="0">
                <a:moveTo>
                  <a:pt x="0" y="0"/>
                </a:moveTo>
                <a:lnTo>
                  <a:pt x="18285758" y="0"/>
                </a:lnTo>
                <a:lnTo>
                  <a:pt x="18285758" y="10285737"/>
                </a:lnTo>
                <a:lnTo>
                  <a:pt x="0" y="102857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85" name="Google Shape;85;p1"/>
          <p:cNvSpPr txBox="1"/>
          <p:nvPr/>
        </p:nvSpPr>
        <p:spPr>
          <a:xfrm>
            <a:off x="3009015" y="7750715"/>
            <a:ext cx="7957869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65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Fonoaudiologia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390196" y="8689787"/>
            <a:ext cx="719550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9520" marR="0" lvl="1" indent="-138557" algn="l" rtl="0">
              <a:lnSpc>
                <a:spcPct val="1200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2"/>
              <a:buFont typeface="Arial"/>
              <a:buChar char="•"/>
            </a:pPr>
            <a:r>
              <a:rPr lang="en-US" sz="21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Camila Guerra</a:t>
            </a:r>
            <a:endParaRPr/>
          </a:p>
          <a:p>
            <a:pPr marL="239533" marR="0" lvl="1" indent="-138557" algn="l" rtl="0">
              <a:lnSpc>
                <a:spcPct val="1200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2"/>
              <a:buFont typeface="Arial"/>
              <a:buChar char="•"/>
            </a:pPr>
            <a:r>
              <a:rPr lang="en-US" sz="218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Anais Lagos</a:t>
            </a:r>
            <a:endParaRPr/>
          </a:p>
          <a:p>
            <a:pPr marL="239533" marR="0" lvl="1" indent="-119766" algn="l" rtl="0">
              <a:lnSpc>
                <a:spcPct val="12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2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Maipú, 10 Diciembre 2024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2837884" y="3169383"/>
            <a:ext cx="4262749" cy="84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57" b="0" i="0" u="none" strike="noStrike" cap="non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CAPSTONE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103281061_1_4"/>
          <p:cNvSpPr/>
          <p:nvPr/>
        </p:nvSpPr>
        <p:spPr>
          <a:xfrm>
            <a:off x="-5775" y="596752"/>
            <a:ext cx="2040446" cy="964121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44" name="Google Shape;244;g32103281061_1_4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45" name="Google Shape;245;g32103281061_1_4"/>
          <p:cNvSpPr/>
          <p:nvPr/>
        </p:nvSpPr>
        <p:spPr>
          <a:xfrm>
            <a:off x="16938511" y="9318328"/>
            <a:ext cx="343852" cy="427387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46" name="Google Shape;246;g32103281061_1_4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47" name="Google Shape;247;g32103281061_1_4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9" b="-1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48" name="Google Shape;248;g32103281061_1_4"/>
          <p:cNvSpPr/>
          <p:nvPr/>
        </p:nvSpPr>
        <p:spPr>
          <a:xfrm>
            <a:off x="13819227" y="37809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1"/>
                </a:lnTo>
                <a:lnTo>
                  <a:pt x="0" y="957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59" b="-165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49" name="Google Shape;249;g32103281061_1_4"/>
          <p:cNvSpPr txBox="1"/>
          <p:nvPr/>
        </p:nvSpPr>
        <p:spPr>
          <a:xfrm>
            <a:off x="5649251" y="817200"/>
            <a:ext cx="577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>
                <a:latin typeface="Open Sans"/>
                <a:ea typeface="Open Sans"/>
                <a:cs typeface="Open Sans"/>
                <a:sym typeface="Open Sans"/>
              </a:rPr>
              <a:t>Etapas de Implementación</a:t>
            </a:r>
            <a:endParaRPr/>
          </a:p>
        </p:txBody>
      </p:sp>
      <p:pic>
        <p:nvPicPr>
          <p:cNvPr id="250" name="Google Shape;250;g32103281061_1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5350" y="3135725"/>
            <a:ext cx="7283152" cy="409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2103281061_1_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0338" y="2968150"/>
            <a:ext cx="6455826" cy="42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2103281061_1_4"/>
          <p:cNvSpPr txBox="1"/>
          <p:nvPr/>
        </p:nvSpPr>
        <p:spPr>
          <a:xfrm>
            <a:off x="3360601" y="2208000"/>
            <a:ext cx="163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>
                <a:latin typeface="Open Sans"/>
                <a:ea typeface="Open Sans"/>
                <a:cs typeface="Open Sans"/>
                <a:sym typeface="Open Sans"/>
              </a:rPr>
              <a:t>Diseño </a:t>
            </a:r>
            <a:endParaRPr/>
          </a:p>
        </p:txBody>
      </p:sp>
      <p:sp>
        <p:nvSpPr>
          <p:cNvPr id="253" name="Google Shape;253;g32103281061_1_4"/>
          <p:cNvSpPr txBox="1"/>
          <p:nvPr/>
        </p:nvSpPr>
        <p:spPr>
          <a:xfrm>
            <a:off x="9768575" y="2315700"/>
            <a:ext cx="751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 b="1">
                <a:latin typeface="Open Sans"/>
                <a:ea typeface="Open Sans"/>
                <a:cs typeface="Open Sans"/>
                <a:sym typeface="Open Sans"/>
              </a:rPr>
              <a:t>Sprint 1  Pagina Principal </a:t>
            </a:r>
            <a:endParaRPr sz="70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103281061_1_21"/>
          <p:cNvSpPr/>
          <p:nvPr/>
        </p:nvSpPr>
        <p:spPr>
          <a:xfrm>
            <a:off x="-5775" y="596752"/>
            <a:ext cx="2040446" cy="964121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59" name="Google Shape;259;g32103281061_1_21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60" name="Google Shape;260;g32103281061_1_21"/>
          <p:cNvSpPr/>
          <p:nvPr/>
        </p:nvSpPr>
        <p:spPr>
          <a:xfrm>
            <a:off x="16938511" y="9318328"/>
            <a:ext cx="343852" cy="427387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61" name="Google Shape;261;g32103281061_1_21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62" name="Google Shape;262;g32103281061_1_21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9" b="-1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63" name="Google Shape;263;g32103281061_1_21"/>
          <p:cNvSpPr/>
          <p:nvPr/>
        </p:nvSpPr>
        <p:spPr>
          <a:xfrm>
            <a:off x="13819227" y="37809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1"/>
                </a:lnTo>
                <a:lnTo>
                  <a:pt x="0" y="957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59" b="-165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64" name="Google Shape;264;g32103281061_1_21"/>
          <p:cNvSpPr txBox="1"/>
          <p:nvPr/>
        </p:nvSpPr>
        <p:spPr>
          <a:xfrm>
            <a:off x="5649251" y="817200"/>
            <a:ext cx="577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>
                <a:latin typeface="Open Sans"/>
                <a:ea typeface="Open Sans"/>
                <a:cs typeface="Open Sans"/>
                <a:sym typeface="Open Sans"/>
              </a:rPr>
              <a:t>Etapas de Implementación</a:t>
            </a:r>
            <a:endParaRPr/>
          </a:p>
        </p:txBody>
      </p:sp>
      <p:sp>
        <p:nvSpPr>
          <p:cNvPr id="265" name="Google Shape;265;g32103281061_1_21"/>
          <p:cNvSpPr txBox="1"/>
          <p:nvPr/>
        </p:nvSpPr>
        <p:spPr>
          <a:xfrm>
            <a:off x="1642775" y="2208000"/>
            <a:ext cx="515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>
                <a:latin typeface="Open Sans"/>
                <a:ea typeface="Open Sans"/>
                <a:cs typeface="Open Sans"/>
                <a:sym typeface="Open Sans"/>
              </a:rPr>
              <a:t> Sprint 2 Perfil Paciente </a:t>
            </a:r>
            <a:endParaRPr/>
          </a:p>
        </p:txBody>
      </p:sp>
      <p:sp>
        <p:nvSpPr>
          <p:cNvPr id="266" name="Google Shape;266;g32103281061_1_21"/>
          <p:cNvSpPr txBox="1"/>
          <p:nvPr/>
        </p:nvSpPr>
        <p:spPr>
          <a:xfrm>
            <a:off x="9265725" y="2208000"/>
            <a:ext cx="655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>
                <a:latin typeface="Open Sans"/>
                <a:ea typeface="Open Sans"/>
                <a:cs typeface="Open Sans"/>
                <a:sym typeface="Open Sans"/>
              </a:rPr>
              <a:t> Sprint 3 Perfil Fonoaudiologo</a:t>
            </a:r>
            <a:endParaRPr/>
          </a:p>
        </p:txBody>
      </p:sp>
      <p:pic>
        <p:nvPicPr>
          <p:cNvPr id="267" name="Google Shape;267;g32103281061_1_21"/>
          <p:cNvPicPr preferRelativeResize="0"/>
          <p:nvPr/>
        </p:nvPicPr>
        <p:blipFill rotWithShape="1">
          <a:blip r:embed="rId7">
            <a:alphaModFix/>
          </a:blip>
          <a:srcRect r="16177"/>
          <a:stretch/>
        </p:blipFill>
        <p:spPr>
          <a:xfrm>
            <a:off x="9002201" y="3117450"/>
            <a:ext cx="8400099" cy="536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32103281061_1_21"/>
          <p:cNvPicPr preferRelativeResize="0"/>
          <p:nvPr/>
        </p:nvPicPr>
        <p:blipFill rotWithShape="1">
          <a:blip r:embed="rId8">
            <a:alphaModFix/>
          </a:blip>
          <a:srcRect r="12165"/>
          <a:stretch/>
        </p:blipFill>
        <p:spPr>
          <a:xfrm>
            <a:off x="275425" y="3117450"/>
            <a:ext cx="8269574" cy="536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/>
          <p:nvPr/>
        </p:nvSpPr>
        <p:spPr>
          <a:xfrm>
            <a:off x="1345976" y="4431887"/>
            <a:ext cx="2509748" cy="964121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38B6FF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74" name="Google Shape;274;p10"/>
          <p:cNvSpPr/>
          <p:nvPr/>
        </p:nvSpPr>
        <p:spPr>
          <a:xfrm>
            <a:off x="66142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69" y="0"/>
                </a:lnTo>
                <a:lnTo>
                  <a:pt x="1433469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75" name="Google Shape;275;p10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76" name="Google Shape;276;p10"/>
          <p:cNvSpPr/>
          <p:nvPr/>
        </p:nvSpPr>
        <p:spPr>
          <a:xfrm>
            <a:off x="2585521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5" y="0"/>
                </a:lnTo>
                <a:lnTo>
                  <a:pt x="333245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77" name="Google Shape;277;p10"/>
          <p:cNvSpPr/>
          <p:nvPr/>
        </p:nvSpPr>
        <p:spPr>
          <a:xfrm>
            <a:off x="2871762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78" name="Google Shape;278;p10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79" name="Google Shape;279;p10"/>
          <p:cNvSpPr txBox="1"/>
          <p:nvPr/>
        </p:nvSpPr>
        <p:spPr>
          <a:xfrm>
            <a:off x="189911" y="4683100"/>
            <a:ext cx="48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Open Sans"/>
                <a:ea typeface="Open Sans"/>
                <a:cs typeface="Open Sans"/>
                <a:sym typeface="Open Sans"/>
              </a:rPr>
              <a:t>Caso de uso</a:t>
            </a:r>
            <a:endParaRPr/>
          </a:p>
        </p:txBody>
      </p:sp>
      <p:sp>
        <p:nvSpPr>
          <p:cNvPr id="280" name="Google Shape;280;p10"/>
          <p:cNvSpPr/>
          <p:nvPr/>
        </p:nvSpPr>
        <p:spPr>
          <a:xfrm>
            <a:off x="229546" y="371522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1"/>
                </a:lnTo>
                <a:lnTo>
                  <a:pt x="0" y="957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60" b="-1661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pic>
        <p:nvPicPr>
          <p:cNvPr id="281" name="Google Shape;28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3852" y="155300"/>
            <a:ext cx="11310575" cy="99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f47ef7639_0_0"/>
          <p:cNvSpPr/>
          <p:nvPr/>
        </p:nvSpPr>
        <p:spPr>
          <a:xfrm>
            <a:off x="14130462" y="3247958"/>
            <a:ext cx="3407544" cy="2301034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38B6FF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87" name="Google Shape;287;g31f47ef7639_0_0"/>
          <p:cNvSpPr/>
          <p:nvPr/>
        </p:nvSpPr>
        <p:spPr>
          <a:xfrm>
            <a:off x="-5775" y="596752"/>
            <a:ext cx="2040446" cy="964121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88" name="Google Shape;288;g31f47ef7639_0_0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89" name="Google Shape;289;g31f47ef7639_0_0"/>
          <p:cNvSpPr/>
          <p:nvPr/>
        </p:nvSpPr>
        <p:spPr>
          <a:xfrm>
            <a:off x="16938511" y="9318328"/>
            <a:ext cx="343852" cy="427387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90" name="Google Shape;290;g31f47ef7639_0_0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91" name="Google Shape;291;g31f47ef7639_0_0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9" b="-1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92" name="Google Shape;292;g31f47ef7639_0_0"/>
          <p:cNvSpPr/>
          <p:nvPr/>
        </p:nvSpPr>
        <p:spPr>
          <a:xfrm>
            <a:off x="13697590" y="54981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2"/>
                </a:lnTo>
                <a:lnTo>
                  <a:pt x="0" y="95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59" b="-165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93" name="Google Shape;293;g31f47ef7639_0_0"/>
          <p:cNvSpPr txBox="1"/>
          <p:nvPr/>
        </p:nvSpPr>
        <p:spPr>
          <a:xfrm>
            <a:off x="14384913" y="3429000"/>
            <a:ext cx="28986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Diagrama de Arquitectura de Software</a:t>
            </a:r>
            <a:endParaRPr sz="3500" b="1"/>
          </a:p>
        </p:txBody>
      </p:sp>
      <p:pic>
        <p:nvPicPr>
          <p:cNvPr id="294" name="Google Shape;294;g31f47ef7639_0_0"/>
          <p:cNvPicPr preferRelativeResize="0"/>
          <p:nvPr/>
        </p:nvPicPr>
        <p:blipFill rotWithShape="1">
          <a:blip r:embed="rId7">
            <a:alphaModFix/>
          </a:blip>
          <a:srcRect t="1230" b="-1230"/>
          <a:stretch/>
        </p:blipFill>
        <p:spPr>
          <a:xfrm>
            <a:off x="2034675" y="596750"/>
            <a:ext cx="11361750" cy="97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00" name="Google Shape;300;p11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01" name="Google Shape;301;p11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02" name="Google Shape;302;p11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03" name="Google Shape;303;p11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04" name="Google Shape;304;p11"/>
          <p:cNvSpPr/>
          <p:nvPr/>
        </p:nvSpPr>
        <p:spPr>
          <a:xfrm>
            <a:off x="13697590" y="54981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2"/>
                </a:lnTo>
                <a:lnTo>
                  <a:pt x="0" y="95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60" b="-1661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05" name="Google Shape;305;p11"/>
          <p:cNvSpPr txBox="1"/>
          <p:nvPr/>
        </p:nvSpPr>
        <p:spPr>
          <a:xfrm>
            <a:off x="3104136" y="797850"/>
            <a:ext cx="48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Open Sans"/>
                <a:ea typeface="Open Sans"/>
                <a:cs typeface="Open Sans"/>
                <a:sym typeface="Open Sans"/>
              </a:rPr>
              <a:t>Topologia </a:t>
            </a:r>
            <a:endParaRPr sz="30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6" name="Google Shape;306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6725" y="1507575"/>
            <a:ext cx="13073837" cy="85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103281061_1_43"/>
          <p:cNvSpPr/>
          <p:nvPr/>
        </p:nvSpPr>
        <p:spPr>
          <a:xfrm>
            <a:off x="-5775" y="596752"/>
            <a:ext cx="2040446" cy="964121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12" name="Google Shape;312;g32103281061_1_43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13" name="Google Shape;313;g32103281061_1_43"/>
          <p:cNvSpPr/>
          <p:nvPr/>
        </p:nvSpPr>
        <p:spPr>
          <a:xfrm>
            <a:off x="16938511" y="9318328"/>
            <a:ext cx="343852" cy="427387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14" name="Google Shape;314;g32103281061_1_43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15" name="Google Shape;315;g32103281061_1_43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9" b="-1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16" name="Google Shape;316;g32103281061_1_43"/>
          <p:cNvSpPr/>
          <p:nvPr/>
        </p:nvSpPr>
        <p:spPr>
          <a:xfrm>
            <a:off x="13697590" y="54981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2"/>
                </a:lnTo>
                <a:lnTo>
                  <a:pt x="0" y="95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59" b="-165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17" name="Google Shape;317;g32103281061_1_43"/>
          <p:cNvSpPr txBox="1"/>
          <p:nvPr/>
        </p:nvSpPr>
        <p:spPr>
          <a:xfrm>
            <a:off x="3104136" y="797850"/>
            <a:ext cx="48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Open Sans"/>
                <a:ea typeface="Open Sans"/>
                <a:cs typeface="Open Sans"/>
                <a:sym typeface="Open Sans"/>
              </a:rPr>
              <a:t>Diagrama de Clases</a:t>
            </a:r>
            <a:endParaRPr sz="30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8" name="Google Shape;318;g32103281061_1_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4600" y="1989200"/>
            <a:ext cx="12934375" cy="75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cebb47376_0_0"/>
          <p:cNvSpPr/>
          <p:nvPr/>
        </p:nvSpPr>
        <p:spPr>
          <a:xfrm>
            <a:off x="13922412" y="3208283"/>
            <a:ext cx="3407544" cy="2301034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38B6FF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24" name="Google Shape;324;g31cebb47376_0_0"/>
          <p:cNvSpPr/>
          <p:nvPr/>
        </p:nvSpPr>
        <p:spPr>
          <a:xfrm>
            <a:off x="-5775" y="596752"/>
            <a:ext cx="2040446" cy="964121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25" name="Google Shape;325;g31cebb47376_0_0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26" name="Google Shape;326;g31cebb47376_0_0"/>
          <p:cNvSpPr/>
          <p:nvPr/>
        </p:nvSpPr>
        <p:spPr>
          <a:xfrm>
            <a:off x="16938511" y="9318328"/>
            <a:ext cx="343852" cy="427387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27" name="Google Shape;327;g31cebb47376_0_0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28" name="Google Shape;328;g31cebb47376_0_0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9" b="-1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29" name="Google Shape;329;g31cebb47376_0_0"/>
          <p:cNvSpPr/>
          <p:nvPr/>
        </p:nvSpPr>
        <p:spPr>
          <a:xfrm>
            <a:off x="13697590" y="54981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2"/>
                </a:lnTo>
                <a:lnTo>
                  <a:pt x="0" y="95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59" b="-165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30" name="Google Shape;330;g31cebb47376_0_0"/>
          <p:cNvSpPr txBox="1"/>
          <p:nvPr/>
        </p:nvSpPr>
        <p:spPr>
          <a:xfrm>
            <a:off x="12371554" y="3754613"/>
            <a:ext cx="62589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Open Sans"/>
                <a:ea typeface="Open Sans"/>
                <a:cs typeface="Open Sans"/>
                <a:sym typeface="Open Sans"/>
              </a:rPr>
              <a:t>Modelamiento</a:t>
            </a:r>
            <a:endParaRPr sz="30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Open Sans"/>
                <a:ea typeface="Open Sans"/>
                <a:cs typeface="Open Sans"/>
                <a:sym typeface="Open Sans"/>
              </a:rPr>
              <a:t> Base de datos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1" name="Google Shape;331;g31cebb4737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9425" y="357250"/>
            <a:ext cx="10132124" cy="99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37" name="Google Shape;337;p12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38" name="Google Shape;338;p12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39" name="Google Shape;339;p12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40" name="Google Shape;340;p12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41" name="Google Shape;341;p12"/>
          <p:cNvSpPr/>
          <p:nvPr/>
        </p:nvSpPr>
        <p:spPr>
          <a:xfrm>
            <a:off x="13697590" y="54981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2"/>
                </a:lnTo>
                <a:lnTo>
                  <a:pt x="0" y="95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60" b="-1661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42" name="Google Shape;342;p12"/>
          <p:cNvSpPr txBox="1"/>
          <p:nvPr/>
        </p:nvSpPr>
        <p:spPr>
          <a:xfrm>
            <a:off x="6347275" y="793250"/>
            <a:ext cx="494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Open Sans"/>
                <a:ea typeface="Open Sans"/>
                <a:cs typeface="Open Sans"/>
                <a:sym typeface="Open Sans"/>
              </a:rPr>
              <a:t>Tecnologías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Utilizadas</a:t>
            </a:r>
            <a:endParaRPr/>
          </a:p>
        </p:txBody>
      </p:sp>
      <p:sp>
        <p:nvSpPr>
          <p:cNvPr id="343" name="Google Shape;343;p12"/>
          <p:cNvSpPr/>
          <p:nvPr/>
        </p:nvSpPr>
        <p:spPr>
          <a:xfrm>
            <a:off x="629791" y="3103788"/>
            <a:ext cx="2609815" cy="2609815"/>
          </a:xfrm>
          <a:custGeom>
            <a:avLst/>
            <a:gdLst/>
            <a:ahLst/>
            <a:cxnLst/>
            <a:rect l="l" t="t" r="r" b="b"/>
            <a:pathLst>
              <a:path w="2609815" h="2609815" extrusionOk="0">
                <a:moveTo>
                  <a:pt x="0" y="0"/>
                </a:moveTo>
                <a:lnTo>
                  <a:pt x="2609816" y="0"/>
                </a:lnTo>
                <a:lnTo>
                  <a:pt x="2609816" y="2609815"/>
                </a:lnTo>
                <a:lnTo>
                  <a:pt x="0" y="26098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44" name="Google Shape;344;p12"/>
          <p:cNvSpPr/>
          <p:nvPr/>
        </p:nvSpPr>
        <p:spPr>
          <a:xfrm>
            <a:off x="1201937" y="3531299"/>
            <a:ext cx="1363717" cy="1754811"/>
          </a:xfrm>
          <a:custGeom>
            <a:avLst/>
            <a:gdLst/>
            <a:ahLst/>
            <a:cxnLst/>
            <a:rect l="l" t="t" r="r" b="b"/>
            <a:pathLst>
              <a:path w="1683601" h="2034564" extrusionOk="0">
                <a:moveTo>
                  <a:pt x="0" y="0"/>
                </a:moveTo>
                <a:lnTo>
                  <a:pt x="1683602" y="0"/>
                </a:lnTo>
                <a:lnTo>
                  <a:pt x="1683602" y="2034564"/>
                </a:lnTo>
                <a:lnTo>
                  <a:pt x="0" y="2034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grpSp>
        <p:nvGrpSpPr>
          <p:cNvPr id="345" name="Google Shape;345;p12"/>
          <p:cNvGrpSpPr/>
          <p:nvPr/>
        </p:nvGrpSpPr>
        <p:grpSpPr>
          <a:xfrm>
            <a:off x="4049406" y="3049796"/>
            <a:ext cx="2789393" cy="2663806"/>
            <a:chOff x="-210012" y="0"/>
            <a:chExt cx="9329074" cy="8909050"/>
          </a:xfrm>
        </p:grpSpPr>
        <p:sp>
          <p:nvSpPr>
            <p:cNvPr id="346" name="Google Shape;346;p12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 extrusionOk="0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 extrusionOk="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l="222" r="222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 extrusionOk="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12"/>
          <p:cNvSpPr/>
          <p:nvPr/>
        </p:nvSpPr>
        <p:spPr>
          <a:xfrm>
            <a:off x="7808461" y="3238676"/>
            <a:ext cx="2388074" cy="2394059"/>
          </a:xfrm>
          <a:custGeom>
            <a:avLst/>
            <a:gdLst/>
            <a:ahLst/>
            <a:cxnLst/>
            <a:rect l="l" t="t" r="r" b="b"/>
            <a:pathLst>
              <a:path w="2388074" h="2394059" extrusionOk="0">
                <a:moveTo>
                  <a:pt x="0" y="0"/>
                </a:moveTo>
                <a:lnTo>
                  <a:pt x="2388074" y="0"/>
                </a:lnTo>
                <a:lnTo>
                  <a:pt x="2388074" y="2394059"/>
                </a:lnTo>
                <a:lnTo>
                  <a:pt x="0" y="23940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50" name="Google Shape;350;p12"/>
          <p:cNvSpPr/>
          <p:nvPr/>
        </p:nvSpPr>
        <p:spPr>
          <a:xfrm>
            <a:off x="11166173" y="3103600"/>
            <a:ext cx="2557642" cy="2664211"/>
          </a:xfrm>
          <a:custGeom>
            <a:avLst/>
            <a:gdLst/>
            <a:ahLst/>
            <a:cxnLst/>
            <a:rect l="l" t="t" r="r" b="b"/>
            <a:pathLst>
              <a:path w="2557642" h="2664211" extrusionOk="0">
                <a:moveTo>
                  <a:pt x="0" y="0"/>
                </a:moveTo>
                <a:lnTo>
                  <a:pt x="2557642" y="0"/>
                </a:lnTo>
                <a:lnTo>
                  <a:pt x="2557642" y="2664211"/>
                </a:lnTo>
                <a:lnTo>
                  <a:pt x="0" y="26642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51" name="Google Shape;351;p12"/>
          <p:cNvSpPr txBox="1"/>
          <p:nvPr/>
        </p:nvSpPr>
        <p:spPr>
          <a:xfrm>
            <a:off x="230549" y="6232925"/>
            <a:ext cx="34083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Desarrollo, Diseño y Ejecución</a:t>
            </a:r>
            <a:endParaRPr sz="600"/>
          </a:p>
        </p:txBody>
      </p:sp>
      <p:sp>
        <p:nvSpPr>
          <p:cNvPr id="352" name="Google Shape;352;p12"/>
          <p:cNvSpPr txBox="1"/>
          <p:nvPr/>
        </p:nvSpPr>
        <p:spPr>
          <a:xfrm>
            <a:off x="4049400" y="6025775"/>
            <a:ext cx="3092400" cy="12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Gestión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almacenamiento de datos</a:t>
            </a:r>
            <a:endParaRPr sz="2200"/>
          </a:p>
        </p:txBody>
      </p:sp>
      <p:sp>
        <p:nvSpPr>
          <p:cNvPr id="353" name="Google Shape;353;p12"/>
          <p:cNvSpPr txBox="1"/>
          <p:nvPr/>
        </p:nvSpPr>
        <p:spPr>
          <a:xfrm>
            <a:off x="7559725" y="6160075"/>
            <a:ext cx="30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Servicios de api’s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host</a:t>
            </a:r>
            <a:endParaRPr/>
          </a:p>
        </p:txBody>
      </p:sp>
      <p:sp>
        <p:nvSpPr>
          <p:cNvPr id="354" name="Google Shape;354;p12"/>
          <p:cNvSpPr txBox="1"/>
          <p:nvPr/>
        </p:nvSpPr>
        <p:spPr>
          <a:xfrm>
            <a:off x="11070057" y="6072978"/>
            <a:ext cx="35343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Colaboración y Control de Versiones</a:t>
            </a:r>
            <a:endParaRPr sz="600"/>
          </a:p>
        </p:txBody>
      </p:sp>
      <p:pic>
        <p:nvPicPr>
          <p:cNvPr id="355" name="Google Shape;355;p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576387" y="3238675"/>
            <a:ext cx="3092399" cy="23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2"/>
          <p:cNvSpPr txBox="1"/>
          <p:nvPr/>
        </p:nvSpPr>
        <p:spPr>
          <a:xfrm>
            <a:off x="14878476" y="6072975"/>
            <a:ext cx="3092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Framework del backend</a:t>
            </a:r>
            <a:endParaRPr sz="60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10bdfdfc8_1_0"/>
          <p:cNvSpPr/>
          <p:nvPr/>
        </p:nvSpPr>
        <p:spPr>
          <a:xfrm>
            <a:off x="-5775" y="596752"/>
            <a:ext cx="2040446" cy="964121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62" name="Google Shape;362;g3210bdfdfc8_1_0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63" name="Google Shape;363;g3210bdfdfc8_1_0"/>
          <p:cNvSpPr/>
          <p:nvPr/>
        </p:nvSpPr>
        <p:spPr>
          <a:xfrm>
            <a:off x="16938511" y="9318328"/>
            <a:ext cx="343852" cy="427387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64" name="Google Shape;364;g3210bdfdfc8_1_0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65" name="Google Shape;365;g3210bdfdfc8_1_0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9" b="-1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66" name="Google Shape;366;g3210bdfdfc8_1_0"/>
          <p:cNvSpPr/>
          <p:nvPr/>
        </p:nvSpPr>
        <p:spPr>
          <a:xfrm>
            <a:off x="13697590" y="54981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2"/>
                </a:lnTo>
                <a:lnTo>
                  <a:pt x="0" y="95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59" b="-165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67" name="Google Shape;367;g3210bdfdfc8_1_0"/>
          <p:cNvSpPr txBox="1"/>
          <p:nvPr/>
        </p:nvSpPr>
        <p:spPr>
          <a:xfrm>
            <a:off x="6491875" y="817213"/>
            <a:ext cx="494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latin typeface="Open Sans"/>
                <a:ea typeface="Open Sans"/>
                <a:cs typeface="Open Sans"/>
                <a:sym typeface="Open Sans"/>
              </a:rPr>
              <a:t>Demostracion</a:t>
            </a:r>
            <a:endParaRPr sz="1800"/>
          </a:p>
        </p:txBody>
      </p:sp>
      <p:sp>
        <p:nvSpPr>
          <p:cNvPr id="368" name="Google Shape;368;g3210bdfdfc8_1_0"/>
          <p:cNvSpPr/>
          <p:nvPr/>
        </p:nvSpPr>
        <p:spPr>
          <a:xfrm>
            <a:off x="1201937" y="3531299"/>
            <a:ext cx="1363717" cy="1754811"/>
          </a:xfrm>
          <a:custGeom>
            <a:avLst/>
            <a:gdLst/>
            <a:ahLst/>
            <a:cxnLst/>
            <a:rect l="l" t="t" r="r" b="b"/>
            <a:pathLst>
              <a:path w="1683601" h="2034564" extrusionOk="0">
                <a:moveTo>
                  <a:pt x="0" y="0"/>
                </a:moveTo>
                <a:lnTo>
                  <a:pt x="1683602" y="0"/>
                </a:lnTo>
                <a:lnTo>
                  <a:pt x="1683602" y="2034564"/>
                </a:lnTo>
                <a:lnTo>
                  <a:pt x="0" y="2034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69" name="Google Shape;369;g3210bdfdfc8_1_0"/>
          <p:cNvSpPr txBox="1"/>
          <p:nvPr/>
        </p:nvSpPr>
        <p:spPr>
          <a:xfrm>
            <a:off x="3422695" y="6186328"/>
            <a:ext cx="353430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Open Sans"/>
                <a:ea typeface="Open Sans"/>
                <a:cs typeface="Open Sans"/>
                <a:sym typeface="Open Sans"/>
              </a:rPr>
              <a:t>Padre/Tutor</a:t>
            </a:r>
            <a:endParaRPr sz="2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5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500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lalv1308</a:t>
            </a:r>
            <a:r>
              <a:rPr lang="en-US" sz="25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.ll@gmail.com</a:t>
            </a:r>
            <a:endParaRPr sz="2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Open Sans"/>
                <a:ea typeface="Open Sans"/>
                <a:cs typeface="Open Sans"/>
                <a:sym typeface="Open Sans"/>
              </a:rPr>
              <a:t>123456</a:t>
            </a:r>
            <a:endParaRPr sz="2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g3210bdfdfc8_1_0"/>
          <p:cNvSpPr txBox="1"/>
          <p:nvPr/>
        </p:nvSpPr>
        <p:spPr>
          <a:xfrm>
            <a:off x="10137049" y="6392900"/>
            <a:ext cx="50829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Open Sans"/>
                <a:ea typeface="Open Sans"/>
                <a:cs typeface="Open Sans"/>
                <a:sym typeface="Open Sans"/>
              </a:rPr>
              <a:t>Fonoaudiologia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Open Sans"/>
                <a:ea typeface="Open Sans"/>
                <a:cs typeface="Open Sans"/>
                <a:sym typeface="Open Sans"/>
              </a:rPr>
              <a:t>usuario: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geraldyanais834@gmail.com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Open Sans"/>
                <a:ea typeface="Open Sans"/>
                <a:cs typeface="Open Sans"/>
                <a:sym typeface="Open Sans"/>
              </a:rPr>
              <a:t>123456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1" name="Google Shape;371;g3210bdfdfc8_1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39466" y="2958313"/>
            <a:ext cx="2900774" cy="290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3210bdfdfc8_1_0"/>
          <p:cNvPicPr preferRelativeResize="0"/>
          <p:nvPr/>
        </p:nvPicPr>
        <p:blipFill rotWithShape="1">
          <a:blip r:embed="rId11">
            <a:alphaModFix/>
          </a:blip>
          <a:srcRect l="10611" t="14709" r="6804" b="13327"/>
          <a:stretch/>
        </p:blipFill>
        <p:spPr>
          <a:xfrm>
            <a:off x="10137050" y="3182450"/>
            <a:ext cx="3684300" cy="321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3210bdfdfc8_1_0"/>
          <p:cNvSpPr txBox="1"/>
          <p:nvPr/>
        </p:nvSpPr>
        <p:spPr>
          <a:xfrm>
            <a:off x="5742550" y="1560875"/>
            <a:ext cx="5303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solidFill>
                  <a:srgbClr val="9A2DA3"/>
                </a:solidFill>
                <a:latin typeface="Open Sans"/>
                <a:ea typeface="Open Sans"/>
                <a:cs typeface="Open Sans"/>
                <a:sym typeface="Open Sans"/>
              </a:rPr>
              <a:t>Fonoaudio.online</a:t>
            </a:r>
            <a:endParaRPr sz="250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79" name="Google Shape;379;p15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80" name="Google Shape;380;p15"/>
          <p:cNvSpPr/>
          <p:nvPr/>
        </p:nvSpPr>
        <p:spPr>
          <a:xfrm>
            <a:off x="13697590" y="54981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2"/>
                </a:lnTo>
                <a:lnTo>
                  <a:pt x="0" y="95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7000"/>
            </a:blip>
            <a:stretch>
              <a:fillRect t="-1660" b="-1661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81" name="Google Shape;381;p15"/>
          <p:cNvSpPr txBox="1"/>
          <p:nvPr/>
        </p:nvSpPr>
        <p:spPr>
          <a:xfrm>
            <a:off x="7103221" y="816475"/>
            <a:ext cx="3082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Resultados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15"/>
          <p:cNvSpPr/>
          <p:nvPr/>
        </p:nvSpPr>
        <p:spPr>
          <a:xfrm>
            <a:off x="15558259" y="94316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83" name="Google Shape;383;p15"/>
          <p:cNvSpPr/>
          <p:nvPr/>
        </p:nvSpPr>
        <p:spPr>
          <a:xfrm>
            <a:off x="17090911" y="94707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84" name="Google Shape;384;p15"/>
          <p:cNvSpPr/>
          <p:nvPr/>
        </p:nvSpPr>
        <p:spPr>
          <a:xfrm>
            <a:off x="17482350" y="94638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85" name="Google Shape;385;p15"/>
          <p:cNvSpPr/>
          <p:nvPr/>
        </p:nvSpPr>
        <p:spPr>
          <a:xfrm>
            <a:off x="17768590" y="93546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86" name="Google Shape;386;p15"/>
          <p:cNvSpPr txBox="1"/>
          <p:nvPr/>
        </p:nvSpPr>
        <p:spPr>
          <a:xfrm>
            <a:off x="6807350" y="1139725"/>
            <a:ext cx="532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>
                <a:solidFill>
                  <a:srgbClr val="9A2DA3"/>
                </a:solidFill>
                <a:latin typeface="Open Sans"/>
                <a:ea typeface="Open Sans"/>
                <a:cs typeface="Open Sans"/>
                <a:sym typeface="Open Sans"/>
              </a:rPr>
              <a:t>Fonoaudio.online</a:t>
            </a:r>
            <a:endParaRPr/>
          </a:p>
        </p:txBody>
      </p:sp>
      <p:pic>
        <p:nvPicPr>
          <p:cNvPr id="387" name="Google Shape;387;p15" title="Diseño sin título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5025" y="1844775"/>
            <a:ext cx="14164051" cy="796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4500" y="452"/>
            <a:ext cx="18278996" cy="10286098"/>
          </a:xfrm>
          <a:custGeom>
            <a:avLst/>
            <a:gdLst/>
            <a:ahLst/>
            <a:cxnLst/>
            <a:rect l="l" t="t" r="r" b="b"/>
            <a:pathLst>
              <a:path w="18278996" h="10286098" extrusionOk="0">
                <a:moveTo>
                  <a:pt x="0" y="0"/>
                </a:moveTo>
                <a:lnTo>
                  <a:pt x="18278996" y="0"/>
                </a:lnTo>
                <a:lnTo>
                  <a:pt x="18278996" y="10286098"/>
                </a:lnTo>
                <a:lnTo>
                  <a:pt x="0" y="10286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 u="sng" dirty="0"/>
          </a:p>
        </p:txBody>
      </p:sp>
      <p:sp>
        <p:nvSpPr>
          <p:cNvPr id="93" name="Google Shape;93;p2"/>
          <p:cNvSpPr txBox="1"/>
          <p:nvPr/>
        </p:nvSpPr>
        <p:spPr>
          <a:xfrm>
            <a:off x="9610450" y="919394"/>
            <a:ext cx="4689934" cy="84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57" b="0" i="0" u="none" strike="noStrike" cap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CONTENIDO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6242037" y="2366987"/>
            <a:ext cx="970278" cy="8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57" b="0" i="0" u="none" strike="noStrike" cap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6335213" y="4293735"/>
            <a:ext cx="970278" cy="8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57" b="0" i="0" u="none" strike="noStrike" cap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335213" y="8064937"/>
            <a:ext cx="970278" cy="8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57" b="0" i="0" u="none" strike="noStrike" cap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04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6305754" y="6219374"/>
            <a:ext cx="970278" cy="8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57" b="0" i="0" u="none" strike="noStrike" cap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03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2350169" y="2366987"/>
            <a:ext cx="970278" cy="8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57" b="0" i="0" u="none" strike="noStrike" cap="none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05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12350169" y="4163376"/>
            <a:ext cx="970278" cy="8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57" b="0" i="0" u="none" strike="noStrike" cap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06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7519799" y="2319350"/>
            <a:ext cx="24219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Open Sans"/>
                <a:ea typeface="Open Sans"/>
                <a:cs typeface="Open Sans"/>
                <a:sym typeface="Open Sans"/>
              </a:rPr>
              <a:t>Problema y Solución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3568095" y="2527167"/>
            <a:ext cx="2160821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Open Sans"/>
                <a:ea typeface="Open Sans"/>
                <a:cs typeface="Open Sans"/>
                <a:sym typeface="Open Sans"/>
              </a:rPr>
              <a:t>Topología</a:t>
            </a:r>
            <a:endParaRPr dirty="0"/>
          </a:p>
        </p:txBody>
      </p:sp>
      <p:sp>
        <p:nvSpPr>
          <p:cNvPr id="102" name="Google Shape;102;p2"/>
          <p:cNvSpPr txBox="1"/>
          <p:nvPr/>
        </p:nvSpPr>
        <p:spPr>
          <a:xfrm>
            <a:off x="7522077" y="4166425"/>
            <a:ext cx="28071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Objetivos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Proyecto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2350169" y="6230487"/>
            <a:ext cx="9702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57" b="0" i="0" u="none" strike="noStrike" cap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07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2350169" y="8000549"/>
            <a:ext cx="9702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57" b="0" i="0" u="none" strike="noStrike" cap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08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7519800" y="6357950"/>
            <a:ext cx="242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Open Sans"/>
                <a:ea typeface="Open Sans"/>
                <a:cs typeface="Open Sans"/>
                <a:sym typeface="Open Sans"/>
              </a:rPr>
              <a:t>Metodología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7462474" y="8017312"/>
            <a:ext cx="2421969" cy="97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Presentación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 equipo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3512026" y="4036050"/>
            <a:ext cx="24219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Tecnologias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Utilizadas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3568100" y="6182850"/>
            <a:ext cx="3273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Open Sans"/>
                <a:ea typeface="Open Sans"/>
                <a:cs typeface="Open Sans"/>
                <a:sym typeface="Open Sans"/>
              </a:rPr>
              <a:t>Etapas de Implementación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3568096" y="7907521"/>
            <a:ext cx="21651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Open Sans"/>
                <a:ea typeface="Open Sans"/>
                <a:cs typeface="Open Sans"/>
                <a:sym typeface="Open Sans"/>
              </a:rPr>
              <a:t>Resultado y Conclusión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93" name="Google Shape;393;p13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94" name="Google Shape;394;p13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95" name="Google Shape;395;p13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96" name="Google Shape;396;p13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97" name="Google Shape;397;p13"/>
          <p:cNvSpPr/>
          <p:nvPr/>
        </p:nvSpPr>
        <p:spPr>
          <a:xfrm>
            <a:off x="13697590" y="54981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2"/>
                </a:lnTo>
                <a:lnTo>
                  <a:pt x="0" y="95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60" b="-1661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98" name="Google Shape;398;p13"/>
          <p:cNvSpPr txBox="1"/>
          <p:nvPr/>
        </p:nvSpPr>
        <p:spPr>
          <a:xfrm>
            <a:off x="6622226" y="750000"/>
            <a:ext cx="369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Open Sans"/>
                <a:ea typeface="Open Sans"/>
                <a:cs typeface="Open Sans"/>
                <a:sym typeface="Open Sans"/>
              </a:rPr>
              <a:t>Plan de Prueba</a:t>
            </a:r>
            <a:endParaRPr/>
          </a:p>
        </p:txBody>
      </p:sp>
      <p:pic>
        <p:nvPicPr>
          <p:cNvPr id="399" name="Google Shape;399;p13"/>
          <p:cNvPicPr preferRelativeResize="0"/>
          <p:nvPr/>
        </p:nvPicPr>
        <p:blipFill rotWithShape="1">
          <a:blip r:embed="rId7">
            <a:alphaModFix/>
          </a:blip>
          <a:srcRect t="9901"/>
          <a:stretch/>
        </p:blipFill>
        <p:spPr>
          <a:xfrm>
            <a:off x="-5787" y="2481913"/>
            <a:ext cx="18008975" cy="61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405" name="Google Shape;405;p16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406" name="Google Shape;406;p16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407" name="Google Shape;407;p16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408" name="Google Shape;408;p16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409" name="Google Shape;409;p16"/>
          <p:cNvSpPr/>
          <p:nvPr/>
        </p:nvSpPr>
        <p:spPr>
          <a:xfrm>
            <a:off x="13697590" y="54981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2"/>
                </a:lnTo>
                <a:lnTo>
                  <a:pt x="0" y="95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60" b="-1661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410" name="Google Shape;410;p16"/>
          <p:cNvSpPr txBox="1"/>
          <p:nvPr/>
        </p:nvSpPr>
        <p:spPr>
          <a:xfrm>
            <a:off x="7546323" y="771525"/>
            <a:ext cx="254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Open Sans"/>
                <a:ea typeface="Open Sans"/>
                <a:cs typeface="Open Sans"/>
                <a:sym typeface="Open Sans"/>
              </a:rPr>
              <a:t>Conclusión</a:t>
            </a:r>
            <a:endParaRPr/>
          </a:p>
        </p:txBody>
      </p:sp>
      <p:grpSp>
        <p:nvGrpSpPr>
          <p:cNvPr id="411" name="Google Shape;411;p16"/>
          <p:cNvGrpSpPr/>
          <p:nvPr/>
        </p:nvGrpSpPr>
        <p:grpSpPr>
          <a:xfrm>
            <a:off x="2279813" y="2336291"/>
            <a:ext cx="13076117" cy="5614433"/>
            <a:chOff x="0" y="-57150"/>
            <a:chExt cx="3443893" cy="1136755"/>
          </a:xfrm>
        </p:grpSpPr>
        <p:sp>
          <p:nvSpPr>
            <p:cNvPr id="412" name="Google Shape;412;p16"/>
            <p:cNvSpPr/>
            <p:nvPr/>
          </p:nvSpPr>
          <p:spPr>
            <a:xfrm>
              <a:off x="0" y="0"/>
              <a:ext cx="3443893" cy="1079605"/>
            </a:xfrm>
            <a:custGeom>
              <a:avLst/>
              <a:gdLst/>
              <a:ahLst/>
              <a:cxnLst/>
              <a:rect l="l" t="t" r="r" b="b"/>
              <a:pathLst>
                <a:path w="3443893" h="1079605" extrusionOk="0">
                  <a:moveTo>
                    <a:pt x="30196" y="0"/>
                  </a:moveTo>
                  <a:lnTo>
                    <a:pt x="3413697" y="0"/>
                  </a:lnTo>
                  <a:cubicBezTo>
                    <a:pt x="3421706" y="0"/>
                    <a:pt x="3429386" y="3181"/>
                    <a:pt x="3435049" y="8844"/>
                  </a:cubicBezTo>
                  <a:cubicBezTo>
                    <a:pt x="3440712" y="14507"/>
                    <a:pt x="3443893" y="22187"/>
                    <a:pt x="3443893" y="30196"/>
                  </a:cubicBezTo>
                  <a:lnTo>
                    <a:pt x="3443893" y="1049409"/>
                  </a:lnTo>
                  <a:cubicBezTo>
                    <a:pt x="3443893" y="1057417"/>
                    <a:pt x="3440712" y="1065098"/>
                    <a:pt x="3435049" y="1070761"/>
                  </a:cubicBezTo>
                  <a:cubicBezTo>
                    <a:pt x="3429386" y="1076423"/>
                    <a:pt x="3421706" y="1079605"/>
                    <a:pt x="3413697" y="1079605"/>
                  </a:cubicBezTo>
                  <a:lnTo>
                    <a:pt x="30196" y="1079605"/>
                  </a:lnTo>
                  <a:cubicBezTo>
                    <a:pt x="22187" y="1079605"/>
                    <a:pt x="14507" y="1076423"/>
                    <a:pt x="8844" y="1070761"/>
                  </a:cubicBezTo>
                  <a:cubicBezTo>
                    <a:pt x="3181" y="1065098"/>
                    <a:pt x="0" y="1057417"/>
                    <a:pt x="0" y="1049409"/>
                  </a:cubicBezTo>
                  <a:lnTo>
                    <a:pt x="0" y="30196"/>
                  </a:lnTo>
                  <a:cubicBezTo>
                    <a:pt x="0" y="22187"/>
                    <a:pt x="3181" y="14507"/>
                    <a:pt x="8844" y="8844"/>
                  </a:cubicBezTo>
                  <a:cubicBezTo>
                    <a:pt x="14507" y="3181"/>
                    <a:pt x="22187" y="0"/>
                    <a:pt x="30196" y="0"/>
                  </a:cubicBezTo>
                  <a:close/>
                </a:path>
              </a:pathLst>
            </a:custGeom>
            <a:solidFill>
              <a:srgbClr val="D9AAF6">
                <a:alpha val="33333"/>
              </a:srgbClr>
            </a:solidFill>
            <a:ln w="38100" cap="rnd" cmpd="sng">
              <a:solidFill>
                <a:srgbClr val="000000">
                  <a:alpha val="3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 txBox="1"/>
            <p:nvPr/>
          </p:nvSpPr>
          <p:spPr>
            <a:xfrm>
              <a:off x="0" y="-57150"/>
              <a:ext cx="3443893" cy="1136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16"/>
          <p:cNvSpPr txBox="1"/>
          <p:nvPr/>
        </p:nvSpPr>
        <p:spPr>
          <a:xfrm>
            <a:off x="2560575" y="3050450"/>
            <a:ext cx="125826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proyecto "Fonoaudiología Voces en Crecimiento" ofrece una solución accesible y efectiva para apoyar a familias con niños que enfrentan problemas de lenguaje, promoviendo la intervención temprana mediante una plataforma web confiable y fácil de usar.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futuro, existe la posibilidad de desarrollar una app móvil para complementar la página web,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el enfoque primordial seguirá siendo optimizar y perfeccionar la experiencia web. Esto asegurará que sea lo más amigable y accesible posible para todos los usuarios, consolidándose como una herramienta central en el acompañamiento del desarrollo infantil.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0" y="546449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15" name="Google Shape;115;p3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16" name="Google Shape;116;p3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17" name="Google Shape;117;p3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18" name="Google Shape;118;p3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10186899" y="2371752"/>
            <a:ext cx="3171088" cy="3028316"/>
            <a:chOff x="-210012" y="0"/>
            <a:chExt cx="9329074" cy="8909050"/>
          </a:xfrm>
        </p:grpSpPr>
        <p:sp>
          <p:nvSpPr>
            <p:cNvPr id="120" name="Google Shape;120;p3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 extrusionOk="0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9A2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 extrusionOk="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222" t="-3159" r="222" b="-3030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 extrusionOk="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BA7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3"/>
          <p:cNvSpPr/>
          <p:nvPr/>
        </p:nvSpPr>
        <p:spPr>
          <a:xfrm>
            <a:off x="196976" y="4211845"/>
            <a:ext cx="6445081" cy="1492545"/>
          </a:xfrm>
          <a:custGeom>
            <a:avLst/>
            <a:gdLst/>
            <a:ahLst/>
            <a:cxnLst/>
            <a:rect l="l" t="t" r="r" b="b"/>
            <a:pathLst>
              <a:path w="6445081" h="1492545" extrusionOk="0">
                <a:moveTo>
                  <a:pt x="0" y="0"/>
                </a:moveTo>
                <a:lnTo>
                  <a:pt x="6445081" y="0"/>
                </a:lnTo>
                <a:lnTo>
                  <a:pt x="6445081" y="1492545"/>
                </a:lnTo>
                <a:lnTo>
                  <a:pt x="0" y="149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grpSp>
        <p:nvGrpSpPr>
          <p:cNvPr id="124" name="Google Shape;124;p3"/>
          <p:cNvGrpSpPr/>
          <p:nvPr/>
        </p:nvGrpSpPr>
        <p:grpSpPr>
          <a:xfrm>
            <a:off x="6801857" y="2821033"/>
            <a:ext cx="193539" cy="5410108"/>
            <a:chOff x="0" y="-57150"/>
            <a:chExt cx="50973" cy="1424885"/>
          </a:xfrm>
        </p:grpSpPr>
        <p:sp>
          <p:nvSpPr>
            <p:cNvPr id="125" name="Google Shape;125;p3"/>
            <p:cNvSpPr/>
            <p:nvPr/>
          </p:nvSpPr>
          <p:spPr>
            <a:xfrm>
              <a:off x="0" y="0"/>
              <a:ext cx="50973" cy="1367735"/>
            </a:xfrm>
            <a:custGeom>
              <a:avLst/>
              <a:gdLst/>
              <a:ahLst/>
              <a:cxnLst/>
              <a:rect l="l" t="t" r="r" b="b"/>
              <a:pathLst>
                <a:path w="50973" h="1367735" extrusionOk="0">
                  <a:moveTo>
                    <a:pt x="0" y="0"/>
                  </a:moveTo>
                  <a:lnTo>
                    <a:pt x="50973" y="0"/>
                  </a:lnTo>
                  <a:lnTo>
                    <a:pt x="50973" y="1367735"/>
                  </a:lnTo>
                  <a:lnTo>
                    <a:pt x="0" y="1367735"/>
                  </a:lnTo>
                  <a:close/>
                </a:path>
              </a:pathLst>
            </a:custGeom>
            <a:solidFill>
              <a:srgbClr val="9A2DA3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0" y="-57150"/>
              <a:ext cx="50973" cy="1424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3"/>
          <p:cNvSpPr txBox="1"/>
          <p:nvPr/>
        </p:nvSpPr>
        <p:spPr>
          <a:xfrm>
            <a:off x="8770723" y="5704390"/>
            <a:ext cx="6753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Maria Fernanda Lorca Ordenes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7786182" y="6376937"/>
            <a:ext cx="89733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Fonoaudióloga especializada en Trastornos del Lenguaje y Trastorno del Espectro Autista (TEA) en niños y adolescentes.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 una amplia experiencia en atención personalizada, enfocada en menores en etapa infantojuvenil.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66142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69" y="0"/>
                </a:lnTo>
                <a:lnTo>
                  <a:pt x="1433469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34" name="Google Shape;134;p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35" name="Google Shape;135;p4"/>
          <p:cNvSpPr/>
          <p:nvPr/>
        </p:nvSpPr>
        <p:spPr>
          <a:xfrm>
            <a:off x="2585521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5" y="0"/>
                </a:lnTo>
                <a:lnTo>
                  <a:pt x="333245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36" name="Google Shape;136;p4"/>
          <p:cNvSpPr/>
          <p:nvPr/>
        </p:nvSpPr>
        <p:spPr>
          <a:xfrm>
            <a:off x="2871762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37" name="Google Shape;137;p4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38" name="Google Shape;138;p4"/>
          <p:cNvSpPr/>
          <p:nvPr/>
        </p:nvSpPr>
        <p:spPr>
          <a:xfrm>
            <a:off x="229546" y="596752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1"/>
                </a:lnTo>
                <a:lnTo>
                  <a:pt x="0" y="957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60" b="-1661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39" name="Google Shape;139;p4"/>
          <p:cNvSpPr/>
          <p:nvPr/>
        </p:nvSpPr>
        <p:spPr>
          <a:xfrm>
            <a:off x="985134" y="4854889"/>
            <a:ext cx="1257638" cy="968381"/>
          </a:xfrm>
          <a:custGeom>
            <a:avLst/>
            <a:gdLst/>
            <a:ahLst/>
            <a:cxnLst/>
            <a:rect l="l" t="t" r="r" b="b"/>
            <a:pathLst>
              <a:path w="1257638" h="968381" extrusionOk="0">
                <a:moveTo>
                  <a:pt x="0" y="0"/>
                </a:moveTo>
                <a:lnTo>
                  <a:pt x="1257638" y="0"/>
                </a:lnTo>
                <a:lnTo>
                  <a:pt x="1257638" y="968381"/>
                </a:lnTo>
                <a:lnTo>
                  <a:pt x="0" y="968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40" name="Google Shape;140;p4"/>
          <p:cNvSpPr txBox="1"/>
          <p:nvPr/>
        </p:nvSpPr>
        <p:spPr>
          <a:xfrm>
            <a:off x="1946202" y="2507462"/>
            <a:ext cx="143955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Contexto:</a:t>
            </a: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 proyecto 'Voces en Crecimiento' nace de la necesidad de brindar apoyo a  familias con niños y adolescentes que enfrentan desafíos en el desarrollo del lenguaje y la comunicación. La fonoaudiología juega un rol crucial en estos casos, pero muchas familias desconocen cuándo y cómo buscar ayuda especializada</a:t>
            </a:r>
            <a:r>
              <a:rPr lang="en-US" sz="2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5400509" y="763578"/>
            <a:ext cx="6862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Descripción del Problema y Solución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2510073" y="4890770"/>
            <a:ext cx="1684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Problema: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10772597" y="4890775"/>
            <a:ext cx="241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Solución</a:t>
            </a:r>
            <a:r>
              <a:rPr lang="en-US" sz="2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2242772" y="5535457"/>
            <a:ext cx="54669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74985" marR="0" lvl="1" indent="-237492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Falta de conocimiento y acceso a información confiable </a:t>
            </a:r>
            <a:endParaRPr/>
          </a:p>
          <a:p>
            <a:pPr marL="474985" marR="0" lvl="1" indent="-237492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labor del fonoaudiólogo y su impacto en el desarrollo infantil, especialmente para niños con trastornos del lenguaje y del espectro autista (TEA).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10772600" y="5535450"/>
            <a:ext cx="6384300" cy="4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Plata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orma web diseñada para brindar a los padres información confiable, recursos prácticos, y acceso a una fonoaudióloga en línea.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74985" marR="0" lvl="1" indent="-237492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Información sobre cuándo acudir a un fonoaudiólogo.</a:t>
            </a:r>
            <a:endParaRPr/>
          </a:p>
          <a:p>
            <a:pPr marL="474985" marR="0" lvl="1" indent="-237492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Actividades prácticas para hacer en casa.</a:t>
            </a:r>
            <a:endParaRPr/>
          </a:p>
          <a:p>
            <a:pPr marL="474986" marR="0" lvl="1" indent="-237493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Consultas personalizadas en línea.</a:t>
            </a: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9474159" y="4947920"/>
            <a:ext cx="1085047" cy="1179399"/>
          </a:xfrm>
          <a:custGeom>
            <a:avLst/>
            <a:gdLst/>
            <a:ahLst/>
            <a:cxnLst/>
            <a:rect l="l" t="t" r="r" b="b"/>
            <a:pathLst>
              <a:path w="1085047" h="1179399" extrusionOk="0">
                <a:moveTo>
                  <a:pt x="0" y="0"/>
                </a:moveTo>
                <a:lnTo>
                  <a:pt x="1085047" y="0"/>
                </a:lnTo>
                <a:lnTo>
                  <a:pt x="1085047" y="1179399"/>
                </a:lnTo>
                <a:lnTo>
                  <a:pt x="0" y="1179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52" name="Google Shape;152;p5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53" name="Google Shape;153;p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54" name="Google Shape;154;p5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55" name="Google Shape;155;p5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56" name="Google Shape;156;p5"/>
          <p:cNvSpPr/>
          <p:nvPr/>
        </p:nvSpPr>
        <p:spPr>
          <a:xfrm>
            <a:off x="4663509" y="2730678"/>
            <a:ext cx="1595348" cy="1594018"/>
          </a:xfrm>
          <a:custGeom>
            <a:avLst/>
            <a:gdLst/>
            <a:ahLst/>
            <a:cxnLst/>
            <a:rect l="l" t="t" r="r" b="b"/>
            <a:pathLst>
              <a:path w="1595348" h="1594018" extrusionOk="0">
                <a:moveTo>
                  <a:pt x="0" y="0"/>
                </a:moveTo>
                <a:lnTo>
                  <a:pt x="1595347" y="0"/>
                </a:lnTo>
                <a:lnTo>
                  <a:pt x="1595347" y="1594018"/>
                </a:lnTo>
                <a:lnTo>
                  <a:pt x="0" y="1594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57" name="Google Shape;157;p5"/>
          <p:cNvSpPr/>
          <p:nvPr/>
        </p:nvSpPr>
        <p:spPr>
          <a:xfrm>
            <a:off x="4759389" y="2814197"/>
            <a:ext cx="1403587" cy="1423155"/>
          </a:xfrm>
          <a:custGeom>
            <a:avLst/>
            <a:gdLst/>
            <a:ahLst/>
            <a:cxnLst/>
            <a:rect l="l" t="t" r="r" b="b"/>
            <a:pathLst>
              <a:path w="1403587" h="1423155" extrusionOk="0">
                <a:moveTo>
                  <a:pt x="0" y="0"/>
                </a:moveTo>
                <a:lnTo>
                  <a:pt x="1403587" y="0"/>
                </a:lnTo>
                <a:lnTo>
                  <a:pt x="1403587" y="1423155"/>
                </a:lnTo>
                <a:lnTo>
                  <a:pt x="0" y="14231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58" name="Google Shape;158;p5"/>
          <p:cNvSpPr/>
          <p:nvPr/>
        </p:nvSpPr>
        <p:spPr>
          <a:xfrm>
            <a:off x="11600236" y="2814197"/>
            <a:ext cx="1595348" cy="1594018"/>
          </a:xfrm>
          <a:custGeom>
            <a:avLst/>
            <a:gdLst/>
            <a:ahLst/>
            <a:cxnLst/>
            <a:rect l="l" t="t" r="r" b="b"/>
            <a:pathLst>
              <a:path w="1595348" h="1594018" extrusionOk="0">
                <a:moveTo>
                  <a:pt x="0" y="0"/>
                </a:moveTo>
                <a:lnTo>
                  <a:pt x="1595347" y="0"/>
                </a:lnTo>
                <a:lnTo>
                  <a:pt x="1595347" y="1594018"/>
                </a:lnTo>
                <a:lnTo>
                  <a:pt x="0" y="1594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59" name="Google Shape;159;p5"/>
          <p:cNvSpPr/>
          <p:nvPr/>
        </p:nvSpPr>
        <p:spPr>
          <a:xfrm>
            <a:off x="11797350" y="2965328"/>
            <a:ext cx="1686037" cy="1359368"/>
          </a:xfrm>
          <a:custGeom>
            <a:avLst/>
            <a:gdLst/>
            <a:ahLst/>
            <a:cxnLst/>
            <a:rect l="l" t="t" r="r" b="b"/>
            <a:pathLst>
              <a:path w="1686037" h="1359368" extrusionOk="0">
                <a:moveTo>
                  <a:pt x="0" y="0"/>
                </a:moveTo>
                <a:lnTo>
                  <a:pt x="1686038" y="0"/>
                </a:lnTo>
                <a:lnTo>
                  <a:pt x="1686038" y="1359368"/>
                </a:lnTo>
                <a:lnTo>
                  <a:pt x="0" y="135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60" name="Google Shape;160;p5"/>
          <p:cNvSpPr txBox="1"/>
          <p:nvPr/>
        </p:nvSpPr>
        <p:spPr>
          <a:xfrm>
            <a:off x="6542424" y="596750"/>
            <a:ext cx="42771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Objetivos del Proyecto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3844027" y="4639025"/>
            <a:ext cx="340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Objetivo General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10924674" y="4607675"/>
            <a:ext cx="381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Objetivos Especificos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2160873" y="5422617"/>
            <a:ext cx="6152054" cy="232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una plataforma digital que facilite la orientación y apoyo en fonoaudiología para padres y tutores, promoviendo la intervención temprana y mejorando el desarrollo comunicativo de niños con trastornos del lenguaje o TEA. 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9737701" y="5290820"/>
            <a:ext cx="65439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74983" marR="0" lvl="1" indent="-23749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Implementar plataforma web 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accesible</a:t>
            </a:r>
            <a:endParaRPr/>
          </a:p>
          <a:p>
            <a:pPr marL="474983" marR="0" lvl="1" indent="-23749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Diseñar interfaz amigable e 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intuitiva</a:t>
            </a:r>
            <a:endParaRPr/>
          </a:p>
          <a:p>
            <a:pPr marL="474983" marR="0" lvl="1" indent="-23749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Inicio de sesión seguro</a:t>
            </a:r>
            <a:endParaRPr/>
          </a:p>
          <a:p>
            <a:pPr marL="474983" marR="0" lvl="1" indent="-23749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interfaz perfil profesional</a:t>
            </a:r>
            <a:endParaRPr/>
          </a:p>
          <a:p>
            <a:pPr marL="474983" marR="0" lvl="1" indent="-23749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Personalizar interfaz perfil paciente</a:t>
            </a:r>
            <a:endParaRPr/>
          </a:p>
          <a:p>
            <a:pPr marL="474983" marR="0" lvl="1" indent="-23749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Constituir base de datos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13483388" y="54981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89" y="0"/>
                </a:lnTo>
                <a:lnTo>
                  <a:pt x="4273289" y="957762"/>
                </a:lnTo>
                <a:lnTo>
                  <a:pt x="0" y="95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 amt="47000"/>
            </a:blip>
            <a:stretch>
              <a:fillRect t="-1660" b="-1661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/>
          <p:nvPr/>
        </p:nvSpPr>
        <p:spPr>
          <a:xfrm>
            <a:off x="66142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69" y="0"/>
                </a:lnTo>
                <a:lnTo>
                  <a:pt x="1433469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71" name="Google Shape;171;p6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72" name="Google Shape;172;p6"/>
          <p:cNvSpPr/>
          <p:nvPr/>
        </p:nvSpPr>
        <p:spPr>
          <a:xfrm>
            <a:off x="2585521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5" y="0"/>
                </a:lnTo>
                <a:lnTo>
                  <a:pt x="333245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73" name="Google Shape;173;p6"/>
          <p:cNvSpPr/>
          <p:nvPr/>
        </p:nvSpPr>
        <p:spPr>
          <a:xfrm>
            <a:off x="2871762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74" name="Google Shape;174;p6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75" name="Google Shape;175;p6"/>
          <p:cNvSpPr/>
          <p:nvPr/>
        </p:nvSpPr>
        <p:spPr>
          <a:xfrm>
            <a:off x="229546" y="596752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1"/>
                </a:lnTo>
                <a:lnTo>
                  <a:pt x="0" y="957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60" b="-1661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76" name="Google Shape;176;p6"/>
          <p:cNvSpPr txBox="1"/>
          <p:nvPr/>
        </p:nvSpPr>
        <p:spPr>
          <a:xfrm>
            <a:off x="2019503" y="2392901"/>
            <a:ext cx="13901400" cy="22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La </a:t>
            </a:r>
            <a:r>
              <a:rPr lang="en-US" sz="2200" b="1">
                <a:solidFill>
                  <a:schemeClr val="dk1"/>
                </a:solidFill>
              </a:rPr>
              <a:t>metodología ágil</a:t>
            </a:r>
            <a:r>
              <a:rPr lang="en-US" sz="2200">
                <a:solidFill>
                  <a:schemeClr val="dk1"/>
                </a:solidFill>
              </a:rPr>
              <a:t> es un enfoque de gestión de proyectos caracterizado por su flexibilidad, iteración continua y énfasis en la colaboración entre los miembros del equipo y las partes interesadas. En este proyecto, se implementó la </a:t>
            </a:r>
            <a:r>
              <a:rPr lang="en-US" sz="2200" b="1">
                <a:solidFill>
                  <a:schemeClr val="dk1"/>
                </a:solidFill>
              </a:rPr>
              <a:t>metodología ágil SCRUM</a:t>
            </a:r>
            <a:r>
              <a:rPr lang="en-US" sz="2200">
                <a:solidFill>
                  <a:schemeClr val="dk1"/>
                </a:solidFill>
              </a:rPr>
              <a:t>, ya que este enfoque permite trabajar en ciclos iterativos denominados </a:t>
            </a:r>
            <a:r>
              <a:rPr lang="en-US" sz="2200" i="1">
                <a:solidFill>
                  <a:schemeClr val="dk1"/>
                </a:solidFill>
              </a:rPr>
              <a:t>sprints</a:t>
            </a:r>
            <a:r>
              <a:rPr lang="en-US" sz="2200">
                <a:solidFill>
                  <a:schemeClr val="dk1"/>
                </a:solidFill>
              </a:rPr>
              <a:t>, favoreciendo la retroalimentación continua, la entrega incremental y la capacidad de adaptarse rápidamente a los cambios en los requerimientos.</a:t>
            </a:r>
            <a:endParaRPr sz="2500"/>
          </a:p>
        </p:txBody>
      </p:sp>
      <p:sp>
        <p:nvSpPr>
          <p:cNvPr id="177" name="Google Shape;177;p6"/>
          <p:cNvSpPr txBox="1"/>
          <p:nvPr/>
        </p:nvSpPr>
        <p:spPr>
          <a:xfrm>
            <a:off x="7419452" y="847966"/>
            <a:ext cx="247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Metodologia 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3444401" y="5304544"/>
            <a:ext cx="334566" cy="7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14" b="1" i="0" u="none" strike="noStrike" cap="none">
                <a:solidFill>
                  <a:srgbClr val="9A2DA3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3444401" y="6816326"/>
            <a:ext cx="334566" cy="7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14" b="1" i="0" u="none" strike="noStrike" cap="none">
                <a:solidFill>
                  <a:srgbClr val="9A2DA3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3444401" y="8327891"/>
            <a:ext cx="334566" cy="7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14" b="1" i="0" u="none" strike="noStrike" cap="none">
                <a:solidFill>
                  <a:srgbClr val="9A2DA3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9522152" y="5304544"/>
            <a:ext cx="334566" cy="7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14" b="1" i="0" u="none" strike="noStrike" cap="none">
                <a:solidFill>
                  <a:srgbClr val="9A2DA3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9522152" y="6816326"/>
            <a:ext cx="334566" cy="7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14" b="1" i="0" u="none" strike="noStrike" cap="none">
                <a:solidFill>
                  <a:srgbClr val="9A2DA3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9522152" y="8219818"/>
            <a:ext cx="3345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14" b="1" i="0" u="none" strike="noStrike" cap="none">
                <a:solidFill>
                  <a:srgbClr val="9A2DA3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3778966" y="5472000"/>
            <a:ext cx="3248597" cy="51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Reunion inicial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3814211" y="6983782"/>
            <a:ext cx="285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Open Sans"/>
                <a:ea typeface="Open Sans"/>
                <a:cs typeface="Open Sans"/>
                <a:sym typeface="Open Sans"/>
              </a:rPr>
              <a:t>Planificación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3778966" y="8515113"/>
            <a:ext cx="2269271" cy="51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Ejecución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10047218" y="5472000"/>
            <a:ext cx="3793953" cy="51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Revisión y Ajustes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9947043" y="6983782"/>
            <a:ext cx="1947827" cy="51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9895054" y="8356466"/>
            <a:ext cx="1691357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Cierre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95" name="Google Shape;195;p8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96" name="Google Shape;196;p8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97" name="Google Shape;197;p8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98" name="Google Shape;198;p8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99" name="Google Shape;199;p8"/>
          <p:cNvSpPr txBox="1"/>
          <p:nvPr/>
        </p:nvSpPr>
        <p:spPr>
          <a:xfrm>
            <a:off x="6908833" y="793253"/>
            <a:ext cx="398189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Equipo de trabajo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13697590" y="54981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2"/>
                </a:lnTo>
                <a:lnTo>
                  <a:pt x="0" y="95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60" b="-1661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grpSp>
        <p:nvGrpSpPr>
          <p:cNvPr id="201" name="Google Shape;201;p8"/>
          <p:cNvGrpSpPr/>
          <p:nvPr/>
        </p:nvGrpSpPr>
        <p:grpSpPr>
          <a:xfrm>
            <a:off x="3070710" y="1929203"/>
            <a:ext cx="3573968" cy="3413057"/>
            <a:chOff x="-210012" y="0"/>
            <a:chExt cx="9329074" cy="8909050"/>
          </a:xfrm>
        </p:grpSpPr>
        <p:sp>
          <p:nvSpPr>
            <p:cNvPr id="202" name="Google Shape;202;p8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 extrusionOk="0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9A2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 extrusionOk="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l="219" t="-22778" r="219" b="-2385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 extrusionOk="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BA7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8"/>
          <p:cNvGrpSpPr/>
          <p:nvPr/>
        </p:nvGrpSpPr>
        <p:grpSpPr>
          <a:xfrm>
            <a:off x="10491064" y="1898762"/>
            <a:ext cx="3573968" cy="3413057"/>
            <a:chOff x="-210012" y="0"/>
            <a:chExt cx="9329074" cy="8909050"/>
          </a:xfrm>
        </p:grpSpPr>
        <p:sp>
          <p:nvSpPr>
            <p:cNvPr id="206" name="Google Shape;206;p8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 extrusionOk="0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9A2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 extrusionOk="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l="-19548" t="-10538" r="-14429" b="-46748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 extrusionOk="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BA7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8"/>
          <p:cNvSpPr txBox="1"/>
          <p:nvPr/>
        </p:nvSpPr>
        <p:spPr>
          <a:xfrm>
            <a:off x="1609325" y="6015025"/>
            <a:ext cx="72417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latin typeface="Open Sans"/>
                <a:ea typeface="Open Sans"/>
                <a:cs typeface="Open Sans"/>
                <a:sym typeface="Open Sans"/>
              </a:rPr>
              <a:t>Product Owner: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Define lo que se hará ,Priorizar tareas y escucha al cliente.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latin typeface="Open Sans"/>
                <a:ea typeface="Open Sans"/>
                <a:cs typeface="Open Sans"/>
                <a:sym typeface="Open Sans"/>
              </a:rPr>
              <a:t>Diseñadora UI/UX 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: Apariencia visual y Facilidad de uso y navegación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latin typeface="Open Sans"/>
                <a:ea typeface="Open Sans"/>
                <a:cs typeface="Open Sans"/>
                <a:sym typeface="Open Sans"/>
              </a:rPr>
              <a:t>Desarrollo Frontend: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Crea la parte visible. Se enfoca en pantallas, botones y diseño interactivo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9674675" y="5902975"/>
            <a:ext cx="60507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Scrum Master</a:t>
            </a:r>
            <a:r>
              <a:rPr lang="en-US" sz="2200">
                <a:solidFill>
                  <a:schemeClr val="dk1"/>
                </a:solidFill>
              </a:rPr>
              <a:t>: Se asegura de que todos sigan el proceso ágil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</a:rPr>
              <a:t>Desarrolladora Full-Stack: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</a:rPr>
              <a:t>Frontend</a:t>
            </a:r>
            <a:r>
              <a:rPr lang="en-US" sz="2200">
                <a:solidFill>
                  <a:schemeClr val="dk1"/>
                </a:solidFill>
              </a:rPr>
              <a:t>: Parte visible para el usuario.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</a:rPr>
              <a:t>Backend:</a:t>
            </a:r>
            <a:r>
              <a:rPr lang="en-US" sz="2200">
                <a:solidFill>
                  <a:schemeClr val="dk1"/>
                </a:solidFill>
              </a:rPr>
              <a:t> Parte interna que procesa datos y conecta con la base.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824353" y="5472022"/>
            <a:ext cx="3304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Camila Guerra 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10611073" y="5430408"/>
            <a:ext cx="276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Anais Lagos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18" name="Google Shape;218;p7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19" name="Google Shape;219;p7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0" name="Google Shape;220;p7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1" name="Google Shape;221;p7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2" b="-13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2" name="Google Shape;222;p7"/>
          <p:cNvSpPr/>
          <p:nvPr/>
        </p:nvSpPr>
        <p:spPr>
          <a:xfrm>
            <a:off x="13819227" y="37809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1"/>
                </a:lnTo>
                <a:lnTo>
                  <a:pt x="0" y="957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60" b="-1661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3" name="Google Shape;223;p7"/>
          <p:cNvSpPr/>
          <p:nvPr/>
        </p:nvSpPr>
        <p:spPr>
          <a:xfrm>
            <a:off x="0" y="5892764"/>
            <a:ext cx="18288000" cy="4163835"/>
          </a:xfrm>
          <a:custGeom>
            <a:avLst/>
            <a:gdLst/>
            <a:ahLst/>
            <a:cxnLst/>
            <a:rect l="l" t="t" r="r" b="b"/>
            <a:pathLst>
              <a:path w="18288000" h="4163835" extrusionOk="0">
                <a:moveTo>
                  <a:pt x="0" y="0"/>
                </a:moveTo>
                <a:lnTo>
                  <a:pt x="18288000" y="0"/>
                </a:lnTo>
                <a:lnTo>
                  <a:pt x="18288000" y="4163835"/>
                </a:lnTo>
                <a:lnTo>
                  <a:pt x="0" y="41638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4" name="Google Shape;224;p7"/>
          <p:cNvSpPr/>
          <p:nvPr/>
        </p:nvSpPr>
        <p:spPr>
          <a:xfrm>
            <a:off x="0" y="1665515"/>
            <a:ext cx="18288000" cy="4122475"/>
          </a:xfrm>
          <a:custGeom>
            <a:avLst/>
            <a:gdLst/>
            <a:ahLst/>
            <a:cxnLst/>
            <a:rect l="l" t="t" r="r" b="b"/>
            <a:pathLst>
              <a:path w="18288000" h="4122475" extrusionOk="0">
                <a:moveTo>
                  <a:pt x="0" y="0"/>
                </a:moveTo>
                <a:lnTo>
                  <a:pt x="18288000" y="0"/>
                </a:lnTo>
                <a:lnTo>
                  <a:pt x="18288000" y="4122474"/>
                </a:lnTo>
                <a:lnTo>
                  <a:pt x="0" y="4122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25" name="Google Shape;225;p7"/>
          <p:cNvSpPr txBox="1"/>
          <p:nvPr/>
        </p:nvSpPr>
        <p:spPr>
          <a:xfrm>
            <a:off x="7726628" y="755470"/>
            <a:ext cx="2139672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Road Map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103281061_1_58"/>
          <p:cNvSpPr/>
          <p:nvPr/>
        </p:nvSpPr>
        <p:spPr>
          <a:xfrm>
            <a:off x="-5775" y="596752"/>
            <a:ext cx="2040446" cy="964121"/>
          </a:xfrm>
          <a:custGeom>
            <a:avLst/>
            <a:gdLst/>
            <a:ahLst/>
            <a:cxnLst/>
            <a:rect l="l" t="t" r="r" b="b"/>
            <a:pathLst>
              <a:path w="2720594" h="1285494" extrusionOk="0">
                <a:moveTo>
                  <a:pt x="2720594" y="0"/>
                </a:moveTo>
                <a:lnTo>
                  <a:pt x="0" y="0"/>
                </a:lnTo>
                <a:lnTo>
                  <a:pt x="0" y="1285494"/>
                </a:lnTo>
                <a:lnTo>
                  <a:pt x="2720594" y="1285494"/>
                </a:lnTo>
                <a:lnTo>
                  <a:pt x="2720594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31" name="Google Shape;231;g32103281061_1_58"/>
          <p:cNvSpPr/>
          <p:nvPr/>
        </p:nvSpPr>
        <p:spPr>
          <a:xfrm>
            <a:off x="15405859" y="9279220"/>
            <a:ext cx="1433470" cy="464925"/>
          </a:xfrm>
          <a:custGeom>
            <a:avLst/>
            <a:gdLst/>
            <a:ahLst/>
            <a:cxnLst/>
            <a:rect l="l" t="t" r="r" b="b"/>
            <a:pathLst>
              <a:path w="1433470" h="464925" extrusionOk="0">
                <a:moveTo>
                  <a:pt x="0" y="0"/>
                </a:moveTo>
                <a:lnTo>
                  <a:pt x="1433470" y="0"/>
                </a:lnTo>
                <a:lnTo>
                  <a:pt x="1433470" y="464925"/>
                </a:lnTo>
                <a:lnTo>
                  <a:pt x="0" y="46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32" name="Google Shape;232;g32103281061_1_58"/>
          <p:cNvSpPr/>
          <p:nvPr/>
        </p:nvSpPr>
        <p:spPr>
          <a:xfrm>
            <a:off x="16938511" y="9318328"/>
            <a:ext cx="343852" cy="427387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343" y="0"/>
                </a:moveTo>
                <a:lnTo>
                  <a:pt x="331851" y="0"/>
                </a:lnTo>
                <a:lnTo>
                  <a:pt x="331851" y="322707"/>
                </a:lnTo>
                <a:lnTo>
                  <a:pt x="325120" y="387223"/>
                </a:lnTo>
                <a:lnTo>
                  <a:pt x="305308" y="432689"/>
                </a:lnTo>
                <a:lnTo>
                  <a:pt x="272923" y="459486"/>
                </a:lnTo>
                <a:lnTo>
                  <a:pt x="228727" y="468249"/>
                </a:lnTo>
                <a:lnTo>
                  <a:pt x="185547" y="459105"/>
                </a:lnTo>
                <a:lnTo>
                  <a:pt x="153670" y="431673"/>
                </a:lnTo>
                <a:lnTo>
                  <a:pt x="133985" y="386207"/>
                </a:lnTo>
                <a:lnTo>
                  <a:pt x="127254" y="322707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33" name="Google Shape;233;g32103281061_1_58"/>
          <p:cNvSpPr/>
          <p:nvPr/>
        </p:nvSpPr>
        <p:spPr>
          <a:xfrm>
            <a:off x="17329950" y="9311467"/>
            <a:ext cx="333244" cy="434315"/>
          </a:xfrm>
          <a:custGeom>
            <a:avLst/>
            <a:gdLst/>
            <a:ahLst/>
            <a:cxnLst/>
            <a:rect l="l" t="t" r="r" b="b"/>
            <a:pathLst>
              <a:path w="333244" h="434315" extrusionOk="0">
                <a:moveTo>
                  <a:pt x="0" y="0"/>
                </a:moveTo>
                <a:lnTo>
                  <a:pt x="333244" y="0"/>
                </a:lnTo>
                <a:lnTo>
                  <a:pt x="333244" y="434315"/>
                </a:lnTo>
                <a:lnTo>
                  <a:pt x="0" y="434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34" name="Google Shape;234;g32103281061_1_58"/>
          <p:cNvSpPr/>
          <p:nvPr/>
        </p:nvSpPr>
        <p:spPr>
          <a:xfrm>
            <a:off x="17616190" y="9202268"/>
            <a:ext cx="102139" cy="102110"/>
          </a:xfrm>
          <a:custGeom>
            <a:avLst/>
            <a:gdLst/>
            <a:ahLst/>
            <a:cxnLst/>
            <a:rect l="l" t="t" r="r" b="b"/>
            <a:pathLst>
              <a:path w="102139" h="102110" extrusionOk="0">
                <a:moveTo>
                  <a:pt x="0" y="0"/>
                </a:moveTo>
                <a:lnTo>
                  <a:pt x="102139" y="0"/>
                </a:lnTo>
                <a:lnTo>
                  <a:pt x="102139" y="102110"/>
                </a:lnTo>
                <a:lnTo>
                  <a:pt x="0" y="10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9" b="-1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35" name="Google Shape;235;g32103281061_1_58"/>
          <p:cNvSpPr/>
          <p:nvPr/>
        </p:nvSpPr>
        <p:spPr>
          <a:xfrm>
            <a:off x="13819227" y="378099"/>
            <a:ext cx="4273290" cy="957761"/>
          </a:xfrm>
          <a:custGeom>
            <a:avLst/>
            <a:gdLst/>
            <a:ahLst/>
            <a:cxnLst/>
            <a:rect l="l" t="t" r="r" b="b"/>
            <a:pathLst>
              <a:path w="4273290" h="957761" extrusionOk="0">
                <a:moveTo>
                  <a:pt x="0" y="0"/>
                </a:moveTo>
                <a:lnTo>
                  <a:pt x="4273290" y="0"/>
                </a:lnTo>
                <a:lnTo>
                  <a:pt x="4273290" y="957761"/>
                </a:lnTo>
                <a:lnTo>
                  <a:pt x="0" y="957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47000"/>
            </a:blip>
            <a:stretch>
              <a:fillRect t="-1659" b="-1659"/>
            </a:stretch>
          </a:blip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36" name="Google Shape;236;g32103281061_1_58"/>
          <p:cNvSpPr txBox="1"/>
          <p:nvPr/>
        </p:nvSpPr>
        <p:spPr>
          <a:xfrm>
            <a:off x="7726623" y="755475"/>
            <a:ext cx="336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>
                <a:latin typeface="Open Sans"/>
                <a:ea typeface="Open Sans"/>
                <a:cs typeface="Open Sans"/>
                <a:sym typeface="Open Sans"/>
              </a:rPr>
              <a:t>Planificación </a:t>
            </a:r>
            <a:endParaRPr/>
          </a:p>
        </p:txBody>
      </p:sp>
      <p:pic>
        <p:nvPicPr>
          <p:cNvPr id="237" name="Google Shape;237;g32103281061_1_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050" y="1893050"/>
            <a:ext cx="8085300" cy="708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2103281061_1_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34250" y="2067523"/>
            <a:ext cx="9653751" cy="55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Personalizado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Archivo Black</vt:lpstr>
      <vt:lpstr>Open Sans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camila guerra</cp:lastModifiedBy>
  <cp:revision>1</cp:revision>
  <dcterms:created xsi:type="dcterms:W3CDTF">2006-08-16T00:00:00Z</dcterms:created>
  <dcterms:modified xsi:type="dcterms:W3CDTF">2024-12-13T15:51:45Z</dcterms:modified>
</cp:coreProperties>
</file>