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65" r:id="rId2"/>
  </p:sldMasterIdLst>
  <p:notesMasterIdLst>
    <p:notesMasterId r:id="rId45"/>
  </p:notesMasterIdLst>
  <p:handoutMasterIdLst>
    <p:handoutMasterId r:id="rId46"/>
  </p:handoutMasterIdLst>
  <p:sldIdLst>
    <p:sldId id="269" r:id="rId3"/>
    <p:sldId id="460" r:id="rId4"/>
    <p:sldId id="490" r:id="rId5"/>
    <p:sldId id="482" r:id="rId6"/>
    <p:sldId id="473" r:id="rId7"/>
    <p:sldId id="457" r:id="rId8"/>
    <p:sldId id="472" r:id="rId9"/>
    <p:sldId id="480" r:id="rId10"/>
    <p:sldId id="517" r:id="rId11"/>
    <p:sldId id="518" r:id="rId12"/>
    <p:sldId id="481" r:id="rId13"/>
    <p:sldId id="485" r:id="rId14"/>
    <p:sldId id="486" r:id="rId15"/>
    <p:sldId id="487" r:id="rId16"/>
    <p:sldId id="471" r:id="rId17"/>
    <p:sldId id="488" r:id="rId18"/>
    <p:sldId id="483" r:id="rId19"/>
    <p:sldId id="484" r:id="rId20"/>
    <p:sldId id="514" r:id="rId21"/>
    <p:sldId id="496" r:id="rId22"/>
    <p:sldId id="497" r:id="rId23"/>
    <p:sldId id="498" r:id="rId24"/>
    <p:sldId id="499" r:id="rId25"/>
    <p:sldId id="515" r:id="rId26"/>
    <p:sldId id="516" r:id="rId27"/>
    <p:sldId id="500" r:id="rId28"/>
    <p:sldId id="501" r:id="rId29"/>
    <p:sldId id="502" r:id="rId30"/>
    <p:sldId id="503" r:id="rId31"/>
    <p:sldId id="504" r:id="rId32"/>
    <p:sldId id="505" r:id="rId33"/>
    <p:sldId id="506" r:id="rId34"/>
    <p:sldId id="507" r:id="rId35"/>
    <p:sldId id="508" r:id="rId36"/>
    <p:sldId id="509" r:id="rId37"/>
    <p:sldId id="510" r:id="rId38"/>
    <p:sldId id="511" r:id="rId39"/>
    <p:sldId id="512" r:id="rId40"/>
    <p:sldId id="513" r:id="rId41"/>
    <p:sldId id="470" r:id="rId42"/>
    <p:sldId id="476" r:id="rId43"/>
    <p:sldId id="323"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orient="horz" pos="896">
          <p15:clr>
            <a:srgbClr val="A4A3A4"/>
          </p15:clr>
        </p15:guide>
        <p15:guide id="3" pos="3840">
          <p15:clr>
            <a:srgbClr val="A4A3A4"/>
          </p15:clr>
        </p15:guide>
        <p15:guide id="4" pos="434">
          <p15:clr>
            <a:srgbClr val="A4A3A4"/>
          </p15:clr>
        </p15:guide>
        <p15:guide id="5" pos="72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B0D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showGuides="1">
      <p:cViewPr varScale="1">
        <p:scale>
          <a:sx n="43" d="100"/>
          <a:sy n="43" d="100"/>
        </p:scale>
        <p:origin x="78" y="606"/>
      </p:cViewPr>
      <p:guideLst>
        <p:guide orient="horz" pos="2159"/>
        <p:guide orient="horz" pos="896"/>
        <p:guide pos="3840"/>
        <p:guide pos="434"/>
        <p:guide pos="7219"/>
      </p:guideLst>
    </p:cSldViewPr>
  </p:slideViewPr>
  <p:notesTextViewPr>
    <p:cViewPr>
      <p:scale>
        <a:sx n="3" d="2"/>
        <a:sy n="3" d="2"/>
      </p:scale>
      <p:origin x="0" y="0"/>
    </p:cViewPr>
  </p:notesTextViewPr>
  <p:sorterViewPr>
    <p:cViewPr>
      <p:scale>
        <a:sx n="125" d="100"/>
        <a:sy n="125" d="100"/>
      </p:scale>
      <p:origin x="0" y="0"/>
    </p:cViewPr>
  </p:sorterViewPr>
  <p:notesViewPr>
    <p:cSldViewPr snapToGrid="0">
      <p:cViewPr varScale="1">
        <p:scale>
          <a:sx n="66" d="100"/>
          <a:sy n="66" d="100"/>
        </p:scale>
        <p:origin x="2280"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34F44D-5D97-406A-BA0E-58D163AAE4C6}" type="datetimeFigureOut">
              <a:rPr lang="zh-CN" altLang="en-US" smtClean="0"/>
              <a:t>2022/11/29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8CD462-4244-45FD-AE81-8D4A47C32CB1}" type="slidenum">
              <a:rPr lang="zh-CN" altLang="en-US" smtClean="0"/>
              <a:t>‹#›</a:t>
            </a:fld>
            <a:endParaRPr lang="zh-CN" altLang="en-US"/>
          </a:p>
        </p:txBody>
      </p:sp>
    </p:spTree>
    <p:extLst>
      <p:ext uri="{BB962C8B-B14F-4D97-AF65-F5344CB8AC3E}">
        <p14:creationId xmlns:p14="http://schemas.microsoft.com/office/powerpoint/2010/main" val="482265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2B2DD-681E-48D7-A961-2116EC31A552}" type="datetimeFigureOut">
              <a:rPr lang="zh-CN" altLang="en-US" smtClean="0"/>
              <a:t>2022/11/29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8B16A2-B07D-4345-8CFE-24C5379642B6}" type="slidenum">
              <a:rPr lang="zh-CN" altLang="en-US" smtClean="0"/>
              <a:t>‹#›</a:t>
            </a:fld>
            <a:endParaRPr lang="zh-CN" altLang="en-US"/>
          </a:p>
        </p:txBody>
      </p:sp>
    </p:spTree>
    <p:extLst>
      <p:ext uri="{BB962C8B-B14F-4D97-AF65-F5344CB8AC3E}">
        <p14:creationId xmlns:p14="http://schemas.microsoft.com/office/powerpoint/2010/main" val="4166655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91" b="14193"/>
          <a:stretch>
            <a:fillRect/>
          </a:stretch>
        </p:blipFill>
        <p:spPr>
          <a:xfrm>
            <a:off x="1" y="0"/>
            <a:ext cx="12192000" cy="4838700"/>
          </a:xfrm>
          <a:prstGeom prst="rect">
            <a:avLst/>
          </a:prstGeom>
        </p:spPr>
      </p:pic>
      <p:sp>
        <p:nvSpPr>
          <p:cNvPr id="8" name="矩形 7"/>
          <p:cNvSpPr/>
          <p:nvPr userDrawn="1"/>
        </p:nvSpPr>
        <p:spPr>
          <a:xfrm>
            <a:off x="0" y="0"/>
            <a:ext cx="12192000" cy="48387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4838700"/>
            <a:ext cx="12192000" cy="114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10220325" y="512763"/>
            <a:ext cx="1239777" cy="388521"/>
            <a:chOff x="2571750" y="2305050"/>
            <a:chExt cx="7107238" cy="2227263"/>
          </a:xfrm>
          <a:solidFill>
            <a:schemeClr val="bg1"/>
          </a:solidFill>
        </p:grpSpPr>
        <p:sp>
          <p:nvSpPr>
            <p:cNvPr id="11"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2022/11/29</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2022/11/29</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2022/11/29</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2022/11/29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2022/11/29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2022/11/29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2022/11/29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91" b="14193"/>
          <a:stretch>
            <a:fillRect/>
          </a:stretch>
        </p:blipFill>
        <p:spPr>
          <a:xfrm>
            <a:off x="1" y="0"/>
            <a:ext cx="12192000" cy="4838700"/>
          </a:xfrm>
          <a:prstGeom prst="rect">
            <a:avLst/>
          </a:prstGeom>
        </p:spPr>
      </p:pic>
      <p:sp>
        <p:nvSpPr>
          <p:cNvPr id="8" name="矩形 7"/>
          <p:cNvSpPr/>
          <p:nvPr userDrawn="1"/>
        </p:nvSpPr>
        <p:spPr>
          <a:xfrm>
            <a:off x="0" y="0"/>
            <a:ext cx="12192000" cy="48387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4838700"/>
            <a:ext cx="12192000" cy="114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10220325" y="512763"/>
            <a:ext cx="1239777" cy="388521"/>
            <a:chOff x="2571750" y="2305050"/>
            <a:chExt cx="7107238" cy="2227263"/>
          </a:xfrm>
          <a:solidFill>
            <a:schemeClr val="bg1"/>
          </a:solidFill>
        </p:grpSpPr>
        <p:sp>
          <p:nvSpPr>
            <p:cNvPr id="11"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65092" b="15294"/>
          <a:stretch>
            <a:fillRect/>
          </a:stretch>
        </p:blipFill>
        <p:spPr>
          <a:xfrm>
            <a:off x="-63501" y="0"/>
            <a:ext cx="4255933" cy="6858000"/>
          </a:xfrm>
          <a:prstGeom prst="rect">
            <a:avLst/>
          </a:prstGeom>
        </p:spPr>
      </p:pic>
      <p:sp>
        <p:nvSpPr>
          <p:cNvPr id="8" name="矩形 7"/>
          <p:cNvSpPr/>
          <p:nvPr userDrawn="1"/>
        </p:nvSpPr>
        <p:spPr>
          <a:xfrm>
            <a:off x="-1" y="0"/>
            <a:ext cx="3995879" cy="68580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stretch>
            <a:fillRect/>
          </a:stretch>
        </p:blipFill>
        <p:spPr>
          <a:xfrm>
            <a:off x="355691" y="-82146"/>
            <a:ext cx="3853006" cy="3700593"/>
          </a:xfrm>
          <a:prstGeom prst="rect">
            <a:avLst/>
          </a:prstGeom>
        </p:spPr>
      </p:pic>
      <p:sp>
        <p:nvSpPr>
          <p:cNvPr id="70" name="文本框 69"/>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71" name="组合 70"/>
          <p:cNvGrpSpPr/>
          <p:nvPr userDrawn="1"/>
        </p:nvGrpSpPr>
        <p:grpSpPr>
          <a:xfrm>
            <a:off x="10560231" y="428430"/>
            <a:ext cx="375782" cy="381044"/>
            <a:chOff x="2571750" y="2347913"/>
            <a:chExt cx="2154238" cy="2184400"/>
          </a:xfrm>
          <a:solidFill>
            <a:srgbClr val="9C0C15"/>
          </a:solidFill>
        </p:grpSpPr>
        <p:sp>
          <p:nvSpPr>
            <p:cNvPr id="72"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cxnSp>
        <p:nvCxnSpPr>
          <p:cNvPr id="3" name="直接连接符 2"/>
          <p:cNvCxnSpPr/>
          <p:nvPr userDrawn="1"/>
        </p:nvCxnSpPr>
        <p:spPr>
          <a:xfrm>
            <a:off x="-624114" y="4905830"/>
            <a:ext cx="13948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7" name="图片 46"/>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4" t="33462" r="1274" b="30750"/>
          <a:stretch>
            <a:fillRect/>
          </a:stretch>
        </p:blipFill>
        <p:spPr>
          <a:xfrm>
            <a:off x="0" y="1847850"/>
            <a:ext cx="12192000" cy="2990850"/>
          </a:xfrm>
          <a:prstGeom prst="rect">
            <a:avLst/>
          </a:prstGeom>
        </p:spPr>
      </p:pic>
      <p:pic>
        <p:nvPicPr>
          <p:cNvPr id="48" name="图片 47"/>
          <p:cNvPicPr>
            <a:picLocks noChangeAspect="1"/>
          </p:cNvPicPr>
          <p:nvPr userDrawn="1"/>
        </p:nvPicPr>
        <p:blipFill rotWithShape="1">
          <a:blip r:embed="rId3" cstate="print">
            <a:extLst>
              <a:ext uri="{28A0092B-C50C-407E-A947-70E740481C1C}">
                <a14:useLocalDpi xmlns:a14="http://schemas.microsoft.com/office/drawing/2010/main" val="0"/>
              </a:ext>
            </a:extLst>
          </a:blip>
          <a:srcRect t="46086" b="17049"/>
          <a:stretch>
            <a:fillRect/>
          </a:stretch>
        </p:blipFill>
        <p:spPr>
          <a:xfrm>
            <a:off x="0" y="1878540"/>
            <a:ext cx="12192000" cy="2997201"/>
          </a:xfrm>
          <a:prstGeom prst="rect">
            <a:avLst/>
          </a:prstGeom>
        </p:spPr>
      </p:pic>
      <p:sp>
        <p:nvSpPr>
          <p:cNvPr id="49" name="矩形 48"/>
          <p:cNvSpPr/>
          <p:nvPr userDrawn="1"/>
        </p:nvSpPr>
        <p:spPr>
          <a:xfrm>
            <a:off x="0" y="1829470"/>
            <a:ext cx="12192000" cy="3046271"/>
          </a:xfrm>
          <a:prstGeom prst="rect">
            <a:avLst/>
          </a:prstGeom>
          <a:solidFill>
            <a:schemeClr val="tx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占位符 50"/>
          <p:cNvSpPr>
            <a:spLocks noGrp="1"/>
          </p:cNvSpPr>
          <p:nvPr>
            <p:ph type="body" sz="quarter" idx="10" hasCustomPrompt="1"/>
          </p:nvPr>
        </p:nvSpPr>
        <p:spPr>
          <a:xfrm>
            <a:off x="-10706" y="2689225"/>
            <a:ext cx="12202706" cy="1181100"/>
          </a:xfrm>
          <a:prstGeom prst="rect">
            <a:avLst/>
          </a:prstGeom>
        </p:spPr>
        <p:txBody>
          <a:bodyPr/>
          <a:lstStyle>
            <a:lvl1pPr marL="0" indent="0" algn="ctr">
              <a:buNone/>
              <a:defRPr sz="8000" b="1">
                <a:solidFill>
                  <a:schemeClr val="bg1"/>
                </a:solidFill>
                <a:latin typeface="微软雅黑" panose="020B0503020204020204" pitchFamily="34" charset="-122"/>
                <a:ea typeface="微软雅黑" panose="020B0503020204020204" pitchFamily="34" charset="-122"/>
              </a:defRPr>
            </a:lvl1pPr>
            <a:lvl2pPr>
              <a:defRPr sz="4400" b="1">
                <a:solidFill>
                  <a:schemeClr val="bg1"/>
                </a:solidFill>
                <a:latin typeface="微软雅黑" panose="020B0503020204020204" pitchFamily="34" charset="-122"/>
                <a:ea typeface="微软雅黑" panose="020B0503020204020204" pitchFamily="34" charset="-122"/>
              </a:defRPr>
            </a:lvl2pPr>
            <a:lvl3pPr>
              <a:defRPr sz="4000" b="1">
                <a:solidFill>
                  <a:schemeClr val="bg1"/>
                </a:solidFill>
                <a:latin typeface="微软雅黑" panose="020B0503020204020204" pitchFamily="34" charset="-122"/>
                <a:ea typeface="微软雅黑" panose="020B0503020204020204" pitchFamily="34" charset="-122"/>
              </a:defRPr>
            </a:lvl3pPr>
            <a:lvl4pPr>
              <a:defRPr sz="3600" b="1">
                <a:solidFill>
                  <a:schemeClr val="bg1"/>
                </a:solidFill>
                <a:latin typeface="微软雅黑" panose="020B0503020204020204" pitchFamily="34" charset="-122"/>
                <a:ea typeface="微软雅黑" panose="020B0503020204020204" pitchFamily="34" charset="-122"/>
              </a:defRPr>
            </a:lvl4pPr>
            <a:lvl5pPr>
              <a:defRPr sz="3600" b="1">
                <a:solidFill>
                  <a:schemeClr val="bg1"/>
                </a:solidFill>
                <a:latin typeface="微软雅黑" panose="020B0503020204020204" pitchFamily="34" charset="-122"/>
                <a:ea typeface="微软雅黑" panose="020B0503020204020204" pitchFamily="34" charset="-122"/>
              </a:defRPr>
            </a:lvl5pPr>
          </a:lstStyle>
          <a:p>
            <a:pPr lvl="0"/>
            <a:r>
              <a:rPr lang="zh-CN" altLang="en-US" dirty="0"/>
              <a:t>这里输入章节标题</a:t>
            </a:r>
          </a:p>
        </p:txBody>
      </p:sp>
      <p:sp>
        <p:nvSpPr>
          <p:cNvPr id="112" name="文本框 111"/>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113" name="组合 112"/>
          <p:cNvGrpSpPr/>
          <p:nvPr userDrawn="1"/>
        </p:nvGrpSpPr>
        <p:grpSpPr>
          <a:xfrm>
            <a:off x="10560231" y="428430"/>
            <a:ext cx="375782" cy="381044"/>
            <a:chOff x="2571750" y="2347913"/>
            <a:chExt cx="2154238" cy="2184400"/>
          </a:xfrm>
          <a:solidFill>
            <a:srgbClr val="9C0C15"/>
          </a:solidFill>
        </p:grpSpPr>
        <p:sp>
          <p:nvSpPr>
            <p:cNvPr id="114"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65092" b="15294"/>
          <a:stretch>
            <a:fillRect/>
          </a:stretch>
        </p:blipFill>
        <p:spPr>
          <a:xfrm>
            <a:off x="-63501" y="0"/>
            <a:ext cx="4255933" cy="6858000"/>
          </a:xfrm>
          <a:prstGeom prst="rect">
            <a:avLst/>
          </a:prstGeom>
        </p:spPr>
      </p:pic>
      <p:sp>
        <p:nvSpPr>
          <p:cNvPr id="8" name="矩形 7"/>
          <p:cNvSpPr/>
          <p:nvPr userDrawn="1"/>
        </p:nvSpPr>
        <p:spPr>
          <a:xfrm>
            <a:off x="-1" y="0"/>
            <a:ext cx="3995879" cy="68580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stretch>
            <a:fillRect/>
          </a:stretch>
        </p:blipFill>
        <p:spPr>
          <a:xfrm>
            <a:off x="355691" y="-82146"/>
            <a:ext cx="3853006" cy="3700593"/>
          </a:xfrm>
          <a:prstGeom prst="rect">
            <a:avLst/>
          </a:prstGeom>
        </p:spPr>
      </p:pic>
      <p:sp>
        <p:nvSpPr>
          <p:cNvPr id="70" name="文本框 69"/>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71" name="组合 70"/>
          <p:cNvGrpSpPr/>
          <p:nvPr userDrawn="1"/>
        </p:nvGrpSpPr>
        <p:grpSpPr>
          <a:xfrm>
            <a:off x="10560231" y="428430"/>
            <a:ext cx="375782" cy="381044"/>
            <a:chOff x="2571750" y="2347913"/>
            <a:chExt cx="2154238" cy="2184400"/>
          </a:xfrm>
          <a:solidFill>
            <a:srgbClr val="9C0C15"/>
          </a:solidFill>
        </p:grpSpPr>
        <p:sp>
          <p:nvSpPr>
            <p:cNvPr id="72"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p:cNvGrpSpPr/>
          <p:nvPr userDrawn="1"/>
        </p:nvGrpSpPr>
        <p:grpSpPr>
          <a:xfrm>
            <a:off x="10220325" y="520240"/>
            <a:ext cx="375782" cy="381044"/>
            <a:chOff x="2571750" y="2347913"/>
            <a:chExt cx="2154238" cy="2184400"/>
          </a:xfrm>
          <a:solidFill>
            <a:srgbClr val="9C0C15"/>
          </a:solidFill>
        </p:grpSpPr>
        <p:sp>
          <p:nvSpPr>
            <p:cNvPr id="10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userDrawn="1"/>
        </p:nvSpPr>
        <p:spPr>
          <a:xfrm>
            <a:off x="10616045" y="518973"/>
            <a:ext cx="750526" cy="369332"/>
          </a:xfrm>
          <a:prstGeom prst="rect">
            <a:avLst/>
          </a:prstGeom>
          <a:noFill/>
        </p:spPr>
        <p:txBody>
          <a:bodyPr wrap="none" rtlCol="0">
            <a:spAutoFit/>
          </a:bodyPr>
          <a:lstStyle/>
          <a:p>
            <a:r>
              <a:rPr lang="en-US" altLang="zh-CN" sz="1800" b="1" dirty="0"/>
              <a:t>AEAP</a:t>
            </a:r>
            <a:endParaRPr lang="zh-CN" altLang="en-US" sz="1800" b="1"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p:cNvGrpSpPr/>
          <p:nvPr userDrawn="1"/>
        </p:nvGrpSpPr>
        <p:grpSpPr>
          <a:xfrm>
            <a:off x="10220325" y="512763"/>
            <a:ext cx="1239777" cy="388521"/>
            <a:chOff x="2571750" y="2305050"/>
            <a:chExt cx="7107238" cy="2227263"/>
          </a:xfrm>
          <a:solidFill>
            <a:srgbClr val="9C0C15"/>
          </a:solidFill>
        </p:grpSpPr>
        <p:sp>
          <p:nvSpPr>
            <p:cNvPr id="75"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4" name="矩形 63"/>
          <p:cNvSpPr/>
          <p:nvPr userDrawn="1"/>
        </p:nvSpPr>
        <p:spPr>
          <a:xfrm>
            <a:off x="482600" y="1638109"/>
            <a:ext cx="7366000" cy="38891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7F7F7F"/>
              </a:solidFill>
              <a:effectLst/>
              <a:uLnTx/>
              <a:uFillTx/>
              <a:latin typeface="等线" panose="02010600030101010101" charset="-122"/>
              <a:ea typeface="等线" panose="02010600030101010101" charset="-122"/>
              <a:cs typeface="+mn-cs"/>
            </a:endParaRPr>
          </a:p>
        </p:txBody>
      </p:sp>
      <p:sp>
        <p:nvSpPr>
          <p:cNvPr id="71" name="图片占位符 70"/>
          <p:cNvSpPr>
            <a:spLocks noGrp="1"/>
          </p:cNvSpPr>
          <p:nvPr>
            <p:ph type="pic" sz="quarter" idx="10"/>
          </p:nvPr>
        </p:nvSpPr>
        <p:spPr>
          <a:xfrm>
            <a:off x="7848600" y="1637847"/>
            <a:ext cx="3733800" cy="3889170"/>
          </a:xfrm>
          <a:custGeom>
            <a:avLst/>
            <a:gdLst>
              <a:gd name="connsiteX0" fmla="*/ 0 w 3733800"/>
              <a:gd name="connsiteY0" fmla="*/ 0 h 3889170"/>
              <a:gd name="connsiteX1" fmla="*/ 3733800 w 3733800"/>
              <a:gd name="connsiteY1" fmla="*/ 0 h 3889170"/>
              <a:gd name="connsiteX2" fmla="*/ 3733800 w 3733800"/>
              <a:gd name="connsiteY2" fmla="*/ 3889170 h 3889170"/>
              <a:gd name="connsiteX3" fmla="*/ 0 w 3733800"/>
              <a:gd name="connsiteY3" fmla="*/ 3889170 h 3889170"/>
            </a:gdLst>
            <a:ahLst/>
            <a:cxnLst>
              <a:cxn ang="0">
                <a:pos x="connsiteX0" y="connsiteY0"/>
              </a:cxn>
              <a:cxn ang="0">
                <a:pos x="connsiteX1" y="connsiteY1"/>
              </a:cxn>
              <a:cxn ang="0">
                <a:pos x="connsiteX2" y="connsiteY2"/>
              </a:cxn>
              <a:cxn ang="0">
                <a:pos x="connsiteX3" y="connsiteY3"/>
              </a:cxn>
            </a:cxnLst>
            <a:rect l="l" t="t" r="r" b="b"/>
            <a:pathLst>
              <a:path w="3733800" h="3889170">
                <a:moveTo>
                  <a:pt x="0" y="0"/>
                </a:moveTo>
                <a:lnTo>
                  <a:pt x="3733800" y="0"/>
                </a:lnTo>
                <a:lnTo>
                  <a:pt x="3733800" y="3889170"/>
                </a:lnTo>
                <a:lnTo>
                  <a:pt x="0" y="3889170"/>
                </a:lnTo>
                <a:close/>
              </a:path>
            </a:pathLst>
          </a:custGeom>
        </p:spPr>
        <p:txBody>
          <a:bodyPr wrap="square">
            <a:noAutofit/>
          </a:bodyPr>
          <a:lstStyle/>
          <a:p>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文本占位符 2"/>
          <p:cNvSpPr>
            <a:spLocks noGrp="1"/>
          </p:cNvSpPr>
          <p:nvPr>
            <p:ph type="body" sz="quarter" idx="10" hasCustomPrompt="1"/>
          </p:nvPr>
        </p:nvSpPr>
        <p:spPr>
          <a:xfrm>
            <a:off x="1" y="659999"/>
            <a:ext cx="12192000" cy="441325"/>
          </a:xfrm>
          <a:prstGeom prst="rect">
            <a:avLst/>
          </a:prstGeom>
        </p:spPr>
        <p:txBody>
          <a:bodyPr/>
          <a:lstStyle>
            <a:lvl1pPr marL="0" indent="0" algn="ctr">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cxnSp>
        <p:nvCxnSpPr>
          <p:cNvPr id="3" name="直接连接符 2"/>
          <p:cNvCxnSpPr/>
          <p:nvPr userDrawn="1"/>
        </p:nvCxnSpPr>
        <p:spPr>
          <a:xfrm>
            <a:off x="5530850" y="1233817"/>
            <a:ext cx="11303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67" name="组合 66"/>
          <p:cNvGrpSpPr/>
          <p:nvPr userDrawn="1"/>
        </p:nvGrpSpPr>
        <p:grpSpPr>
          <a:xfrm>
            <a:off x="11320342" y="336984"/>
            <a:ext cx="375782" cy="381044"/>
            <a:chOff x="2571750" y="2347913"/>
            <a:chExt cx="2154238" cy="2184400"/>
          </a:xfrm>
          <a:solidFill>
            <a:srgbClr val="9C0C15"/>
          </a:solidFill>
        </p:grpSpPr>
        <p:sp>
          <p:nvSpPr>
            <p:cNvPr id="68"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69" name="矩形 68"/>
          <p:cNvSpPr/>
          <p:nvPr userDrawn="1"/>
        </p:nvSpPr>
        <p:spPr>
          <a:xfrm>
            <a:off x="0" y="6667501"/>
            <a:ext cx="12192000" cy="19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userDrawn="1"/>
        </p:nvCxnSpPr>
        <p:spPr>
          <a:xfrm>
            <a:off x="-825500" y="6629400"/>
            <a:ext cx="133858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65" name="组合 64"/>
          <p:cNvGrpSpPr/>
          <p:nvPr userDrawn="1"/>
        </p:nvGrpSpPr>
        <p:grpSpPr>
          <a:xfrm>
            <a:off x="10560231" y="428430"/>
            <a:ext cx="375782" cy="381044"/>
            <a:chOff x="2571750" y="2347913"/>
            <a:chExt cx="2154238" cy="2184400"/>
          </a:xfrm>
          <a:solidFill>
            <a:srgbClr val="9C0C15"/>
          </a:solidFill>
        </p:grpSpPr>
        <p:sp>
          <p:nvSpPr>
            <p:cNvPr id="66"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69" name="矩形 68"/>
          <p:cNvSpPr/>
          <p:nvPr userDrawn="1"/>
        </p:nvSpPr>
        <p:spPr>
          <a:xfrm>
            <a:off x="0" y="6604001"/>
            <a:ext cx="12192000" cy="2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p:cNvGrpSpPr/>
          <p:nvPr userDrawn="1"/>
        </p:nvGrpSpPr>
        <p:grpSpPr>
          <a:xfrm>
            <a:off x="242426" y="663990"/>
            <a:ext cx="434926" cy="434926"/>
            <a:chOff x="226124" y="563587"/>
            <a:chExt cx="434926" cy="434926"/>
          </a:xfrm>
        </p:grpSpPr>
        <p:sp>
          <p:nvSpPr>
            <p:cNvPr id="71" name="椭圆 70"/>
            <p:cNvSpPr/>
            <p:nvPr/>
          </p:nvSpPr>
          <p:spPr bwMode="auto">
            <a:xfrm>
              <a:off x="226124" y="563587"/>
              <a:ext cx="434926" cy="434926"/>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72" name="Freeform 5"/>
            <p:cNvSpPr>
              <a:spLocks noEditPoints="1"/>
            </p:cNvSpPr>
            <p:nvPr userDrawn="1"/>
          </p:nvSpPr>
          <p:spPr bwMode="auto">
            <a:xfrm>
              <a:off x="285312" y="713677"/>
              <a:ext cx="316550" cy="192863"/>
            </a:xfrm>
            <a:custGeom>
              <a:avLst/>
              <a:gdLst>
                <a:gd name="T0" fmla="*/ 0 w 353"/>
                <a:gd name="T1" fmla="*/ 0 h 214"/>
                <a:gd name="T2" fmla="*/ 340 w 353"/>
                <a:gd name="T3" fmla="*/ 0 h 214"/>
                <a:gd name="T4" fmla="*/ 340 w 353"/>
                <a:gd name="T5" fmla="*/ 14 h 214"/>
                <a:gd name="T6" fmla="*/ 340 w 353"/>
                <a:gd name="T7" fmla="*/ 41 h 214"/>
                <a:gd name="T8" fmla="*/ 340 w 353"/>
                <a:gd name="T9" fmla="*/ 115 h 214"/>
                <a:gd name="T10" fmla="*/ 349 w 353"/>
                <a:gd name="T11" fmla="*/ 130 h 214"/>
                <a:gd name="T12" fmla="*/ 344 w 353"/>
                <a:gd name="T13" fmla="*/ 142 h 214"/>
                <a:gd name="T14" fmla="*/ 353 w 353"/>
                <a:gd name="T15" fmla="*/ 198 h 214"/>
                <a:gd name="T16" fmla="*/ 329 w 353"/>
                <a:gd name="T17" fmla="*/ 198 h 214"/>
                <a:gd name="T18" fmla="*/ 325 w 353"/>
                <a:gd name="T19" fmla="*/ 177 h 214"/>
                <a:gd name="T20" fmla="*/ 319 w 353"/>
                <a:gd name="T21" fmla="*/ 198 h 214"/>
                <a:gd name="T22" fmla="*/ 313 w 353"/>
                <a:gd name="T23" fmla="*/ 198 h 214"/>
                <a:gd name="T24" fmla="*/ 321 w 353"/>
                <a:gd name="T25" fmla="*/ 142 h 214"/>
                <a:gd name="T26" fmla="*/ 316 w 353"/>
                <a:gd name="T27" fmla="*/ 130 h 214"/>
                <a:gd name="T28" fmla="*/ 325 w 353"/>
                <a:gd name="T29" fmla="*/ 115 h 214"/>
                <a:gd name="T30" fmla="*/ 325 w 353"/>
                <a:gd name="T31" fmla="*/ 41 h 214"/>
                <a:gd name="T32" fmla="*/ 0 w 353"/>
                <a:gd name="T33" fmla="*/ 41 h 214"/>
                <a:gd name="T34" fmla="*/ 0 w 353"/>
                <a:gd name="T35" fmla="*/ 0 h 214"/>
                <a:gd name="T36" fmla="*/ 49 w 353"/>
                <a:gd name="T37" fmla="*/ 66 h 214"/>
                <a:gd name="T38" fmla="*/ 48 w 353"/>
                <a:gd name="T39" fmla="*/ 180 h 214"/>
                <a:gd name="T40" fmla="*/ 175 w 353"/>
                <a:gd name="T41" fmla="*/ 214 h 214"/>
                <a:gd name="T42" fmla="*/ 299 w 353"/>
                <a:gd name="T43" fmla="*/ 180 h 214"/>
                <a:gd name="T44" fmla="*/ 299 w 353"/>
                <a:gd name="T45" fmla="*/ 66 h 214"/>
                <a:gd name="T46" fmla="*/ 49 w 353"/>
                <a:gd name="T47" fmla="*/ 6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3" h="214">
                  <a:moveTo>
                    <a:pt x="0" y="0"/>
                  </a:moveTo>
                  <a:cubicBezTo>
                    <a:pt x="340" y="0"/>
                    <a:pt x="340" y="0"/>
                    <a:pt x="340" y="0"/>
                  </a:cubicBezTo>
                  <a:cubicBezTo>
                    <a:pt x="340" y="14"/>
                    <a:pt x="340" y="14"/>
                    <a:pt x="340" y="14"/>
                  </a:cubicBezTo>
                  <a:cubicBezTo>
                    <a:pt x="340" y="41"/>
                    <a:pt x="340" y="41"/>
                    <a:pt x="340" y="41"/>
                  </a:cubicBezTo>
                  <a:cubicBezTo>
                    <a:pt x="340" y="115"/>
                    <a:pt x="340" y="115"/>
                    <a:pt x="340" y="115"/>
                  </a:cubicBezTo>
                  <a:cubicBezTo>
                    <a:pt x="345" y="118"/>
                    <a:pt x="349" y="123"/>
                    <a:pt x="349" y="130"/>
                  </a:cubicBezTo>
                  <a:cubicBezTo>
                    <a:pt x="349" y="135"/>
                    <a:pt x="347" y="139"/>
                    <a:pt x="344" y="142"/>
                  </a:cubicBezTo>
                  <a:cubicBezTo>
                    <a:pt x="353" y="198"/>
                    <a:pt x="353" y="198"/>
                    <a:pt x="353" y="198"/>
                  </a:cubicBezTo>
                  <a:cubicBezTo>
                    <a:pt x="329" y="198"/>
                    <a:pt x="329" y="198"/>
                    <a:pt x="329" y="198"/>
                  </a:cubicBezTo>
                  <a:cubicBezTo>
                    <a:pt x="325" y="177"/>
                    <a:pt x="325" y="177"/>
                    <a:pt x="325" y="177"/>
                  </a:cubicBezTo>
                  <a:cubicBezTo>
                    <a:pt x="319" y="198"/>
                    <a:pt x="319" y="198"/>
                    <a:pt x="319" y="198"/>
                  </a:cubicBezTo>
                  <a:cubicBezTo>
                    <a:pt x="313" y="198"/>
                    <a:pt x="313" y="198"/>
                    <a:pt x="313" y="198"/>
                  </a:cubicBezTo>
                  <a:cubicBezTo>
                    <a:pt x="321" y="142"/>
                    <a:pt x="321" y="142"/>
                    <a:pt x="321" y="142"/>
                  </a:cubicBezTo>
                  <a:cubicBezTo>
                    <a:pt x="318" y="139"/>
                    <a:pt x="316" y="135"/>
                    <a:pt x="316" y="130"/>
                  </a:cubicBezTo>
                  <a:cubicBezTo>
                    <a:pt x="316" y="123"/>
                    <a:pt x="320" y="118"/>
                    <a:pt x="325" y="115"/>
                  </a:cubicBezTo>
                  <a:cubicBezTo>
                    <a:pt x="325" y="41"/>
                    <a:pt x="325" y="41"/>
                    <a:pt x="325" y="41"/>
                  </a:cubicBezTo>
                  <a:cubicBezTo>
                    <a:pt x="0" y="41"/>
                    <a:pt x="0" y="41"/>
                    <a:pt x="0" y="41"/>
                  </a:cubicBezTo>
                  <a:cubicBezTo>
                    <a:pt x="0" y="0"/>
                    <a:pt x="0" y="0"/>
                    <a:pt x="0" y="0"/>
                  </a:cubicBezTo>
                  <a:close/>
                  <a:moveTo>
                    <a:pt x="49" y="66"/>
                  </a:moveTo>
                  <a:cubicBezTo>
                    <a:pt x="48" y="180"/>
                    <a:pt x="48" y="180"/>
                    <a:pt x="48" y="180"/>
                  </a:cubicBezTo>
                  <a:cubicBezTo>
                    <a:pt x="98" y="179"/>
                    <a:pt x="138" y="194"/>
                    <a:pt x="175" y="214"/>
                  </a:cubicBezTo>
                  <a:cubicBezTo>
                    <a:pt x="206" y="191"/>
                    <a:pt x="246" y="178"/>
                    <a:pt x="299" y="180"/>
                  </a:cubicBezTo>
                  <a:cubicBezTo>
                    <a:pt x="299" y="142"/>
                    <a:pt x="299" y="104"/>
                    <a:pt x="299" y="66"/>
                  </a:cubicBezTo>
                  <a:lnTo>
                    <a:pt x="49" y="6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3" name="文本占位符 2"/>
          <p:cNvSpPr>
            <a:spLocks noGrp="1"/>
          </p:cNvSpPr>
          <p:nvPr>
            <p:ph type="body" sz="quarter" idx="10" hasCustomPrompt="1"/>
          </p:nvPr>
        </p:nvSpPr>
        <p:spPr>
          <a:xfrm>
            <a:off x="689712" y="657333"/>
            <a:ext cx="8656269" cy="441325"/>
          </a:xfrm>
          <a:prstGeom prst="rect">
            <a:avLst/>
          </a:prstGeom>
        </p:spPr>
        <p:txBody>
          <a:bodyPr/>
          <a:lstStyle>
            <a:lvl1pPr marL="0" indent="0">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sp>
        <p:nvSpPr>
          <p:cNvPr id="73" name="文本占位符 2"/>
          <p:cNvSpPr>
            <a:spLocks noGrp="1"/>
          </p:cNvSpPr>
          <p:nvPr>
            <p:ph type="body" sz="quarter" idx="11" hasCustomPrompt="1"/>
          </p:nvPr>
        </p:nvSpPr>
        <p:spPr>
          <a:xfrm>
            <a:off x="689712" y="1203433"/>
            <a:ext cx="8656269" cy="441325"/>
          </a:xfrm>
          <a:prstGeom prst="rect">
            <a:avLst/>
          </a:prstGeom>
        </p:spPr>
        <p:txBody>
          <a:bodyPr/>
          <a:lstStyle>
            <a:lvl1pPr marL="0" indent="0">
              <a:buNone/>
              <a:defRPr sz="2400" b="0">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grpSp>
        <p:nvGrpSpPr>
          <p:cNvPr id="74" name="组合 73"/>
          <p:cNvGrpSpPr/>
          <p:nvPr userDrawn="1"/>
        </p:nvGrpSpPr>
        <p:grpSpPr>
          <a:xfrm>
            <a:off x="11240170" y="330679"/>
            <a:ext cx="375782" cy="381044"/>
            <a:chOff x="2571750" y="2347913"/>
            <a:chExt cx="2154238" cy="2184400"/>
          </a:xfrm>
          <a:solidFill>
            <a:srgbClr val="9C0C15"/>
          </a:solidFill>
        </p:grpSpPr>
        <p:sp>
          <p:nvSpPr>
            <p:cNvPr id="75"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2022/11/29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2022/11/29</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2022/11/29</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2022/11/29</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2022/11/29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cxnSp>
        <p:nvCxnSpPr>
          <p:cNvPr id="3" name="直接连接符 2"/>
          <p:cNvCxnSpPr/>
          <p:nvPr userDrawn="1"/>
        </p:nvCxnSpPr>
        <p:spPr>
          <a:xfrm>
            <a:off x="-624114" y="4905830"/>
            <a:ext cx="13948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7" name="图片 46"/>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4" t="33462" r="1274" b="30750"/>
          <a:stretch>
            <a:fillRect/>
          </a:stretch>
        </p:blipFill>
        <p:spPr>
          <a:xfrm>
            <a:off x="0" y="1847850"/>
            <a:ext cx="12192000" cy="2990850"/>
          </a:xfrm>
          <a:prstGeom prst="rect">
            <a:avLst/>
          </a:prstGeom>
        </p:spPr>
      </p:pic>
      <p:pic>
        <p:nvPicPr>
          <p:cNvPr id="48" name="图片 47"/>
          <p:cNvPicPr>
            <a:picLocks noChangeAspect="1"/>
          </p:cNvPicPr>
          <p:nvPr userDrawn="1"/>
        </p:nvPicPr>
        <p:blipFill rotWithShape="1">
          <a:blip r:embed="rId3" cstate="print">
            <a:extLst>
              <a:ext uri="{28A0092B-C50C-407E-A947-70E740481C1C}">
                <a14:useLocalDpi xmlns:a14="http://schemas.microsoft.com/office/drawing/2010/main" val="0"/>
              </a:ext>
            </a:extLst>
          </a:blip>
          <a:srcRect t="46086" b="17049"/>
          <a:stretch>
            <a:fillRect/>
          </a:stretch>
        </p:blipFill>
        <p:spPr>
          <a:xfrm>
            <a:off x="0" y="1878540"/>
            <a:ext cx="12192000" cy="2997201"/>
          </a:xfrm>
          <a:prstGeom prst="rect">
            <a:avLst/>
          </a:prstGeom>
        </p:spPr>
      </p:pic>
      <p:sp>
        <p:nvSpPr>
          <p:cNvPr id="49" name="矩形 48"/>
          <p:cNvSpPr/>
          <p:nvPr userDrawn="1"/>
        </p:nvSpPr>
        <p:spPr>
          <a:xfrm>
            <a:off x="0" y="1829470"/>
            <a:ext cx="12192000" cy="3046271"/>
          </a:xfrm>
          <a:prstGeom prst="rect">
            <a:avLst/>
          </a:prstGeom>
          <a:solidFill>
            <a:schemeClr val="tx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占位符 50"/>
          <p:cNvSpPr>
            <a:spLocks noGrp="1"/>
          </p:cNvSpPr>
          <p:nvPr>
            <p:ph type="body" sz="quarter" idx="10" hasCustomPrompt="1"/>
          </p:nvPr>
        </p:nvSpPr>
        <p:spPr>
          <a:xfrm>
            <a:off x="-10706" y="2689225"/>
            <a:ext cx="12202706" cy="1181100"/>
          </a:xfrm>
          <a:prstGeom prst="rect">
            <a:avLst/>
          </a:prstGeom>
        </p:spPr>
        <p:txBody>
          <a:bodyPr/>
          <a:lstStyle>
            <a:lvl1pPr marL="0" indent="0" algn="ctr">
              <a:buNone/>
              <a:defRPr sz="8000" b="1">
                <a:solidFill>
                  <a:schemeClr val="bg1"/>
                </a:solidFill>
                <a:latin typeface="微软雅黑" panose="020B0503020204020204" pitchFamily="34" charset="-122"/>
                <a:ea typeface="微软雅黑" panose="020B0503020204020204" pitchFamily="34" charset="-122"/>
              </a:defRPr>
            </a:lvl1pPr>
            <a:lvl2pPr>
              <a:defRPr sz="4400" b="1">
                <a:solidFill>
                  <a:schemeClr val="bg1"/>
                </a:solidFill>
                <a:latin typeface="微软雅黑" panose="020B0503020204020204" pitchFamily="34" charset="-122"/>
                <a:ea typeface="微软雅黑" panose="020B0503020204020204" pitchFamily="34" charset="-122"/>
              </a:defRPr>
            </a:lvl2pPr>
            <a:lvl3pPr>
              <a:defRPr sz="4000" b="1">
                <a:solidFill>
                  <a:schemeClr val="bg1"/>
                </a:solidFill>
                <a:latin typeface="微软雅黑" panose="020B0503020204020204" pitchFamily="34" charset="-122"/>
                <a:ea typeface="微软雅黑" panose="020B0503020204020204" pitchFamily="34" charset="-122"/>
              </a:defRPr>
            </a:lvl3pPr>
            <a:lvl4pPr>
              <a:defRPr sz="3600" b="1">
                <a:solidFill>
                  <a:schemeClr val="bg1"/>
                </a:solidFill>
                <a:latin typeface="微软雅黑" panose="020B0503020204020204" pitchFamily="34" charset="-122"/>
                <a:ea typeface="微软雅黑" panose="020B0503020204020204" pitchFamily="34" charset="-122"/>
              </a:defRPr>
            </a:lvl4pPr>
            <a:lvl5pPr>
              <a:defRPr sz="3600" b="1">
                <a:solidFill>
                  <a:schemeClr val="bg1"/>
                </a:solidFill>
                <a:latin typeface="微软雅黑" panose="020B0503020204020204" pitchFamily="34" charset="-122"/>
                <a:ea typeface="微软雅黑" panose="020B0503020204020204" pitchFamily="34" charset="-122"/>
              </a:defRPr>
            </a:lvl5pPr>
          </a:lstStyle>
          <a:p>
            <a:pPr lvl="0"/>
            <a:r>
              <a:rPr lang="zh-CN" altLang="en-US" dirty="0"/>
              <a:t>这里输入章节标题</a:t>
            </a:r>
          </a:p>
        </p:txBody>
      </p:sp>
      <p:sp>
        <p:nvSpPr>
          <p:cNvPr id="112" name="文本框 111"/>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113" name="组合 112"/>
          <p:cNvGrpSpPr/>
          <p:nvPr userDrawn="1"/>
        </p:nvGrpSpPr>
        <p:grpSpPr>
          <a:xfrm>
            <a:off x="10560231" y="428430"/>
            <a:ext cx="375782" cy="381044"/>
            <a:chOff x="2571750" y="2347913"/>
            <a:chExt cx="2154238" cy="2184400"/>
          </a:xfrm>
          <a:solidFill>
            <a:srgbClr val="9C0C15"/>
          </a:solidFill>
        </p:grpSpPr>
        <p:sp>
          <p:nvSpPr>
            <p:cNvPr id="114"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2022/11/29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2022/11/29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2022/11/29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p:cNvGrpSpPr/>
          <p:nvPr userDrawn="1"/>
        </p:nvGrpSpPr>
        <p:grpSpPr>
          <a:xfrm>
            <a:off x="10220325" y="520240"/>
            <a:ext cx="375782" cy="381044"/>
            <a:chOff x="2571750" y="2347913"/>
            <a:chExt cx="2154238" cy="2184400"/>
          </a:xfrm>
          <a:solidFill>
            <a:srgbClr val="9C0C15"/>
          </a:solidFill>
        </p:grpSpPr>
        <p:sp>
          <p:nvSpPr>
            <p:cNvPr id="10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userDrawn="1"/>
        </p:nvSpPr>
        <p:spPr>
          <a:xfrm>
            <a:off x="10616045" y="518973"/>
            <a:ext cx="750526" cy="369332"/>
          </a:xfrm>
          <a:prstGeom prst="rect">
            <a:avLst/>
          </a:prstGeom>
          <a:noFill/>
        </p:spPr>
        <p:txBody>
          <a:bodyPr wrap="none" rtlCol="0">
            <a:spAutoFit/>
          </a:bodyPr>
          <a:lstStyle/>
          <a:p>
            <a:r>
              <a:rPr lang="en-US" altLang="zh-CN" sz="1800" b="1" dirty="0"/>
              <a:t>AEAP</a:t>
            </a:r>
            <a:endParaRPr lang="zh-CN" altLang="en-US" sz="1800" b="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p:cNvGrpSpPr/>
          <p:nvPr userDrawn="1"/>
        </p:nvGrpSpPr>
        <p:grpSpPr>
          <a:xfrm>
            <a:off x="10220325" y="512763"/>
            <a:ext cx="1239777" cy="388521"/>
            <a:chOff x="2571750" y="2305050"/>
            <a:chExt cx="7107238" cy="2227263"/>
          </a:xfrm>
          <a:solidFill>
            <a:srgbClr val="9C0C15"/>
          </a:solidFill>
        </p:grpSpPr>
        <p:sp>
          <p:nvSpPr>
            <p:cNvPr id="75"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4" name="矩形 63"/>
          <p:cNvSpPr/>
          <p:nvPr userDrawn="1"/>
        </p:nvSpPr>
        <p:spPr>
          <a:xfrm>
            <a:off x="482600" y="1638109"/>
            <a:ext cx="7366000" cy="38891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7F7F7F"/>
              </a:solidFill>
              <a:effectLst/>
              <a:uLnTx/>
              <a:uFillTx/>
              <a:latin typeface="等线" panose="02010600030101010101" charset="-122"/>
              <a:ea typeface="等线" panose="02010600030101010101" charset="-122"/>
              <a:cs typeface="+mn-cs"/>
            </a:endParaRPr>
          </a:p>
        </p:txBody>
      </p:sp>
      <p:sp>
        <p:nvSpPr>
          <p:cNvPr id="71" name="图片占位符 70"/>
          <p:cNvSpPr>
            <a:spLocks noGrp="1"/>
          </p:cNvSpPr>
          <p:nvPr>
            <p:ph type="pic" sz="quarter" idx="10"/>
          </p:nvPr>
        </p:nvSpPr>
        <p:spPr>
          <a:xfrm>
            <a:off x="7848600" y="1637847"/>
            <a:ext cx="3733800" cy="3889170"/>
          </a:xfrm>
          <a:custGeom>
            <a:avLst/>
            <a:gdLst>
              <a:gd name="connsiteX0" fmla="*/ 0 w 3733800"/>
              <a:gd name="connsiteY0" fmla="*/ 0 h 3889170"/>
              <a:gd name="connsiteX1" fmla="*/ 3733800 w 3733800"/>
              <a:gd name="connsiteY1" fmla="*/ 0 h 3889170"/>
              <a:gd name="connsiteX2" fmla="*/ 3733800 w 3733800"/>
              <a:gd name="connsiteY2" fmla="*/ 3889170 h 3889170"/>
              <a:gd name="connsiteX3" fmla="*/ 0 w 3733800"/>
              <a:gd name="connsiteY3" fmla="*/ 3889170 h 3889170"/>
            </a:gdLst>
            <a:ahLst/>
            <a:cxnLst>
              <a:cxn ang="0">
                <a:pos x="connsiteX0" y="connsiteY0"/>
              </a:cxn>
              <a:cxn ang="0">
                <a:pos x="connsiteX1" y="connsiteY1"/>
              </a:cxn>
              <a:cxn ang="0">
                <a:pos x="connsiteX2" y="connsiteY2"/>
              </a:cxn>
              <a:cxn ang="0">
                <a:pos x="connsiteX3" y="connsiteY3"/>
              </a:cxn>
            </a:cxnLst>
            <a:rect l="l" t="t" r="r" b="b"/>
            <a:pathLst>
              <a:path w="3733800" h="3889170">
                <a:moveTo>
                  <a:pt x="0" y="0"/>
                </a:moveTo>
                <a:lnTo>
                  <a:pt x="3733800" y="0"/>
                </a:lnTo>
                <a:lnTo>
                  <a:pt x="3733800" y="3889170"/>
                </a:lnTo>
                <a:lnTo>
                  <a:pt x="0" y="3889170"/>
                </a:lnTo>
                <a:close/>
              </a:path>
            </a:pathLst>
          </a:custGeom>
        </p:spPr>
        <p:txBody>
          <a:bodyPr wrap="square">
            <a:no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文本占位符 2"/>
          <p:cNvSpPr>
            <a:spLocks noGrp="1"/>
          </p:cNvSpPr>
          <p:nvPr>
            <p:ph type="body" sz="quarter" idx="10" hasCustomPrompt="1"/>
          </p:nvPr>
        </p:nvSpPr>
        <p:spPr>
          <a:xfrm>
            <a:off x="1" y="659999"/>
            <a:ext cx="12192000" cy="441325"/>
          </a:xfrm>
          <a:prstGeom prst="rect">
            <a:avLst/>
          </a:prstGeom>
        </p:spPr>
        <p:txBody>
          <a:bodyPr/>
          <a:lstStyle>
            <a:lvl1pPr marL="0" indent="0" algn="ctr">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cxnSp>
        <p:nvCxnSpPr>
          <p:cNvPr id="3" name="直接连接符 2"/>
          <p:cNvCxnSpPr/>
          <p:nvPr userDrawn="1"/>
        </p:nvCxnSpPr>
        <p:spPr>
          <a:xfrm>
            <a:off x="5530850" y="1233817"/>
            <a:ext cx="11303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67" name="组合 66"/>
          <p:cNvGrpSpPr/>
          <p:nvPr userDrawn="1"/>
        </p:nvGrpSpPr>
        <p:grpSpPr>
          <a:xfrm>
            <a:off x="11320342" y="336984"/>
            <a:ext cx="375782" cy="381044"/>
            <a:chOff x="2571750" y="2347913"/>
            <a:chExt cx="2154238" cy="2184400"/>
          </a:xfrm>
          <a:solidFill>
            <a:srgbClr val="9C0C15"/>
          </a:solidFill>
        </p:grpSpPr>
        <p:sp>
          <p:nvSpPr>
            <p:cNvPr id="68"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69" name="矩形 68"/>
          <p:cNvSpPr/>
          <p:nvPr userDrawn="1"/>
        </p:nvSpPr>
        <p:spPr>
          <a:xfrm>
            <a:off x="0" y="6667501"/>
            <a:ext cx="12192000" cy="19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userDrawn="1"/>
        </p:nvCxnSpPr>
        <p:spPr>
          <a:xfrm>
            <a:off x="-825500" y="6629400"/>
            <a:ext cx="133858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65" name="组合 64"/>
          <p:cNvGrpSpPr/>
          <p:nvPr userDrawn="1"/>
        </p:nvGrpSpPr>
        <p:grpSpPr>
          <a:xfrm>
            <a:off x="10560231" y="428430"/>
            <a:ext cx="375782" cy="381044"/>
            <a:chOff x="2571750" y="2347913"/>
            <a:chExt cx="2154238" cy="2184400"/>
          </a:xfrm>
          <a:solidFill>
            <a:srgbClr val="9C0C15"/>
          </a:solidFill>
        </p:grpSpPr>
        <p:sp>
          <p:nvSpPr>
            <p:cNvPr id="66"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69" name="矩形 68"/>
          <p:cNvSpPr/>
          <p:nvPr userDrawn="1"/>
        </p:nvSpPr>
        <p:spPr>
          <a:xfrm>
            <a:off x="0" y="6604001"/>
            <a:ext cx="12192000" cy="2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p:cNvGrpSpPr/>
          <p:nvPr userDrawn="1"/>
        </p:nvGrpSpPr>
        <p:grpSpPr>
          <a:xfrm>
            <a:off x="242426" y="663990"/>
            <a:ext cx="434926" cy="434926"/>
            <a:chOff x="226124" y="563587"/>
            <a:chExt cx="434926" cy="434926"/>
          </a:xfrm>
        </p:grpSpPr>
        <p:sp>
          <p:nvSpPr>
            <p:cNvPr id="71" name="椭圆 70"/>
            <p:cNvSpPr/>
            <p:nvPr/>
          </p:nvSpPr>
          <p:spPr bwMode="auto">
            <a:xfrm>
              <a:off x="226124" y="563587"/>
              <a:ext cx="434926" cy="434926"/>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72" name="Freeform 5"/>
            <p:cNvSpPr>
              <a:spLocks noEditPoints="1"/>
            </p:cNvSpPr>
            <p:nvPr userDrawn="1"/>
          </p:nvSpPr>
          <p:spPr bwMode="auto">
            <a:xfrm>
              <a:off x="285312" y="713677"/>
              <a:ext cx="316550" cy="192863"/>
            </a:xfrm>
            <a:custGeom>
              <a:avLst/>
              <a:gdLst>
                <a:gd name="T0" fmla="*/ 0 w 353"/>
                <a:gd name="T1" fmla="*/ 0 h 214"/>
                <a:gd name="T2" fmla="*/ 340 w 353"/>
                <a:gd name="T3" fmla="*/ 0 h 214"/>
                <a:gd name="T4" fmla="*/ 340 w 353"/>
                <a:gd name="T5" fmla="*/ 14 h 214"/>
                <a:gd name="T6" fmla="*/ 340 w 353"/>
                <a:gd name="T7" fmla="*/ 41 h 214"/>
                <a:gd name="T8" fmla="*/ 340 w 353"/>
                <a:gd name="T9" fmla="*/ 115 h 214"/>
                <a:gd name="T10" fmla="*/ 349 w 353"/>
                <a:gd name="T11" fmla="*/ 130 h 214"/>
                <a:gd name="T12" fmla="*/ 344 w 353"/>
                <a:gd name="T13" fmla="*/ 142 h 214"/>
                <a:gd name="T14" fmla="*/ 353 w 353"/>
                <a:gd name="T15" fmla="*/ 198 h 214"/>
                <a:gd name="T16" fmla="*/ 329 w 353"/>
                <a:gd name="T17" fmla="*/ 198 h 214"/>
                <a:gd name="T18" fmla="*/ 325 w 353"/>
                <a:gd name="T19" fmla="*/ 177 h 214"/>
                <a:gd name="T20" fmla="*/ 319 w 353"/>
                <a:gd name="T21" fmla="*/ 198 h 214"/>
                <a:gd name="T22" fmla="*/ 313 w 353"/>
                <a:gd name="T23" fmla="*/ 198 h 214"/>
                <a:gd name="T24" fmla="*/ 321 w 353"/>
                <a:gd name="T25" fmla="*/ 142 h 214"/>
                <a:gd name="T26" fmla="*/ 316 w 353"/>
                <a:gd name="T27" fmla="*/ 130 h 214"/>
                <a:gd name="T28" fmla="*/ 325 w 353"/>
                <a:gd name="T29" fmla="*/ 115 h 214"/>
                <a:gd name="T30" fmla="*/ 325 w 353"/>
                <a:gd name="T31" fmla="*/ 41 h 214"/>
                <a:gd name="T32" fmla="*/ 0 w 353"/>
                <a:gd name="T33" fmla="*/ 41 h 214"/>
                <a:gd name="T34" fmla="*/ 0 w 353"/>
                <a:gd name="T35" fmla="*/ 0 h 214"/>
                <a:gd name="T36" fmla="*/ 49 w 353"/>
                <a:gd name="T37" fmla="*/ 66 h 214"/>
                <a:gd name="T38" fmla="*/ 48 w 353"/>
                <a:gd name="T39" fmla="*/ 180 h 214"/>
                <a:gd name="T40" fmla="*/ 175 w 353"/>
                <a:gd name="T41" fmla="*/ 214 h 214"/>
                <a:gd name="T42" fmla="*/ 299 w 353"/>
                <a:gd name="T43" fmla="*/ 180 h 214"/>
                <a:gd name="T44" fmla="*/ 299 w 353"/>
                <a:gd name="T45" fmla="*/ 66 h 214"/>
                <a:gd name="T46" fmla="*/ 49 w 353"/>
                <a:gd name="T47" fmla="*/ 6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3" h="214">
                  <a:moveTo>
                    <a:pt x="0" y="0"/>
                  </a:moveTo>
                  <a:cubicBezTo>
                    <a:pt x="340" y="0"/>
                    <a:pt x="340" y="0"/>
                    <a:pt x="340" y="0"/>
                  </a:cubicBezTo>
                  <a:cubicBezTo>
                    <a:pt x="340" y="14"/>
                    <a:pt x="340" y="14"/>
                    <a:pt x="340" y="14"/>
                  </a:cubicBezTo>
                  <a:cubicBezTo>
                    <a:pt x="340" y="41"/>
                    <a:pt x="340" y="41"/>
                    <a:pt x="340" y="41"/>
                  </a:cubicBezTo>
                  <a:cubicBezTo>
                    <a:pt x="340" y="115"/>
                    <a:pt x="340" y="115"/>
                    <a:pt x="340" y="115"/>
                  </a:cubicBezTo>
                  <a:cubicBezTo>
                    <a:pt x="345" y="118"/>
                    <a:pt x="349" y="123"/>
                    <a:pt x="349" y="130"/>
                  </a:cubicBezTo>
                  <a:cubicBezTo>
                    <a:pt x="349" y="135"/>
                    <a:pt x="347" y="139"/>
                    <a:pt x="344" y="142"/>
                  </a:cubicBezTo>
                  <a:cubicBezTo>
                    <a:pt x="353" y="198"/>
                    <a:pt x="353" y="198"/>
                    <a:pt x="353" y="198"/>
                  </a:cubicBezTo>
                  <a:cubicBezTo>
                    <a:pt x="329" y="198"/>
                    <a:pt x="329" y="198"/>
                    <a:pt x="329" y="198"/>
                  </a:cubicBezTo>
                  <a:cubicBezTo>
                    <a:pt x="325" y="177"/>
                    <a:pt x="325" y="177"/>
                    <a:pt x="325" y="177"/>
                  </a:cubicBezTo>
                  <a:cubicBezTo>
                    <a:pt x="319" y="198"/>
                    <a:pt x="319" y="198"/>
                    <a:pt x="319" y="198"/>
                  </a:cubicBezTo>
                  <a:cubicBezTo>
                    <a:pt x="313" y="198"/>
                    <a:pt x="313" y="198"/>
                    <a:pt x="313" y="198"/>
                  </a:cubicBezTo>
                  <a:cubicBezTo>
                    <a:pt x="321" y="142"/>
                    <a:pt x="321" y="142"/>
                    <a:pt x="321" y="142"/>
                  </a:cubicBezTo>
                  <a:cubicBezTo>
                    <a:pt x="318" y="139"/>
                    <a:pt x="316" y="135"/>
                    <a:pt x="316" y="130"/>
                  </a:cubicBezTo>
                  <a:cubicBezTo>
                    <a:pt x="316" y="123"/>
                    <a:pt x="320" y="118"/>
                    <a:pt x="325" y="115"/>
                  </a:cubicBezTo>
                  <a:cubicBezTo>
                    <a:pt x="325" y="41"/>
                    <a:pt x="325" y="41"/>
                    <a:pt x="325" y="41"/>
                  </a:cubicBezTo>
                  <a:cubicBezTo>
                    <a:pt x="0" y="41"/>
                    <a:pt x="0" y="41"/>
                    <a:pt x="0" y="41"/>
                  </a:cubicBezTo>
                  <a:cubicBezTo>
                    <a:pt x="0" y="0"/>
                    <a:pt x="0" y="0"/>
                    <a:pt x="0" y="0"/>
                  </a:cubicBezTo>
                  <a:close/>
                  <a:moveTo>
                    <a:pt x="49" y="66"/>
                  </a:moveTo>
                  <a:cubicBezTo>
                    <a:pt x="48" y="180"/>
                    <a:pt x="48" y="180"/>
                    <a:pt x="48" y="180"/>
                  </a:cubicBezTo>
                  <a:cubicBezTo>
                    <a:pt x="98" y="179"/>
                    <a:pt x="138" y="194"/>
                    <a:pt x="175" y="214"/>
                  </a:cubicBezTo>
                  <a:cubicBezTo>
                    <a:pt x="206" y="191"/>
                    <a:pt x="246" y="178"/>
                    <a:pt x="299" y="180"/>
                  </a:cubicBezTo>
                  <a:cubicBezTo>
                    <a:pt x="299" y="142"/>
                    <a:pt x="299" y="104"/>
                    <a:pt x="299" y="66"/>
                  </a:cubicBezTo>
                  <a:lnTo>
                    <a:pt x="49" y="6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3" name="文本占位符 2"/>
          <p:cNvSpPr>
            <a:spLocks noGrp="1"/>
          </p:cNvSpPr>
          <p:nvPr>
            <p:ph type="body" sz="quarter" idx="10" hasCustomPrompt="1"/>
          </p:nvPr>
        </p:nvSpPr>
        <p:spPr>
          <a:xfrm>
            <a:off x="689712" y="657333"/>
            <a:ext cx="8656269" cy="441325"/>
          </a:xfrm>
          <a:prstGeom prst="rect">
            <a:avLst/>
          </a:prstGeom>
        </p:spPr>
        <p:txBody>
          <a:bodyPr/>
          <a:lstStyle>
            <a:lvl1pPr marL="0" indent="0">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sp>
        <p:nvSpPr>
          <p:cNvPr id="73" name="文本占位符 2"/>
          <p:cNvSpPr>
            <a:spLocks noGrp="1"/>
          </p:cNvSpPr>
          <p:nvPr>
            <p:ph type="body" sz="quarter" idx="11" hasCustomPrompt="1"/>
          </p:nvPr>
        </p:nvSpPr>
        <p:spPr>
          <a:xfrm>
            <a:off x="689712" y="1203433"/>
            <a:ext cx="8656269" cy="441325"/>
          </a:xfrm>
          <a:prstGeom prst="rect">
            <a:avLst/>
          </a:prstGeom>
        </p:spPr>
        <p:txBody>
          <a:bodyPr/>
          <a:lstStyle>
            <a:lvl1pPr marL="0" indent="0">
              <a:buNone/>
              <a:defRPr sz="2400" b="0">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grpSp>
        <p:nvGrpSpPr>
          <p:cNvPr id="74" name="组合 73"/>
          <p:cNvGrpSpPr/>
          <p:nvPr userDrawn="1"/>
        </p:nvGrpSpPr>
        <p:grpSpPr>
          <a:xfrm>
            <a:off x="11240170" y="330679"/>
            <a:ext cx="375782" cy="381044"/>
            <a:chOff x="2571750" y="2347913"/>
            <a:chExt cx="2154238" cy="2184400"/>
          </a:xfrm>
          <a:solidFill>
            <a:srgbClr val="9C0C15"/>
          </a:solidFill>
        </p:grpSpPr>
        <p:sp>
          <p:nvSpPr>
            <p:cNvPr id="75"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2022/11/29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91465" y="1609090"/>
            <a:ext cx="12005945" cy="1938020"/>
          </a:xfrm>
          <a:prstGeom prst="rect">
            <a:avLst/>
          </a:prstGeom>
          <a:noFill/>
        </p:spPr>
        <p:txBody>
          <a:bodyPr wrap="square" rtlCol="0">
            <a:spAutoFit/>
          </a:bodyPr>
          <a:lstStyle/>
          <a:p>
            <a:pPr algn="ctr"/>
            <a:r>
              <a:rPr lang="en-US" altLang="zh-CN" sz="4000" b="1" dirty="0" smtClean="0">
                <a:solidFill>
                  <a:schemeClr val="bg1"/>
                </a:solidFill>
                <a:latin typeface="微软雅黑" panose="020B0503020204020204" pitchFamily="34" charset="-122"/>
                <a:ea typeface="微软雅黑" panose="020B0503020204020204" pitchFamily="34" charset="-122"/>
              </a:rPr>
              <a:t>Translating </a:t>
            </a:r>
            <a:r>
              <a:rPr lang="en-US" altLang="zh-CN" sz="4000" b="1" dirty="0">
                <a:solidFill>
                  <a:schemeClr val="bg1"/>
                </a:solidFill>
                <a:latin typeface="微软雅黑" panose="020B0503020204020204" pitchFamily="34" charset="-122"/>
                <a:ea typeface="微软雅黑" panose="020B0503020204020204" pitchFamily="34" charset="-122"/>
              </a:rPr>
              <a:t>Scientific Literature</a:t>
            </a:r>
          </a:p>
          <a:p>
            <a:pPr algn="r"/>
            <a:endParaRPr lang="en-US" altLang="zh-CN" sz="4000" b="1" dirty="0">
              <a:solidFill>
                <a:schemeClr val="bg1"/>
              </a:solidFill>
              <a:latin typeface="微软雅黑" panose="020B0503020204020204" pitchFamily="34" charset="-122"/>
              <a:ea typeface="微软雅黑" panose="020B0503020204020204" pitchFamily="34" charset="-122"/>
            </a:endParaRPr>
          </a:p>
          <a:p>
            <a:pPr algn="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907218" y="5258226"/>
            <a:ext cx="7033902" cy="501650"/>
          </a:xfrm>
          <a:prstGeom prst="rect">
            <a:avLst/>
          </a:prstGeom>
          <a:noFill/>
        </p:spPr>
        <p:txBody>
          <a:bodyPr wrap="square" rtlCol="0">
            <a:spAutoFit/>
          </a:bodyPr>
          <a:lstStyle/>
          <a:p>
            <a:pPr algn="ctr">
              <a:lnSpc>
                <a:spcPts val="3200"/>
              </a:lnSpc>
              <a:spcBef>
                <a:spcPts val="600"/>
              </a:spcBef>
              <a:spcAft>
                <a:spcPts val="1200"/>
              </a:spcAft>
            </a:pP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山东大学</a:t>
            </a:r>
            <a:endPar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382385"/>
            <a:ext cx="8656269" cy="5835535"/>
          </a:xfrm>
        </p:spPr>
        <p:txBody>
          <a:bodyPr/>
          <a:lstStyle/>
          <a:p>
            <a:r>
              <a:rPr lang="en-US" altLang="zh-CN" dirty="0" smtClean="0"/>
              <a:t>I love three things in this world.</a:t>
            </a:r>
          </a:p>
          <a:p>
            <a:r>
              <a:rPr lang="en-US" altLang="zh-CN" dirty="0" smtClean="0"/>
              <a:t>Sun, moon and you.</a:t>
            </a:r>
          </a:p>
          <a:p>
            <a:r>
              <a:rPr lang="en-US" altLang="zh-CN" dirty="0" smtClean="0"/>
              <a:t>Sun for morning,</a:t>
            </a:r>
          </a:p>
          <a:p>
            <a:r>
              <a:rPr lang="en-US" altLang="zh-CN" dirty="0" smtClean="0"/>
              <a:t>Moon for night,</a:t>
            </a:r>
          </a:p>
          <a:p>
            <a:r>
              <a:rPr lang="en-US" altLang="zh-CN" dirty="0" smtClean="0"/>
              <a:t>And you forever.</a:t>
            </a:r>
          </a:p>
          <a:p>
            <a:r>
              <a:rPr lang="en-US" altLang="zh-CN" dirty="0"/>
              <a:t> </a:t>
            </a:r>
            <a:r>
              <a:rPr lang="en-US" altLang="zh-CN" dirty="0" smtClean="0"/>
              <a:t> </a:t>
            </a:r>
          </a:p>
          <a:p>
            <a:r>
              <a:rPr lang="zh-CN" altLang="en-US" dirty="0" smtClean="0"/>
              <a:t>浮世三千，吾爱有三。</a:t>
            </a:r>
            <a:endParaRPr lang="en-US" altLang="zh-CN" dirty="0" smtClean="0"/>
          </a:p>
          <a:p>
            <a:r>
              <a:rPr lang="zh-CN" altLang="en-US" dirty="0" smtClean="0"/>
              <a:t>日，月与卿。</a:t>
            </a:r>
            <a:endParaRPr lang="en-US" altLang="zh-CN" dirty="0" smtClean="0"/>
          </a:p>
          <a:p>
            <a:r>
              <a:rPr lang="zh-CN" altLang="en-US" dirty="0" smtClean="0"/>
              <a:t>日为朝。</a:t>
            </a:r>
            <a:endParaRPr lang="en-US" altLang="zh-CN" dirty="0" smtClean="0"/>
          </a:p>
          <a:p>
            <a:r>
              <a:rPr lang="zh-CN" altLang="en-US" dirty="0" smtClean="0"/>
              <a:t>月为暮。</a:t>
            </a:r>
            <a:endParaRPr lang="en-US" altLang="zh-CN" dirty="0" smtClean="0"/>
          </a:p>
          <a:p>
            <a:r>
              <a:rPr lang="zh-CN" altLang="en-US" dirty="0" smtClean="0"/>
              <a:t>卿为朝朝暮暮。</a:t>
            </a:r>
            <a:endParaRPr lang="en-US" altLang="zh-CN" dirty="0" smtClean="0"/>
          </a:p>
        </p:txBody>
      </p:sp>
    </p:spTree>
    <p:extLst>
      <p:ext uri="{BB962C8B-B14F-4D97-AF65-F5344CB8AC3E}">
        <p14:creationId xmlns:p14="http://schemas.microsoft.com/office/powerpoint/2010/main" val="204244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Other standards of translation</a:t>
            </a:r>
            <a:endParaRPr lang="zh-CN" altLang="en-US" dirty="0"/>
          </a:p>
        </p:txBody>
      </p:sp>
      <p:sp>
        <p:nvSpPr>
          <p:cNvPr id="3" name="文本占位符 2"/>
          <p:cNvSpPr>
            <a:spLocks noGrp="1"/>
          </p:cNvSpPr>
          <p:nvPr>
            <p:ph type="body" sz="quarter" idx="11"/>
          </p:nvPr>
        </p:nvSpPr>
        <p:spPr>
          <a:xfrm>
            <a:off x="689712" y="1203433"/>
            <a:ext cx="10349590" cy="4598851"/>
          </a:xfrm>
        </p:spPr>
        <p:txBody>
          <a:bodyPr/>
          <a:lstStyle/>
          <a:p>
            <a:r>
              <a:rPr lang="en-US" altLang="zh-CN" b="1" dirty="0" smtClean="0"/>
              <a:t>Xu </a:t>
            </a:r>
            <a:r>
              <a:rPr lang="en-US" altLang="zh-CN" b="1" dirty="0" err="1" smtClean="0"/>
              <a:t>Yuanchong’s</a:t>
            </a:r>
            <a:r>
              <a:rPr lang="en-US" altLang="zh-CN" b="1" dirty="0" smtClean="0"/>
              <a:t> beauty in three aspects </a:t>
            </a:r>
            <a:r>
              <a:rPr lang="en-US" altLang="zh-CN" dirty="0" smtClean="0"/>
              <a:t>(</a:t>
            </a:r>
            <a:r>
              <a:rPr lang="zh-CN" altLang="en-US" dirty="0" smtClean="0"/>
              <a:t>三美原则，意美、音美、形美）</a:t>
            </a:r>
            <a:r>
              <a:rPr lang="en-US" altLang="zh-CN" dirty="0" smtClean="0"/>
              <a:t>emphasizes beauty in sense</a:t>
            </a:r>
            <a:r>
              <a:rPr lang="zh-CN" altLang="en-US" dirty="0" smtClean="0"/>
              <a:t>、</a:t>
            </a:r>
            <a:r>
              <a:rPr lang="en-US" altLang="zh-CN" dirty="0" smtClean="0"/>
              <a:t> sound and form.</a:t>
            </a:r>
          </a:p>
          <a:p>
            <a:r>
              <a:rPr lang="en-US" altLang="zh-CN" b="1" dirty="0" smtClean="0"/>
              <a:t>Fu Lei’s</a:t>
            </a:r>
            <a:r>
              <a:rPr lang="zh-CN" altLang="en-US" b="1" dirty="0" smtClean="0"/>
              <a:t> </a:t>
            </a:r>
            <a:r>
              <a:rPr lang="en-US" altLang="zh-CN" b="1" dirty="0" err="1" smtClean="0"/>
              <a:t>spriritual</a:t>
            </a:r>
            <a:r>
              <a:rPr lang="en-US" altLang="zh-CN" b="1" dirty="0" smtClean="0"/>
              <a:t> conformity</a:t>
            </a:r>
            <a:r>
              <a:rPr lang="en-US" altLang="zh-CN" dirty="0" smtClean="0"/>
              <a:t>/ resemblance in spirit (</a:t>
            </a:r>
            <a:r>
              <a:rPr lang="zh-CN" altLang="en-US" dirty="0" smtClean="0"/>
              <a:t>神似</a:t>
            </a:r>
            <a:r>
              <a:rPr lang="en-US" altLang="zh-CN" dirty="0" smtClean="0"/>
              <a:t>) emphasizes the reproduction of the spirit of the flavor of the original </a:t>
            </a:r>
            <a:r>
              <a:rPr lang="en-US" altLang="zh-CN" dirty="0"/>
              <a:t>.</a:t>
            </a:r>
            <a:endParaRPr lang="en-US" altLang="zh-CN" dirty="0" smtClean="0"/>
          </a:p>
          <a:p>
            <a:r>
              <a:rPr lang="en-US" altLang="zh-CN" b="1" dirty="0" smtClean="0"/>
              <a:t>Qian </a:t>
            </a:r>
            <a:r>
              <a:rPr lang="en-US" altLang="zh-CN" b="1" dirty="0" err="1" smtClean="0"/>
              <a:t>Zhongshu’s</a:t>
            </a:r>
            <a:r>
              <a:rPr lang="en-US" altLang="zh-CN" b="1" dirty="0" smtClean="0"/>
              <a:t> transmigration </a:t>
            </a:r>
            <a:r>
              <a:rPr lang="en-US" altLang="zh-CN" dirty="0" smtClean="0"/>
              <a:t>(</a:t>
            </a:r>
            <a:r>
              <a:rPr lang="zh-CN" altLang="en-US" dirty="0" smtClean="0"/>
              <a:t>化境</a:t>
            </a:r>
            <a:r>
              <a:rPr lang="en-US" altLang="zh-CN" dirty="0" smtClean="0"/>
              <a:t>) refers to the focus on the translator’s smooth and idiomatic Chinese version for the sake of the Chinese reader.</a:t>
            </a:r>
          </a:p>
          <a:p>
            <a:r>
              <a:rPr lang="en-US" altLang="zh-CN" b="1" dirty="0" err="1" smtClean="0"/>
              <a:t>Luxun</a:t>
            </a:r>
            <a:r>
              <a:rPr lang="en-US" altLang="zh-CN" dirty="0" err="1" smtClean="0"/>
              <a:t>’s</a:t>
            </a:r>
            <a:r>
              <a:rPr lang="en-US" altLang="zh-CN" dirty="0" smtClean="0"/>
              <a:t> </a:t>
            </a:r>
            <a:r>
              <a:rPr lang="zh-CN" altLang="en-US" dirty="0" smtClean="0"/>
              <a:t> </a:t>
            </a:r>
            <a:r>
              <a:rPr lang="en-US" altLang="zh-CN" dirty="0" smtClean="0"/>
              <a:t>rather </a:t>
            </a:r>
            <a:r>
              <a:rPr lang="en-US" altLang="zh-CN" dirty="0"/>
              <a:t>be faithful (in thought) than smooth (in language</a:t>
            </a:r>
            <a:r>
              <a:rPr lang="en-US" altLang="zh-CN" dirty="0" smtClean="0"/>
              <a:t>)</a:t>
            </a:r>
            <a:r>
              <a:rPr lang="zh-CN" altLang="en-US" dirty="0" smtClean="0"/>
              <a:t>宁信而不顺</a:t>
            </a:r>
            <a:endParaRPr lang="en-US" altLang="zh-CN" dirty="0" smtClean="0"/>
          </a:p>
          <a:p>
            <a:r>
              <a:rPr lang="en-US" altLang="zh-CN" b="1" dirty="0" smtClean="0"/>
              <a:t>Lin </a:t>
            </a:r>
            <a:r>
              <a:rPr lang="en-US" altLang="zh-CN" b="1" dirty="0" err="1" smtClean="0"/>
              <a:t>Yutang’s</a:t>
            </a:r>
            <a:r>
              <a:rPr lang="en-US" altLang="zh-CN" b="1" dirty="0" smtClean="0"/>
              <a:t> </a:t>
            </a:r>
            <a:r>
              <a:rPr lang="en-US" altLang="zh-CN" dirty="0" smtClean="0"/>
              <a:t>beauty in five aspects (</a:t>
            </a:r>
            <a:r>
              <a:rPr lang="zh-CN" altLang="en-US" dirty="0" smtClean="0"/>
              <a:t>音美、意美、神美、气美、形美</a:t>
            </a:r>
            <a:r>
              <a:rPr lang="en-US" altLang="zh-CN" dirty="0" smtClean="0"/>
              <a:t>)</a:t>
            </a:r>
          </a:p>
          <a:p>
            <a:r>
              <a:rPr lang="en-US" altLang="zh-CN" b="1" dirty="0" err="1" smtClean="0"/>
              <a:t>Guo</a:t>
            </a:r>
            <a:r>
              <a:rPr lang="en-US" altLang="zh-CN" b="1" dirty="0" smtClean="0"/>
              <a:t> </a:t>
            </a:r>
            <a:r>
              <a:rPr lang="en-US" altLang="zh-CN" b="1" dirty="0" err="1" smtClean="0"/>
              <a:t>Moruo’s</a:t>
            </a:r>
            <a:r>
              <a:rPr lang="en-US" altLang="zh-CN" b="1" dirty="0" smtClean="0"/>
              <a:t> </a:t>
            </a:r>
            <a:r>
              <a:rPr lang="en-US" altLang="zh-CN" dirty="0" smtClean="0"/>
              <a:t>good translation equaling creation (</a:t>
            </a:r>
            <a:r>
              <a:rPr lang="zh-CN" altLang="en-US" dirty="0" smtClean="0"/>
              <a:t>好的翻译等于创造</a:t>
            </a:r>
            <a:r>
              <a:rPr lang="en-US" altLang="zh-CN" dirty="0" smtClean="0"/>
              <a:t>)</a:t>
            </a:r>
          </a:p>
        </p:txBody>
      </p:sp>
    </p:spTree>
    <p:extLst>
      <p:ext uri="{BB962C8B-B14F-4D97-AF65-F5344CB8AC3E}">
        <p14:creationId xmlns:p14="http://schemas.microsoft.com/office/powerpoint/2010/main" val="35919503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Xu’s translation</a:t>
            </a:r>
            <a:endParaRPr lang="zh-CN" altLang="en-US" dirty="0"/>
          </a:p>
        </p:txBody>
      </p:sp>
      <p:sp>
        <p:nvSpPr>
          <p:cNvPr id="3" name="文本占位符 2"/>
          <p:cNvSpPr>
            <a:spLocks noGrp="1"/>
          </p:cNvSpPr>
          <p:nvPr>
            <p:ph type="body" sz="quarter" idx="11"/>
          </p:nvPr>
        </p:nvSpPr>
        <p:spPr>
          <a:xfrm>
            <a:off x="689712" y="1203433"/>
            <a:ext cx="8656269" cy="4898109"/>
          </a:xfrm>
        </p:spPr>
        <p:txBody>
          <a:bodyPr/>
          <a:lstStyle/>
          <a:p>
            <a:r>
              <a:rPr lang="en-US" altLang="zh-CN" dirty="0" smtClean="0"/>
              <a:t>1.</a:t>
            </a:r>
            <a:r>
              <a:rPr lang="zh-CN" altLang="en-US" dirty="0" smtClean="0"/>
              <a:t>千山鸟飞绝，万径人踪灭   </a:t>
            </a:r>
            <a:r>
              <a:rPr lang="en-US" altLang="zh-CN" dirty="0" smtClean="0"/>
              <a:t>--- </a:t>
            </a:r>
            <a:r>
              <a:rPr lang="zh-CN" altLang="en-US" dirty="0" smtClean="0"/>
              <a:t>柳宗元 </a:t>
            </a:r>
            <a:r>
              <a:rPr lang="en-US" altLang="zh-CN" dirty="0" smtClean="0"/>
              <a:t>《</a:t>
            </a:r>
            <a:r>
              <a:rPr lang="zh-CN" altLang="en-US" dirty="0" smtClean="0"/>
              <a:t>江雪</a:t>
            </a:r>
            <a:r>
              <a:rPr lang="en-US" altLang="zh-CN" dirty="0" smtClean="0"/>
              <a:t>》</a:t>
            </a:r>
          </a:p>
          <a:p>
            <a:r>
              <a:rPr lang="en-US" altLang="zh-CN" dirty="0" smtClean="0"/>
              <a:t>From hill to hill no bird in flight, from path to path no man in sight.</a:t>
            </a:r>
          </a:p>
          <a:p>
            <a:r>
              <a:rPr lang="en-US" altLang="zh-CN" dirty="0" smtClean="0"/>
              <a:t>2. </a:t>
            </a:r>
            <a:r>
              <a:rPr lang="zh-CN" altLang="en-US" dirty="0" smtClean="0"/>
              <a:t>无边落木萧萧下，不尽长江滚滚来。</a:t>
            </a:r>
            <a:r>
              <a:rPr lang="en-US" altLang="zh-CN" dirty="0" smtClean="0"/>
              <a:t>--- </a:t>
            </a:r>
            <a:r>
              <a:rPr lang="zh-CN" altLang="en-US" dirty="0" smtClean="0"/>
              <a:t>杜甫 </a:t>
            </a:r>
            <a:r>
              <a:rPr lang="en-US" altLang="zh-CN" dirty="0" smtClean="0"/>
              <a:t>《</a:t>
            </a:r>
            <a:r>
              <a:rPr lang="zh-CN" altLang="en-US" dirty="0" smtClean="0"/>
              <a:t>登高</a:t>
            </a:r>
            <a:r>
              <a:rPr lang="en-US" altLang="zh-CN" dirty="0" smtClean="0"/>
              <a:t>》</a:t>
            </a:r>
          </a:p>
          <a:p>
            <a:r>
              <a:rPr lang="en-US" altLang="zh-CN" dirty="0" smtClean="0"/>
              <a:t>The boundless forest sheds its leaves shower by shower,</a:t>
            </a:r>
          </a:p>
          <a:p>
            <a:r>
              <a:rPr lang="en-US" altLang="zh-CN" dirty="0" smtClean="0"/>
              <a:t>The endless river rolls its waves hour after hour.</a:t>
            </a:r>
          </a:p>
          <a:p>
            <a:r>
              <a:rPr lang="en-US" altLang="zh-CN" dirty="0" smtClean="0"/>
              <a:t>3.     Abed, I see a silver light,</a:t>
            </a:r>
          </a:p>
          <a:p>
            <a:r>
              <a:rPr lang="en-US" altLang="zh-CN" dirty="0" smtClean="0"/>
              <a:t>      I wonder if it’s frost aground.</a:t>
            </a:r>
          </a:p>
          <a:p>
            <a:r>
              <a:rPr lang="en-US" altLang="zh-CN" dirty="0" smtClean="0"/>
              <a:t>    Looking up, I find the moon bright,</a:t>
            </a:r>
          </a:p>
          <a:p>
            <a:r>
              <a:rPr lang="en-US" altLang="zh-CN" dirty="0" smtClean="0"/>
              <a:t>  Bowing , in homesickness I’m drowned.</a:t>
            </a:r>
          </a:p>
          <a:p>
            <a:r>
              <a:rPr lang="en-US" altLang="zh-CN" dirty="0"/>
              <a:t> </a:t>
            </a:r>
            <a:r>
              <a:rPr lang="en-US" altLang="zh-CN" dirty="0" smtClean="0"/>
              <a:t>A Tranquil Night --- li Bai</a:t>
            </a:r>
            <a:endParaRPr lang="zh-CN" altLang="en-US" dirty="0"/>
          </a:p>
        </p:txBody>
      </p:sp>
    </p:spTree>
    <p:extLst>
      <p:ext uri="{BB962C8B-B14F-4D97-AF65-F5344CB8AC3E}">
        <p14:creationId xmlns:p14="http://schemas.microsoft.com/office/powerpoint/2010/main" val="236983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p:txBody>
          <a:bodyPr/>
          <a:lstStyle/>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664" y="182880"/>
            <a:ext cx="7165571" cy="6134793"/>
          </a:xfrm>
          <a:prstGeom prst="rect">
            <a:avLst/>
          </a:prstGeom>
        </p:spPr>
      </p:pic>
    </p:spTree>
    <p:extLst>
      <p:ext uri="{BB962C8B-B14F-4D97-AF65-F5344CB8AC3E}">
        <p14:creationId xmlns:p14="http://schemas.microsoft.com/office/powerpoint/2010/main" val="24476660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homework</a:t>
            </a:r>
            <a:endParaRPr lang="zh-CN" altLang="en-US" dirty="0"/>
          </a:p>
        </p:txBody>
      </p:sp>
      <p:sp>
        <p:nvSpPr>
          <p:cNvPr id="3" name="文本占位符 2"/>
          <p:cNvSpPr>
            <a:spLocks noGrp="1"/>
          </p:cNvSpPr>
          <p:nvPr>
            <p:ph type="body" sz="quarter" idx="11"/>
          </p:nvPr>
        </p:nvSpPr>
        <p:spPr>
          <a:xfrm>
            <a:off x="689712" y="1203433"/>
            <a:ext cx="8656269" cy="4981236"/>
          </a:xfrm>
        </p:spPr>
        <p:txBody>
          <a:bodyPr/>
          <a:lstStyle/>
          <a:p>
            <a:r>
              <a:rPr lang="en-US" altLang="zh-CN" dirty="0" smtClean="0"/>
              <a:t>Fu lei / Qian </a:t>
            </a:r>
            <a:r>
              <a:rPr lang="en-US" altLang="zh-CN" dirty="0" err="1" smtClean="0"/>
              <a:t>Zhongshu</a:t>
            </a:r>
            <a:r>
              <a:rPr lang="en-US" altLang="zh-CN" dirty="0" smtClean="0"/>
              <a:t> / Lu </a:t>
            </a:r>
            <a:r>
              <a:rPr lang="en-US" altLang="zh-CN" dirty="0" err="1" smtClean="0"/>
              <a:t>xun</a:t>
            </a:r>
            <a:r>
              <a:rPr lang="en-US" altLang="zh-CN" dirty="0" smtClean="0"/>
              <a:t> / </a:t>
            </a:r>
            <a:r>
              <a:rPr lang="en-US" altLang="zh-CN" dirty="0" err="1" smtClean="0"/>
              <a:t>lin</a:t>
            </a:r>
            <a:r>
              <a:rPr lang="en-US" altLang="zh-CN" dirty="0" smtClean="0"/>
              <a:t> </a:t>
            </a:r>
            <a:r>
              <a:rPr lang="en-US" altLang="zh-CN" dirty="0" err="1" smtClean="0"/>
              <a:t>Yutang</a:t>
            </a:r>
            <a:r>
              <a:rPr lang="en-US" altLang="zh-CN" dirty="0" smtClean="0"/>
              <a:t> / </a:t>
            </a:r>
            <a:r>
              <a:rPr lang="en-US" altLang="zh-CN" dirty="0" err="1" smtClean="0"/>
              <a:t>Guo</a:t>
            </a:r>
            <a:r>
              <a:rPr lang="en-US" altLang="zh-CN" dirty="0" smtClean="0"/>
              <a:t> </a:t>
            </a:r>
            <a:r>
              <a:rPr lang="en-US" altLang="zh-CN" dirty="0" err="1"/>
              <a:t>M</a:t>
            </a:r>
            <a:r>
              <a:rPr lang="en-US" altLang="zh-CN" dirty="0" err="1" smtClean="0"/>
              <a:t>oruo</a:t>
            </a:r>
            <a:r>
              <a:rPr lang="en-US" altLang="zh-CN" dirty="0" smtClean="0"/>
              <a:t> / Qu </a:t>
            </a:r>
            <a:r>
              <a:rPr lang="en-US" altLang="zh-CN" dirty="0" err="1" smtClean="0"/>
              <a:t>Qiubai</a:t>
            </a:r>
            <a:r>
              <a:rPr lang="en-US" altLang="zh-CN" dirty="0" smtClean="0"/>
              <a:t> ……</a:t>
            </a:r>
          </a:p>
          <a:p>
            <a:endParaRPr lang="en-US" altLang="zh-CN" dirty="0" smtClean="0"/>
          </a:p>
          <a:p>
            <a:r>
              <a:rPr lang="en-US" altLang="zh-CN" dirty="0" smtClean="0"/>
              <a:t>General introduction</a:t>
            </a:r>
          </a:p>
          <a:p>
            <a:r>
              <a:rPr lang="en-US" altLang="zh-CN" dirty="0" smtClean="0"/>
              <a:t>Major works</a:t>
            </a:r>
          </a:p>
          <a:p>
            <a:r>
              <a:rPr lang="en-US" altLang="zh-CN" dirty="0" smtClean="0"/>
              <a:t>Translation works</a:t>
            </a:r>
          </a:p>
          <a:p>
            <a:r>
              <a:rPr lang="en-US" altLang="zh-CN" dirty="0" smtClean="0"/>
              <a:t>Translation principles</a:t>
            </a:r>
          </a:p>
          <a:p>
            <a:r>
              <a:rPr lang="en-US" altLang="zh-CN" dirty="0" smtClean="0"/>
              <a:t>Translation appreciation</a:t>
            </a:r>
            <a:endParaRPr lang="en-US" altLang="zh-CN" dirty="0"/>
          </a:p>
        </p:txBody>
      </p:sp>
    </p:spTree>
    <p:extLst>
      <p:ext uri="{BB962C8B-B14F-4D97-AF65-F5344CB8AC3E}">
        <p14:creationId xmlns:p14="http://schemas.microsoft.com/office/powerpoint/2010/main" val="2394005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657333"/>
            <a:ext cx="9606432" cy="441325"/>
          </a:xfrm>
        </p:spPr>
        <p:txBody>
          <a:bodyPr/>
          <a:lstStyle/>
          <a:p>
            <a:pPr>
              <a:lnSpc>
                <a:spcPct val="100000"/>
              </a:lnSpc>
            </a:pPr>
            <a:endParaRPr lang="en-US" altLang="zh-CN" dirty="0">
              <a:solidFill>
                <a:schemeClr val="accent1"/>
              </a:solidFill>
            </a:endParaRPr>
          </a:p>
        </p:txBody>
      </p:sp>
      <p:sp>
        <p:nvSpPr>
          <p:cNvPr id="4" name="文本占位符 3"/>
          <p:cNvSpPr>
            <a:spLocks noGrp="1"/>
          </p:cNvSpPr>
          <p:nvPr>
            <p:ph type="body" sz="quarter" idx="11"/>
          </p:nvPr>
        </p:nvSpPr>
        <p:spPr>
          <a:xfrm>
            <a:off x="689712" y="1216087"/>
            <a:ext cx="10582026" cy="441325"/>
          </a:xfrm>
        </p:spPr>
        <p:txBody>
          <a:bodyPr/>
          <a:lstStyle/>
          <a:p>
            <a:pPr algn="just">
              <a:lnSpc>
                <a:spcPct val="150000"/>
              </a:lnSpc>
              <a:buFont typeface="Arial" panose="020B0604020202020204" pitchFamily="34" charset="0"/>
            </a:pPr>
            <a:endParaRPr lang="zh-CN" altLang="en-US" sz="2300" dirty="0">
              <a:solidFill>
                <a:schemeClr val="accent1">
                  <a:lumMod val="75000"/>
                </a:schemeClr>
              </a:solidFill>
            </a:endParaRPr>
          </a:p>
        </p:txBody>
      </p:sp>
      <p:sp>
        <p:nvSpPr>
          <p:cNvPr id="15362" name="矩形 10242"/>
          <p:cNvSpPr/>
          <p:nvPr/>
        </p:nvSpPr>
        <p:spPr>
          <a:xfrm>
            <a:off x="1101090" y="498764"/>
            <a:ext cx="8229600" cy="5684549"/>
          </a:xfrm>
          <a:prstGeom prst="rect">
            <a:avLst/>
          </a:prstGeom>
          <a:noFill/>
          <a:ln w="9525">
            <a:noFill/>
          </a:ln>
        </p:spPr>
        <p:txBody>
          <a:bodyPr anchor="t"/>
          <a:lstStyle/>
          <a:p>
            <a:pPr marL="609600" indent="-609600">
              <a:spcBef>
                <a:spcPct val="20000"/>
              </a:spcBef>
              <a:buClr>
                <a:schemeClr val="tx2"/>
              </a:buClr>
              <a:buSzPct val="70000"/>
            </a:pPr>
            <a:r>
              <a:rPr lang="en-US" altLang="zh-CN" sz="2600" b="1" dirty="0">
                <a:latin typeface="Arial" panose="020B0604020202020204" pitchFamily="34" charset="0"/>
                <a:ea typeface="宋体" panose="02010600030101010101" pitchFamily="2" charset="-122"/>
              </a:rPr>
              <a:t>Alexander Fraser </a:t>
            </a:r>
            <a:r>
              <a:rPr lang="en-US" altLang="zh-CN" sz="2600" b="1" dirty="0" err="1">
                <a:latin typeface="Arial" panose="020B0604020202020204" pitchFamily="34" charset="0"/>
                <a:ea typeface="宋体" panose="02010600030101010101" pitchFamily="2" charset="-122"/>
              </a:rPr>
              <a:t>Tytler’s</a:t>
            </a:r>
            <a:r>
              <a:rPr lang="en-US" altLang="zh-CN" sz="2600" b="1" dirty="0">
                <a:latin typeface="Arial" panose="020B0604020202020204" pitchFamily="34" charset="0"/>
                <a:ea typeface="宋体" panose="02010600030101010101" pitchFamily="2" charset="-122"/>
              </a:rPr>
              <a:t> three </a:t>
            </a:r>
            <a:r>
              <a:rPr lang="en-US" altLang="zh-CN" sz="2600" b="1" dirty="0" smtClean="0">
                <a:latin typeface="Arial" panose="020B0604020202020204" pitchFamily="34" charset="0"/>
                <a:ea typeface="宋体" panose="02010600030101010101" pitchFamily="2" charset="-122"/>
              </a:rPr>
              <a:t>fundamentals (</a:t>
            </a:r>
            <a:r>
              <a:rPr lang="zh-CN" altLang="en-US" sz="2600" b="1" dirty="0" smtClean="0">
                <a:latin typeface="Arial" panose="020B0604020202020204" pitchFamily="34" charset="0"/>
                <a:ea typeface="宋体" panose="02010600030101010101" pitchFamily="2" charset="-122"/>
              </a:rPr>
              <a:t>泰特勒的“三原则”</a:t>
            </a:r>
            <a:r>
              <a:rPr lang="en-US" altLang="zh-CN" sz="2600" b="1" dirty="0" smtClean="0">
                <a:latin typeface="Arial" panose="020B0604020202020204" pitchFamily="34" charset="0"/>
                <a:ea typeface="宋体" panose="02010600030101010101" pitchFamily="2" charset="-122"/>
              </a:rPr>
              <a:t>)</a:t>
            </a:r>
            <a:endParaRPr lang="en-US" altLang="zh-CN" sz="2600" b="1" dirty="0">
              <a:latin typeface="Arial" panose="020B0604020202020204" pitchFamily="34" charset="0"/>
              <a:ea typeface="宋体" panose="02010600030101010101" pitchFamily="2" charset="-122"/>
            </a:endParaRPr>
          </a:p>
          <a:p>
            <a:pPr marL="609600" indent="-609600">
              <a:spcBef>
                <a:spcPct val="20000"/>
              </a:spcBef>
              <a:buClr>
                <a:schemeClr val="tx2"/>
              </a:buClr>
              <a:buSzPct val="70000"/>
              <a:buAutoNum type="arabicPeriod"/>
            </a:pPr>
            <a:r>
              <a:rPr lang="en-US" altLang="zh-CN" sz="2600" dirty="0">
                <a:latin typeface="Times New Roman" panose="02020603050405020304" pitchFamily="18" charset="0"/>
                <a:ea typeface="宋体" panose="02010600030101010101" pitchFamily="2" charset="-122"/>
              </a:rPr>
              <a:t>A translation should give a complete transcript of the ideas of the original </a:t>
            </a:r>
            <a:r>
              <a:rPr lang="en-US" altLang="zh-CN" sz="2600" dirty="0" smtClean="0">
                <a:latin typeface="Times New Roman" panose="02020603050405020304" pitchFamily="18" charset="0"/>
                <a:ea typeface="宋体" panose="02010600030101010101" pitchFamily="2" charset="-122"/>
              </a:rPr>
              <a:t>work</a:t>
            </a:r>
          </a:p>
          <a:p>
            <a:pPr>
              <a:spcBef>
                <a:spcPct val="20000"/>
              </a:spcBef>
              <a:buClr>
                <a:schemeClr val="tx2"/>
              </a:buClr>
              <a:buSzPct val="70000"/>
            </a:pPr>
            <a:r>
              <a:rPr lang="zh-CN" altLang="en-US" sz="2600" dirty="0" smtClean="0">
                <a:latin typeface="Times New Roman" panose="02020603050405020304" pitchFamily="18" charset="0"/>
                <a:ea typeface="宋体" panose="02010600030101010101" pitchFamily="2" charset="-122"/>
              </a:rPr>
              <a:t>      译文应完整复写出原作的思想</a:t>
            </a:r>
            <a:endParaRPr lang="en-US" altLang="zh-CN" sz="2600" dirty="0">
              <a:latin typeface="Times New Roman" panose="02020603050405020304" pitchFamily="18" charset="0"/>
              <a:ea typeface="宋体" panose="02010600030101010101" pitchFamily="2" charset="-122"/>
            </a:endParaRPr>
          </a:p>
          <a:p>
            <a:pPr>
              <a:spcBef>
                <a:spcPct val="20000"/>
              </a:spcBef>
              <a:buClr>
                <a:schemeClr val="tx2"/>
              </a:buClr>
              <a:buSzPct val="70000"/>
            </a:pPr>
            <a:r>
              <a:rPr lang="en-US" altLang="zh-CN" sz="2600" dirty="0" smtClean="0">
                <a:latin typeface="Times New Roman" panose="02020603050405020304" pitchFamily="18" charset="0"/>
                <a:ea typeface="宋体" panose="02010600030101010101" pitchFamily="2" charset="-122"/>
              </a:rPr>
              <a:t>2.    The </a:t>
            </a:r>
            <a:r>
              <a:rPr lang="en-US" altLang="zh-CN" sz="2600" dirty="0">
                <a:latin typeface="Times New Roman" panose="02020603050405020304" pitchFamily="18" charset="0"/>
                <a:ea typeface="宋体" panose="02010600030101010101" pitchFamily="2" charset="-122"/>
              </a:rPr>
              <a:t>style and manner of writing should be of the same </a:t>
            </a:r>
            <a:r>
              <a:rPr lang="en-US" altLang="zh-CN" sz="2600" dirty="0" smtClean="0">
                <a:latin typeface="Times New Roman" panose="02020603050405020304" pitchFamily="18" charset="0"/>
                <a:ea typeface="宋体" panose="02010600030101010101" pitchFamily="2" charset="-122"/>
              </a:rPr>
              <a:t> character </a:t>
            </a:r>
            <a:r>
              <a:rPr lang="en-US" altLang="zh-CN" sz="2600" dirty="0">
                <a:latin typeface="Times New Roman" panose="02020603050405020304" pitchFamily="18" charset="0"/>
                <a:ea typeface="宋体" panose="02010600030101010101" pitchFamily="2" charset="-122"/>
              </a:rPr>
              <a:t>as that of the original</a:t>
            </a:r>
            <a:r>
              <a:rPr lang="en-US" altLang="zh-CN" sz="2600" dirty="0" smtClean="0">
                <a:latin typeface="Times New Roman" panose="02020603050405020304" pitchFamily="18" charset="0"/>
                <a:ea typeface="宋体" panose="02010600030101010101" pitchFamily="2" charset="-122"/>
              </a:rPr>
              <a:t>.</a:t>
            </a:r>
          </a:p>
          <a:p>
            <a:pPr>
              <a:spcBef>
                <a:spcPct val="20000"/>
              </a:spcBef>
              <a:buClr>
                <a:schemeClr val="tx2"/>
              </a:buClr>
              <a:buSzPct val="70000"/>
            </a:pPr>
            <a:r>
              <a:rPr lang="en-US" altLang="zh-CN" sz="2600" dirty="0">
                <a:solidFill>
                  <a:srgbClr val="A50021"/>
                </a:solidFill>
                <a:latin typeface="Times New Roman" panose="02020603050405020304" pitchFamily="18" charset="0"/>
                <a:ea typeface="宋体" panose="02010600030101010101" pitchFamily="2" charset="-122"/>
              </a:rPr>
              <a:t> </a:t>
            </a:r>
            <a:r>
              <a:rPr lang="en-US" altLang="zh-CN" sz="2600" dirty="0" smtClean="0">
                <a:solidFill>
                  <a:srgbClr val="A50021"/>
                </a:solidFill>
                <a:latin typeface="Times New Roman" panose="02020603050405020304" pitchFamily="18" charset="0"/>
                <a:ea typeface="宋体" panose="02010600030101010101" pitchFamily="2" charset="-122"/>
              </a:rPr>
              <a:t>      </a:t>
            </a:r>
            <a:r>
              <a:rPr lang="zh-CN" altLang="en-US" sz="2600" dirty="0" smtClean="0">
                <a:solidFill>
                  <a:srgbClr val="A50021"/>
                </a:solidFill>
                <a:latin typeface="Times New Roman" panose="02020603050405020304" pitchFamily="18" charset="0"/>
                <a:ea typeface="宋体" panose="02010600030101010101" pitchFamily="2" charset="-122"/>
              </a:rPr>
              <a:t>译文的风格和笔调应与原文的性质相同</a:t>
            </a:r>
            <a:endParaRPr lang="en-US" altLang="zh-CN" sz="2600" dirty="0">
              <a:solidFill>
                <a:srgbClr val="A50021"/>
              </a:solidFill>
              <a:latin typeface="Times New Roman" panose="02020603050405020304" pitchFamily="18" charset="0"/>
              <a:ea typeface="宋体" panose="02010600030101010101" pitchFamily="2" charset="-122"/>
            </a:endParaRPr>
          </a:p>
          <a:p>
            <a:pPr marL="609600" indent="-609600">
              <a:spcBef>
                <a:spcPct val="20000"/>
              </a:spcBef>
              <a:buClr>
                <a:schemeClr val="tx2"/>
              </a:buClr>
              <a:buSzPct val="70000"/>
              <a:buAutoNum type="arabicPeriod" startAt="3"/>
            </a:pPr>
            <a:r>
              <a:rPr lang="en-US" altLang="zh-CN" sz="2600" dirty="0" smtClean="0">
                <a:latin typeface="Times New Roman" panose="02020603050405020304" pitchFamily="18" charset="0"/>
                <a:ea typeface="宋体" panose="02010600030101010101" pitchFamily="2" charset="-122"/>
              </a:rPr>
              <a:t>A </a:t>
            </a:r>
            <a:r>
              <a:rPr lang="en-US" altLang="zh-CN" sz="2600" dirty="0">
                <a:latin typeface="Times New Roman" panose="02020603050405020304" pitchFamily="18" charset="0"/>
                <a:ea typeface="宋体" panose="02010600030101010101" pitchFamily="2" charset="-122"/>
              </a:rPr>
              <a:t>translation should have all the ease of the original composition. </a:t>
            </a:r>
          </a:p>
          <a:p>
            <a:pPr>
              <a:spcBef>
                <a:spcPct val="20000"/>
              </a:spcBef>
              <a:buClr>
                <a:schemeClr val="tx2"/>
              </a:buClr>
              <a:buSzPct val="70000"/>
            </a:pPr>
            <a:r>
              <a:rPr lang="en-US" altLang="zh-CN" sz="2600" dirty="0" smtClean="0">
                <a:solidFill>
                  <a:srgbClr val="A50021"/>
                </a:solidFill>
                <a:latin typeface="Times New Roman" panose="02020603050405020304" pitchFamily="18" charset="0"/>
                <a:ea typeface="宋体" panose="02010600030101010101" pitchFamily="2" charset="-122"/>
              </a:rPr>
              <a:t>        </a:t>
            </a:r>
            <a:r>
              <a:rPr lang="zh-CN" altLang="en-US" sz="2600" dirty="0" smtClean="0">
                <a:solidFill>
                  <a:srgbClr val="A50021"/>
                </a:solidFill>
                <a:latin typeface="Times New Roman" panose="02020603050405020304" pitchFamily="18" charset="0"/>
                <a:ea typeface="宋体" panose="02010600030101010101" pitchFamily="2" charset="-122"/>
              </a:rPr>
              <a:t>译文与原文同样流畅</a:t>
            </a:r>
            <a:endParaRPr lang="en-US" altLang="zh-CN" sz="2600" dirty="0">
              <a:solidFill>
                <a:srgbClr val="A50021"/>
              </a:solidFill>
              <a:latin typeface="Times New Roman" panose="02020603050405020304" pitchFamily="18" charset="0"/>
              <a:ea typeface="宋体" panose="02010600030101010101" pitchFamily="2" charset="-122"/>
            </a:endParaRPr>
          </a:p>
          <a:p>
            <a:pPr marL="609600" indent="-609600">
              <a:spcBef>
                <a:spcPct val="20000"/>
              </a:spcBef>
              <a:buClr>
                <a:schemeClr val="tx2"/>
              </a:buClr>
              <a:buSzPct val="70000"/>
            </a:pPr>
            <a:r>
              <a:rPr lang="en-US" altLang="zh-CN" sz="2600" dirty="0" err="1" smtClean="0">
                <a:solidFill>
                  <a:srgbClr val="A50021"/>
                </a:solidFill>
                <a:latin typeface="Times New Roman" panose="02020603050405020304" pitchFamily="18" charset="0"/>
                <a:ea typeface="宋体" panose="02010600030101010101" pitchFamily="2" charset="-122"/>
              </a:rPr>
              <a:t>Tytler</a:t>
            </a:r>
            <a:r>
              <a:rPr lang="zh-CN" altLang="en-US" sz="2600" dirty="0" smtClean="0">
                <a:solidFill>
                  <a:srgbClr val="A50021"/>
                </a:solidFill>
                <a:latin typeface="Times New Roman" panose="02020603050405020304" pitchFamily="18" charset="0"/>
                <a:ea typeface="宋体" panose="02010600030101010101" pitchFamily="2" charset="-122"/>
              </a:rPr>
              <a:t>， </a:t>
            </a:r>
            <a:r>
              <a:rPr lang="en-US" altLang="zh-CN" sz="2600" dirty="0" smtClean="0">
                <a:solidFill>
                  <a:srgbClr val="A50021"/>
                </a:solidFill>
                <a:latin typeface="Times New Roman" panose="02020603050405020304" pitchFamily="18" charset="0"/>
                <a:ea typeface="宋体" panose="02010600030101010101" pitchFamily="2" charset="-122"/>
              </a:rPr>
              <a:t>British translator</a:t>
            </a:r>
            <a:r>
              <a:rPr lang="en-US" altLang="zh-CN" sz="2600" dirty="0">
                <a:solidFill>
                  <a:srgbClr val="A50021"/>
                </a:solidFill>
                <a:latin typeface="Times New Roman" panose="02020603050405020304" pitchFamily="18" charset="0"/>
                <a:ea typeface="宋体" panose="02010600030101010101" pitchFamily="2" charset="-122"/>
              </a:rPr>
              <a:t>, </a:t>
            </a:r>
            <a:r>
              <a:rPr lang="en-US" altLang="zh-CN" sz="2600" i="1" dirty="0">
                <a:solidFill>
                  <a:srgbClr val="A50021"/>
                </a:solidFill>
                <a:latin typeface="Times New Roman" panose="02020603050405020304" pitchFamily="18" charset="0"/>
                <a:ea typeface="宋体" panose="02010600030101010101" pitchFamily="2" charset="-122"/>
              </a:rPr>
              <a:t>Essay on the Principles of Translation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362">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5362">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5362">
                                            <p:txEl>
                                              <p:pRg st="2" end="2"/>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5362">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5362">
                                            <p:txEl>
                                              <p:pRg st="4" end="4"/>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5362">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5362">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536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712" y="657333"/>
            <a:ext cx="9903947" cy="948443"/>
          </a:xfrm>
        </p:spPr>
        <p:txBody>
          <a:bodyPr/>
          <a:lstStyle/>
          <a:p>
            <a:r>
              <a:rPr lang="en-US" altLang="zh-CN" dirty="0"/>
              <a:t>Dr. Eugene </a:t>
            </a:r>
            <a:r>
              <a:rPr lang="en-US" altLang="zh-CN" dirty="0" smtClean="0"/>
              <a:t>Nida</a:t>
            </a:r>
            <a:r>
              <a:rPr lang="zh-CN" altLang="en-US" dirty="0" smtClean="0"/>
              <a:t>：</a:t>
            </a:r>
            <a:r>
              <a:rPr lang="en-US" altLang="zh-CN" dirty="0"/>
              <a:t> the </a:t>
            </a:r>
            <a:r>
              <a:rPr lang="en-US" altLang="zh-CN" dirty="0" smtClean="0"/>
              <a:t>dynamic/functional equivalent translation  </a:t>
            </a:r>
            <a:r>
              <a:rPr lang="zh-CN" altLang="en-US" dirty="0" smtClean="0"/>
              <a:t>（奈达的动态</a:t>
            </a:r>
            <a:r>
              <a:rPr lang="en-US" altLang="zh-CN" dirty="0" smtClean="0"/>
              <a:t>/</a:t>
            </a:r>
            <a:r>
              <a:rPr lang="zh-CN" altLang="en-US" dirty="0"/>
              <a:t>功能</a:t>
            </a:r>
            <a:r>
              <a:rPr lang="zh-CN" altLang="en-US" dirty="0" smtClean="0"/>
              <a:t>对等翻译理论）</a:t>
            </a:r>
            <a:endParaRPr lang="zh-CN" altLang="en-US" dirty="0"/>
          </a:p>
        </p:txBody>
      </p:sp>
      <p:sp>
        <p:nvSpPr>
          <p:cNvPr id="3" name="文本占位符 2"/>
          <p:cNvSpPr>
            <a:spLocks noGrp="1"/>
          </p:cNvSpPr>
          <p:nvPr>
            <p:ph type="body" sz="quarter" idx="11"/>
          </p:nvPr>
        </p:nvSpPr>
        <p:spPr>
          <a:xfrm>
            <a:off x="689712" y="1605777"/>
            <a:ext cx="9524805" cy="4296260"/>
          </a:xfrm>
        </p:spPr>
        <p:txBody>
          <a:bodyPr/>
          <a:lstStyle/>
          <a:p>
            <a:r>
              <a:rPr lang="en-US" altLang="zh-CN" sz="2800" dirty="0" smtClean="0"/>
              <a:t>Unlike the traditional </a:t>
            </a:r>
            <a:r>
              <a:rPr lang="en-US" altLang="zh-CN" sz="2800" dirty="0"/>
              <a:t>translation theories that mainly stress the correspondence </a:t>
            </a:r>
            <a:r>
              <a:rPr lang="en-US" altLang="zh-CN" sz="2800" dirty="0" smtClean="0"/>
              <a:t>between the </a:t>
            </a:r>
            <a:r>
              <a:rPr lang="en-US" altLang="zh-CN" sz="2800" dirty="0"/>
              <a:t>source language and target language, </a:t>
            </a:r>
            <a:r>
              <a:rPr lang="en-US" altLang="zh-CN" sz="2800" dirty="0" err="1"/>
              <a:t>Nida’s</a:t>
            </a:r>
            <a:r>
              <a:rPr lang="en-US" altLang="zh-CN" sz="2800" dirty="0"/>
              <a:t> functional equivalence </a:t>
            </a:r>
            <a:r>
              <a:rPr lang="en-US" altLang="zh-CN" sz="2800" dirty="0" smtClean="0"/>
              <a:t>theory stress </a:t>
            </a:r>
            <a:r>
              <a:rPr lang="en-US" altLang="zh-CN" sz="2800" b="1" dirty="0" smtClean="0"/>
              <a:t>the reader’s </a:t>
            </a:r>
            <a:r>
              <a:rPr lang="en-US" altLang="zh-CN" sz="2800" b="1" dirty="0"/>
              <a:t>response</a:t>
            </a:r>
            <a:r>
              <a:rPr lang="en-US" altLang="zh-CN" sz="2800" dirty="0"/>
              <a:t>.</a:t>
            </a:r>
          </a:p>
          <a:p>
            <a:r>
              <a:rPr lang="en-US" altLang="zh-CN" sz="2800" dirty="0" smtClean="0"/>
              <a:t>The </a:t>
            </a:r>
            <a:r>
              <a:rPr lang="en-US" altLang="zh-CN" sz="2800" dirty="0"/>
              <a:t>response, impact and appeal the target language receptors </a:t>
            </a:r>
            <a:r>
              <a:rPr lang="en-US" altLang="zh-CN" sz="2800" dirty="0" smtClean="0"/>
              <a:t>receive</a:t>
            </a:r>
            <a:r>
              <a:rPr lang="zh-CN" altLang="en-US" sz="2800" dirty="0"/>
              <a:t> </a:t>
            </a:r>
            <a:r>
              <a:rPr lang="en-US" altLang="zh-CN" sz="2800" dirty="0" smtClean="0"/>
              <a:t>and </a:t>
            </a:r>
            <a:r>
              <a:rPr lang="en-US" altLang="zh-CN" sz="2800" dirty="0"/>
              <a:t>appreciate from the target language text should be roughly equivalent to those of original receptor </a:t>
            </a:r>
            <a:r>
              <a:rPr lang="en-US" altLang="zh-CN" sz="2800" dirty="0" smtClean="0"/>
              <a:t>from</a:t>
            </a:r>
            <a:r>
              <a:rPr lang="zh-CN" altLang="en-US" sz="2800" dirty="0" smtClean="0"/>
              <a:t> </a:t>
            </a:r>
            <a:r>
              <a:rPr lang="en-US" altLang="zh-CN" sz="2800" dirty="0"/>
              <a:t>the original text.</a:t>
            </a:r>
            <a:endParaRPr lang="en-US" altLang="zh-CN" sz="2800" dirty="0" smtClean="0"/>
          </a:p>
          <a:p>
            <a:r>
              <a:rPr lang="en-US" altLang="zh-CN" dirty="0" smtClean="0"/>
              <a:t>Dr</a:t>
            </a:r>
            <a:r>
              <a:rPr lang="en-US" altLang="zh-CN" dirty="0"/>
              <a:t>. Eugene </a:t>
            </a:r>
            <a:r>
              <a:rPr lang="en-US" altLang="zh-CN" dirty="0" err="1" smtClean="0"/>
              <a:t>Nida</a:t>
            </a:r>
            <a:r>
              <a:rPr lang="en-US" altLang="zh-CN" dirty="0"/>
              <a:t>: an American linguist </a:t>
            </a:r>
            <a:endParaRPr lang="zh-CN" altLang="en-US" dirty="0"/>
          </a:p>
        </p:txBody>
      </p:sp>
    </p:spTree>
    <p:extLst>
      <p:ext uri="{BB962C8B-B14F-4D97-AF65-F5344CB8AC3E}">
        <p14:creationId xmlns:p14="http://schemas.microsoft.com/office/powerpoint/2010/main" val="4062146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Classification:</a:t>
            </a:r>
          </a:p>
        </p:txBody>
      </p:sp>
      <p:sp>
        <p:nvSpPr>
          <p:cNvPr id="3" name="文本占位符 2"/>
          <p:cNvSpPr>
            <a:spLocks noGrp="1"/>
          </p:cNvSpPr>
          <p:nvPr>
            <p:ph type="body" sz="quarter" idx="11"/>
          </p:nvPr>
        </p:nvSpPr>
        <p:spPr>
          <a:xfrm>
            <a:off x="689712" y="1203433"/>
            <a:ext cx="11130986" cy="4864858"/>
          </a:xfrm>
        </p:spPr>
        <p:txBody>
          <a:bodyPr/>
          <a:lstStyle/>
          <a:p>
            <a:r>
              <a:rPr lang="en-US" altLang="zh-CN" dirty="0" smtClean="0"/>
              <a:t>1. In terms of language:</a:t>
            </a:r>
          </a:p>
          <a:p>
            <a:r>
              <a:rPr lang="en-US" altLang="zh-CN" dirty="0"/>
              <a:t> </a:t>
            </a:r>
            <a:r>
              <a:rPr lang="en-US" altLang="zh-CN" dirty="0" smtClean="0"/>
              <a:t>from native language into foreign language and vice verse</a:t>
            </a:r>
          </a:p>
          <a:p>
            <a:r>
              <a:rPr lang="en-US" altLang="zh-CN" dirty="0" smtClean="0"/>
              <a:t>2. In </a:t>
            </a:r>
            <a:r>
              <a:rPr lang="en-US" altLang="zh-CN" dirty="0"/>
              <a:t>terms of the mode:</a:t>
            </a:r>
          </a:p>
          <a:p>
            <a:r>
              <a:rPr lang="en-US" altLang="zh-CN" dirty="0"/>
              <a:t>Oral interpretation, written translation,  machine translation</a:t>
            </a:r>
          </a:p>
          <a:p>
            <a:r>
              <a:rPr lang="en-US" altLang="zh-CN" dirty="0" smtClean="0"/>
              <a:t>3. In terms of disposal:</a:t>
            </a:r>
          </a:p>
          <a:p>
            <a:r>
              <a:rPr lang="en-US" altLang="zh-CN" dirty="0" smtClean="0"/>
              <a:t>Full-text translation, abridged translation and adapted translation</a:t>
            </a:r>
          </a:p>
          <a:p>
            <a:r>
              <a:rPr lang="zh-CN" altLang="en-US" dirty="0" smtClean="0"/>
              <a:t>（</a:t>
            </a:r>
            <a:r>
              <a:rPr lang="zh-CN" altLang="en-US" dirty="0"/>
              <a:t>全译、摘译和编译</a:t>
            </a:r>
            <a:r>
              <a:rPr lang="zh-CN" altLang="en-US" dirty="0" smtClean="0"/>
              <a:t>）</a:t>
            </a:r>
            <a:endParaRPr lang="en-US" altLang="zh-CN" dirty="0"/>
          </a:p>
          <a:p>
            <a:endParaRPr lang="zh-CN" altLang="en-US" dirty="0"/>
          </a:p>
        </p:txBody>
      </p:sp>
    </p:spTree>
    <p:extLst>
      <p:ext uri="{BB962C8B-B14F-4D97-AF65-F5344CB8AC3E}">
        <p14:creationId xmlns:p14="http://schemas.microsoft.com/office/powerpoint/2010/main" val="3352423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9701197" cy="5130865"/>
          </a:xfrm>
        </p:spPr>
        <p:txBody>
          <a:bodyPr/>
          <a:lstStyle/>
          <a:p>
            <a:r>
              <a:rPr lang="en-US" altLang="zh-CN" dirty="0" smtClean="0"/>
              <a:t>4. In </a:t>
            </a:r>
            <a:r>
              <a:rPr lang="en-US" altLang="zh-CN" dirty="0"/>
              <a:t>terms of materials to be translated:</a:t>
            </a:r>
          </a:p>
          <a:p>
            <a:r>
              <a:rPr lang="en-US" altLang="zh-CN" dirty="0"/>
              <a:t>Translation of </a:t>
            </a:r>
            <a:r>
              <a:rPr lang="en-US" altLang="zh-CN" b="1" dirty="0"/>
              <a:t>scientific materials </a:t>
            </a:r>
            <a:r>
              <a:rPr lang="en-US" altLang="zh-CN" dirty="0"/>
              <a:t>(SL and professional academic works, etc.), </a:t>
            </a:r>
            <a:endParaRPr lang="en-US" altLang="zh-CN" dirty="0" smtClean="0"/>
          </a:p>
          <a:p>
            <a:r>
              <a:rPr lang="en-US" altLang="zh-CN" dirty="0" smtClean="0"/>
              <a:t>translation </a:t>
            </a:r>
            <a:r>
              <a:rPr lang="en-US" altLang="zh-CN" dirty="0"/>
              <a:t>of </a:t>
            </a:r>
            <a:r>
              <a:rPr lang="en-US" altLang="zh-CN" b="1" dirty="0"/>
              <a:t>literary works </a:t>
            </a:r>
            <a:r>
              <a:rPr lang="en-US" altLang="zh-CN" dirty="0"/>
              <a:t>(novels, stories, prose, poetry, drama, etc.), </a:t>
            </a:r>
            <a:endParaRPr lang="en-US" altLang="zh-CN" dirty="0" smtClean="0"/>
          </a:p>
          <a:p>
            <a:r>
              <a:rPr lang="en-US" altLang="zh-CN" dirty="0" smtClean="0"/>
              <a:t>translation </a:t>
            </a:r>
            <a:r>
              <a:rPr lang="en-US" altLang="zh-CN" dirty="0"/>
              <a:t>of </a:t>
            </a:r>
            <a:r>
              <a:rPr lang="en-US" altLang="zh-CN" b="1" dirty="0"/>
              <a:t>political essays </a:t>
            </a:r>
            <a:r>
              <a:rPr lang="en-US" altLang="zh-CN" dirty="0"/>
              <a:t>( treatises on social problems, reports, speeches etc.) </a:t>
            </a:r>
            <a:endParaRPr lang="en-US" altLang="zh-CN" dirty="0" smtClean="0"/>
          </a:p>
          <a:p>
            <a:r>
              <a:rPr lang="en-US" altLang="zh-CN" dirty="0" smtClean="0"/>
              <a:t>and </a:t>
            </a:r>
            <a:r>
              <a:rPr lang="en-US" altLang="zh-CN" dirty="0"/>
              <a:t>translation of </a:t>
            </a:r>
            <a:r>
              <a:rPr lang="en-US" altLang="zh-CN" b="1" dirty="0"/>
              <a:t>practical writing </a:t>
            </a:r>
            <a:r>
              <a:rPr lang="en-US" altLang="zh-CN" dirty="0"/>
              <a:t>(official documents, contracts and agreements, notices, receipt, etc.)</a:t>
            </a:r>
          </a:p>
          <a:p>
            <a:r>
              <a:rPr lang="en-US" altLang="zh-CN" dirty="0" smtClean="0"/>
              <a:t>(</a:t>
            </a:r>
            <a:r>
              <a:rPr lang="zh-CN" altLang="en-US" dirty="0"/>
              <a:t>科技</a:t>
            </a:r>
            <a:r>
              <a:rPr lang="zh-CN" altLang="en-US" dirty="0" smtClean="0"/>
              <a:t>翻译</a:t>
            </a:r>
            <a:r>
              <a:rPr lang="zh-CN" altLang="en-US" dirty="0"/>
              <a:t>，文学翻译，政论文翻译和应用文翻译）</a:t>
            </a:r>
            <a:endParaRPr lang="en-US" altLang="zh-CN" dirty="0"/>
          </a:p>
          <a:p>
            <a:endParaRPr lang="zh-CN" altLang="en-US" dirty="0"/>
          </a:p>
        </p:txBody>
      </p:sp>
    </p:spTree>
    <p:extLst>
      <p:ext uri="{BB962C8B-B14F-4D97-AF65-F5344CB8AC3E}">
        <p14:creationId xmlns:p14="http://schemas.microsoft.com/office/powerpoint/2010/main" val="40442058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5189863" y="3376195"/>
            <a:ext cx="6058027" cy="501650"/>
            <a:chOff x="5675695" y="4270968"/>
            <a:chExt cx="6058027" cy="501650"/>
          </a:xfrm>
        </p:grpSpPr>
        <p:sp>
          <p:nvSpPr>
            <p:cNvPr id="50" name="椭圆 49"/>
            <p:cNvSpPr/>
            <p:nvPr/>
          </p:nvSpPr>
          <p:spPr bwMode="auto">
            <a:xfrm>
              <a:off x="5675695" y="4290077"/>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51" name="文本框 50"/>
            <p:cNvSpPr txBox="1"/>
            <p:nvPr/>
          </p:nvSpPr>
          <p:spPr>
            <a:xfrm>
              <a:off x="6259195" y="4270968"/>
              <a:ext cx="5474527" cy="501650"/>
            </a:xfrm>
            <a:prstGeom prst="rect">
              <a:avLst/>
            </a:prstGeom>
            <a:noFill/>
          </p:spPr>
          <p:txBody>
            <a:bodyPr wrap="square" rtlCol="0">
              <a:spAutoFit/>
            </a:bodyPr>
            <a:lstStyle/>
            <a:p>
              <a:pPr>
                <a:lnSpc>
                  <a:spcPts val="3200"/>
                </a:lnSpc>
                <a:spcBef>
                  <a:spcPts val="600"/>
                </a:spcBef>
                <a:spcAft>
                  <a:spcPts val="1200"/>
                </a:spcAft>
              </a:pPr>
              <a:r>
                <a:rPr lang="en-US" altLang="zh-CN" sz="3200" dirty="0">
                  <a:latin typeface="Times New Roman" panose="02020603050405020304" pitchFamily="18" charset="0"/>
                  <a:sym typeface="+mn-ea"/>
                </a:rPr>
                <a:t>Basic Theories of Translation</a:t>
              </a:r>
              <a:endPar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2" name="Freeform 5"/>
            <p:cNvSpPr>
              <a:spLocks noEditPoints="1"/>
            </p:cNvSpPr>
            <p:nvPr/>
          </p:nvSpPr>
          <p:spPr bwMode="auto">
            <a:xfrm>
              <a:off x="5767556" y="4429634"/>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3" name="Freeform 6"/>
            <p:cNvSpPr>
              <a:spLocks noEditPoints="1"/>
            </p:cNvSpPr>
            <p:nvPr/>
          </p:nvSpPr>
          <p:spPr bwMode="auto">
            <a:xfrm>
              <a:off x="5893613" y="4508787"/>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4" name="Freeform 7"/>
            <p:cNvSpPr>
              <a:spLocks noEditPoints="1"/>
            </p:cNvSpPr>
            <p:nvPr/>
          </p:nvSpPr>
          <p:spPr bwMode="auto">
            <a:xfrm>
              <a:off x="5767556" y="4398930"/>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2304690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4927600" y="1455504"/>
            <a:ext cx="7139305" cy="1197869"/>
            <a:chOff x="5675695" y="2083305"/>
            <a:chExt cx="6550142" cy="691445"/>
          </a:xfrm>
        </p:grpSpPr>
        <p:sp>
          <p:nvSpPr>
            <p:cNvPr id="38" name="椭圆 37"/>
            <p:cNvSpPr/>
            <p:nvPr/>
          </p:nvSpPr>
          <p:spPr bwMode="auto">
            <a:xfrm>
              <a:off x="5675695" y="2083305"/>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39" name="文本框 38"/>
            <p:cNvSpPr txBox="1"/>
            <p:nvPr/>
          </p:nvSpPr>
          <p:spPr>
            <a:xfrm>
              <a:off x="6287422" y="2152948"/>
              <a:ext cx="5938415" cy="621802"/>
            </a:xfrm>
            <a:prstGeom prst="rect">
              <a:avLst/>
            </a:prstGeom>
            <a:noFill/>
          </p:spPr>
          <p:txBody>
            <a:bodyPr wrap="square" rtlCol="0">
              <a:spAutoFit/>
            </a:bodyPr>
            <a:lstStyle/>
            <a:p>
              <a:pPr indent="0">
                <a:buClr>
                  <a:schemeClr val="tx1"/>
                </a:buClr>
                <a:buFontTx/>
                <a:buNone/>
              </a:pPr>
              <a:r>
                <a:rPr lang="en-US" altLang="zh-CN" sz="3200" dirty="0" smtClean="0">
                  <a:effectLst>
                    <a:outerShdw blurRad="38100" dist="19050" dir="2700000" algn="tl" rotWithShape="0">
                      <a:schemeClr val="dk1">
                        <a:alpha val="40000"/>
                      </a:schemeClr>
                    </a:outerShdw>
                  </a:effectLst>
                  <a:latin typeface="Times New Roman" panose="02020603050405020304" pitchFamily="18" charset="0"/>
                  <a:sym typeface="+mn-ea"/>
                </a:rPr>
                <a:t>Unit 1 </a:t>
              </a:r>
              <a:r>
                <a:rPr lang="en-US" altLang="zh-CN" sz="32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sym typeface="+mn-ea"/>
                </a:rPr>
                <a:t>Basic </a:t>
              </a:r>
              <a:r>
                <a:rPr lang="en-US" altLang="zh-CN" sz="3200" dirty="0">
                  <a:solidFill>
                    <a:schemeClr val="tx1"/>
                  </a:solidFill>
                  <a:effectLst>
                    <a:outerShdw blurRad="38100" dist="19050" dir="2700000" algn="tl" rotWithShape="0">
                      <a:schemeClr val="dk1">
                        <a:alpha val="40000"/>
                      </a:schemeClr>
                    </a:outerShdw>
                  </a:effectLst>
                  <a:latin typeface="Times New Roman" panose="02020603050405020304" pitchFamily="18" charset="0"/>
                  <a:sym typeface="+mn-ea"/>
                </a:rPr>
                <a:t>Knowledge about Translation</a:t>
              </a:r>
              <a:endParaRPr lang="en-US" altLang="zh-CN" sz="32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40" name="Freeform 5"/>
            <p:cNvSpPr>
              <a:spLocks noEditPoints="1"/>
            </p:cNvSpPr>
            <p:nvPr/>
          </p:nvSpPr>
          <p:spPr bwMode="auto">
            <a:xfrm>
              <a:off x="5771115" y="2222862"/>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1" name="Freeform 6"/>
            <p:cNvSpPr>
              <a:spLocks noEditPoints="1"/>
            </p:cNvSpPr>
            <p:nvPr/>
          </p:nvSpPr>
          <p:spPr bwMode="auto">
            <a:xfrm>
              <a:off x="5897172" y="2302015"/>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2" name="Freeform 7"/>
            <p:cNvSpPr>
              <a:spLocks noEditPoints="1"/>
            </p:cNvSpPr>
            <p:nvPr/>
          </p:nvSpPr>
          <p:spPr bwMode="auto">
            <a:xfrm>
              <a:off x="5771115" y="2192158"/>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lstStyle/>
            <a:p>
              <a:endParaRPr lang="zh-CN" altLang="en-US"/>
            </a:p>
          </p:txBody>
        </p:sp>
      </p:grpSp>
      <p:sp>
        <p:nvSpPr>
          <p:cNvPr id="11" name="文本框 10"/>
          <p:cNvSpPr txBox="1"/>
          <p:nvPr/>
        </p:nvSpPr>
        <p:spPr>
          <a:xfrm>
            <a:off x="5670330" y="2870185"/>
            <a:ext cx="6472555" cy="584776"/>
          </a:xfrm>
          <a:prstGeom prst="rect">
            <a:avLst/>
          </a:prstGeom>
          <a:noFill/>
        </p:spPr>
        <p:txBody>
          <a:bodyPr wrap="square" rtlCol="0">
            <a:spAutoFit/>
          </a:bodyPr>
          <a:lstStyle/>
          <a:p>
            <a:pPr indent="0">
              <a:buClr>
                <a:schemeClr val="tx1"/>
              </a:buClr>
              <a:buFontTx/>
              <a:buNone/>
            </a:pPr>
            <a:endParaRPr lang="en-US" altLang="zh-CN" sz="32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8656269" cy="4149963"/>
          </a:xfrm>
        </p:spPr>
        <p:txBody>
          <a:bodyPr/>
          <a:lstStyle/>
          <a:p>
            <a:r>
              <a:rPr lang="en-US" altLang="zh-CN" sz="2800" dirty="0" smtClean="0"/>
              <a:t>1. </a:t>
            </a:r>
            <a:r>
              <a:rPr lang="en-US" altLang="zh-CN" sz="2800" dirty="0" err="1" smtClean="0"/>
              <a:t>NewMark’s</a:t>
            </a:r>
            <a:r>
              <a:rPr lang="en-US" altLang="zh-CN" sz="2800" dirty="0" smtClean="0"/>
              <a:t> </a:t>
            </a:r>
            <a:r>
              <a:rPr lang="en-US" altLang="zh-CN" sz="2800" dirty="0"/>
              <a:t>Text Category Translation theory (</a:t>
            </a:r>
            <a:r>
              <a:rPr lang="zh-CN" altLang="en-US" sz="2800" dirty="0"/>
              <a:t>文本中心论</a:t>
            </a:r>
            <a:r>
              <a:rPr lang="en-US" altLang="zh-CN" sz="2800" dirty="0"/>
              <a:t>) </a:t>
            </a:r>
            <a:r>
              <a:rPr lang="zh-CN" altLang="en-US" sz="2800" dirty="0" smtClean="0"/>
              <a:t>（</a:t>
            </a:r>
            <a:r>
              <a:rPr lang="en-US" altLang="zh-CN" sz="2800" dirty="0" smtClean="0"/>
              <a:t>Communicative translation and </a:t>
            </a:r>
            <a:r>
              <a:rPr lang="en-US" altLang="zh-CN" sz="2800" dirty="0"/>
              <a:t>Semantic translation </a:t>
            </a:r>
            <a:r>
              <a:rPr lang="en-US" altLang="zh-CN" sz="2800" dirty="0" smtClean="0"/>
              <a:t>)</a:t>
            </a:r>
            <a:endParaRPr lang="zh-CN" altLang="en-US" sz="2800" dirty="0"/>
          </a:p>
          <a:p>
            <a:r>
              <a:rPr lang="en-US" altLang="zh-CN" sz="2800" dirty="0" smtClean="0"/>
              <a:t>2. Roman </a:t>
            </a:r>
            <a:r>
              <a:rPr lang="en-US" altLang="zh-CN" sz="2800" dirty="0" err="1" smtClean="0"/>
              <a:t>Jakobson’s</a:t>
            </a:r>
            <a:r>
              <a:rPr lang="en-US" altLang="zh-CN" sz="2800" dirty="0" smtClean="0"/>
              <a:t> three kinds of  translation</a:t>
            </a:r>
          </a:p>
          <a:p>
            <a:r>
              <a:rPr lang="en-US" altLang="zh-CN" sz="2800" dirty="0" smtClean="0"/>
              <a:t>3. Lawrence </a:t>
            </a:r>
            <a:r>
              <a:rPr lang="en-US" altLang="zh-CN" sz="2800" dirty="0"/>
              <a:t>Venuti</a:t>
            </a:r>
            <a:r>
              <a:rPr lang="zh-CN" altLang="en-US" sz="2800" dirty="0"/>
              <a:t>：</a:t>
            </a:r>
            <a:r>
              <a:rPr lang="en-US" altLang="zh-CN" sz="2800" dirty="0" err="1"/>
              <a:t>Foreignizing</a:t>
            </a:r>
            <a:r>
              <a:rPr lang="en-US" altLang="zh-CN" sz="2800" dirty="0"/>
              <a:t> Translation and Domesticating </a:t>
            </a:r>
            <a:r>
              <a:rPr lang="en-US" altLang="zh-CN" sz="2800" dirty="0" smtClean="0"/>
              <a:t>Translation </a:t>
            </a:r>
            <a:r>
              <a:rPr lang="zh-CN" altLang="en-US" sz="2800" dirty="0" smtClean="0"/>
              <a:t>（异化翻译和归化翻译）</a:t>
            </a:r>
            <a:r>
              <a:rPr lang="en-US" altLang="zh-CN" sz="2800" dirty="0" smtClean="0"/>
              <a:t> </a:t>
            </a:r>
          </a:p>
          <a:p>
            <a:r>
              <a:rPr lang="en-US" altLang="zh-CN" sz="2800" dirty="0" smtClean="0"/>
              <a:t>4. Literal </a:t>
            </a:r>
            <a:r>
              <a:rPr lang="en-US" altLang="zh-CN" sz="2800" dirty="0"/>
              <a:t>translation and free translation</a:t>
            </a:r>
            <a:endParaRPr lang="zh-CN" altLang="en-US" sz="2800" dirty="0"/>
          </a:p>
          <a:p>
            <a:endParaRPr lang="zh-CN" altLang="en-US" dirty="0"/>
          </a:p>
        </p:txBody>
      </p:sp>
    </p:spTree>
    <p:extLst>
      <p:ext uri="{BB962C8B-B14F-4D97-AF65-F5344CB8AC3E}">
        <p14:creationId xmlns:p14="http://schemas.microsoft.com/office/powerpoint/2010/main" val="282463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712" y="657333"/>
            <a:ext cx="8470913" cy="888834"/>
          </a:xfrm>
        </p:spPr>
        <p:txBody>
          <a:bodyPr/>
          <a:lstStyle/>
          <a:p>
            <a:r>
              <a:rPr lang="en-US" altLang="zh-CN" dirty="0" smtClean="0"/>
              <a:t>Peter Newmark: communicative and semantic translation </a:t>
            </a:r>
            <a:endParaRPr lang="zh-CN" altLang="en-US" dirty="0"/>
          </a:p>
        </p:txBody>
      </p:sp>
      <p:sp>
        <p:nvSpPr>
          <p:cNvPr id="3" name="文本占位符 2"/>
          <p:cNvSpPr>
            <a:spLocks noGrp="1"/>
          </p:cNvSpPr>
          <p:nvPr>
            <p:ph type="body" sz="quarter" idx="11"/>
          </p:nvPr>
        </p:nvSpPr>
        <p:spPr>
          <a:xfrm>
            <a:off x="689712" y="1695795"/>
            <a:ext cx="9917328" cy="4671754"/>
          </a:xfrm>
        </p:spPr>
        <p:txBody>
          <a:bodyPr/>
          <a:lstStyle/>
          <a:p>
            <a:r>
              <a:rPr lang="en-US" altLang="zh-CN" dirty="0"/>
              <a:t>Peter </a:t>
            </a:r>
            <a:r>
              <a:rPr lang="en-US" altLang="zh-CN" dirty="0" smtClean="0"/>
              <a:t>Newmark, </a:t>
            </a:r>
            <a:r>
              <a:rPr lang="en-US" altLang="zh-CN" dirty="0"/>
              <a:t>a famous British translation theorist, put </a:t>
            </a:r>
            <a:r>
              <a:rPr lang="en-US" altLang="zh-CN" dirty="0" err="1" smtClean="0"/>
              <a:t>forword</a:t>
            </a:r>
            <a:r>
              <a:rPr lang="en-US" altLang="zh-CN" dirty="0" smtClean="0"/>
              <a:t> his concepts of communicative </a:t>
            </a:r>
            <a:r>
              <a:rPr lang="en-US" altLang="zh-CN" dirty="0"/>
              <a:t>and semantic </a:t>
            </a:r>
            <a:r>
              <a:rPr lang="en-US" altLang="zh-CN" dirty="0" smtClean="0"/>
              <a:t>translation in his </a:t>
            </a:r>
            <a:r>
              <a:rPr lang="en-US" altLang="zh-CN" i="1" dirty="0" smtClean="0"/>
              <a:t>Approaches to Translation </a:t>
            </a:r>
            <a:r>
              <a:rPr lang="en-US" altLang="zh-CN" dirty="0" smtClean="0"/>
              <a:t>(1982/1983:39)</a:t>
            </a:r>
          </a:p>
          <a:p>
            <a:pPr marL="457200" indent="-457200">
              <a:buAutoNum type="arabicPeriod"/>
            </a:pPr>
            <a:r>
              <a:rPr lang="en-US" altLang="zh-CN" dirty="0" smtClean="0"/>
              <a:t>Communicative translation attempts to produce on its readers an effect as close as possible to that obtained on the readers of the original.</a:t>
            </a:r>
          </a:p>
          <a:p>
            <a:r>
              <a:rPr lang="zh-CN" altLang="en-US" dirty="0" smtClean="0"/>
              <a:t>    交际翻译力图对</a:t>
            </a:r>
            <a:r>
              <a:rPr lang="zh-CN" altLang="en-US" b="1" dirty="0" smtClean="0"/>
              <a:t>译作读者</a:t>
            </a:r>
            <a:r>
              <a:rPr lang="zh-CN" altLang="en-US" dirty="0" smtClean="0"/>
              <a:t>产生尽可能接近原作读者所获得的效果。</a:t>
            </a:r>
            <a:endParaRPr lang="en-US" altLang="zh-CN" dirty="0" smtClean="0"/>
          </a:p>
          <a:p>
            <a:r>
              <a:rPr lang="en-US" altLang="zh-CN" dirty="0" smtClean="0"/>
              <a:t>2.   Semantic translation attempts to render, as closely as the semantic and syntactic structures of the second language allow, the exact contextual meaning of the original.</a:t>
            </a:r>
            <a:endParaRPr lang="en-US" altLang="zh-CN" dirty="0"/>
          </a:p>
          <a:p>
            <a:r>
              <a:rPr lang="zh-CN" altLang="en-US" dirty="0" smtClean="0"/>
              <a:t>      语义翻译力图在译作语言的语义结构和句法结构允许的情况下，译出</a:t>
            </a:r>
            <a:r>
              <a:rPr lang="zh-CN" altLang="en-US" b="1" dirty="0" smtClean="0"/>
              <a:t>原作</a:t>
            </a:r>
            <a:r>
              <a:rPr lang="zh-CN" altLang="en-US" dirty="0" smtClean="0"/>
              <a:t>在上下文的准确意义。</a:t>
            </a:r>
            <a:endParaRPr lang="zh-CN" altLang="en-US" dirty="0"/>
          </a:p>
        </p:txBody>
      </p:sp>
    </p:spTree>
    <p:extLst>
      <p:ext uri="{BB962C8B-B14F-4D97-AF65-F5344CB8AC3E}">
        <p14:creationId xmlns:p14="http://schemas.microsoft.com/office/powerpoint/2010/main" val="402964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8656269" cy="4465847"/>
          </a:xfrm>
        </p:spPr>
        <p:txBody>
          <a:bodyPr/>
          <a:lstStyle/>
          <a:p>
            <a:r>
              <a:rPr lang="en-US" altLang="zh-CN" sz="3200" dirty="0" smtClean="0"/>
              <a:t>e.g.</a:t>
            </a:r>
          </a:p>
          <a:p>
            <a:r>
              <a:rPr lang="en-US" altLang="zh-CN" sz="3200" dirty="0" smtClean="0"/>
              <a:t>An inch of time is an inch of gold</a:t>
            </a:r>
          </a:p>
          <a:p>
            <a:r>
              <a:rPr lang="zh-CN" altLang="en-US" sz="3200" dirty="0" smtClean="0"/>
              <a:t>一寸光阴一寸金 （语义翻译）</a:t>
            </a:r>
            <a:endParaRPr lang="en-US" altLang="zh-CN" sz="3200" dirty="0" smtClean="0"/>
          </a:p>
          <a:p>
            <a:r>
              <a:rPr lang="en-US" altLang="zh-CN" sz="3200" dirty="0" smtClean="0"/>
              <a:t>What’s done is done and can’t be undone.</a:t>
            </a:r>
          </a:p>
          <a:p>
            <a:r>
              <a:rPr lang="zh-CN" altLang="en-US" sz="3200" dirty="0" smtClean="0"/>
              <a:t>木已成舟，覆水难收。（交际翻译）</a:t>
            </a:r>
            <a:endParaRPr lang="en-US" altLang="zh-CN" sz="3200" dirty="0" smtClean="0"/>
          </a:p>
        </p:txBody>
      </p:sp>
    </p:spTree>
    <p:extLst>
      <p:ext uri="{BB962C8B-B14F-4D97-AF65-F5344CB8AC3E}">
        <p14:creationId xmlns:p14="http://schemas.microsoft.com/office/powerpoint/2010/main" val="404114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712" y="657333"/>
            <a:ext cx="8903175" cy="1005212"/>
          </a:xfrm>
        </p:spPr>
        <p:txBody>
          <a:bodyPr/>
          <a:lstStyle/>
          <a:p>
            <a:r>
              <a:rPr lang="en-US" altLang="zh-CN" dirty="0" smtClean="0"/>
              <a:t> </a:t>
            </a:r>
            <a:r>
              <a:rPr lang="en-US" altLang="zh-CN" dirty="0" err="1" smtClean="0"/>
              <a:t>NewMark’s</a:t>
            </a:r>
            <a:r>
              <a:rPr lang="en-US" altLang="zh-CN" dirty="0" smtClean="0"/>
              <a:t> Text Category Translation theory (</a:t>
            </a:r>
            <a:r>
              <a:rPr lang="zh-CN" altLang="en-US" dirty="0" smtClean="0"/>
              <a:t>文本中心论</a:t>
            </a:r>
            <a:r>
              <a:rPr lang="en-US" altLang="zh-CN" dirty="0" smtClean="0"/>
              <a:t>)</a:t>
            </a:r>
            <a:endParaRPr lang="zh-CN" altLang="en-US" dirty="0"/>
          </a:p>
        </p:txBody>
      </p:sp>
      <p:sp>
        <p:nvSpPr>
          <p:cNvPr id="3" name="文本占位符 2"/>
          <p:cNvSpPr>
            <a:spLocks noGrp="1"/>
          </p:cNvSpPr>
          <p:nvPr>
            <p:ph type="body" sz="quarter" idx="11"/>
          </p:nvPr>
        </p:nvSpPr>
        <p:spPr>
          <a:xfrm>
            <a:off x="689712" y="1662545"/>
            <a:ext cx="10050332" cy="4405746"/>
          </a:xfrm>
        </p:spPr>
        <p:txBody>
          <a:bodyPr/>
          <a:lstStyle/>
          <a:p>
            <a:r>
              <a:rPr lang="en-US" altLang="zh-CN" dirty="0" smtClean="0"/>
              <a:t>In </a:t>
            </a:r>
            <a:r>
              <a:rPr lang="en-US" altLang="zh-CN" dirty="0"/>
              <a:t>his theory</a:t>
            </a:r>
            <a:r>
              <a:rPr lang="en-US" altLang="zh-CN" dirty="0" smtClean="0"/>
              <a:t>, text </a:t>
            </a:r>
            <a:r>
              <a:rPr lang="en-US" altLang="zh-CN" dirty="0"/>
              <a:t>types are </a:t>
            </a:r>
            <a:r>
              <a:rPr lang="en-US" altLang="zh-CN" dirty="0" smtClean="0"/>
              <a:t>classified </a:t>
            </a:r>
            <a:r>
              <a:rPr lang="en-US" altLang="zh-CN" dirty="0"/>
              <a:t>into three categories: </a:t>
            </a:r>
            <a:r>
              <a:rPr lang="en-US" altLang="zh-CN" b="1" dirty="0"/>
              <a:t>expressive</a:t>
            </a:r>
            <a:r>
              <a:rPr lang="en-US" altLang="zh-CN" b="1" dirty="0" smtClean="0"/>
              <a:t>, informative and vocative(</a:t>
            </a:r>
            <a:r>
              <a:rPr lang="zh-CN" altLang="en-US" b="1" dirty="0" smtClean="0"/>
              <a:t>表</a:t>
            </a:r>
            <a:r>
              <a:rPr lang="zh-CN" altLang="en-US" b="1" dirty="0"/>
              <a:t>达型、信息型</a:t>
            </a:r>
            <a:r>
              <a:rPr lang="zh-CN" altLang="en-US" b="1" dirty="0" smtClean="0"/>
              <a:t>和号召型</a:t>
            </a:r>
            <a:r>
              <a:rPr lang="en-US" altLang="zh-CN" b="1" dirty="0" smtClean="0"/>
              <a:t>)</a:t>
            </a:r>
            <a:r>
              <a:rPr lang="en-US" altLang="zh-CN" dirty="0" smtClean="0"/>
              <a:t>, </a:t>
            </a:r>
          </a:p>
          <a:p>
            <a:r>
              <a:rPr lang="en-US" altLang="zh-CN" dirty="0" smtClean="0"/>
              <a:t>Expressive</a:t>
            </a:r>
            <a:r>
              <a:rPr lang="zh-CN" altLang="en-US" dirty="0" smtClean="0"/>
              <a:t>：</a:t>
            </a:r>
            <a:r>
              <a:rPr lang="en-US" altLang="zh-CN" dirty="0" smtClean="0"/>
              <a:t> </a:t>
            </a:r>
            <a:r>
              <a:rPr lang="en-US" altLang="zh-CN" dirty="0"/>
              <a:t>serious literature, statements and </a:t>
            </a:r>
            <a:r>
              <a:rPr lang="en-US" altLang="zh-CN" dirty="0" smtClean="0"/>
              <a:t>letters</a:t>
            </a:r>
            <a:r>
              <a:rPr lang="en-US" altLang="zh-CN" dirty="0"/>
              <a:t> , etc</a:t>
            </a:r>
            <a:r>
              <a:rPr lang="en-US" altLang="zh-CN" dirty="0" smtClean="0"/>
              <a:t>.</a:t>
            </a:r>
            <a:r>
              <a:rPr lang="en-US" altLang="zh-CN" dirty="0"/>
              <a:t>  </a:t>
            </a:r>
            <a:endParaRPr lang="en-US" altLang="zh-CN" dirty="0" smtClean="0"/>
          </a:p>
          <a:p>
            <a:r>
              <a:rPr lang="en-US" altLang="zh-CN" dirty="0" smtClean="0"/>
              <a:t>Informative</a:t>
            </a:r>
            <a:r>
              <a:rPr lang="zh-CN" altLang="en-US" dirty="0" smtClean="0"/>
              <a:t>：</a:t>
            </a:r>
            <a:r>
              <a:rPr lang="en-US" altLang="zh-CN" dirty="0" smtClean="0"/>
              <a:t> </a:t>
            </a:r>
            <a:r>
              <a:rPr lang="en-US" altLang="zh-CN" dirty="0"/>
              <a:t>books, reports, papers, memos, etc.  </a:t>
            </a:r>
            <a:endParaRPr lang="en-US" altLang="zh-CN" dirty="0" smtClean="0"/>
          </a:p>
          <a:p>
            <a:r>
              <a:rPr lang="en-US" altLang="zh-CN" dirty="0" smtClean="0"/>
              <a:t>Vocative: </a:t>
            </a:r>
            <a:r>
              <a:rPr lang="en-US" altLang="zh-CN" dirty="0"/>
              <a:t>propaganda materials, manuals and popular </a:t>
            </a:r>
            <a:r>
              <a:rPr lang="en-US" altLang="zh-CN" dirty="0" smtClean="0"/>
              <a:t>novels</a:t>
            </a:r>
            <a:r>
              <a:rPr lang="en-US" altLang="zh-CN" dirty="0"/>
              <a:t> , etc</a:t>
            </a:r>
            <a:r>
              <a:rPr lang="en-US" altLang="zh-CN" dirty="0" smtClean="0"/>
              <a:t>.</a:t>
            </a:r>
            <a:r>
              <a:rPr lang="en-US" altLang="zh-CN" dirty="0"/>
              <a:t> </a:t>
            </a:r>
            <a:endParaRPr lang="en-US" altLang="zh-CN" dirty="0" smtClean="0"/>
          </a:p>
          <a:p>
            <a:r>
              <a:rPr lang="en-US" altLang="zh-CN" dirty="0"/>
              <a:t>He believes that different texts should have different translation </a:t>
            </a:r>
            <a:r>
              <a:rPr lang="en-US" altLang="zh-CN" dirty="0" smtClean="0"/>
              <a:t>methods, different </a:t>
            </a:r>
            <a:r>
              <a:rPr lang="en-US" altLang="zh-CN" dirty="0"/>
              <a:t>evaluation criteria and different equivalent </a:t>
            </a:r>
            <a:r>
              <a:rPr lang="en-US" altLang="zh-CN" dirty="0" smtClean="0"/>
              <a:t>requirements(</a:t>
            </a:r>
            <a:r>
              <a:rPr lang="zh-CN" altLang="en-US" dirty="0" smtClean="0"/>
              <a:t>等效要求</a:t>
            </a:r>
            <a:r>
              <a:rPr lang="en-US" altLang="zh-CN" dirty="0" smtClean="0"/>
              <a:t>). </a:t>
            </a:r>
            <a:r>
              <a:rPr lang="en-US" altLang="zh-CN" dirty="0"/>
              <a:t> </a:t>
            </a:r>
            <a:endParaRPr lang="en-US" altLang="zh-CN" dirty="0" smtClean="0"/>
          </a:p>
          <a:p>
            <a:r>
              <a:rPr lang="en-US" altLang="zh-CN" dirty="0" smtClean="0"/>
              <a:t>Expressive: semantic translation</a:t>
            </a:r>
          </a:p>
          <a:p>
            <a:r>
              <a:rPr lang="en-US" altLang="zh-CN" dirty="0" smtClean="0"/>
              <a:t>Informative and vocative: communicative</a:t>
            </a:r>
          </a:p>
        </p:txBody>
      </p:sp>
    </p:spTree>
    <p:extLst>
      <p:ext uri="{BB962C8B-B14F-4D97-AF65-F5344CB8AC3E}">
        <p14:creationId xmlns:p14="http://schemas.microsoft.com/office/powerpoint/2010/main" val="303206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Expressive: semantic translation</a:t>
            </a:r>
          </a:p>
          <a:p>
            <a:endParaRPr lang="zh-CN" altLang="en-US" dirty="0"/>
          </a:p>
        </p:txBody>
      </p:sp>
      <p:sp>
        <p:nvSpPr>
          <p:cNvPr id="3" name="文本占位符 2"/>
          <p:cNvSpPr>
            <a:spLocks noGrp="1"/>
          </p:cNvSpPr>
          <p:nvPr>
            <p:ph type="body" sz="quarter" idx="11"/>
          </p:nvPr>
        </p:nvSpPr>
        <p:spPr>
          <a:xfrm>
            <a:off x="689712" y="1203433"/>
            <a:ext cx="8656269" cy="5047738"/>
          </a:xfrm>
        </p:spPr>
        <p:txBody>
          <a:bodyPr/>
          <a:lstStyle/>
          <a:p>
            <a:r>
              <a:rPr lang="en-US" altLang="zh-CN" sz="3200" dirty="0"/>
              <a:t>Goethe </a:t>
            </a:r>
            <a:r>
              <a:rPr lang="en-US" altLang="zh-CN" sz="3200" dirty="0">
                <a:solidFill>
                  <a:srgbClr val="FF0000"/>
                </a:solidFill>
              </a:rPr>
              <a:t>instantly</a:t>
            </a:r>
            <a:r>
              <a:rPr lang="en-US" altLang="zh-CN" sz="3200" dirty="0"/>
              <a:t> removed his hat and stood with bowed </a:t>
            </a:r>
            <a:r>
              <a:rPr lang="en-US" altLang="zh-CN" sz="3200" dirty="0" smtClean="0"/>
              <a:t>head. In </a:t>
            </a:r>
            <a:r>
              <a:rPr lang="en-US" altLang="zh-CN" sz="3200" dirty="0"/>
              <a:t>his </a:t>
            </a:r>
            <a:r>
              <a:rPr lang="en-US" altLang="zh-CN" sz="3200" dirty="0">
                <a:solidFill>
                  <a:srgbClr val="FF0000"/>
                </a:solidFill>
              </a:rPr>
              <a:t>anxiety</a:t>
            </a:r>
            <a:r>
              <a:rPr lang="en-US" altLang="zh-CN" sz="3200" dirty="0"/>
              <a:t> to show his respect to royalty</a:t>
            </a:r>
            <a:r>
              <a:rPr lang="en-US" altLang="zh-CN" sz="3200" dirty="0" smtClean="0"/>
              <a:t>, he </a:t>
            </a:r>
            <a:r>
              <a:rPr lang="en-US" altLang="zh-CN" sz="3200" dirty="0"/>
              <a:t>neglected </a:t>
            </a:r>
            <a:r>
              <a:rPr lang="en-US" altLang="zh-CN" sz="3200" dirty="0" smtClean="0"/>
              <a:t>to answer </a:t>
            </a:r>
            <a:r>
              <a:rPr lang="en-US" altLang="zh-CN" sz="3200" dirty="0"/>
              <a:t>a question that Beethoven had just put to him.”(</a:t>
            </a:r>
            <a:r>
              <a:rPr lang="en-US" altLang="zh-CN" sz="3200" dirty="0" smtClean="0"/>
              <a:t>Giorgio Vasari</a:t>
            </a:r>
            <a:r>
              <a:rPr lang="zh-CN" altLang="en-US" sz="3200" dirty="0"/>
              <a:t>，</a:t>
            </a:r>
            <a:r>
              <a:rPr lang="en-US" altLang="zh-CN" sz="3200" dirty="0"/>
              <a:t>2015:108</a:t>
            </a:r>
            <a:r>
              <a:rPr lang="en-US" altLang="zh-CN" sz="3200" dirty="0" smtClean="0"/>
              <a:t>)</a:t>
            </a:r>
          </a:p>
          <a:p>
            <a:endParaRPr lang="en-US" altLang="zh-CN" dirty="0"/>
          </a:p>
          <a:p>
            <a:r>
              <a:rPr lang="zh-CN" altLang="en-US" sz="3200" dirty="0"/>
              <a:t>歌德</a:t>
            </a:r>
            <a:r>
              <a:rPr lang="zh-CN" altLang="en-US" sz="3200" dirty="0">
                <a:solidFill>
                  <a:srgbClr val="FF0000"/>
                </a:solidFill>
              </a:rPr>
              <a:t>马上</a:t>
            </a:r>
            <a:r>
              <a:rPr lang="zh-CN" altLang="en-US" sz="3200" dirty="0"/>
              <a:t>脱帽，低头立于道旁。他因</a:t>
            </a:r>
            <a:r>
              <a:rPr lang="zh-CN" altLang="en-US" sz="3200" dirty="0">
                <a:solidFill>
                  <a:srgbClr val="FF0000"/>
                </a:solidFill>
              </a:rPr>
              <a:t>急于</a:t>
            </a:r>
            <a:r>
              <a:rPr lang="zh-CN" altLang="en-US" sz="3200" dirty="0"/>
              <a:t>对皇室表示敬意，竟没有回答贝多芬刚刚向他提的一个问题。</a:t>
            </a:r>
            <a:endParaRPr lang="en-US" altLang="zh-CN" sz="3200" dirty="0" smtClean="0"/>
          </a:p>
          <a:p>
            <a:endParaRPr lang="zh-CN" altLang="en-US" dirty="0"/>
          </a:p>
        </p:txBody>
      </p:sp>
    </p:spTree>
    <p:extLst>
      <p:ext uri="{BB962C8B-B14F-4D97-AF65-F5344CB8AC3E}">
        <p14:creationId xmlns:p14="http://schemas.microsoft.com/office/powerpoint/2010/main" val="378319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Informative and vocative: communicative</a:t>
            </a:r>
          </a:p>
          <a:p>
            <a:endParaRPr lang="zh-CN" altLang="en-US" dirty="0"/>
          </a:p>
        </p:txBody>
      </p:sp>
      <p:sp>
        <p:nvSpPr>
          <p:cNvPr id="3" name="文本占位符 2"/>
          <p:cNvSpPr>
            <a:spLocks noGrp="1"/>
          </p:cNvSpPr>
          <p:nvPr>
            <p:ph type="body" sz="quarter" idx="11"/>
          </p:nvPr>
        </p:nvSpPr>
        <p:spPr>
          <a:xfrm>
            <a:off x="689712" y="1203433"/>
            <a:ext cx="8656269" cy="4781731"/>
          </a:xfrm>
        </p:spPr>
        <p:txBody>
          <a:bodyPr/>
          <a:lstStyle/>
          <a:p>
            <a:endParaRPr lang="en-US" altLang="zh-CN" dirty="0" smtClean="0"/>
          </a:p>
          <a:p>
            <a:r>
              <a:rPr lang="en-US" altLang="zh-CN" sz="3200" dirty="0" smtClean="0"/>
              <a:t>If you are not satisfied for any reason, return for replacement, exchange, or refund.</a:t>
            </a:r>
          </a:p>
          <a:p>
            <a:endParaRPr lang="en-US" altLang="zh-CN" dirty="0" smtClean="0"/>
          </a:p>
          <a:p>
            <a:r>
              <a:rPr lang="zh-CN" altLang="en-US" sz="3200" dirty="0" smtClean="0"/>
              <a:t>如果您不满意，我们将无条件为您更新、调换或退款。</a:t>
            </a:r>
            <a:endParaRPr lang="zh-CN" altLang="en-US" sz="3200" dirty="0"/>
          </a:p>
        </p:txBody>
      </p:sp>
    </p:spTree>
    <p:extLst>
      <p:ext uri="{BB962C8B-B14F-4D97-AF65-F5344CB8AC3E}">
        <p14:creationId xmlns:p14="http://schemas.microsoft.com/office/powerpoint/2010/main" val="143421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p:txBody>
          <a:bodyPr/>
          <a:lstStyle/>
          <a:p>
            <a:endParaRPr lang="zh-CN" altLang="en-US" dirty="0"/>
          </a:p>
        </p:txBody>
      </p:sp>
      <p:graphicFrame>
        <p:nvGraphicFramePr>
          <p:cNvPr id="5" name="表格 4"/>
          <p:cNvGraphicFramePr>
            <a:graphicFrameLocks noGrp="1"/>
          </p:cNvGraphicFramePr>
          <p:nvPr>
            <p:extLst/>
          </p:nvPr>
        </p:nvGraphicFramePr>
        <p:xfrm>
          <a:off x="465512" y="457199"/>
          <a:ext cx="10823172" cy="5669935"/>
        </p:xfrm>
        <a:graphic>
          <a:graphicData uri="http://schemas.openxmlformats.org/drawingml/2006/table">
            <a:tbl>
              <a:tblPr firstRow="1" bandRow="1">
                <a:tableStyleId>{5C22544A-7EE6-4342-B048-85BDC9FD1C3A}</a:tableStyleId>
              </a:tblPr>
              <a:tblGrid>
                <a:gridCol w="2705793">
                  <a:extLst>
                    <a:ext uri="{9D8B030D-6E8A-4147-A177-3AD203B41FA5}">
                      <a16:colId xmlns:a16="http://schemas.microsoft.com/office/drawing/2014/main" val="20000"/>
                    </a:ext>
                  </a:extLst>
                </a:gridCol>
                <a:gridCol w="2705793">
                  <a:extLst>
                    <a:ext uri="{9D8B030D-6E8A-4147-A177-3AD203B41FA5}">
                      <a16:colId xmlns:a16="http://schemas.microsoft.com/office/drawing/2014/main" val="20001"/>
                    </a:ext>
                  </a:extLst>
                </a:gridCol>
                <a:gridCol w="2705793">
                  <a:extLst>
                    <a:ext uri="{9D8B030D-6E8A-4147-A177-3AD203B41FA5}">
                      <a16:colId xmlns:a16="http://schemas.microsoft.com/office/drawing/2014/main" val="20002"/>
                    </a:ext>
                  </a:extLst>
                </a:gridCol>
                <a:gridCol w="2705793">
                  <a:extLst>
                    <a:ext uri="{9D8B030D-6E8A-4147-A177-3AD203B41FA5}">
                      <a16:colId xmlns:a16="http://schemas.microsoft.com/office/drawing/2014/main" val="20003"/>
                    </a:ext>
                  </a:extLst>
                </a:gridCol>
              </a:tblGrid>
              <a:tr h="617916">
                <a:tc>
                  <a:txBody>
                    <a:bodyPr/>
                    <a:lstStyle/>
                    <a:p>
                      <a:endParaRPr lang="zh-CN" altLang="en-US" dirty="0"/>
                    </a:p>
                  </a:txBody>
                  <a:tcPr/>
                </a:tc>
                <a:tc>
                  <a:txBody>
                    <a:bodyPr/>
                    <a:lstStyle/>
                    <a:p>
                      <a:r>
                        <a:rPr lang="en-US" altLang="zh-CN" dirty="0" smtClean="0"/>
                        <a:t>Expressive</a:t>
                      </a:r>
                      <a:endParaRPr lang="zh-CN" altLang="en-US" dirty="0"/>
                    </a:p>
                  </a:txBody>
                  <a:tcPr/>
                </a:tc>
                <a:tc>
                  <a:txBody>
                    <a:bodyPr/>
                    <a:lstStyle/>
                    <a:p>
                      <a:r>
                        <a:rPr lang="en-US" altLang="zh-CN" dirty="0" smtClean="0"/>
                        <a:t>Informative</a:t>
                      </a:r>
                      <a:endParaRPr lang="zh-CN" altLang="en-US" dirty="0"/>
                    </a:p>
                  </a:txBody>
                  <a:tcPr/>
                </a:tc>
                <a:tc>
                  <a:txBody>
                    <a:bodyPr/>
                    <a:lstStyle/>
                    <a:p>
                      <a:r>
                        <a:rPr lang="en-US" altLang="zh-CN" dirty="0" smtClean="0"/>
                        <a:t>vocative</a:t>
                      </a:r>
                      <a:endParaRPr lang="zh-CN" altLang="en-US" dirty="0"/>
                    </a:p>
                  </a:txBody>
                  <a:tcPr/>
                </a:tc>
                <a:extLst>
                  <a:ext uri="{0D108BD9-81ED-4DB2-BD59-A6C34878D82A}">
                    <a16:rowId xmlns:a16="http://schemas.microsoft.com/office/drawing/2014/main" val="10000"/>
                  </a:ext>
                </a:extLst>
              </a:tr>
              <a:tr h="674793">
                <a:tc>
                  <a:txBody>
                    <a:bodyPr/>
                    <a:lstStyle/>
                    <a:p>
                      <a:r>
                        <a:rPr lang="en-US" altLang="zh-CN" dirty="0" smtClean="0"/>
                        <a:t>Typical Examples</a:t>
                      </a:r>
                      <a:endParaRPr lang="zh-CN" altLang="en-US" dirty="0"/>
                    </a:p>
                  </a:txBody>
                  <a:tcPr/>
                </a:tc>
                <a:tc>
                  <a:txBody>
                    <a:bodyPr/>
                    <a:lstStyle/>
                    <a:p>
                      <a:r>
                        <a:rPr lang="en-US" altLang="zh-CN" dirty="0" smtClean="0"/>
                        <a:t>Literature…</a:t>
                      </a:r>
                      <a:endParaRPr lang="zh-CN" altLang="en-US" dirty="0"/>
                    </a:p>
                  </a:txBody>
                  <a:tcPr/>
                </a:tc>
                <a:tc>
                  <a:txBody>
                    <a:bodyPr/>
                    <a:lstStyle/>
                    <a:p>
                      <a:r>
                        <a:rPr lang="en-US" altLang="zh-CN" dirty="0" smtClean="0"/>
                        <a:t>scientific and technical papers…</a:t>
                      </a:r>
                      <a:endParaRPr lang="zh-CN" altLang="en-US" dirty="0"/>
                    </a:p>
                  </a:txBody>
                  <a:tcPr/>
                </a:tc>
                <a:tc>
                  <a:txBody>
                    <a:bodyPr/>
                    <a:lstStyle/>
                    <a:p>
                      <a:r>
                        <a:rPr lang="en-US" altLang="zh-CN" baseline="0" dirty="0" smtClean="0"/>
                        <a:t>propaganda…</a:t>
                      </a:r>
                      <a:endParaRPr lang="zh-CN" altLang="en-US" dirty="0"/>
                    </a:p>
                  </a:txBody>
                  <a:tcPr/>
                </a:tc>
                <a:extLst>
                  <a:ext uri="{0D108BD9-81ED-4DB2-BD59-A6C34878D82A}">
                    <a16:rowId xmlns:a16="http://schemas.microsoft.com/office/drawing/2014/main" val="10001"/>
                  </a:ext>
                </a:extLst>
              </a:tr>
              <a:tr h="665470">
                <a:tc>
                  <a:txBody>
                    <a:bodyPr/>
                    <a:lstStyle/>
                    <a:p>
                      <a:r>
                        <a:rPr lang="en-US" altLang="zh-CN" dirty="0" smtClean="0"/>
                        <a:t>Ideal style</a:t>
                      </a:r>
                      <a:endParaRPr lang="zh-CN" altLang="en-US" dirty="0"/>
                    </a:p>
                  </a:txBody>
                  <a:tcPr/>
                </a:tc>
                <a:tc>
                  <a:txBody>
                    <a:bodyPr/>
                    <a:lstStyle/>
                    <a:p>
                      <a:r>
                        <a:rPr lang="en-US" altLang="zh-CN" dirty="0" smtClean="0"/>
                        <a:t>individual</a:t>
                      </a:r>
                      <a:endParaRPr lang="zh-CN" altLang="en-US" dirty="0"/>
                    </a:p>
                  </a:txBody>
                  <a:tcPr/>
                </a:tc>
                <a:tc>
                  <a:txBody>
                    <a:bodyPr/>
                    <a:lstStyle/>
                    <a:p>
                      <a:r>
                        <a:rPr lang="en-US" altLang="zh-CN" dirty="0" smtClean="0"/>
                        <a:t>Neutral, objective</a:t>
                      </a:r>
                      <a:endParaRPr lang="zh-CN" altLang="en-US" dirty="0"/>
                    </a:p>
                  </a:txBody>
                  <a:tcPr/>
                </a:tc>
                <a:tc>
                  <a:txBody>
                    <a:bodyPr/>
                    <a:lstStyle/>
                    <a:p>
                      <a:r>
                        <a:rPr lang="en-US" altLang="zh-CN" dirty="0" smtClean="0"/>
                        <a:t>Persuasive</a:t>
                      </a:r>
                      <a:r>
                        <a:rPr lang="en-US" altLang="zh-CN" baseline="0" dirty="0" smtClean="0"/>
                        <a:t> or imperative</a:t>
                      </a:r>
                      <a:endParaRPr lang="zh-CN" altLang="en-US" dirty="0"/>
                    </a:p>
                  </a:txBody>
                  <a:tcPr/>
                </a:tc>
                <a:extLst>
                  <a:ext uri="{0D108BD9-81ED-4DB2-BD59-A6C34878D82A}">
                    <a16:rowId xmlns:a16="http://schemas.microsoft.com/office/drawing/2014/main" val="10002"/>
                  </a:ext>
                </a:extLst>
              </a:tr>
              <a:tr h="665470">
                <a:tc>
                  <a:txBody>
                    <a:bodyPr/>
                    <a:lstStyle/>
                    <a:p>
                      <a:r>
                        <a:rPr lang="en-US" altLang="zh-CN" dirty="0" smtClean="0"/>
                        <a:t>Text emphasis</a:t>
                      </a:r>
                      <a:endParaRPr lang="zh-CN" altLang="en-US" dirty="0"/>
                    </a:p>
                  </a:txBody>
                  <a:tcPr/>
                </a:tc>
                <a:tc>
                  <a:txBody>
                    <a:bodyPr/>
                    <a:lstStyle/>
                    <a:p>
                      <a:r>
                        <a:rPr lang="en-US" altLang="zh-CN" dirty="0" smtClean="0"/>
                        <a:t>Source language</a:t>
                      </a:r>
                      <a:endParaRPr lang="zh-CN" altLang="en-US" dirty="0"/>
                    </a:p>
                  </a:txBody>
                  <a:tcPr/>
                </a:tc>
                <a:tc>
                  <a:txBody>
                    <a:bodyPr/>
                    <a:lstStyle/>
                    <a:p>
                      <a:r>
                        <a:rPr lang="en-US" altLang="zh-CN" dirty="0" smtClean="0"/>
                        <a:t>Target language</a:t>
                      </a:r>
                      <a:endParaRPr lang="zh-CN" altLang="en-US" dirty="0"/>
                    </a:p>
                  </a:txBody>
                  <a:tcPr/>
                </a:tc>
                <a:tc>
                  <a:txBody>
                    <a:bodyPr/>
                    <a:lstStyle/>
                    <a:p>
                      <a:r>
                        <a:rPr lang="en-US" altLang="zh-CN" dirty="0" smtClean="0"/>
                        <a:t>Target language</a:t>
                      </a:r>
                      <a:endParaRPr lang="zh-CN" altLang="en-US" dirty="0"/>
                    </a:p>
                  </a:txBody>
                  <a:tcPr/>
                </a:tc>
                <a:extLst>
                  <a:ext uri="{0D108BD9-81ED-4DB2-BD59-A6C34878D82A}">
                    <a16:rowId xmlns:a16="http://schemas.microsoft.com/office/drawing/2014/main" val="10003"/>
                  </a:ext>
                </a:extLst>
              </a:tr>
              <a:tr h="665470">
                <a:tc>
                  <a:txBody>
                    <a:bodyPr/>
                    <a:lstStyle/>
                    <a:p>
                      <a:r>
                        <a:rPr lang="en-US" altLang="zh-CN" dirty="0" smtClean="0"/>
                        <a:t>focus</a:t>
                      </a:r>
                      <a:endParaRPr lang="zh-CN" altLang="en-US" dirty="0"/>
                    </a:p>
                  </a:txBody>
                  <a:tcPr/>
                </a:tc>
                <a:tc>
                  <a:txBody>
                    <a:bodyPr/>
                    <a:lstStyle/>
                    <a:p>
                      <a:r>
                        <a:rPr lang="en-US" altLang="zh-CN" dirty="0" smtClean="0"/>
                        <a:t>writer</a:t>
                      </a:r>
                      <a:endParaRPr lang="zh-CN" altLang="en-US" dirty="0"/>
                    </a:p>
                  </a:txBody>
                  <a:tcPr/>
                </a:tc>
                <a:tc>
                  <a:txBody>
                    <a:bodyPr/>
                    <a:lstStyle/>
                    <a:p>
                      <a:r>
                        <a:rPr lang="en-US" altLang="zh-CN" dirty="0" smtClean="0"/>
                        <a:t>truth</a:t>
                      </a:r>
                      <a:endParaRPr lang="zh-CN" altLang="en-US" dirty="0"/>
                    </a:p>
                  </a:txBody>
                  <a:tcPr/>
                </a:tc>
                <a:tc>
                  <a:txBody>
                    <a:bodyPr/>
                    <a:lstStyle/>
                    <a:p>
                      <a:r>
                        <a:rPr lang="en-US" altLang="zh-CN" dirty="0" smtClean="0"/>
                        <a:t>reader</a:t>
                      </a:r>
                      <a:endParaRPr lang="zh-CN" altLang="en-US" dirty="0"/>
                    </a:p>
                  </a:txBody>
                  <a:tcPr/>
                </a:tc>
                <a:extLst>
                  <a:ext uri="{0D108BD9-81ED-4DB2-BD59-A6C34878D82A}">
                    <a16:rowId xmlns:a16="http://schemas.microsoft.com/office/drawing/2014/main" val="10004"/>
                  </a:ext>
                </a:extLst>
              </a:tr>
              <a:tr h="674793">
                <a:tc>
                  <a:txBody>
                    <a:bodyPr/>
                    <a:lstStyle/>
                    <a:p>
                      <a:r>
                        <a:rPr lang="en-US" altLang="zh-CN" dirty="0" smtClean="0"/>
                        <a:t>method</a:t>
                      </a:r>
                      <a:endParaRPr lang="zh-CN" altLang="en-US" dirty="0"/>
                    </a:p>
                  </a:txBody>
                  <a:tcPr/>
                </a:tc>
                <a:tc>
                  <a:txBody>
                    <a:bodyPr/>
                    <a:lstStyle/>
                    <a:p>
                      <a:r>
                        <a:rPr lang="en-US" altLang="zh-CN" dirty="0" smtClean="0"/>
                        <a:t>semantic translation</a:t>
                      </a:r>
                      <a:endParaRPr lang="zh-CN" altLang="en-US" dirty="0"/>
                    </a:p>
                  </a:txBody>
                  <a:tcPr/>
                </a:tc>
                <a:tc>
                  <a:txBody>
                    <a:bodyPr/>
                    <a:lstStyle/>
                    <a:p>
                      <a:r>
                        <a:rPr lang="en-US" altLang="zh-CN" dirty="0" smtClean="0"/>
                        <a:t>Communicative</a:t>
                      </a:r>
                      <a:r>
                        <a:rPr lang="en-US" altLang="zh-CN" baseline="0" dirty="0" smtClean="0"/>
                        <a:t> translation</a:t>
                      </a:r>
                      <a:endParaRPr lang="zh-CN" altLang="en-US" dirty="0"/>
                    </a:p>
                  </a:txBody>
                  <a:tcPr/>
                </a:tc>
                <a:tc>
                  <a:txBody>
                    <a:bodyPr/>
                    <a:lstStyle/>
                    <a:p>
                      <a:r>
                        <a:rPr lang="en-US" altLang="zh-CN" dirty="0" smtClean="0"/>
                        <a:t>Communicative</a:t>
                      </a:r>
                      <a:r>
                        <a:rPr lang="en-US" altLang="zh-CN" baseline="0" dirty="0" smtClean="0"/>
                        <a:t> translation</a:t>
                      </a:r>
                      <a:endParaRPr lang="zh-CN" altLang="en-US" dirty="0"/>
                    </a:p>
                  </a:txBody>
                  <a:tcPr/>
                </a:tc>
                <a:extLst>
                  <a:ext uri="{0D108BD9-81ED-4DB2-BD59-A6C34878D82A}">
                    <a16:rowId xmlns:a16="http://schemas.microsoft.com/office/drawing/2014/main" val="10005"/>
                  </a:ext>
                </a:extLst>
              </a:tr>
              <a:tr h="665470">
                <a:tc>
                  <a:txBody>
                    <a:bodyPr/>
                    <a:lstStyle/>
                    <a:p>
                      <a:r>
                        <a:rPr lang="en-US" altLang="zh-CN" dirty="0" smtClean="0"/>
                        <a:t>Type of language</a:t>
                      </a:r>
                      <a:endParaRPr lang="zh-CN" altLang="en-US" dirty="0"/>
                    </a:p>
                  </a:txBody>
                  <a:tcPr/>
                </a:tc>
                <a:tc>
                  <a:txBody>
                    <a:bodyPr/>
                    <a:lstStyle/>
                    <a:p>
                      <a:r>
                        <a:rPr lang="en-US" altLang="zh-CN" dirty="0" smtClean="0"/>
                        <a:t>Figurative</a:t>
                      </a:r>
                      <a:endParaRPr lang="zh-CN" altLang="en-US" dirty="0"/>
                    </a:p>
                  </a:txBody>
                  <a:tcPr/>
                </a:tc>
                <a:tc>
                  <a:txBody>
                    <a:bodyPr/>
                    <a:lstStyle/>
                    <a:p>
                      <a:r>
                        <a:rPr lang="en-US" altLang="zh-CN" dirty="0" smtClean="0"/>
                        <a:t>factual</a:t>
                      </a:r>
                      <a:endParaRPr lang="zh-CN" altLang="en-US" dirty="0"/>
                    </a:p>
                  </a:txBody>
                  <a:tcPr/>
                </a:tc>
                <a:tc>
                  <a:txBody>
                    <a:bodyPr/>
                    <a:lstStyle/>
                    <a:p>
                      <a:r>
                        <a:rPr lang="en-US" altLang="zh-CN" dirty="0" smtClean="0"/>
                        <a:t>compelling</a:t>
                      </a:r>
                      <a:endParaRPr lang="zh-CN" altLang="en-US" dirty="0"/>
                    </a:p>
                  </a:txBody>
                  <a:tcPr/>
                </a:tc>
                <a:extLst>
                  <a:ext uri="{0D108BD9-81ED-4DB2-BD59-A6C34878D82A}">
                    <a16:rowId xmlns:a16="http://schemas.microsoft.com/office/drawing/2014/main" val="10006"/>
                  </a:ext>
                </a:extLst>
              </a:tr>
              <a:tr h="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7"/>
                  </a:ext>
                </a:extLst>
              </a:tr>
              <a:tr h="674793">
                <a:tc>
                  <a:txBody>
                    <a:bodyPr/>
                    <a:lstStyle/>
                    <a:p>
                      <a:r>
                        <a:rPr lang="en-US" altLang="zh-CN" dirty="0" smtClean="0"/>
                        <a:t>Length in Relation to Original</a:t>
                      </a:r>
                      <a:endParaRPr lang="zh-CN" altLang="en-US" dirty="0"/>
                    </a:p>
                  </a:txBody>
                  <a:tcPr/>
                </a:tc>
                <a:tc>
                  <a:txBody>
                    <a:bodyPr/>
                    <a:lstStyle/>
                    <a:p>
                      <a:r>
                        <a:rPr lang="en-US" altLang="zh-CN" dirty="0" smtClean="0"/>
                        <a:t>approximately the same</a:t>
                      </a:r>
                      <a:endParaRPr lang="zh-CN" altLang="en-US" dirty="0"/>
                    </a:p>
                  </a:txBody>
                  <a:tcPr/>
                </a:tc>
                <a:tc>
                  <a:txBody>
                    <a:bodyPr/>
                    <a:lstStyle/>
                    <a:p>
                      <a:r>
                        <a:rPr lang="en-US" altLang="zh-CN" dirty="0" smtClean="0"/>
                        <a:t>Slightly</a:t>
                      </a:r>
                      <a:r>
                        <a:rPr lang="en-US" altLang="zh-CN" baseline="0" dirty="0" smtClean="0"/>
                        <a:t> longer</a:t>
                      </a:r>
                      <a:endParaRPr lang="zh-CN" altLang="en-US" dirty="0"/>
                    </a:p>
                  </a:txBody>
                  <a:tcPr/>
                </a:tc>
                <a:tc>
                  <a:txBody>
                    <a:bodyPr/>
                    <a:lstStyle/>
                    <a:p>
                      <a:r>
                        <a:rPr lang="en-US" altLang="zh-CN" dirty="0" smtClean="0"/>
                        <a:t>No norm</a:t>
                      </a:r>
                      <a:endParaRPr lang="zh-CN" alt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2650252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2. Roman </a:t>
            </a:r>
            <a:r>
              <a:rPr lang="en-US" altLang="zh-CN" dirty="0" err="1" smtClean="0"/>
              <a:t>Jakobson</a:t>
            </a:r>
            <a:r>
              <a:rPr lang="en-US" altLang="zh-CN" dirty="0" smtClean="0"/>
              <a:t>(1896-1982</a:t>
            </a:r>
            <a:r>
              <a:rPr lang="en-US" altLang="zh-CN" dirty="0"/>
              <a:t>)</a:t>
            </a:r>
          </a:p>
          <a:p>
            <a:endParaRPr lang="zh-CN" altLang="en-US" dirty="0"/>
          </a:p>
        </p:txBody>
      </p:sp>
      <p:sp>
        <p:nvSpPr>
          <p:cNvPr id="3" name="文本占位符 2"/>
          <p:cNvSpPr>
            <a:spLocks noGrp="1"/>
          </p:cNvSpPr>
          <p:nvPr>
            <p:ph type="body" sz="quarter" idx="11"/>
          </p:nvPr>
        </p:nvSpPr>
        <p:spPr>
          <a:xfrm>
            <a:off x="689712" y="1203433"/>
            <a:ext cx="8656269" cy="5130865"/>
          </a:xfrm>
        </p:spPr>
        <p:txBody>
          <a:bodyPr/>
          <a:lstStyle/>
          <a:p>
            <a:r>
              <a:rPr lang="en-US" altLang="zh-CN" sz="2800" dirty="0" smtClean="0"/>
              <a:t>In his paper “ on linguistic aspects of translation”(1995), Roman </a:t>
            </a:r>
            <a:r>
              <a:rPr lang="en-US" altLang="zh-CN" sz="2800" dirty="0" err="1" smtClean="0"/>
              <a:t>Jakobson</a:t>
            </a:r>
            <a:r>
              <a:rPr lang="zh-CN" altLang="en-US" sz="2800" dirty="0" smtClean="0"/>
              <a:t>（</a:t>
            </a:r>
            <a:r>
              <a:rPr lang="zh-CN" altLang="en-US" dirty="0" smtClean="0"/>
              <a:t>罗曼</a:t>
            </a:r>
            <a:r>
              <a:rPr lang="en-US" altLang="zh-CN" dirty="0"/>
              <a:t>·</a:t>
            </a:r>
            <a:r>
              <a:rPr lang="zh-CN" altLang="en-US" dirty="0" smtClean="0"/>
              <a:t>雅各布逊），</a:t>
            </a:r>
            <a:r>
              <a:rPr lang="en-US" altLang="zh-CN" sz="2800" dirty="0" smtClean="0"/>
              <a:t>a Russian linguist</a:t>
            </a:r>
            <a:r>
              <a:rPr lang="en-US" altLang="zh-CN" dirty="0" smtClean="0"/>
              <a:t>,</a:t>
            </a:r>
            <a:r>
              <a:rPr lang="en-US" altLang="zh-CN" sz="2800" dirty="0" smtClean="0"/>
              <a:t> describes three kinds of translation:</a:t>
            </a:r>
          </a:p>
          <a:p>
            <a:r>
              <a:rPr lang="en-US" altLang="zh-CN" sz="2800" dirty="0" smtClean="0"/>
              <a:t> </a:t>
            </a:r>
            <a:r>
              <a:rPr lang="en-US" altLang="zh-CN" sz="2800" dirty="0" err="1" smtClean="0"/>
              <a:t>intralingual</a:t>
            </a:r>
            <a:r>
              <a:rPr lang="en-US" altLang="zh-CN" sz="2800" dirty="0" smtClean="0"/>
              <a:t> </a:t>
            </a:r>
            <a:r>
              <a:rPr lang="en-US" altLang="zh-CN" sz="2800" dirty="0"/>
              <a:t>translation</a:t>
            </a:r>
            <a:r>
              <a:rPr lang="zh-CN" altLang="en-US" sz="2800" dirty="0" smtClean="0"/>
              <a:t>（语</a:t>
            </a:r>
            <a:r>
              <a:rPr lang="zh-CN" altLang="en-US" sz="2800" dirty="0"/>
              <a:t>内翻译）</a:t>
            </a:r>
            <a:endParaRPr lang="en-US" altLang="zh-CN" sz="2800" dirty="0" smtClean="0"/>
          </a:p>
          <a:p>
            <a:r>
              <a:rPr lang="zh-CN" altLang="en-US" sz="2800" dirty="0" smtClean="0"/>
              <a:t> </a:t>
            </a:r>
            <a:r>
              <a:rPr lang="en-US" altLang="zh-CN" sz="2800" dirty="0" err="1" smtClean="0"/>
              <a:t>interlingual</a:t>
            </a:r>
            <a:r>
              <a:rPr lang="en-US" altLang="zh-CN" sz="2800" dirty="0" smtClean="0"/>
              <a:t> </a:t>
            </a:r>
            <a:r>
              <a:rPr lang="en-US" altLang="zh-CN" sz="2800" dirty="0"/>
              <a:t>translation</a:t>
            </a:r>
            <a:r>
              <a:rPr lang="zh-CN" altLang="en-US" sz="2800" dirty="0" smtClean="0"/>
              <a:t> </a:t>
            </a:r>
            <a:r>
              <a:rPr lang="en-US" altLang="zh-CN" sz="2800" dirty="0" smtClean="0"/>
              <a:t>(</a:t>
            </a:r>
            <a:r>
              <a:rPr lang="zh-CN" altLang="en-US" sz="2800" dirty="0"/>
              <a:t>语际翻译</a:t>
            </a:r>
            <a:r>
              <a:rPr lang="en-US" altLang="zh-CN" sz="2800" dirty="0" smtClean="0"/>
              <a:t>)</a:t>
            </a:r>
            <a:endParaRPr lang="en-US" altLang="zh-CN" sz="2800" dirty="0"/>
          </a:p>
          <a:p>
            <a:r>
              <a:rPr lang="zh-CN" altLang="en-US" sz="2800" dirty="0" smtClean="0"/>
              <a:t> </a:t>
            </a:r>
            <a:r>
              <a:rPr lang="en-US" altLang="zh-CN" sz="2800" dirty="0" err="1" smtClean="0"/>
              <a:t>intersemiotic</a:t>
            </a:r>
            <a:r>
              <a:rPr lang="en-US" altLang="zh-CN" sz="2800" dirty="0" smtClean="0"/>
              <a:t> </a:t>
            </a:r>
            <a:r>
              <a:rPr lang="en-US" altLang="zh-CN" sz="2800" dirty="0"/>
              <a:t>translation</a:t>
            </a:r>
            <a:r>
              <a:rPr lang="zh-CN" altLang="en-US" sz="2800" dirty="0" smtClean="0"/>
              <a:t> </a:t>
            </a:r>
            <a:r>
              <a:rPr lang="en-US" altLang="zh-CN" sz="2800" dirty="0" smtClean="0"/>
              <a:t>(</a:t>
            </a:r>
            <a:r>
              <a:rPr lang="zh-CN" altLang="en-US" sz="2800" dirty="0"/>
              <a:t>符际翻译</a:t>
            </a:r>
            <a:r>
              <a:rPr lang="en-US" altLang="zh-CN" sz="2800" dirty="0" smtClean="0"/>
              <a:t>): </a:t>
            </a:r>
          </a:p>
          <a:p>
            <a:endParaRPr lang="zh-CN" altLang="en-US" dirty="0"/>
          </a:p>
        </p:txBody>
      </p:sp>
    </p:spTree>
    <p:extLst>
      <p:ext uri="{BB962C8B-B14F-4D97-AF65-F5344CB8AC3E}">
        <p14:creationId xmlns:p14="http://schemas.microsoft.com/office/powerpoint/2010/main" val="3938843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10199961" cy="4898109"/>
          </a:xfrm>
        </p:spPr>
        <p:txBody>
          <a:bodyPr/>
          <a:lstStyle/>
          <a:p>
            <a:r>
              <a:rPr lang="en-US" altLang="zh-CN" dirty="0" err="1" smtClean="0"/>
              <a:t>Intralingual</a:t>
            </a:r>
            <a:r>
              <a:rPr lang="en-US" altLang="zh-CN" dirty="0" smtClean="0"/>
              <a:t> translation or rewording is an interpretation of verbal signs by means of other signs of the same language.</a:t>
            </a:r>
          </a:p>
          <a:p>
            <a:r>
              <a:rPr lang="zh-CN" altLang="en-US" dirty="0"/>
              <a:t>通过同一语言中的一些语言符号解释另一些符号，比如把古汉语译成现代汉</a:t>
            </a:r>
            <a:r>
              <a:rPr lang="zh-CN" altLang="en-US" dirty="0" smtClean="0"/>
              <a:t>语</a:t>
            </a:r>
            <a:r>
              <a:rPr lang="en-US" altLang="zh-CN" dirty="0" smtClean="0"/>
              <a:t>.</a:t>
            </a:r>
          </a:p>
          <a:p>
            <a:r>
              <a:rPr lang="en-US" altLang="zh-CN" dirty="0"/>
              <a:t> </a:t>
            </a:r>
            <a:r>
              <a:rPr lang="en-US" altLang="zh-CN" dirty="0" err="1"/>
              <a:t>I</a:t>
            </a:r>
            <a:r>
              <a:rPr lang="en-US" altLang="zh-CN" dirty="0" err="1" smtClean="0"/>
              <a:t>nterlingual</a:t>
            </a:r>
            <a:r>
              <a:rPr lang="en-US" altLang="zh-CN" dirty="0" smtClean="0"/>
              <a:t> translation or translation proper is an interpretation of verbal signs by means of some other language.</a:t>
            </a:r>
          </a:p>
          <a:p>
            <a:r>
              <a:rPr lang="zh-CN" altLang="en-US" dirty="0"/>
              <a:t>通过一种语言符号解释另一种语言符号，比如把英语译成汉语。</a:t>
            </a:r>
            <a:endParaRPr lang="en-US" altLang="zh-CN" dirty="0" smtClean="0"/>
          </a:p>
          <a:p>
            <a:r>
              <a:rPr lang="en-US" altLang="zh-CN" dirty="0" smtClean="0"/>
              <a:t> </a:t>
            </a:r>
            <a:r>
              <a:rPr lang="en-US" altLang="zh-CN" dirty="0" err="1" smtClean="0"/>
              <a:t>Intersemiotic</a:t>
            </a:r>
            <a:r>
              <a:rPr lang="en-US" altLang="zh-CN" dirty="0" smtClean="0"/>
              <a:t> translation or transmutation is an interpretation of verbal signs by means of signs of nonverbal sign systems.</a:t>
            </a:r>
          </a:p>
          <a:p>
            <a:r>
              <a:rPr lang="zh-CN" altLang="en-US" dirty="0"/>
              <a:t>通过非语言的符号系统解释语言符号或用语言符合解释非语言符号，比如用</a:t>
            </a:r>
            <a:r>
              <a:rPr lang="zh-CN" altLang="en-US" dirty="0" smtClean="0"/>
              <a:t>手势</a:t>
            </a:r>
            <a:r>
              <a:rPr lang="zh-CN" altLang="en-US" dirty="0"/>
              <a:t>语解释一则新闻</a:t>
            </a:r>
            <a:r>
              <a:rPr lang="zh-CN" altLang="en-US" dirty="0" smtClean="0"/>
              <a:t>。</a:t>
            </a:r>
            <a:endParaRPr lang="en-US" altLang="zh-CN" dirty="0" smtClean="0"/>
          </a:p>
          <a:p>
            <a:r>
              <a:rPr lang="en-US" altLang="zh-CN" dirty="0" smtClean="0"/>
              <a:t>e.g.</a:t>
            </a:r>
            <a:endParaRPr lang="zh-CN" altLang="en-US" dirty="0"/>
          </a:p>
        </p:txBody>
      </p:sp>
    </p:spTree>
    <p:extLst>
      <p:ext uri="{BB962C8B-B14F-4D97-AF65-F5344CB8AC3E}">
        <p14:creationId xmlns:p14="http://schemas.microsoft.com/office/powerpoint/2010/main" val="10824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10017081" cy="4715229"/>
          </a:xfrm>
        </p:spPr>
        <p:txBody>
          <a:bodyPr/>
          <a:lstStyle/>
          <a:p>
            <a:r>
              <a:rPr lang="zh-CN" altLang="en-US" dirty="0" smtClean="0"/>
              <a:t>原文：子曰：“学而时习之，不亦乐乎！有朋自远方来，不亦乐乎！人不知而不愠，不亦君子乎！”</a:t>
            </a:r>
            <a:endParaRPr lang="en-US" altLang="zh-CN" dirty="0" smtClean="0"/>
          </a:p>
          <a:p>
            <a:r>
              <a:rPr lang="zh-CN" altLang="en-US" dirty="0" smtClean="0"/>
              <a:t>译文：孔子说：“学习了而时常温习，不也高兴吗！有朋友从远方来，不也快乐吗！别人不理解我，我并不怨恨，不也是君子吗！”（徐志刚 译）</a:t>
            </a:r>
            <a:endParaRPr lang="en-US" altLang="zh-CN" dirty="0" smtClean="0"/>
          </a:p>
          <a:p>
            <a:r>
              <a:rPr lang="zh-CN" altLang="en-US" dirty="0" smtClean="0"/>
              <a:t>译文：</a:t>
            </a:r>
            <a:r>
              <a:rPr lang="en-US" altLang="zh-CN" dirty="0" smtClean="0"/>
              <a:t>The Master said, “To learn and at due times to repeat what one has learnt, is that not after all a pleasure? That friends should come to one from afar, is this not after all delightful? To remain </a:t>
            </a:r>
            <a:r>
              <a:rPr lang="en-US" altLang="zh-CN" dirty="0" err="1" smtClean="0"/>
              <a:t>unsoured</a:t>
            </a:r>
            <a:r>
              <a:rPr lang="en-US" altLang="zh-CN" dirty="0" smtClean="0"/>
              <a:t> even though one’s merits are unrecognized by others, is that not after all what is expected of a gentleman? (</a:t>
            </a:r>
            <a:r>
              <a:rPr lang="en-US" altLang="zh-CN" dirty="0" err="1" smtClean="0"/>
              <a:t>Waley</a:t>
            </a:r>
            <a:r>
              <a:rPr lang="en-US" altLang="zh-CN" dirty="0" smtClean="0"/>
              <a:t> </a:t>
            </a:r>
            <a:r>
              <a:rPr lang="zh-CN" altLang="en-US" dirty="0" smtClean="0"/>
              <a:t>译）</a:t>
            </a:r>
            <a:endParaRPr lang="zh-CN" altLang="en-US" dirty="0"/>
          </a:p>
        </p:txBody>
      </p:sp>
    </p:spTree>
    <p:extLst>
      <p:ext uri="{BB962C8B-B14F-4D97-AF65-F5344CB8AC3E}">
        <p14:creationId xmlns:p14="http://schemas.microsoft.com/office/powerpoint/2010/main" val="2581294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a:extLst>
              <a:ext uri="{FF2B5EF4-FFF2-40B4-BE49-F238E27FC236}">
                <a16:creationId xmlns:a16="http://schemas.microsoft.com/office/drawing/2014/main" id="{07556A92-4B81-4B3E-B889-6D0481690A53}"/>
              </a:ext>
            </a:extLst>
          </p:cNvPr>
          <p:cNvGrpSpPr/>
          <p:nvPr/>
        </p:nvGrpSpPr>
        <p:grpSpPr>
          <a:xfrm>
            <a:off x="5472496" y="1831994"/>
            <a:ext cx="5565918" cy="650463"/>
            <a:chOff x="5675695" y="2064196"/>
            <a:chExt cx="5565918" cy="454035"/>
          </a:xfrm>
        </p:grpSpPr>
        <p:sp>
          <p:nvSpPr>
            <p:cNvPr id="38" name="椭圆 37">
              <a:extLst>
                <a:ext uri="{FF2B5EF4-FFF2-40B4-BE49-F238E27FC236}">
                  <a16:creationId xmlns:a16="http://schemas.microsoft.com/office/drawing/2014/main" id="{8D564C66-F98C-4A23-B478-938D8567DFB8}"/>
                </a:ext>
              </a:extLst>
            </p:cNvPr>
            <p:cNvSpPr/>
            <p:nvPr/>
          </p:nvSpPr>
          <p:spPr bwMode="auto">
            <a:xfrm>
              <a:off x="5675695" y="2083305"/>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39" name="文本框 38">
              <a:extLst>
                <a:ext uri="{FF2B5EF4-FFF2-40B4-BE49-F238E27FC236}">
                  <a16:creationId xmlns:a16="http://schemas.microsoft.com/office/drawing/2014/main" id="{FB9A2D60-992A-4FA5-A92E-C697E4978FCF}"/>
                </a:ext>
              </a:extLst>
            </p:cNvPr>
            <p:cNvSpPr txBox="1"/>
            <p:nvPr/>
          </p:nvSpPr>
          <p:spPr>
            <a:xfrm>
              <a:off x="6259195" y="2064196"/>
              <a:ext cx="4982418" cy="329635"/>
            </a:xfrm>
            <a:prstGeom prst="rect">
              <a:avLst/>
            </a:prstGeom>
            <a:noFill/>
          </p:spPr>
          <p:txBody>
            <a:bodyPr wrap="square" rtlCol="0">
              <a:spAutoFit/>
            </a:bodyPr>
            <a:lstStyle/>
            <a:p>
              <a:pPr>
                <a:lnSpc>
                  <a:spcPts val="3200"/>
                </a:lnSpc>
                <a:spcBef>
                  <a:spcPts val="600"/>
                </a:spcBef>
                <a:spcAft>
                  <a:spcPts val="1200"/>
                </a:spcAft>
              </a:pP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Criteria</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Freeform 5">
              <a:extLst>
                <a:ext uri="{FF2B5EF4-FFF2-40B4-BE49-F238E27FC236}">
                  <a16:creationId xmlns:a16="http://schemas.microsoft.com/office/drawing/2014/main" id="{7A9A525F-1BDB-4F03-946C-1BC9965FD408}"/>
                </a:ext>
              </a:extLst>
            </p:cNvPr>
            <p:cNvSpPr>
              <a:spLocks noEditPoints="1"/>
            </p:cNvSpPr>
            <p:nvPr/>
          </p:nvSpPr>
          <p:spPr bwMode="auto">
            <a:xfrm>
              <a:off x="5771115" y="2222862"/>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6">
              <a:extLst>
                <a:ext uri="{FF2B5EF4-FFF2-40B4-BE49-F238E27FC236}">
                  <a16:creationId xmlns:a16="http://schemas.microsoft.com/office/drawing/2014/main" id="{DA4261E8-8C1D-4564-91BB-2464BD73C754}"/>
                </a:ext>
              </a:extLst>
            </p:cNvPr>
            <p:cNvSpPr>
              <a:spLocks noEditPoints="1"/>
            </p:cNvSpPr>
            <p:nvPr/>
          </p:nvSpPr>
          <p:spPr bwMode="auto">
            <a:xfrm>
              <a:off x="5897172" y="2302015"/>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7">
              <a:extLst>
                <a:ext uri="{FF2B5EF4-FFF2-40B4-BE49-F238E27FC236}">
                  <a16:creationId xmlns:a16="http://schemas.microsoft.com/office/drawing/2014/main" id="{C6D2AC12-ADB0-4D15-A66D-723967C64613}"/>
                </a:ext>
              </a:extLst>
            </p:cNvPr>
            <p:cNvSpPr>
              <a:spLocks noEditPoints="1"/>
            </p:cNvSpPr>
            <p:nvPr/>
          </p:nvSpPr>
          <p:spPr bwMode="auto">
            <a:xfrm>
              <a:off x="5771115" y="2192158"/>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a:extLst>
              <a:ext uri="{FF2B5EF4-FFF2-40B4-BE49-F238E27FC236}">
                <a16:creationId xmlns:a16="http://schemas.microsoft.com/office/drawing/2014/main" id="{DA1F8DC4-F98F-4F59-A737-1BB79AEA9296}"/>
              </a:ext>
            </a:extLst>
          </p:cNvPr>
          <p:cNvGrpSpPr/>
          <p:nvPr/>
        </p:nvGrpSpPr>
        <p:grpSpPr>
          <a:xfrm>
            <a:off x="5472496" y="2553816"/>
            <a:ext cx="6381167" cy="741049"/>
            <a:chOff x="5675695" y="3167580"/>
            <a:chExt cx="6381167" cy="454037"/>
          </a:xfrm>
        </p:grpSpPr>
        <p:sp>
          <p:nvSpPr>
            <p:cNvPr id="44" name="椭圆 43">
              <a:extLst>
                <a:ext uri="{FF2B5EF4-FFF2-40B4-BE49-F238E27FC236}">
                  <a16:creationId xmlns:a16="http://schemas.microsoft.com/office/drawing/2014/main" id="{FC0E93E6-C8E4-4164-809A-E718E1314273}"/>
                </a:ext>
              </a:extLst>
            </p:cNvPr>
            <p:cNvSpPr/>
            <p:nvPr/>
          </p:nvSpPr>
          <p:spPr bwMode="auto">
            <a:xfrm>
              <a:off x="5675695" y="3186691"/>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45" name="文本框 44">
              <a:extLst>
                <a:ext uri="{FF2B5EF4-FFF2-40B4-BE49-F238E27FC236}">
                  <a16:creationId xmlns:a16="http://schemas.microsoft.com/office/drawing/2014/main" id="{732640D5-E74F-4051-9061-A99DB8B04204}"/>
                </a:ext>
              </a:extLst>
            </p:cNvPr>
            <p:cNvSpPr txBox="1"/>
            <p:nvPr/>
          </p:nvSpPr>
          <p:spPr>
            <a:xfrm>
              <a:off x="6259195" y="3167580"/>
              <a:ext cx="5797667" cy="289342"/>
            </a:xfrm>
            <a:prstGeom prst="rect">
              <a:avLst/>
            </a:prstGeom>
            <a:noFill/>
          </p:spPr>
          <p:txBody>
            <a:bodyPr wrap="square" rtlCol="0">
              <a:spAutoFit/>
            </a:bodyPr>
            <a:lstStyle/>
            <a:p>
              <a:pPr>
                <a:lnSpc>
                  <a:spcPts val="3200"/>
                </a:lnSpc>
                <a:spcBef>
                  <a:spcPts val="600"/>
                </a:spcBef>
                <a:spcAft>
                  <a:spcPts val="1200"/>
                </a:spcAft>
              </a:pP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Classification</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6" name="Freeform 5">
              <a:extLst>
                <a:ext uri="{FF2B5EF4-FFF2-40B4-BE49-F238E27FC236}">
                  <a16:creationId xmlns:a16="http://schemas.microsoft.com/office/drawing/2014/main" id="{F800FFDD-A396-45B3-A2F1-678D00A9FEA1}"/>
                </a:ext>
              </a:extLst>
            </p:cNvPr>
            <p:cNvSpPr>
              <a:spLocks noEditPoints="1"/>
            </p:cNvSpPr>
            <p:nvPr/>
          </p:nvSpPr>
          <p:spPr bwMode="auto">
            <a:xfrm>
              <a:off x="5751980" y="3326697"/>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6">
              <a:extLst>
                <a:ext uri="{FF2B5EF4-FFF2-40B4-BE49-F238E27FC236}">
                  <a16:creationId xmlns:a16="http://schemas.microsoft.com/office/drawing/2014/main" id="{F62D87C9-95D1-4098-8E4F-F67298E00E92}"/>
                </a:ext>
              </a:extLst>
            </p:cNvPr>
            <p:cNvSpPr>
              <a:spLocks noEditPoints="1"/>
            </p:cNvSpPr>
            <p:nvPr/>
          </p:nvSpPr>
          <p:spPr bwMode="auto">
            <a:xfrm>
              <a:off x="5878037" y="3405850"/>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7">
              <a:extLst>
                <a:ext uri="{FF2B5EF4-FFF2-40B4-BE49-F238E27FC236}">
                  <a16:creationId xmlns:a16="http://schemas.microsoft.com/office/drawing/2014/main" id="{AC08A759-28B7-4FCE-AF4A-F7D72911314D}"/>
                </a:ext>
              </a:extLst>
            </p:cNvPr>
            <p:cNvSpPr>
              <a:spLocks noEditPoints="1"/>
            </p:cNvSpPr>
            <p:nvPr/>
          </p:nvSpPr>
          <p:spPr bwMode="auto">
            <a:xfrm>
              <a:off x="5751980" y="3295993"/>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组合 48">
            <a:extLst>
              <a:ext uri="{FF2B5EF4-FFF2-40B4-BE49-F238E27FC236}">
                <a16:creationId xmlns:a16="http://schemas.microsoft.com/office/drawing/2014/main" id="{C847C3FA-0EB7-4D13-A765-7CC9A6342B92}"/>
              </a:ext>
            </a:extLst>
          </p:cNvPr>
          <p:cNvGrpSpPr/>
          <p:nvPr/>
        </p:nvGrpSpPr>
        <p:grpSpPr>
          <a:xfrm>
            <a:off x="5472496" y="3342043"/>
            <a:ext cx="6058027" cy="678681"/>
            <a:chOff x="5675695" y="4270968"/>
            <a:chExt cx="6058027" cy="454035"/>
          </a:xfrm>
        </p:grpSpPr>
        <p:sp>
          <p:nvSpPr>
            <p:cNvPr id="50" name="椭圆 49">
              <a:extLst>
                <a:ext uri="{FF2B5EF4-FFF2-40B4-BE49-F238E27FC236}">
                  <a16:creationId xmlns:a16="http://schemas.microsoft.com/office/drawing/2014/main" id="{181F8F89-5CCE-44A8-AEA4-C8032140D664}"/>
                </a:ext>
              </a:extLst>
            </p:cNvPr>
            <p:cNvSpPr/>
            <p:nvPr/>
          </p:nvSpPr>
          <p:spPr bwMode="auto">
            <a:xfrm>
              <a:off x="5675695" y="4290077"/>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51" name="文本框 50">
              <a:extLst>
                <a:ext uri="{FF2B5EF4-FFF2-40B4-BE49-F238E27FC236}">
                  <a16:creationId xmlns:a16="http://schemas.microsoft.com/office/drawing/2014/main" id="{2566BE16-6C38-47E3-84AA-2C8E78C4C1FC}"/>
                </a:ext>
              </a:extLst>
            </p:cNvPr>
            <p:cNvSpPr txBox="1"/>
            <p:nvPr/>
          </p:nvSpPr>
          <p:spPr>
            <a:xfrm>
              <a:off x="6259195" y="4270968"/>
              <a:ext cx="5474527" cy="315930"/>
            </a:xfrm>
            <a:prstGeom prst="rect">
              <a:avLst/>
            </a:prstGeom>
            <a:noFill/>
          </p:spPr>
          <p:txBody>
            <a:bodyPr wrap="square" rtlCol="0">
              <a:spAutoFit/>
            </a:bodyPr>
            <a:lstStyle/>
            <a:p>
              <a:pPr>
                <a:lnSpc>
                  <a:spcPts val="3200"/>
                </a:lnSpc>
                <a:spcBef>
                  <a:spcPts val="600"/>
                </a:spcBef>
                <a:spcAft>
                  <a:spcPts val="1200"/>
                </a:spcAft>
              </a:pP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Basic theories</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2" name="Freeform 5">
              <a:extLst>
                <a:ext uri="{FF2B5EF4-FFF2-40B4-BE49-F238E27FC236}">
                  <a16:creationId xmlns:a16="http://schemas.microsoft.com/office/drawing/2014/main" id="{0690A9EE-C704-436C-A68D-99AEDC1EBCF7}"/>
                </a:ext>
              </a:extLst>
            </p:cNvPr>
            <p:cNvSpPr>
              <a:spLocks noEditPoints="1"/>
            </p:cNvSpPr>
            <p:nvPr/>
          </p:nvSpPr>
          <p:spPr bwMode="auto">
            <a:xfrm>
              <a:off x="5767556" y="4429634"/>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6">
              <a:extLst>
                <a:ext uri="{FF2B5EF4-FFF2-40B4-BE49-F238E27FC236}">
                  <a16:creationId xmlns:a16="http://schemas.microsoft.com/office/drawing/2014/main" id="{17FC05E6-E126-48C7-8747-CB00A196588A}"/>
                </a:ext>
              </a:extLst>
            </p:cNvPr>
            <p:cNvSpPr>
              <a:spLocks noEditPoints="1"/>
            </p:cNvSpPr>
            <p:nvPr/>
          </p:nvSpPr>
          <p:spPr bwMode="auto">
            <a:xfrm>
              <a:off x="5893613" y="4508787"/>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7">
              <a:extLst>
                <a:ext uri="{FF2B5EF4-FFF2-40B4-BE49-F238E27FC236}">
                  <a16:creationId xmlns:a16="http://schemas.microsoft.com/office/drawing/2014/main" id="{6BD2B45B-44AF-447E-A838-E029D93D9102}"/>
                </a:ext>
              </a:extLst>
            </p:cNvPr>
            <p:cNvSpPr>
              <a:spLocks noEditPoints="1"/>
            </p:cNvSpPr>
            <p:nvPr/>
          </p:nvSpPr>
          <p:spPr bwMode="auto">
            <a:xfrm>
              <a:off x="5767556" y="4398930"/>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55" name="组合 54">
            <a:extLst>
              <a:ext uri="{FF2B5EF4-FFF2-40B4-BE49-F238E27FC236}">
                <a16:creationId xmlns:a16="http://schemas.microsoft.com/office/drawing/2014/main" id="{51A59D4B-AAF6-4864-9D90-2BFE12FF14A4}"/>
              </a:ext>
            </a:extLst>
          </p:cNvPr>
          <p:cNvGrpSpPr/>
          <p:nvPr/>
        </p:nvGrpSpPr>
        <p:grpSpPr>
          <a:xfrm>
            <a:off x="5472496" y="4156798"/>
            <a:ext cx="6058027" cy="601393"/>
            <a:chOff x="5675695" y="4270968"/>
            <a:chExt cx="6058027" cy="473143"/>
          </a:xfrm>
        </p:grpSpPr>
        <p:sp>
          <p:nvSpPr>
            <p:cNvPr id="56" name="椭圆 55">
              <a:extLst>
                <a:ext uri="{FF2B5EF4-FFF2-40B4-BE49-F238E27FC236}">
                  <a16:creationId xmlns:a16="http://schemas.microsoft.com/office/drawing/2014/main" id="{A7A60875-7EEF-471D-9450-B93BA3F347E3}"/>
                </a:ext>
              </a:extLst>
            </p:cNvPr>
            <p:cNvSpPr/>
            <p:nvPr/>
          </p:nvSpPr>
          <p:spPr bwMode="auto">
            <a:xfrm>
              <a:off x="5675695" y="4290077"/>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57" name="文本框 56">
              <a:extLst>
                <a:ext uri="{FF2B5EF4-FFF2-40B4-BE49-F238E27FC236}">
                  <a16:creationId xmlns:a16="http://schemas.microsoft.com/office/drawing/2014/main" id="{6EE7D43B-BF85-48B6-8F77-1E300D1E6431}"/>
                </a:ext>
              </a:extLst>
            </p:cNvPr>
            <p:cNvSpPr txBox="1"/>
            <p:nvPr/>
          </p:nvSpPr>
          <p:spPr>
            <a:xfrm>
              <a:off x="6259195" y="4270968"/>
              <a:ext cx="5474527" cy="473143"/>
            </a:xfrm>
            <a:prstGeom prst="rect">
              <a:avLst/>
            </a:prstGeom>
            <a:noFill/>
          </p:spPr>
          <p:txBody>
            <a:bodyPr wrap="square" rtlCol="0">
              <a:spAutoFit/>
            </a:bodyPr>
            <a:lstStyle/>
            <a:p>
              <a:pPr>
                <a:lnSpc>
                  <a:spcPts val="3200"/>
                </a:lnSpc>
                <a:spcBef>
                  <a:spcPts val="600"/>
                </a:spcBef>
                <a:spcAft>
                  <a:spcPts val="1200"/>
                </a:spcAft>
              </a:pP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Process</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8" name="Freeform 5">
              <a:extLst>
                <a:ext uri="{FF2B5EF4-FFF2-40B4-BE49-F238E27FC236}">
                  <a16:creationId xmlns:a16="http://schemas.microsoft.com/office/drawing/2014/main" id="{364DFBBA-DB29-4B89-A6A8-B516EB5776FE}"/>
                </a:ext>
              </a:extLst>
            </p:cNvPr>
            <p:cNvSpPr>
              <a:spLocks noEditPoints="1"/>
            </p:cNvSpPr>
            <p:nvPr/>
          </p:nvSpPr>
          <p:spPr bwMode="auto">
            <a:xfrm>
              <a:off x="5767556" y="4429634"/>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6">
              <a:extLst>
                <a:ext uri="{FF2B5EF4-FFF2-40B4-BE49-F238E27FC236}">
                  <a16:creationId xmlns:a16="http://schemas.microsoft.com/office/drawing/2014/main" id="{C04C6076-FC50-49B5-BA25-371A60B59EB6}"/>
                </a:ext>
              </a:extLst>
            </p:cNvPr>
            <p:cNvSpPr>
              <a:spLocks noEditPoints="1"/>
            </p:cNvSpPr>
            <p:nvPr/>
          </p:nvSpPr>
          <p:spPr bwMode="auto">
            <a:xfrm>
              <a:off x="5893613" y="4508787"/>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7">
              <a:extLst>
                <a:ext uri="{FF2B5EF4-FFF2-40B4-BE49-F238E27FC236}">
                  <a16:creationId xmlns:a16="http://schemas.microsoft.com/office/drawing/2014/main" id="{5DC88472-9F62-427A-8FBE-D5BFB886EC0E}"/>
                </a:ext>
              </a:extLst>
            </p:cNvPr>
            <p:cNvSpPr>
              <a:spLocks noEditPoints="1"/>
            </p:cNvSpPr>
            <p:nvPr/>
          </p:nvSpPr>
          <p:spPr bwMode="auto">
            <a:xfrm>
              <a:off x="5767556" y="4398930"/>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30" name="组合 29">
            <a:extLst>
              <a:ext uri="{FF2B5EF4-FFF2-40B4-BE49-F238E27FC236}">
                <a16:creationId xmlns:a16="http://schemas.microsoft.com/office/drawing/2014/main" id="{07556A92-4B81-4B3E-B889-6D0481690A53}"/>
              </a:ext>
            </a:extLst>
          </p:cNvPr>
          <p:cNvGrpSpPr/>
          <p:nvPr/>
        </p:nvGrpSpPr>
        <p:grpSpPr>
          <a:xfrm>
            <a:off x="5472496" y="997526"/>
            <a:ext cx="5565918" cy="573331"/>
            <a:chOff x="5675695" y="2064196"/>
            <a:chExt cx="5565918" cy="454035"/>
          </a:xfrm>
        </p:grpSpPr>
        <p:sp>
          <p:nvSpPr>
            <p:cNvPr id="31" name="椭圆 30">
              <a:extLst>
                <a:ext uri="{FF2B5EF4-FFF2-40B4-BE49-F238E27FC236}">
                  <a16:creationId xmlns:a16="http://schemas.microsoft.com/office/drawing/2014/main" id="{8D564C66-F98C-4A23-B478-938D8567DFB8}"/>
                </a:ext>
              </a:extLst>
            </p:cNvPr>
            <p:cNvSpPr/>
            <p:nvPr/>
          </p:nvSpPr>
          <p:spPr bwMode="auto">
            <a:xfrm>
              <a:off x="5675695" y="2083305"/>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32" name="文本框 31">
              <a:extLst>
                <a:ext uri="{FF2B5EF4-FFF2-40B4-BE49-F238E27FC236}">
                  <a16:creationId xmlns:a16="http://schemas.microsoft.com/office/drawing/2014/main" id="{FB9A2D60-992A-4FA5-A92E-C697E4978FCF}"/>
                </a:ext>
              </a:extLst>
            </p:cNvPr>
            <p:cNvSpPr txBox="1"/>
            <p:nvPr/>
          </p:nvSpPr>
          <p:spPr>
            <a:xfrm>
              <a:off x="6259195" y="2064196"/>
              <a:ext cx="4982418" cy="374694"/>
            </a:xfrm>
            <a:prstGeom prst="rect">
              <a:avLst/>
            </a:prstGeom>
            <a:noFill/>
          </p:spPr>
          <p:txBody>
            <a:bodyPr wrap="square" rtlCol="0">
              <a:spAutoFit/>
            </a:bodyPr>
            <a:lstStyle/>
            <a:p>
              <a:pPr>
                <a:lnSpc>
                  <a:spcPts val="3200"/>
                </a:lnSpc>
                <a:spcBef>
                  <a:spcPts val="600"/>
                </a:spcBef>
                <a:spcAft>
                  <a:spcPts val="1200"/>
                </a:spcAft>
              </a:pP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Definition</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 name="Freeform 5">
              <a:extLst>
                <a:ext uri="{FF2B5EF4-FFF2-40B4-BE49-F238E27FC236}">
                  <a16:creationId xmlns:a16="http://schemas.microsoft.com/office/drawing/2014/main" id="{7A9A525F-1BDB-4F03-946C-1BC9965FD408}"/>
                </a:ext>
              </a:extLst>
            </p:cNvPr>
            <p:cNvSpPr>
              <a:spLocks noEditPoints="1"/>
            </p:cNvSpPr>
            <p:nvPr/>
          </p:nvSpPr>
          <p:spPr bwMode="auto">
            <a:xfrm>
              <a:off x="5771115" y="2222862"/>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6">
              <a:extLst>
                <a:ext uri="{FF2B5EF4-FFF2-40B4-BE49-F238E27FC236}">
                  <a16:creationId xmlns:a16="http://schemas.microsoft.com/office/drawing/2014/main" id="{DA4261E8-8C1D-4564-91BB-2464BD73C754}"/>
                </a:ext>
              </a:extLst>
            </p:cNvPr>
            <p:cNvSpPr>
              <a:spLocks noEditPoints="1"/>
            </p:cNvSpPr>
            <p:nvPr/>
          </p:nvSpPr>
          <p:spPr bwMode="auto">
            <a:xfrm>
              <a:off x="5897172" y="2302015"/>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7">
              <a:extLst>
                <a:ext uri="{FF2B5EF4-FFF2-40B4-BE49-F238E27FC236}">
                  <a16:creationId xmlns:a16="http://schemas.microsoft.com/office/drawing/2014/main" id="{C6D2AC12-ADB0-4D15-A66D-723967C64613}"/>
                </a:ext>
              </a:extLst>
            </p:cNvPr>
            <p:cNvSpPr>
              <a:spLocks noEditPoints="1"/>
            </p:cNvSpPr>
            <p:nvPr/>
          </p:nvSpPr>
          <p:spPr bwMode="auto">
            <a:xfrm>
              <a:off x="5771115" y="2192158"/>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1085747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712" y="657333"/>
            <a:ext cx="10216586" cy="1038463"/>
          </a:xfrm>
        </p:spPr>
        <p:txBody>
          <a:bodyPr/>
          <a:lstStyle/>
          <a:p>
            <a:r>
              <a:rPr lang="en-US" altLang="zh-CN" dirty="0" smtClean="0"/>
              <a:t>3. Lawrence Venuti</a:t>
            </a:r>
            <a:r>
              <a:rPr lang="zh-CN" altLang="en-US" dirty="0" smtClean="0"/>
              <a:t>：</a:t>
            </a:r>
            <a:r>
              <a:rPr lang="en-US" altLang="zh-CN" dirty="0" err="1" smtClean="0"/>
              <a:t>Foreignizing</a:t>
            </a:r>
            <a:r>
              <a:rPr lang="en-US" altLang="zh-CN" dirty="0" smtClean="0"/>
              <a:t> </a:t>
            </a:r>
            <a:r>
              <a:rPr lang="en-US" altLang="zh-CN" dirty="0"/>
              <a:t>Translation and Domesticating </a:t>
            </a:r>
            <a:r>
              <a:rPr lang="en-US" altLang="zh-CN" dirty="0" smtClean="0"/>
              <a:t>Translation </a:t>
            </a:r>
            <a:r>
              <a:rPr lang="zh-CN" altLang="en-US" dirty="0" smtClean="0"/>
              <a:t>（异化翻译法和归化翻译法）</a:t>
            </a:r>
            <a:endParaRPr lang="en-US" altLang="zh-CN" dirty="0" smtClean="0"/>
          </a:p>
          <a:p>
            <a:endParaRPr lang="zh-CN" altLang="en-US" dirty="0"/>
          </a:p>
        </p:txBody>
      </p:sp>
      <p:sp>
        <p:nvSpPr>
          <p:cNvPr id="3" name="文本占位符 2"/>
          <p:cNvSpPr>
            <a:spLocks noGrp="1"/>
          </p:cNvSpPr>
          <p:nvPr>
            <p:ph type="body" sz="quarter" idx="11"/>
          </p:nvPr>
        </p:nvSpPr>
        <p:spPr>
          <a:xfrm>
            <a:off x="689712" y="1828801"/>
            <a:ext cx="10216586" cy="4621876"/>
          </a:xfrm>
        </p:spPr>
        <p:txBody>
          <a:bodyPr/>
          <a:lstStyle/>
          <a:p>
            <a:r>
              <a:rPr lang="en-US" altLang="zh-CN" dirty="0" err="1"/>
              <a:t>Foreignizing</a:t>
            </a:r>
            <a:r>
              <a:rPr lang="en-US" altLang="zh-CN" dirty="0"/>
              <a:t> translation lays great emphasis on retaining the cultural flavors of the source language and enables the reader to have an alien reading experience, thus developing the reader's awareness of cultural differences. </a:t>
            </a:r>
            <a:endParaRPr lang="en-US" altLang="zh-CN" dirty="0" smtClean="0"/>
          </a:p>
          <a:p>
            <a:r>
              <a:rPr lang="en-US" altLang="zh-CN" dirty="0"/>
              <a:t>Lu </a:t>
            </a:r>
            <a:r>
              <a:rPr lang="en-US" altLang="zh-CN" dirty="0" err="1"/>
              <a:t>Xun</a:t>
            </a:r>
            <a:r>
              <a:rPr lang="en-US" altLang="zh-CN" dirty="0" smtClean="0"/>
              <a:t>:</a:t>
            </a:r>
          </a:p>
          <a:p>
            <a:r>
              <a:rPr lang="zh-CN" altLang="en-US" dirty="0" smtClean="0"/>
              <a:t>翻</a:t>
            </a:r>
            <a:r>
              <a:rPr lang="zh-CN" altLang="en-US" dirty="0"/>
              <a:t>译必须有异国情调，就是所谓洋气。其实世界上也不会有完全归化的译文，倘有，就是貌合神离，从严辨别起来，它算不得翻译。凡是翻译，必须兼顾着两面，一当然力求其易解，一则保存着原作的丰姿，但这保存，却又常常和易懂相矛盾</a:t>
            </a:r>
            <a:r>
              <a:rPr lang="en-US" altLang="zh-CN" dirty="0"/>
              <a:t>:</a:t>
            </a:r>
            <a:r>
              <a:rPr lang="zh-CN" altLang="en-US" dirty="0"/>
              <a:t>看不惯了。不过它原是洋鬼子，当然谁也看不惯，为比较的顺眼起见，只能改换它的衣裳，却不该削低它的鼻子，剜掉它的眼睛。</a:t>
            </a:r>
            <a:r>
              <a:rPr lang="en-US" altLang="zh-CN" dirty="0"/>
              <a:t>(《</a:t>
            </a:r>
            <a:r>
              <a:rPr lang="zh-CN" altLang="en-US" dirty="0"/>
              <a:t>鲁迅全集</a:t>
            </a:r>
            <a:r>
              <a:rPr lang="en-US" altLang="zh-CN" dirty="0"/>
              <a:t>》</a:t>
            </a:r>
            <a:r>
              <a:rPr lang="zh-CN" altLang="en-US" dirty="0"/>
              <a:t>第</a:t>
            </a:r>
            <a:r>
              <a:rPr lang="en-US" altLang="zh-CN" dirty="0"/>
              <a:t>6</a:t>
            </a:r>
            <a:r>
              <a:rPr lang="zh-CN" altLang="en-US" dirty="0"/>
              <a:t>卷，</a:t>
            </a:r>
            <a:r>
              <a:rPr lang="en-US" altLang="zh-CN" dirty="0"/>
              <a:t>348 </a:t>
            </a:r>
            <a:r>
              <a:rPr lang="zh-CN" altLang="en-US" dirty="0"/>
              <a:t>页</a:t>
            </a:r>
            <a:r>
              <a:rPr lang="en-US" altLang="zh-CN" dirty="0"/>
              <a:t>)</a:t>
            </a:r>
            <a:endParaRPr lang="zh-CN" altLang="en-US" dirty="0"/>
          </a:p>
        </p:txBody>
      </p:sp>
    </p:spTree>
    <p:extLst>
      <p:ext uri="{BB962C8B-B14F-4D97-AF65-F5344CB8AC3E}">
        <p14:creationId xmlns:p14="http://schemas.microsoft.com/office/powerpoint/2010/main" val="264851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Domesticating </a:t>
            </a:r>
            <a:r>
              <a:rPr lang="en-US" altLang="zh-CN" dirty="0" smtClean="0"/>
              <a:t>Translation </a:t>
            </a:r>
            <a:r>
              <a:rPr lang="zh-CN" altLang="en-US" dirty="0" smtClean="0"/>
              <a:t>归化翻译</a:t>
            </a:r>
            <a:endParaRPr lang="zh-CN" altLang="en-US" dirty="0"/>
          </a:p>
        </p:txBody>
      </p:sp>
      <p:sp>
        <p:nvSpPr>
          <p:cNvPr id="3" name="文本占位符 2"/>
          <p:cNvSpPr>
            <a:spLocks noGrp="1"/>
          </p:cNvSpPr>
          <p:nvPr>
            <p:ph type="body" sz="quarter" idx="11"/>
          </p:nvPr>
        </p:nvSpPr>
        <p:spPr>
          <a:xfrm>
            <a:off x="689712" y="1203433"/>
            <a:ext cx="10798477" cy="5330371"/>
          </a:xfrm>
        </p:spPr>
        <p:txBody>
          <a:bodyPr/>
          <a:lstStyle/>
          <a:p>
            <a:r>
              <a:rPr lang="en-US" altLang="zh-CN" dirty="0"/>
              <a:t>Domesticating translation minimizes the foreignness of the source-language text by changing heterogeneous/ˌ</a:t>
            </a:r>
            <a:r>
              <a:rPr lang="en-US" altLang="zh-CN" dirty="0" err="1"/>
              <a:t>hetərəˈdʒiːniəs</a:t>
            </a:r>
            <a:r>
              <a:rPr lang="en-US" altLang="zh-CN" dirty="0"/>
              <a:t>/ </a:t>
            </a:r>
            <a:r>
              <a:rPr lang="zh-CN" altLang="en-US" dirty="0" smtClean="0"/>
              <a:t>（异类的，各种各样的）</a:t>
            </a:r>
            <a:r>
              <a:rPr lang="en-US" altLang="zh-CN" dirty="0" smtClean="0"/>
              <a:t>elements </a:t>
            </a:r>
            <a:r>
              <a:rPr lang="en-US" altLang="zh-CN" dirty="0"/>
              <a:t>into what is familiar to the target-language reader</a:t>
            </a:r>
            <a:r>
              <a:rPr lang="en-US" altLang="zh-CN" dirty="0" smtClean="0"/>
              <a:t>.</a:t>
            </a:r>
          </a:p>
          <a:p>
            <a:r>
              <a:rPr lang="en-US" altLang="zh-CN" dirty="0" smtClean="0"/>
              <a:t> </a:t>
            </a:r>
            <a:r>
              <a:rPr lang="en-US" altLang="zh-CN" dirty="0"/>
              <a:t>This method of "substitution" means replacing the English culture-loaded expression by its Chinese equivalent, which may be similar in form and same in meaning (</a:t>
            </a:r>
            <a:r>
              <a:rPr lang="zh-CN" altLang="en-US" dirty="0"/>
              <a:t>形似意同</a:t>
            </a:r>
            <a:r>
              <a:rPr lang="en-US" altLang="zh-CN" dirty="0"/>
              <a:t>)or different in form but same in meaning(</a:t>
            </a:r>
            <a:r>
              <a:rPr lang="zh-CN" altLang="en-US" dirty="0"/>
              <a:t>形异意同</a:t>
            </a:r>
            <a:r>
              <a:rPr lang="en-US" altLang="zh-CN" dirty="0"/>
              <a:t>),to minimize the strangeness of the English expression by adopting a fluent, natural-sounding Chinese style for our readers' </a:t>
            </a:r>
            <a:r>
              <a:rPr lang="en-US" altLang="zh-CN" dirty="0" smtClean="0"/>
              <a:t>p</a:t>
            </a:r>
          </a:p>
          <a:p>
            <a:r>
              <a:rPr lang="en-US" altLang="zh-CN" dirty="0" smtClean="0"/>
              <a:t>references.</a:t>
            </a:r>
          </a:p>
          <a:p>
            <a:r>
              <a:rPr lang="en-US" altLang="zh-CN" dirty="0"/>
              <a:t>The weakness of domestication is that the original cultural flavors are not communicated to our readers and the translation becomes a "regrettable </a:t>
            </a:r>
            <a:r>
              <a:rPr lang="en-US" altLang="zh-CN" dirty="0" smtClean="0"/>
              <a:t>art“</a:t>
            </a:r>
          </a:p>
          <a:p>
            <a:r>
              <a:rPr lang="en-US" altLang="zh-CN" dirty="0" smtClean="0"/>
              <a:t>e.g. like a cat on hot bricks </a:t>
            </a:r>
            <a:r>
              <a:rPr lang="zh-CN" altLang="en-US" dirty="0" smtClean="0"/>
              <a:t>热锅上的蚂蚁</a:t>
            </a:r>
            <a:endParaRPr lang="en-US" altLang="zh-CN" dirty="0" smtClean="0"/>
          </a:p>
          <a:p>
            <a:r>
              <a:rPr lang="en-US" altLang="zh-CN" dirty="0" smtClean="0"/>
              <a:t>       </a:t>
            </a:r>
            <a:endParaRPr lang="zh-CN" altLang="en-US" dirty="0"/>
          </a:p>
        </p:txBody>
      </p:sp>
    </p:spTree>
    <p:extLst>
      <p:ext uri="{BB962C8B-B14F-4D97-AF65-F5344CB8AC3E}">
        <p14:creationId xmlns:p14="http://schemas.microsoft.com/office/powerpoint/2010/main" val="90987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9385313" cy="5230618"/>
          </a:xfrm>
        </p:spPr>
        <p:txBody>
          <a:bodyPr/>
          <a:lstStyle/>
          <a:p>
            <a:r>
              <a:rPr lang="en-US" altLang="zh-CN" dirty="0" smtClean="0"/>
              <a:t>e.g.</a:t>
            </a:r>
          </a:p>
          <a:p>
            <a:r>
              <a:rPr lang="en-US" altLang="zh-CN" dirty="0" smtClean="0"/>
              <a:t>1). </a:t>
            </a:r>
            <a:r>
              <a:rPr lang="en-US" altLang="zh-CN" dirty="0"/>
              <a:t>Pandora's </a:t>
            </a:r>
            <a:r>
              <a:rPr lang="en-US" altLang="zh-CN" dirty="0" smtClean="0"/>
              <a:t>box</a:t>
            </a:r>
          </a:p>
          <a:p>
            <a:r>
              <a:rPr lang="zh-CN" altLang="en-US" dirty="0" smtClean="0"/>
              <a:t>潘多拉</a:t>
            </a:r>
            <a:r>
              <a:rPr lang="zh-CN" altLang="en-US" dirty="0"/>
              <a:t>的</a:t>
            </a:r>
            <a:r>
              <a:rPr lang="zh-CN" altLang="en-US" dirty="0" smtClean="0"/>
              <a:t>盒子 </a:t>
            </a:r>
            <a:r>
              <a:rPr lang="en-US" altLang="zh-CN" dirty="0" smtClean="0"/>
              <a:t>(</a:t>
            </a:r>
            <a:r>
              <a:rPr lang="en-US" altLang="zh-CN" dirty="0"/>
              <a:t>cf</a:t>
            </a:r>
            <a:r>
              <a:rPr lang="en-US" altLang="zh-CN" dirty="0" smtClean="0"/>
              <a:t>. </a:t>
            </a:r>
            <a:r>
              <a:rPr lang="zh-CN" altLang="en-US" dirty="0" smtClean="0"/>
              <a:t>灾难</a:t>
            </a:r>
            <a:r>
              <a:rPr lang="zh-CN" altLang="en-US" dirty="0"/>
              <a:t>和罪恶的来源</a:t>
            </a:r>
            <a:r>
              <a:rPr lang="en-US" altLang="zh-CN" dirty="0" smtClean="0"/>
              <a:t>)</a:t>
            </a:r>
          </a:p>
          <a:p>
            <a:r>
              <a:rPr lang="en-US" altLang="zh-CN" dirty="0"/>
              <a:t>2</a:t>
            </a:r>
            <a:r>
              <a:rPr lang="en-US" altLang="zh-CN" dirty="0" smtClean="0"/>
              <a:t>). </a:t>
            </a:r>
            <a:r>
              <a:rPr lang="en-US" altLang="zh-CN" dirty="0"/>
              <a:t>Judas </a:t>
            </a:r>
            <a:r>
              <a:rPr lang="en-US" altLang="zh-CN" dirty="0" smtClean="0"/>
              <a:t>kiss</a:t>
            </a:r>
          </a:p>
          <a:p>
            <a:r>
              <a:rPr lang="zh-CN" altLang="en-US" dirty="0" smtClean="0"/>
              <a:t>犹大</a:t>
            </a:r>
            <a:r>
              <a:rPr lang="zh-CN" altLang="en-US" dirty="0"/>
              <a:t>之</a:t>
            </a:r>
            <a:r>
              <a:rPr lang="zh-CN" altLang="en-US" dirty="0" smtClean="0"/>
              <a:t>吻 </a:t>
            </a:r>
            <a:r>
              <a:rPr lang="en-US" altLang="zh-CN" dirty="0" smtClean="0"/>
              <a:t>(cf. </a:t>
            </a:r>
            <a:r>
              <a:rPr lang="zh-CN" altLang="en-US" dirty="0" smtClean="0"/>
              <a:t>虚伪</a:t>
            </a:r>
            <a:r>
              <a:rPr lang="zh-CN" altLang="en-US" dirty="0"/>
              <a:t>的好意</a:t>
            </a:r>
            <a:r>
              <a:rPr lang="en-US" altLang="zh-CN" dirty="0" smtClean="0"/>
              <a:t>)</a:t>
            </a:r>
          </a:p>
          <a:p>
            <a:r>
              <a:rPr lang="en-US" altLang="zh-CN" dirty="0"/>
              <a:t>3</a:t>
            </a:r>
            <a:r>
              <a:rPr lang="en-US" altLang="zh-CN" dirty="0" smtClean="0"/>
              <a:t>). flog </a:t>
            </a:r>
            <a:r>
              <a:rPr lang="en-US" altLang="zh-CN" dirty="0"/>
              <a:t>a dead horse </a:t>
            </a:r>
            <a:endParaRPr lang="en-US" altLang="zh-CN" dirty="0" smtClean="0"/>
          </a:p>
          <a:p>
            <a:r>
              <a:rPr lang="zh-CN" altLang="en-US" dirty="0" smtClean="0"/>
              <a:t>鞭打</a:t>
            </a:r>
            <a:r>
              <a:rPr lang="zh-CN" altLang="en-US" dirty="0"/>
              <a:t>死</a:t>
            </a:r>
            <a:r>
              <a:rPr lang="zh-CN" altLang="en-US" dirty="0" smtClean="0"/>
              <a:t>马 </a:t>
            </a:r>
            <a:r>
              <a:rPr lang="en-US" altLang="zh-CN" dirty="0" smtClean="0"/>
              <a:t>(</a:t>
            </a:r>
            <a:r>
              <a:rPr lang="en-US" altLang="zh-CN" dirty="0"/>
              <a:t>cf</a:t>
            </a:r>
            <a:r>
              <a:rPr lang="en-US" altLang="zh-CN" dirty="0" smtClean="0"/>
              <a:t>. </a:t>
            </a:r>
            <a:r>
              <a:rPr lang="zh-CN" altLang="en-US" dirty="0" smtClean="0"/>
              <a:t>做</a:t>
            </a:r>
            <a:r>
              <a:rPr lang="zh-CN" altLang="en-US" dirty="0"/>
              <a:t>无用功</a:t>
            </a:r>
            <a:r>
              <a:rPr lang="en-US" altLang="zh-CN" dirty="0"/>
              <a:t>:</a:t>
            </a:r>
            <a:r>
              <a:rPr lang="zh-CN" altLang="en-US" dirty="0"/>
              <a:t>白费口舌</a:t>
            </a:r>
            <a:r>
              <a:rPr lang="en-US" altLang="zh-CN" dirty="0" smtClean="0"/>
              <a:t>)</a:t>
            </a:r>
          </a:p>
          <a:p>
            <a:r>
              <a:rPr lang="en-US" altLang="zh-CN" dirty="0"/>
              <a:t>4</a:t>
            </a:r>
            <a:r>
              <a:rPr lang="en-US" altLang="zh-CN" dirty="0" smtClean="0"/>
              <a:t>). </a:t>
            </a:r>
            <a:r>
              <a:rPr lang="en-US" altLang="zh-CN" dirty="0"/>
              <a:t>a dark </a:t>
            </a:r>
            <a:r>
              <a:rPr lang="en-US" altLang="zh-CN" dirty="0" smtClean="0"/>
              <a:t>horse</a:t>
            </a:r>
          </a:p>
          <a:p>
            <a:r>
              <a:rPr lang="en-US" altLang="zh-CN" dirty="0" smtClean="0"/>
              <a:t> </a:t>
            </a:r>
            <a:r>
              <a:rPr lang="zh-CN" altLang="en-US" dirty="0" smtClean="0"/>
              <a:t>黑马 </a:t>
            </a:r>
            <a:r>
              <a:rPr lang="en-US" altLang="zh-CN" dirty="0" smtClean="0"/>
              <a:t>(</a:t>
            </a:r>
            <a:r>
              <a:rPr lang="en-US" altLang="zh-CN" dirty="0"/>
              <a:t>cf. </a:t>
            </a:r>
            <a:r>
              <a:rPr lang="zh-CN" altLang="en-US" dirty="0"/>
              <a:t>出人意料的获胜者</a:t>
            </a:r>
            <a:r>
              <a:rPr lang="en-US" altLang="zh-CN" dirty="0" smtClean="0"/>
              <a:t>)</a:t>
            </a:r>
          </a:p>
          <a:p>
            <a:r>
              <a:rPr lang="en-US" altLang="zh-CN" dirty="0"/>
              <a:t>5</a:t>
            </a:r>
            <a:r>
              <a:rPr lang="en-US" altLang="zh-CN" dirty="0" smtClean="0"/>
              <a:t>).</a:t>
            </a:r>
            <a:r>
              <a:rPr lang="en-US" altLang="zh-CN" dirty="0"/>
              <a:t>as easy as ABC </a:t>
            </a:r>
            <a:endParaRPr lang="en-US" altLang="zh-CN" dirty="0" smtClean="0"/>
          </a:p>
          <a:p>
            <a:r>
              <a:rPr lang="zh-CN" altLang="en-US" dirty="0" smtClean="0"/>
              <a:t>像</a:t>
            </a:r>
            <a:r>
              <a:rPr lang="en-US" altLang="zh-CN" dirty="0"/>
              <a:t>ABC </a:t>
            </a:r>
            <a:r>
              <a:rPr lang="zh-CN" altLang="en-US" dirty="0"/>
              <a:t>字母一样</a:t>
            </a:r>
            <a:r>
              <a:rPr lang="zh-CN" altLang="en-US" dirty="0" smtClean="0"/>
              <a:t>简单 </a:t>
            </a:r>
            <a:r>
              <a:rPr lang="en-US" altLang="zh-CN" dirty="0" smtClean="0"/>
              <a:t>(</a:t>
            </a:r>
            <a:r>
              <a:rPr lang="en-US" altLang="zh-CN" dirty="0"/>
              <a:t>cf</a:t>
            </a:r>
            <a:r>
              <a:rPr lang="en-US" altLang="zh-CN" dirty="0" smtClean="0"/>
              <a:t>. </a:t>
            </a:r>
            <a:r>
              <a:rPr lang="zh-CN" altLang="en-US" dirty="0" smtClean="0"/>
              <a:t>非常容易</a:t>
            </a:r>
            <a:r>
              <a:rPr lang="en-US" altLang="zh-CN" dirty="0" smtClean="0"/>
              <a:t>)</a:t>
            </a:r>
          </a:p>
        </p:txBody>
      </p:sp>
    </p:spTree>
    <p:extLst>
      <p:ext uri="{BB962C8B-B14F-4D97-AF65-F5344CB8AC3E}">
        <p14:creationId xmlns:p14="http://schemas.microsoft.com/office/powerpoint/2010/main" val="150991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03433"/>
            <a:ext cx="8656269" cy="4570350"/>
          </a:xfrm>
        </p:spPr>
        <p:txBody>
          <a:bodyPr/>
          <a:lstStyle/>
          <a:p>
            <a:r>
              <a:rPr lang="en-US" altLang="zh-CN" dirty="0"/>
              <a:t>6). domino </a:t>
            </a:r>
            <a:r>
              <a:rPr lang="en-US" altLang="zh-CN" dirty="0" smtClean="0"/>
              <a:t>effect</a:t>
            </a:r>
          </a:p>
          <a:p>
            <a:r>
              <a:rPr lang="zh-CN" altLang="en-US" dirty="0" smtClean="0"/>
              <a:t>多米诺骨牌</a:t>
            </a:r>
            <a:r>
              <a:rPr lang="zh-CN" altLang="en-US" dirty="0"/>
              <a:t>效应</a:t>
            </a:r>
            <a:r>
              <a:rPr lang="en-US" altLang="zh-CN" dirty="0"/>
              <a:t>(</a:t>
            </a:r>
            <a:r>
              <a:rPr lang="en-US" altLang="zh-CN" dirty="0" smtClean="0"/>
              <a:t>cf.</a:t>
            </a:r>
            <a:r>
              <a:rPr lang="zh-CN" altLang="en-US" dirty="0" smtClean="0"/>
              <a:t>连锁反应</a:t>
            </a:r>
            <a:r>
              <a:rPr lang="en-US" altLang="zh-CN" dirty="0"/>
              <a:t>)</a:t>
            </a:r>
          </a:p>
          <a:p>
            <a:r>
              <a:rPr lang="en-US" altLang="zh-CN" dirty="0"/>
              <a:t>7).ivory </a:t>
            </a:r>
            <a:r>
              <a:rPr lang="en-US" altLang="zh-CN" dirty="0" smtClean="0"/>
              <a:t>tower</a:t>
            </a:r>
          </a:p>
          <a:p>
            <a:r>
              <a:rPr lang="zh-CN" altLang="en-US" dirty="0" smtClean="0"/>
              <a:t>象牙塔 </a:t>
            </a:r>
            <a:r>
              <a:rPr lang="en-US" altLang="zh-CN" dirty="0"/>
              <a:t>(cf.</a:t>
            </a:r>
            <a:r>
              <a:rPr lang="zh-CN" altLang="en-US" dirty="0"/>
              <a:t>人们避免现实生活中烦恼的小天地</a:t>
            </a:r>
            <a:r>
              <a:rPr lang="en-US" altLang="zh-CN" dirty="0"/>
              <a:t>)</a:t>
            </a:r>
          </a:p>
          <a:p>
            <a:r>
              <a:rPr lang="en-US" altLang="zh-CN" dirty="0"/>
              <a:t>8). Can the leopard change his spots</a:t>
            </a:r>
            <a:r>
              <a:rPr lang="en-US" altLang="zh-CN" dirty="0" smtClean="0"/>
              <a:t>?</a:t>
            </a:r>
          </a:p>
          <a:p>
            <a:r>
              <a:rPr lang="en-US" altLang="zh-CN" dirty="0" smtClean="0"/>
              <a:t>(</a:t>
            </a:r>
            <a:r>
              <a:rPr lang="zh-CN" altLang="en-US" dirty="0"/>
              <a:t>谚语</a:t>
            </a:r>
            <a:r>
              <a:rPr lang="en-US" altLang="zh-CN" dirty="0"/>
              <a:t>)</a:t>
            </a:r>
            <a:r>
              <a:rPr lang="zh-CN" altLang="en-US" dirty="0"/>
              <a:t>美洲豹岂能改变身上的花纹</a:t>
            </a:r>
            <a:r>
              <a:rPr lang="en-US" altLang="zh-CN" dirty="0"/>
              <a:t>(</a:t>
            </a:r>
            <a:r>
              <a:rPr lang="en-US" altLang="zh-CN" dirty="0" err="1"/>
              <a:t>cf</a:t>
            </a:r>
            <a:r>
              <a:rPr lang="zh-CN" altLang="en-US" dirty="0"/>
              <a:t>本性难移</a:t>
            </a:r>
            <a:r>
              <a:rPr lang="en-US" altLang="zh-CN" dirty="0"/>
              <a:t>)</a:t>
            </a:r>
          </a:p>
          <a:p>
            <a:r>
              <a:rPr lang="en-US" altLang="zh-CN" dirty="0"/>
              <a:t>9). Never offer to teach fish to swim.</a:t>
            </a:r>
            <a:r>
              <a:rPr lang="zh-CN" altLang="en-US" dirty="0"/>
              <a:t> </a:t>
            </a:r>
            <a:endParaRPr lang="en-US" altLang="zh-CN" dirty="0" smtClean="0"/>
          </a:p>
          <a:p>
            <a:r>
              <a:rPr lang="en-US" altLang="zh-CN" dirty="0" smtClean="0"/>
              <a:t>(</a:t>
            </a:r>
            <a:r>
              <a:rPr lang="zh-CN" altLang="en-US" dirty="0"/>
              <a:t>谚语</a:t>
            </a:r>
            <a:r>
              <a:rPr lang="en-US" altLang="zh-CN" dirty="0"/>
              <a:t>)</a:t>
            </a:r>
            <a:r>
              <a:rPr lang="zh-CN" altLang="en-US" dirty="0"/>
              <a:t>不要教鱼游泳</a:t>
            </a:r>
            <a:r>
              <a:rPr lang="en-US" altLang="zh-CN" dirty="0"/>
              <a:t>(</a:t>
            </a:r>
            <a:r>
              <a:rPr lang="en-US" altLang="zh-CN" dirty="0" err="1"/>
              <a:t>cf</a:t>
            </a:r>
            <a:r>
              <a:rPr lang="zh-CN" altLang="en-US" dirty="0"/>
              <a:t>不要班门弄斧</a:t>
            </a:r>
            <a:r>
              <a:rPr lang="en-US" altLang="zh-CN" dirty="0"/>
              <a:t>)</a:t>
            </a:r>
            <a:endParaRPr lang="zh-CN" altLang="en-US" dirty="0"/>
          </a:p>
          <a:p>
            <a:endParaRPr lang="en-US" dirty="0"/>
          </a:p>
        </p:txBody>
      </p:sp>
    </p:spTree>
    <p:extLst>
      <p:ext uri="{BB962C8B-B14F-4D97-AF65-F5344CB8AC3E}">
        <p14:creationId xmlns:p14="http://schemas.microsoft.com/office/powerpoint/2010/main" val="242582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dirty="0"/>
          </a:p>
        </p:txBody>
      </p:sp>
      <p:sp>
        <p:nvSpPr>
          <p:cNvPr id="3" name="文本占位符 2"/>
          <p:cNvSpPr>
            <a:spLocks noGrp="1"/>
          </p:cNvSpPr>
          <p:nvPr>
            <p:ph type="body" sz="quarter" idx="11"/>
          </p:nvPr>
        </p:nvSpPr>
        <p:spPr>
          <a:xfrm>
            <a:off x="689712" y="1203433"/>
            <a:ext cx="10981357" cy="5047738"/>
          </a:xfrm>
        </p:spPr>
        <p:txBody>
          <a:bodyPr/>
          <a:lstStyle/>
          <a:p>
            <a:r>
              <a:rPr lang="en-US" altLang="zh-CN" dirty="0"/>
              <a:t>In </a:t>
            </a:r>
            <a:r>
              <a:rPr lang="en-US" altLang="zh-CN" dirty="0" err="1"/>
              <a:t>foreignizing</a:t>
            </a:r>
            <a:r>
              <a:rPr lang="en-US" altLang="zh-CN" dirty="0"/>
              <a:t> translation</a:t>
            </a:r>
            <a:r>
              <a:rPr lang="en-US" altLang="zh-CN" dirty="0" smtClean="0"/>
              <a:t>, a </a:t>
            </a:r>
            <a:r>
              <a:rPr lang="en-US" altLang="zh-CN" dirty="0"/>
              <a:t>paraphrase or an explanation, if necessary, may be added to the unfamiliar expression or a footnote may be placed at the end of the translation so as to make the English culture-loaded </a:t>
            </a:r>
            <a:r>
              <a:rPr lang="en-US" altLang="zh-CN" dirty="0" smtClean="0"/>
              <a:t>expression </a:t>
            </a:r>
            <a:r>
              <a:rPr lang="en-US" altLang="zh-CN" dirty="0"/>
              <a:t>comprehensible to our readers</a:t>
            </a:r>
            <a:r>
              <a:rPr lang="en-US" altLang="zh-CN" dirty="0" smtClean="0"/>
              <a:t>:</a:t>
            </a:r>
          </a:p>
          <a:p>
            <a:r>
              <a:rPr lang="en-US" altLang="zh-CN" dirty="0"/>
              <a:t>e.g</a:t>
            </a:r>
            <a:r>
              <a:rPr lang="en-US" altLang="zh-CN" dirty="0" smtClean="0"/>
              <a:t>.</a:t>
            </a:r>
          </a:p>
          <a:p>
            <a:r>
              <a:rPr lang="en-US" altLang="zh-CN" dirty="0" smtClean="0"/>
              <a:t>It </a:t>
            </a:r>
            <a:r>
              <a:rPr lang="en-US" altLang="zh-CN" dirty="0"/>
              <a:t>was another one of those Catch-22 situations, you're damned if you do </a:t>
            </a:r>
            <a:r>
              <a:rPr lang="en-US" altLang="zh-CN" dirty="0" smtClean="0"/>
              <a:t>and </a:t>
            </a:r>
            <a:r>
              <a:rPr lang="en-US" altLang="zh-CN" dirty="0"/>
              <a:t>you're damned if you don't</a:t>
            </a:r>
            <a:r>
              <a:rPr lang="en-US" altLang="zh-CN" dirty="0" smtClean="0"/>
              <a:t>.</a:t>
            </a:r>
          </a:p>
          <a:p>
            <a:r>
              <a:rPr lang="zh-CN" altLang="en-US" dirty="0"/>
              <a:t>这真是又一个如同军规第二十二条的尴尬局面</a:t>
            </a:r>
            <a:r>
              <a:rPr lang="en-US" altLang="zh-CN" dirty="0"/>
              <a:t>:</a:t>
            </a:r>
            <a:r>
              <a:rPr lang="zh-CN" altLang="en-US" dirty="0"/>
              <a:t>做也倒霉，不做也倒霉，令人左右为难</a:t>
            </a:r>
            <a:r>
              <a:rPr lang="zh-CN" altLang="en-US" dirty="0" smtClean="0"/>
              <a:t>。</a:t>
            </a:r>
            <a:endParaRPr lang="en-US" altLang="zh-CN" dirty="0" smtClean="0"/>
          </a:p>
          <a:p>
            <a:r>
              <a:rPr lang="zh-CN" altLang="en-US" dirty="0" smtClean="0"/>
              <a:t>注：</a:t>
            </a:r>
            <a:r>
              <a:rPr lang="en-US" altLang="zh-CN" dirty="0" smtClean="0"/>
              <a:t>Catch-22 situation</a:t>
            </a:r>
            <a:r>
              <a:rPr lang="zh-CN" altLang="en-US" dirty="0"/>
              <a:t>源自美国小说家</a:t>
            </a:r>
            <a:r>
              <a:rPr lang="en-US" altLang="zh-CN" dirty="0"/>
              <a:t>Joseph Heller </a:t>
            </a:r>
            <a:r>
              <a:rPr lang="zh-CN" altLang="en-US" dirty="0"/>
              <a:t>于</a:t>
            </a:r>
            <a:r>
              <a:rPr lang="en-US" altLang="zh-CN" dirty="0"/>
              <a:t>1961 </a:t>
            </a:r>
            <a:r>
              <a:rPr lang="zh-CN" altLang="en-US" dirty="0"/>
              <a:t>年出版的小说</a:t>
            </a:r>
            <a:r>
              <a:rPr lang="en-US" altLang="zh-CN" dirty="0" smtClean="0"/>
              <a:t>《</a:t>
            </a:r>
            <a:r>
              <a:rPr lang="zh-CN" altLang="en-US" dirty="0"/>
              <a:t>第二十二条军规</a:t>
            </a:r>
            <a:r>
              <a:rPr lang="en-US" altLang="zh-CN" dirty="0"/>
              <a:t>》(</a:t>
            </a:r>
            <a:r>
              <a:rPr lang="en-US" altLang="zh-CN" dirty="0" smtClean="0"/>
              <a:t>Catch-22)</a:t>
            </a:r>
            <a:r>
              <a:rPr lang="zh-CN" altLang="en-US" dirty="0"/>
              <a:t>。该条军规规定</a:t>
            </a:r>
            <a:r>
              <a:rPr lang="en-US" altLang="zh-CN" dirty="0"/>
              <a:t>:</a:t>
            </a:r>
            <a:r>
              <a:rPr lang="zh-CN" altLang="en-US" dirty="0"/>
              <a:t>飞行员如果觉得自己神经不正常，可以获准不执行飞行任务，但必须提出申请并得到批准。但同时该军规又规定</a:t>
            </a:r>
            <a:r>
              <a:rPr lang="en-US" altLang="zh-CN" dirty="0"/>
              <a:t>:</a:t>
            </a:r>
            <a:r>
              <a:rPr lang="zh-CN" altLang="en-US" dirty="0"/>
              <a:t>如果飞行员因此提出申请，则充分证明该飞行员能意识到面临着无法克服的困难，头脑清醒，神经正常，因此不得豁免飞行任务。这是一条自相矛盾无法执行的规定。</a:t>
            </a:r>
          </a:p>
        </p:txBody>
      </p:sp>
    </p:spTree>
    <p:extLst>
      <p:ext uri="{BB962C8B-B14F-4D97-AF65-F5344CB8AC3E}">
        <p14:creationId xmlns:p14="http://schemas.microsoft.com/office/powerpoint/2010/main" val="372294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4. Literal translation and free translation</a:t>
            </a:r>
            <a:endParaRPr lang="zh-CN" altLang="en-US" dirty="0"/>
          </a:p>
        </p:txBody>
      </p:sp>
      <p:sp>
        <p:nvSpPr>
          <p:cNvPr id="3" name="文本占位符 2"/>
          <p:cNvSpPr>
            <a:spLocks noGrp="1"/>
          </p:cNvSpPr>
          <p:nvPr>
            <p:ph type="body" sz="quarter" idx="11"/>
          </p:nvPr>
        </p:nvSpPr>
        <p:spPr>
          <a:xfrm>
            <a:off x="689712" y="1203433"/>
            <a:ext cx="10515844" cy="5263869"/>
          </a:xfrm>
        </p:spPr>
        <p:txBody>
          <a:bodyPr/>
          <a:lstStyle/>
          <a:p>
            <a:r>
              <a:rPr lang="en-US" altLang="zh-CN" dirty="0"/>
              <a:t>The so-called literal translation, superficially speaking, means "not to alter the original words and sentences"; strictly speaking, it strives "to keep the sentiments and style of the original</a:t>
            </a:r>
            <a:r>
              <a:rPr lang="en-US" altLang="zh-CN" dirty="0" smtClean="0"/>
              <a:t>".</a:t>
            </a:r>
          </a:p>
          <a:p>
            <a:r>
              <a:rPr lang="zh-CN" altLang="en-US" dirty="0"/>
              <a:t> 英语与汉语的</a:t>
            </a:r>
            <a:r>
              <a:rPr lang="zh-CN" altLang="en-US" dirty="0" smtClean="0"/>
              <a:t>语言</a:t>
            </a:r>
            <a:r>
              <a:rPr lang="zh-CN" altLang="en-US" dirty="0"/>
              <a:t>结构</a:t>
            </a:r>
            <a:r>
              <a:rPr lang="zh-CN" altLang="en-US" dirty="0" smtClean="0"/>
              <a:t>和</a:t>
            </a:r>
            <a:r>
              <a:rPr lang="zh-CN" altLang="en-US" dirty="0"/>
              <a:t>文体结构有相同的一面，可用直译，即忠实原文内容，又符合原文的语音和文体结构</a:t>
            </a:r>
            <a:r>
              <a:rPr lang="zh-CN" altLang="en-US" dirty="0" smtClean="0"/>
              <a:t>。</a:t>
            </a:r>
            <a:endParaRPr lang="en-US" altLang="zh-CN" dirty="0" smtClean="0"/>
          </a:p>
          <a:p>
            <a:r>
              <a:rPr lang="en-US" altLang="zh-CN" dirty="0" smtClean="0"/>
              <a:t> 1.</a:t>
            </a:r>
            <a:r>
              <a:rPr lang="en-US" altLang="zh-CN" dirty="0"/>
              <a:t> </a:t>
            </a:r>
            <a:r>
              <a:rPr lang="en-US" altLang="zh-CN" dirty="0" smtClean="0"/>
              <a:t>English idioms find </a:t>
            </a:r>
            <a:r>
              <a:rPr lang="en-US" altLang="zh-CN" dirty="0"/>
              <a:t>their </a:t>
            </a:r>
            <a:r>
              <a:rPr lang="en-US" altLang="zh-CN" dirty="0" smtClean="0"/>
              <a:t>Chinese </a:t>
            </a:r>
            <a:r>
              <a:rPr lang="en-US" altLang="zh-CN" dirty="0"/>
              <a:t>counterparts through literal </a:t>
            </a:r>
            <a:r>
              <a:rPr lang="en-US" altLang="zh-CN" dirty="0" smtClean="0"/>
              <a:t>translation;</a:t>
            </a:r>
          </a:p>
          <a:p>
            <a:r>
              <a:rPr lang="en-US" altLang="zh-CN" dirty="0" smtClean="0"/>
              <a:t>e.g.</a:t>
            </a:r>
          </a:p>
          <a:p>
            <a:r>
              <a:rPr lang="en-US" altLang="zh-CN" dirty="0" smtClean="0"/>
              <a:t>crocodile's </a:t>
            </a:r>
            <a:r>
              <a:rPr lang="en-US" altLang="zh-CN" dirty="0"/>
              <a:t>tears, armed to the teeth. chain reaction</a:t>
            </a:r>
            <a:r>
              <a:rPr lang="en-US" altLang="zh-CN" dirty="0" smtClean="0"/>
              <a:t>, gentlemen's agreement</a:t>
            </a:r>
          </a:p>
          <a:p>
            <a:r>
              <a:rPr lang="en-US" altLang="zh-CN" dirty="0" smtClean="0"/>
              <a:t>2. Chinese </a:t>
            </a:r>
            <a:r>
              <a:rPr lang="en-US" altLang="zh-CN" dirty="0"/>
              <a:t>idioms also find their English counterparts through literal translation</a:t>
            </a:r>
          </a:p>
          <a:p>
            <a:r>
              <a:rPr lang="en-US" altLang="zh-CN" dirty="0" smtClean="0"/>
              <a:t>e.g. </a:t>
            </a:r>
            <a:r>
              <a:rPr lang="zh-CN" altLang="en-US" dirty="0" smtClean="0"/>
              <a:t>纸</a:t>
            </a:r>
            <a:r>
              <a:rPr lang="zh-CN" altLang="en-US" dirty="0"/>
              <a:t>老虎</a:t>
            </a:r>
            <a:r>
              <a:rPr lang="en-US" altLang="zh-CN" dirty="0"/>
              <a:t>(paper tiger)</a:t>
            </a:r>
            <a:r>
              <a:rPr lang="zh-CN" altLang="en-US" dirty="0"/>
              <a:t>，一国两制</a:t>
            </a:r>
            <a:r>
              <a:rPr lang="en-US" altLang="zh-CN" dirty="0"/>
              <a:t>(one country, two systems )</a:t>
            </a:r>
          </a:p>
          <a:p>
            <a:endParaRPr lang="zh-CN" altLang="en-US" dirty="0"/>
          </a:p>
        </p:txBody>
      </p:sp>
    </p:spTree>
    <p:extLst>
      <p:ext uri="{BB962C8B-B14F-4D97-AF65-F5344CB8AC3E}">
        <p14:creationId xmlns:p14="http://schemas.microsoft.com/office/powerpoint/2010/main" val="375158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657333"/>
            <a:ext cx="10748601" cy="5427583"/>
          </a:xfrm>
        </p:spPr>
        <p:txBody>
          <a:bodyPr/>
          <a:lstStyle/>
          <a:p>
            <a:r>
              <a:rPr lang="en-US" altLang="zh-CN" dirty="0"/>
              <a:t>Free translation is an alternative approach which is used mainly to convey the meaning and spirit of the original without trying to reproduce its sentence patterns or figures of speech. </a:t>
            </a:r>
            <a:endParaRPr lang="en-US" altLang="zh-CN" dirty="0" smtClean="0"/>
          </a:p>
          <a:p>
            <a:r>
              <a:rPr lang="en-US" altLang="zh-CN" dirty="0" smtClean="0"/>
              <a:t>e.g.</a:t>
            </a:r>
          </a:p>
          <a:p>
            <a:r>
              <a:rPr lang="en-US" altLang="zh-CN" dirty="0" smtClean="0"/>
              <a:t>Adam‘s </a:t>
            </a:r>
            <a:r>
              <a:rPr lang="en-US" altLang="zh-CN" dirty="0"/>
              <a:t>apple </a:t>
            </a:r>
            <a:r>
              <a:rPr lang="zh-CN" altLang="en-US" dirty="0" smtClean="0"/>
              <a:t>喉结 </a:t>
            </a:r>
            <a:endParaRPr lang="en-US" altLang="zh-CN" dirty="0" smtClean="0"/>
          </a:p>
          <a:p>
            <a:r>
              <a:rPr lang="en-US" altLang="zh-CN" dirty="0" smtClean="0"/>
              <a:t>at </a:t>
            </a:r>
            <a:r>
              <a:rPr lang="en-US" altLang="zh-CN" dirty="0"/>
              <a:t>sixes and sevens </a:t>
            </a:r>
            <a:endParaRPr lang="en-US" altLang="zh-CN" dirty="0" smtClean="0"/>
          </a:p>
          <a:p>
            <a:r>
              <a:rPr lang="zh-CN" altLang="en-US" dirty="0" smtClean="0"/>
              <a:t>乱七八糟</a:t>
            </a:r>
            <a:endParaRPr lang="en-US" altLang="zh-CN" dirty="0" smtClean="0"/>
          </a:p>
          <a:p>
            <a:r>
              <a:rPr lang="en-US" altLang="zh-CN" dirty="0" smtClean="0"/>
              <a:t>It </a:t>
            </a:r>
            <a:r>
              <a:rPr lang="en-US" altLang="zh-CN" dirty="0"/>
              <a:t>rains cats and dogs</a:t>
            </a:r>
            <a:r>
              <a:rPr lang="en-US" altLang="zh-CN" dirty="0" smtClean="0"/>
              <a:t>. </a:t>
            </a:r>
            <a:r>
              <a:rPr lang="zh-CN" altLang="en-US" dirty="0" smtClean="0"/>
              <a:t>大</a:t>
            </a:r>
            <a:r>
              <a:rPr lang="zh-CN" altLang="en-US" dirty="0"/>
              <a:t>雨滂</a:t>
            </a:r>
            <a:r>
              <a:rPr lang="zh-CN" altLang="en-US" dirty="0" smtClean="0"/>
              <a:t>沱</a:t>
            </a:r>
            <a:endParaRPr lang="en-US" altLang="zh-CN" dirty="0" smtClean="0"/>
          </a:p>
          <a:p>
            <a:r>
              <a:rPr lang="en-US" altLang="zh-CN" dirty="0" smtClean="0"/>
              <a:t>Don't </a:t>
            </a:r>
            <a:r>
              <a:rPr lang="en-US" altLang="zh-CN" dirty="0"/>
              <a:t>cross the bridge till you get to it</a:t>
            </a:r>
            <a:r>
              <a:rPr lang="en-US" altLang="zh-CN" dirty="0" smtClean="0"/>
              <a:t>.</a:t>
            </a:r>
          </a:p>
          <a:p>
            <a:r>
              <a:rPr lang="zh-CN" altLang="en-US" dirty="0" smtClean="0"/>
              <a:t>不</a:t>
            </a:r>
            <a:r>
              <a:rPr lang="zh-CN" altLang="en-US" dirty="0"/>
              <a:t>必担心过早。</a:t>
            </a:r>
            <a:r>
              <a:rPr lang="en-US" altLang="zh-CN" dirty="0"/>
              <a:t>(</a:t>
            </a:r>
            <a:r>
              <a:rPr lang="zh-CN" altLang="en-US" dirty="0"/>
              <a:t>不必自寻烦恼</a:t>
            </a:r>
            <a:r>
              <a:rPr lang="en-US" altLang="zh-CN" dirty="0" smtClean="0"/>
              <a:t>)</a:t>
            </a:r>
          </a:p>
          <a:p>
            <a:r>
              <a:rPr lang="en-US" altLang="zh-CN" dirty="0" smtClean="0"/>
              <a:t>Do </a:t>
            </a:r>
            <a:r>
              <a:rPr lang="en-US" altLang="zh-CN" dirty="0"/>
              <a:t>you see any green in my eye</a:t>
            </a:r>
            <a:r>
              <a:rPr lang="en-US" altLang="zh-CN" dirty="0" smtClean="0"/>
              <a:t>? </a:t>
            </a:r>
          </a:p>
          <a:p>
            <a:r>
              <a:rPr lang="zh-CN" altLang="en-US" dirty="0" smtClean="0"/>
              <a:t>你</a:t>
            </a:r>
            <a:r>
              <a:rPr lang="zh-CN" altLang="en-US" dirty="0"/>
              <a:t>以为我是幼稚可欺的吗</a:t>
            </a:r>
            <a:r>
              <a:rPr lang="en-US" altLang="zh-CN" dirty="0"/>
              <a:t>?</a:t>
            </a:r>
            <a:endParaRPr lang="zh-CN" altLang="en-US" dirty="0"/>
          </a:p>
        </p:txBody>
      </p:sp>
    </p:spTree>
    <p:extLst>
      <p:ext uri="{BB962C8B-B14F-4D97-AF65-F5344CB8AC3E}">
        <p14:creationId xmlns:p14="http://schemas.microsoft.com/office/powerpoint/2010/main" val="393827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10299713" cy="4565600"/>
          </a:xfrm>
        </p:spPr>
        <p:txBody>
          <a:bodyPr/>
          <a:lstStyle/>
          <a:p>
            <a:r>
              <a:rPr lang="en-US" altLang="zh-CN" sz="2800" dirty="0"/>
              <a:t>Literal translation and free translation, however</a:t>
            </a:r>
            <a:r>
              <a:rPr lang="en-US" altLang="zh-CN" sz="2800" dirty="0" smtClean="0"/>
              <a:t>, are </a:t>
            </a:r>
            <a:r>
              <a:rPr lang="en-US" altLang="zh-CN" sz="2800" dirty="0"/>
              <a:t>relative concepts. In other words, there is no </a:t>
            </a:r>
            <a:r>
              <a:rPr lang="en-US" altLang="zh-CN" sz="2800" dirty="0" err="1"/>
              <a:t>absolute“literal”nor</a:t>
            </a:r>
            <a:r>
              <a:rPr lang="en-US" altLang="zh-CN" sz="2800" dirty="0"/>
              <a:t> entirely "free" version in the practice of translation, and overemphasizing either of </a:t>
            </a:r>
            <a:r>
              <a:rPr lang="en-US" altLang="zh-CN" sz="2800" dirty="0" smtClean="0"/>
              <a:t>them </a:t>
            </a:r>
            <a:r>
              <a:rPr lang="en-US" altLang="zh-CN" sz="2800" dirty="0"/>
              <a:t>would result in ridiculous consequences. </a:t>
            </a:r>
            <a:endParaRPr lang="en-US" altLang="zh-CN" sz="2800" dirty="0" smtClean="0"/>
          </a:p>
          <a:p>
            <a:r>
              <a:rPr lang="en-US" altLang="zh-CN" sz="2800" dirty="0" smtClean="0"/>
              <a:t>Original English:</a:t>
            </a:r>
          </a:p>
          <a:p>
            <a:r>
              <a:rPr lang="en-US" altLang="zh-CN" sz="2800" dirty="0" smtClean="0"/>
              <a:t>Mao </a:t>
            </a:r>
            <a:r>
              <a:rPr lang="en-US" altLang="zh-CN" sz="2800" dirty="0" err="1"/>
              <a:t>Tse-tung</a:t>
            </a:r>
            <a:r>
              <a:rPr lang="en-US" altLang="zh-CN" sz="2800" dirty="0"/>
              <a:t> was well bred, but inside he was made of steel, of hard resistance</a:t>
            </a:r>
            <a:r>
              <a:rPr lang="en-US" altLang="zh-CN" sz="2800" dirty="0" smtClean="0"/>
              <a:t>, of </a:t>
            </a:r>
            <a:r>
              <a:rPr lang="en-US" altLang="zh-CN" sz="2800" dirty="0"/>
              <a:t>tough </a:t>
            </a:r>
            <a:r>
              <a:rPr lang="en-US" altLang="zh-CN" sz="2800" dirty="0" smtClean="0"/>
              <a:t>tissue --- the </a:t>
            </a:r>
            <a:r>
              <a:rPr lang="en-US" altLang="zh-CN" sz="2800" dirty="0"/>
              <a:t>kind of tissue the </a:t>
            </a:r>
            <a:r>
              <a:rPr lang="en-US" altLang="zh-CN" sz="2800" dirty="0" smtClean="0"/>
              <a:t>Boxers (</a:t>
            </a:r>
            <a:r>
              <a:rPr lang="zh-CN" altLang="en-US" sz="2800" dirty="0" smtClean="0"/>
              <a:t>义和团</a:t>
            </a:r>
            <a:r>
              <a:rPr lang="en-US" altLang="zh-CN" sz="2800" dirty="0" smtClean="0"/>
              <a:t>) </a:t>
            </a:r>
            <a:r>
              <a:rPr lang="en-US" altLang="zh-CN" sz="2800" dirty="0"/>
              <a:t>thought they had by </a:t>
            </a:r>
            <a:r>
              <a:rPr lang="en-US" altLang="zh-CN" sz="2800" dirty="0" smtClean="0"/>
              <a:t>magic and </a:t>
            </a:r>
            <a:r>
              <a:rPr lang="en-US" altLang="zh-CN" sz="2800" dirty="0"/>
              <a:t>bared their solar </a:t>
            </a:r>
            <a:r>
              <a:rPr lang="en-US" altLang="zh-CN" sz="2800" dirty="0" smtClean="0"/>
              <a:t>plexuses </a:t>
            </a:r>
            <a:r>
              <a:rPr lang="zh-CN" altLang="en-US" sz="2800" dirty="0" smtClean="0"/>
              <a:t>（腹</a:t>
            </a:r>
            <a:r>
              <a:rPr lang="zh-CN" altLang="en-US" sz="2800" dirty="0"/>
              <a:t>腔神经丛；心</a:t>
            </a:r>
            <a:r>
              <a:rPr lang="zh-CN" altLang="en-US" sz="2800" dirty="0" smtClean="0"/>
              <a:t>口）</a:t>
            </a:r>
            <a:r>
              <a:rPr lang="en-US" altLang="zh-CN" sz="2800" dirty="0" smtClean="0"/>
              <a:t>to </a:t>
            </a:r>
            <a:r>
              <a:rPr lang="en-US" altLang="zh-CN" sz="2800" dirty="0"/>
              <a:t>foreign </a:t>
            </a:r>
            <a:r>
              <a:rPr lang="en-US" altLang="zh-CN" sz="2800" dirty="0" smtClean="0"/>
              <a:t>bullets.</a:t>
            </a:r>
          </a:p>
        </p:txBody>
      </p:sp>
    </p:spTree>
    <p:extLst>
      <p:ext uri="{BB962C8B-B14F-4D97-AF65-F5344CB8AC3E}">
        <p14:creationId xmlns:p14="http://schemas.microsoft.com/office/powerpoint/2010/main" val="25235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8656269" cy="4914734"/>
          </a:xfrm>
        </p:spPr>
        <p:txBody>
          <a:bodyPr/>
          <a:lstStyle/>
          <a:p>
            <a:r>
              <a:rPr lang="en-US" altLang="zh-CN" dirty="0"/>
              <a:t>Chinese Version A</a:t>
            </a:r>
            <a:r>
              <a:rPr lang="zh-CN" altLang="en-US" dirty="0"/>
              <a:t>：</a:t>
            </a:r>
            <a:endParaRPr lang="en-US" altLang="zh-CN" dirty="0"/>
          </a:p>
          <a:p>
            <a:r>
              <a:rPr lang="zh-CN" altLang="en-US" dirty="0"/>
              <a:t>毛泽东有很好的教养，内部是钢，有坚强的抗力，是坚韧的材料制成的。这是义和团设想的由于神力具有的，可以把腹部袒胸给外国人的子弹的那种材料</a:t>
            </a:r>
            <a:r>
              <a:rPr lang="zh-CN" altLang="en-US" dirty="0" smtClean="0"/>
              <a:t>。</a:t>
            </a:r>
            <a:endParaRPr lang="en-US" altLang="zh-CN" dirty="0" smtClean="0"/>
          </a:p>
          <a:p>
            <a:r>
              <a:rPr lang="en-US" altLang="zh-CN" dirty="0" smtClean="0"/>
              <a:t>Chinese </a:t>
            </a:r>
            <a:r>
              <a:rPr lang="en-US" altLang="zh-CN" dirty="0"/>
              <a:t>Version B</a:t>
            </a:r>
            <a:r>
              <a:rPr lang="en-US" altLang="zh-CN" dirty="0" smtClean="0"/>
              <a:t>:</a:t>
            </a:r>
          </a:p>
          <a:p>
            <a:r>
              <a:rPr lang="zh-CN" altLang="en-US" dirty="0" smtClean="0"/>
              <a:t>毛</a:t>
            </a:r>
            <a:r>
              <a:rPr lang="zh-CN" altLang="en-US" dirty="0"/>
              <a:t>泽东教养有素，精神支柱铁铸钢打，不怕高压，是由坚韧的组织构成的。这种组织，就是义和拳认为他们通过魔法得到的那种</a:t>
            </a:r>
            <a:r>
              <a:rPr lang="zh-CN" altLang="en-US" dirty="0" smtClean="0"/>
              <a:t>组织，袒</a:t>
            </a:r>
            <a:r>
              <a:rPr lang="zh-CN" altLang="en-US" dirty="0"/>
              <a:t>胸露体，刀枪不入。 </a:t>
            </a:r>
            <a:endParaRPr lang="en-US" altLang="zh-CN" dirty="0" smtClean="0"/>
          </a:p>
          <a:p>
            <a:r>
              <a:rPr lang="en-US" altLang="zh-CN" dirty="0"/>
              <a:t>Revised Version</a:t>
            </a:r>
            <a:r>
              <a:rPr lang="en-US" altLang="zh-CN" dirty="0" smtClean="0"/>
              <a:t>:</a:t>
            </a:r>
          </a:p>
          <a:p>
            <a:r>
              <a:rPr lang="zh-CN" altLang="en-US" dirty="0" smtClean="0"/>
              <a:t>毛</a:t>
            </a:r>
            <a:r>
              <a:rPr lang="zh-CN" altLang="en-US" dirty="0"/>
              <a:t>泽东外表温文尔雅，但</a:t>
            </a:r>
            <a:r>
              <a:rPr lang="zh-CN" altLang="en-US" b="1" dirty="0"/>
              <a:t>内心深处</a:t>
            </a:r>
            <a:r>
              <a:rPr lang="zh-CN" altLang="en-US" dirty="0"/>
              <a:t>却钢铸铁打，既坚韧，又抗压</a:t>
            </a:r>
            <a:r>
              <a:rPr lang="en-US" altLang="zh-CN" dirty="0"/>
              <a:t>-</a:t>
            </a:r>
            <a:r>
              <a:rPr lang="zh-CN" altLang="en-US" dirty="0"/>
              <a:t>在他的身上可以看到当年义和团自信所具有的那种神力，面对洋枪洋炮也敢袒胸露怀。</a:t>
            </a:r>
            <a:endParaRPr lang="en-US" altLang="zh-CN" dirty="0"/>
          </a:p>
          <a:p>
            <a:endParaRPr lang="zh-CN" altLang="en-US" dirty="0"/>
          </a:p>
        </p:txBody>
      </p:sp>
    </p:spTree>
    <p:extLst>
      <p:ext uri="{BB962C8B-B14F-4D97-AF65-F5344CB8AC3E}">
        <p14:creationId xmlns:p14="http://schemas.microsoft.com/office/powerpoint/2010/main" val="289284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8656269" cy="4149963"/>
          </a:xfrm>
        </p:spPr>
        <p:txBody>
          <a:bodyPr/>
          <a:lstStyle/>
          <a:p>
            <a:r>
              <a:rPr lang="en-US" altLang="zh-CN" sz="2800" dirty="0" smtClean="0"/>
              <a:t>1. </a:t>
            </a:r>
            <a:r>
              <a:rPr lang="en-US" altLang="zh-CN" sz="2800" dirty="0" err="1" smtClean="0"/>
              <a:t>NewMark’s</a:t>
            </a:r>
            <a:r>
              <a:rPr lang="en-US" altLang="zh-CN" sz="2800" dirty="0" smtClean="0"/>
              <a:t> </a:t>
            </a:r>
            <a:r>
              <a:rPr lang="en-US" altLang="zh-CN" sz="2800" dirty="0"/>
              <a:t>Text Category Translation theory (</a:t>
            </a:r>
            <a:r>
              <a:rPr lang="zh-CN" altLang="en-US" sz="2800" dirty="0"/>
              <a:t>文本中心论</a:t>
            </a:r>
            <a:r>
              <a:rPr lang="en-US" altLang="zh-CN" sz="2800" dirty="0"/>
              <a:t>)</a:t>
            </a:r>
            <a:endParaRPr lang="zh-CN" altLang="en-US" sz="2800" dirty="0"/>
          </a:p>
          <a:p>
            <a:r>
              <a:rPr lang="en-US" altLang="zh-CN" sz="2800" dirty="0" smtClean="0"/>
              <a:t>2. Roman </a:t>
            </a:r>
            <a:r>
              <a:rPr lang="en-US" altLang="zh-CN" sz="2800" dirty="0" err="1" smtClean="0"/>
              <a:t>Jakobson’s</a:t>
            </a:r>
            <a:r>
              <a:rPr lang="en-US" altLang="zh-CN" sz="2800" dirty="0" smtClean="0"/>
              <a:t> three kinds of  translation</a:t>
            </a:r>
          </a:p>
          <a:p>
            <a:r>
              <a:rPr lang="en-US" altLang="zh-CN" sz="2800" dirty="0" smtClean="0"/>
              <a:t>3. Lawrence </a:t>
            </a:r>
            <a:r>
              <a:rPr lang="en-US" altLang="zh-CN" sz="2800" dirty="0"/>
              <a:t>Venuti</a:t>
            </a:r>
            <a:r>
              <a:rPr lang="zh-CN" altLang="en-US" sz="2800" dirty="0"/>
              <a:t>：</a:t>
            </a:r>
            <a:r>
              <a:rPr lang="en-US" altLang="zh-CN" sz="2800" dirty="0" err="1"/>
              <a:t>Foreignizing</a:t>
            </a:r>
            <a:r>
              <a:rPr lang="en-US" altLang="zh-CN" sz="2800" dirty="0"/>
              <a:t> Translation and Domesticating </a:t>
            </a:r>
            <a:r>
              <a:rPr lang="en-US" altLang="zh-CN" sz="2800" dirty="0" smtClean="0"/>
              <a:t>Translation </a:t>
            </a:r>
          </a:p>
          <a:p>
            <a:r>
              <a:rPr lang="en-US" altLang="zh-CN" sz="2800" dirty="0" smtClean="0"/>
              <a:t>4. Literal </a:t>
            </a:r>
            <a:r>
              <a:rPr lang="en-US" altLang="zh-CN" sz="2800" dirty="0"/>
              <a:t>translation and free translation</a:t>
            </a:r>
            <a:endParaRPr lang="zh-CN" altLang="en-US" sz="2800" dirty="0"/>
          </a:p>
          <a:p>
            <a:endParaRPr lang="zh-CN" altLang="en-US" dirty="0"/>
          </a:p>
        </p:txBody>
      </p:sp>
    </p:spTree>
    <p:extLst>
      <p:ext uri="{BB962C8B-B14F-4D97-AF65-F5344CB8AC3E}">
        <p14:creationId xmlns:p14="http://schemas.microsoft.com/office/powerpoint/2010/main" val="230042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dirty="0"/>
          </a:p>
        </p:txBody>
      </p:sp>
      <p:sp>
        <p:nvSpPr>
          <p:cNvPr id="3" name="文本占位符 2"/>
          <p:cNvSpPr>
            <a:spLocks noGrp="1"/>
          </p:cNvSpPr>
          <p:nvPr>
            <p:ph type="body" sz="quarter" idx="11"/>
          </p:nvPr>
        </p:nvSpPr>
        <p:spPr>
          <a:xfrm>
            <a:off x="689712" y="1203433"/>
            <a:ext cx="10305390" cy="4665352"/>
          </a:xfrm>
        </p:spPr>
        <p:txBody>
          <a:bodyPr/>
          <a:lstStyle/>
          <a:p>
            <a:r>
              <a:rPr lang="en-US" altLang="zh-CN" sz="2800" dirty="0" smtClean="0"/>
              <a:t>What is translation, some people believe it is </a:t>
            </a:r>
            <a:r>
              <a:rPr lang="en-US" altLang="zh-CN" sz="2800" b="1" dirty="0" smtClean="0"/>
              <a:t>a science</a:t>
            </a:r>
            <a:r>
              <a:rPr lang="en-US" altLang="zh-CN" sz="2800" dirty="0" smtClean="0"/>
              <a:t>, others take it as </a:t>
            </a:r>
            <a:r>
              <a:rPr lang="en-US" altLang="zh-CN" sz="2800" b="1" dirty="0" smtClean="0"/>
              <a:t>an art</a:t>
            </a:r>
            <a:r>
              <a:rPr lang="en-US" altLang="zh-CN" sz="2800" dirty="0" smtClean="0"/>
              <a:t>, and yet many consider it </a:t>
            </a:r>
            <a:r>
              <a:rPr lang="en-US" altLang="zh-CN" sz="2800" b="1" dirty="0" smtClean="0"/>
              <a:t>a craft</a:t>
            </a:r>
            <a:r>
              <a:rPr lang="en-US" altLang="zh-CN" sz="2800" dirty="0" smtClean="0"/>
              <a:t>, or rather, a skill.</a:t>
            </a:r>
          </a:p>
          <a:p>
            <a:r>
              <a:rPr lang="en-US" altLang="zh-CN" sz="2800" b="1" dirty="0" smtClean="0"/>
              <a:t>Science</a:t>
            </a:r>
            <a:r>
              <a:rPr lang="en-US" altLang="zh-CN" sz="2800" dirty="0" smtClean="0"/>
              <a:t>: a subject, the study of translation theory and skills, with its own rules, laws and principles for the translators to abide by.</a:t>
            </a:r>
          </a:p>
          <a:p>
            <a:r>
              <a:rPr lang="en-US" altLang="zh-CN" sz="2800" b="1" dirty="0" smtClean="0"/>
              <a:t>Art</a:t>
            </a:r>
            <a:r>
              <a:rPr lang="en-US" altLang="zh-CN" sz="2800" dirty="0" smtClean="0"/>
              <a:t>: specific pieces of translation, with each manifesting its own charms and style in the creative hands of the translators.</a:t>
            </a:r>
          </a:p>
          <a:p>
            <a:r>
              <a:rPr lang="en-US" altLang="zh-CN" sz="2800" b="1" dirty="0" smtClean="0"/>
              <a:t>Craft</a:t>
            </a:r>
            <a:r>
              <a:rPr lang="en-US" altLang="zh-CN" sz="2800" dirty="0" smtClean="0"/>
              <a:t>: a process, with its peculiarity and a lot of practice</a:t>
            </a:r>
            <a:endParaRPr lang="zh-CN" altLang="en-US" sz="2800" dirty="0"/>
          </a:p>
        </p:txBody>
      </p:sp>
    </p:spTree>
    <p:extLst>
      <p:ext uri="{BB962C8B-B14F-4D97-AF65-F5344CB8AC3E}">
        <p14:creationId xmlns:p14="http://schemas.microsoft.com/office/powerpoint/2010/main" val="228910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657333"/>
            <a:ext cx="9606432" cy="441325"/>
          </a:xfrm>
        </p:spPr>
        <p:txBody>
          <a:bodyPr/>
          <a:lstStyle/>
          <a:p>
            <a:pPr>
              <a:lnSpc>
                <a:spcPct val="100000"/>
              </a:lnSpc>
            </a:pPr>
            <a:r>
              <a:rPr lang="en-US" altLang="zh-CN">
                <a:sym typeface="+mn-ea"/>
              </a:rPr>
              <a:t>Process of Translation</a:t>
            </a:r>
            <a:br>
              <a:rPr lang="en-US" altLang="zh-CN">
                <a:sym typeface="+mn-ea"/>
              </a:rPr>
            </a:br>
            <a:endParaRPr lang="en-US" altLang="zh-CN" dirty="0">
              <a:solidFill>
                <a:schemeClr val="accent1"/>
              </a:solidFill>
            </a:endParaRPr>
          </a:p>
        </p:txBody>
      </p:sp>
      <p:sp>
        <p:nvSpPr>
          <p:cNvPr id="4" name="文本占位符 3"/>
          <p:cNvSpPr>
            <a:spLocks noGrp="1"/>
          </p:cNvSpPr>
          <p:nvPr>
            <p:ph type="body" sz="quarter" idx="11"/>
          </p:nvPr>
        </p:nvSpPr>
        <p:spPr>
          <a:xfrm>
            <a:off x="689712" y="1216087"/>
            <a:ext cx="10582026" cy="441325"/>
          </a:xfrm>
        </p:spPr>
        <p:txBody>
          <a:bodyPr/>
          <a:lstStyle/>
          <a:p>
            <a:pPr algn="just">
              <a:lnSpc>
                <a:spcPct val="150000"/>
              </a:lnSpc>
              <a:buFont typeface="Arial" panose="020B0604020202020204" pitchFamily="34" charset="0"/>
            </a:pPr>
            <a:endParaRPr lang="zh-CN" altLang="en-US" sz="2300" dirty="0">
              <a:solidFill>
                <a:schemeClr val="accent1">
                  <a:lumMod val="75000"/>
                </a:schemeClr>
              </a:solidFill>
            </a:endParaRPr>
          </a:p>
        </p:txBody>
      </p:sp>
      <p:sp>
        <p:nvSpPr>
          <p:cNvPr id="18434" name="矩形 11266"/>
          <p:cNvSpPr/>
          <p:nvPr/>
        </p:nvSpPr>
        <p:spPr>
          <a:xfrm>
            <a:off x="757555" y="1785143"/>
            <a:ext cx="8229600" cy="4525963"/>
          </a:xfrm>
          <a:prstGeom prst="rect">
            <a:avLst/>
          </a:prstGeom>
          <a:noFill/>
          <a:ln w="9525">
            <a:noFill/>
          </a:ln>
        </p:spPr>
        <p:txBody>
          <a:bodyPr anchor="t"/>
          <a:lstStyle/>
          <a:p>
            <a:pPr marL="609600" indent="-609600">
              <a:spcBef>
                <a:spcPct val="20000"/>
              </a:spcBef>
              <a:buClr>
                <a:srgbClr val="330066"/>
              </a:buClr>
              <a:buSzPct val="70000"/>
            </a:pPr>
            <a:r>
              <a:rPr lang="en-US" altLang="zh-CN" sz="2600" b="1" dirty="0">
                <a:latin typeface="Arial" panose="020B0604020202020204" pitchFamily="34" charset="0"/>
                <a:ea typeface="宋体" panose="02010600030101010101" pitchFamily="2" charset="-122"/>
              </a:rPr>
              <a:t>Three steps</a:t>
            </a:r>
          </a:p>
          <a:p>
            <a:pPr marL="609600" indent="-609600">
              <a:spcBef>
                <a:spcPct val="20000"/>
              </a:spcBef>
              <a:buClr>
                <a:srgbClr val="330066"/>
              </a:buClr>
              <a:buSzPct val="70000"/>
              <a:buFontTx/>
              <a:buAutoNum type="arabicPeriod"/>
            </a:pPr>
            <a:r>
              <a:rPr lang="en-US" altLang="zh-CN" sz="2600" dirty="0">
                <a:solidFill>
                  <a:srgbClr val="A50021"/>
                </a:solidFill>
                <a:latin typeface="Times New Roman" panose="02020603050405020304" pitchFamily="18" charset="0"/>
                <a:ea typeface="宋体" panose="02010600030101010101" pitchFamily="2" charset="-122"/>
              </a:rPr>
              <a:t>Accurate comprehension</a:t>
            </a:r>
            <a:endParaRPr lang="en-US" altLang="zh-CN" sz="2600" dirty="0">
              <a:latin typeface="Times New Roman" panose="02020603050405020304" pitchFamily="18" charset="0"/>
              <a:ea typeface="宋体" panose="02010600030101010101" pitchFamily="2" charset="-122"/>
            </a:endParaRPr>
          </a:p>
          <a:p>
            <a:pPr marL="609600" indent="-609600">
              <a:spcBef>
                <a:spcPct val="20000"/>
              </a:spcBef>
              <a:buClr>
                <a:srgbClr val="330066"/>
              </a:buClr>
              <a:buSzPct val="70000"/>
            </a:pPr>
            <a:r>
              <a:rPr lang="en-US" altLang="zh-CN" sz="2600" dirty="0">
                <a:latin typeface="Times New Roman" panose="02020603050405020304" pitchFamily="18" charset="0"/>
                <a:ea typeface="宋体" panose="02010600030101010101" pitchFamily="2" charset="-122"/>
              </a:rPr>
              <a:t>      ( The prerequisite of translation)</a:t>
            </a:r>
          </a:p>
          <a:p>
            <a:pPr marL="609600" indent="-609600">
              <a:spcBef>
                <a:spcPct val="20000"/>
              </a:spcBef>
              <a:buClr>
                <a:srgbClr val="330066"/>
              </a:buClr>
              <a:buSzPct val="70000"/>
            </a:pPr>
            <a:r>
              <a:rPr lang="en-US" altLang="zh-CN" sz="2600" dirty="0">
                <a:solidFill>
                  <a:srgbClr val="A50021"/>
                </a:solidFill>
                <a:latin typeface="Times New Roman" panose="02020603050405020304" pitchFamily="18" charset="0"/>
                <a:ea typeface="宋体" panose="02010600030101010101" pitchFamily="2" charset="-122"/>
              </a:rPr>
              <a:t>2.   Smooth expression</a:t>
            </a:r>
          </a:p>
          <a:p>
            <a:pPr marL="609600" indent="-609600">
              <a:spcBef>
                <a:spcPct val="20000"/>
              </a:spcBef>
              <a:buClr>
                <a:srgbClr val="330066"/>
              </a:buClr>
              <a:buSzPct val="70000"/>
            </a:pPr>
            <a:r>
              <a:rPr lang="en-US" altLang="zh-CN" sz="2600" dirty="0">
                <a:latin typeface="Times New Roman" panose="02020603050405020304" pitchFamily="18" charset="0"/>
                <a:ea typeface="宋体" panose="02010600030101010101" pitchFamily="2" charset="-122"/>
              </a:rPr>
              <a:t>      (a key factor in translation)</a:t>
            </a:r>
          </a:p>
          <a:p>
            <a:pPr marL="609600" indent="-609600">
              <a:spcBef>
                <a:spcPct val="20000"/>
              </a:spcBef>
              <a:buClr>
                <a:srgbClr val="330066"/>
              </a:buClr>
              <a:buSzPct val="70000"/>
              <a:buFontTx/>
              <a:buAutoNum type="arabicPeriod" startAt="3"/>
            </a:pPr>
            <a:r>
              <a:rPr lang="en-US" altLang="zh-CN" sz="2600" dirty="0">
                <a:solidFill>
                  <a:srgbClr val="A50021"/>
                </a:solidFill>
                <a:latin typeface="Times New Roman" panose="02020603050405020304" pitchFamily="18" charset="0"/>
                <a:ea typeface="宋体" panose="02010600030101010101" pitchFamily="2" charset="-122"/>
              </a:rPr>
              <a:t>Careful check-up</a:t>
            </a:r>
          </a:p>
          <a:p>
            <a:pPr marL="609600" indent="-609600">
              <a:spcBef>
                <a:spcPct val="20000"/>
              </a:spcBef>
              <a:buClr>
                <a:srgbClr val="330066"/>
              </a:buClr>
              <a:buSzPct val="70000"/>
            </a:pPr>
            <a:r>
              <a:rPr lang="en-US" altLang="zh-CN" sz="2600" dirty="0">
                <a:latin typeface="Times New Roman" panose="02020603050405020304" pitchFamily="18" charset="0"/>
                <a:ea typeface="宋体" panose="02010600030101010101" pitchFamily="2" charset="-122"/>
              </a:rPr>
              <a:t>      (correcting blunders &amp; improving the translated version)</a:t>
            </a:r>
          </a:p>
          <a:p>
            <a:pPr marL="609600" indent="-609600">
              <a:spcBef>
                <a:spcPct val="20000"/>
              </a:spcBef>
              <a:buClr>
                <a:srgbClr val="330066"/>
              </a:buClr>
              <a:buSzPct val="70000"/>
            </a:pPr>
            <a:endParaRPr lang="zh-CN" altLang="en-US" sz="20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657333"/>
            <a:ext cx="9606432" cy="441325"/>
          </a:xfrm>
        </p:spPr>
        <p:txBody>
          <a:bodyPr>
            <a:scene3d>
              <a:camera prst="orthographicFront"/>
              <a:lightRig rig="threePt" dir="t"/>
            </a:scene3d>
          </a:bodyPr>
          <a:lstStyle/>
          <a:p>
            <a:pPr>
              <a:lnSpc>
                <a:spcPct val="100000"/>
              </a:lnSpc>
            </a:pPr>
            <a:r>
              <a:rPr lang="en-US" altLang="zh-CN" dirty="0">
                <a:solidFill>
                  <a:schemeClr val="tx1"/>
                </a:solidFill>
                <a:effectLst>
                  <a:outerShdw blurRad="38100" dist="19050" dir="2700000" algn="tl" rotWithShape="0">
                    <a:schemeClr val="dk1">
                      <a:alpha val="40000"/>
                    </a:schemeClr>
                  </a:outerShdw>
                </a:effectLst>
              </a:rPr>
              <a:t>The Most Recognized Steps</a:t>
            </a:r>
          </a:p>
        </p:txBody>
      </p:sp>
      <p:sp>
        <p:nvSpPr>
          <p:cNvPr id="4" name="文本占位符 3"/>
          <p:cNvSpPr>
            <a:spLocks noGrp="1"/>
          </p:cNvSpPr>
          <p:nvPr>
            <p:ph type="body" sz="quarter" idx="11"/>
          </p:nvPr>
        </p:nvSpPr>
        <p:spPr>
          <a:xfrm>
            <a:off x="689610" y="1216025"/>
            <a:ext cx="10800715" cy="4377055"/>
          </a:xfrm>
        </p:spPr>
        <p:txBody>
          <a:bodyPr>
            <a:scene3d>
              <a:camera prst="orthographicFront"/>
              <a:lightRig rig="threePt" dir="t"/>
            </a:scene3d>
          </a:bodyPr>
          <a:lstStyle/>
          <a:p>
            <a:pPr algn="just">
              <a:lnSpc>
                <a:spcPct val="150000"/>
              </a:lnSpc>
              <a:buFont typeface="Arial" panose="020B0604020202020204" pitchFamily="34" charset="0"/>
            </a:pPr>
            <a:r>
              <a:rPr lang="en-US" altLang="zh-CN" sz="2300" dirty="0">
                <a:solidFill>
                  <a:schemeClr val="tx1"/>
                </a:solidFill>
                <a:effectLst>
                  <a:outerShdw blurRad="38100" dist="19050" dir="2700000" algn="tl" rotWithShape="0">
                    <a:schemeClr val="dk1">
                      <a:alpha val="40000"/>
                    </a:schemeClr>
                  </a:outerShdw>
                </a:effectLst>
              </a:rPr>
              <a:t>Preparation: basic language </a:t>
            </a:r>
            <a:r>
              <a:rPr lang="en-US" altLang="zh-CN" sz="2300" dirty="0" smtClean="0">
                <a:solidFill>
                  <a:schemeClr val="tx1"/>
                </a:solidFill>
                <a:effectLst>
                  <a:outerShdw blurRad="38100" dist="19050" dir="2700000" algn="tl" rotWithShape="0">
                    <a:schemeClr val="dk1">
                      <a:alpha val="40000"/>
                    </a:schemeClr>
                  </a:outerShdw>
                </a:effectLst>
              </a:rPr>
              <a:t>knowledge about both language</a:t>
            </a:r>
            <a:r>
              <a:rPr lang="en-US" altLang="zh-CN" sz="2300" dirty="0" smtClean="0">
                <a:effectLst>
                  <a:outerShdw blurRad="38100" dist="19050" dir="2700000" algn="tl" rotWithShape="0">
                    <a:schemeClr val="dk1">
                      <a:alpha val="40000"/>
                    </a:schemeClr>
                  </a:outerShdw>
                </a:effectLst>
              </a:rPr>
              <a:t>.</a:t>
            </a:r>
            <a:endParaRPr lang="en-US" altLang="zh-CN" sz="2300" dirty="0">
              <a:solidFill>
                <a:schemeClr val="tx1"/>
              </a:solidFill>
              <a:effectLst>
                <a:outerShdw blurRad="38100" dist="19050" dir="2700000" algn="tl" rotWithShape="0">
                  <a:schemeClr val="dk1">
                    <a:alpha val="40000"/>
                  </a:schemeClr>
                </a:outerShdw>
              </a:effectLst>
            </a:endParaRPr>
          </a:p>
          <a:p>
            <a:pPr algn="just">
              <a:lnSpc>
                <a:spcPct val="150000"/>
              </a:lnSpc>
              <a:buFont typeface="Arial" panose="020B0604020202020204" pitchFamily="34" charset="0"/>
            </a:pPr>
            <a:r>
              <a:rPr lang="en-US" altLang="zh-CN" sz="2300" dirty="0">
                <a:solidFill>
                  <a:schemeClr val="tx1"/>
                </a:solidFill>
                <a:effectLst>
                  <a:outerShdw blurRad="38100" dist="19050" dir="2700000" algn="tl" rotWithShape="0">
                    <a:schemeClr val="dk1">
                      <a:alpha val="40000"/>
                    </a:schemeClr>
                  </a:outerShdw>
                </a:effectLst>
              </a:rPr>
              <a:t>                     basic skills in translation</a:t>
            </a:r>
          </a:p>
          <a:p>
            <a:pPr algn="just">
              <a:lnSpc>
                <a:spcPct val="150000"/>
              </a:lnSpc>
              <a:buFont typeface="Arial" panose="020B0604020202020204" pitchFamily="34" charset="0"/>
            </a:pPr>
            <a:r>
              <a:rPr lang="en-US" altLang="zh-CN" sz="2300" dirty="0">
                <a:solidFill>
                  <a:schemeClr val="tx1"/>
                </a:solidFill>
                <a:effectLst>
                  <a:outerShdw blurRad="38100" dist="19050" dir="2700000" algn="tl" rotWithShape="0">
                    <a:schemeClr val="dk1">
                      <a:alpha val="40000"/>
                    </a:schemeClr>
                  </a:outerShdw>
                </a:effectLst>
              </a:rPr>
              <a:t>Comprehension : the meaning of the source language</a:t>
            </a:r>
          </a:p>
          <a:p>
            <a:pPr algn="just">
              <a:lnSpc>
                <a:spcPct val="150000"/>
              </a:lnSpc>
              <a:buFont typeface="Arial" panose="020B0604020202020204" pitchFamily="34" charset="0"/>
            </a:pPr>
            <a:r>
              <a:rPr lang="en-US" altLang="zh-CN" sz="2300" dirty="0">
                <a:solidFill>
                  <a:schemeClr val="tx1"/>
                </a:solidFill>
                <a:effectLst>
                  <a:outerShdw blurRad="38100" dist="19050" dir="2700000" algn="tl" rotWithShape="0">
                    <a:schemeClr val="dk1">
                      <a:alpha val="40000"/>
                    </a:schemeClr>
                  </a:outerShdw>
                </a:effectLst>
              </a:rPr>
              <a:t>Expression/Representation: the meaning in idiomatic Chinese</a:t>
            </a:r>
          </a:p>
          <a:p>
            <a:pPr algn="just">
              <a:lnSpc>
                <a:spcPct val="150000"/>
              </a:lnSpc>
              <a:buFont typeface="Arial" panose="020B0604020202020204" pitchFamily="34" charset="0"/>
            </a:pPr>
            <a:r>
              <a:rPr lang="en-US" altLang="zh-CN" sz="2300" dirty="0">
                <a:solidFill>
                  <a:schemeClr val="tx1"/>
                </a:solidFill>
                <a:effectLst>
                  <a:outerShdw blurRad="38100" dist="19050" dir="2700000" algn="tl" rotWithShape="0">
                    <a:schemeClr val="dk1">
                      <a:alpha val="40000"/>
                    </a:schemeClr>
                  </a:outerShdw>
                </a:effectLst>
              </a:rPr>
              <a:t>Revision/Proofreading: to polish the language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Vertic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mianfeiwendang.com/pic/25b61e39692a222ac71c26e2/1-810-jpg_6-1080-0-0-108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0422" y="346491"/>
            <a:ext cx="8307977" cy="62309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657333"/>
            <a:ext cx="9606432" cy="441325"/>
          </a:xfrm>
        </p:spPr>
        <p:txBody>
          <a:bodyPr/>
          <a:lstStyle/>
          <a:p>
            <a:pPr>
              <a:lnSpc>
                <a:spcPct val="100000"/>
              </a:lnSpc>
            </a:pPr>
            <a:r>
              <a:rPr lang="en-US" altLang="zh-CN" b="0" dirty="0" smtClean="0">
                <a:sym typeface="+mn-ea"/>
              </a:rPr>
              <a:t>Popular and recognized definitions </a:t>
            </a:r>
            <a:r>
              <a:rPr lang="en-US" altLang="zh-CN" b="0" dirty="0">
                <a:sym typeface="+mn-ea"/>
              </a:rPr>
              <a:t>of Translation</a:t>
            </a:r>
            <a:endParaRPr lang="en-US" altLang="zh-CN" dirty="0">
              <a:solidFill>
                <a:schemeClr val="accent1"/>
              </a:solidFill>
            </a:endParaRPr>
          </a:p>
        </p:txBody>
      </p:sp>
      <p:sp>
        <p:nvSpPr>
          <p:cNvPr id="4" name="文本占位符 3"/>
          <p:cNvSpPr>
            <a:spLocks noGrp="1"/>
          </p:cNvSpPr>
          <p:nvPr>
            <p:ph type="body" sz="quarter" idx="11"/>
          </p:nvPr>
        </p:nvSpPr>
        <p:spPr>
          <a:xfrm>
            <a:off x="689712" y="1216087"/>
            <a:ext cx="10582026" cy="4805572"/>
          </a:xfrm>
        </p:spPr>
        <p:txBody>
          <a:bodyPr/>
          <a:lstStyle/>
          <a:p>
            <a:pPr marL="342900" indent="-342900">
              <a:spcBef>
                <a:spcPct val="20000"/>
              </a:spcBef>
              <a:buClr>
                <a:srgbClr val="330066"/>
              </a:buClr>
              <a:buSzPct val="70000"/>
              <a:buFont typeface="Wingdings" panose="05000000000000000000" pitchFamily="2" charset="2"/>
              <a:buChar char="l"/>
            </a:pPr>
            <a:r>
              <a:rPr lang="en-US" altLang="zh-CN" sz="3200" dirty="0">
                <a:latin typeface="Times New Roman" panose="02020603050405020304" pitchFamily="18" charset="0"/>
                <a:ea typeface="宋体" panose="02010600030101010101" pitchFamily="2" charset="-122"/>
              </a:rPr>
              <a:t>Translation is to turn from one language into another.</a:t>
            </a:r>
          </a:p>
          <a:p>
            <a:pPr marL="342900" indent="-342900">
              <a:spcBef>
                <a:spcPct val="20000"/>
              </a:spcBef>
              <a:buClr>
                <a:srgbClr val="330066"/>
              </a:buClr>
              <a:buSzPct val="70000"/>
              <a:buFont typeface="Wingdings" panose="05000000000000000000" pitchFamily="2" charset="2"/>
              <a:buChar char="l"/>
            </a:pPr>
            <a:r>
              <a:rPr lang="en-US" altLang="zh-CN" sz="3200" dirty="0">
                <a:latin typeface="Times New Roman" panose="02020603050405020304" pitchFamily="18" charset="0"/>
                <a:ea typeface="宋体" panose="02010600030101010101" pitchFamily="2" charset="-122"/>
              </a:rPr>
              <a:t>                               ------the Oxford English Dictionary</a:t>
            </a:r>
          </a:p>
          <a:p>
            <a:pPr marL="342900" indent="-342900">
              <a:spcBef>
                <a:spcPct val="20000"/>
              </a:spcBef>
              <a:buClr>
                <a:srgbClr val="330066"/>
              </a:buClr>
              <a:buSzPct val="70000"/>
              <a:buFont typeface="Wingdings" panose="05000000000000000000" pitchFamily="2" charset="2"/>
              <a:buChar char="l"/>
            </a:pPr>
            <a:r>
              <a:rPr lang="en-US" altLang="zh-CN" sz="3200" dirty="0">
                <a:latin typeface="Times New Roman" panose="02020603050405020304" pitchFamily="18" charset="0"/>
                <a:ea typeface="宋体" panose="02010600030101010101" pitchFamily="2" charset="-122"/>
              </a:rPr>
              <a:t>Translation is the activity that use another words to express the said or the  written words.</a:t>
            </a:r>
          </a:p>
          <a:p>
            <a:pPr marL="342900" indent="-342900">
              <a:spcBef>
                <a:spcPct val="20000"/>
              </a:spcBef>
              <a:buClr>
                <a:srgbClr val="330066"/>
              </a:buClr>
              <a:buSzPct val="70000"/>
              <a:buFont typeface="Wingdings" panose="05000000000000000000" pitchFamily="2" charset="2"/>
              <a:buChar char="l"/>
            </a:pPr>
            <a:r>
              <a:rPr lang="en-US" altLang="zh-CN" sz="3200" dirty="0">
                <a:latin typeface="Times New Roman" panose="02020603050405020304" pitchFamily="18" charset="0"/>
                <a:ea typeface="宋体" panose="02010600030101010101" pitchFamily="2" charset="-122"/>
              </a:rPr>
              <a:t>            ------- the Encyclopedia of China Language Volumes</a:t>
            </a:r>
          </a:p>
          <a:p>
            <a:pPr marL="342900" indent="-342900">
              <a:spcBef>
                <a:spcPct val="20000"/>
              </a:spcBef>
              <a:buClr>
                <a:srgbClr val="330066"/>
              </a:buClr>
              <a:buSzPct val="70000"/>
              <a:buFont typeface="Wingdings" panose="05000000000000000000" pitchFamily="2" charset="2"/>
              <a:buChar char="l"/>
            </a:pPr>
            <a:r>
              <a:rPr lang="en-US" altLang="zh-CN" sz="3200" dirty="0">
                <a:latin typeface="Times New Roman" panose="02020603050405020304" pitchFamily="18" charset="0"/>
                <a:ea typeface="宋体" panose="02010600030101010101" pitchFamily="2" charset="-122"/>
              </a:rPr>
              <a:t>Translating is the art of recomposing a work in another language without losing its original flavor.</a:t>
            </a:r>
          </a:p>
          <a:p>
            <a:pPr marL="342900" indent="-342900">
              <a:spcBef>
                <a:spcPct val="20000"/>
              </a:spcBef>
              <a:buClr>
                <a:srgbClr val="330066"/>
              </a:buClr>
              <a:buSzPct val="70000"/>
              <a:buFont typeface="Wingdings" panose="05000000000000000000" pitchFamily="2" charset="2"/>
              <a:buChar char="l"/>
            </a:pPr>
            <a:r>
              <a:rPr lang="en-US" altLang="zh-CN" sz="3200" dirty="0">
                <a:latin typeface="Times New Roman" panose="02020603050405020304" pitchFamily="18" charset="0"/>
                <a:ea typeface="宋体" panose="02010600030101010101" pitchFamily="2" charset="-122"/>
              </a:rPr>
              <a:t>                                        ------ Columbia Encyclopedia</a:t>
            </a:r>
          </a:p>
          <a:p>
            <a:pPr algn="just">
              <a:lnSpc>
                <a:spcPct val="150000"/>
              </a:lnSpc>
              <a:buFont typeface="Arial" panose="020B0604020202020204" pitchFamily="34" charset="0"/>
            </a:pPr>
            <a:endParaRPr lang="zh-CN" altLang="en-US" sz="2300" dirty="0">
              <a:solidFill>
                <a:schemeClr val="accent1">
                  <a:lumMod val="75000"/>
                </a:schemeClr>
              </a:solidFill>
            </a:endParaRPr>
          </a:p>
        </p:txBody>
      </p:sp>
      <p:sp>
        <p:nvSpPr>
          <p:cNvPr id="13314" name="矩形 7172"/>
          <p:cNvSpPr/>
          <p:nvPr/>
        </p:nvSpPr>
        <p:spPr>
          <a:xfrm>
            <a:off x="1075690" y="1216088"/>
            <a:ext cx="8534400" cy="4805572"/>
          </a:xfrm>
          <a:prstGeom prst="rect">
            <a:avLst/>
          </a:prstGeom>
          <a:noFill/>
          <a:ln w="9525">
            <a:noFill/>
          </a:ln>
        </p:spPr>
        <p:txBody>
          <a:bodyPr anchor="t"/>
          <a:lstStyle/>
          <a:p>
            <a:pPr marL="342900" indent="-342900">
              <a:spcBef>
                <a:spcPct val="20000"/>
              </a:spcBef>
              <a:buClr>
                <a:srgbClr val="330066"/>
              </a:buClr>
              <a:buSzPct val="70000"/>
              <a:buFont typeface="Wingdings" panose="05000000000000000000" pitchFamily="2" charset="2"/>
              <a:buChar char="l"/>
            </a:pPr>
            <a:endParaRPr lang="en-US" altLang="zh-CN" sz="2600" dirty="0">
              <a:latin typeface="Times New Roman" panose="02020603050405020304" pitchFamily="18" charset="0"/>
              <a:ea typeface="宋体" panose="02010600030101010101" pitchFamily="2" charset="-122"/>
            </a:endParaRPr>
          </a:p>
          <a:p>
            <a:pPr marL="342900" indent="-342900">
              <a:spcBef>
                <a:spcPct val="20000"/>
              </a:spcBef>
              <a:buClr>
                <a:srgbClr val="330066"/>
              </a:buClr>
              <a:buSzPct val="70000"/>
            </a:pPr>
            <a:endParaRPr lang="zh-CN" altLang="en-US" sz="20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Vertic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arn(inVertic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657333"/>
            <a:ext cx="9606432" cy="441325"/>
          </a:xfrm>
        </p:spPr>
        <p:txBody>
          <a:bodyPr/>
          <a:lstStyle/>
          <a:p>
            <a:pPr>
              <a:lnSpc>
                <a:spcPct val="100000"/>
              </a:lnSpc>
            </a:pPr>
            <a:endParaRPr lang="en-US" altLang="zh-CN" dirty="0">
              <a:solidFill>
                <a:schemeClr val="accent1"/>
              </a:solidFill>
            </a:endParaRPr>
          </a:p>
        </p:txBody>
      </p:sp>
      <p:sp>
        <p:nvSpPr>
          <p:cNvPr id="12290" name="文本占位符 8194"/>
          <p:cNvSpPr>
            <a:spLocks noGrp="1"/>
          </p:cNvSpPr>
          <p:nvPr/>
        </p:nvSpPr>
        <p:spPr>
          <a:xfrm>
            <a:off x="939800" y="1478280"/>
            <a:ext cx="8229600" cy="4953000"/>
          </a:xfrm>
          <a:prstGeom prst="rect">
            <a:avLst/>
          </a:prstGeom>
          <a:noFill/>
          <a:ln w="9525">
            <a:noFill/>
          </a:ln>
        </p:spPr>
        <p:txBody>
          <a:bodyPr anchor="t"/>
          <a:lstStyle>
            <a:lvl1pPr marL="342900" lvl="0" indent="-342900" algn="l" defTabSz="914400" rtl="0" eaLnBrk="1" fontAlgn="base" latinLnBrk="0" hangingPunct="1">
              <a:lnSpc>
                <a:spcPct val="100000"/>
              </a:lnSpc>
              <a:spcBef>
                <a:spcPct val="20000"/>
              </a:spcBef>
              <a:spcAft>
                <a:spcPct val="0"/>
              </a:spcAft>
              <a:buClr>
                <a:srgbClr val="330066"/>
              </a:buClr>
              <a:buSzPct val="70000"/>
              <a:buFont typeface="Wingdings" panose="05000000000000000000" pitchFamily="2" charset="2"/>
              <a:buChar char="l"/>
              <a:defRPr sz="3000" b="0" i="0" u="none" kern="1200" baseline="0">
                <a:solidFill>
                  <a:srgbClr val="000000"/>
                </a:solidFill>
                <a:latin typeface="Arial" panose="020B0604020202020204" pitchFamily="34" charset="0"/>
                <a:ea typeface="宋体" panose="02010600030101010101" pitchFamily="2" charset="-122"/>
                <a:cs typeface="+mn-ea"/>
              </a:defRPr>
            </a:lvl1pPr>
            <a:lvl2pPr marL="692150" lvl="1" indent="-347345" algn="l" defTabSz="914400" rtl="0" eaLnBrk="1" fontAlgn="base" latinLnBrk="0" hangingPunct="1">
              <a:lnSpc>
                <a:spcPct val="100000"/>
              </a:lnSpc>
              <a:spcBef>
                <a:spcPct val="20000"/>
              </a:spcBef>
              <a:spcAft>
                <a:spcPct val="0"/>
              </a:spcAft>
              <a:buClr>
                <a:srgbClr val="669999"/>
              </a:buClr>
              <a:buSzPct val="70000"/>
              <a:buFont typeface="Wingdings" panose="05000000000000000000" pitchFamily="2" charset="2"/>
              <a:buChar char="l"/>
              <a:defRPr sz="2600" b="0" i="0" u="none" kern="1200" baseline="0">
                <a:solidFill>
                  <a:srgbClr val="000000"/>
                </a:solidFill>
                <a:latin typeface="Arial" panose="020B0604020202020204" pitchFamily="34" charset="0"/>
                <a:ea typeface="宋体" panose="02010600030101010101" pitchFamily="2" charset="-122"/>
                <a:cs typeface="+mn-ea"/>
              </a:defRPr>
            </a:lvl2pPr>
            <a:lvl3pPr marL="987425" lvl="2" indent="-293370" algn="l" defTabSz="914400" rtl="0" eaLnBrk="1" fontAlgn="base" latinLnBrk="0" hangingPunct="1">
              <a:lnSpc>
                <a:spcPct val="100000"/>
              </a:lnSpc>
              <a:spcBef>
                <a:spcPct val="20000"/>
              </a:spcBef>
              <a:spcAft>
                <a:spcPct val="0"/>
              </a:spcAft>
              <a:buClr>
                <a:srgbClr val="CCCC00"/>
              </a:buClr>
              <a:buSzPct val="70000"/>
              <a:buFont typeface="Wingdings" panose="05000000000000000000" pitchFamily="2" charset="2"/>
              <a:buChar char="l"/>
              <a:defRPr sz="2300" b="0" i="0" u="none" kern="1200" baseline="0">
                <a:solidFill>
                  <a:srgbClr val="000000"/>
                </a:solidFill>
                <a:latin typeface="Arial" panose="020B0604020202020204" pitchFamily="34" charset="0"/>
                <a:ea typeface="宋体" panose="02010600030101010101" pitchFamily="2" charset="-122"/>
                <a:cs typeface="+mn-ea"/>
              </a:defRPr>
            </a:lvl3pPr>
            <a:lvl4pPr marL="1281430" lvl="3" indent="-292100" algn="l" defTabSz="914400" rtl="0" eaLnBrk="1" fontAlgn="base" latinLnBrk="0" hangingPunct="1">
              <a:lnSpc>
                <a:spcPct val="100000"/>
              </a:lnSpc>
              <a:spcBef>
                <a:spcPct val="20000"/>
              </a:spcBef>
              <a:spcAft>
                <a:spcPct val="0"/>
              </a:spcAft>
              <a:buClr>
                <a:srgbClr val="330066"/>
              </a:buClr>
              <a:buSzPct val="75000"/>
              <a:buFont typeface="Wingdings" panose="05000000000000000000" pitchFamily="2" charset="2"/>
              <a:buChar char="§"/>
              <a:defRPr sz="2000" b="0" i="0" u="none" kern="1200" baseline="0">
                <a:solidFill>
                  <a:srgbClr val="000000"/>
                </a:solidFill>
                <a:latin typeface="Arial" panose="020B0604020202020204" pitchFamily="34" charset="0"/>
                <a:ea typeface="宋体" panose="02010600030101010101" pitchFamily="2" charset="-122"/>
                <a:cs typeface="+mn-ea"/>
              </a:defRPr>
            </a:lvl4pPr>
            <a:lvl5pPr marL="1598930" lvl="4" indent="-316230" algn="l" defTabSz="914400" rtl="0" eaLnBrk="1" fontAlgn="base" latinLnBrk="0" hangingPunct="1">
              <a:lnSpc>
                <a:spcPct val="100000"/>
              </a:lnSpc>
              <a:spcBef>
                <a:spcPct val="20000"/>
              </a:spcBef>
              <a:spcAft>
                <a:spcPct val="0"/>
              </a:spcAft>
              <a:buClr>
                <a:srgbClr val="D8D8EC"/>
              </a:buClr>
              <a:buSzPct val="80000"/>
              <a:buFont typeface="Wingdings" panose="05000000000000000000" pitchFamily="2" charset="2"/>
              <a:buChar char="§"/>
              <a:defRPr sz="2000" b="0" i="0" u="none" kern="1200" baseline="0">
                <a:solidFill>
                  <a:srgbClr val="000000"/>
                </a:solidFill>
                <a:latin typeface="Arial" panose="020B0604020202020204" pitchFamily="34" charset="0"/>
                <a:ea typeface="宋体" panose="02010600030101010101" pitchFamily="2" charset="-122"/>
                <a:cs typeface="+mn-ea"/>
              </a:defRPr>
            </a:lvl5pPr>
            <a:lvl6pPr marL="2514600" lvl="5" indent="-228600" algn="l" defTabSz="914400" rtl="0" eaLnBrk="1" fontAlgn="base" latinLnBrk="0" hangingPunct="1">
              <a:lnSpc>
                <a:spcPct val="100000"/>
              </a:lnSpc>
              <a:spcBef>
                <a:spcPct val="20000"/>
              </a:spcBef>
              <a:spcAft>
                <a:spcPct val="0"/>
              </a:spcAft>
              <a:buClr>
                <a:srgbClr val="D8D8EC"/>
              </a:buClr>
              <a:buSzPct val="80000"/>
              <a:buFont typeface="Wingdings" panose="05000000000000000000" pitchFamily="2" charset="2"/>
              <a:buChar char="§"/>
              <a:defRPr sz="2000" b="0" i="0" u="none" kern="1200" baseline="0">
                <a:solidFill>
                  <a:srgbClr val="000000"/>
                </a:solidFill>
                <a:latin typeface="Arial" panose="020B0604020202020204" pitchFamily="34" charset="0"/>
                <a:ea typeface="宋体" panose="02010600030101010101" pitchFamily="2" charset="-122"/>
                <a:cs typeface="+mn-ea"/>
              </a:defRPr>
            </a:lvl6pPr>
            <a:lvl7pPr marL="2971800" lvl="6" indent="-228600" algn="l" defTabSz="914400" rtl="0" eaLnBrk="1" fontAlgn="base" latinLnBrk="0" hangingPunct="1">
              <a:lnSpc>
                <a:spcPct val="100000"/>
              </a:lnSpc>
              <a:spcBef>
                <a:spcPct val="20000"/>
              </a:spcBef>
              <a:spcAft>
                <a:spcPct val="0"/>
              </a:spcAft>
              <a:buClr>
                <a:srgbClr val="D8D8EC"/>
              </a:buClr>
              <a:buSzPct val="80000"/>
              <a:buFont typeface="Wingdings" panose="05000000000000000000" pitchFamily="2" charset="2"/>
              <a:buChar char="§"/>
              <a:defRPr sz="2000" b="0" i="0" u="none" kern="1200" baseline="0">
                <a:solidFill>
                  <a:srgbClr val="000000"/>
                </a:solidFill>
                <a:latin typeface="Arial" panose="020B0604020202020204" pitchFamily="34" charset="0"/>
                <a:ea typeface="宋体" panose="02010600030101010101" pitchFamily="2" charset="-122"/>
                <a:cs typeface="+mn-ea"/>
              </a:defRPr>
            </a:lvl7pPr>
            <a:lvl8pPr marL="3429000" lvl="7" indent="-228600" algn="l" defTabSz="914400" rtl="0" eaLnBrk="1" fontAlgn="base" latinLnBrk="0" hangingPunct="1">
              <a:lnSpc>
                <a:spcPct val="100000"/>
              </a:lnSpc>
              <a:spcBef>
                <a:spcPct val="20000"/>
              </a:spcBef>
              <a:spcAft>
                <a:spcPct val="0"/>
              </a:spcAft>
              <a:buClr>
                <a:srgbClr val="D8D8EC"/>
              </a:buClr>
              <a:buSzPct val="80000"/>
              <a:buFont typeface="Wingdings" panose="05000000000000000000" pitchFamily="2" charset="2"/>
              <a:buChar char="§"/>
              <a:defRPr sz="2000" b="0" i="0" u="none" kern="1200" baseline="0">
                <a:solidFill>
                  <a:srgbClr val="000000"/>
                </a:solidFill>
                <a:latin typeface="Arial" panose="020B0604020202020204" pitchFamily="34" charset="0"/>
                <a:ea typeface="宋体" panose="02010600030101010101" pitchFamily="2" charset="-122"/>
                <a:cs typeface="+mn-ea"/>
              </a:defRPr>
            </a:lvl8pPr>
            <a:lvl9pPr marL="3886200" lvl="8" indent="-228600" algn="l" defTabSz="914400" rtl="0" eaLnBrk="1" fontAlgn="base" latinLnBrk="0" hangingPunct="1">
              <a:lnSpc>
                <a:spcPct val="100000"/>
              </a:lnSpc>
              <a:spcBef>
                <a:spcPct val="20000"/>
              </a:spcBef>
              <a:spcAft>
                <a:spcPct val="0"/>
              </a:spcAft>
              <a:buClr>
                <a:srgbClr val="D8D8EC"/>
              </a:buClr>
              <a:buSzPct val="80000"/>
              <a:buFont typeface="Wingdings" panose="05000000000000000000" pitchFamily="2" charset="2"/>
              <a:buChar char="§"/>
              <a:defRPr sz="2000" b="0" i="0" u="none" kern="1200" baseline="0">
                <a:solidFill>
                  <a:srgbClr val="000000"/>
                </a:solidFill>
                <a:latin typeface="Arial" panose="020B0604020202020204" pitchFamily="34" charset="0"/>
                <a:ea typeface="宋体" panose="02010600030101010101" pitchFamily="2" charset="-122"/>
                <a:cs typeface="+mn-ea"/>
              </a:defRPr>
            </a:lvl9pPr>
          </a:lstStyle>
          <a:p>
            <a:pPr>
              <a:buNone/>
            </a:pPr>
            <a:r>
              <a:rPr lang="en-US" altLang="zh-CN" sz="2100" b="1" dirty="0">
                <a:solidFill>
                  <a:srgbClr val="A50021"/>
                </a:solidFill>
              </a:rPr>
              <a:t>What are the functions of Translation?</a:t>
            </a:r>
          </a:p>
          <a:p>
            <a:pPr>
              <a:buNone/>
            </a:pPr>
            <a:endParaRPr lang="en-US" altLang="zh-CN" sz="2100" b="1" dirty="0">
              <a:solidFill>
                <a:srgbClr val="A50021"/>
              </a:solidFill>
            </a:endParaRPr>
          </a:p>
          <a:p>
            <a:r>
              <a:rPr lang="en-US" altLang="zh-CN" sz="2600" dirty="0"/>
              <a:t>1. a bridge between cultures</a:t>
            </a:r>
          </a:p>
          <a:p>
            <a:pPr>
              <a:buNone/>
            </a:pPr>
            <a:r>
              <a:rPr lang="en-US" altLang="zh-CN" sz="2600" dirty="0"/>
              <a:t>     (</a:t>
            </a:r>
            <a:r>
              <a:rPr lang="en-US" altLang="zh-CN" sz="2100" dirty="0">
                <a:solidFill>
                  <a:srgbClr val="A50021"/>
                </a:solidFill>
              </a:rPr>
              <a:t>an instrument for transmitting culture</a:t>
            </a:r>
            <a:r>
              <a:rPr lang="en-US" altLang="zh-CN" sz="2600" dirty="0"/>
              <a:t>)</a:t>
            </a:r>
          </a:p>
          <a:p>
            <a:r>
              <a:rPr lang="en-US" altLang="zh-CN" sz="2600" dirty="0"/>
              <a:t>2. a means of communication</a:t>
            </a:r>
          </a:p>
          <a:p>
            <a:pPr>
              <a:buNone/>
            </a:pPr>
            <a:r>
              <a:rPr lang="en-US" altLang="zh-CN" sz="2600" dirty="0"/>
              <a:t>     (</a:t>
            </a:r>
            <a:r>
              <a:rPr lang="en-US" altLang="zh-CN" sz="2100" dirty="0">
                <a:solidFill>
                  <a:srgbClr val="A50021"/>
                </a:solidFill>
              </a:rPr>
              <a:t>a means of cross-linguistic or cross-cultural communication</a:t>
            </a:r>
            <a:r>
              <a:rPr lang="en-US" altLang="zh-CN" sz="2600" dirty="0"/>
              <a:t>)</a:t>
            </a:r>
          </a:p>
          <a:p>
            <a:r>
              <a:rPr lang="en-US" altLang="zh-CN" sz="2600" dirty="0"/>
              <a:t>3. a technique for </a:t>
            </a:r>
            <a:r>
              <a:rPr lang="en-US" altLang="zh-CN" sz="2600" dirty="0" smtClean="0"/>
              <a:t>learning FL</a:t>
            </a:r>
            <a:endParaRPr lang="en-US" altLang="zh-CN" sz="2600" dirty="0"/>
          </a:p>
          <a:p>
            <a:pPr>
              <a:buNone/>
            </a:pPr>
            <a:r>
              <a:rPr lang="en-US" altLang="zh-CN" sz="2600" dirty="0"/>
              <a:t>     (</a:t>
            </a:r>
            <a:r>
              <a:rPr lang="en-US" altLang="zh-CN" sz="2100" dirty="0">
                <a:solidFill>
                  <a:srgbClr val="A50021"/>
                </a:solidFill>
              </a:rPr>
              <a:t>a technique for improving language </a:t>
            </a:r>
            <a:r>
              <a:rPr lang="en-US" altLang="zh-CN" sz="2100" dirty="0" smtClean="0">
                <a:solidFill>
                  <a:srgbClr val="A50021"/>
                </a:solidFill>
              </a:rPr>
              <a:t>acquisition </a:t>
            </a:r>
            <a:r>
              <a:rPr lang="en-US" altLang="zh-CN" sz="2600" dirty="0" smtClean="0"/>
              <a:t>)</a:t>
            </a:r>
            <a:endParaRPr lang="en-US" altLang="zh-CN" sz="2600" dirty="0"/>
          </a:p>
          <a:p>
            <a:endParaRPr lang="en-US" altLang="zh-CN"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29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9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9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29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657333"/>
            <a:ext cx="9606432" cy="441325"/>
          </a:xfrm>
        </p:spPr>
        <p:txBody>
          <a:bodyPr/>
          <a:lstStyle/>
          <a:p>
            <a:pPr>
              <a:lnSpc>
                <a:spcPct val="100000"/>
              </a:lnSpc>
            </a:pPr>
            <a:r>
              <a:rPr lang="en-US" altLang="zh-CN" dirty="0">
                <a:sym typeface="+mn-ea"/>
              </a:rPr>
              <a:t>Criteria of </a:t>
            </a:r>
            <a:r>
              <a:rPr lang="en-US" altLang="zh-CN" dirty="0" smtClean="0">
                <a:sym typeface="+mn-ea"/>
              </a:rPr>
              <a:t>Translation at home and abroad</a:t>
            </a:r>
            <a:endParaRPr lang="en-US" altLang="zh-CN" dirty="0">
              <a:solidFill>
                <a:schemeClr val="accent1"/>
              </a:solidFill>
            </a:endParaRPr>
          </a:p>
        </p:txBody>
      </p:sp>
      <p:sp>
        <p:nvSpPr>
          <p:cNvPr id="14338" name="矩形 9218"/>
          <p:cNvSpPr/>
          <p:nvPr/>
        </p:nvSpPr>
        <p:spPr>
          <a:xfrm>
            <a:off x="787400" y="1572895"/>
            <a:ext cx="8229600" cy="4525963"/>
          </a:xfrm>
          <a:prstGeom prst="rect">
            <a:avLst/>
          </a:prstGeom>
          <a:noFill/>
          <a:ln w="9525">
            <a:noFill/>
          </a:ln>
        </p:spPr>
        <p:txBody>
          <a:bodyPr anchor="t"/>
          <a:lstStyle/>
          <a:p>
            <a:pPr marL="609600" indent="-609600">
              <a:spcBef>
                <a:spcPct val="20000"/>
              </a:spcBef>
              <a:buClr>
                <a:schemeClr val="tx2"/>
              </a:buClr>
              <a:buSzPct val="70000"/>
            </a:pPr>
            <a:r>
              <a:rPr lang="en-US" altLang="zh-CN" sz="2600" b="1" dirty="0">
                <a:latin typeface="Arial" panose="020B0604020202020204" pitchFamily="34" charset="0"/>
                <a:ea typeface="宋体" panose="02010600030101010101" pitchFamily="2" charset="-122"/>
              </a:rPr>
              <a:t>Yan </a:t>
            </a:r>
            <a:r>
              <a:rPr lang="en-US" altLang="zh-CN" sz="2600" b="1" dirty="0" smtClean="0">
                <a:latin typeface="Arial" panose="020B0604020202020204" pitchFamily="34" charset="0"/>
                <a:ea typeface="宋体" panose="02010600030101010101" pitchFamily="2" charset="-122"/>
              </a:rPr>
              <a:t>Fu (1853-1921) ’s </a:t>
            </a:r>
            <a:r>
              <a:rPr lang="en-US" altLang="zh-CN" sz="2600" b="1" dirty="0">
                <a:latin typeface="Arial" panose="020B0604020202020204" pitchFamily="34" charset="0"/>
                <a:ea typeface="宋体" panose="02010600030101010101" pitchFamily="2" charset="-122"/>
              </a:rPr>
              <a:t>three-character standard</a:t>
            </a:r>
          </a:p>
          <a:p>
            <a:pPr marL="609600" indent="-609600">
              <a:spcBef>
                <a:spcPct val="20000"/>
              </a:spcBef>
              <a:buClr>
                <a:schemeClr val="tx2"/>
              </a:buClr>
              <a:buSzPct val="70000"/>
              <a:buFontTx/>
              <a:buAutoNum type="arabicPeriod"/>
            </a:pPr>
            <a:r>
              <a:rPr lang="en-US" altLang="zh-CN" sz="2600" dirty="0">
                <a:solidFill>
                  <a:srgbClr val="A50021"/>
                </a:solidFill>
                <a:latin typeface="Times New Roman" panose="02020603050405020304" pitchFamily="18" charset="0"/>
                <a:ea typeface="宋体" panose="02010600030101010101" pitchFamily="2" charset="-122"/>
              </a:rPr>
              <a:t>Faithfulness:</a:t>
            </a:r>
            <a:r>
              <a:rPr lang="en-US" altLang="zh-CN" sz="2600" dirty="0">
                <a:latin typeface="Times New Roman" panose="02020603050405020304" pitchFamily="18" charset="0"/>
                <a:ea typeface="宋体" panose="02010600030101010101" pitchFamily="2" charset="-122"/>
              </a:rPr>
              <a:t> </a:t>
            </a:r>
            <a:r>
              <a:rPr lang="en-US" altLang="zh-CN" sz="2600" dirty="0" smtClean="0">
                <a:latin typeface="Times New Roman" panose="02020603050405020304" pitchFamily="18" charset="0"/>
                <a:ea typeface="宋体" panose="02010600030101010101" pitchFamily="2" charset="-122"/>
              </a:rPr>
              <a:t>(</a:t>
            </a:r>
            <a:r>
              <a:rPr lang="zh-CN" altLang="en-US" sz="2600" dirty="0" smtClean="0">
                <a:latin typeface="Times New Roman" panose="02020603050405020304" pitchFamily="18" charset="0"/>
                <a:ea typeface="宋体" panose="02010600030101010101" pitchFamily="2" charset="-122"/>
              </a:rPr>
              <a:t>信</a:t>
            </a:r>
            <a:r>
              <a:rPr lang="en-US" altLang="zh-CN" sz="2600" dirty="0" smtClean="0">
                <a:latin typeface="Times New Roman" panose="02020603050405020304" pitchFamily="18" charset="0"/>
                <a:ea typeface="宋体" panose="02010600030101010101" pitchFamily="2" charset="-122"/>
              </a:rPr>
              <a:t>)</a:t>
            </a:r>
            <a:endParaRPr lang="en-US" altLang="zh-CN" sz="2600" dirty="0">
              <a:latin typeface="Times New Roman" panose="02020603050405020304" pitchFamily="18" charset="0"/>
              <a:ea typeface="宋体" panose="02010600030101010101" pitchFamily="2" charset="-122"/>
            </a:endParaRPr>
          </a:p>
          <a:p>
            <a:pPr marL="609600" indent="-609600">
              <a:spcBef>
                <a:spcPct val="20000"/>
              </a:spcBef>
              <a:buClr>
                <a:schemeClr val="tx2"/>
              </a:buClr>
              <a:buSzPct val="70000"/>
            </a:pPr>
            <a:r>
              <a:rPr lang="en-US" altLang="zh-CN" sz="2600" dirty="0">
                <a:latin typeface="Times New Roman" panose="02020603050405020304" pitchFamily="18" charset="0"/>
                <a:ea typeface="宋体" panose="02010600030101010101" pitchFamily="2" charset="-122"/>
              </a:rPr>
              <a:t>       Precise conveyance of the content, loyal to the writer</a:t>
            </a:r>
          </a:p>
          <a:p>
            <a:pPr marL="609600" indent="-609600">
              <a:spcBef>
                <a:spcPct val="20000"/>
              </a:spcBef>
              <a:buClr>
                <a:schemeClr val="tx2"/>
              </a:buClr>
              <a:buSzPct val="70000"/>
            </a:pPr>
            <a:r>
              <a:rPr lang="en-US" altLang="zh-CN" sz="2600" dirty="0">
                <a:solidFill>
                  <a:srgbClr val="A50021"/>
                </a:solidFill>
                <a:latin typeface="Times New Roman" panose="02020603050405020304" pitchFamily="18" charset="0"/>
                <a:ea typeface="宋体" panose="02010600030101010101" pitchFamily="2" charset="-122"/>
              </a:rPr>
              <a:t>2.   </a:t>
            </a:r>
            <a:r>
              <a:rPr lang="en-US" altLang="zh-CN" sz="2600" dirty="0" smtClean="0">
                <a:solidFill>
                  <a:srgbClr val="A50021"/>
                </a:solidFill>
                <a:latin typeface="Times New Roman" panose="02020603050405020304" pitchFamily="18" charset="0"/>
                <a:ea typeface="宋体" panose="02010600030101010101" pitchFamily="2" charset="-122"/>
              </a:rPr>
              <a:t>Expressiveness </a:t>
            </a:r>
            <a:r>
              <a:rPr lang="zh-CN" altLang="en-US" sz="2600" dirty="0" smtClean="0">
                <a:solidFill>
                  <a:srgbClr val="A50021"/>
                </a:solidFill>
                <a:latin typeface="Times New Roman" panose="02020603050405020304" pitchFamily="18" charset="0"/>
                <a:ea typeface="宋体" panose="02010600030101010101" pitchFamily="2" charset="-122"/>
              </a:rPr>
              <a:t>（达）</a:t>
            </a:r>
            <a:endParaRPr lang="en-US" altLang="zh-CN" sz="2600" dirty="0">
              <a:solidFill>
                <a:srgbClr val="A50021"/>
              </a:solidFill>
              <a:latin typeface="Times New Roman" panose="02020603050405020304" pitchFamily="18" charset="0"/>
              <a:ea typeface="宋体" panose="02010600030101010101" pitchFamily="2" charset="-122"/>
            </a:endParaRPr>
          </a:p>
          <a:p>
            <a:pPr marL="609600" indent="-609600">
              <a:spcBef>
                <a:spcPct val="20000"/>
              </a:spcBef>
              <a:buClr>
                <a:schemeClr val="tx2"/>
              </a:buClr>
              <a:buSzPct val="70000"/>
            </a:pPr>
            <a:r>
              <a:rPr lang="en-US" altLang="zh-CN" sz="2600" dirty="0">
                <a:latin typeface="Times New Roman" panose="02020603050405020304" pitchFamily="18" charset="0"/>
                <a:ea typeface="宋体" panose="02010600030101010101" pitchFamily="2" charset="-122"/>
              </a:rPr>
              <a:t>      Translate in an explicit, smooth and popular language</a:t>
            </a:r>
          </a:p>
          <a:p>
            <a:pPr marL="609600" indent="-609600">
              <a:spcBef>
                <a:spcPct val="20000"/>
              </a:spcBef>
              <a:buClr>
                <a:schemeClr val="tx2"/>
              </a:buClr>
              <a:buSzPct val="70000"/>
              <a:buFontTx/>
              <a:buAutoNum type="arabicPeriod" startAt="3"/>
            </a:pPr>
            <a:r>
              <a:rPr lang="en-US" altLang="zh-CN" sz="2600" dirty="0" smtClean="0">
                <a:solidFill>
                  <a:srgbClr val="A50021"/>
                </a:solidFill>
                <a:latin typeface="Times New Roman" panose="02020603050405020304" pitchFamily="18" charset="0"/>
                <a:ea typeface="宋体" panose="02010600030101010101" pitchFamily="2" charset="-122"/>
              </a:rPr>
              <a:t>Elegance </a:t>
            </a:r>
            <a:r>
              <a:rPr lang="zh-CN" altLang="en-US" sz="2600" dirty="0" smtClean="0">
                <a:solidFill>
                  <a:srgbClr val="A50021"/>
                </a:solidFill>
                <a:latin typeface="Times New Roman" panose="02020603050405020304" pitchFamily="18" charset="0"/>
                <a:ea typeface="宋体" panose="02010600030101010101" pitchFamily="2" charset="-122"/>
              </a:rPr>
              <a:t>（雅）</a:t>
            </a:r>
            <a:endParaRPr lang="en-US" altLang="zh-CN" sz="2600" dirty="0">
              <a:solidFill>
                <a:srgbClr val="A50021"/>
              </a:solidFill>
              <a:latin typeface="Times New Roman" panose="02020603050405020304" pitchFamily="18" charset="0"/>
              <a:ea typeface="宋体" panose="02010600030101010101" pitchFamily="2" charset="-122"/>
            </a:endParaRPr>
          </a:p>
          <a:p>
            <a:pPr marL="609600" indent="-609600">
              <a:spcBef>
                <a:spcPct val="20000"/>
              </a:spcBef>
              <a:buClr>
                <a:schemeClr val="tx2"/>
              </a:buClr>
              <a:buSzPct val="70000"/>
            </a:pPr>
            <a:r>
              <a:rPr lang="en-US" altLang="zh-CN" sz="2600" dirty="0">
                <a:latin typeface="Times New Roman" panose="02020603050405020304" pitchFamily="18" charset="0"/>
                <a:ea typeface="宋体" panose="02010600030101010101" pitchFamily="2" charset="-122"/>
              </a:rPr>
              <a:t>      Graceful, figurative and florid in </a:t>
            </a:r>
            <a:r>
              <a:rPr lang="en-US" altLang="zh-CN" sz="2600" dirty="0" smtClean="0">
                <a:latin typeface="Times New Roman" panose="02020603050405020304" pitchFamily="18" charset="0"/>
                <a:ea typeface="宋体" panose="02010600030101010101" pitchFamily="2" charset="-122"/>
              </a:rPr>
              <a:t>diction</a:t>
            </a:r>
            <a:r>
              <a:rPr lang="zh-CN" altLang="en-US" sz="2600" dirty="0" smtClean="0">
                <a:latin typeface="Times New Roman" panose="02020603050405020304" pitchFamily="18" charset="0"/>
                <a:ea typeface="宋体" panose="02010600030101010101" pitchFamily="2" charset="-122"/>
              </a:rPr>
              <a:t>（</a:t>
            </a:r>
            <a:r>
              <a:rPr lang="zh-CN" altLang="en-US" sz="2400" dirty="0" smtClean="0"/>
              <a:t>辞</a:t>
            </a:r>
            <a:r>
              <a:rPr lang="zh-CN" altLang="en-US" sz="2400" dirty="0"/>
              <a:t>藻华</a:t>
            </a:r>
            <a:r>
              <a:rPr lang="zh-CN" altLang="en-US" sz="2400" dirty="0" smtClean="0"/>
              <a:t>丽）</a:t>
            </a:r>
            <a:endParaRPr lang="en-US" altLang="zh-CN" sz="2400" dirty="0">
              <a:latin typeface="Times New Roman" panose="02020603050405020304" pitchFamily="18" charset="0"/>
              <a:ea typeface="宋体" panose="02010600030101010101" pitchFamily="2" charset="-122"/>
            </a:endParaRPr>
          </a:p>
          <a:p>
            <a:pPr marL="609600" indent="-609600">
              <a:spcBef>
                <a:spcPct val="20000"/>
              </a:spcBef>
              <a:buClr>
                <a:schemeClr val="tx2"/>
              </a:buClr>
              <a:buSzPct val="70000"/>
            </a:pPr>
            <a:endParaRPr lang="en-US" altLang="zh-CN" sz="2600" dirty="0">
              <a:latin typeface="Times New Roman" panose="02020603050405020304" pitchFamily="18" charset="0"/>
              <a:ea typeface="宋体" panose="02010600030101010101" pitchFamily="2" charset="-122"/>
            </a:endParaRPr>
          </a:p>
          <a:p>
            <a:pPr marL="609600" indent="-609600">
              <a:spcBef>
                <a:spcPct val="20000"/>
              </a:spcBef>
              <a:buClr>
                <a:schemeClr val="tx2"/>
              </a:buClr>
              <a:buSzPct val="70000"/>
            </a:pPr>
            <a:endParaRPr lang="en-US" altLang="zh-CN" sz="26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3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dirty="0"/>
          </a:p>
        </p:txBody>
      </p:sp>
      <p:sp>
        <p:nvSpPr>
          <p:cNvPr id="3" name="文本占位符 2"/>
          <p:cNvSpPr>
            <a:spLocks noGrp="1"/>
          </p:cNvSpPr>
          <p:nvPr>
            <p:ph type="body" sz="quarter" idx="11"/>
          </p:nvPr>
        </p:nvSpPr>
        <p:spPr>
          <a:xfrm>
            <a:off x="689712" y="862149"/>
            <a:ext cx="8656269" cy="5448065"/>
          </a:xfrm>
        </p:spPr>
        <p:txBody>
          <a:bodyPr/>
          <a:lstStyle/>
          <a:p>
            <a:r>
              <a:rPr lang="en-US" altLang="zh-CN" b="1" dirty="0" smtClean="0"/>
              <a:t>Faithfulness(</a:t>
            </a:r>
            <a:r>
              <a:rPr lang="zh-CN" altLang="en-US" b="1" dirty="0" smtClean="0"/>
              <a:t>信</a:t>
            </a:r>
            <a:r>
              <a:rPr lang="en-US" altLang="zh-CN" b="1" dirty="0" smtClean="0"/>
              <a:t>):</a:t>
            </a:r>
          </a:p>
          <a:p>
            <a:r>
              <a:rPr lang="en-US" altLang="zh-CN" dirty="0" smtClean="0"/>
              <a:t>To keep </a:t>
            </a:r>
            <a:r>
              <a:rPr lang="en-US" altLang="zh-CN" dirty="0"/>
              <a:t>the general spirit, convey the original ideas, reflect the writer's intention and attitude, follow the original style and keep the organic relations</a:t>
            </a:r>
            <a:r>
              <a:rPr lang="en-US" altLang="zh-CN" dirty="0" smtClean="0"/>
              <a:t>.</a:t>
            </a:r>
          </a:p>
          <a:p>
            <a:r>
              <a:rPr lang="en-US" altLang="zh-CN" b="1" dirty="0" smtClean="0"/>
              <a:t>Expressiveness</a:t>
            </a:r>
            <a:r>
              <a:rPr lang="zh-CN" altLang="en-US" b="1" dirty="0" smtClean="0"/>
              <a:t>（达）</a:t>
            </a:r>
            <a:r>
              <a:rPr lang="en-US" altLang="zh-CN" dirty="0" smtClean="0"/>
              <a:t>:</a:t>
            </a:r>
          </a:p>
          <a:p>
            <a:r>
              <a:rPr lang="en-US" altLang="zh-CN" dirty="0" smtClean="0"/>
              <a:t>---To avoid </a:t>
            </a:r>
            <a:r>
              <a:rPr lang="en-US" altLang="zh-CN" dirty="0"/>
              <a:t>ambiguity</a:t>
            </a:r>
            <a:r>
              <a:rPr lang="en-US" altLang="zh-CN" dirty="0" smtClean="0"/>
              <a:t>, obscurity</a:t>
            </a:r>
            <a:r>
              <a:rPr lang="zh-CN" altLang="en-US" dirty="0" smtClean="0"/>
              <a:t>，</a:t>
            </a:r>
            <a:r>
              <a:rPr lang="en-US" altLang="zh-CN" dirty="0" smtClean="0"/>
              <a:t>equivocation(</a:t>
            </a:r>
            <a:r>
              <a:rPr lang="zh-CN" altLang="en-US" dirty="0" smtClean="0"/>
              <a:t>含糊其辞</a:t>
            </a:r>
            <a:r>
              <a:rPr lang="en-US" altLang="zh-CN" dirty="0" smtClean="0"/>
              <a:t>); </a:t>
            </a:r>
          </a:p>
          <a:p>
            <a:r>
              <a:rPr lang="en-US" altLang="zh-CN" dirty="0" smtClean="0"/>
              <a:t>---To organize </a:t>
            </a:r>
            <a:r>
              <a:rPr lang="en-US" altLang="zh-CN" dirty="0"/>
              <a:t>in logical order: inherent in meaning, cohesive in wording, no improper </a:t>
            </a:r>
            <a:r>
              <a:rPr lang="en-US" altLang="zh-CN" dirty="0" smtClean="0"/>
              <a:t>diction.</a:t>
            </a:r>
          </a:p>
          <a:p>
            <a:r>
              <a:rPr lang="en-US" altLang="zh-CN" b="1" dirty="0" smtClean="0"/>
              <a:t>Elegance</a:t>
            </a:r>
            <a:r>
              <a:rPr lang="zh-CN" altLang="en-US" dirty="0" smtClean="0"/>
              <a:t>（雅）：</a:t>
            </a:r>
            <a:endParaRPr lang="en-US" altLang="zh-CN" dirty="0" smtClean="0"/>
          </a:p>
          <a:p>
            <a:r>
              <a:rPr lang="en-US" altLang="zh-CN" dirty="0"/>
              <a:t> </a:t>
            </a:r>
            <a:r>
              <a:rPr lang="en-US" altLang="zh-CN" dirty="0" smtClean="0"/>
              <a:t>Words </a:t>
            </a:r>
            <a:r>
              <a:rPr lang="en-US" altLang="zh-CN" dirty="0"/>
              <a:t>should be </a:t>
            </a:r>
            <a:r>
              <a:rPr lang="en-US" altLang="zh-CN" dirty="0" smtClean="0"/>
              <a:t>well-chosen</a:t>
            </a:r>
            <a:r>
              <a:rPr lang="en-US" altLang="zh-CN" dirty="0"/>
              <a:t>, well-collocated and </a:t>
            </a:r>
            <a:r>
              <a:rPr lang="en-US" altLang="zh-CN" dirty="0" smtClean="0"/>
              <a:t>well-ornamented</a:t>
            </a:r>
            <a:r>
              <a:rPr lang="zh-CN" altLang="en-US" dirty="0" smtClean="0"/>
              <a:t>（修饰）</a:t>
            </a:r>
            <a:r>
              <a:rPr lang="en-US" altLang="zh-CN" dirty="0" smtClean="0"/>
              <a:t>; do </a:t>
            </a:r>
            <a:r>
              <a:rPr lang="en-US" altLang="zh-CN" dirty="0"/>
              <a:t>not spoil the aesthetic effect of the original.</a:t>
            </a:r>
            <a:endParaRPr lang="zh-CN" altLang="en-US" dirty="0"/>
          </a:p>
        </p:txBody>
      </p:sp>
    </p:spTree>
    <p:extLst>
      <p:ext uri="{BB962C8B-B14F-4D97-AF65-F5344CB8AC3E}">
        <p14:creationId xmlns:p14="http://schemas.microsoft.com/office/powerpoint/2010/main" val="195833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一起来翻译</a:t>
            </a:r>
            <a:endParaRPr lang="zh-CN" altLang="en-US" dirty="0"/>
          </a:p>
        </p:txBody>
      </p:sp>
      <p:sp>
        <p:nvSpPr>
          <p:cNvPr id="3" name="文本占位符 2"/>
          <p:cNvSpPr>
            <a:spLocks noGrp="1"/>
          </p:cNvSpPr>
          <p:nvPr>
            <p:ph type="body" sz="quarter" idx="11"/>
          </p:nvPr>
        </p:nvSpPr>
        <p:spPr>
          <a:xfrm>
            <a:off x="689712" y="1203433"/>
            <a:ext cx="9601444" cy="4748480"/>
          </a:xfrm>
        </p:spPr>
        <p:txBody>
          <a:bodyPr/>
          <a:lstStyle/>
          <a:p>
            <a:r>
              <a:rPr lang="en-US" altLang="zh-CN" sz="2800" dirty="0" smtClean="0"/>
              <a:t>If you do not leave me, I will by your side until the life end.</a:t>
            </a:r>
          </a:p>
          <a:p>
            <a:r>
              <a:rPr lang="en-US" altLang="zh-CN" sz="2800" dirty="0" smtClean="0"/>
              <a:t>   ?   </a:t>
            </a:r>
            <a:r>
              <a:rPr lang="zh-CN" altLang="en-US" sz="2800" dirty="0"/>
              <a:t>水平：你不要离开我，要不我就和你同归于尽</a:t>
            </a:r>
            <a:r>
              <a:rPr lang="zh-CN" altLang="en-US" sz="2800" dirty="0" smtClean="0"/>
              <a:t>。</a:t>
            </a:r>
            <a:endParaRPr lang="en-US" altLang="zh-CN" sz="2800" dirty="0" smtClean="0"/>
          </a:p>
          <a:p>
            <a:r>
              <a:rPr lang="zh-CN" altLang="en-US" sz="2800" dirty="0"/>
              <a:t>信：（四级水平）：</a:t>
            </a:r>
            <a:r>
              <a:rPr lang="zh-CN" altLang="en-US" sz="2800" dirty="0" smtClean="0"/>
              <a:t>如果你不离开我，我就在你身边直到生命的终结。</a:t>
            </a:r>
            <a:endParaRPr lang="en-US" altLang="zh-CN" sz="2800" dirty="0" smtClean="0"/>
          </a:p>
          <a:p>
            <a:r>
              <a:rPr lang="zh-CN" altLang="en-US" sz="2800" dirty="0"/>
              <a:t>达：（六级水平）：</a:t>
            </a:r>
            <a:r>
              <a:rPr lang="zh-CN" altLang="en-US" sz="2800" dirty="0" smtClean="0"/>
              <a:t>你若不离不弃，我必生死相依。</a:t>
            </a:r>
            <a:endParaRPr lang="en-US" altLang="zh-CN" sz="2800" dirty="0" smtClean="0"/>
          </a:p>
          <a:p>
            <a:r>
              <a:rPr lang="zh-CN" altLang="en-US" sz="2800" dirty="0"/>
              <a:t>达：（八级水平）： </a:t>
            </a:r>
            <a:r>
              <a:rPr lang="zh-CN" altLang="en-US" sz="2800" dirty="0" smtClean="0"/>
              <a:t>问世间情为何物，只叫人生死相许。</a:t>
            </a:r>
            <a:endParaRPr lang="en-US" altLang="zh-CN" sz="2800" dirty="0" smtClean="0"/>
          </a:p>
          <a:p>
            <a:r>
              <a:rPr lang="zh-CN" altLang="en-US" sz="2800" dirty="0"/>
              <a:t>雅：（专家水平）：</a:t>
            </a:r>
            <a:r>
              <a:rPr lang="zh-CN" altLang="en-US" sz="2800" dirty="0" smtClean="0"/>
              <a:t>天地合，乃敢与君绝。</a:t>
            </a:r>
            <a:endParaRPr lang="en-US" altLang="zh-CN" sz="2800" dirty="0" smtClean="0"/>
          </a:p>
        </p:txBody>
      </p:sp>
    </p:spTree>
    <p:extLst>
      <p:ext uri="{BB962C8B-B14F-4D97-AF65-F5344CB8AC3E}">
        <p14:creationId xmlns:p14="http://schemas.microsoft.com/office/powerpoint/2010/main" val="53933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theme/theme1.xml><?xml version="1.0" encoding="utf-8"?>
<a:theme xmlns:a="http://schemas.openxmlformats.org/drawingml/2006/main" name="Office 主题​​">
  <a:themeElements>
    <a:clrScheme name="山东大学配色">
      <a:dk1>
        <a:srgbClr val="9B0D14"/>
      </a:dk1>
      <a:lt1>
        <a:srgbClr val="FFFFFF"/>
      </a:lt1>
      <a:dk2>
        <a:srgbClr val="9B0D14"/>
      </a:dk2>
      <a:lt2>
        <a:srgbClr val="FFFFFF"/>
      </a:lt2>
      <a:accent1>
        <a:srgbClr val="3B3B3B"/>
      </a:accent1>
      <a:accent2>
        <a:srgbClr val="5C5C5C"/>
      </a:accent2>
      <a:accent3>
        <a:srgbClr val="929292"/>
      </a:accent3>
      <a:accent4>
        <a:srgbClr val="E9E9E9"/>
      </a:accent4>
      <a:accent5>
        <a:srgbClr val="E9E9E9"/>
      </a:accent5>
      <a:accent6>
        <a:srgbClr val="FFFFFF"/>
      </a:accent6>
      <a:hlink>
        <a:srgbClr val="FFFFFF"/>
      </a:hlink>
      <a:folHlink>
        <a:srgbClr val="FFFFF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山东大学配色">
      <a:dk1>
        <a:srgbClr val="9B0D14"/>
      </a:dk1>
      <a:lt1>
        <a:srgbClr val="FFFFFF"/>
      </a:lt1>
      <a:dk2>
        <a:srgbClr val="9B0D14"/>
      </a:dk2>
      <a:lt2>
        <a:srgbClr val="FFFFFF"/>
      </a:lt2>
      <a:accent1>
        <a:srgbClr val="3B3B3B"/>
      </a:accent1>
      <a:accent2>
        <a:srgbClr val="5C5C5C"/>
      </a:accent2>
      <a:accent3>
        <a:srgbClr val="929292"/>
      </a:accent3>
      <a:accent4>
        <a:srgbClr val="E9E9E9"/>
      </a:accent4>
      <a:accent5>
        <a:srgbClr val="E9E9E9"/>
      </a:accent5>
      <a:accent6>
        <a:srgbClr val="FFFFFF"/>
      </a:accent6>
      <a:hlink>
        <a:srgbClr val="FFFFFF"/>
      </a:hlink>
      <a:folHlink>
        <a:srgbClr val="FFFFF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1409</TotalTime>
  <Words>3248</Words>
  <Application>Microsoft Office PowerPoint</Application>
  <PresentationFormat>宽屏</PresentationFormat>
  <Paragraphs>271</Paragraphs>
  <Slides>42</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42</vt:i4>
      </vt:variant>
    </vt:vector>
  </HeadingPairs>
  <TitlesOfParts>
    <vt:vector size="51" baseType="lpstr">
      <vt:lpstr>等线</vt:lpstr>
      <vt:lpstr>等线 Light</vt:lpstr>
      <vt:lpstr>微软雅黑</vt:lpstr>
      <vt:lpstr>宋体</vt:lpstr>
      <vt:lpstr>Arial</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王焕杨</dc:creator>
  <cp:lastModifiedBy>Xuemei Niu</cp:lastModifiedBy>
  <cp:revision>263</cp:revision>
  <dcterms:created xsi:type="dcterms:W3CDTF">2018-04-09T07:37:00Z</dcterms:created>
  <dcterms:modified xsi:type="dcterms:W3CDTF">2022-11-29T06:27:25Z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ies>
</file>