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460" r:id="rId3"/>
    <p:sldId id="483" r:id="rId4"/>
    <p:sldId id="484" r:id="rId5"/>
    <p:sldId id="464" r:id="rId6"/>
    <p:sldId id="471" r:id="rId7"/>
    <p:sldId id="473" r:id="rId8"/>
    <p:sldId id="474" r:id="rId9"/>
    <p:sldId id="472" r:id="rId10"/>
    <p:sldId id="485" r:id="rId11"/>
    <p:sldId id="465" r:id="rId12"/>
    <p:sldId id="486" r:id="rId13"/>
    <p:sldId id="487" r:id="rId14"/>
    <p:sldId id="488" r:id="rId15"/>
    <p:sldId id="489" r:id="rId16"/>
    <p:sldId id="32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05">
          <p15:clr>
            <a:srgbClr val="A4A3A4"/>
          </p15:clr>
        </p15:guide>
        <p15:guide id="3" pos="3840">
          <p15:clr>
            <a:srgbClr val="A4A3A4"/>
          </p15:clr>
        </p15:guide>
        <p15:guide id="4" pos="434">
          <p15:clr>
            <a:srgbClr val="A4A3A4"/>
          </p15:clr>
        </p15:guide>
        <p15:guide id="5" pos="7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0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42" y="606"/>
      </p:cViewPr>
      <p:guideLst>
        <p:guide orient="horz" pos="2160"/>
        <p:guide orient="horz" pos="905"/>
        <p:guide pos="3840"/>
        <p:guide pos="434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4F44D-5D97-406A-BA0E-58D163AAE4C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CD462-4244-45FD-AE81-8D4A47C32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1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B2DD-681E-48D7-A961-2116EC31A55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B16A2-B07D-4345-8CFE-24C53796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14193"/>
          <a:stretch>
            <a:fillRect/>
          </a:stretch>
        </p:blipFill>
        <p:spPr>
          <a:xfrm>
            <a:off x="1" y="0"/>
            <a:ext cx="12192000" cy="4838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3870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14193"/>
          <a:stretch>
            <a:fillRect/>
          </a:stretch>
        </p:blipFill>
        <p:spPr>
          <a:xfrm>
            <a:off x="1" y="0"/>
            <a:ext cx="12192000" cy="4838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3870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3995879" cy="68580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5691" y="-82146"/>
            <a:ext cx="3853006" cy="3700593"/>
          </a:xfrm>
          <a:prstGeom prst="rect">
            <a:avLst/>
          </a:prstGeom>
        </p:spPr>
      </p:pic>
      <p:sp>
        <p:nvSpPr>
          <p:cNvPr id="70" name="文本框 69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-624114" y="4905830"/>
            <a:ext cx="1394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33462" r="1274" b="30750"/>
          <a:stretch>
            <a:fillRect/>
          </a:stretch>
        </p:blipFill>
        <p:spPr>
          <a:xfrm>
            <a:off x="0" y="1847850"/>
            <a:ext cx="12192000" cy="29908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6" b="17049"/>
          <a:stretch>
            <a:fillRect/>
          </a:stretch>
        </p:blipFill>
        <p:spPr>
          <a:xfrm>
            <a:off x="0" y="1878540"/>
            <a:ext cx="12192000" cy="2997201"/>
          </a:xfrm>
          <a:prstGeom prst="rect">
            <a:avLst/>
          </a:prstGeom>
        </p:spPr>
      </p:pic>
      <p:sp>
        <p:nvSpPr>
          <p:cNvPr id="49" name="矩形 48"/>
          <p:cNvSpPr/>
          <p:nvPr userDrawn="1"/>
        </p:nvSpPr>
        <p:spPr>
          <a:xfrm>
            <a:off x="0" y="1829470"/>
            <a:ext cx="12192000" cy="3046271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0" hasCustomPrompt="1"/>
          </p:nvPr>
        </p:nvSpPr>
        <p:spPr>
          <a:xfrm>
            <a:off x="-10706" y="2689225"/>
            <a:ext cx="12202706" cy="1181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这里输入章节标题</a:t>
            </a:r>
          </a:p>
        </p:txBody>
      </p:sp>
      <p:sp>
        <p:nvSpPr>
          <p:cNvPr id="112" name="文本框 111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113" name="组合 112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14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3995879" cy="68580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5691" y="-82146"/>
            <a:ext cx="3853006" cy="3700593"/>
          </a:xfrm>
          <a:prstGeom prst="rect">
            <a:avLst/>
          </a:prstGeom>
        </p:spPr>
      </p:pic>
      <p:sp>
        <p:nvSpPr>
          <p:cNvPr id="70" name="文本框 69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2024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0616045" y="51897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 userDrawn="1"/>
        </p:nvSpPr>
        <p:spPr>
          <a:xfrm>
            <a:off x="482600" y="1638109"/>
            <a:ext cx="7366000" cy="3889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图片占位符 70"/>
          <p:cNvSpPr>
            <a:spLocks noGrp="1"/>
          </p:cNvSpPr>
          <p:nvPr>
            <p:ph type="pic" sz="quarter" idx="10"/>
          </p:nvPr>
        </p:nvSpPr>
        <p:spPr>
          <a:xfrm>
            <a:off x="7848600" y="1637847"/>
            <a:ext cx="3733800" cy="3889170"/>
          </a:xfrm>
          <a:custGeom>
            <a:avLst/>
            <a:gdLst>
              <a:gd name="connsiteX0" fmla="*/ 0 w 3733800"/>
              <a:gd name="connsiteY0" fmla="*/ 0 h 3889170"/>
              <a:gd name="connsiteX1" fmla="*/ 3733800 w 3733800"/>
              <a:gd name="connsiteY1" fmla="*/ 0 h 3889170"/>
              <a:gd name="connsiteX2" fmla="*/ 3733800 w 3733800"/>
              <a:gd name="connsiteY2" fmla="*/ 3889170 h 3889170"/>
              <a:gd name="connsiteX3" fmla="*/ 0 w 3733800"/>
              <a:gd name="connsiteY3" fmla="*/ 3889170 h 38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889170">
                <a:moveTo>
                  <a:pt x="0" y="0"/>
                </a:moveTo>
                <a:lnTo>
                  <a:pt x="3733800" y="0"/>
                </a:lnTo>
                <a:lnTo>
                  <a:pt x="3733800" y="3889170"/>
                </a:lnTo>
                <a:lnTo>
                  <a:pt x="0" y="388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59999"/>
            <a:ext cx="12192000" cy="441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530850" y="1233817"/>
            <a:ext cx="1130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 userDrawn="1"/>
        </p:nvGrpSpPr>
        <p:grpSpPr>
          <a:xfrm>
            <a:off x="11320342" y="336984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8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67501"/>
            <a:ext cx="12192000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825500" y="6629400"/>
            <a:ext cx="1338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04001"/>
            <a:ext cx="12192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242426" y="663990"/>
            <a:ext cx="434926" cy="434926"/>
            <a:chOff x="226124" y="563587"/>
            <a:chExt cx="434926" cy="434926"/>
          </a:xfrm>
        </p:grpSpPr>
        <p:sp>
          <p:nvSpPr>
            <p:cNvPr id="71" name="椭圆 70"/>
            <p:cNvSpPr/>
            <p:nvPr/>
          </p:nvSpPr>
          <p:spPr bwMode="auto">
            <a:xfrm>
              <a:off x="226124" y="563587"/>
              <a:ext cx="434926" cy="434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 userDrawn="1"/>
          </p:nvSpPr>
          <p:spPr bwMode="auto">
            <a:xfrm>
              <a:off x="285312" y="713677"/>
              <a:ext cx="316550" cy="192863"/>
            </a:xfrm>
            <a:custGeom>
              <a:avLst/>
              <a:gdLst>
                <a:gd name="T0" fmla="*/ 0 w 353"/>
                <a:gd name="T1" fmla="*/ 0 h 214"/>
                <a:gd name="T2" fmla="*/ 340 w 353"/>
                <a:gd name="T3" fmla="*/ 0 h 214"/>
                <a:gd name="T4" fmla="*/ 340 w 353"/>
                <a:gd name="T5" fmla="*/ 14 h 214"/>
                <a:gd name="T6" fmla="*/ 340 w 353"/>
                <a:gd name="T7" fmla="*/ 41 h 214"/>
                <a:gd name="T8" fmla="*/ 340 w 353"/>
                <a:gd name="T9" fmla="*/ 115 h 214"/>
                <a:gd name="T10" fmla="*/ 349 w 353"/>
                <a:gd name="T11" fmla="*/ 130 h 214"/>
                <a:gd name="T12" fmla="*/ 344 w 353"/>
                <a:gd name="T13" fmla="*/ 142 h 214"/>
                <a:gd name="T14" fmla="*/ 353 w 353"/>
                <a:gd name="T15" fmla="*/ 198 h 214"/>
                <a:gd name="T16" fmla="*/ 329 w 353"/>
                <a:gd name="T17" fmla="*/ 198 h 214"/>
                <a:gd name="T18" fmla="*/ 325 w 353"/>
                <a:gd name="T19" fmla="*/ 177 h 214"/>
                <a:gd name="T20" fmla="*/ 319 w 353"/>
                <a:gd name="T21" fmla="*/ 198 h 214"/>
                <a:gd name="T22" fmla="*/ 313 w 353"/>
                <a:gd name="T23" fmla="*/ 198 h 214"/>
                <a:gd name="T24" fmla="*/ 321 w 353"/>
                <a:gd name="T25" fmla="*/ 142 h 214"/>
                <a:gd name="T26" fmla="*/ 316 w 353"/>
                <a:gd name="T27" fmla="*/ 130 h 214"/>
                <a:gd name="T28" fmla="*/ 325 w 353"/>
                <a:gd name="T29" fmla="*/ 115 h 214"/>
                <a:gd name="T30" fmla="*/ 325 w 353"/>
                <a:gd name="T31" fmla="*/ 41 h 214"/>
                <a:gd name="T32" fmla="*/ 0 w 353"/>
                <a:gd name="T33" fmla="*/ 41 h 214"/>
                <a:gd name="T34" fmla="*/ 0 w 353"/>
                <a:gd name="T35" fmla="*/ 0 h 214"/>
                <a:gd name="T36" fmla="*/ 49 w 353"/>
                <a:gd name="T37" fmla="*/ 66 h 214"/>
                <a:gd name="T38" fmla="*/ 48 w 353"/>
                <a:gd name="T39" fmla="*/ 180 h 214"/>
                <a:gd name="T40" fmla="*/ 175 w 353"/>
                <a:gd name="T41" fmla="*/ 214 h 214"/>
                <a:gd name="T42" fmla="*/ 299 w 353"/>
                <a:gd name="T43" fmla="*/ 180 h 214"/>
                <a:gd name="T44" fmla="*/ 299 w 353"/>
                <a:gd name="T45" fmla="*/ 66 h 214"/>
                <a:gd name="T46" fmla="*/ 49 w 353"/>
                <a:gd name="T47" fmla="*/ 6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41"/>
                    <a:pt x="340" y="41"/>
                    <a:pt x="340" y="41"/>
                  </a:cubicBezTo>
                  <a:cubicBezTo>
                    <a:pt x="340" y="115"/>
                    <a:pt x="340" y="115"/>
                    <a:pt x="340" y="115"/>
                  </a:cubicBezTo>
                  <a:cubicBezTo>
                    <a:pt x="345" y="118"/>
                    <a:pt x="349" y="123"/>
                    <a:pt x="349" y="130"/>
                  </a:cubicBezTo>
                  <a:cubicBezTo>
                    <a:pt x="349" y="135"/>
                    <a:pt x="347" y="139"/>
                    <a:pt x="344" y="142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3" y="198"/>
                    <a:pt x="313" y="198"/>
                    <a:pt x="313" y="19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18" y="139"/>
                    <a:pt x="316" y="135"/>
                    <a:pt x="316" y="130"/>
                  </a:cubicBezTo>
                  <a:cubicBezTo>
                    <a:pt x="316" y="123"/>
                    <a:pt x="320" y="118"/>
                    <a:pt x="325" y="115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9" y="66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98" y="179"/>
                    <a:pt x="138" y="194"/>
                    <a:pt x="175" y="214"/>
                  </a:cubicBezTo>
                  <a:cubicBezTo>
                    <a:pt x="206" y="191"/>
                    <a:pt x="246" y="178"/>
                    <a:pt x="299" y="180"/>
                  </a:cubicBezTo>
                  <a:cubicBezTo>
                    <a:pt x="299" y="142"/>
                    <a:pt x="299" y="104"/>
                    <a:pt x="299" y="66"/>
                  </a:cubicBezTo>
                  <a:lnTo>
                    <a:pt x="49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12" y="6573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89712" y="12034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1240170" y="330679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-624114" y="4905830"/>
            <a:ext cx="1394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33462" r="1274" b="30750"/>
          <a:stretch>
            <a:fillRect/>
          </a:stretch>
        </p:blipFill>
        <p:spPr>
          <a:xfrm>
            <a:off x="0" y="1847850"/>
            <a:ext cx="12192000" cy="29908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6" b="17049"/>
          <a:stretch>
            <a:fillRect/>
          </a:stretch>
        </p:blipFill>
        <p:spPr>
          <a:xfrm>
            <a:off x="0" y="1878540"/>
            <a:ext cx="12192000" cy="2997201"/>
          </a:xfrm>
          <a:prstGeom prst="rect">
            <a:avLst/>
          </a:prstGeom>
        </p:spPr>
      </p:pic>
      <p:sp>
        <p:nvSpPr>
          <p:cNvPr id="49" name="矩形 48"/>
          <p:cNvSpPr/>
          <p:nvPr userDrawn="1"/>
        </p:nvSpPr>
        <p:spPr>
          <a:xfrm>
            <a:off x="0" y="1829470"/>
            <a:ext cx="12192000" cy="3046271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0" hasCustomPrompt="1"/>
          </p:nvPr>
        </p:nvSpPr>
        <p:spPr>
          <a:xfrm>
            <a:off x="-10706" y="2689225"/>
            <a:ext cx="12202706" cy="1181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这里输入章节标题</a:t>
            </a:r>
          </a:p>
        </p:txBody>
      </p:sp>
      <p:sp>
        <p:nvSpPr>
          <p:cNvPr id="112" name="文本框 111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113" name="组合 112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14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2024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0616045" y="51897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 userDrawn="1"/>
        </p:nvSpPr>
        <p:spPr>
          <a:xfrm>
            <a:off x="482600" y="1638109"/>
            <a:ext cx="7366000" cy="3889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图片占位符 70"/>
          <p:cNvSpPr>
            <a:spLocks noGrp="1"/>
          </p:cNvSpPr>
          <p:nvPr>
            <p:ph type="pic" sz="quarter" idx="10"/>
          </p:nvPr>
        </p:nvSpPr>
        <p:spPr>
          <a:xfrm>
            <a:off x="7848600" y="1637847"/>
            <a:ext cx="3733800" cy="3889170"/>
          </a:xfrm>
          <a:custGeom>
            <a:avLst/>
            <a:gdLst>
              <a:gd name="connsiteX0" fmla="*/ 0 w 3733800"/>
              <a:gd name="connsiteY0" fmla="*/ 0 h 3889170"/>
              <a:gd name="connsiteX1" fmla="*/ 3733800 w 3733800"/>
              <a:gd name="connsiteY1" fmla="*/ 0 h 3889170"/>
              <a:gd name="connsiteX2" fmla="*/ 3733800 w 3733800"/>
              <a:gd name="connsiteY2" fmla="*/ 3889170 h 3889170"/>
              <a:gd name="connsiteX3" fmla="*/ 0 w 3733800"/>
              <a:gd name="connsiteY3" fmla="*/ 3889170 h 38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889170">
                <a:moveTo>
                  <a:pt x="0" y="0"/>
                </a:moveTo>
                <a:lnTo>
                  <a:pt x="3733800" y="0"/>
                </a:lnTo>
                <a:lnTo>
                  <a:pt x="3733800" y="3889170"/>
                </a:lnTo>
                <a:lnTo>
                  <a:pt x="0" y="388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59999"/>
            <a:ext cx="12192000" cy="441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530850" y="1233817"/>
            <a:ext cx="1130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 userDrawn="1"/>
        </p:nvGrpSpPr>
        <p:grpSpPr>
          <a:xfrm>
            <a:off x="11320342" y="336984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8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67501"/>
            <a:ext cx="12192000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825500" y="6629400"/>
            <a:ext cx="1338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04001"/>
            <a:ext cx="12192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242426" y="663990"/>
            <a:ext cx="434926" cy="434926"/>
            <a:chOff x="226124" y="563587"/>
            <a:chExt cx="434926" cy="434926"/>
          </a:xfrm>
        </p:grpSpPr>
        <p:sp>
          <p:nvSpPr>
            <p:cNvPr id="71" name="椭圆 70"/>
            <p:cNvSpPr/>
            <p:nvPr/>
          </p:nvSpPr>
          <p:spPr bwMode="auto">
            <a:xfrm>
              <a:off x="226124" y="563587"/>
              <a:ext cx="434926" cy="434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 userDrawn="1"/>
          </p:nvSpPr>
          <p:spPr bwMode="auto">
            <a:xfrm>
              <a:off x="285312" y="713677"/>
              <a:ext cx="316550" cy="192863"/>
            </a:xfrm>
            <a:custGeom>
              <a:avLst/>
              <a:gdLst>
                <a:gd name="T0" fmla="*/ 0 w 353"/>
                <a:gd name="T1" fmla="*/ 0 h 214"/>
                <a:gd name="T2" fmla="*/ 340 w 353"/>
                <a:gd name="T3" fmla="*/ 0 h 214"/>
                <a:gd name="T4" fmla="*/ 340 w 353"/>
                <a:gd name="T5" fmla="*/ 14 h 214"/>
                <a:gd name="T6" fmla="*/ 340 w 353"/>
                <a:gd name="T7" fmla="*/ 41 h 214"/>
                <a:gd name="T8" fmla="*/ 340 w 353"/>
                <a:gd name="T9" fmla="*/ 115 h 214"/>
                <a:gd name="T10" fmla="*/ 349 w 353"/>
                <a:gd name="T11" fmla="*/ 130 h 214"/>
                <a:gd name="T12" fmla="*/ 344 w 353"/>
                <a:gd name="T13" fmla="*/ 142 h 214"/>
                <a:gd name="T14" fmla="*/ 353 w 353"/>
                <a:gd name="T15" fmla="*/ 198 h 214"/>
                <a:gd name="T16" fmla="*/ 329 w 353"/>
                <a:gd name="T17" fmla="*/ 198 h 214"/>
                <a:gd name="T18" fmla="*/ 325 w 353"/>
                <a:gd name="T19" fmla="*/ 177 h 214"/>
                <a:gd name="T20" fmla="*/ 319 w 353"/>
                <a:gd name="T21" fmla="*/ 198 h 214"/>
                <a:gd name="T22" fmla="*/ 313 w 353"/>
                <a:gd name="T23" fmla="*/ 198 h 214"/>
                <a:gd name="T24" fmla="*/ 321 w 353"/>
                <a:gd name="T25" fmla="*/ 142 h 214"/>
                <a:gd name="T26" fmla="*/ 316 w 353"/>
                <a:gd name="T27" fmla="*/ 130 h 214"/>
                <a:gd name="T28" fmla="*/ 325 w 353"/>
                <a:gd name="T29" fmla="*/ 115 h 214"/>
                <a:gd name="T30" fmla="*/ 325 w 353"/>
                <a:gd name="T31" fmla="*/ 41 h 214"/>
                <a:gd name="T32" fmla="*/ 0 w 353"/>
                <a:gd name="T33" fmla="*/ 41 h 214"/>
                <a:gd name="T34" fmla="*/ 0 w 353"/>
                <a:gd name="T35" fmla="*/ 0 h 214"/>
                <a:gd name="T36" fmla="*/ 49 w 353"/>
                <a:gd name="T37" fmla="*/ 66 h 214"/>
                <a:gd name="T38" fmla="*/ 48 w 353"/>
                <a:gd name="T39" fmla="*/ 180 h 214"/>
                <a:gd name="T40" fmla="*/ 175 w 353"/>
                <a:gd name="T41" fmla="*/ 214 h 214"/>
                <a:gd name="T42" fmla="*/ 299 w 353"/>
                <a:gd name="T43" fmla="*/ 180 h 214"/>
                <a:gd name="T44" fmla="*/ 299 w 353"/>
                <a:gd name="T45" fmla="*/ 66 h 214"/>
                <a:gd name="T46" fmla="*/ 49 w 353"/>
                <a:gd name="T47" fmla="*/ 6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41"/>
                    <a:pt x="340" y="41"/>
                    <a:pt x="340" y="41"/>
                  </a:cubicBezTo>
                  <a:cubicBezTo>
                    <a:pt x="340" y="115"/>
                    <a:pt x="340" y="115"/>
                    <a:pt x="340" y="115"/>
                  </a:cubicBezTo>
                  <a:cubicBezTo>
                    <a:pt x="345" y="118"/>
                    <a:pt x="349" y="123"/>
                    <a:pt x="349" y="130"/>
                  </a:cubicBezTo>
                  <a:cubicBezTo>
                    <a:pt x="349" y="135"/>
                    <a:pt x="347" y="139"/>
                    <a:pt x="344" y="142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3" y="198"/>
                    <a:pt x="313" y="198"/>
                    <a:pt x="313" y="19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18" y="139"/>
                    <a:pt x="316" y="135"/>
                    <a:pt x="316" y="130"/>
                  </a:cubicBezTo>
                  <a:cubicBezTo>
                    <a:pt x="316" y="123"/>
                    <a:pt x="320" y="118"/>
                    <a:pt x="325" y="115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9" y="66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98" y="179"/>
                    <a:pt x="138" y="194"/>
                    <a:pt x="175" y="214"/>
                  </a:cubicBezTo>
                  <a:cubicBezTo>
                    <a:pt x="206" y="191"/>
                    <a:pt x="246" y="178"/>
                    <a:pt x="299" y="180"/>
                  </a:cubicBezTo>
                  <a:cubicBezTo>
                    <a:pt x="299" y="142"/>
                    <a:pt x="299" y="104"/>
                    <a:pt x="299" y="66"/>
                  </a:cubicBezTo>
                  <a:lnTo>
                    <a:pt x="49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12" y="6573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89712" y="12034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1240170" y="330679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72496" y="2401854"/>
            <a:ext cx="5565918" cy="1143000"/>
            <a:chOff x="5675695" y="2064196"/>
            <a:chExt cx="5565918" cy="1143000"/>
          </a:xfrm>
        </p:grpSpPr>
        <p:sp>
          <p:nvSpPr>
            <p:cNvPr id="38" name="椭圆 37"/>
            <p:cNvSpPr/>
            <p:nvPr/>
          </p:nvSpPr>
          <p:spPr bwMode="auto">
            <a:xfrm>
              <a:off x="5675695" y="2083305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59195" y="2064196"/>
              <a:ext cx="4982418" cy="114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800" b="1" dirty="0">
                  <a:latin typeface="Times New Roman" panose="02020603050405020304" pitchFamily="18" charset="0"/>
                  <a:sym typeface="+mn-ea"/>
                </a:rPr>
                <a:t>EST Translation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5771115" y="2222862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5897172" y="2302015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5771115" y="2192158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7"/>
            <a:ext cx="10582026" cy="4413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914" name="文本占位符 19458"/>
          <p:cNvSpPr>
            <a:spLocks noGrp="1"/>
          </p:cNvSpPr>
          <p:nvPr/>
        </p:nvSpPr>
        <p:spPr>
          <a:xfrm>
            <a:off x="1003610" y="1712913"/>
            <a:ext cx="9139245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sz="2800" b="1" dirty="0"/>
              <a:t>The </a:t>
            </a:r>
            <a:r>
              <a:rPr lang="en-US" altLang="zh-CN" sz="2800" b="1" dirty="0" smtClean="0"/>
              <a:t>Semantic (</a:t>
            </a:r>
            <a:r>
              <a:rPr lang="zh-CN" altLang="en-US" sz="2800" b="1" dirty="0" smtClean="0"/>
              <a:t>语义</a:t>
            </a:r>
            <a:r>
              <a:rPr lang="en-US" altLang="zh-CN" sz="2800" b="1" dirty="0" smtClean="0"/>
              <a:t>) </a:t>
            </a:r>
            <a:r>
              <a:rPr lang="en-US" altLang="zh-CN" sz="2800" b="1" dirty="0"/>
              <a:t>Features</a:t>
            </a:r>
            <a:r>
              <a:rPr lang="en-US" altLang="zh-CN" sz="2400" b="1" dirty="0"/>
              <a:t> </a:t>
            </a:r>
          </a:p>
          <a:p>
            <a:pPr marL="571500" indent="-571500">
              <a:buNone/>
            </a:pP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More words </a:t>
            </a:r>
            <a:r>
              <a:rPr lang="en-US" altLang="zh-CN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are in 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their conceptual </a:t>
            </a:r>
            <a:r>
              <a:rPr lang="en-US" altLang="zh-CN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meaning</a:t>
            </a:r>
            <a:r>
              <a:rPr lang="zh-CN" altLang="en-US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in other words, rhetorical </a:t>
            </a:r>
            <a:r>
              <a:rPr lang="zh-CN" altLang="en-US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修辞</a:t>
            </a:r>
            <a:r>
              <a:rPr lang="en-US" altLang="zh-CN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devices ( alliteration, hyperbole, personalization and parallelism) can hardly find their place here.</a:t>
            </a:r>
            <a:endParaRPr lang="en-US" altLang="zh-CN" sz="26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More </a:t>
            </a:r>
            <a:r>
              <a:rPr lang="en-US" altLang="zh-CN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connectives </a:t>
            </a:r>
            <a:r>
              <a:rPr lang="zh-CN" altLang="en-US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repetitions of nouns; the 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demonstrative reference of </a:t>
            </a: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this 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that; the </a:t>
            </a:r>
            <a:r>
              <a:rPr lang="en-US" altLang="zh-CN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transitive 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of </a:t>
            </a: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thus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therefore and the </a:t>
            </a:r>
            <a:r>
              <a:rPr lang="en-US" altLang="zh-CN" sz="26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nominal 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substitution of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one’s as well as many time relaters, place relaters and space relaters.)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Standard of EST translation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8656269" cy="48405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Accurate and normative</a:t>
            </a:r>
            <a:r>
              <a:rPr lang="en-US" dirty="0" smtClean="0"/>
              <a:t> (</a:t>
            </a:r>
            <a:r>
              <a:rPr lang="zh-CN" altLang="en-US" dirty="0" smtClean="0"/>
              <a:t>准确规范）</a:t>
            </a:r>
            <a:endParaRPr lang="en-US" altLang="zh-CN" dirty="0" smtClean="0"/>
          </a:p>
          <a:p>
            <a:r>
              <a:rPr lang="en-US" altLang="zh-CN" dirty="0" smtClean="0"/>
              <a:t>     The closer the translation is to the original, the better.</a:t>
            </a:r>
          </a:p>
          <a:p>
            <a:r>
              <a:rPr lang="en-US" dirty="0" smtClean="0"/>
              <a:t>2. Smooth </a:t>
            </a:r>
            <a:r>
              <a:rPr lang="en-US" dirty="0"/>
              <a:t>and easy to understand</a:t>
            </a:r>
            <a:r>
              <a:rPr lang="en-US" dirty="0" smtClean="0"/>
              <a:t> (</a:t>
            </a:r>
            <a:r>
              <a:rPr lang="zh-CN" altLang="en-US" dirty="0" smtClean="0"/>
              <a:t>通顺易懂）</a:t>
            </a:r>
            <a:endParaRPr lang="en-US" altLang="zh-CN" dirty="0" smtClean="0"/>
          </a:p>
          <a:p>
            <a:r>
              <a:rPr lang="en-US" dirty="0" smtClean="0"/>
              <a:t>3. Concise and clear (</a:t>
            </a:r>
            <a:r>
              <a:rPr lang="zh-CN" altLang="en-US" dirty="0" smtClean="0"/>
              <a:t>简洁明晰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7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Accurate and normative</a:t>
            </a:r>
            <a:r>
              <a:rPr lang="en-US" dirty="0" smtClean="0"/>
              <a:t> </a:t>
            </a:r>
            <a:r>
              <a:rPr lang="zh-CN" altLang="en-US" dirty="0" smtClean="0"/>
              <a:t>（准确规范）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11041371" cy="4885133"/>
          </a:xfrm>
        </p:spPr>
        <p:txBody>
          <a:bodyPr/>
          <a:lstStyle/>
          <a:p>
            <a:r>
              <a:rPr lang="zh-CN" altLang="en-US" dirty="0" smtClean="0"/>
              <a:t>所谓准确，就是忠实地传达原文全部的信息内容。所谓规范，就是译文要符合所涉及的科学技术或某个专业领域 的</a:t>
            </a:r>
            <a:r>
              <a:rPr lang="zh-CN" altLang="en-US" dirty="0" smtClean="0">
                <a:solidFill>
                  <a:srgbClr val="FF0000"/>
                </a:solidFill>
              </a:rPr>
              <a:t>专业术语表达规范</a:t>
            </a:r>
            <a:r>
              <a:rPr lang="zh-CN" altLang="en-US" dirty="0" smtClean="0"/>
              <a:t>。</a:t>
            </a:r>
            <a:r>
              <a:rPr lang="en-US" dirty="0" smtClean="0"/>
              <a:t>e.g.</a:t>
            </a:r>
          </a:p>
          <a:p>
            <a:pPr marL="457200" indent="-457200">
              <a:buAutoNum type="arabicPeriod"/>
            </a:pPr>
            <a:r>
              <a:rPr lang="en-US" dirty="0" smtClean="0"/>
              <a:t>Velocity(</a:t>
            </a:r>
            <a:r>
              <a:rPr lang="zh-CN" altLang="en-US" dirty="0" smtClean="0"/>
              <a:t>速度</a:t>
            </a:r>
            <a:r>
              <a:rPr lang="en-US" dirty="0" smtClean="0"/>
              <a:t>) changes if either the speed or the direction changes.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如果速率和方向有一个发生变化，则（物体的）运动速度也随之发生变化。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（物理学中速度和速率是两个不同的概念）</a:t>
            </a:r>
            <a:endParaRPr lang="en-US" altLang="zh-CN" dirty="0" smtClean="0"/>
          </a:p>
          <a:p>
            <a:pPr marL="457200" indent="-457200">
              <a:buAutoNum type="arabicPeriod" startAt="2"/>
            </a:pPr>
            <a:r>
              <a:rPr lang="en-US" dirty="0" smtClean="0"/>
              <a:t>Oil and gas will continue to be our chief source of fuel.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zh-CN" altLang="en-US" dirty="0" smtClean="0"/>
              <a:t>石油和天然气将继续是燃料的主要源泉。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（这里的</a:t>
            </a:r>
            <a:r>
              <a:rPr lang="en-US" altLang="zh-CN" dirty="0" smtClean="0"/>
              <a:t>oil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gas</a:t>
            </a:r>
            <a:r>
              <a:rPr lang="zh-CN" altLang="en-US" dirty="0" smtClean="0"/>
              <a:t>不是泛指）</a:t>
            </a:r>
            <a:endParaRPr lang="en-US" altLang="zh-CN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Three of </a:t>
            </a:r>
            <a:r>
              <a:rPr lang="en-US" dirty="0" err="1" smtClean="0"/>
              <a:t>Archimedes’extant</a:t>
            </a:r>
            <a:r>
              <a:rPr lang="zh-CN" altLang="en-US" dirty="0" smtClean="0"/>
              <a:t>（现存的）</a:t>
            </a:r>
            <a:r>
              <a:rPr lang="en-US" dirty="0" smtClean="0"/>
              <a:t> works are devoted to plane geometry.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zh-CN" altLang="en-US" dirty="0" smtClean="0"/>
              <a:t>阿基米德现存的著作中有三本是专门论述平面几何的。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Smooth and easy to understand </a:t>
            </a:r>
            <a:r>
              <a:rPr lang="zh-CN" altLang="en-US" dirty="0" smtClean="0"/>
              <a:t>（通顺易懂）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10305390" cy="5108157"/>
          </a:xfrm>
        </p:spPr>
        <p:txBody>
          <a:bodyPr/>
          <a:lstStyle/>
          <a:p>
            <a:r>
              <a:rPr lang="zh-CN" altLang="en-US" dirty="0" smtClean="0"/>
              <a:t>所谓通顺易懂，即指译文的语言符合译语语法结构及表达习惯，容易被读者理解和接受。也就是说，译文语言须明白晓畅、文理通顺、结构合理、逻辑关系清楚。对比下面的句子：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dirty="0" smtClean="0"/>
              <a:t>Distillation involves heating the solution until water evaporates, and then condensing the vapor.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蒸馏就是加热溶液直到水蒸发，然后冷凝蒸汽。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蒸馏就是要把溶液加热，直到水蒸发，然后再使蒸汽冷凝。</a:t>
            </a:r>
            <a:endParaRPr lang="en-US" altLang="zh-CN" dirty="0" smtClean="0"/>
          </a:p>
          <a:p>
            <a:pPr marL="457200" indent="-457200">
              <a:buAutoNum type="arabicPeriod" startAt="2"/>
            </a:pPr>
            <a:r>
              <a:rPr lang="en-US" dirty="0" smtClean="0"/>
              <a:t>A material object cannot have a speed greater than the speed of light.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一个物体不会有一个大于光速的速度。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一个物体的速度绝不会超过光速。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6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Concise and clear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（简洁明晰）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10952161" cy="5219669"/>
          </a:xfrm>
        </p:spPr>
        <p:txBody>
          <a:bodyPr/>
          <a:lstStyle/>
          <a:p>
            <a:r>
              <a:rPr lang="zh-CN" altLang="en-US" dirty="0" smtClean="0"/>
              <a:t>所谓简洁明晰，就是译文要简短精炼、一目了然，要尽量避免</a:t>
            </a:r>
            <a:r>
              <a:rPr lang="zh-CN" altLang="en-US" dirty="0" smtClean="0"/>
              <a:t>繁琐和</a:t>
            </a:r>
            <a:r>
              <a:rPr lang="zh-CN" altLang="en-US" dirty="0" smtClean="0"/>
              <a:t>不必要的重复。比较下面的翻译：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dirty="0" smtClean="0"/>
              <a:t>It is forbidden to dismantle it without permission so as to avoid any damage to its parts.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为了避免损坏设备的零件，未经许可不得拆卸该设备。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严禁乱拆，以免损坏该设备的零件。</a:t>
            </a:r>
            <a:endParaRPr lang="en-US" altLang="zh-CN" dirty="0" smtClean="0"/>
          </a:p>
          <a:p>
            <a:r>
              <a:rPr lang="en-US" dirty="0" smtClean="0"/>
              <a:t>2. It should be realized that magnetic forces and electric forces are not the same.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应该认识到，磁力和电力是不同的。</a:t>
            </a:r>
            <a:endParaRPr lang="en-US" altLang="zh-CN" dirty="0" smtClean="0"/>
          </a:p>
          <a:p>
            <a:r>
              <a:rPr lang="en-US" dirty="0" smtClean="0"/>
              <a:t>3. All living things must, by the reason of physiological limitations, die.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由于生理上的局限，一切生物总是要死亡的。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anfeiwendang.com/pic/25b61e39692a222ac71c26e2/1-810-jpg_6-1080-0-0-10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2" y="346491"/>
            <a:ext cx="8307977" cy="623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EST Translation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8656269" cy="5353484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Features of </a:t>
            </a:r>
            <a:r>
              <a:rPr lang="en-US" altLang="zh-CN" dirty="0" smtClean="0">
                <a:sym typeface="+mn-ea"/>
              </a:rPr>
              <a:t>EST</a:t>
            </a:r>
          </a:p>
          <a:p>
            <a:pPr marL="457200" indent="-457200">
              <a:buAutoNum type="arabicPeriod"/>
            </a:pPr>
            <a:r>
              <a:rPr lang="en-US" altLang="zh-CN" dirty="0" err="1" smtClean="0">
                <a:sym typeface="+mn-ea"/>
              </a:rPr>
              <a:t>Lingustic</a:t>
            </a:r>
            <a:r>
              <a:rPr lang="en-US" altLang="zh-CN" dirty="0" smtClean="0">
                <a:sym typeface="+mn-ea"/>
              </a:rPr>
              <a:t> features in style : </a:t>
            </a:r>
          </a:p>
          <a:p>
            <a:r>
              <a:rPr lang="en-US" dirty="0" smtClean="0"/>
              <a:t>    Formality,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Concisement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Directness,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Objecitvity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Use </a:t>
            </a:r>
            <a:r>
              <a:rPr lang="en-US" dirty="0"/>
              <a:t>of non-verbal language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8656269" cy="4706713"/>
          </a:xfrm>
        </p:spPr>
        <p:txBody>
          <a:bodyPr/>
          <a:lstStyle/>
          <a:p>
            <a:r>
              <a:rPr lang="en-US" altLang="zh-CN" sz="2800" dirty="0" smtClean="0"/>
              <a:t>2. Lexical features : </a:t>
            </a:r>
          </a:p>
          <a:p>
            <a:r>
              <a:rPr lang="en-US" altLang="zh-CN" sz="2800" dirty="0" smtClean="0"/>
              <a:t>Technical and scientific jargon,   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Nominalization </a:t>
            </a:r>
          </a:p>
          <a:p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Newly coined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7"/>
            <a:ext cx="10582026" cy="4413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938" name="文本占位符 23554"/>
          <p:cNvSpPr>
            <a:spLocks noGrp="1"/>
          </p:cNvSpPr>
          <p:nvPr/>
        </p:nvSpPr>
        <p:spPr>
          <a:xfrm>
            <a:off x="1143000" y="1066800"/>
            <a:ext cx="74676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</a:pPr>
            <a:r>
              <a:rPr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Various 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word-formation ways:</a:t>
            </a:r>
          </a:p>
          <a:p>
            <a:pPr marL="571500" indent="-571500">
              <a:buNone/>
            </a:pP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Borrowing (</a:t>
            </a:r>
            <a:r>
              <a:rPr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借词</a:t>
            </a:r>
            <a:r>
              <a:rPr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2. </a:t>
            </a:r>
            <a:r>
              <a:rPr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compounding</a:t>
            </a:r>
            <a:r>
              <a:rPr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（复合）</a:t>
            </a:r>
            <a:endParaRPr lang="en-US" altLang="zh-CN" sz="28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3. </a:t>
            </a:r>
            <a:r>
              <a:rPr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blending</a:t>
            </a:r>
            <a:r>
              <a:rPr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（缩合）</a:t>
            </a:r>
            <a:endParaRPr lang="en-US" altLang="zh-CN" sz="28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4. </a:t>
            </a:r>
            <a:r>
              <a:rPr lang="en-US" altLang="zh-CN" sz="28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</a:rPr>
              <a:t>abbreviaition</a:t>
            </a:r>
            <a:r>
              <a:rPr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（省略）</a:t>
            </a:r>
            <a:endParaRPr lang="en-US" altLang="zh-CN" sz="28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5. </a:t>
            </a:r>
            <a:r>
              <a:rPr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Acronym </a:t>
            </a:r>
            <a:r>
              <a:rPr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（首字母缩略）</a:t>
            </a:r>
            <a:endParaRPr lang="en-US" altLang="zh-CN" sz="28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6. </a:t>
            </a:r>
            <a:r>
              <a:rPr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Affixation </a:t>
            </a:r>
            <a:r>
              <a:rPr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（缀合）</a:t>
            </a:r>
            <a:endParaRPr lang="en-US" altLang="zh-CN" sz="28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7. Proper </a:t>
            </a:r>
            <a:r>
              <a:rPr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nouns</a:t>
            </a:r>
            <a:r>
              <a:rPr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（专有名词）</a:t>
            </a:r>
            <a:endParaRPr lang="en-US" altLang="zh-CN" sz="28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endParaRPr lang="en-US" altLang="zh-CN" sz="28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7"/>
            <a:ext cx="10582026" cy="4413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962" name="文本占位符 20482"/>
          <p:cNvSpPr>
            <a:spLocks noGrp="1"/>
          </p:cNvSpPr>
          <p:nvPr/>
        </p:nvSpPr>
        <p:spPr>
          <a:xfrm>
            <a:off x="1143000" y="1066800"/>
            <a:ext cx="74676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Borrowing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Greek, Latin, Spanish, French, …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Raster  (French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光栅</a:t>
            </a:r>
            <a:endParaRPr lang="en-US" altLang="zh-CN" sz="2600" b="1" i="1" dirty="0" smtClean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2. Compounding</a:t>
            </a: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err="1">
                <a:solidFill>
                  <a:srgbClr val="003300"/>
                </a:solidFill>
                <a:latin typeface="Times New Roman" panose="02020603050405020304" pitchFamily="18" charset="0"/>
              </a:rPr>
              <a:t>Soft+ware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</a:rPr>
              <a:t>radio+photography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（无线电传真）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err="1">
                <a:solidFill>
                  <a:srgbClr val="003300"/>
                </a:solidFill>
                <a:latin typeface="Times New Roman" panose="02020603050405020304" pitchFamily="18" charset="0"/>
              </a:rPr>
              <a:t>Green+house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</a:rPr>
              <a:t>Field+test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（现场测试）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7"/>
            <a:ext cx="10582026" cy="4413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6" name="文本占位符 24578"/>
          <p:cNvSpPr>
            <a:spLocks noGrp="1"/>
          </p:cNvSpPr>
          <p:nvPr/>
        </p:nvSpPr>
        <p:spPr>
          <a:xfrm>
            <a:off x="1143000" y="1066800"/>
            <a:ext cx="74676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Blending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缩合 （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initial part of the first word + final part of the second word or joining the initial parts of the two words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err="1">
                <a:solidFill>
                  <a:srgbClr val="003300"/>
                </a:solidFill>
                <a:latin typeface="Times New Roman" panose="02020603050405020304" pitchFamily="18" charset="0"/>
              </a:rPr>
              <a:t>Taikonaut</a:t>
            </a: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err="1">
                <a:solidFill>
                  <a:srgbClr val="003300"/>
                </a:solidFill>
                <a:latin typeface="Times New Roman" panose="02020603050405020304" pitchFamily="18" charset="0"/>
              </a:rPr>
              <a:t>Taikong+astronaut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Minicomputer    </a:t>
            </a:r>
            <a:r>
              <a:rPr lang="en-US" altLang="zh-CN" sz="2600" b="1" i="1" dirty="0" err="1">
                <a:solidFill>
                  <a:srgbClr val="003300"/>
                </a:solidFill>
                <a:latin typeface="Times New Roman" panose="02020603050405020304" pitchFamily="18" charset="0"/>
              </a:rPr>
              <a:t>miniature+computer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Transistor     </a:t>
            </a:r>
            <a:r>
              <a:rPr lang="en-US" altLang="zh-CN" sz="26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</a:rPr>
              <a:t>transfer+resistor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Telex    </a:t>
            </a:r>
            <a:r>
              <a:rPr lang="en-US" altLang="zh-CN" sz="26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</a:rPr>
              <a:t>teleprinter+exchange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电传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err="1">
                <a:solidFill>
                  <a:srgbClr val="003300"/>
                </a:solidFill>
                <a:latin typeface="Times New Roman" panose="02020603050405020304" pitchFamily="18" charset="0"/>
              </a:rPr>
              <a:t>Copytron</a:t>
            </a: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6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</a:rPr>
              <a:t>copy+electron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电子复写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90000"/>
              </a:lnSpc>
              <a:buNone/>
            </a:pP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4. </a:t>
            </a:r>
            <a:r>
              <a:rPr lang="en-US" altLang="zh-CN" sz="2600" b="1" i="1" dirty="0" err="1">
                <a:solidFill>
                  <a:srgbClr val="003300"/>
                </a:solidFill>
                <a:latin typeface="Times New Roman" panose="02020603050405020304" pitchFamily="18" charset="0"/>
              </a:rPr>
              <a:t>Abbreviaition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Flu =influenza</a:t>
            </a: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Telecom =telecommunication</a:t>
            </a: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7"/>
            <a:ext cx="10582026" cy="4413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010" name="文本占位符 25602"/>
          <p:cNvSpPr>
            <a:spLocks noGrp="1"/>
          </p:cNvSpPr>
          <p:nvPr/>
        </p:nvSpPr>
        <p:spPr>
          <a:xfrm>
            <a:off x="1143000" y="1066800"/>
            <a:ext cx="77724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5.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Acronym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（首字母缩略词）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EST =Eastern Standard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Time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东部标准时间</a:t>
            </a:r>
            <a:endParaRPr lang="zh-CN" altLang="en-US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zh-CN" altLang="en-US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=English for Science and Technology</a:t>
            </a:r>
            <a:endParaRPr lang="zh-CN" altLang="en-US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zh-CN" altLang="en-US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WTO=World Trade Organization</a:t>
            </a:r>
          </a:p>
          <a:p>
            <a:pPr marL="571500" indent="-571500">
              <a:buNone/>
            </a:pP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6.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Affixation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（缀合）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Wiki-novel</a:t>
            </a: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Wiki-project</a:t>
            </a: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Hyper-charge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超电荷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7"/>
            <a:ext cx="10582026" cy="4413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034" name="文本占位符 26626"/>
          <p:cNvSpPr>
            <a:spLocks noGrp="1"/>
          </p:cNvSpPr>
          <p:nvPr/>
        </p:nvSpPr>
        <p:spPr>
          <a:xfrm>
            <a:off x="1143000" y="1066800"/>
            <a:ext cx="74676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7. Proper nouns</a:t>
            </a: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 Newton</a:t>
            </a: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 Watt</a:t>
            </a: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Ampere</a:t>
            </a:r>
            <a:r>
              <a:rPr lang="zh-CN" altLang="en-US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安培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Pascal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帕</a:t>
            </a:r>
            <a:r>
              <a:rPr lang="zh-CN" altLang="en-US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（斯卡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）（标</a:t>
            </a:r>
            <a:r>
              <a:rPr lang="zh-CN" altLang="en-US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准压强单位）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Volt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伏特 （电压单位）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Joule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焦耳 （能量和功的单位）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r>
              <a:rPr lang="en-US" altLang="zh-CN" sz="26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 Farad  </a:t>
            </a:r>
            <a:r>
              <a:rPr lang="zh-CN" altLang="en-US" sz="26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法拉 （电容单位）</a:t>
            </a: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571500" indent="-571500">
              <a:buNone/>
            </a:pPr>
            <a:endParaRPr lang="en-US" altLang="zh-CN" sz="2600" b="1" i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8656269" cy="490743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3. Syntactic features:</a:t>
            </a:r>
          </a:p>
          <a:p>
            <a:pPr marL="571500" indent="-571500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More declarative sentences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（陈述句）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71500" indent="-571500"/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More long sentences (more than 30 words, contain several clauses and non-finite verb phrases)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71500" indent="-571500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More it-introduced sentences (a sense of impersonality and formality)</a:t>
            </a:r>
          </a:p>
          <a:p>
            <a:pPr marL="571500" indent="-571500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More passive voice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about one third of the verbs in EST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山东大学配色">
      <a:dk1>
        <a:srgbClr val="9B0D14"/>
      </a:dk1>
      <a:lt1>
        <a:srgbClr val="FFFFFF"/>
      </a:lt1>
      <a:dk2>
        <a:srgbClr val="9B0D14"/>
      </a:dk2>
      <a:lt2>
        <a:srgbClr val="FFFFFF"/>
      </a:lt2>
      <a:accent1>
        <a:srgbClr val="3B3B3B"/>
      </a:accent1>
      <a:accent2>
        <a:srgbClr val="5C5C5C"/>
      </a:accent2>
      <a:accent3>
        <a:srgbClr val="929292"/>
      </a:accent3>
      <a:accent4>
        <a:srgbClr val="E9E9E9"/>
      </a:accent4>
      <a:accent5>
        <a:srgbClr val="E9E9E9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山东大学配色">
      <a:dk1>
        <a:srgbClr val="9B0D14"/>
      </a:dk1>
      <a:lt1>
        <a:srgbClr val="FFFFFF"/>
      </a:lt1>
      <a:dk2>
        <a:srgbClr val="9B0D14"/>
      </a:dk2>
      <a:lt2>
        <a:srgbClr val="FFFFFF"/>
      </a:lt2>
      <a:accent1>
        <a:srgbClr val="3B3B3B"/>
      </a:accent1>
      <a:accent2>
        <a:srgbClr val="5C5C5C"/>
      </a:accent2>
      <a:accent3>
        <a:srgbClr val="929292"/>
      </a:accent3>
      <a:accent4>
        <a:srgbClr val="E9E9E9"/>
      </a:accent4>
      <a:accent5>
        <a:srgbClr val="E9E9E9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899</Words>
  <Application>Microsoft Office PowerPoint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王焕杨</dc:creator>
  <cp:lastModifiedBy>Xuemei Niu</cp:lastModifiedBy>
  <cp:revision>255</cp:revision>
  <dcterms:created xsi:type="dcterms:W3CDTF">2018-04-09T07:37:00Z</dcterms:created>
  <dcterms:modified xsi:type="dcterms:W3CDTF">2022-11-29T06:38:06Z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