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2"/>
  </p:notesMasterIdLst>
  <p:handoutMasterIdLst>
    <p:handoutMasterId r:id="rId23"/>
  </p:handoutMasterIdLst>
  <p:sldIdLst>
    <p:sldId id="718" r:id="rId3"/>
    <p:sldId id="725" r:id="rId4"/>
    <p:sldId id="726" r:id="rId5"/>
    <p:sldId id="727" r:id="rId6"/>
    <p:sldId id="732" r:id="rId7"/>
    <p:sldId id="734" r:id="rId8"/>
    <p:sldId id="737" r:id="rId9"/>
    <p:sldId id="772" r:id="rId10"/>
    <p:sldId id="738" r:id="rId11"/>
    <p:sldId id="774" r:id="rId12"/>
    <p:sldId id="775" r:id="rId13"/>
    <p:sldId id="776" r:id="rId14"/>
    <p:sldId id="665" r:id="rId15"/>
    <p:sldId id="668" r:id="rId16"/>
    <p:sldId id="670" r:id="rId17"/>
    <p:sldId id="672" r:id="rId18"/>
    <p:sldId id="673" r:id="rId19"/>
    <p:sldId id="674" r:id="rId20"/>
    <p:sldId id="675"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orient="horz" pos="897" userDrawn="1">
          <p15:clr>
            <a:srgbClr val="A4A3A4"/>
          </p15:clr>
        </p15:guide>
        <p15:guide id="3" pos="3872" userDrawn="1">
          <p15:clr>
            <a:srgbClr val="A4A3A4"/>
          </p15:clr>
        </p15:guide>
        <p15:guide id="4" pos="434" userDrawn="1">
          <p15:clr>
            <a:srgbClr val="A4A3A4"/>
          </p15:clr>
        </p15:guide>
        <p15:guide id="5" pos="72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116" d="100"/>
          <a:sy n="116" d="100"/>
        </p:scale>
        <p:origin x="390" y="84"/>
      </p:cViewPr>
      <p:guideLst>
        <p:guide orient="horz" pos="2144"/>
        <p:guide orient="horz" pos="897"/>
        <p:guide pos="3872"/>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930275"/>
            <a:ext cx="10363200" cy="1143000"/>
          </a:xfrm>
          <a:prstGeom prst="rect">
            <a:avLst/>
          </a:prstGeo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914400" y="2147888"/>
            <a:ext cx="10363200" cy="41148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a:xfrm>
            <a:off x="914400" y="6324600"/>
            <a:ext cx="2540000" cy="457200"/>
          </a:xfrm>
          <a:prstGeom prst="rect">
            <a:avLst/>
          </a:prstGeom>
        </p:spPr>
        <p:txBody>
          <a:bodyPr/>
          <a:lstStyle>
            <a:lvl1pPr>
              <a:defRPr/>
            </a:lvl1pPr>
          </a:lstStyle>
          <a:p>
            <a:endParaRPr lang="zh-CN" altLang="en-US"/>
          </a:p>
        </p:txBody>
      </p:sp>
      <p:sp>
        <p:nvSpPr>
          <p:cNvPr id="5" name="页脚占位符 4"/>
          <p:cNvSpPr>
            <a:spLocks noGrp="1"/>
          </p:cNvSpPr>
          <p:nvPr>
            <p:ph type="ftr" sz="quarter" idx="11"/>
          </p:nvPr>
        </p:nvSpPr>
        <p:spPr>
          <a:xfrm>
            <a:off x="4165600" y="6324600"/>
            <a:ext cx="3860800" cy="457200"/>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324600"/>
            <a:ext cx="2540000" cy="457200"/>
          </a:xfrm>
          <a:prstGeom prst="rect">
            <a:avLst/>
          </a:prstGeom>
        </p:spPr>
        <p:txBody>
          <a:bodyPr/>
          <a:lstStyle>
            <a:lvl1pPr>
              <a:defRPr/>
            </a:lvl1pPr>
          </a:lstStyle>
          <a:p>
            <a:fld id="{C2B5B79B-4C39-4D38-BD2F-4300D3AF05DF}" type="slidenum">
              <a:rPr lang="zh-CN" altLang="en-US"/>
            </a:fld>
            <a:endParaRPr lang="zh-CN" altLang="en-US"/>
          </a:p>
        </p:txBody>
      </p:sp>
    </p:spTree>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endParaRPr lang="zh-CN" altLang="en-US" dirty="0"/>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endParaRPr lang="zh-CN" altLang="en-US" dirty="0"/>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sz="half" idx="4294967295"/>
          </p:nvPr>
        </p:nvSpPr>
        <p:spPr>
          <a:xfrm>
            <a:off x="1295400" y="549275"/>
            <a:ext cx="5791200" cy="6019800"/>
          </a:xfrm>
          <a:prstGeom prst="rect">
            <a:avLst/>
          </a:prstGeom>
        </p:spPr>
        <p:txBody>
          <a:bodyPr/>
          <a:lstStyle/>
          <a:p>
            <a:pPr algn="just">
              <a:buFont typeface="Wingdings" panose="05000000000000000000" pitchFamily="2" charset="2"/>
              <a:buNone/>
            </a:pPr>
            <a:r>
              <a:rPr lang="en-US" altLang="zh-CN" sz="2400" b="1"/>
              <a:t>     </a:t>
            </a:r>
            <a:endParaRPr lang="zh-CN" altLang="en-US" sz="2400" b="1"/>
          </a:p>
        </p:txBody>
      </p:sp>
      <p:sp>
        <p:nvSpPr>
          <p:cNvPr id="26627" name="Rectangle 5"/>
          <p:cNvSpPr>
            <a:spLocks noChangeArrowheads="1"/>
          </p:cNvSpPr>
          <p:nvPr/>
        </p:nvSpPr>
        <p:spPr bwMode="auto">
          <a:xfrm>
            <a:off x="604684" y="516194"/>
            <a:ext cx="10987548" cy="3410164"/>
          </a:xfrm>
          <a:prstGeom prst="rect">
            <a:avLst/>
          </a:prstGeom>
          <a:noFill/>
          <a:ln w="12700" cap="sq">
            <a:noFill/>
            <a:miter lim="800000"/>
            <a:headEnd type="none" w="sm" len="sm"/>
            <a:tailEnd type="none" w="sm" len="sm"/>
          </a:ln>
        </p:spPr>
        <p:txBody>
          <a:bodyPr wrap="square">
            <a:spAutoFit/>
          </a:bodyPr>
          <a:lstStyle/>
          <a:p>
            <a:pPr>
              <a:lnSpc>
                <a:spcPct val="110000"/>
              </a:lnSpc>
              <a:spcBef>
                <a:spcPct val="50000"/>
              </a:spcBef>
              <a:buClr>
                <a:schemeClr val="hlink"/>
              </a:buClr>
              <a:buSzPct val="70000"/>
              <a:buFont typeface="Wingdings" panose="05000000000000000000" pitchFamily="2" charset="2"/>
              <a:buNone/>
            </a:pPr>
            <a:r>
              <a:rPr lang="zh-CN" altLang="en-US"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It is </a:t>
            </a:r>
            <a:r>
              <a:rPr lang="en-US" altLang="zh-CN" sz="2800" b="1" dirty="0">
                <a:latin typeface="Times New Roman" panose="02020603050405020304" pitchFamily="18" charset="0"/>
              </a:rPr>
              <a:t>animals and plants which lived in or near water </a:t>
            </a:r>
            <a:r>
              <a:rPr lang="en-US" altLang="zh-CN" sz="2800" b="1" dirty="0">
                <a:solidFill>
                  <a:srgbClr val="FF0000"/>
                </a:solidFill>
                <a:latin typeface="Times New Roman" panose="02020603050405020304" pitchFamily="18" charset="0"/>
              </a:rPr>
              <a:t>whose</a:t>
            </a:r>
            <a:r>
              <a:rPr lang="en-US" altLang="zh-CN" sz="2800" b="1" dirty="0">
                <a:latin typeface="Times New Roman" panose="02020603050405020304" pitchFamily="18" charset="0"/>
              </a:rPr>
              <a:t> remains are most likely to be preserved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for one of the necessary conditions of preservation is quick burial</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and </a:t>
            </a:r>
            <a:r>
              <a:rPr lang="en-US" altLang="zh-CN" sz="2800" b="1" dirty="0">
                <a:solidFill>
                  <a:srgbClr val="FF0000"/>
                </a:solidFill>
                <a:latin typeface="Times New Roman" panose="02020603050405020304" pitchFamily="18" charset="0"/>
              </a:rPr>
              <a:t>it is </a:t>
            </a:r>
            <a:r>
              <a:rPr lang="en-US" altLang="zh-CN" sz="2800" b="1" dirty="0">
                <a:latin typeface="Times New Roman" panose="02020603050405020304" pitchFamily="18" charset="0"/>
              </a:rPr>
              <a:t>only in the seas and rivers</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sometimes lakes</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where</a:t>
            </a:r>
            <a:r>
              <a:rPr lang="en-US" altLang="zh-CN" sz="2800" b="1" dirty="0">
                <a:latin typeface="Times New Roman" panose="02020603050405020304" pitchFamily="18" charset="0"/>
              </a:rPr>
              <a:t> mud and silt has been continuously deposited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that bodies and the like can be rapidly covered over and preserved.</a:t>
            </a:r>
            <a:endParaRPr lang="en-US" altLang="zh-CN"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26629" name="Text Box 5"/>
          <p:cNvSpPr txBox="1">
            <a:spLocks noChangeArrowheads="1"/>
          </p:cNvSpPr>
          <p:nvPr/>
        </p:nvSpPr>
        <p:spPr bwMode="auto">
          <a:xfrm>
            <a:off x="814917" y="3789364"/>
            <a:ext cx="10657416" cy="2634567"/>
          </a:xfrm>
          <a:prstGeom prst="rect">
            <a:avLst/>
          </a:prstGeom>
          <a:noFill/>
          <a:ln w="12700" cap="sq">
            <a:noFill/>
            <a:miter lim="800000"/>
            <a:headEnd type="none" w="sm" len="sm"/>
            <a:tailEnd type="none" w="sm" len="sm"/>
          </a:ln>
          <a:effectLst/>
        </p:spPr>
        <p:txBody>
          <a:bodyPr>
            <a:spAutoFit/>
          </a:bodyPr>
          <a:lstStyle/>
          <a:p>
            <a:pPr>
              <a:lnSpc>
                <a:spcPct val="110000"/>
              </a:lnSpc>
            </a:pPr>
            <a:r>
              <a:rPr lang="zh-CN" altLang="en-US" sz="2800" b="1" dirty="0"/>
              <a:t>只有水中或水边生活的</a:t>
            </a:r>
            <a:r>
              <a:rPr lang="zh-CN" altLang="en-US" sz="2800" b="1" dirty="0" smtClean="0"/>
              <a:t>动植物</a:t>
            </a:r>
            <a:r>
              <a:rPr lang="zh-CN" altLang="en-US" sz="2800" b="1" dirty="0"/>
              <a:t>，才能把遗骸保留下来，因</a:t>
            </a:r>
            <a:r>
              <a:rPr lang="zh-CN" altLang="en-US" sz="2800" b="1" dirty="0" smtClean="0"/>
              <a:t>为保留下来的</a:t>
            </a:r>
            <a:r>
              <a:rPr lang="zh-CN" altLang="en-US" sz="2800" b="1" dirty="0"/>
              <a:t>条件之一，就是迅速地埋葬。而只有在泥浆和淤泥能够接连不断地沉淀的地方——如海洋、河川</a:t>
            </a:r>
            <a:r>
              <a:rPr lang="zh-CN" altLang="en-US" sz="2800" b="1" dirty="0" smtClean="0"/>
              <a:t>，有时在</a:t>
            </a:r>
            <a:r>
              <a:rPr lang="zh-CN" altLang="en-US" sz="2800" b="1" dirty="0"/>
              <a:t>湖泊里，动植物的遗骸和类似的东西，才能被很快地覆盖而保存下来。 </a:t>
            </a:r>
            <a:r>
              <a:rPr lang="en-US" altLang="zh-CN" sz="2800" b="1" dirty="0"/>
              <a:t>(</a:t>
            </a:r>
            <a:r>
              <a:rPr lang="zh-CN" altLang="en-US" sz="2800" b="1" dirty="0"/>
              <a:t>两个强调句</a:t>
            </a:r>
            <a:r>
              <a:rPr lang="en-US" altLang="zh-CN" sz="2800" b="1" dirty="0"/>
              <a:t>)</a:t>
            </a:r>
            <a:endParaRPr lang="en-US" altLang="zh-CN" sz="2800" b="1" dirty="0"/>
          </a:p>
          <a:p>
            <a:pPr>
              <a:spcBef>
                <a:spcPct val="50000"/>
              </a:spcBef>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strips(down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6629"/>
                                        </p:tgtEl>
                                        <p:attrNameLst>
                                          <p:attrName>style.visibility</p:attrName>
                                        </p:attrNameLst>
                                      </p:cBhvr>
                                      <p:to>
                                        <p:strVal val="visible"/>
                                      </p:to>
                                    </p:set>
                                    <p:animEffect transition="in" filter="diamond(in)">
                                      <p:cBhvr>
                                        <p:cTn id="12" dur="2000"/>
                                        <p:tgtEl>
                                          <p:spTgt spid="2662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1"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strips(downLeft)">
                                      <p:cBhvr>
                                        <p:cTn id="1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P spid="26629" grpId="0"/>
      <p:bldP spid="26629"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999" y="2745592"/>
            <a:ext cx="10928555" cy="193899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汉译时，先翻译（</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尽管科学家仍无法预测地震</a:t>
            </a:r>
            <a:r>
              <a:rPr lang="zh-CN" altLang="en-US" sz="2400" dirty="0" smtClean="0">
                <a:latin typeface="宋体" panose="02010600030101010101" pitchFamily="2" charset="-122"/>
                <a:ea typeface="宋体" panose="02010600030101010101" pitchFamily="2" charset="-122"/>
              </a:rPr>
              <a:t>；再翻译四个并列介词宾语中的前三个即（</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地壳中的大板块如何运动，板块间的压力如何，地震如何发生</a:t>
            </a:r>
            <a:r>
              <a:rPr lang="zh-CN" altLang="en-US" sz="2400" dirty="0" smtClean="0">
                <a:latin typeface="宋体" panose="02010600030101010101" pitchFamily="2" charset="-122"/>
                <a:ea typeface="宋体" panose="02010600030101010101" pitchFamily="2" charset="-122"/>
              </a:rPr>
              <a:t>；然后翻译带有同位语从句的第四个介词宾语即（</a:t>
            </a:r>
            <a:r>
              <a:rPr lang="en-US" altLang="zh-CN" sz="2400" dirty="0" smtClean="0">
                <a:latin typeface="宋体" panose="02010600030101010101" pitchFamily="2" charset="-122"/>
                <a:ea typeface="宋体" panose="02010600030101010101" pitchFamily="2" charset="-122"/>
              </a:rPr>
              <a:t>5</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6</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某地区发生地震的一般概率为多少</a:t>
            </a:r>
            <a:r>
              <a:rPr lang="zh-CN" altLang="en-US" sz="2400" dirty="0" smtClean="0">
                <a:latin typeface="宋体" panose="02010600030101010101" pitchFamily="2" charset="-122"/>
                <a:ea typeface="宋体" panose="02010600030101010101" pitchFamily="2" charset="-122"/>
              </a:rPr>
              <a:t>。最后翻译（</a:t>
            </a:r>
            <a:r>
              <a:rPr lang="en-US" altLang="zh-CN" sz="2400" dirty="0" smtClean="0">
                <a:latin typeface="宋体" panose="02010600030101010101" pitchFamily="2" charset="-122"/>
                <a:ea typeface="宋体" panose="02010600030101010101" pitchFamily="2" charset="-122"/>
              </a:rPr>
              <a:t>7</a:t>
            </a:r>
            <a:r>
              <a:rPr lang="zh-CN" altLang="en-US" sz="2400" dirty="0" smtClean="0">
                <a:latin typeface="宋体" panose="02010600030101010101" pitchFamily="2" charset="-122"/>
                <a:ea typeface="宋体" panose="02010600030101010101" pitchFamily="2" charset="-122"/>
              </a:rPr>
              <a:t>）即主句：</a:t>
            </a:r>
            <a:r>
              <a:rPr lang="zh-CN" altLang="en-US" sz="2400" b="1" dirty="0" smtClean="0">
                <a:latin typeface="宋体" panose="02010600030101010101" pitchFamily="2" charset="-122"/>
                <a:ea typeface="宋体" panose="02010600030101010101" pitchFamily="2" charset="-122"/>
              </a:rPr>
              <a:t>他们了解得越来越多</a:t>
            </a:r>
            <a:r>
              <a:rPr lang="zh-CN" altLang="en-US" sz="2400" dirty="0" smtClean="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3" name="TextBox 2"/>
          <p:cNvSpPr txBox="1"/>
          <p:nvPr/>
        </p:nvSpPr>
        <p:spPr>
          <a:xfrm>
            <a:off x="650258" y="4884774"/>
            <a:ext cx="10795819" cy="1384995"/>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尽管科学家仍无法预测地震，但对地壳中的大板块如何运动，板块间的压力如何，地震如何发生、某地区发生地震的一般概率为多少，他们了解得越来越多。</a:t>
            </a:r>
            <a:endParaRPr lang="en-US" sz="2800" b="1" dirty="0">
              <a:latin typeface="宋体" panose="02010600030101010101" pitchFamily="2" charset="-122"/>
              <a:ea typeface="宋体" panose="02010600030101010101" pitchFamily="2" charset="-122"/>
            </a:endParaRPr>
          </a:p>
        </p:txBody>
      </p:sp>
      <p:sp>
        <p:nvSpPr>
          <p:cNvPr id="5" name="文本框 4"/>
          <p:cNvSpPr txBox="1"/>
          <p:nvPr/>
        </p:nvSpPr>
        <p:spPr>
          <a:xfrm>
            <a:off x="742999" y="329514"/>
            <a:ext cx="9407611" cy="2616101"/>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Scientists are learning (7) a great deal about how the large plates in the earth’s crust move(2), the stresses between plates(3), how earthquakes work(4), and the general probability(6) that given place will have an earthquake(5), although they still cannot predict earthquakes(1).</a:t>
            </a:r>
            <a:endParaRPr lang="en-US" altLang="zh-CN" sz="2800" dirty="0">
              <a:latin typeface="Times New Roman" panose="02020603050405020304" pitchFamily="18" charset="0"/>
              <a:cs typeface="Times New Roman" panose="02020603050405020304" pitchFamily="18" charset="0"/>
            </a:endParaRPr>
          </a:p>
          <a:p>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692" y="1101480"/>
            <a:ext cx="11371006" cy="2246769"/>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The classical metallurgical</a:t>
            </a:r>
            <a:r>
              <a:rPr lang="zh-CN" altLang="en-US" sz="2400" dirty="0" smtClean="0">
                <a:latin typeface="Times New Roman" panose="02020603050405020304" pitchFamily="18" charset="0"/>
                <a:cs typeface="Times New Roman" panose="02020603050405020304" pitchFamily="18" charset="0"/>
              </a:rPr>
              <a:t>（冶金的）</a:t>
            </a:r>
            <a:r>
              <a:rPr lang="en-US" sz="2400" dirty="0" smtClean="0">
                <a:latin typeface="Times New Roman" panose="02020603050405020304" pitchFamily="18" charset="0"/>
                <a:cs typeface="Times New Roman" panose="02020603050405020304" pitchFamily="18" charset="0"/>
              </a:rPr>
              <a:t> </a:t>
            </a:r>
            <a:r>
              <a:rPr lang="en-US" sz="2800" dirty="0" smtClean="0">
                <a:solidFill>
                  <a:srgbClr val="FF0000"/>
                </a:solidFill>
                <a:latin typeface="Times New Roman" panose="02020603050405020304" pitchFamily="18" charset="0"/>
                <a:cs typeface="Times New Roman" panose="02020603050405020304" pitchFamily="18" charset="0"/>
              </a:rPr>
              <a:t>processes</a:t>
            </a:r>
            <a:r>
              <a:rPr lang="en-US" sz="2800" dirty="0" smtClean="0">
                <a:latin typeface="Times New Roman" panose="02020603050405020304" pitchFamily="18" charset="0"/>
                <a:cs typeface="Times New Roman" panose="02020603050405020304" pitchFamily="18" charset="0"/>
              </a:rPr>
              <a:t> of smelting the oxides with carbon in the presence of a fusible slag(1), such as  are used for the production of many of the commoner metals(2), </a:t>
            </a:r>
            <a:r>
              <a:rPr lang="en-US" sz="2800" dirty="0" smtClean="0">
                <a:solidFill>
                  <a:srgbClr val="FF0000"/>
                </a:solidFill>
                <a:latin typeface="Times New Roman" panose="02020603050405020304" pitchFamily="18" charset="0"/>
                <a:cs typeface="Times New Roman" panose="02020603050405020304" pitchFamily="18" charset="0"/>
              </a:rPr>
              <a:t>are not applicable </a:t>
            </a:r>
            <a:r>
              <a:rPr lang="en-US" sz="2800" dirty="0" smtClean="0">
                <a:latin typeface="Times New Roman" panose="02020603050405020304" pitchFamily="18" charset="0"/>
                <a:cs typeface="Times New Roman" panose="02020603050405020304" pitchFamily="18" charset="0"/>
              </a:rPr>
              <a:t>to the range of rather rare elements about which this section is written(3), if the metals are required in pure condition(4).</a:t>
            </a:r>
            <a:endParaRPr lang="en-US"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57201" y="3543600"/>
            <a:ext cx="11459497" cy="1815882"/>
          </a:xfrm>
          <a:prstGeom prst="rect">
            <a:avLst/>
          </a:prstGeom>
          <a:noFill/>
        </p:spPr>
        <p:txBody>
          <a:bodyPr wrap="square" rtlCol="0">
            <a:spAutoFit/>
          </a:bodyPr>
          <a:lstStyle/>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该句由一个主句，一个非限定性定语从句和一个条件状语从句组成。其中主句的主语与谓语被</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as</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引导的非限定性定语从句隔开，主句后又有</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about which</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开头的定语从句修饰</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rare elements, </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最后是</a:t>
            </a:r>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if</a:t>
            </a:r>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引导的条件状语从句。该句由于主句太长，适合采用分译法，即将主句分译成两个分句。</a:t>
            </a:r>
            <a:endParaRPr lang="en-US" sz="28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157" y="2633947"/>
            <a:ext cx="11120284" cy="1938992"/>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具体的译法为：先翻译（</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），即主句的主语，把它译成一个分句：</a:t>
            </a:r>
            <a:r>
              <a:rPr lang="zh-CN" altLang="en-US" sz="2400" b="1" dirty="0" smtClean="0">
                <a:latin typeface="宋体" panose="02010600030101010101" pitchFamily="2" charset="-122"/>
                <a:ea typeface="宋体" panose="02010600030101010101" pitchFamily="2" charset="-122"/>
              </a:rPr>
              <a:t>传统的冶金过程是用碳将易熔渣中的氧化物熔化</a:t>
            </a:r>
            <a:r>
              <a:rPr lang="zh-CN" altLang="en-US" sz="2400" dirty="0" smtClean="0">
                <a:latin typeface="宋体" panose="02010600030101010101" pitchFamily="2" charset="-122"/>
                <a:ea typeface="宋体" panose="02010600030101010101" pitchFamily="2" charset="-122"/>
              </a:rPr>
              <a:t>；然后翻译（</a:t>
            </a:r>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许多普通金属都是这样生产的</a:t>
            </a:r>
            <a:r>
              <a:rPr lang="zh-CN" altLang="en-US" sz="2400" dirty="0" smtClean="0">
                <a:latin typeface="宋体" panose="02010600030101010101" pitchFamily="2" charset="-122"/>
                <a:ea typeface="宋体" panose="02010600030101010101" pitchFamily="2" charset="-122"/>
              </a:rPr>
              <a:t>；再翻译（</a:t>
            </a:r>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），即主句的谓语部分，将该部分译为另一个分句 ：</a:t>
            </a:r>
            <a:r>
              <a:rPr lang="zh-CN" altLang="en-US" sz="2400" b="1" dirty="0" smtClean="0">
                <a:latin typeface="宋体" panose="02010600030101010101" pitchFamily="2" charset="-122"/>
                <a:ea typeface="宋体" panose="02010600030101010101" pitchFamily="2" charset="-122"/>
              </a:rPr>
              <a:t>但这种方法并不适用于生产本文提到的这些稀有金属元素</a:t>
            </a:r>
            <a:r>
              <a:rPr lang="zh-CN" altLang="en-US" sz="2400" dirty="0" smtClean="0">
                <a:latin typeface="宋体" panose="02010600030101010101" pitchFamily="2" charset="-122"/>
                <a:ea typeface="宋体" panose="02010600030101010101" pitchFamily="2" charset="-122"/>
              </a:rPr>
              <a:t>；最后翻译（</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尤其是需要获得纯净金属时更是如此</a:t>
            </a:r>
            <a:r>
              <a:rPr lang="zh-CN" altLang="en-US" sz="2400" dirty="0" smtClean="0">
                <a:latin typeface="宋体" panose="02010600030101010101" pitchFamily="2" charset="-122"/>
                <a:ea typeface="宋体" panose="02010600030101010101" pitchFamily="2" charset="-122"/>
              </a:rPr>
              <a:t>。</a:t>
            </a:r>
            <a:endParaRPr lang="en-US" sz="2400" dirty="0">
              <a:latin typeface="宋体" panose="02010600030101010101" pitchFamily="2" charset="-122"/>
              <a:ea typeface="宋体" panose="02010600030101010101" pitchFamily="2" charset="-122"/>
            </a:endParaRPr>
          </a:p>
        </p:txBody>
      </p:sp>
      <p:sp>
        <p:nvSpPr>
          <p:cNvPr id="3" name="TextBox 2"/>
          <p:cNvSpPr txBox="1"/>
          <p:nvPr/>
        </p:nvSpPr>
        <p:spPr>
          <a:xfrm>
            <a:off x="633648" y="4581698"/>
            <a:ext cx="10943303" cy="1384995"/>
          </a:xfrm>
          <a:prstGeom prst="rect">
            <a:avLst/>
          </a:prstGeom>
          <a:noFill/>
        </p:spPr>
        <p:txBody>
          <a:bodyPr wrap="square" rtlCol="0">
            <a:spAutoFit/>
          </a:bodyPr>
          <a:lstStyle/>
          <a:p>
            <a:r>
              <a:rPr lang="zh-CN" altLang="en-US" sz="2800" dirty="0" smtClean="0">
                <a:latin typeface="宋体" panose="02010600030101010101" pitchFamily="2" charset="-122"/>
                <a:ea typeface="宋体" panose="02010600030101010101" pitchFamily="2" charset="-122"/>
              </a:rPr>
              <a:t>译文：</a:t>
            </a:r>
            <a:r>
              <a:rPr lang="zh-CN" altLang="en-US" sz="2800" b="1" dirty="0" smtClean="0">
                <a:latin typeface="宋体" panose="02010600030101010101" pitchFamily="2" charset="-122"/>
                <a:ea typeface="宋体" panose="02010600030101010101" pitchFamily="2" charset="-122"/>
              </a:rPr>
              <a:t>传统的冶金过程是用碳将易熔渣中的氧化物熔化，许多普通金属都是这样生产的，但这种方法并不适用于生产本文提到的这些稀有金属元素，尤其是需要获得纯净金属时更是如此</a:t>
            </a:r>
            <a:r>
              <a:rPr lang="zh-CN" altLang="en-US" sz="2800" dirty="0" smtClean="0">
                <a:latin typeface="宋体" panose="02010600030101010101" pitchFamily="2" charset="-122"/>
                <a:ea typeface="宋体" panose="02010600030101010101" pitchFamily="2" charset="-122"/>
              </a:rPr>
              <a:t>。</a:t>
            </a:r>
            <a:endParaRPr lang="en-US" sz="2800" dirty="0">
              <a:latin typeface="宋体" panose="02010600030101010101" pitchFamily="2" charset="-122"/>
              <a:ea typeface="宋体" panose="02010600030101010101" pitchFamily="2" charset="-122"/>
            </a:endParaRPr>
          </a:p>
        </p:txBody>
      </p:sp>
      <p:sp>
        <p:nvSpPr>
          <p:cNvPr id="5" name="文本框 4"/>
          <p:cNvSpPr txBox="1"/>
          <p:nvPr/>
        </p:nvSpPr>
        <p:spPr>
          <a:xfrm>
            <a:off x="633649" y="387178"/>
            <a:ext cx="10943302"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classical metallurgical</a:t>
            </a:r>
            <a:r>
              <a:rPr lang="zh-CN" altLang="en-US" sz="2400" dirty="0">
                <a:latin typeface="Times New Roman" panose="02020603050405020304" pitchFamily="18" charset="0"/>
                <a:cs typeface="Times New Roman" panose="02020603050405020304" pitchFamily="18" charset="0"/>
              </a:rPr>
              <a:t>（冶金的）</a:t>
            </a:r>
            <a:r>
              <a:rPr lang="en-US" altLang="zh-CN" sz="24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processes</a:t>
            </a:r>
            <a:r>
              <a:rPr lang="en-US" altLang="zh-CN" sz="2800" dirty="0">
                <a:latin typeface="Times New Roman" panose="02020603050405020304" pitchFamily="18" charset="0"/>
                <a:cs typeface="Times New Roman" panose="02020603050405020304" pitchFamily="18" charset="0"/>
              </a:rPr>
              <a:t> of smelting the oxides with carbon in the presence of a fusible </a:t>
            </a:r>
            <a:r>
              <a:rPr lang="en-US" altLang="zh-CN" sz="2800" dirty="0" smtClean="0">
                <a:latin typeface="Times New Roman" panose="02020603050405020304" pitchFamily="18" charset="0"/>
                <a:cs typeface="Times New Roman" panose="02020603050405020304" pitchFamily="18" charset="0"/>
              </a:rPr>
              <a:t>slag </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易</a:t>
            </a:r>
            <a:r>
              <a:rPr lang="zh-CN" altLang="en-US" sz="2400" dirty="0">
                <a:latin typeface="Times New Roman" panose="02020603050405020304" pitchFamily="18" charset="0"/>
                <a:cs typeface="Times New Roman" panose="02020603050405020304" pitchFamily="18" charset="0"/>
              </a:rPr>
              <a:t>熔</a:t>
            </a:r>
            <a:r>
              <a:rPr lang="zh-CN" altLang="en-US" sz="2400" dirty="0" smtClean="0">
                <a:latin typeface="Times New Roman" panose="02020603050405020304" pitchFamily="18" charset="0"/>
                <a:cs typeface="Times New Roman" panose="02020603050405020304" pitchFamily="18" charset="0"/>
              </a:rPr>
              <a:t>渣</a:t>
            </a:r>
            <a:r>
              <a:rPr lang="en-US" altLang="zh-CN" sz="24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 such as  are used for the production of many of the </a:t>
            </a:r>
            <a:r>
              <a:rPr lang="en-US" altLang="zh-CN" sz="2800" dirty="0" smtClean="0">
                <a:latin typeface="Times New Roman" panose="02020603050405020304" pitchFamily="18" charset="0"/>
                <a:cs typeface="Times New Roman" panose="02020603050405020304" pitchFamily="18" charset="0"/>
              </a:rPr>
              <a:t>common </a:t>
            </a:r>
            <a:r>
              <a:rPr lang="en-US" altLang="zh-CN" sz="2800" dirty="0">
                <a:latin typeface="Times New Roman" panose="02020603050405020304" pitchFamily="18" charset="0"/>
                <a:cs typeface="Times New Roman" panose="02020603050405020304" pitchFamily="18" charset="0"/>
              </a:rPr>
              <a:t>metals(2), </a:t>
            </a:r>
            <a:r>
              <a:rPr lang="en-US" altLang="zh-CN" sz="2800" dirty="0">
                <a:solidFill>
                  <a:srgbClr val="FF0000"/>
                </a:solidFill>
                <a:latin typeface="Times New Roman" panose="02020603050405020304" pitchFamily="18" charset="0"/>
                <a:cs typeface="Times New Roman" panose="02020603050405020304" pitchFamily="18" charset="0"/>
              </a:rPr>
              <a:t>are not applicable </a:t>
            </a:r>
            <a:r>
              <a:rPr lang="en-US" altLang="zh-CN" sz="2800" dirty="0">
                <a:latin typeface="Times New Roman" panose="02020603050405020304" pitchFamily="18" charset="0"/>
                <a:cs typeface="Times New Roman" panose="02020603050405020304" pitchFamily="18" charset="0"/>
              </a:rPr>
              <a:t>to the range of rather rare elements about which this section is written(3), if the metals are required in pure condition(4</a:t>
            </a:r>
            <a:r>
              <a:rPr lang="en-US" altLang="zh-CN" sz="2800" dirty="0" smtClean="0">
                <a:latin typeface="Times New Roman" panose="02020603050405020304" pitchFamily="18" charset="0"/>
                <a:cs typeface="Times New Roman" panose="02020603050405020304" pitchFamily="18" charset="0"/>
              </a:rPr>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body" sz="quarter" idx="11"/>
          </p:nvPr>
        </p:nvSpPr>
        <p:spPr>
          <a:xfrm>
            <a:off x="516194" y="427703"/>
            <a:ext cx="11253531" cy="5869910"/>
          </a:xfrm>
        </p:spPr>
        <p:txBody>
          <a:bodyPr/>
          <a:lstStyle/>
          <a:p>
            <a:pPr marL="0" indent="0" algn="just" hangingPunct="0">
              <a:lnSpc>
                <a:spcPct val="105000"/>
              </a:lnSpc>
              <a:spcBef>
                <a:spcPct val="5000"/>
              </a:spcBef>
              <a:buFontTx/>
              <a:buNone/>
            </a:pP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Automation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has been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and still is</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 greatly misused word, but its proper meaning</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and therefore its implications</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is gradually becoming better </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understood</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1</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b="1" dirty="0" smtClean="0">
                <a:solidFill>
                  <a:srgbClr val="00B0F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Perhaps I could attempt an explanation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if not a definition</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by saying that it is a concept  through which a machine-system</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is caused to operate with maximum efficiency by means of adequate measurement</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observation, and control of its </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behavior</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2</a:t>
            </a:r>
            <a:r>
              <a:rPr lang="en-US" altLang="zh-CN" sz="2800" b="1" dirty="0" smtClean="0">
                <a:solidFill>
                  <a:srgbClr val="FF3300"/>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It involves a detailed and continuous knowledge of the functioning of the system</a:t>
            </a:r>
            <a:r>
              <a:rPr lang="en-US" altLang="zh-CN" sz="2800" b="1"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so that the best corrective action can be applied</a:t>
            </a:r>
            <a:r>
              <a:rPr lang="en-US" altLang="zh-CN" sz="2800" dirty="0">
                <a:solidFill>
                  <a:srgbClr val="0000FF"/>
                </a:solidFill>
                <a:latin typeface="Times New Roman" panose="02020603050405020304" pitchFamily="18" charset="0"/>
                <a:cs typeface="Times New Roman" panose="02020603050405020304" pitchFamily="18" charset="0"/>
              </a:rPr>
              <a:t> immediately they become </a:t>
            </a:r>
            <a:r>
              <a:rPr lang="en-US" altLang="zh-CN" sz="2800" dirty="0" smtClean="0">
                <a:solidFill>
                  <a:srgbClr val="0000FF"/>
                </a:solidFill>
                <a:latin typeface="Times New Roman" panose="02020603050405020304" pitchFamily="18" charset="0"/>
                <a:cs typeface="Times New Roman" panose="02020603050405020304" pitchFamily="18" charset="0"/>
              </a:rPr>
              <a:t>necessary</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FF3300"/>
                </a:solidFill>
                <a:latin typeface="Times New Roman" panose="02020603050405020304" pitchFamily="18" charset="0"/>
                <a:cs typeface="Times New Roman" panose="02020603050405020304" pitchFamily="18" charset="0"/>
              </a:rPr>
              <a:t>3</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cs typeface="Times New Roman" panose="02020603050405020304" pitchFamily="18" charset="0"/>
              </a:rPr>
              <a:t>Automation </a:t>
            </a:r>
            <a:r>
              <a:rPr lang="en-US" altLang="zh-CN" sz="2800" dirty="0">
                <a:solidFill>
                  <a:srgbClr val="0000FF"/>
                </a:solidFill>
                <a:latin typeface="Times New Roman" panose="02020603050405020304" pitchFamily="18" charset="0"/>
                <a:cs typeface="Times New Roman" panose="02020603050405020304" pitchFamily="18" charset="0"/>
              </a:rPr>
              <a:t>in this true sense is brought to full fruition only through a thorough exploitation of its three major elements</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dirty="0">
                <a:solidFill>
                  <a:srgbClr val="0000FF"/>
                </a:solidFill>
                <a:latin typeface="Times New Roman" panose="02020603050405020304" pitchFamily="18" charset="0"/>
                <a:cs typeface="Times New Roman" panose="02020603050405020304" pitchFamily="18" charset="0"/>
              </a:rPr>
              <a:t>communication</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computation</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and </a:t>
            </a:r>
            <a:r>
              <a:rPr lang="en-US" altLang="zh-CN" sz="2800" dirty="0" smtClean="0">
                <a:solidFill>
                  <a:srgbClr val="0000FF"/>
                </a:solidFill>
                <a:latin typeface="Times New Roman" panose="02020603050405020304" pitchFamily="18" charset="0"/>
                <a:cs typeface="Times New Roman" panose="02020603050405020304" pitchFamily="18" charset="0"/>
              </a:rPr>
              <a:t>control---</a:t>
            </a:r>
            <a:r>
              <a:rPr lang="en-US" altLang="zh-CN" sz="2800" dirty="0">
                <a:solidFill>
                  <a:srgbClr val="0000FF"/>
                </a:solidFill>
                <a:latin typeface="Times New Roman" panose="02020603050405020304" pitchFamily="18" charset="0"/>
                <a:cs typeface="Times New Roman" panose="02020603050405020304" pitchFamily="18" charset="0"/>
              </a:rPr>
              <a:t>the three </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Cs</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a:solidFill>
                  <a:srgbClr val="FF3300"/>
                </a:solidFill>
                <a:latin typeface="Times New Roman" panose="02020603050405020304" pitchFamily="18" charset="0"/>
                <a:cs typeface="Times New Roman" panose="02020603050405020304" pitchFamily="18" charset="0"/>
              </a:rPr>
              <a:t>4</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dirty="0" smtClean="0">
                <a:solidFill>
                  <a:srgbClr val="0000FF"/>
                </a:solidFill>
                <a:latin typeface="Times New Roman" panose="02020603050405020304" pitchFamily="18" charset="0"/>
                <a:cs typeface="Times New Roman" panose="02020603050405020304" pitchFamily="18" charset="0"/>
              </a:rPr>
              <a:t>I </a:t>
            </a:r>
            <a:r>
              <a:rPr lang="en-US" altLang="zh-CN" sz="2800" dirty="0">
                <a:solidFill>
                  <a:srgbClr val="0000FF"/>
                </a:solidFill>
                <a:latin typeface="Times New Roman" panose="02020603050405020304" pitchFamily="18" charset="0"/>
                <a:cs typeface="Times New Roman" panose="02020603050405020304" pitchFamily="18" charset="0"/>
              </a:rPr>
              <a:t>believe there is a great need to make sure that some</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at any rate</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of the implications to our society of three </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Cs</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 in combination are recognized and </a:t>
            </a:r>
            <a:r>
              <a:rPr lang="en-US" altLang="zh-CN" sz="2800" dirty="0" smtClean="0">
                <a:solidFill>
                  <a:srgbClr val="0000FF"/>
                </a:solidFill>
                <a:latin typeface="Times New Roman" panose="02020603050405020304" pitchFamily="18" charset="0"/>
                <a:cs typeface="Times New Roman" panose="02020603050405020304" pitchFamily="18" charset="0"/>
              </a:rPr>
              <a:t>understood</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FF3300"/>
                </a:solidFill>
                <a:latin typeface="Times New Roman" panose="02020603050405020304" pitchFamily="18" charset="0"/>
                <a:cs typeface="Times New Roman" panose="02020603050405020304" pitchFamily="18" charset="0"/>
              </a:rPr>
              <a:t>5</a:t>
            </a:r>
            <a:r>
              <a:rPr lang="en-US" altLang="zh-CN" sz="2800" b="1" dirty="0" smtClean="0">
                <a:solidFill>
                  <a:srgbClr val="FF3300"/>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dirty="0">
              <a:solidFill>
                <a:srgbClr val="0000FF"/>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914400" y="545690"/>
            <a:ext cx="10464800" cy="5716998"/>
          </a:xfrm>
        </p:spPr>
        <p:txBody>
          <a:bodyPr/>
          <a:lstStyle/>
          <a:p>
            <a:pPr marL="0" indent="0" algn="just" hangingPunct="0">
              <a:lnSpc>
                <a:spcPct val="105000"/>
              </a:lnSpc>
              <a:spcBef>
                <a:spcPct val="5000"/>
              </a:spcBef>
              <a:buFontTx/>
              <a:buNone/>
            </a:pPr>
            <a:r>
              <a:rPr lang="zh-CN" altLang="en-US" b="1" dirty="0">
                <a:ea typeface="楷体_GB2312" panose="02010609030101010101" pitchFamily="49" charset="-122"/>
              </a:rPr>
              <a:t>　　</a:t>
            </a:r>
            <a:r>
              <a:rPr lang="zh-CN" altLang="en-US" dirty="0">
                <a:ea typeface="楷体_GB2312" panose="02010609030101010101" pitchFamily="49" charset="-122"/>
              </a:rPr>
              <a:t>　</a:t>
            </a:r>
            <a:r>
              <a:rPr lang="zh-CN" altLang="en-US" sz="2400" dirty="0">
                <a:ea typeface="楷体_GB2312" panose="02010609030101010101" pitchFamily="49" charset="-122"/>
              </a:rPr>
              <a:t>段落的主要作用是给</a:t>
            </a:r>
            <a:r>
              <a:rPr lang="zh-CN" altLang="en-US" sz="2400" b="1" dirty="0">
                <a:ea typeface="楷体_GB2312" panose="02010609030101010101" pitchFamily="49" charset="-122"/>
              </a:rPr>
              <a:t>自</a:t>
            </a:r>
            <a:r>
              <a:rPr lang="zh-CN" altLang="en-US" sz="2400" dirty="0">
                <a:ea typeface="楷体_GB2312" panose="02010609030101010101" pitchFamily="49" charset="-122"/>
              </a:rPr>
              <a:t>动化定义。全段共五个句子。</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a:ea typeface="楷体_GB2312" panose="02010609030101010101" pitchFamily="49" charset="-122"/>
              </a:rPr>
              <a:t>第一句话</a:t>
            </a:r>
            <a:r>
              <a:rPr lang="zh-CN" altLang="en-US" sz="2400" dirty="0">
                <a:ea typeface="楷体_GB2312" panose="02010609030101010101" pitchFamily="49" charset="-122"/>
              </a:rPr>
              <a:t>是导语，说明背景情况，即人们对自动化理解情况。</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a:ea typeface="楷体_GB2312" panose="02010609030101010101" pitchFamily="49" charset="-122"/>
              </a:rPr>
              <a:t>第二句</a:t>
            </a:r>
            <a:r>
              <a:rPr lang="zh-CN" altLang="en-US" sz="2400" dirty="0">
                <a:ea typeface="楷体_GB2312" panose="02010609030101010101" pitchFamily="49" charset="-122"/>
              </a:rPr>
              <a:t>是这个段落的核心，即自动化的定义。这是一个完整的定义。</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1</a:t>
            </a:r>
            <a:r>
              <a:rPr lang="zh-CN" altLang="en-US" sz="2400" dirty="0">
                <a:ea typeface="楷体_GB2312" panose="02010609030101010101" pitchFamily="49" charset="-122"/>
              </a:rPr>
              <a:t>）它说明了自动化是什么，</a:t>
            </a:r>
            <a:r>
              <a:rPr lang="en-US" altLang="zh-CN" sz="2400" dirty="0">
                <a:ea typeface="楷体_GB2312" panose="02010609030101010101" pitchFamily="49" charset="-122"/>
              </a:rPr>
              <a:t>it is a concept</a:t>
            </a:r>
            <a:r>
              <a:rPr lang="zh-CN" altLang="en-US" sz="2400" dirty="0">
                <a:ea typeface="楷体_GB2312" panose="02010609030101010101" pitchFamily="49" charset="-122"/>
              </a:rPr>
              <a:t>；</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2</a:t>
            </a:r>
            <a:r>
              <a:rPr lang="zh-CN" altLang="en-US" sz="2400" dirty="0">
                <a:ea typeface="楷体_GB2312" panose="02010609030101010101" pitchFamily="49" charset="-122"/>
              </a:rPr>
              <a:t>）它说明了自动化的作用，</a:t>
            </a:r>
            <a:r>
              <a:rPr lang="en-US" altLang="zh-CN" sz="2400" dirty="0">
                <a:ea typeface="楷体_GB2312" panose="02010609030101010101" pitchFamily="49" charset="-122"/>
              </a:rPr>
              <a:t>through which a machine-system is caused to operate with maximum efficiency</a:t>
            </a:r>
            <a:r>
              <a:rPr lang="zh-CN" altLang="en-US" sz="2400" dirty="0">
                <a:ea typeface="楷体_GB2312" panose="02010609030101010101" pitchFamily="49" charset="-122"/>
              </a:rPr>
              <a:t>；</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en-US" altLang="zh-CN" sz="2400" dirty="0">
                <a:ea typeface="楷体_GB2312" panose="02010609030101010101" pitchFamily="49" charset="-122"/>
              </a:rPr>
              <a:t>3</a:t>
            </a:r>
            <a:r>
              <a:rPr lang="zh-CN" altLang="en-US" sz="2400" dirty="0">
                <a:ea typeface="楷体_GB2312" panose="02010609030101010101" pitchFamily="49" charset="-122"/>
              </a:rPr>
              <a:t>）它说明了自动化是如何进行的，</a:t>
            </a:r>
            <a:r>
              <a:rPr lang="en-US" altLang="zh-CN" sz="2400" dirty="0">
                <a:ea typeface="楷体_GB2312" panose="02010609030101010101" pitchFamily="49" charset="-122"/>
              </a:rPr>
              <a:t>by means of adequate measurement, observation and control of its behavior</a:t>
            </a:r>
            <a:r>
              <a:rPr lang="zh-CN" altLang="en-US" sz="2400" dirty="0" smtClean="0">
                <a:ea typeface="楷体_GB2312" panose="02010609030101010101" pitchFamily="49" charset="-122"/>
              </a:rPr>
              <a:t>。</a:t>
            </a:r>
            <a:endParaRPr lang="en-US" altLang="zh-CN" sz="2400" dirty="0" smtClean="0">
              <a:ea typeface="楷体_GB2312" panose="02010609030101010101" pitchFamily="49" charset="-122"/>
            </a:endParaRPr>
          </a:p>
          <a:p>
            <a:pPr marL="0" indent="0" algn="just" hangingPunct="0">
              <a:lnSpc>
                <a:spcPct val="105000"/>
              </a:lnSpc>
              <a:spcBef>
                <a:spcPct val="5000"/>
              </a:spcBef>
              <a:buFontTx/>
              <a:buNone/>
            </a:pPr>
            <a:r>
              <a:rPr lang="zh-CN" altLang="en-US" sz="2400" b="1" dirty="0" smtClean="0">
                <a:ea typeface="楷体_GB2312" panose="02010609030101010101" pitchFamily="49" charset="-122"/>
              </a:rPr>
              <a:t>    第</a:t>
            </a:r>
            <a:r>
              <a:rPr lang="zh-CN" altLang="en-US" sz="2400" b="1" dirty="0">
                <a:ea typeface="楷体_GB2312" panose="02010609030101010101" pitchFamily="49" charset="-122"/>
              </a:rPr>
              <a:t>三、第</a:t>
            </a:r>
            <a:r>
              <a:rPr lang="zh-CN" altLang="en-US" sz="2400" b="1" dirty="0" smtClean="0">
                <a:ea typeface="楷体_GB2312" panose="02010609030101010101" pitchFamily="49" charset="-122"/>
              </a:rPr>
              <a:t>四句</a:t>
            </a:r>
            <a:r>
              <a:rPr lang="zh-CN" altLang="en-US" sz="2400" dirty="0">
                <a:ea typeface="楷体_GB2312" panose="02010609030101010101" pitchFamily="49" charset="-122"/>
              </a:rPr>
              <a:t>，进一步说明自动化是如何实现的。</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这两句是由因果关系联系起来，这一点可从第四句的</a:t>
            </a:r>
            <a:r>
              <a:rPr lang="en-US" altLang="zh-CN" sz="2400" dirty="0">
                <a:ea typeface="楷体_GB2312" panose="02010609030101010101" pitchFamily="49" charset="-122"/>
              </a:rPr>
              <a:t>in this true sense</a:t>
            </a:r>
            <a:r>
              <a:rPr lang="zh-CN" altLang="en-US" sz="2400" dirty="0">
                <a:ea typeface="楷体_GB2312" panose="02010609030101010101" pitchFamily="49" charset="-122"/>
              </a:rPr>
              <a:t>看出。而这一小语篇由通过</a:t>
            </a:r>
            <a:r>
              <a:rPr lang="en-US" altLang="zh-CN" sz="2400" dirty="0">
                <a:ea typeface="楷体_GB2312" panose="02010609030101010101" pitchFamily="49" charset="-122"/>
              </a:rPr>
              <a:t>it</a:t>
            </a:r>
            <a:r>
              <a:rPr lang="zh-CN" altLang="en-US" sz="2400" dirty="0">
                <a:ea typeface="楷体_GB2312" panose="02010609030101010101" pitchFamily="49" charset="-122"/>
              </a:rPr>
              <a:t>表示的照应关系与第一、第二句联系起来。</a:t>
            </a:r>
            <a:endParaRPr lang="zh-CN" altLang="en-US" sz="2400" dirty="0">
              <a:ea typeface="楷体_GB2312" panose="02010609030101010101" pitchFamily="49" charset="-122"/>
            </a:endParaRPr>
          </a:p>
          <a:p>
            <a:pPr marL="0" indent="0" algn="just" hangingPunct="0">
              <a:lnSpc>
                <a:spcPct val="105000"/>
              </a:lnSpc>
              <a:spcBef>
                <a:spcPct val="5000"/>
              </a:spcBef>
              <a:buFontTx/>
              <a:buNone/>
            </a:pPr>
            <a:r>
              <a:rPr lang="zh-CN" altLang="en-US" sz="2400" dirty="0">
                <a:ea typeface="楷体_GB2312" panose="02010609030101010101" pitchFamily="49" charset="-122"/>
              </a:rPr>
              <a:t>    </a:t>
            </a:r>
            <a:r>
              <a:rPr lang="zh-CN" altLang="en-US" sz="2400" b="1" dirty="0" smtClean="0">
                <a:ea typeface="楷体_GB2312" panose="02010609030101010101" pitchFamily="49" charset="-122"/>
              </a:rPr>
              <a:t>第</a:t>
            </a:r>
            <a:r>
              <a:rPr lang="zh-CN" altLang="en-US" sz="2400" b="1" dirty="0">
                <a:ea typeface="楷体_GB2312" panose="02010609030101010101" pitchFamily="49" charset="-122"/>
              </a:rPr>
              <a:t>五句</a:t>
            </a:r>
            <a:r>
              <a:rPr lang="zh-CN" altLang="en-US" sz="2400" dirty="0">
                <a:ea typeface="楷体_GB2312" panose="02010609030101010101" pitchFamily="49" charset="-122"/>
              </a:rPr>
              <a:t>是从前面四句叙述的情况得出的结论，因此，它与前面部分的关系也是因果关系。</a:t>
            </a:r>
            <a:endParaRPr lang="zh-CN" altLang="en-US" sz="2400" dirty="0">
              <a:ea typeface="楷体_GB2312" panose="02010609030101010101" pitchFamily="49" charset="-122"/>
            </a:endParaRPr>
          </a:p>
          <a:p>
            <a:pPr marL="0" indent="0" algn="just" hangingPunct="0">
              <a:lnSpc>
                <a:spcPct val="105000"/>
              </a:lnSpc>
              <a:spcBef>
                <a:spcPct val="5000"/>
              </a:spcBef>
              <a:buFontTx/>
              <a:buNone/>
            </a:pPr>
            <a:endParaRPr lang="zh-CN" altLang="en-US" sz="2400" b="1" dirty="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32" dur="500"/>
                                        <p:tgtEl>
                                          <p:spTgt spid="512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03">
                                            <p:txEl>
                                              <p:pRg st="6" end="6"/>
                                            </p:txEl>
                                          </p:spTgt>
                                        </p:tgtEl>
                                        <p:attrNameLst>
                                          <p:attrName>style.visibility</p:attrName>
                                        </p:attrNameLst>
                                      </p:cBhvr>
                                      <p:to>
                                        <p:strVal val="visible"/>
                                      </p:to>
                                    </p:set>
                                    <p:animEffect transition="in" filter="blinds(horizontal)">
                                      <p:cBhvr>
                                        <p:cTn id="37" dur="500"/>
                                        <p:tgtEl>
                                          <p:spTgt spid="512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03">
                                            <p:txEl>
                                              <p:pRg st="7" end="7"/>
                                            </p:txEl>
                                          </p:spTgt>
                                        </p:tgtEl>
                                        <p:attrNameLst>
                                          <p:attrName>style.visibility</p:attrName>
                                        </p:attrNameLst>
                                      </p:cBhvr>
                                      <p:to>
                                        <p:strVal val="visible"/>
                                      </p:to>
                                    </p:set>
                                    <p:animEffect transition="in" filter="blinds(horizontal)">
                                      <p:cBhvr>
                                        <p:cTn id="42" dur="500"/>
                                        <p:tgtEl>
                                          <p:spTgt spid="512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203">
                                            <p:txEl>
                                              <p:pRg st="8" end="8"/>
                                            </p:txEl>
                                          </p:spTgt>
                                        </p:tgtEl>
                                        <p:attrNameLst>
                                          <p:attrName>style.visibility</p:attrName>
                                        </p:attrNameLst>
                                      </p:cBhvr>
                                      <p:to>
                                        <p:strVal val="visible"/>
                                      </p:to>
                                    </p:set>
                                    <p:animEffect transition="in" filter="blinds(horizontal)">
                                      <p:cBhvr>
                                        <p:cTn id="47" dur="500"/>
                                        <p:tgtEl>
                                          <p:spTgt spid="5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722676" y="486703"/>
            <a:ext cx="10769600" cy="5540017"/>
          </a:xfrm>
        </p:spPr>
        <p:txBody>
          <a:bodyPr/>
          <a:lstStyle/>
          <a:p>
            <a:pPr marL="0" indent="0" algn="just" hangingPunct="0">
              <a:lnSpc>
                <a:spcPct val="105000"/>
              </a:lnSpc>
              <a:spcBef>
                <a:spcPct val="5000"/>
              </a:spcBef>
              <a:buFontTx/>
              <a:buNone/>
            </a:pPr>
            <a:r>
              <a:rPr lang="zh-CN" altLang="en-US" sz="3200" b="1" dirty="0">
                <a:ea typeface="楷体_GB2312" panose="02010609030101010101" pitchFamily="49" charset="-122"/>
              </a:rPr>
              <a:t>　　根据以上的分析，上述段落可以译为： </a:t>
            </a:r>
            <a:endParaRPr lang="zh-CN" altLang="en-US" sz="3200" b="1" dirty="0">
              <a:ea typeface="楷体_GB2312" panose="02010609030101010101" pitchFamily="49" charset="-122"/>
            </a:endParaRPr>
          </a:p>
          <a:p>
            <a:pPr marL="0" indent="0" algn="just" hangingPunct="0">
              <a:lnSpc>
                <a:spcPct val="105000"/>
              </a:lnSpc>
              <a:spcBef>
                <a:spcPct val="5000"/>
              </a:spcBef>
              <a:buFontTx/>
              <a:buNone/>
            </a:pPr>
            <a:r>
              <a:rPr lang="zh-CN" altLang="en-US" sz="3200" b="1" dirty="0">
                <a:solidFill>
                  <a:srgbClr val="0000FF"/>
                </a:solidFill>
                <a:ea typeface="华文新魏" panose="02010800040101010101" pitchFamily="2" charset="-122"/>
              </a:rPr>
              <a:t>　　</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自动化一直是，而且现在仍然是一个被许多人误用的词，但是它固有的意义以及它多方面的含义正逐渐为人们所理解。如果不是非下定义不可的话，也许我可以试着这样去阐释：自动化就是通过对机器系统的运转进行适当的测量、观察和控制，使之以最高的效率运转的这样一个概念。自动化要求不断地详细了解机器的工作，一有必要可以立即采取最佳校正措施。从这一确切含义来看，自动化只有在充分利用了它的三个主要因素，即通讯、计算和控制之后，才能完全实现。</a:t>
            </a:r>
            <a:r>
              <a:rPr lang="zh-CN" altLang="en-US" dirty="0">
                <a:solidFill>
                  <a:srgbClr val="FF0000"/>
                </a:solidFill>
                <a:effectLst>
                  <a:outerShdw blurRad="38100" dist="25400" dir="5400000" algn="ctr" rotWithShape="0">
                    <a:srgbClr val="6E747A">
                      <a:alpha val="43000"/>
                    </a:srgbClr>
                  </a:outerShdw>
                </a:effectLst>
                <a:ea typeface="华文新魏" panose="02010800040101010101" pitchFamily="2" charset="-122"/>
              </a:rPr>
              <a:t>因此</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，我认为很有必要使大家认识和了解这种通讯、计算和控制三结合对我们社会的意义，</a:t>
            </a:r>
            <a:r>
              <a:rPr lang="zh-CN" altLang="en-US" dirty="0" smtClean="0">
                <a:solidFill>
                  <a:schemeClr val="accent1"/>
                </a:solidFill>
                <a:effectLst>
                  <a:outerShdw blurRad="38100" dist="25400" dir="5400000" algn="ctr" rotWithShape="0">
                    <a:srgbClr val="6E747A">
                      <a:alpha val="43000"/>
                    </a:srgbClr>
                  </a:outerShdw>
                </a:effectLst>
                <a:ea typeface="华文新魏" panose="02010800040101010101" pitchFamily="2" charset="-122"/>
              </a:rPr>
              <a:t>至少是某些</a:t>
            </a:r>
            <a:r>
              <a:rPr lang="zh-CN" altLang="en-US" dirty="0">
                <a:solidFill>
                  <a:schemeClr val="accent1"/>
                </a:solidFill>
                <a:effectLst>
                  <a:outerShdw blurRad="38100" dist="25400" dir="5400000" algn="ctr" rotWithShape="0">
                    <a:srgbClr val="6E747A">
                      <a:alpha val="43000"/>
                    </a:srgbClr>
                  </a:outerShdw>
                </a:effectLst>
                <a:ea typeface="华文新魏" panose="02010800040101010101" pitchFamily="2" charset="-122"/>
              </a:rPr>
              <a:t>方面的意义。</a:t>
            </a:r>
            <a:r>
              <a:rPr lang="zh-CN" altLang="en-US" dirty="0">
                <a:ea typeface="楷体_GB2312" panose="02010609030101010101" pitchFamily="49" charset="-122"/>
              </a:rPr>
              <a:t>　</a:t>
            </a:r>
            <a:endParaRPr lang="zh-CN" altLang="en-US" dirty="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utoUpdateAnimBg="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294969" y="191738"/>
            <a:ext cx="11621728" cy="6371296"/>
          </a:xfrm>
        </p:spPr>
        <p:txBody>
          <a:bodyPr/>
          <a:lstStyle/>
          <a:p>
            <a:pPr>
              <a:lnSpc>
                <a:spcPct val="105000"/>
              </a:lnSpc>
              <a:spcBef>
                <a:spcPct val="5000"/>
              </a:spcBef>
              <a:buFontTx/>
              <a:buNone/>
            </a:pPr>
            <a:r>
              <a:rPr lang="zh-CN" altLang="en-US" dirty="0">
                <a:ea typeface="楷体_GB2312" panose="02010609030101010101" pitchFamily="49" charset="-122"/>
              </a:rPr>
              <a:t>          </a:t>
            </a:r>
            <a:r>
              <a:rPr lang="zh-CN" altLang="en-US" b="1" dirty="0">
                <a:ea typeface="楷体_GB2312" panose="02010609030101010101" pitchFamily="49" charset="-122"/>
              </a:rPr>
              <a:t>再以下一段为例：</a:t>
            </a:r>
            <a:endParaRPr lang="zh-CN" altLang="en-US" b="1" dirty="0">
              <a:ea typeface="楷体_GB2312" panose="02010609030101010101" pitchFamily="49" charset="-122"/>
            </a:endParaRPr>
          </a:p>
          <a:p>
            <a:pPr algn="just">
              <a:lnSpc>
                <a:spcPct val="105000"/>
              </a:lnSpc>
              <a:spcBef>
                <a:spcPct val="5000"/>
              </a:spcBef>
              <a:buFontTx/>
              <a:buNone/>
            </a:pPr>
            <a:r>
              <a:rPr lang="en-US" altLang="zh-CN" dirty="0">
                <a:ea typeface="楷体_GB2312" panose="02010609030101010101" pitchFamily="49" charset="-122"/>
              </a:rPr>
              <a:t>          </a:t>
            </a:r>
            <a:r>
              <a:rPr lang="en-US" altLang="zh-CN" dirty="0">
                <a:solidFill>
                  <a:srgbClr val="0000FF"/>
                </a:solidFill>
                <a:ea typeface="楷体_GB2312" panose="02010609030101010101" pitchFamily="49" charset="-122"/>
              </a:rPr>
              <a:t>It might help</a:t>
            </a:r>
            <a:r>
              <a:rPr lang="en-US" altLang="zh-CN"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to begin with</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to consider one of the industries in which automation has already begun to establish </a:t>
            </a:r>
            <a:r>
              <a:rPr lang="en-US" altLang="zh-CN" dirty="0" smtClean="0">
                <a:solidFill>
                  <a:srgbClr val="0000FF"/>
                </a:solidFill>
                <a:ea typeface="楷体_GB2312" panose="02010609030101010101" pitchFamily="49" charset="-122"/>
              </a:rPr>
              <a:t>itself---steel making</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1</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a:t>
            </a:r>
            <a:r>
              <a:rPr lang="en-US" altLang="zh-CN" b="1" dirty="0" smtClean="0">
                <a:solidFill>
                  <a:srgbClr val="FF330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Those </a:t>
            </a:r>
            <a:r>
              <a:rPr lang="en-US" altLang="zh-CN" dirty="0">
                <a:solidFill>
                  <a:srgbClr val="0000FF"/>
                </a:solidFill>
                <a:ea typeface="楷体_GB2312" panose="02010609030101010101" pitchFamily="49" charset="-122"/>
              </a:rPr>
              <a:t>who have seen a steel mill know something of the variety of processes</a:t>
            </a:r>
            <a:r>
              <a:rPr lang="en-US" altLang="zh-CN"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from the blast-furnace onwards</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which are interlinked before the final rod or sheet emerges ready on its way to an engineering shop or a major-car </a:t>
            </a:r>
            <a:r>
              <a:rPr lang="en-US" altLang="zh-CN" dirty="0" smtClean="0">
                <a:solidFill>
                  <a:srgbClr val="0000FF"/>
                </a:solidFill>
                <a:ea typeface="楷体_GB2312" panose="02010609030101010101" pitchFamily="49" charset="-122"/>
              </a:rPr>
              <a:t>factory</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2</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In </a:t>
            </a:r>
            <a:r>
              <a:rPr lang="en-US" altLang="zh-CN" dirty="0">
                <a:solidFill>
                  <a:srgbClr val="0000FF"/>
                </a:solidFill>
                <a:ea typeface="楷体_GB2312" panose="02010609030101010101" pitchFamily="49" charset="-122"/>
              </a:rPr>
              <a:t>order to make each of the departments in the mill fully efficient</a:t>
            </a:r>
            <a:r>
              <a:rPr lang="en-US" altLang="zh-CN" b="1"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you can control it by means of a computer</a:t>
            </a:r>
            <a:r>
              <a:rPr lang="en-US" altLang="zh-CN"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fed with all the information required to operate </a:t>
            </a:r>
            <a:r>
              <a:rPr lang="en-US" altLang="zh-CN" dirty="0" smtClean="0">
                <a:solidFill>
                  <a:srgbClr val="0000FF"/>
                </a:solidFill>
                <a:ea typeface="楷体_GB2312" panose="02010609030101010101" pitchFamily="49" charset="-122"/>
              </a:rPr>
              <a:t>it</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3</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 </a:t>
            </a:r>
            <a:r>
              <a:rPr lang="en-US" altLang="zh-CN" dirty="0" smtClean="0">
                <a:solidFill>
                  <a:srgbClr val="0000FF"/>
                </a:solidFill>
                <a:ea typeface="楷体_GB2312" panose="02010609030101010101" pitchFamily="49" charset="-122"/>
              </a:rPr>
              <a:t>In </a:t>
            </a:r>
            <a:r>
              <a:rPr lang="en-US" altLang="zh-CN" dirty="0">
                <a:solidFill>
                  <a:srgbClr val="0000FF"/>
                </a:solidFill>
                <a:ea typeface="楷体_GB2312" panose="02010609030101010101" pitchFamily="49" charset="-122"/>
              </a:rPr>
              <a:t>the case of the blast-furnace</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b="1" dirty="0">
                <a:solidFill>
                  <a:srgbClr val="0000FF"/>
                </a:solidFill>
                <a:ea typeface="楷体_GB2312" panose="02010609030101010101" pitchFamily="49" charset="-122"/>
              </a:rPr>
              <a:t> </a:t>
            </a:r>
            <a:r>
              <a:rPr lang="en-US" altLang="zh-CN" dirty="0">
                <a:solidFill>
                  <a:srgbClr val="0000FF"/>
                </a:solidFill>
                <a:ea typeface="楷体_GB2312" panose="02010609030101010101" pitchFamily="49" charset="-122"/>
              </a:rPr>
              <a:t>the computer would need to be supplied with information about the raw material which goes into the furnace</a:t>
            </a:r>
            <a:r>
              <a:rPr lang="en-US" altLang="zh-CN" b="1" dirty="0">
                <a:solidFill>
                  <a:srgbClr val="0000FF"/>
                </a:solidFill>
                <a:latin typeface="Times New Roman" panose="02020603050405020304" pitchFamily="18" charset="0"/>
                <a:ea typeface="楷体_GB2312" panose="02010609030101010101" pitchFamily="49" charset="-122"/>
              </a:rPr>
              <a:t>, </a:t>
            </a:r>
            <a:r>
              <a:rPr lang="en-US" altLang="zh-CN" dirty="0">
                <a:solidFill>
                  <a:srgbClr val="0000FF"/>
                </a:solidFill>
                <a:ea typeface="楷体_GB2312" panose="02010609030101010101" pitchFamily="49" charset="-122"/>
              </a:rPr>
              <a:t>the temperatures at which the furnace works</a:t>
            </a:r>
            <a:r>
              <a:rPr lang="en-US" altLang="zh-CN" b="1" dirty="0">
                <a:solidFill>
                  <a:srgbClr val="0000FF"/>
                </a:solidFill>
                <a:latin typeface="Times New Roman" panose="02020603050405020304" pitchFamily="18" charset="0"/>
                <a:ea typeface="楷体_GB2312" panose="02010609030101010101" pitchFamily="49" charset="-122"/>
              </a:rPr>
              <a:t>,</a:t>
            </a:r>
            <a:r>
              <a:rPr lang="en-US" altLang="zh-CN" dirty="0">
                <a:solidFill>
                  <a:srgbClr val="0000FF"/>
                </a:solidFill>
                <a:ea typeface="楷体_GB2312" panose="02010609030101010101" pitchFamily="49" charset="-122"/>
              </a:rPr>
              <a:t> and best way of dealing with the various </a:t>
            </a:r>
            <a:r>
              <a:rPr lang="en-US" altLang="zh-CN" dirty="0" smtClean="0">
                <a:solidFill>
                  <a:srgbClr val="0000FF"/>
                </a:solidFill>
                <a:ea typeface="楷体_GB2312" panose="02010609030101010101" pitchFamily="49" charset="-122"/>
              </a:rPr>
              <a:t>ingredients</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dirty="0" smtClean="0">
                <a:solidFill>
                  <a:srgbClr val="FF3300"/>
                </a:solidFill>
                <a:ea typeface="楷体_GB2312" panose="02010609030101010101" pitchFamily="49" charset="-122"/>
              </a:rPr>
              <a:t>4</a:t>
            </a:r>
            <a:r>
              <a:rPr lang="en-US" altLang="zh-CN" b="1" dirty="0" smtClean="0">
                <a:solidFill>
                  <a:srgbClr val="FF3300"/>
                </a:solidFill>
                <a:latin typeface="Times New Roman" panose="02020603050405020304" pitchFamily="18" charset="0"/>
                <a:ea typeface="楷体_GB2312" panose="02010609030101010101" pitchFamily="49" charset="-122"/>
              </a:rPr>
              <a:t>）</a:t>
            </a:r>
            <a:r>
              <a:rPr lang="en-US" altLang="zh-CN" b="1" dirty="0" smtClean="0">
                <a:solidFill>
                  <a:srgbClr val="00B0F0"/>
                </a:solidFill>
                <a:latin typeface="Times New Roman" panose="02020603050405020304" pitchFamily="18" charset="0"/>
                <a:ea typeface="楷体_GB2312" panose="02010609030101010101" pitchFamily="49" charset="-122"/>
              </a:rPr>
              <a:t>.</a:t>
            </a:r>
            <a:endParaRPr lang="en-US" altLang="zh-CN" dirty="0">
              <a:solidFill>
                <a:srgbClr val="00B0F0"/>
              </a:solidFill>
              <a:latin typeface="Times New Roman" panose="02020603050405020304" pitchFamily="18" charset="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a:xfrm>
            <a:off x="442452" y="722671"/>
            <a:ext cx="11179277" cy="5574890"/>
          </a:xfrm>
        </p:spPr>
        <p:txBody>
          <a:bodyPr/>
          <a:lstStyle/>
          <a:p>
            <a:pPr marL="0" indent="0" algn="just" hangingPunct="0">
              <a:lnSpc>
                <a:spcPct val="105000"/>
              </a:lnSpc>
              <a:spcBef>
                <a:spcPct val="5000"/>
              </a:spcBef>
              <a:buFontTx/>
              <a:buNone/>
            </a:pPr>
            <a:r>
              <a:rPr lang="zh-CN" altLang="en-US" sz="3200" dirty="0">
                <a:ea typeface="楷体_GB2312" panose="02010609030101010101" pitchFamily="49" charset="-122"/>
              </a:rPr>
              <a:t>　　这</a:t>
            </a:r>
            <a:r>
              <a:rPr lang="zh-CN" altLang="en-US" sz="3200" b="1" dirty="0">
                <a:ea typeface="楷体_GB2312" panose="02010609030101010101" pitchFamily="49" charset="-122"/>
              </a:rPr>
              <a:t>一段</a:t>
            </a:r>
            <a:r>
              <a:rPr lang="zh-CN" altLang="en-US" sz="3200" b="1" dirty="0" smtClean="0">
                <a:ea typeface="楷体_GB2312" panose="02010609030101010101" pitchFamily="49" charset="-122"/>
              </a:rPr>
              <a:t>的功</a:t>
            </a:r>
            <a:r>
              <a:rPr lang="zh-CN" altLang="en-US" sz="3200" b="1" dirty="0">
                <a:ea typeface="楷体_GB2312" panose="02010609030101010101" pitchFamily="49" charset="-122"/>
              </a:rPr>
              <a:t>能是例</a:t>
            </a:r>
            <a:r>
              <a:rPr lang="zh-CN" altLang="en-US" sz="3200" dirty="0">
                <a:ea typeface="楷体_GB2312" panose="02010609030101010101" pitchFamily="49" charset="-122"/>
              </a:rPr>
              <a:t>证说</a:t>
            </a:r>
            <a:r>
              <a:rPr lang="zh-CN" altLang="en-US" sz="3200" b="1" dirty="0">
                <a:ea typeface="楷体_GB2312" panose="02010609030101010101" pitchFamily="49" charset="-122"/>
              </a:rPr>
              <a:t>明，以具体例</a:t>
            </a:r>
            <a:r>
              <a:rPr lang="zh-CN" altLang="en-US" sz="3200" dirty="0">
                <a:ea typeface="楷体_GB2312" panose="02010609030101010101" pitchFamily="49" charset="-122"/>
              </a:rPr>
              <a:t>证阐</a:t>
            </a:r>
            <a:r>
              <a:rPr lang="zh-CN" altLang="en-US" sz="3200" b="1" dirty="0">
                <a:ea typeface="楷体_GB2312" panose="02010609030101010101" pitchFamily="49" charset="-122"/>
              </a:rPr>
              <a:t>明前一段所述的自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化的定</a:t>
            </a:r>
            <a:r>
              <a:rPr lang="zh-CN" altLang="en-US" sz="3200" dirty="0">
                <a:ea typeface="楷体_GB2312" panose="02010609030101010101" pitchFamily="49" charset="-122"/>
              </a:rPr>
              <a:t>义</a:t>
            </a:r>
            <a:r>
              <a:rPr lang="zh-CN" altLang="en-US" sz="3200" b="1" dirty="0">
                <a:ea typeface="楷体_GB2312" panose="02010609030101010101" pitchFamily="49" charset="-122"/>
              </a:rPr>
              <a:t>，</a:t>
            </a:r>
            <a:r>
              <a:rPr lang="zh-CN" altLang="en-US" sz="3200" dirty="0">
                <a:ea typeface="楷体_GB2312" panose="02010609030101010101" pitchFamily="49" charset="-122"/>
              </a:rPr>
              <a:t>这</a:t>
            </a:r>
            <a:r>
              <a:rPr lang="zh-CN" altLang="en-US" sz="3200" b="1" dirty="0">
                <a:ea typeface="楷体_GB2312" panose="02010609030101010101" pitchFamily="49" charset="-122"/>
              </a:rPr>
              <a:t>两段在意</a:t>
            </a:r>
            <a:r>
              <a:rPr lang="zh-CN" altLang="en-US" sz="3200" dirty="0">
                <a:ea typeface="楷体_GB2312" panose="02010609030101010101" pitchFamily="49" charset="-122"/>
              </a:rPr>
              <a:t>义</a:t>
            </a:r>
            <a:r>
              <a:rPr lang="zh-CN" altLang="en-US" sz="3200" b="1" dirty="0">
                <a:ea typeface="楷体_GB2312" panose="02010609030101010101" pitchFamily="49" charset="-122"/>
              </a:rPr>
              <a:t>上是密切</a:t>
            </a:r>
            <a:r>
              <a:rPr lang="zh-CN" altLang="en-US" sz="3200" dirty="0">
                <a:ea typeface="楷体_GB2312" panose="02010609030101010101" pitchFamily="49" charset="-122"/>
              </a:rPr>
              <a:t>联</a:t>
            </a:r>
            <a:r>
              <a:rPr lang="zh-CN" altLang="en-US" sz="3200" b="1" dirty="0">
                <a:ea typeface="楷体_GB2312" panose="02010609030101010101" pitchFamily="49" charset="-122"/>
              </a:rPr>
              <a:t>系的。</a:t>
            </a:r>
            <a:endParaRPr lang="zh-CN" altLang="en-US" sz="3200" b="1" dirty="0">
              <a:ea typeface="楷体_GB2312" panose="02010609030101010101" pitchFamily="49" charset="-122"/>
            </a:endParaRPr>
          </a:p>
          <a:p>
            <a:pPr marL="0" indent="0" algn="just" hangingPunct="0">
              <a:lnSpc>
                <a:spcPct val="105000"/>
              </a:lnSpc>
              <a:spcBef>
                <a:spcPct val="5000"/>
              </a:spcBef>
              <a:buFontTx/>
              <a:buNone/>
            </a:pPr>
            <a:r>
              <a:rPr lang="zh-CN" altLang="en-US" sz="3200" b="1" dirty="0">
                <a:ea typeface="楷体_GB2312" panose="02010609030101010101" pitchFamily="49" charset="-122"/>
              </a:rPr>
              <a:t>　　</a:t>
            </a:r>
            <a:r>
              <a:rPr lang="zh-CN" altLang="en-US" sz="3200" dirty="0">
                <a:ea typeface="楷体_GB2312" panose="02010609030101010101" pitchFamily="49" charset="-122"/>
              </a:rPr>
              <a:t>这</a:t>
            </a:r>
            <a:r>
              <a:rPr lang="zh-CN" altLang="en-US" sz="3200" b="1" dirty="0">
                <a:ea typeface="楷体_GB2312" panose="02010609030101010101" pitchFamily="49" charset="-122"/>
              </a:rPr>
              <a:t>段第一句就表明</a:t>
            </a:r>
            <a:r>
              <a:rPr lang="zh-CN" altLang="en-US" sz="3200" dirty="0">
                <a:ea typeface="楷体_GB2312" panose="02010609030101010101" pitchFamily="49" charset="-122"/>
              </a:rPr>
              <a:t>这</a:t>
            </a:r>
            <a:r>
              <a:rPr lang="zh-CN" altLang="en-US" sz="3200" b="1" dirty="0">
                <a:ea typeface="楷体_GB2312" panose="02010609030101010101" pitchFamily="49" charset="-122"/>
              </a:rPr>
              <a:t>一段的功能，以已</a:t>
            </a:r>
            <a:r>
              <a:rPr lang="zh-CN" altLang="en-US" sz="3200" dirty="0">
                <a:ea typeface="楷体_GB2312" panose="02010609030101010101" pitchFamily="49" charset="-122"/>
              </a:rPr>
              <a:t>经实现</a:t>
            </a:r>
            <a:r>
              <a:rPr lang="zh-CN" altLang="en-US" sz="3200" b="1" dirty="0">
                <a:ea typeface="楷体_GB2312" panose="02010609030101010101" pitchFamily="49" charset="-122"/>
              </a:rPr>
              <a:t>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化的</a:t>
            </a:r>
            <a:r>
              <a:rPr lang="zh-CN" altLang="en-US" sz="3200" dirty="0">
                <a:ea typeface="楷体_GB2312" panose="02010609030101010101" pitchFamily="49" charset="-122"/>
              </a:rPr>
              <a:t>炼钢厂为</a:t>
            </a:r>
            <a:r>
              <a:rPr lang="zh-CN" altLang="en-US" sz="3200" b="1" dirty="0">
                <a:ea typeface="楷体_GB2312" panose="02010609030101010101" pitchFamily="49" charset="-122"/>
              </a:rPr>
              <a:t>例来</a:t>
            </a:r>
            <a:r>
              <a:rPr lang="zh-CN" altLang="en-US" sz="3200" dirty="0">
                <a:ea typeface="楷体_GB2312" panose="02010609030101010101" pitchFamily="49" charset="-122"/>
              </a:rPr>
              <a:t>阐</a:t>
            </a:r>
            <a:r>
              <a:rPr lang="zh-CN" altLang="en-US" sz="3200" b="1" dirty="0">
                <a:ea typeface="楷体_GB2312" panose="02010609030101010101" pitchFamily="49" charset="-122"/>
              </a:rPr>
              <a:t>明自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化，帮助人</a:t>
            </a:r>
            <a:r>
              <a:rPr lang="zh-CN" altLang="en-US" sz="3200" dirty="0">
                <a:ea typeface="楷体_GB2312" panose="02010609030101010101" pitchFamily="49" charset="-122"/>
              </a:rPr>
              <a:t>们</a:t>
            </a:r>
            <a:r>
              <a:rPr lang="zh-CN" altLang="en-US" sz="3200" b="1" dirty="0">
                <a:ea typeface="楷体_GB2312" panose="02010609030101010101" pitchFamily="49" charset="-122"/>
              </a:rPr>
              <a:t>了解自</a:t>
            </a:r>
            <a:r>
              <a:rPr lang="zh-CN" altLang="en-US" sz="3200" dirty="0">
                <a:ea typeface="楷体_GB2312" panose="02010609030101010101" pitchFamily="49" charset="-122"/>
              </a:rPr>
              <a:t>动</a:t>
            </a:r>
            <a:r>
              <a:rPr lang="zh-CN" altLang="en-US" sz="3200" b="1" dirty="0">
                <a:ea typeface="楷体_GB2312" panose="02010609030101010101" pitchFamily="49" charset="-122"/>
              </a:rPr>
              <a:t>化。</a:t>
            </a:r>
            <a:endParaRPr lang="zh-CN" altLang="en-US" sz="3200" b="1" dirty="0">
              <a:ea typeface="楷体_GB2312" panose="02010609030101010101" pitchFamily="49" charset="-122"/>
            </a:endParaRPr>
          </a:p>
          <a:p>
            <a:pPr marL="0" indent="0" algn="just" hangingPunct="0">
              <a:lnSpc>
                <a:spcPct val="105000"/>
              </a:lnSpc>
              <a:spcBef>
                <a:spcPct val="5000"/>
              </a:spcBef>
              <a:buFontTx/>
              <a:buNone/>
            </a:pPr>
            <a:r>
              <a:rPr lang="zh-CN" altLang="en-US" sz="3200" b="1" dirty="0">
                <a:ea typeface="楷体_GB2312" panose="02010609030101010101" pitchFamily="49" charset="-122"/>
              </a:rPr>
              <a:t>　　第二句</a:t>
            </a:r>
            <a:r>
              <a:rPr lang="zh-CN" altLang="en-US" sz="3200" dirty="0">
                <a:ea typeface="楷体_GB2312" panose="02010609030101010101" pitchFamily="49" charset="-122"/>
              </a:rPr>
              <a:t>为</a:t>
            </a:r>
            <a:r>
              <a:rPr lang="zh-CN" altLang="en-US" sz="3200" b="1" dirty="0">
                <a:ea typeface="楷体_GB2312" panose="02010609030101010101" pitchFamily="49" charset="-122"/>
              </a:rPr>
              <a:t>第一句提供具体的</a:t>
            </a:r>
            <a:r>
              <a:rPr lang="zh-CN" altLang="en-US" sz="3200" dirty="0">
                <a:ea typeface="楷体_GB2312" panose="02010609030101010101" pitchFamily="49" charset="-122"/>
              </a:rPr>
              <a:t>细节</a:t>
            </a:r>
            <a:r>
              <a:rPr lang="zh-CN" altLang="en-US" sz="3200" b="1" dirty="0">
                <a:ea typeface="楷体_GB2312" panose="02010609030101010101" pitchFamily="49" charset="-122"/>
              </a:rPr>
              <a:t>，两句的关系</a:t>
            </a:r>
            <a:r>
              <a:rPr lang="zh-CN" altLang="en-US" sz="3200" dirty="0">
                <a:ea typeface="楷体_GB2312" panose="02010609030101010101" pitchFamily="49" charset="-122"/>
              </a:rPr>
              <a:t>为</a:t>
            </a:r>
            <a:r>
              <a:rPr lang="en-US" altLang="zh-CN" sz="3200" dirty="0">
                <a:ea typeface="楷体_GB2312" panose="02010609030101010101" pitchFamily="49" charset="-122"/>
              </a:rPr>
              <a:t>Statement and Elaboration</a:t>
            </a:r>
            <a:r>
              <a:rPr lang="en-US" altLang="zh-CN" sz="3200" b="1" dirty="0">
                <a:ea typeface="楷体_GB2312" panose="02010609030101010101" pitchFamily="49" charset="-122"/>
              </a:rPr>
              <a:t>。</a:t>
            </a:r>
            <a:endParaRPr lang="en-US" altLang="zh-CN" sz="3200" b="1" dirty="0">
              <a:ea typeface="楷体_GB2312" panose="02010609030101010101" pitchFamily="49" charset="-122"/>
            </a:endParaRPr>
          </a:p>
          <a:p>
            <a:pPr marL="0" indent="0" algn="just" hangingPunct="0">
              <a:lnSpc>
                <a:spcPct val="105000"/>
              </a:lnSpc>
              <a:spcBef>
                <a:spcPct val="5000"/>
              </a:spcBef>
              <a:buFontTx/>
              <a:buNone/>
            </a:pPr>
            <a:r>
              <a:rPr lang="zh-CN" altLang="en-US" sz="3200" b="1" dirty="0">
                <a:ea typeface="楷体_GB2312" panose="02010609030101010101" pitchFamily="49" charset="-122"/>
              </a:rPr>
              <a:t>　　第三、第四句之</a:t>
            </a:r>
            <a:r>
              <a:rPr lang="zh-CN" altLang="en-US" sz="3200" dirty="0">
                <a:ea typeface="楷体_GB2312" panose="02010609030101010101" pitchFamily="49" charset="-122"/>
              </a:rPr>
              <a:t>间</a:t>
            </a:r>
            <a:r>
              <a:rPr lang="zh-CN" altLang="en-US" sz="3200" b="1" dirty="0">
                <a:ea typeface="楷体_GB2312" panose="02010609030101010101" pitchFamily="49" charset="-122"/>
              </a:rPr>
              <a:t>也是一种</a:t>
            </a:r>
            <a:r>
              <a:rPr lang="zh-CN" altLang="en-US" sz="3200" dirty="0">
                <a:ea typeface="楷体_GB2312" panose="02010609030101010101" pitchFamily="49" charset="-122"/>
              </a:rPr>
              <a:t>对</a:t>
            </a:r>
            <a:r>
              <a:rPr lang="zh-CN" altLang="en-US" sz="3200" b="1" dirty="0">
                <a:ea typeface="楷体_GB2312" panose="02010609030101010101" pitchFamily="49" charset="-122"/>
              </a:rPr>
              <a:t>照关系。前者是关于</a:t>
            </a:r>
            <a:r>
              <a:rPr lang="zh-CN" altLang="en-US" sz="3200" dirty="0">
                <a:ea typeface="楷体_GB2312" panose="02010609030101010101" pitchFamily="49" charset="-122"/>
              </a:rPr>
              <a:t>炼钢</a:t>
            </a:r>
            <a:r>
              <a:rPr lang="zh-CN" altLang="en-US" sz="3200" b="1" dirty="0">
                <a:ea typeface="楷体_GB2312" panose="02010609030101010101" pitchFamily="49" charset="-122"/>
              </a:rPr>
              <a:t>厂操作程序，而后者是关于如何利用</a:t>
            </a:r>
            <a:r>
              <a:rPr lang="zh-CN" altLang="en-US" sz="3200" dirty="0">
                <a:ea typeface="楷体_GB2312" panose="02010609030101010101" pitchFamily="49" charset="-122"/>
              </a:rPr>
              <a:t>计</a:t>
            </a:r>
            <a:r>
              <a:rPr lang="zh-CN" altLang="en-US" sz="3200" b="1" dirty="0">
                <a:ea typeface="楷体_GB2312" panose="02010609030101010101" pitchFamily="49" charset="-122"/>
              </a:rPr>
              <a:t>算机使</a:t>
            </a:r>
            <a:r>
              <a:rPr lang="zh-CN" altLang="en-US" sz="3200" dirty="0">
                <a:ea typeface="楷体_GB2312" panose="02010609030101010101" pitchFamily="49" charset="-122"/>
              </a:rPr>
              <a:t>炼钢</a:t>
            </a:r>
            <a:r>
              <a:rPr lang="zh-CN" altLang="en-US" sz="3200" b="1" dirty="0">
                <a:ea typeface="楷体_GB2312" panose="02010609030101010101" pitchFamily="49" charset="-122"/>
              </a:rPr>
              <a:t>厂各部</a:t>
            </a:r>
            <a:r>
              <a:rPr lang="zh-CN" altLang="en-US" sz="3200" dirty="0">
                <a:ea typeface="楷体_GB2312" panose="02010609030101010101" pitchFamily="49" charset="-122"/>
              </a:rPr>
              <a:t>门</a:t>
            </a:r>
            <a:r>
              <a:rPr lang="zh-CN" altLang="en-US" sz="3200" b="1" dirty="0">
                <a:ea typeface="楷体_GB2312" panose="02010609030101010101" pitchFamily="49" charset="-122"/>
              </a:rPr>
              <a:t>高效率的运</a:t>
            </a:r>
            <a:r>
              <a:rPr lang="zh-CN" altLang="en-US" sz="3200" dirty="0">
                <a:ea typeface="楷体_GB2312" panose="02010609030101010101" pitchFamily="49" charset="-122"/>
              </a:rPr>
              <a:t>转</a:t>
            </a:r>
            <a:r>
              <a:rPr lang="zh-CN" altLang="en-US" sz="3200" b="1" dirty="0">
                <a:ea typeface="楷体_GB2312" panose="02010609030101010101" pitchFamily="49" charset="-122"/>
              </a:rPr>
              <a:t>。</a:t>
            </a:r>
            <a:endParaRPr lang="zh-CN" altLang="en-US" sz="3200" b="1" dirty="0">
              <a:solidFill>
                <a:srgbClr val="0000FF"/>
              </a:solidFill>
              <a:ea typeface="华文新魏" panose="0201080004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2"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body" idx="1"/>
          </p:nvPr>
        </p:nvSpPr>
        <p:spPr>
          <a:xfrm>
            <a:off x="486698" y="545689"/>
            <a:ext cx="11282516" cy="5840361"/>
          </a:xfrm>
        </p:spPr>
        <p:txBody>
          <a:bodyPr/>
          <a:lstStyle/>
          <a:p>
            <a:pPr marL="0" indent="0" algn="just" hangingPunct="0">
              <a:lnSpc>
                <a:spcPct val="105000"/>
              </a:lnSpc>
              <a:spcBef>
                <a:spcPct val="5000"/>
              </a:spcBef>
              <a:buFontTx/>
              <a:buNone/>
            </a:pPr>
            <a:r>
              <a:rPr lang="zh-CN" altLang="en-US" sz="3200" b="1" dirty="0">
                <a:ea typeface="楷体_GB2312" panose="02010609030101010101" pitchFamily="49" charset="-122"/>
              </a:rPr>
              <a:t>　　译文如下：</a:t>
            </a:r>
            <a:endParaRPr lang="zh-CN" altLang="en-US" sz="3200" b="1" dirty="0">
              <a:ea typeface="楷体_GB2312" panose="02010609030101010101" pitchFamily="49" charset="-122"/>
            </a:endParaRPr>
          </a:p>
          <a:p>
            <a:pPr marL="0" indent="0" algn="just" hangingPunct="0">
              <a:lnSpc>
                <a:spcPct val="105000"/>
              </a:lnSpc>
              <a:spcBef>
                <a:spcPct val="5000"/>
              </a:spcBef>
              <a:buFontTx/>
              <a:buNone/>
            </a:pPr>
            <a:r>
              <a:rPr lang="zh-CN" altLang="en-US" sz="3200" dirty="0">
                <a:solidFill>
                  <a:srgbClr val="0000FF"/>
                </a:solidFill>
                <a:ea typeface="楷体_GB2312" panose="02010609030101010101" pitchFamily="49" charset="-122"/>
              </a:rPr>
              <a:t>　　</a:t>
            </a:r>
            <a:r>
              <a:rPr lang="zh-CN" altLang="en-US" sz="3200" dirty="0">
                <a:solidFill>
                  <a:srgbClr val="FF0000"/>
                </a:solidFill>
                <a:ea typeface="华文新魏" panose="02010800040101010101" pitchFamily="2" charset="-122"/>
              </a:rPr>
              <a:t>要想了解</a:t>
            </a:r>
            <a:r>
              <a:rPr lang="zh-CN" altLang="en-US" sz="3200" dirty="0">
                <a:solidFill>
                  <a:srgbClr val="0000FF"/>
                </a:solidFill>
                <a:ea typeface="华文新魏" panose="02010800040101010101" pitchFamily="2" charset="-122"/>
              </a:rPr>
              <a:t>自动化的意义，首先研究一下已经实现了自动化的一种工业</a:t>
            </a:r>
            <a:r>
              <a:rPr lang="zh-CN" altLang="en-US" sz="3200" dirty="0">
                <a:solidFill>
                  <a:srgbClr val="0000FF"/>
                </a:solidFill>
                <a:latin typeface="Times New Roman" panose="02020603050405020304"/>
                <a:ea typeface="华文新魏" panose="02010800040101010101" pitchFamily="2" charset="-122"/>
              </a:rPr>
              <a:t>—</a:t>
            </a:r>
            <a:r>
              <a:rPr lang="zh-CN" altLang="en-US" sz="3200" dirty="0">
                <a:solidFill>
                  <a:srgbClr val="0000FF"/>
                </a:solidFill>
                <a:ea typeface="华文新魏" panose="02010800040101010101" pitchFamily="2" charset="-122"/>
              </a:rPr>
              <a:t>炼钢业的情况可能是有帮助的。参观过炼钢厂的人对炼钢的各个不同的步骤有所了解：从鼓风炉开始，</a:t>
            </a:r>
            <a:r>
              <a:rPr lang="zh-CN" altLang="en-US" sz="3200" dirty="0">
                <a:solidFill>
                  <a:srgbClr val="FF0000"/>
                </a:solidFill>
                <a:ea typeface="华文新魏" panose="02010800040101010101" pitchFamily="2" charset="-122"/>
              </a:rPr>
              <a:t>经过相互联系的步骤</a:t>
            </a:r>
            <a:r>
              <a:rPr lang="zh-CN" altLang="en-US" sz="3200" dirty="0">
                <a:solidFill>
                  <a:srgbClr val="0000FF"/>
                </a:solidFill>
                <a:ea typeface="华文新魏" panose="02010800040101010101" pitchFamily="2" charset="-122"/>
              </a:rPr>
              <a:t>，直到最后制成钢条或钢板，准备运往加工车间或汽车制造厂。为了使钢厂的每个部门能高效率运转，可以利用计算机进行控制，把钢厂运转所需要的一切信息、资料都输入到计算机里去。就鼓风机而言，需要给计算机输入以下几方面的资料：送入炉内的原料，炉子操作温度和调配炉内的各种配料的最佳方案。</a:t>
            </a:r>
            <a:endParaRPr lang="zh-CN" altLang="en-US" sz="3200" dirty="0">
              <a:solidFill>
                <a:srgbClr val="0000FF"/>
              </a:solidFill>
              <a:ea typeface="华文新魏" panose="02010800040101010101" pitchFamily="2"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4">
                                            <p:txEl>
                                              <p:pRg st="0" end="0"/>
                                            </p:txEl>
                                          </p:spTgt>
                                        </p:tgtEl>
                                        <p:attrNameLst>
                                          <p:attrName>style.visibility</p:attrName>
                                        </p:attrNameLst>
                                      </p:cBhvr>
                                      <p:to>
                                        <p:strVal val="visible"/>
                                      </p:to>
                                    </p:set>
                                    <p:animEffect transition="in" filter="blinds(horizontal)">
                                      <p:cBhvr>
                                        <p:cTn id="7" dur="500"/>
                                        <p:tgtEl>
                                          <p:spTgt spid="3461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6114">
                                            <p:txEl>
                                              <p:pRg st="1" end="1"/>
                                            </p:txEl>
                                          </p:spTgt>
                                        </p:tgtEl>
                                        <p:attrNameLst>
                                          <p:attrName>style.visibility</p:attrName>
                                        </p:attrNameLst>
                                      </p:cBhvr>
                                      <p:to>
                                        <p:strVal val="visible"/>
                                      </p:to>
                                    </p:set>
                                    <p:animEffect transition="in" filter="blinds(horizontal)">
                                      <p:cBhvr>
                                        <p:cTn id="12" dur="500"/>
                                        <p:tgtEl>
                                          <p:spTgt spid="3461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4"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3"/>
          <p:cNvSpPr>
            <a:spLocks noGrp="1" noChangeArrowheads="1"/>
          </p:cNvSpPr>
          <p:nvPr>
            <p:ph type="body" idx="1"/>
          </p:nvPr>
        </p:nvSpPr>
        <p:spPr>
          <a:xfrm>
            <a:off x="575187" y="634179"/>
            <a:ext cx="11149781" cy="5702249"/>
          </a:xfrm>
        </p:spPr>
        <p:txBody>
          <a:bodyPr/>
          <a:lstStyle/>
          <a:p>
            <a:pPr marL="0" indent="0" algn="just" hangingPunct="0">
              <a:buFontTx/>
              <a:buNone/>
            </a:pPr>
            <a:r>
              <a:rPr lang="zh-CN" altLang="en-US" sz="3200" dirty="0">
                <a:ea typeface="楷体_GB2312" panose="02010609030101010101" pitchFamily="49" charset="-122"/>
              </a:rPr>
              <a:t>　　 </a:t>
            </a:r>
            <a:r>
              <a:rPr lang="zh-CN" altLang="en-US" sz="3200" b="1" dirty="0">
                <a:ea typeface="楷体_GB2312" panose="02010609030101010101" pitchFamily="49" charset="-122"/>
              </a:rPr>
              <a:t>译文第一句增加了</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要想了解自动化的意义</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，这是由于</a:t>
            </a:r>
            <a:r>
              <a:rPr lang="en-US" altLang="zh-CN" sz="3200" dirty="0">
                <a:ea typeface="楷体_GB2312" panose="02010609030101010101" pitchFamily="49" charset="-122"/>
              </a:rPr>
              <a:t>It might help</a:t>
            </a:r>
            <a:r>
              <a:rPr lang="zh-CN" altLang="en-US" sz="3200" b="1" dirty="0">
                <a:ea typeface="楷体_GB2312" panose="02010609030101010101" pitchFamily="49" charset="-122"/>
              </a:rPr>
              <a:t>等于</a:t>
            </a:r>
            <a:r>
              <a:rPr lang="en-US" altLang="zh-CN" sz="3200" dirty="0">
                <a:ea typeface="楷体_GB2312" panose="02010609030101010101" pitchFamily="49" charset="-122"/>
              </a:rPr>
              <a:t>It might help us to understand automation</a:t>
            </a:r>
            <a:r>
              <a:rPr lang="en-US" altLang="zh-CN" sz="3200" b="1" dirty="0">
                <a:ea typeface="楷体_GB2312" panose="02010609030101010101" pitchFamily="49" charset="-122"/>
              </a:rPr>
              <a:t>，</a:t>
            </a:r>
            <a:r>
              <a:rPr lang="zh-CN" altLang="en-US" sz="3200" b="1" dirty="0">
                <a:ea typeface="楷体_GB2312" panose="02010609030101010101" pitchFamily="49" charset="-122"/>
              </a:rPr>
              <a:t>而且增加这个短语后，可以使第一段与第二段在意义上更紧密地联系起来。</a:t>
            </a:r>
            <a:endParaRPr lang="zh-CN" altLang="en-US" sz="3200" b="1" dirty="0">
              <a:ea typeface="楷体_GB2312" panose="02010609030101010101" pitchFamily="49" charset="-122"/>
            </a:endParaRPr>
          </a:p>
          <a:p>
            <a:pPr marL="0" indent="0" algn="just" hangingPunct="0">
              <a:buFontTx/>
              <a:buNone/>
            </a:pPr>
            <a:r>
              <a:rPr lang="zh-CN" altLang="en-US" sz="3200" b="1" dirty="0">
                <a:ea typeface="楷体_GB2312" panose="02010609030101010101" pitchFamily="49" charset="-122"/>
              </a:rPr>
              <a:t>　　在第二句中把定语</a:t>
            </a:r>
            <a:r>
              <a:rPr lang="en-US" altLang="zh-CN" sz="3200" dirty="0">
                <a:ea typeface="楷体_GB2312" panose="02010609030101010101" pitchFamily="49" charset="-122"/>
              </a:rPr>
              <a:t>which are interlinked</a:t>
            </a:r>
            <a:r>
              <a:rPr lang="zh-CN" altLang="en-US" sz="3200" b="1" dirty="0">
                <a:ea typeface="楷体_GB2312" panose="02010609030101010101" pitchFamily="49" charset="-122"/>
              </a:rPr>
              <a:t>译成</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经过相互联系的步骤</a:t>
            </a:r>
            <a:r>
              <a:rPr lang="zh-CN" altLang="en-US" sz="3200" b="1" dirty="0">
                <a:latin typeface="Times New Roman" panose="02020603050405020304"/>
                <a:ea typeface="楷体_GB2312" panose="02010609030101010101" pitchFamily="49" charset="-122"/>
              </a:rPr>
              <a:t>”</a:t>
            </a:r>
            <a:r>
              <a:rPr lang="zh-CN" altLang="en-US" sz="3200" b="1" dirty="0">
                <a:ea typeface="楷体_GB2312" panose="02010609030101010101" pitchFamily="49" charset="-122"/>
              </a:rPr>
              <a:t>，这样不受句型限制按时间顺序的译法，可以使上下文衔接紧密，连贯顺畅。</a:t>
            </a:r>
            <a:endParaRPr lang="zh-CN" altLang="en-US" sz="3200" b="1" dirty="0">
              <a:ea typeface="楷体_GB2312" panose="0201060903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ChangeArrowheads="1"/>
          </p:cNvSpPr>
          <p:nvPr/>
        </p:nvSpPr>
        <p:spPr bwMode="auto">
          <a:xfrm>
            <a:off x="589935" y="663677"/>
            <a:ext cx="10972799" cy="5047536"/>
          </a:xfrm>
          <a:prstGeom prst="rect">
            <a:avLst/>
          </a:prstGeom>
          <a:noFill/>
          <a:ln w="12700" cap="sq">
            <a:noFill/>
            <a:miter lim="800000"/>
            <a:headEnd type="none" w="sm" len="sm"/>
            <a:tailEnd type="none" w="sm" len="sm"/>
          </a:ln>
        </p:spPr>
        <p:txBody>
          <a:bodyPr wrap="square">
            <a:spAutoFit/>
          </a:bodyPr>
          <a:lstStyle/>
          <a:p>
            <a:pPr>
              <a:lnSpc>
                <a:spcPct val="115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The number of protons is equal to number of electrons.</a:t>
            </a:r>
            <a:r>
              <a:rPr lang="zh-CN" altLang="en-US" sz="2800" b="1" dirty="0">
                <a:latin typeface="Times New Roman" panose="02020603050405020304" pitchFamily="18" charset="0"/>
              </a:rPr>
              <a:t>质子数等于电子数。</a:t>
            </a:r>
            <a:endParaRPr lang="zh-CN" altLang="en-US"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扩展（1）</a:t>
            </a:r>
            <a:r>
              <a:rPr lang="en-US" altLang="zh-CN" sz="2800" b="1" dirty="0">
                <a:latin typeface="Times New Roman" panose="02020603050405020304" pitchFamily="18" charset="0"/>
              </a:rPr>
              <a:t>The number of protons </a:t>
            </a:r>
            <a:r>
              <a:rPr lang="en-US" altLang="zh-CN" sz="2800" b="1" u="sng" dirty="0">
                <a:latin typeface="Times New Roman" panose="02020603050405020304" pitchFamily="18" charset="0"/>
              </a:rPr>
              <a:t>in the atomic nucleus</a:t>
            </a:r>
            <a:r>
              <a:rPr lang="en-US" altLang="zh-CN" sz="2800" b="1" dirty="0">
                <a:latin typeface="Times New Roman" panose="02020603050405020304" pitchFamily="18" charset="0"/>
              </a:rPr>
              <a:t> is equal to the number of electrons.</a:t>
            </a:r>
            <a:endParaRPr lang="en-US" altLang="zh-CN"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原子核里的质子数等于电子数。（主语后增加了一个由介词短语表示的后置定语）</a:t>
            </a:r>
            <a:endParaRPr lang="zh-CN" altLang="en-US"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扩展（2）</a:t>
            </a:r>
            <a:r>
              <a:rPr lang="en-US" altLang="zh-CN" sz="2800" b="1" dirty="0">
                <a:latin typeface="Times New Roman" panose="02020603050405020304" pitchFamily="18" charset="0"/>
              </a:rPr>
              <a:t>The number of protons in the atomic nucleus is equal to the number of electrons </a:t>
            </a:r>
            <a:r>
              <a:rPr lang="en-US" altLang="zh-CN" sz="2800" b="1" u="sng" dirty="0" smtClean="0">
                <a:latin typeface="Times New Roman" panose="02020603050405020304" pitchFamily="18" charset="0"/>
              </a:rPr>
              <a:t>revolving </a:t>
            </a:r>
            <a:r>
              <a:rPr lang="en-US" altLang="zh-CN" sz="2800" b="1" u="sng" dirty="0">
                <a:latin typeface="Times New Roman" panose="02020603050405020304" pitchFamily="18" charset="0"/>
              </a:rPr>
              <a:t>around that nucleus</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原子核里的质子数等于围绕原子核旋转的电子数。（宾语后又增加一个由分词短语表示的后置定语）</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ChangeArrowheads="1"/>
          </p:cNvSpPr>
          <p:nvPr/>
        </p:nvSpPr>
        <p:spPr bwMode="auto">
          <a:xfrm>
            <a:off x="648929" y="560439"/>
            <a:ext cx="10840065" cy="5047536"/>
          </a:xfrm>
          <a:prstGeom prst="rect">
            <a:avLst/>
          </a:prstGeom>
          <a:noFill/>
          <a:ln w="12700" cap="sq">
            <a:noFill/>
            <a:miter lim="800000"/>
            <a:headEnd type="none" w="sm" len="sm"/>
            <a:tailEnd type="none" w="sm" len="sm"/>
          </a:ln>
        </p:spPr>
        <p:txBody>
          <a:bodyPr wrap="square">
            <a:spAutoFit/>
          </a:bodyPr>
          <a:lstStyle/>
          <a:p>
            <a:pPr>
              <a:lnSpc>
                <a:spcPct val="115000"/>
              </a:lnSpc>
            </a:pPr>
            <a:r>
              <a:rPr lang="en-US" altLang="zh-CN" sz="2800" b="1" dirty="0">
                <a:latin typeface="Times New Roman" panose="02020603050405020304" pitchFamily="18" charset="0"/>
              </a:rPr>
              <a:t>Other elements necessary for </a:t>
            </a:r>
            <a:r>
              <a:rPr lang="en-US" altLang="zh-CN" sz="2800" b="1" dirty="0" smtClean="0">
                <a:latin typeface="Times New Roman" panose="02020603050405020304" pitchFamily="18" charset="0"/>
              </a:rPr>
              <a:t>reactions</a:t>
            </a:r>
            <a:r>
              <a:rPr lang="zh-CN" altLang="en-US" sz="2800" b="1" dirty="0" smtClean="0">
                <a:latin typeface="Times New Roman" panose="02020603050405020304" pitchFamily="18" charset="0"/>
              </a:rPr>
              <a:t>（光合作用）</a:t>
            </a:r>
            <a:r>
              <a:rPr lang="en-US" altLang="zh-CN" sz="2800" b="1" dirty="0" smtClean="0">
                <a:latin typeface="Times New Roman" panose="02020603050405020304" pitchFamily="18" charset="0"/>
              </a:rPr>
              <a:t> </a:t>
            </a:r>
            <a:r>
              <a:rPr lang="en-US" altLang="zh-CN" sz="2800" b="1" dirty="0">
                <a:latin typeface="Times New Roman" panose="02020603050405020304" pitchFamily="18" charset="0"/>
              </a:rPr>
              <a:t>are magnesium</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iron  and copper</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and potassium</a:t>
            </a:r>
            <a:r>
              <a:rPr lang="en-US" altLang="zh-CN"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a:lnSpc>
                <a:spcPct val="115000"/>
              </a:lnSpc>
            </a:pPr>
            <a:r>
              <a:rPr lang="zh-CN" altLang="en-US" sz="2800" b="1" dirty="0" smtClean="0">
                <a:latin typeface="Times New Roman" panose="02020603050405020304" pitchFamily="18" charset="0"/>
              </a:rPr>
              <a:t>光合作用</a:t>
            </a:r>
            <a:r>
              <a:rPr lang="zh-CN" altLang="en-US" sz="2800" b="1" dirty="0">
                <a:latin typeface="Times New Roman" panose="02020603050405020304" pitchFamily="18" charset="0"/>
              </a:rPr>
              <a:t>需要的其他元素还有镁、铁、铜和钾。</a:t>
            </a:r>
            <a:endParaRPr lang="zh-CN" altLang="en-US" sz="2800" b="1" dirty="0">
              <a:latin typeface="Times New Roman" panose="02020603050405020304" pitchFamily="18" charset="0"/>
            </a:endParaRPr>
          </a:p>
          <a:p>
            <a:pPr>
              <a:lnSpc>
                <a:spcPct val="115000"/>
              </a:lnSpc>
            </a:pPr>
            <a:r>
              <a:rPr lang="zh-CN" altLang="en-US" sz="2800" b="1" dirty="0" smtClean="0">
                <a:latin typeface="Times New Roman" panose="02020603050405020304" pitchFamily="18" charset="0"/>
              </a:rPr>
              <a:t>扩展</a:t>
            </a:r>
            <a:endParaRPr lang="en-US" altLang="zh-CN" sz="2800" b="1" dirty="0" smtClean="0">
              <a:latin typeface="Times New Roman" panose="02020603050405020304" pitchFamily="18" charset="0"/>
            </a:endParaRPr>
          </a:p>
          <a:p>
            <a:pPr>
              <a:lnSpc>
                <a:spcPct val="115000"/>
              </a:lnSpc>
            </a:pPr>
            <a:r>
              <a:rPr lang="zh-CN" altLang="en-US" sz="2800" b="1" dirty="0" smtClean="0">
                <a:latin typeface="Times New Roman" panose="02020603050405020304" pitchFamily="18" charset="0"/>
              </a:rPr>
              <a:t>（</a:t>
            </a:r>
            <a:r>
              <a:rPr lang="zh-CN" altLang="en-US" sz="2800" b="1" dirty="0">
                <a:latin typeface="Times New Roman" panose="02020603050405020304" pitchFamily="18" charset="0"/>
              </a:rPr>
              <a:t>1）</a:t>
            </a:r>
            <a:r>
              <a:rPr lang="en-US" altLang="zh-CN" sz="2800" b="1" dirty="0">
                <a:latin typeface="Times New Roman" panose="02020603050405020304" pitchFamily="18" charset="0"/>
              </a:rPr>
              <a:t>Other elements necessary for reactions that we</a:t>
            </a:r>
            <a:endParaRPr lang="en-US" altLang="zh-CN" sz="2800" b="1" dirty="0">
              <a:latin typeface="Times New Roman" panose="02020603050405020304" pitchFamily="18" charset="0"/>
            </a:endParaRPr>
          </a:p>
          <a:p>
            <a:pPr>
              <a:lnSpc>
                <a:spcPct val="115000"/>
              </a:lnSpc>
            </a:pPr>
            <a:r>
              <a:rPr lang="en-US" altLang="zh-CN" sz="2800" b="1" dirty="0">
                <a:latin typeface="Times New Roman" panose="02020603050405020304" pitchFamily="18" charset="0"/>
              </a:rPr>
              <a:t>             know about are magnesium</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 constituent of chlorophyll</a:t>
            </a:r>
            <a:r>
              <a:rPr lang="zh-CN" altLang="en-US" sz="2800" b="1" dirty="0" smtClean="0">
                <a:latin typeface="Times New Roman" panose="02020603050405020304" pitchFamily="18" charset="0"/>
              </a:rPr>
              <a:t>，</a:t>
            </a:r>
            <a:endParaRPr lang="en-US" altLang="zh-CN" sz="2800" b="1" dirty="0" smtClean="0">
              <a:latin typeface="Times New Roman" panose="02020603050405020304" pitchFamily="18" charset="0"/>
            </a:endParaRPr>
          </a:p>
          <a:p>
            <a:pPr>
              <a:lnSpc>
                <a:spcPct val="115000"/>
              </a:lnSpc>
            </a:pPr>
            <a:r>
              <a:rPr lang="en-US" altLang="zh-CN" sz="2800" b="1" dirty="0" smtClean="0">
                <a:latin typeface="Times New Roman" panose="02020603050405020304" pitchFamily="18" charset="0"/>
              </a:rPr>
              <a:t>          </a:t>
            </a: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iron </a:t>
            </a:r>
            <a:r>
              <a:rPr lang="en-US" altLang="zh-CN" sz="2800" b="1" dirty="0">
                <a:latin typeface="Times New Roman" panose="02020603050405020304" pitchFamily="18" charset="0"/>
              </a:rPr>
              <a:t>and copper</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potassium.</a:t>
            </a:r>
            <a:endParaRPr lang="en-US" altLang="zh-CN" sz="2800" b="1" dirty="0">
              <a:latin typeface="Times New Roman" panose="02020603050405020304" pitchFamily="18" charset="0"/>
            </a:endParaRPr>
          </a:p>
          <a:p>
            <a:pPr>
              <a:lnSpc>
                <a:spcPct val="115000"/>
              </a:lnSpc>
            </a:pPr>
            <a:r>
              <a:rPr lang="zh-CN" altLang="en-US" sz="2800" b="1" dirty="0">
                <a:latin typeface="Times New Roman" panose="02020603050405020304" pitchFamily="18" charset="0"/>
              </a:rPr>
              <a:t>    我们已知在光合作用中必需的其他元素还有：作为叶绿素成分的镁以及铁、铜和钾。（主语后增加一个定语从句，表语之一</a:t>
            </a:r>
            <a:r>
              <a:rPr lang="en-US" altLang="zh-CN" sz="2800" b="1" dirty="0">
                <a:latin typeface="Times New Roman" panose="02020603050405020304" pitchFamily="18" charset="0"/>
              </a:rPr>
              <a:t>magnesium</a:t>
            </a:r>
            <a:r>
              <a:rPr lang="zh-CN" altLang="en-US" sz="2800" b="1" dirty="0">
                <a:latin typeface="Times New Roman" panose="02020603050405020304" pitchFamily="18" charset="0"/>
              </a:rPr>
              <a:t>后增加一个同位语，补充说明其内容）</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ChangeArrowheads="1"/>
          </p:cNvSpPr>
          <p:nvPr/>
        </p:nvSpPr>
        <p:spPr bwMode="auto">
          <a:xfrm>
            <a:off x="814917" y="752168"/>
            <a:ext cx="10615083" cy="4401205"/>
          </a:xfrm>
          <a:prstGeom prst="rect">
            <a:avLst/>
          </a:prstGeom>
          <a:noFill/>
          <a:ln w="12700" cap="sq">
            <a:noFill/>
            <a:miter lim="800000"/>
            <a:headEnd type="none" w="sm" len="sm"/>
            <a:tailEnd type="none" w="sm" len="sm"/>
          </a:ln>
        </p:spPr>
        <p:txBody>
          <a:bodyPr wrap="square">
            <a:spAutoFit/>
          </a:bodyPr>
          <a:lstStyle/>
          <a:p>
            <a:pPr>
              <a:lnSpc>
                <a:spcPct val="125000"/>
              </a:lnSpc>
            </a:pPr>
            <a:r>
              <a:rPr lang="zh-CN" altLang="en-US" sz="2800" b="1" dirty="0">
                <a:latin typeface="Times New Roman" panose="02020603050405020304" pitchFamily="18" charset="0"/>
              </a:rPr>
              <a:t>扩展2) </a:t>
            </a:r>
            <a:r>
              <a:rPr lang="zh-CN" altLang="en-US" sz="2800" b="1" dirty="0" smtClean="0">
                <a:latin typeface="Times New Roman" panose="02020603050405020304" pitchFamily="18" charset="0"/>
              </a:rPr>
              <a:t>  </a:t>
            </a:r>
            <a:r>
              <a:rPr lang="en-US" altLang="zh-CN" sz="2800" b="1" dirty="0" smtClean="0">
                <a:latin typeface="Times New Roman" panose="02020603050405020304" pitchFamily="18" charset="0"/>
              </a:rPr>
              <a:t>Other </a:t>
            </a:r>
            <a:r>
              <a:rPr lang="en-US" altLang="zh-CN" sz="2800" b="1" dirty="0">
                <a:latin typeface="Times New Roman" panose="02020603050405020304" pitchFamily="18" charset="0"/>
              </a:rPr>
              <a:t>elements necessary for reactions that we know about are magnesium</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a constituent of chlorophyll; iron and copper </a:t>
            </a:r>
            <a:r>
              <a:rPr lang="en-US" altLang="zh-CN" sz="2800" b="1" u="sng" dirty="0">
                <a:latin typeface="Times New Roman" panose="02020603050405020304" pitchFamily="18" charset="0"/>
              </a:rPr>
              <a:t>which are combined into some of the enzyme proteins</a:t>
            </a:r>
            <a:r>
              <a:rPr lang="en-US" altLang="zh-CN" sz="2800" b="1" dirty="0">
                <a:latin typeface="Times New Roman" panose="02020603050405020304" pitchFamily="18" charset="0"/>
              </a:rPr>
              <a:t>; and potassium </a:t>
            </a:r>
            <a:r>
              <a:rPr lang="en-US" altLang="zh-CN" sz="2800" b="1" u="sng" dirty="0">
                <a:latin typeface="Times New Roman" panose="02020603050405020304" pitchFamily="18" charset="0"/>
              </a:rPr>
              <a:t>which is necessary for a number of cell processes</a:t>
            </a:r>
            <a:r>
              <a:rPr lang="en-US" altLang="zh-CN" sz="2800" b="1" dirty="0">
                <a:latin typeface="Times New Roman" panose="02020603050405020304" pitchFamily="18" charset="0"/>
              </a:rPr>
              <a:t>.　</a:t>
            </a:r>
            <a:endParaRPr lang="en-US" altLang="zh-CN" sz="2800" b="1" dirty="0" smtClean="0">
              <a:latin typeface="Times New Roman" panose="02020603050405020304" pitchFamily="18" charset="0"/>
            </a:endParaRPr>
          </a:p>
          <a:p>
            <a:pPr>
              <a:lnSpc>
                <a:spcPct val="125000"/>
              </a:lnSpc>
            </a:pPr>
            <a:endParaRPr lang="en-US" altLang="zh-CN" sz="2800" b="1" dirty="0" smtClean="0">
              <a:latin typeface="Times New Roman" panose="02020603050405020304" pitchFamily="18" charset="0"/>
            </a:endParaRPr>
          </a:p>
          <a:p>
            <a:pPr>
              <a:lnSpc>
                <a:spcPct val="125000"/>
              </a:lnSpc>
            </a:pPr>
            <a:r>
              <a:rPr lang="zh-CN" altLang="en-US" sz="2800" b="1" dirty="0" smtClean="0">
                <a:latin typeface="Times New Roman" panose="02020603050405020304" pitchFamily="18" charset="0"/>
              </a:rPr>
              <a:t>我们</a:t>
            </a:r>
            <a:r>
              <a:rPr lang="zh-CN" altLang="en-US" sz="2800" b="1" dirty="0">
                <a:latin typeface="Times New Roman" panose="02020603050405020304" pitchFamily="18" charset="0"/>
              </a:rPr>
              <a:t>一直在光合作用中必需的其他元素还有：作为叶绿素成分的镁，某</a:t>
            </a:r>
            <a:r>
              <a:rPr lang="zh-CN" altLang="en-US" sz="2800" b="1" dirty="0" smtClean="0">
                <a:latin typeface="Times New Roman" panose="02020603050405020304" pitchFamily="18" charset="0"/>
              </a:rPr>
              <a:t>些酶</a:t>
            </a:r>
            <a:r>
              <a:rPr lang="zh-CN" altLang="en-US" sz="2800" b="1" dirty="0">
                <a:latin typeface="Times New Roman" panose="02020603050405020304" pitchFamily="18" charset="0"/>
              </a:rPr>
              <a:t>蛋白成分的铁和铜以及许多细胞形成过程中所必需的钾．（在另外两个表语后各增加了一个定语从句） </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8930" y="1356900"/>
            <a:ext cx="11061290" cy="4524315"/>
          </a:xfrm>
          <a:prstGeom prst="rect">
            <a:avLst/>
          </a:prstGeom>
          <a:noFill/>
        </p:spPr>
        <p:txBody>
          <a:bodyPr wrap="square" rtlCol="0">
            <a:spAutoFit/>
          </a:bodyPr>
          <a:lstStyle/>
          <a:p>
            <a:r>
              <a:rPr lang="en-US" altLang="zh-CN" sz="3200" b="1" dirty="0">
                <a:latin typeface="Times New Roman" panose="02020603050405020304" pitchFamily="18" charset="0"/>
              </a:rPr>
              <a:t>The moon is(1) a world that(2) is completely and utterly dead</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a </a:t>
            </a:r>
            <a:r>
              <a:rPr lang="en-US" altLang="zh-CN" sz="3200" b="1" dirty="0" smtClean="0">
                <a:latin typeface="Times New Roman" panose="02020603050405020304" pitchFamily="18" charset="0"/>
              </a:rPr>
              <a:t>sterile</a:t>
            </a:r>
            <a:r>
              <a:rPr lang="zh-CN" altLang="en-US" sz="2800" b="1" dirty="0" smtClean="0">
                <a:latin typeface="Times New Roman" panose="02020603050405020304" pitchFamily="18" charset="0"/>
              </a:rPr>
              <a:t>（贫</a:t>
            </a:r>
            <a:r>
              <a:rPr lang="zh-CN" altLang="en-US" sz="2800" b="1" dirty="0">
                <a:latin typeface="Times New Roman" panose="02020603050405020304" pitchFamily="18" charset="0"/>
              </a:rPr>
              <a:t>瘠</a:t>
            </a:r>
            <a:r>
              <a:rPr lang="zh-CN" altLang="en-US" sz="2800" b="1" dirty="0" smtClean="0">
                <a:latin typeface="Times New Roman" panose="02020603050405020304" pitchFamily="18" charset="0"/>
              </a:rPr>
              <a:t>的）</a:t>
            </a:r>
            <a:r>
              <a:rPr lang="en-US" altLang="zh-CN" sz="3200" b="1" dirty="0" smtClean="0">
                <a:latin typeface="Times New Roman" panose="02020603050405020304" pitchFamily="18" charset="0"/>
              </a:rPr>
              <a:t>mountainous </a:t>
            </a:r>
            <a:r>
              <a:rPr lang="en-US" altLang="zh-CN" sz="3200" b="1" dirty="0">
                <a:latin typeface="Times New Roman" panose="02020603050405020304" pitchFamily="18" charset="0"/>
              </a:rPr>
              <a:t>waste on(3) which during the heat of the day the sun blazed down with </a:t>
            </a:r>
            <a:r>
              <a:rPr lang="en-US" altLang="zh-CN" sz="3200" b="1" dirty="0" smtClean="0">
                <a:latin typeface="Times New Roman" panose="02020603050405020304" pitchFamily="18" charset="0"/>
              </a:rPr>
              <a:t>relentless</a:t>
            </a:r>
            <a:r>
              <a:rPr lang="zh-CN" altLang="en-US" sz="2800" b="1" dirty="0" smtClean="0">
                <a:latin typeface="Times New Roman" panose="02020603050405020304" pitchFamily="18" charset="0"/>
              </a:rPr>
              <a:t>（无</a:t>
            </a:r>
            <a:r>
              <a:rPr lang="zh-CN" altLang="en-US" sz="2800" b="1" dirty="0">
                <a:latin typeface="Times New Roman" panose="02020603050405020304" pitchFamily="18" charset="0"/>
              </a:rPr>
              <a:t>情</a:t>
            </a:r>
            <a:r>
              <a:rPr lang="zh-CN" altLang="en-US" sz="2800" b="1" dirty="0" smtClean="0">
                <a:latin typeface="Times New Roman" panose="02020603050405020304" pitchFamily="18" charset="0"/>
              </a:rPr>
              <a:t>的）</a:t>
            </a:r>
            <a:r>
              <a:rPr lang="en-US" altLang="zh-CN" sz="3200" b="1" dirty="0" smtClean="0">
                <a:latin typeface="Times New Roman" panose="02020603050405020304" pitchFamily="18" charset="0"/>
              </a:rPr>
              <a:t>fury</a:t>
            </a:r>
            <a:r>
              <a:rPr lang="zh-CN" altLang="en-US" sz="3200" b="1" dirty="0">
                <a:latin typeface="Times New Roman" panose="02020603050405020304" pitchFamily="18" charset="0"/>
              </a:rPr>
              <a:t>，</a:t>
            </a:r>
            <a:r>
              <a:rPr lang="en-US" altLang="zh-CN" sz="3200" b="1" dirty="0">
                <a:latin typeface="Times New Roman" panose="02020603050405020304" pitchFamily="18" charset="0"/>
              </a:rPr>
              <a:t>but where(4) during the long night the cold is so intense that(5) it far surpasses anything ever experienced on the earth. </a:t>
            </a:r>
            <a:endParaRPr lang="en-US" altLang="zh-CN" sz="3200" b="1" dirty="0">
              <a:latin typeface="Times New Roman" panose="02020603050405020304" pitchFamily="18" charset="0"/>
            </a:endParaRPr>
          </a:p>
          <a:p>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月球完全是一个毫无生气的世界，是一片多山的不毛之地。在酷热的白昼，太阳向它倾泻着无情的烈焰；但在漫长的夜晚，月球上的严寒却远远不是我们在地球上所能体验到的。</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814918" y="908050"/>
            <a:ext cx="10274300" cy="1341906"/>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endParaRPr lang="en-US" altLang="zh-CN" sz="2800" b="1" dirty="0" smtClean="0">
              <a:latin typeface="Times New Roman" panose="02020603050405020304" pitchFamily="18" charset="0"/>
            </a:endParaRPr>
          </a:p>
          <a:p>
            <a:pPr>
              <a:lnSpc>
                <a:spcPct val="120000"/>
              </a:lnSpc>
              <a:spcBef>
                <a:spcPct val="50000"/>
              </a:spcBef>
            </a:pPr>
            <a:endParaRPr lang="zh-CN" altLang="en-US" sz="2800" b="1" dirty="0">
              <a:latin typeface="Times New Roman" panose="02020603050405020304" pitchFamily="18" charset="0"/>
            </a:endParaRPr>
          </a:p>
        </p:txBody>
      </p:sp>
      <p:sp>
        <p:nvSpPr>
          <p:cNvPr id="4" name="矩形 3"/>
          <p:cNvSpPr/>
          <p:nvPr/>
        </p:nvSpPr>
        <p:spPr>
          <a:xfrm>
            <a:off x="613151" y="908050"/>
            <a:ext cx="10677833" cy="4216539"/>
          </a:xfrm>
          <a:prstGeom prst="rect">
            <a:avLst/>
          </a:prstGeom>
        </p:spPr>
        <p:txBody>
          <a:bodyPr wrap="square">
            <a:spAutoFit/>
          </a:bodyPr>
          <a:lstStyle/>
          <a:p>
            <a:r>
              <a:rPr lang="en-US" altLang="zh-CN" sz="2800" b="1" dirty="0">
                <a:latin typeface="Times New Roman" panose="02020603050405020304" pitchFamily="18" charset="0"/>
              </a:rPr>
              <a:t>The difficulties that(1) would have to be encountered by anyone who(2) attempted to explore the moon — assuming that(3) it was possible to get there — would(4) be incomparably greater than (5) those that (6)have to be faced in the endeavor to reach the summit of Mount Everest. </a:t>
            </a:r>
            <a:endParaRPr lang="en-US" altLang="zh-CN" sz="2800" b="1" dirty="0">
              <a:latin typeface="Times New Roman" panose="02020603050405020304" pitchFamily="18" charset="0"/>
            </a:endParaRPr>
          </a:p>
          <a:p>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（译文）任何试图探索月球奥秘的人──假定他们可能到达那里的话─—可能遇到的困难远非攀登珠穆朗玛峰时遇到的困难所能比拟。</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ChangeArrowheads="1"/>
          </p:cNvSpPr>
          <p:nvPr/>
        </p:nvSpPr>
        <p:spPr bwMode="auto">
          <a:xfrm>
            <a:off x="604685" y="575187"/>
            <a:ext cx="10962900" cy="4832092"/>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　　</a:t>
            </a:r>
            <a:r>
              <a:rPr lang="zh-CN" altLang="en-US" sz="2800" b="1" dirty="0">
                <a:solidFill>
                  <a:srgbClr val="FF0000"/>
                </a:solidFill>
                <a:latin typeface="Times New Roman" panose="02020603050405020304" pitchFamily="18" charset="0"/>
              </a:rPr>
              <a:t>顺序法</a:t>
            </a:r>
            <a:r>
              <a:rPr lang="zh-CN" altLang="en-US" sz="2800" b="1" dirty="0">
                <a:latin typeface="Times New Roman" panose="02020603050405020304" pitchFamily="18" charset="0"/>
              </a:rPr>
              <a:t>：如果</a:t>
            </a:r>
            <a:r>
              <a:rPr lang="zh-CN" altLang="en-US" sz="2800" b="1" dirty="0" smtClean="0">
                <a:latin typeface="Times New Roman" panose="02020603050405020304" pitchFamily="18" charset="0"/>
              </a:rPr>
              <a:t>英语长句所叙述的事件是按照时间顺序或按照逻辑关系安排的，与汉语表达方法基本一致时，</a:t>
            </a:r>
            <a:r>
              <a:rPr lang="zh-CN" altLang="en-US" sz="2800" b="1" dirty="0">
                <a:latin typeface="Times New Roman" panose="02020603050405020304" pitchFamily="18" charset="0"/>
              </a:rPr>
              <a:t>就可以按照原文</a:t>
            </a:r>
            <a:r>
              <a:rPr lang="zh-CN" altLang="en-US" sz="2800" b="1" dirty="0" smtClean="0">
                <a:latin typeface="Times New Roman" panose="02020603050405020304" pitchFamily="18" charset="0"/>
              </a:rPr>
              <a:t>的顺序翻译</a:t>
            </a:r>
            <a:r>
              <a:rPr lang="zh-CN" altLang="en-US" sz="2800" b="1" dirty="0">
                <a:latin typeface="Times New Roman" panose="02020603050405020304" pitchFamily="18" charset="0"/>
              </a:rPr>
              <a:t>，这是顺序翻译法。</a:t>
            </a:r>
            <a:endParaRPr lang="en-US" altLang="zh-CN"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This simple fact shows that the more of the force of friction is got rid of</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the farther will the ball travel</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and we are led to infer that</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if all the </a:t>
            </a:r>
            <a:r>
              <a:rPr lang="en-US" altLang="zh-CN" sz="2800" b="1" dirty="0" smtClean="0">
                <a:latin typeface="Times New Roman" panose="02020603050405020304" pitchFamily="18" charset="0"/>
              </a:rPr>
              <a:t>impeding</a:t>
            </a:r>
            <a:r>
              <a:rPr lang="zh-CN" altLang="en-US" sz="2800" b="1" dirty="0" smtClean="0">
                <a:latin typeface="Times New Roman" panose="02020603050405020304" pitchFamily="18" charset="0"/>
              </a:rPr>
              <a:t>（阻</a:t>
            </a:r>
            <a:r>
              <a:rPr lang="zh-CN" altLang="en-US" sz="2800" b="1" dirty="0">
                <a:latin typeface="Times New Roman" panose="02020603050405020304" pitchFamily="18" charset="0"/>
              </a:rPr>
              <a:t>碍</a:t>
            </a:r>
            <a:r>
              <a:rPr lang="zh-CN" altLang="en-US" sz="2800" b="1" dirty="0" smtClean="0">
                <a:latin typeface="Times New Roman" panose="02020603050405020304" pitchFamily="18" charset="0"/>
              </a:rPr>
              <a:t>的）</a:t>
            </a:r>
            <a:r>
              <a:rPr lang="en-US" altLang="zh-CN" sz="2800" b="1" dirty="0" smtClean="0">
                <a:latin typeface="Times New Roman" panose="02020603050405020304" pitchFamily="18" charset="0"/>
              </a:rPr>
              <a:t>forces </a:t>
            </a:r>
            <a:r>
              <a:rPr lang="en-US" altLang="zh-CN" sz="2800" b="1" dirty="0">
                <a:latin typeface="Times New Roman" panose="02020603050405020304" pitchFamily="18" charset="0"/>
              </a:rPr>
              <a:t>of gravitation and resistance could be removed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there is no reason why the ball</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once in motion</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should ever stop.</a:t>
            </a:r>
            <a:endParaRPr lang="en-US" altLang="zh-CN"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sp>
        <p:nvSpPr>
          <p:cNvPr id="3" name="TextBox 2"/>
          <p:cNvSpPr txBox="1"/>
          <p:nvPr/>
        </p:nvSpPr>
        <p:spPr>
          <a:xfrm>
            <a:off x="746760" y="4480560"/>
            <a:ext cx="11109960" cy="1569660"/>
          </a:xfrm>
          <a:prstGeom prst="rect">
            <a:avLst/>
          </a:prstGeom>
          <a:noFill/>
        </p:spPr>
        <p:txBody>
          <a:bodyPr wrap="square" rtlCol="0">
            <a:spAutoFit/>
          </a:bodyPr>
          <a:lstStyle/>
          <a:p>
            <a:r>
              <a:rPr lang="zh-CN" altLang="en-US" sz="3200" b="1" dirty="0" smtClean="0">
                <a:latin typeface="宋体" panose="02010600030101010101" pitchFamily="2" charset="-122"/>
                <a:ea typeface="宋体" panose="02010600030101010101" pitchFamily="2" charset="-122"/>
              </a:rPr>
              <a:t>这个简单事实证明，摩擦力去除的越多，球会滚的越远；由此我们可以推论出，如果一切起阻碍作用的引力和阻力能够去除的话，就没有理由认为处于运动中的球还会停下来。</a:t>
            </a:r>
            <a:endParaRPr lang="en-US" sz="3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8929" y="884896"/>
            <a:ext cx="11002297" cy="4031873"/>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If such alloys possess other properties which make them suitable for die casting(1), they are obvious choices for the process(2), because their lower melting point will lead to longer die lives(3) than would be obtained with alloys of higher melting points(4). </a:t>
            </a:r>
            <a:endParaRPr lang="en-US" altLang="zh-CN" sz="3200" dirty="0">
              <a:latin typeface="Times New Roman" panose="02020603050405020304" pitchFamily="18" charset="0"/>
              <a:cs typeface="Times New Roman" panose="02020603050405020304" pitchFamily="18" charset="0"/>
            </a:endParaRPr>
          </a:p>
          <a:p>
            <a:endPar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b="1" dirty="0" smtClean="0">
                <a:latin typeface="Times New Roman" panose="02020603050405020304" pitchFamily="18" charset="0"/>
                <a:ea typeface="宋体" panose="02010600030101010101" pitchFamily="2" charset="-122"/>
                <a:cs typeface="Times New Roman" panose="02020603050405020304" pitchFamily="18" charset="0"/>
              </a:rPr>
              <a:t>如果这类合金具有使它们适于压铸的其他性能，它们显然可以被选来用于压铸，因为它们熔点较低，比起高熔点合金来可以延长压铸模寿命。</a:t>
            </a:r>
            <a:endParaRPr lang="en-US" sz="32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8"/>
          <p:cNvSpPr>
            <a:spLocks noChangeArrowheads="1"/>
          </p:cNvSpPr>
          <p:nvPr/>
        </p:nvSpPr>
        <p:spPr bwMode="auto">
          <a:xfrm>
            <a:off x="663677" y="516194"/>
            <a:ext cx="10884310" cy="4358116"/>
          </a:xfrm>
          <a:prstGeom prst="rect">
            <a:avLst/>
          </a:prstGeom>
          <a:noFill/>
          <a:ln w="12700" cap="sq">
            <a:noFill/>
            <a:miter lim="800000"/>
            <a:headEnd type="none" w="sm" len="sm"/>
            <a:tailEnd type="none" w="sm" len="sm"/>
          </a:ln>
        </p:spPr>
        <p:txBody>
          <a:bodyPr wrap="square">
            <a:spAutoFit/>
          </a:bodyPr>
          <a:lstStyle/>
          <a:p>
            <a:pPr>
              <a:lnSpc>
                <a:spcPct val="110000"/>
              </a:lnSpc>
            </a:pP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a:p>
            <a:pPr>
              <a:lnSpc>
                <a:spcPct val="110000"/>
              </a:lnSpc>
            </a:pPr>
            <a:r>
              <a:rPr lang="zh-CN" altLang="en-US" sz="2800" b="1" dirty="0">
                <a:solidFill>
                  <a:srgbClr val="FF0000"/>
                </a:solidFill>
                <a:latin typeface="Times New Roman" panose="02020603050405020304" pitchFamily="18" charset="0"/>
              </a:rPr>
              <a:t>逆序法</a:t>
            </a:r>
            <a:r>
              <a:rPr lang="zh-CN" altLang="en-US" sz="2800" b="1" dirty="0">
                <a:latin typeface="Times New Roman" panose="02020603050405020304" pitchFamily="18" charset="0"/>
              </a:rPr>
              <a:t>：如果英语原文的叙述层次跟汉语逻辑相反，这时就要适当改变原文内容表达顺序。一般说来，从原文的后面译起，逆着原文的顺序进行翻译。</a:t>
            </a:r>
            <a:endParaRPr lang="zh-CN" altLang="en-US" sz="2800" b="1" dirty="0">
              <a:latin typeface="Times New Roman" panose="02020603050405020304" pitchFamily="18" charset="0"/>
            </a:endParaRPr>
          </a:p>
          <a:p>
            <a:pPr>
              <a:lnSpc>
                <a:spcPct val="11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Aluminum remained unknown until the nineteenth century</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because</a:t>
            </a:r>
            <a:r>
              <a:rPr lang="en-US" altLang="zh-CN" sz="2800" b="1" dirty="0">
                <a:latin typeface="Times New Roman" panose="02020603050405020304" pitchFamily="18" charset="0"/>
              </a:rPr>
              <a:t> nowhere in nature is it found </a:t>
            </a:r>
            <a:r>
              <a:rPr lang="en-US" altLang="zh-CN" sz="2800" b="1" dirty="0">
                <a:solidFill>
                  <a:srgbClr val="FF0000"/>
                </a:solidFill>
                <a:latin typeface="Times New Roman" panose="02020603050405020304" pitchFamily="18" charset="0"/>
              </a:rPr>
              <a:t>free</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owing to its always being combined with other elements</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most commonly with oxygen</a:t>
            </a:r>
            <a:r>
              <a:rPr lang="zh-CN" altLang="en-US" sz="2800" b="1" dirty="0">
                <a:latin typeface="Times New Roman" panose="02020603050405020304" pitchFamily="18" charset="0"/>
              </a:rPr>
              <a:t>，</a:t>
            </a:r>
            <a:r>
              <a:rPr lang="en-US" altLang="zh-CN" sz="2800" b="1" dirty="0">
                <a:solidFill>
                  <a:srgbClr val="FF0000"/>
                </a:solidFill>
                <a:latin typeface="Times New Roman" panose="02020603050405020304" pitchFamily="18" charset="0"/>
              </a:rPr>
              <a:t>for</a:t>
            </a:r>
            <a:r>
              <a:rPr lang="en-US" altLang="zh-CN" sz="2800" b="1" dirty="0">
                <a:latin typeface="Times New Roman" panose="02020603050405020304" pitchFamily="18" charset="0"/>
              </a:rPr>
              <a:t> which it has strong affinity.</a:t>
            </a:r>
            <a:endParaRPr lang="en-US" altLang="zh-CN" sz="2800" b="1" dirty="0">
              <a:latin typeface="Times New Roman" panose="02020603050405020304" pitchFamily="18" charset="0"/>
            </a:endParaRPr>
          </a:p>
          <a:p>
            <a:pPr>
              <a:lnSpc>
                <a:spcPct val="110000"/>
              </a:lnSpc>
            </a:pPr>
            <a:endParaRPr lang="zh-CN" altLang="en-US" sz="2800" b="1" dirty="0">
              <a:latin typeface="Times New Roman" panose="02020603050405020304" pitchFamily="18" charset="0"/>
            </a:endParaRPr>
          </a:p>
        </p:txBody>
      </p:sp>
      <p:sp>
        <p:nvSpPr>
          <p:cNvPr id="3" name="TextBox 2"/>
          <p:cNvSpPr txBox="1"/>
          <p:nvPr/>
        </p:nvSpPr>
        <p:spPr>
          <a:xfrm>
            <a:off x="640080" y="4739640"/>
            <a:ext cx="11170920" cy="1815882"/>
          </a:xfrm>
          <a:prstGeom prst="rect">
            <a:avLst/>
          </a:prstGeom>
          <a:noFill/>
        </p:spPr>
        <p:txBody>
          <a:bodyPr wrap="square" rtlCol="0">
            <a:spAutoFit/>
          </a:bodyPr>
          <a:lstStyle/>
          <a:p>
            <a:r>
              <a:rPr lang="zh-CN" altLang="en-US" sz="2800" b="1" dirty="0" smtClean="0">
                <a:latin typeface="宋体" panose="02010600030101010101" pitchFamily="2" charset="-122"/>
                <a:ea typeface="宋体" panose="02010600030101010101" pitchFamily="2" charset="-122"/>
              </a:rPr>
              <a:t>因为铝有很强的亲和力，所以它总是和其他元素结合在一起，最常见的是和氧结合在一起。由于这个原因，在自然界任何地方都找不到</a:t>
            </a:r>
            <a:r>
              <a:rPr lang="zh-CN" altLang="en-US" sz="2800" b="1" dirty="0" smtClean="0">
                <a:solidFill>
                  <a:srgbClr val="FF0000"/>
                </a:solidFill>
                <a:latin typeface="宋体" panose="02010600030101010101" pitchFamily="2" charset="-122"/>
                <a:ea typeface="宋体" panose="02010600030101010101" pitchFamily="2" charset="-122"/>
              </a:rPr>
              <a:t>游离状态</a:t>
            </a:r>
            <a:r>
              <a:rPr lang="zh-CN" altLang="en-US" sz="2800" b="1" dirty="0" smtClean="0">
                <a:latin typeface="宋体" panose="02010600030101010101" pitchFamily="2" charset="-122"/>
                <a:ea typeface="宋体" panose="02010600030101010101" pitchFamily="2" charset="-122"/>
              </a:rPr>
              <a:t>的铝，因此，一直到十九世纪人们才知道有铝。</a:t>
            </a:r>
            <a:endParaRPr lang="zh-CN" altLang="en-US" sz="2800" b="1" dirty="0" smtClean="0">
              <a:latin typeface="宋体" panose="02010600030101010101" pitchFamily="2" charset="-122"/>
              <a:ea typeface="宋体" panose="02010600030101010101" pitchFamily="2" charset="-122"/>
            </a:endParaRPr>
          </a:p>
          <a:p>
            <a:endParaRPr 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commondata" val="eyJoZGlkIjoiMDBhNWU3ODI2MDVjNmViMTRlYmQ5MmM5OGZhYzc1MjQifQ=="/>
</p:tagLst>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7997</Words>
  <Application>WPS 演示</Application>
  <PresentationFormat>宽屏</PresentationFormat>
  <Paragraphs>102</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等线</vt:lpstr>
      <vt:lpstr>Times New Roman</vt:lpstr>
      <vt:lpstr>Arial Unicode MS</vt:lpstr>
      <vt:lpstr>楷体_GB2312</vt:lpstr>
      <vt:lpstr>新宋体</vt:lpstr>
      <vt:lpstr>华文新魏</vt:lpstr>
      <vt:lpstr>Times New Roman</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WPS_1661267062</cp:lastModifiedBy>
  <cp:revision>363</cp:revision>
  <dcterms:created xsi:type="dcterms:W3CDTF">2018-04-09T07:37:00Z</dcterms:created>
  <dcterms:modified xsi:type="dcterms:W3CDTF">2024-01-08T17:50:56Z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E5209CB2046F4AD2A1A2056CFA3B5B5E_13</vt:lpwstr>
  </property>
</Properties>
</file>