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41"/>
  </p:notesMasterIdLst>
  <p:handoutMasterIdLst>
    <p:handoutMasterId r:id="rId42"/>
  </p:handoutMasterIdLst>
  <p:sldIdLst>
    <p:sldId id="269" r:id="rId2"/>
    <p:sldId id="717" r:id="rId3"/>
    <p:sldId id="718" r:id="rId4"/>
    <p:sldId id="724" r:id="rId5"/>
    <p:sldId id="725" r:id="rId6"/>
    <p:sldId id="726" r:id="rId7"/>
    <p:sldId id="727" r:id="rId8"/>
    <p:sldId id="728" r:id="rId9"/>
    <p:sldId id="729" r:id="rId10"/>
    <p:sldId id="730" r:id="rId11"/>
    <p:sldId id="731" r:id="rId12"/>
    <p:sldId id="732" r:id="rId13"/>
    <p:sldId id="733" r:id="rId14"/>
    <p:sldId id="734" r:id="rId15"/>
    <p:sldId id="735" r:id="rId16"/>
    <p:sldId id="736" r:id="rId17"/>
    <p:sldId id="737" r:id="rId18"/>
    <p:sldId id="771" r:id="rId19"/>
    <p:sldId id="772" r:id="rId20"/>
    <p:sldId id="738" r:id="rId21"/>
    <p:sldId id="739" r:id="rId22"/>
    <p:sldId id="773" r:id="rId23"/>
    <p:sldId id="774" r:id="rId24"/>
    <p:sldId id="740" r:id="rId25"/>
    <p:sldId id="775" r:id="rId26"/>
    <p:sldId id="776" r:id="rId27"/>
    <p:sldId id="779" r:id="rId28"/>
    <p:sldId id="663" r:id="rId29"/>
    <p:sldId id="778" r:id="rId30"/>
    <p:sldId id="777" r:id="rId31"/>
    <p:sldId id="664" r:id="rId32"/>
    <p:sldId id="665" r:id="rId33"/>
    <p:sldId id="668" r:id="rId34"/>
    <p:sldId id="670" r:id="rId35"/>
    <p:sldId id="672" r:id="rId36"/>
    <p:sldId id="673" r:id="rId37"/>
    <p:sldId id="674" r:id="rId38"/>
    <p:sldId id="675" r:id="rId39"/>
    <p:sldId id="677"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1">
          <p15:clr>
            <a:srgbClr val="A4A3A4"/>
          </p15:clr>
        </p15:guide>
        <p15:guide id="2" orient="horz" pos="897">
          <p15:clr>
            <a:srgbClr val="A4A3A4"/>
          </p15:clr>
        </p15:guide>
        <p15:guide id="3" pos="3873">
          <p15:clr>
            <a:srgbClr val="A4A3A4"/>
          </p15:clr>
        </p15:guide>
        <p15:guide id="4" pos="434">
          <p15:clr>
            <a:srgbClr val="A4A3A4"/>
          </p15:clr>
        </p15:guide>
        <p15:guide id="5" pos="72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B0D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116" d="100"/>
          <a:sy n="116" d="100"/>
        </p:scale>
        <p:origin x="390" y="84"/>
      </p:cViewPr>
      <p:guideLst>
        <p:guide orient="horz" pos="2131"/>
        <p:guide orient="horz" pos="897"/>
        <p:guide pos="3873"/>
        <p:guide pos="434"/>
        <p:guide pos="7219"/>
      </p:guideLst>
    </p:cSldViewPr>
  </p:slideViewPr>
  <p:notesTextViewPr>
    <p:cViewPr>
      <p:scale>
        <a:sx n="3" d="2"/>
        <a:sy n="3" d="2"/>
      </p:scale>
      <p:origin x="0" y="0"/>
    </p:cViewPr>
  </p:notesTextViewPr>
  <p:sorterViewPr>
    <p:cViewPr>
      <p:scale>
        <a:sx n="125" d="100"/>
        <a:sy n="125" d="100"/>
      </p:scale>
      <p:origin x="0" y="0"/>
    </p:cViewPr>
  </p:sorterViewPr>
  <p:notesViewPr>
    <p:cSldViewPr snapToGrid="0">
      <p:cViewPr varScale="1">
        <p:scale>
          <a:sx n="66" d="100"/>
          <a:sy n="66" d="100"/>
        </p:scale>
        <p:origin x="2280"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34F44D-5D97-406A-BA0E-58D163AAE4C6}" type="datetimeFigureOut">
              <a:rPr lang="zh-CN" altLang="en-US" smtClean="0"/>
              <a:t>2023/12/19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8CD462-4244-45FD-AE81-8D4A47C32CB1}" type="slidenum">
              <a:rPr lang="zh-CN" altLang="en-US" smtClean="0"/>
              <a:t>‹#›</a:t>
            </a:fld>
            <a:endParaRPr lang="zh-CN" altLang="en-US"/>
          </a:p>
        </p:txBody>
      </p:sp>
    </p:spTree>
    <p:extLst>
      <p:ext uri="{BB962C8B-B14F-4D97-AF65-F5344CB8AC3E}">
        <p14:creationId xmlns:p14="http://schemas.microsoft.com/office/powerpoint/2010/main" val="24279714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2B2DD-681E-48D7-A961-2116EC31A552}" type="datetimeFigureOut">
              <a:rPr lang="zh-CN" altLang="en-US" smtClean="0"/>
              <a:t>2023/12/19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8B16A2-B07D-4345-8CFE-24C5379642B6}" type="slidenum">
              <a:rPr lang="zh-CN" altLang="en-US" smtClean="0"/>
              <a:t>‹#›</a:t>
            </a:fld>
            <a:endParaRPr lang="zh-CN" altLang="en-US"/>
          </a:p>
        </p:txBody>
      </p:sp>
    </p:spTree>
    <p:extLst>
      <p:ext uri="{BB962C8B-B14F-4D97-AF65-F5344CB8AC3E}">
        <p14:creationId xmlns:p14="http://schemas.microsoft.com/office/powerpoint/2010/main" val="2338422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91" b="14193"/>
          <a:stretch>
            <a:fillRect/>
          </a:stretch>
        </p:blipFill>
        <p:spPr>
          <a:xfrm>
            <a:off x="1" y="0"/>
            <a:ext cx="12192000" cy="4838700"/>
          </a:xfrm>
          <a:prstGeom prst="rect">
            <a:avLst/>
          </a:prstGeom>
        </p:spPr>
      </p:pic>
      <p:sp>
        <p:nvSpPr>
          <p:cNvPr id="8" name="矩形 7"/>
          <p:cNvSpPr/>
          <p:nvPr userDrawn="1"/>
        </p:nvSpPr>
        <p:spPr>
          <a:xfrm>
            <a:off x="0" y="0"/>
            <a:ext cx="12192000" cy="48387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4838700"/>
            <a:ext cx="12192000" cy="114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10220325" y="512763"/>
            <a:ext cx="1239777" cy="388521"/>
            <a:chOff x="2571750" y="2305050"/>
            <a:chExt cx="7107238" cy="2227263"/>
          </a:xfrm>
          <a:solidFill>
            <a:schemeClr val="bg1"/>
          </a:solidFill>
        </p:grpSpPr>
        <p:sp>
          <p:nvSpPr>
            <p:cNvPr id="11"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2023/12/19</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2023/12/19</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2023/12/19</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2023/12/19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2023/12/19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2023/12/19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2023/12/19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28084" y="930275"/>
            <a:ext cx="10363200" cy="1143000"/>
          </a:xfrm>
          <a:prstGeom prst="rect">
            <a:avLst/>
          </a:prstGeom>
        </p:spPr>
        <p:txBody>
          <a:bodyPr/>
          <a:lstStyle/>
          <a:p>
            <a:r>
              <a:rPr lang="zh-CN" altLang="en-US" smtClean="0"/>
              <a:t>单击此处编辑母版标题样式</a:t>
            </a:r>
            <a:endParaRPr lang="en-US"/>
          </a:p>
        </p:txBody>
      </p:sp>
      <p:sp>
        <p:nvSpPr>
          <p:cNvPr id="3" name="内容占位符 2"/>
          <p:cNvSpPr>
            <a:spLocks noGrp="1"/>
          </p:cNvSpPr>
          <p:nvPr>
            <p:ph idx="1"/>
          </p:nvPr>
        </p:nvSpPr>
        <p:spPr>
          <a:xfrm>
            <a:off x="914400" y="2147888"/>
            <a:ext cx="10363200" cy="41148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a:xfrm>
            <a:off x="914400" y="6324600"/>
            <a:ext cx="2540000" cy="457200"/>
          </a:xfrm>
          <a:prstGeom prst="rect">
            <a:avLst/>
          </a:prstGeom>
        </p:spPr>
        <p:txBody>
          <a:bodyPr/>
          <a:lstStyle>
            <a:lvl1pPr>
              <a:defRPr/>
            </a:lvl1pPr>
          </a:lstStyle>
          <a:p>
            <a:endParaRPr lang="zh-CN" altLang="en-US"/>
          </a:p>
        </p:txBody>
      </p:sp>
      <p:sp>
        <p:nvSpPr>
          <p:cNvPr id="5" name="页脚占位符 4"/>
          <p:cNvSpPr>
            <a:spLocks noGrp="1"/>
          </p:cNvSpPr>
          <p:nvPr>
            <p:ph type="ftr" sz="quarter" idx="11"/>
          </p:nvPr>
        </p:nvSpPr>
        <p:spPr>
          <a:xfrm>
            <a:off x="4165600" y="6324600"/>
            <a:ext cx="3860800" cy="457200"/>
          </a:xfrm>
          <a:prstGeom prst="rect">
            <a:avLst/>
          </a:prstGeom>
        </p:spPr>
        <p:txBody>
          <a:bodyPr/>
          <a:lstStyle>
            <a:lvl1pPr>
              <a:defRPr/>
            </a:lvl1pPr>
          </a:lstStyle>
          <a:p>
            <a:endParaRPr lang="zh-CN" altLang="en-US"/>
          </a:p>
        </p:txBody>
      </p:sp>
      <p:sp>
        <p:nvSpPr>
          <p:cNvPr id="6" name="灯片编号占位符 5"/>
          <p:cNvSpPr>
            <a:spLocks noGrp="1"/>
          </p:cNvSpPr>
          <p:nvPr>
            <p:ph type="sldNum" sz="quarter" idx="12"/>
          </p:nvPr>
        </p:nvSpPr>
        <p:spPr>
          <a:xfrm>
            <a:off x="8737600" y="6324600"/>
            <a:ext cx="2540000" cy="457200"/>
          </a:xfrm>
          <a:prstGeom prst="rect">
            <a:avLst/>
          </a:prstGeom>
        </p:spPr>
        <p:txBody>
          <a:bodyPr/>
          <a:lstStyle>
            <a:lvl1pPr>
              <a:defRPr/>
            </a:lvl1pPr>
          </a:lstStyle>
          <a:p>
            <a:fld id="{C2B5B79B-4C39-4D38-BD2F-4300D3AF05DF}" type="slidenum">
              <a:rPr lang="zh-CN" altLang="en-US"/>
              <a:t>‹#›</a:t>
            </a:fld>
            <a:endParaRPr lang="zh-CN" altLang="en-US"/>
          </a:p>
        </p:txBody>
      </p:sp>
    </p:spTree>
  </p:cSld>
  <p:clrMapOvr>
    <a:masterClrMapping/>
  </p:clrMapOvr>
  <p:transition>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65092" b="15294"/>
          <a:stretch>
            <a:fillRect/>
          </a:stretch>
        </p:blipFill>
        <p:spPr>
          <a:xfrm>
            <a:off x="-63501" y="0"/>
            <a:ext cx="4255933" cy="6858000"/>
          </a:xfrm>
          <a:prstGeom prst="rect">
            <a:avLst/>
          </a:prstGeom>
        </p:spPr>
      </p:pic>
      <p:sp>
        <p:nvSpPr>
          <p:cNvPr id="8" name="矩形 7"/>
          <p:cNvSpPr/>
          <p:nvPr userDrawn="1"/>
        </p:nvSpPr>
        <p:spPr>
          <a:xfrm>
            <a:off x="-1" y="0"/>
            <a:ext cx="3995879" cy="68580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stretch>
            <a:fillRect/>
          </a:stretch>
        </p:blipFill>
        <p:spPr>
          <a:xfrm>
            <a:off x="355691" y="-82146"/>
            <a:ext cx="3853006" cy="3700593"/>
          </a:xfrm>
          <a:prstGeom prst="rect">
            <a:avLst/>
          </a:prstGeom>
        </p:spPr>
      </p:pic>
      <p:sp>
        <p:nvSpPr>
          <p:cNvPr id="70" name="文本框 69"/>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71" name="组合 70"/>
          <p:cNvGrpSpPr/>
          <p:nvPr userDrawn="1"/>
        </p:nvGrpSpPr>
        <p:grpSpPr>
          <a:xfrm>
            <a:off x="10560231" y="428430"/>
            <a:ext cx="375782" cy="381044"/>
            <a:chOff x="2571750" y="2347913"/>
            <a:chExt cx="2154238" cy="2184400"/>
          </a:xfrm>
          <a:solidFill>
            <a:srgbClr val="9C0C15"/>
          </a:solidFill>
        </p:grpSpPr>
        <p:sp>
          <p:nvSpPr>
            <p:cNvPr id="72"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3" name="直接连接符 2"/>
          <p:cNvCxnSpPr/>
          <p:nvPr userDrawn="1"/>
        </p:nvCxnSpPr>
        <p:spPr>
          <a:xfrm>
            <a:off x="-624114" y="4905830"/>
            <a:ext cx="13948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7" name="图片 46"/>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4" t="33462" r="1274" b="30750"/>
          <a:stretch>
            <a:fillRect/>
          </a:stretch>
        </p:blipFill>
        <p:spPr>
          <a:xfrm>
            <a:off x="0" y="1847850"/>
            <a:ext cx="12192000" cy="2990850"/>
          </a:xfrm>
          <a:prstGeom prst="rect">
            <a:avLst/>
          </a:prstGeom>
        </p:spPr>
      </p:pic>
      <p:pic>
        <p:nvPicPr>
          <p:cNvPr id="48" name="图片 47"/>
          <p:cNvPicPr>
            <a:picLocks noChangeAspect="1"/>
          </p:cNvPicPr>
          <p:nvPr userDrawn="1"/>
        </p:nvPicPr>
        <p:blipFill rotWithShape="1">
          <a:blip r:embed="rId3" cstate="print">
            <a:extLst>
              <a:ext uri="{28A0092B-C50C-407E-A947-70E740481C1C}">
                <a14:useLocalDpi xmlns:a14="http://schemas.microsoft.com/office/drawing/2010/main" val="0"/>
              </a:ext>
            </a:extLst>
          </a:blip>
          <a:srcRect t="46086" b="17049"/>
          <a:stretch>
            <a:fillRect/>
          </a:stretch>
        </p:blipFill>
        <p:spPr>
          <a:xfrm>
            <a:off x="0" y="1878540"/>
            <a:ext cx="12192000" cy="2997201"/>
          </a:xfrm>
          <a:prstGeom prst="rect">
            <a:avLst/>
          </a:prstGeom>
        </p:spPr>
      </p:pic>
      <p:sp>
        <p:nvSpPr>
          <p:cNvPr id="49" name="矩形 48"/>
          <p:cNvSpPr/>
          <p:nvPr userDrawn="1"/>
        </p:nvSpPr>
        <p:spPr>
          <a:xfrm>
            <a:off x="0" y="1829470"/>
            <a:ext cx="12192000" cy="3046271"/>
          </a:xfrm>
          <a:prstGeom prst="rect">
            <a:avLst/>
          </a:prstGeom>
          <a:solidFill>
            <a:schemeClr val="tx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占位符 50"/>
          <p:cNvSpPr>
            <a:spLocks noGrp="1"/>
          </p:cNvSpPr>
          <p:nvPr>
            <p:ph type="body" sz="quarter" idx="10" hasCustomPrompt="1"/>
          </p:nvPr>
        </p:nvSpPr>
        <p:spPr>
          <a:xfrm>
            <a:off x="-10706" y="2689225"/>
            <a:ext cx="12202706" cy="1181100"/>
          </a:xfrm>
          <a:prstGeom prst="rect">
            <a:avLst/>
          </a:prstGeom>
        </p:spPr>
        <p:txBody>
          <a:bodyPr/>
          <a:lstStyle>
            <a:lvl1pPr marL="0" indent="0" algn="ctr">
              <a:buNone/>
              <a:defRPr sz="8000" b="1">
                <a:solidFill>
                  <a:schemeClr val="bg1"/>
                </a:solidFill>
                <a:latin typeface="微软雅黑" panose="020B0503020204020204" pitchFamily="34" charset="-122"/>
                <a:ea typeface="微软雅黑" panose="020B0503020204020204" pitchFamily="34" charset="-122"/>
              </a:defRPr>
            </a:lvl1pPr>
            <a:lvl2pPr>
              <a:defRPr sz="4400" b="1">
                <a:solidFill>
                  <a:schemeClr val="bg1"/>
                </a:solidFill>
                <a:latin typeface="微软雅黑" panose="020B0503020204020204" pitchFamily="34" charset="-122"/>
                <a:ea typeface="微软雅黑" panose="020B0503020204020204" pitchFamily="34" charset="-122"/>
              </a:defRPr>
            </a:lvl2pPr>
            <a:lvl3pPr>
              <a:defRPr sz="4000" b="1">
                <a:solidFill>
                  <a:schemeClr val="bg1"/>
                </a:solidFill>
                <a:latin typeface="微软雅黑" panose="020B0503020204020204" pitchFamily="34" charset="-122"/>
                <a:ea typeface="微软雅黑" panose="020B0503020204020204" pitchFamily="34" charset="-122"/>
              </a:defRPr>
            </a:lvl3pPr>
            <a:lvl4pPr>
              <a:defRPr sz="3600" b="1">
                <a:solidFill>
                  <a:schemeClr val="bg1"/>
                </a:solidFill>
                <a:latin typeface="微软雅黑" panose="020B0503020204020204" pitchFamily="34" charset="-122"/>
                <a:ea typeface="微软雅黑" panose="020B0503020204020204" pitchFamily="34" charset="-122"/>
              </a:defRPr>
            </a:lvl4pPr>
            <a:lvl5pPr>
              <a:defRPr sz="3600" b="1">
                <a:solidFill>
                  <a:schemeClr val="bg1"/>
                </a:solidFill>
                <a:latin typeface="微软雅黑" panose="020B0503020204020204" pitchFamily="34" charset="-122"/>
                <a:ea typeface="微软雅黑" panose="020B0503020204020204" pitchFamily="34" charset="-122"/>
              </a:defRPr>
            </a:lvl5pPr>
          </a:lstStyle>
          <a:p>
            <a:pPr lvl="0"/>
            <a:r>
              <a:rPr lang="zh-CN" altLang="en-US" dirty="0"/>
              <a:t>这里输入章节标题</a:t>
            </a:r>
          </a:p>
        </p:txBody>
      </p:sp>
      <p:sp>
        <p:nvSpPr>
          <p:cNvPr id="112" name="文本框 111"/>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113" name="组合 112"/>
          <p:cNvGrpSpPr/>
          <p:nvPr userDrawn="1"/>
        </p:nvGrpSpPr>
        <p:grpSpPr>
          <a:xfrm>
            <a:off x="10560231" y="428430"/>
            <a:ext cx="375782" cy="381044"/>
            <a:chOff x="2571750" y="2347913"/>
            <a:chExt cx="2154238" cy="2184400"/>
          </a:xfrm>
          <a:solidFill>
            <a:srgbClr val="9C0C15"/>
          </a:solidFill>
        </p:grpSpPr>
        <p:sp>
          <p:nvSpPr>
            <p:cNvPr id="114"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20240"/>
            <a:ext cx="375782" cy="381044"/>
            <a:chOff x="2571750" y="2347913"/>
            <a:chExt cx="2154238" cy="2184400"/>
          </a:xfrm>
          <a:solidFill>
            <a:srgbClr val="9C0C15"/>
          </a:solidFill>
        </p:grpSpPr>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userDrawn="1"/>
        </p:nvSpPr>
        <p:spPr>
          <a:xfrm>
            <a:off x="10616045" y="518973"/>
            <a:ext cx="750526" cy="369332"/>
          </a:xfrm>
          <a:prstGeom prst="rect">
            <a:avLst/>
          </a:prstGeom>
          <a:noFill/>
        </p:spPr>
        <p:txBody>
          <a:bodyPr wrap="none" rtlCol="0">
            <a:spAutoFit/>
          </a:bodyPr>
          <a:lstStyle/>
          <a:p>
            <a:r>
              <a:rPr lang="en-US" altLang="zh-CN" sz="1800" b="1" dirty="0"/>
              <a:t>AEAP</a:t>
            </a:r>
            <a:endParaRPr lang="zh-CN" altLang="en-US" sz="1800" b="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12763"/>
            <a:ext cx="1239777" cy="388521"/>
            <a:chOff x="2571750" y="2305050"/>
            <a:chExt cx="7107238" cy="2227263"/>
          </a:xfrm>
          <a:solidFill>
            <a:srgbClr val="9C0C15"/>
          </a:solidFill>
        </p:grpSpPr>
        <p:sp>
          <p:nvSpPr>
            <p:cNvPr id="75"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4" name="矩形 63"/>
          <p:cNvSpPr/>
          <p:nvPr userDrawn="1"/>
        </p:nvSpPr>
        <p:spPr>
          <a:xfrm>
            <a:off x="482600" y="1638109"/>
            <a:ext cx="7366000" cy="38891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7F7F7F"/>
              </a:solidFill>
              <a:effectLst/>
              <a:uLnTx/>
              <a:uFillTx/>
              <a:latin typeface="等线" panose="02010600030101010101" charset="-122"/>
              <a:ea typeface="等线" panose="02010600030101010101" charset="-122"/>
              <a:cs typeface="+mn-cs"/>
            </a:endParaRPr>
          </a:p>
        </p:txBody>
      </p:sp>
      <p:sp>
        <p:nvSpPr>
          <p:cNvPr id="71" name="图片占位符 70"/>
          <p:cNvSpPr>
            <a:spLocks noGrp="1"/>
          </p:cNvSpPr>
          <p:nvPr>
            <p:ph type="pic" sz="quarter" idx="10"/>
          </p:nvPr>
        </p:nvSpPr>
        <p:spPr>
          <a:xfrm>
            <a:off x="7848600" y="1637847"/>
            <a:ext cx="3733800" cy="3889170"/>
          </a:xfrm>
          <a:custGeom>
            <a:avLst/>
            <a:gdLst>
              <a:gd name="connsiteX0" fmla="*/ 0 w 3733800"/>
              <a:gd name="connsiteY0" fmla="*/ 0 h 3889170"/>
              <a:gd name="connsiteX1" fmla="*/ 3733800 w 3733800"/>
              <a:gd name="connsiteY1" fmla="*/ 0 h 3889170"/>
              <a:gd name="connsiteX2" fmla="*/ 3733800 w 3733800"/>
              <a:gd name="connsiteY2" fmla="*/ 3889170 h 3889170"/>
              <a:gd name="connsiteX3" fmla="*/ 0 w 3733800"/>
              <a:gd name="connsiteY3" fmla="*/ 3889170 h 3889170"/>
            </a:gdLst>
            <a:ahLst/>
            <a:cxnLst>
              <a:cxn ang="0">
                <a:pos x="connsiteX0" y="connsiteY0"/>
              </a:cxn>
              <a:cxn ang="0">
                <a:pos x="connsiteX1" y="connsiteY1"/>
              </a:cxn>
              <a:cxn ang="0">
                <a:pos x="connsiteX2" y="connsiteY2"/>
              </a:cxn>
              <a:cxn ang="0">
                <a:pos x="connsiteX3" y="connsiteY3"/>
              </a:cxn>
            </a:cxnLst>
            <a:rect l="l" t="t" r="r" b="b"/>
            <a:pathLst>
              <a:path w="3733800" h="3889170">
                <a:moveTo>
                  <a:pt x="0" y="0"/>
                </a:moveTo>
                <a:lnTo>
                  <a:pt x="3733800" y="0"/>
                </a:lnTo>
                <a:lnTo>
                  <a:pt x="3733800" y="3889170"/>
                </a:lnTo>
                <a:lnTo>
                  <a:pt x="0" y="3889170"/>
                </a:ln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文本占位符 2"/>
          <p:cNvSpPr>
            <a:spLocks noGrp="1"/>
          </p:cNvSpPr>
          <p:nvPr>
            <p:ph type="body" sz="quarter" idx="10" hasCustomPrompt="1"/>
          </p:nvPr>
        </p:nvSpPr>
        <p:spPr>
          <a:xfrm>
            <a:off x="1" y="659999"/>
            <a:ext cx="12192000" cy="441325"/>
          </a:xfrm>
          <a:prstGeom prst="rect">
            <a:avLst/>
          </a:prstGeom>
        </p:spPr>
        <p:txBody>
          <a:bodyPr/>
          <a:lstStyle>
            <a:lvl1pPr marL="0" indent="0" algn="ctr">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cxnSp>
        <p:nvCxnSpPr>
          <p:cNvPr id="3" name="直接连接符 2"/>
          <p:cNvCxnSpPr/>
          <p:nvPr userDrawn="1"/>
        </p:nvCxnSpPr>
        <p:spPr>
          <a:xfrm>
            <a:off x="5530850" y="1233817"/>
            <a:ext cx="11303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67" name="组合 66"/>
          <p:cNvGrpSpPr/>
          <p:nvPr userDrawn="1"/>
        </p:nvGrpSpPr>
        <p:grpSpPr>
          <a:xfrm>
            <a:off x="11320342" y="336984"/>
            <a:ext cx="375782" cy="381044"/>
            <a:chOff x="2571750" y="2347913"/>
            <a:chExt cx="2154238" cy="2184400"/>
          </a:xfrm>
          <a:solidFill>
            <a:srgbClr val="9C0C15"/>
          </a:solidFill>
        </p:grpSpPr>
        <p:sp>
          <p:nvSpPr>
            <p:cNvPr id="68"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69" name="矩形 68"/>
          <p:cNvSpPr/>
          <p:nvPr userDrawn="1"/>
        </p:nvSpPr>
        <p:spPr>
          <a:xfrm>
            <a:off x="0" y="6667501"/>
            <a:ext cx="12192000" cy="19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userDrawn="1"/>
        </p:nvCxnSpPr>
        <p:spPr>
          <a:xfrm>
            <a:off x="-825500" y="6629400"/>
            <a:ext cx="133858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65" name="组合 64"/>
          <p:cNvGrpSpPr/>
          <p:nvPr userDrawn="1"/>
        </p:nvGrpSpPr>
        <p:grpSpPr>
          <a:xfrm>
            <a:off x="10560231" y="428430"/>
            <a:ext cx="375782" cy="381044"/>
            <a:chOff x="2571750" y="2347913"/>
            <a:chExt cx="2154238" cy="2184400"/>
          </a:xfrm>
          <a:solidFill>
            <a:srgbClr val="9C0C15"/>
          </a:solidFill>
        </p:grpSpPr>
        <p:sp>
          <p:nvSpPr>
            <p:cNvPr id="66"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69" name="矩形 68"/>
          <p:cNvSpPr/>
          <p:nvPr userDrawn="1"/>
        </p:nvSpPr>
        <p:spPr>
          <a:xfrm>
            <a:off x="0" y="6604001"/>
            <a:ext cx="121920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userDrawn="1"/>
        </p:nvGrpSpPr>
        <p:grpSpPr>
          <a:xfrm>
            <a:off x="242426" y="663990"/>
            <a:ext cx="434926" cy="434926"/>
            <a:chOff x="226124" y="563587"/>
            <a:chExt cx="434926" cy="434926"/>
          </a:xfrm>
        </p:grpSpPr>
        <p:sp>
          <p:nvSpPr>
            <p:cNvPr id="71" name="椭圆 70"/>
            <p:cNvSpPr/>
            <p:nvPr/>
          </p:nvSpPr>
          <p:spPr bwMode="auto">
            <a:xfrm>
              <a:off x="226124" y="563587"/>
              <a:ext cx="434926" cy="434926"/>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72" name="Freeform 5"/>
            <p:cNvSpPr>
              <a:spLocks noEditPoints="1"/>
            </p:cNvSpPr>
            <p:nvPr userDrawn="1"/>
          </p:nvSpPr>
          <p:spPr bwMode="auto">
            <a:xfrm>
              <a:off x="285312" y="713677"/>
              <a:ext cx="316550" cy="192863"/>
            </a:xfrm>
            <a:custGeom>
              <a:avLst/>
              <a:gdLst>
                <a:gd name="T0" fmla="*/ 0 w 353"/>
                <a:gd name="T1" fmla="*/ 0 h 214"/>
                <a:gd name="T2" fmla="*/ 340 w 353"/>
                <a:gd name="T3" fmla="*/ 0 h 214"/>
                <a:gd name="T4" fmla="*/ 340 w 353"/>
                <a:gd name="T5" fmla="*/ 14 h 214"/>
                <a:gd name="T6" fmla="*/ 340 w 353"/>
                <a:gd name="T7" fmla="*/ 41 h 214"/>
                <a:gd name="T8" fmla="*/ 340 w 353"/>
                <a:gd name="T9" fmla="*/ 115 h 214"/>
                <a:gd name="T10" fmla="*/ 349 w 353"/>
                <a:gd name="T11" fmla="*/ 130 h 214"/>
                <a:gd name="T12" fmla="*/ 344 w 353"/>
                <a:gd name="T13" fmla="*/ 142 h 214"/>
                <a:gd name="T14" fmla="*/ 353 w 353"/>
                <a:gd name="T15" fmla="*/ 198 h 214"/>
                <a:gd name="T16" fmla="*/ 329 w 353"/>
                <a:gd name="T17" fmla="*/ 198 h 214"/>
                <a:gd name="T18" fmla="*/ 325 w 353"/>
                <a:gd name="T19" fmla="*/ 177 h 214"/>
                <a:gd name="T20" fmla="*/ 319 w 353"/>
                <a:gd name="T21" fmla="*/ 198 h 214"/>
                <a:gd name="T22" fmla="*/ 313 w 353"/>
                <a:gd name="T23" fmla="*/ 198 h 214"/>
                <a:gd name="T24" fmla="*/ 321 w 353"/>
                <a:gd name="T25" fmla="*/ 142 h 214"/>
                <a:gd name="T26" fmla="*/ 316 w 353"/>
                <a:gd name="T27" fmla="*/ 130 h 214"/>
                <a:gd name="T28" fmla="*/ 325 w 353"/>
                <a:gd name="T29" fmla="*/ 115 h 214"/>
                <a:gd name="T30" fmla="*/ 325 w 353"/>
                <a:gd name="T31" fmla="*/ 41 h 214"/>
                <a:gd name="T32" fmla="*/ 0 w 353"/>
                <a:gd name="T33" fmla="*/ 41 h 214"/>
                <a:gd name="T34" fmla="*/ 0 w 353"/>
                <a:gd name="T35" fmla="*/ 0 h 214"/>
                <a:gd name="T36" fmla="*/ 49 w 353"/>
                <a:gd name="T37" fmla="*/ 66 h 214"/>
                <a:gd name="T38" fmla="*/ 48 w 353"/>
                <a:gd name="T39" fmla="*/ 180 h 214"/>
                <a:gd name="T40" fmla="*/ 175 w 353"/>
                <a:gd name="T41" fmla="*/ 214 h 214"/>
                <a:gd name="T42" fmla="*/ 299 w 353"/>
                <a:gd name="T43" fmla="*/ 180 h 214"/>
                <a:gd name="T44" fmla="*/ 299 w 353"/>
                <a:gd name="T45" fmla="*/ 66 h 214"/>
                <a:gd name="T46" fmla="*/ 49 w 353"/>
                <a:gd name="T47" fmla="*/ 6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3" h="214">
                  <a:moveTo>
                    <a:pt x="0" y="0"/>
                  </a:moveTo>
                  <a:cubicBezTo>
                    <a:pt x="340" y="0"/>
                    <a:pt x="340" y="0"/>
                    <a:pt x="340" y="0"/>
                  </a:cubicBezTo>
                  <a:cubicBezTo>
                    <a:pt x="340" y="14"/>
                    <a:pt x="340" y="14"/>
                    <a:pt x="340" y="14"/>
                  </a:cubicBezTo>
                  <a:cubicBezTo>
                    <a:pt x="340" y="41"/>
                    <a:pt x="340" y="41"/>
                    <a:pt x="340" y="41"/>
                  </a:cubicBezTo>
                  <a:cubicBezTo>
                    <a:pt x="340" y="115"/>
                    <a:pt x="340" y="115"/>
                    <a:pt x="340" y="115"/>
                  </a:cubicBezTo>
                  <a:cubicBezTo>
                    <a:pt x="345" y="118"/>
                    <a:pt x="349" y="123"/>
                    <a:pt x="349" y="130"/>
                  </a:cubicBezTo>
                  <a:cubicBezTo>
                    <a:pt x="349" y="135"/>
                    <a:pt x="347" y="139"/>
                    <a:pt x="344" y="142"/>
                  </a:cubicBezTo>
                  <a:cubicBezTo>
                    <a:pt x="353" y="198"/>
                    <a:pt x="353" y="198"/>
                    <a:pt x="353" y="198"/>
                  </a:cubicBezTo>
                  <a:cubicBezTo>
                    <a:pt x="329" y="198"/>
                    <a:pt x="329" y="198"/>
                    <a:pt x="329" y="198"/>
                  </a:cubicBezTo>
                  <a:cubicBezTo>
                    <a:pt x="325" y="177"/>
                    <a:pt x="325" y="177"/>
                    <a:pt x="325" y="177"/>
                  </a:cubicBezTo>
                  <a:cubicBezTo>
                    <a:pt x="319" y="198"/>
                    <a:pt x="319" y="198"/>
                    <a:pt x="319" y="198"/>
                  </a:cubicBezTo>
                  <a:cubicBezTo>
                    <a:pt x="313" y="198"/>
                    <a:pt x="313" y="198"/>
                    <a:pt x="313" y="198"/>
                  </a:cubicBezTo>
                  <a:cubicBezTo>
                    <a:pt x="321" y="142"/>
                    <a:pt x="321" y="142"/>
                    <a:pt x="321" y="142"/>
                  </a:cubicBezTo>
                  <a:cubicBezTo>
                    <a:pt x="318" y="139"/>
                    <a:pt x="316" y="135"/>
                    <a:pt x="316" y="130"/>
                  </a:cubicBezTo>
                  <a:cubicBezTo>
                    <a:pt x="316" y="123"/>
                    <a:pt x="320" y="118"/>
                    <a:pt x="325" y="115"/>
                  </a:cubicBezTo>
                  <a:cubicBezTo>
                    <a:pt x="325" y="41"/>
                    <a:pt x="325" y="41"/>
                    <a:pt x="325" y="41"/>
                  </a:cubicBezTo>
                  <a:cubicBezTo>
                    <a:pt x="0" y="41"/>
                    <a:pt x="0" y="41"/>
                    <a:pt x="0" y="41"/>
                  </a:cubicBezTo>
                  <a:cubicBezTo>
                    <a:pt x="0" y="0"/>
                    <a:pt x="0" y="0"/>
                    <a:pt x="0" y="0"/>
                  </a:cubicBezTo>
                  <a:close/>
                  <a:moveTo>
                    <a:pt x="49" y="66"/>
                  </a:moveTo>
                  <a:cubicBezTo>
                    <a:pt x="48" y="180"/>
                    <a:pt x="48" y="180"/>
                    <a:pt x="48" y="180"/>
                  </a:cubicBezTo>
                  <a:cubicBezTo>
                    <a:pt x="98" y="179"/>
                    <a:pt x="138" y="194"/>
                    <a:pt x="175" y="214"/>
                  </a:cubicBezTo>
                  <a:cubicBezTo>
                    <a:pt x="206" y="191"/>
                    <a:pt x="246" y="178"/>
                    <a:pt x="299" y="180"/>
                  </a:cubicBezTo>
                  <a:cubicBezTo>
                    <a:pt x="299" y="142"/>
                    <a:pt x="299" y="104"/>
                    <a:pt x="299" y="66"/>
                  </a:cubicBezTo>
                  <a:lnTo>
                    <a:pt x="49" y="6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 name="文本占位符 2"/>
          <p:cNvSpPr>
            <a:spLocks noGrp="1"/>
          </p:cNvSpPr>
          <p:nvPr>
            <p:ph type="body" sz="quarter" idx="10" hasCustomPrompt="1"/>
          </p:nvPr>
        </p:nvSpPr>
        <p:spPr>
          <a:xfrm>
            <a:off x="689712" y="657333"/>
            <a:ext cx="8656269" cy="441325"/>
          </a:xfrm>
          <a:prstGeom prst="rect">
            <a:avLst/>
          </a:prstGeom>
        </p:spPr>
        <p:txBody>
          <a:bodyPr/>
          <a:lstStyle>
            <a:lvl1pPr marL="0" indent="0">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sp>
        <p:nvSpPr>
          <p:cNvPr id="73" name="文本占位符 2"/>
          <p:cNvSpPr>
            <a:spLocks noGrp="1"/>
          </p:cNvSpPr>
          <p:nvPr>
            <p:ph type="body" sz="quarter" idx="11" hasCustomPrompt="1"/>
          </p:nvPr>
        </p:nvSpPr>
        <p:spPr>
          <a:xfrm>
            <a:off x="689712" y="1203433"/>
            <a:ext cx="8656269" cy="441325"/>
          </a:xfrm>
          <a:prstGeom prst="rect">
            <a:avLst/>
          </a:prstGeom>
        </p:spPr>
        <p:txBody>
          <a:bodyPr/>
          <a:lstStyle>
            <a:lvl1pPr marL="0" indent="0">
              <a:buNone/>
              <a:defRPr sz="2400" b="0">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grpSp>
        <p:nvGrpSpPr>
          <p:cNvPr id="74" name="组合 73"/>
          <p:cNvGrpSpPr/>
          <p:nvPr userDrawn="1"/>
        </p:nvGrpSpPr>
        <p:grpSpPr>
          <a:xfrm>
            <a:off x="11240170" y="330679"/>
            <a:ext cx="375782" cy="381044"/>
            <a:chOff x="2571750" y="2347913"/>
            <a:chExt cx="2154238" cy="2184400"/>
          </a:xfrm>
          <a:solidFill>
            <a:srgbClr val="9C0C15"/>
          </a:solidFill>
        </p:grpSpPr>
        <p:sp>
          <p:nvSpPr>
            <p:cNvPr id="75"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2023/12/19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97485" y="1179871"/>
            <a:ext cx="12030710" cy="1938992"/>
          </a:xfrm>
          <a:prstGeom prst="rect">
            <a:avLst/>
          </a:prstGeom>
          <a:noFill/>
        </p:spPr>
        <p:txBody>
          <a:bodyPr wrap="square" rtlCol="0">
            <a:spAutoFit/>
          </a:bodyPr>
          <a:lstStyle/>
          <a:p>
            <a:pPr algn="ctr"/>
            <a:endParaRPr lang="en-US" altLang="zh-CN" sz="4000" b="1" dirty="0">
              <a:solidFill>
                <a:schemeClr val="bg1"/>
              </a:solidFill>
              <a:latin typeface="微软雅黑" panose="020B0503020204020204" pitchFamily="34" charset="-122"/>
              <a:ea typeface="微软雅黑" panose="020B0503020204020204" pitchFamily="34" charset="-122"/>
            </a:endParaRPr>
          </a:p>
          <a:p>
            <a:pPr algn="r"/>
            <a:endParaRPr lang="en-US" altLang="zh-CN" sz="4000" b="1" dirty="0">
              <a:solidFill>
                <a:schemeClr val="bg1"/>
              </a:solidFill>
              <a:latin typeface="微软雅黑" panose="020B0503020204020204" pitchFamily="34" charset="-122"/>
              <a:ea typeface="微软雅黑" panose="020B0503020204020204" pitchFamily="34" charset="-122"/>
            </a:endParaRPr>
          </a:p>
          <a:p>
            <a:pPr algn="ctr"/>
            <a:r>
              <a:rPr lang="en-US" altLang="zh-CN" sz="4000" b="1" dirty="0">
                <a:solidFill>
                  <a:schemeClr val="bg1"/>
                </a:solidFill>
                <a:latin typeface="微软雅黑" panose="020B0503020204020204" pitchFamily="34" charset="-122"/>
                <a:ea typeface="微软雅黑" panose="020B0503020204020204" pitchFamily="34" charset="-122"/>
              </a:rPr>
              <a:t>Translation</a:t>
            </a:r>
            <a:r>
              <a:rPr lang="zh-CN" altLang="en-US" sz="4000" b="1" dirty="0">
                <a:solidFill>
                  <a:schemeClr val="bg1"/>
                </a:solidFill>
                <a:latin typeface="微软雅黑" panose="020B0503020204020204" pitchFamily="34" charset="-122"/>
                <a:ea typeface="微软雅黑" panose="020B0503020204020204" pitchFamily="34" charset="-122"/>
              </a:rPr>
              <a:t> </a:t>
            </a:r>
            <a:r>
              <a:rPr lang="en-US" altLang="zh-CN" sz="4000" b="1" dirty="0" smtClean="0">
                <a:solidFill>
                  <a:schemeClr val="bg1"/>
                </a:solidFill>
                <a:latin typeface="微软雅黑" panose="020B0503020204020204" pitchFamily="34" charset="-122"/>
                <a:ea typeface="微软雅黑" panose="020B0503020204020204" pitchFamily="34" charset="-122"/>
              </a:rPr>
              <a:t>of</a:t>
            </a:r>
            <a:r>
              <a:rPr lang="zh-CN" altLang="en-US" sz="4000" b="1" dirty="0" smtClean="0">
                <a:solidFill>
                  <a:schemeClr val="bg1"/>
                </a:solidFill>
                <a:latin typeface="微软雅黑" panose="020B0503020204020204" pitchFamily="34" charset="-122"/>
                <a:ea typeface="微软雅黑" panose="020B0503020204020204" pitchFamily="34" charset="-122"/>
              </a:rPr>
              <a:t> </a:t>
            </a:r>
            <a:r>
              <a:rPr lang="en-US" altLang="zh-CN" sz="4000" b="1" dirty="0" smtClean="0">
                <a:solidFill>
                  <a:schemeClr val="bg1"/>
                </a:solidFill>
                <a:latin typeface="微软雅黑" panose="020B0503020204020204" pitchFamily="34" charset="-122"/>
                <a:ea typeface="微软雅黑" panose="020B0503020204020204" pitchFamily="34" charset="-122"/>
              </a:rPr>
              <a:t>long Sentences and Discourses </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907218" y="5258226"/>
            <a:ext cx="7033902" cy="501650"/>
          </a:xfrm>
          <a:prstGeom prst="rect">
            <a:avLst/>
          </a:prstGeom>
          <a:noFill/>
        </p:spPr>
        <p:txBody>
          <a:bodyPr wrap="square" rtlCol="0">
            <a:spAutoFit/>
          </a:bodyPr>
          <a:lstStyle/>
          <a:p>
            <a:pPr algn="ctr">
              <a:lnSpc>
                <a:spcPts val="3200"/>
              </a:lnSpc>
              <a:spcBef>
                <a:spcPts val="600"/>
              </a:spcBef>
              <a:spcAft>
                <a:spcPts val="1200"/>
              </a:spcAft>
            </a:pP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山东大学</a:t>
            </a:r>
            <a:endPar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ChangeArrowheads="1"/>
          </p:cNvSpPr>
          <p:nvPr/>
        </p:nvSpPr>
        <p:spPr bwMode="auto">
          <a:xfrm>
            <a:off x="814918" y="981076"/>
            <a:ext cx="10176933" cy="2569934"/>
          </a:xfrm>
          <a:prstGeom prst="rect">
            <a:avLst/>
          </a:prstGeom>
          <a:noFill/>
          <a:ln w="12700" cap="sq">
            <a:noFill/>
            <a:miter lim="800000"/>
            <a:headEnd type="none" w="sm" len="sm"/>
            <a:tailEnd type="none" w="sm" len="sm"/>
          </a:ln>
        </p:spPr>
        <p:txBody>
          <a:bodyPr>
            <a:spAutoFit/>
          </a:bodyPr>
          <a:lstStyle/>
          <a:p>
            <a:pPr>
              <a:lnSpc>
                <a:spcPct val="115000"/>
              </a:lnSpc>
            </a:pPr>
            <a:r>
              <a:rPr lang="zh-CN" altLang="en-US" sz="2800" b="1" dirty="0">
                <a:latin typeface="宋体" panose="02010600030101010101" pitchFamily="2" charset="-122"/>
              </a:rPr>
              <a:t>(3)确定从句类型及其修饰关系。首先需要找出哪一</a:t>
            </a:r>
            <a:r>
              <a:rPr lang="zh-CN" altLang="en-US" sz="2800" b="1" dirty="0" smtClean="0">
                <a:latin typeface="宋体" panose="02010600030101010101" pitchFamily="2" charset="-122"/>
              </a:rPr>
              <a:t>个句子是</a:t>
            </a:r>
            <a:r>
              <a:rPr lang="zh-CN" altLang="en-US" sz="2800" b="1" dirty="0">
                <a:latin typeface="宋体" panose="02010600030101010101" pitchFamily="2" charset="-122"/>
              </a:rPr>
              <a:t>主句，并根据关联词进一步找出哪些分句是从句;从句修饰主句的哪一个词、词组或句子。</a:t>
            </a:r>
          </a:p>
          <a:p>
            <a:pPr>
              <a:lnSpc>
                <a:spcPct val="115000"/>
              </a:lnSpc>
            </a:pPr>
            <a:r>
              <a:rPr lang="zh-CN" altLang="en-US" sz="2800" b="1" dirty="0">
                <a:latin typeface="宋体" panose="02010600030101010101" pitchFamily="2" charset="-122"/>
              </a:rPr>
              <a:t>(4)根据上下文译成汉语，注意译文要合乎逻辑，如意思不通，就得重新分析。下面分三种情况举例说明。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34"/>
          <p:cNvSpPr>
            <a:spLocks noChangeArrowheads="1"/>
          </p:cNvSpPr>
          <p:nvPr/>
        </p:nvSpPr>
        <p:spPr bwMode="auto">
          <a:xfrm>
            <a:off x="619432" y="476251"/>
            <a:ext cx="10660285" cy="3410164"/>
          </a:xfrm>
          <a:prstGeom prst="rect">
            <a:avLst/>
          </a:prstGeom>
          <a:noFill/>
          <a:ln w="12700" cap="sq">
            <a:noFill/>
            <a:miter lim="800000"/>
            <a:headEnd type="none" w="sm" len="sm"/>
            <a:tailEnd type="none" w="sm" len="sm"/>
          </a:ln>
        </p:spPr>
        <p:txBody>
          <a:bodyPr wrap="square">
            <a:spAutoFit/>
          </a:bodyPr>
          <a:lstStyle/>
          <a:p>
            <a:pPr>
              <a:lnSpc>
                <a:spcPct val="110000"/>
              </a:lnSpc>
            </a:pPr>
            <a:r>
              <a:rPr lang="zh-CN" altLang="en-US" sz="2800" b="1" dirty="0">
                <a:latin typeface="Times New Roman" panose="02020603050405020304" pitchFamily="18" charset="0"/>
              </a:rPr>
              <a:t> </a:t>
            </a:r>
            <a:r>
              <a:rPr lang="zh-CN" altLang="en-US" sz="2800" b="1" dirty="0">
                <a:solidFill>
                  <a:schemeClr val="accent1"/>
                </a:solidFill>
              </a:rPr>
              <a:t>1)几个从句修饰同一概念</a:t>
            </a:r>
          </a:p>
          <a:p>
            <a:pPr>
              <a:lnSpc>
                <a:spcPct val="110000"/>
              </a:lnSpc>
            </a:pPr>
            <a:r>
              <a:rPr lang="zh-CN" altLang="en-US" sz="2800" dirty="0"/>
              <a:t>　　</a:t>
            </a:r>
            <a:r>
              <a:rPr lang="en-US" altLang="zh-CN" sz="2800" b="1" dirty="0">
                <a:latin typeface="Times New Roman" panose="02020603050405020304" pitchFamily="18" charset="0"/>
              </a:rPr>
              <a:t>The moon is(1) a world that(2) is completely and utterly dead</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a sterile mountainous waste on(3) which during the heat of the day the sun blazed down with relentless fury</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but where(4) during the long night the cold is so intense that(5) it far surpasses anything ever experienced on the earth. </a:t>
            </a:r>
          </a:p>
          <a:p>
            <a:pPr>
              <a:lnSpc>
                <a:spcPct val="110000"/>
              </a:lnSpc>
            </a:pPr>
            <a:r>
              <a:rPr lang="zh-CN" altLang="en-US" sz="2800" b="1" dirty="0">
                <a:latin typeface="Times New Roman" panose="02020603050405020304" pitchFamily="18" charset="0"/>
              </a:rPr>
              <a:t>　　</a:t>
            </a:r>
          </a:p>
        </p:txBody>
      </p:sp>
      <p:sp>
        <p:nvSpPr>
          <p:cNvPr id="39940" name="Text Box 4"/>
          <p:cNvSpPr txBox="1">
            <a:spLocks noChangeArrowheads="1"/>
          </p:cNvSpPr>
          <p:nvPr/>
        </p:nvSpPr>
        <p:spPr bwMode="auto">
          <a:xfrm>
            <a:off x="527051" y="3524861"/>
            <a:ext cx="11233149" cy="2677656"/>
          </a:xfrm>
          <a:prstGeom prst="rect">
            <a:avLst/>
          </a:prstGeom>
          <a:noFill/>
          <a:ln w="12700" cap="sq">
            <a:noFill/>
            <a:miter lim="800000"/>
            <a:headEnd type="none" w="sm" len="sm"/>
            <a:tailEnd type="none" w="sm" len="sm"/>
          </a:ln>
          <a:effectLst/>
        </p:spPr>
        <p:txBody>
          <a:bodyPr wrap="square">
            <a:spAutoFit/>
          </a:bodyPr>
          <a:lstStyle/>
          <a:p>
            <a:r>
              <a:rPr lang="zh-CN" altLang="en-US" sz="2800" b="1" dirty="0" smtClean="0"/>
              <a:t>(</a:t>
            </a:r>
            <a:r>
              <a:rPr lang="zh-CN" altLang="en-US" sz="2800" b="1" dirty="0"/>
              <a:t>分析) 本句含5个分句：（1）</a:t>
            </a:r>
            <a:r>
              <a:rPr lang="en-US" altLang="zh-CN" sz="2800" b="1" dirty="0"/>
              <a:t>is </a:t>
            </a:r>
            <a:r>
              <a:rPr lang="zh-CN" altLang="en-US" sz="2800" b="1" dirty="0"/>
              <a:t>是主句谓语动词；（2）是由关系代词</a:t>
            </a:r>
            <a:r>
              <a:rPr lang="en-US" altLang="zh-CN" sz="2800" b="1" dirty="0"/>
              <a:t>that</a:t>
            </a:r>
            <a:r>
              <a:rPr lang="zh-CN" altLang="en-US" sz="2800" b="1" dirty="0"/>
              <a:t>引导的定语从句，修饰</a:t>
            </a:r>
            <a:r>
              <a:rPr lang="en-US" altLang="zh-CN" sz="2800" b="1" dirty="0"/>
              <a:t>a world;（３）</a:t>
            </a:r>
            <a:r>
              <a:rPr lang="zh-CN" altLang="en-US" sz="2800" b="1" dirty="0"/>
              <a:t>是介词</a:t>
            </a:r>
            <a:r>
              <a:rPr lang="en-US" altLang="zh-CN" sz="2800" b="1" dirty="0"/>
              <a:t>on + </a:t>
            </a:r>
            <a:r>
              <a:rPr lang="zh-CN" altLang="en-US" sz="2800" b="1" dirty="0"/>
              <a:t>关系代词</a:t>
            </a:r>
            <a:r>
              <a:rPr lang="en-US" altLang="zh-CN" sz="2800" b="1" dirty="0"/>
              <a:t>which</a:t>
            </a:r>
            <a:r>
              <a:rPr lang="zh-CN" altLang="en-US" sz="2800" b="1" dirty="0"/>
              <a:t>引导的定语从句，修饰</a:t>
            </a:r>
            <a:r>
              <a:rPr lang="en-US" altLang="zh-CN" sz="2800" b="1" dirty="0"/>
              <a:t>a world</a:t>
            </a:r>
            <a:r>
              <a:rPr lang="zh-CN" altLang="en-US" sz="2800" b="1" dirty="0"/>
              <a:t>的</a:t>
            </a:r>
            <a:r>
              <a:rPr lang="zh-CN" altLang="en-US" sz="2800" b="1" dirty="0" smtClean="0"/>
              <a:t>同位语 </a:t>
            </a:r>
            <a:r>
              <a:rPr lang="en-US" altLang="zh-CN" sz="2800" b="1" dirty="0" smtClean="0">
                <a:latin typeface="Times New Roman" panose="02020603050405020304" pitchFamily="18" charset="0"/>
              </a:rPr>
              <a:t>a sterile mountainous waste;（４）</a:t>
            </a:r>
            <a:r>
              <a:rPr lang="zh-CN" altLang="en-US" sz="2800" b="1" dirty="0" smtClean="0">
                <a:latin typeface="Times New Roman" panose="02020603050405020304" pitchFamily="18" charset="0"/>
              </a:rPr>
              <a:t>是关系副词</a:t>
            </a:r>
            <a:r>
              <a:rPr lang="en-US" altLang="zh-CN" sz="2800" b="1" dirty="0" smtClean="0">
                <a:latin typeface="Times New Roman" panose="02020603050405020304" pitchFamily="18" charset="0"/>
              </a:rPr>
              <a:t>where</a:t>
            </a:r>
            <a:r>
              <a:rPr lang="zh-CN" altLang="en-US" sz="2800" b="1" dirty="0" smtClean="0">
                <a:latin typeface="Times New Roman" panose="02020603050405020304" pitchFamily="18" charset="0"/>
              </a:rPr>
              <a:t>引导的定语从句，也修饰</a:t>
            </a:r>
            <a:r>
              <a:rPr lang="en-US" altLang="zh-CN" sz="2800" b="1" dirty="0" smtClean="0">
                <a:latin typeface="Times New Roman" panose="02020603050405020304" pitchFamily="18" charset="0"/>
              </a:rPr>
              <a:t>a sterile mountainous waste;（５）</a:t>
            </a:r>
            <a:r>
              <a:rPr lang="zh-CN" altLang="en-US" sz="2800" b="1" dirty="0" smtClean="0">
                <a:latin typeface="Times New Roman" panose="02020603050405020304" pitchFamily="18" charset="0"/>
              </a:rPr>
              <a:t>是</a:t>
            </a:r>
            <a:r>
              <a:rPr lang="en-US" altLang="zh-CN" sz="2800" b="1" dirty="0" smtClean="0">
                <a:latin typeface="Times New Roman" panose="02020603050405020304" pitchFamily="18" charset="0"/>
              </a:rPr>
              <a:t>so…that</a:t>
            </a:r>
            <a:r>
              <a:rPr lang="zh-CN" altLang="en-US" sz="2800" b="1" dirty="0" smtClean="0">
                <a:latin typeface="Times New Roman" panose="02020603050405020304" pitchFamily="18" charset="0"/>
              </a:rPr>
              <a:t>型的结果状语从句。 </a:t>
            </a:r>
          </a:p>
          <a:p>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diamond(in)">
                                      <p:cBhvr>
                                        <p:cTn id="7" dur="2000"/>
                                        <p:tgtEl>
                                          <p:spTgt spid="3993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9940"/>
                                        </p:tgtEl>
                                        <p:attrNameLst>
                                          <p:attrName>style.visibility</p:attrName>
                                        </p:attrNameLst>
                                      </p:cBhvr>
                                      <p:to>
                                        <p:strVal val="visible"/>
                                      </p:to>
                                    </p:set>
                                    <p:animEffect transition="in" filter="diamond(in)">
                                      <p:cBhvr>
                                        <p:cTn id="12" dur="2000"/>
                                        <p:tgtEl>
                                          <p:spTgt spid="39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p:bldP spid="399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8930" y="1356900"/>
            <a:ext cx="11061290" cy="4524315"/>
          </a:xfrm>
          <a:prstGeom prst="rect">
            <a:avLst/>
          </a:prstGeom>
          <a:noFill/>
        </p:spPr>
        <p:txBody>
          <a:bodyPr wrap="square" rtlCol="0">
            <a:spAutoFit/>
          </a:bodyPr>
          <a:lstStyle/>
          <a:p>
            <a:r>
              <a:rPr lang="en-US" altLang="zh-CN" sz="3200" b="1" dirty="0">
                <a:latin typeface="Times New Roman" panose="02020603050405020304" pitchFamily="18" charset="0"/>
              </a:rPr>
              <a:t>The moon is(1) a world that(2) is completely and utterly dead</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a </a:t>
            </a:r>
            <a:r>
              <a:rPr lang="en-US" altLang="zh-CN" sz="3200" b="1" dirty="0" smtClean="0">
                <a:latin typeface="Times New Roman" panose="02020603050405020304" pitchFamily="18" charset="0"/>
              </a:rPr>
              <a:t>sterile</a:t>
            </a:r>
            <a:r>
              <a:rPr lang="zh-CN" altLang="en-US" sz="2800" b="1" dirty="0" smtClean="0">
                <a:latin typeface="Times New Roman" panose="02020603050405020304" pitchFamily="18" charset="0"/>
              </a:rPr>
              <a:t>（贫</a:t>
            </a:r>
            <a:r>
              <a:rPr lang="zh-CN" altLang="en-US" sz="2800" b="1" dirty="0">
                <a:latin typeface="Times New Roman" panose="02020603050405020304" pitchFamily="18" charset="0"/>
              </a:rPr>
              <a:t>瘠</a:t>
            </a:r>
            <a:r>
              <a:rPr lang="zh-CN" altLang="en-US" sz="2800" b="1" dirty="0" smtClean="0">
                <a:latin typeface="Times New Roman" panose="02020603050405020304" pitchFamily="18" charset="0"/>
              </a:rPr>
              <a:t>的）</a:t>
            </a:r>
            <a:r>
              <a:rPr lang="en-US" altLang="zh-CN" sz="3200" b="1" dirty="0" smtClean="0">
                <a:latin typeface="Times New Roman" panose="02020603050405020304" pitchFamily="18" charset="0"/>
              </a:rPr>
              <a:t>mountainous </a:t>
            </a:r>
            <a:r>
              <a:rPr lang="en-US" altLang="zh-CN" sz="3200" b="1" dirty="0">
                <a:latin typeface="Times New Roman" panose="02020603050405020304" pitchFamily="18" charset="0"/>
              </a:rPr>
              <a:t>waste on(3) which during the heat of the day the sun blazed down with </a:t>
            </a:r>
            <a:r>
              <a:rPr lang="en-US" altLang="zh-CN" sz="3200" b="1" dirty="0" smtClean="0">
                <a:latin typeface="Times New Roman" panose="02020603050405020304" pitchFamily="18" charset="0"/>
              </a:rPr>
              <a:t>relentless</a:t>
            </a:r>
            <a:r>
              <a:rPr lang="zh-CN" altLang="en-US" sz="2800" b="1" dirty="0" smtClean="0">
                <a:latin typeface="Times New Roman" panose="02020603050405020304" pitchFamily="18" charset="0"/>
              </a:rPr>
              <a:t>（无</a:t>
            </a:r>
            <a:r>
              <a:rPr lang="zh-CN" altLang="en-US" sz="2800" b="1" dirty="0">
                <a:latin typeface="Times New Roman" panose="02020603050405020304" pitchFamily="18" charset="0"/>
              </a:rPr>
              <a:t>情</a:t>
            </a:r>
            <a:r>
              <a:rPr lang="zh-CN" altLang="en-US" sz="2800" b="1" dirty="0" smtClean="0">
                <a:latin typeface="Times New Roman" panose="02020603050405020304" pitchFamily="18" charset="0"/>
              </a:rPr>
              <a:t>的）</a:t>
            </a:r>
            <a:r>
              <a:rPr lang="en-US" altLang="zh-CN" sz="3200" b="1" dirty="0" smtClean="0">
                <a:latin typeface="Times New Roman" panose="02020603050405020304" pitchFamily="18" charset="0"/>
              </a:rPr>
              <a:t>fury</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but where(4) during the long night the cold is so intense that(5) it far surpasses anything ever experienced on the earth. </a:t>
            </a:r>
          </a:p>
          <a:p>
            <a:endParaRPr lang="en-US" altLang="zh-CN" sz="3200" b="1" dirty="0" smtClean="0">
              <a:latin typeface="宋体" panose="02010600030101010101" pitchFamily="2" charset="-122"/>
              <a:ea typeface="宋体" panose="02010600030101010101" pitchFamily="2" charset="-122"/>
            </a:endParaRPr>
          </a:p>
          <a:p>
            <a:r>
              <a:rPr lang="zh-CN" altLang="en-US" sz="3200" b="1" dirty="0" smtClean="0">
                <a:latin typeface="宋体" panose="02010600030101010101" pitchFamily="2" charset="-122"/>
                <a:ea typeface="宋体" panose="02010600030101010101" pitchFamily="2" charset="-122"/>
              </a:rPr>
              <a:t>月球完全是一个毫无生气的世界，是一片多山的不毛之地。在酷热的白昼，太阳向它倾泻着无情的烈焰；但在漫长的夜晚，月球上的严寒却远远不是我们在地球上所能体验到的。</a:t>
            </a:r>
            <a:endParaRPr lang="zh-CN" altLang="en-US" sz="32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3" name="Rectangle 7"/>
          <p:cNvSpPr>
            <a:spLocks noChangeArrowheads="1"/>
          </p:cNvSpPr>
          <p:nvPr/>
        </p:nvSpPr>
        <p:spPr bwMode="auto">
          <a:xfrm>
            <a:off x="471948" y="561722"/>
            <a:ext cx="11267768" cy="2677656"/>
          </a:xfrm>
          <a:prstGeom prst="rect">
            <a:avLst/>
          </a:prstGeom>
          <a:noFill/>
          <a:ln w="12700" cap="sq">
            <a:noFill/>
            <a:miter lim="800000"/>
            <a:headEnd type="none" w="sm" len="sm"/>
            <a:tailEnd type="none" w="sm" len="sm"/>
          </a:ln>
          <a:effectLst/>
        </p:spPr>
        <p:txBody>
          <a:bodyPr wrap="square">
            <a:spAutoFit/>
          </a:bodyPr>
          <a:lstStyle/>
          <a:p>
            <a:pPr>
              <a:lnSpc>
                <a:spcPct val="120000"/>
              </a:lnSpc>
            </a:pPr>
            <a:r>
              <a:rPr lang="zh-CN" altLang="en-US" sz="2800" b="1" dirty="0">
                <a:solidFill>
                  <a:schemeClr val="accent1"/>
                </a:solidFill>
                <a:effectLst>
                  <a:outerShdw blurRad="38100" dist="38100" dir="2700000" algn="tl">
                    <a:srgbClr val="000000"/>
                  </a:outerShdw>
                </a:effectLst>
              </a:rPr>
              <a:t>2) 从句本身又套从句</a:t>
            </a:r>
            <a:r>
              <a:rPr lang="zh-CN" altLang="en-US" sz="2800" b="1" dirty="0"/>
              <a:t> </a:t>
            </a:r>
          </a:p>
          <a:p>
            <a:pPr>
              <a:lnSpc>
                <a:spcPct val="120000"/>
              </a:lnSpc>
            </a:pPr>
            <a:r>
              <a:rPr lang="en-US" altLang="zh-CN" sz="2800" b="1" dirty="0">
                <a:latin typeface="Times New Roman" panose="02020603050405020304" pitchFamily="18" charset="0"/>
              </a:rPr>
              <a:t>The difficulties that(1) would have to be encountered by anyone who(2) attempted to explore the moon — assuming that(3) it was possible to get there — would(4) be incomparably greater than (5</a:t>
            </a:r>
            <a:r>
              <a:rPr lang="en-US" altLang="zh-CN" sz="2800" b="1" dirty="0" smtClean="0">
                <a:latin typeface="Times New Roman" panose="02020603050405020304" pitchFamily="18" charset="0"/>
              </a:rPr>
              <a:t>) those </a:t>
            </a:r>
            <a:r>
              <a:rPr lang="en-US" altLang="zh-CN" sz="2800" b="1" dirty="0">
                <a:latin typeface="Times New Roman" panose="02020603050405020304" pitchFamily="18" charset="0"/>
              </a:rPr>
              <a:t>that (6)have to be faced in the endeavor to reach the summit of Mount Everest. </a:t>
            </a:r>
          </a:p>
        </p:txBody>
      </p:sp>
      <p:sp>
        <p:nvSpPr>
          <p:cNvPr id="41988" name="Text Box 4"/>
          <p:cNvSpPr txBox="1">
            <a:spLocks noChangeArrowheads="1"/>
          </p:cNvSpPr>
          <p:nvPr/>
        </p:nvSpPr>
        <p:spPr bwMode="auto">
          <a:xfrm>
            <a:off x="292579" y="3402757"/>
            <a:ext cx="11626506" cy="3323987"/>
          </a:xfrm>
          <a:prstGeom prst="rect">
            <a:avLst/>
          </a:prstGeom>
          <a:noFill/>
          <a:ln w="12700" cap="sq">
            <a:noFill/>
            <a:miter lim="800000"/>
            <a:headEnd type="none" w="sm" len="sm"/>
            <a:tailEnd type="none" w="sm" len="sm"/>
          </a:ln>
          <a:effectLst/>
        </p:spPr>
        <p:txBody>
          <a:bodyPr wrap="square">
            <a:spAutoFit/>
          </a:bodyPr>
          <a:lstStyle/>
          <a:p>
            <a:r>
              <a:rPr lang="zh-CN" altLang="en-US" sz="2800" b="1" dirty="0" smtClean="0"/>
              <a:t>(</a:t>
            </a:r>
            <a:r>
              <a:rPr lang="zh-CN" altLang="en-US" sz="2800" b="1" dirty="0"/>
              <a:t>分析)本句共有６个分句：（４）</a:t>
            </a:r>
            <a:r>
              <a:rPr lang="en-US" altLang="zh-CN" sz="2800" b="1" dirty="0"/>
              <a:t>would be </a:t>
            </a:r>
            <a:r>
              <a:rPr lang="zh-CN" altLang="en-US" sz="2800" b="1" dirty="0"/>
              <a:t>是主句谓语动词，（５）</a:t>
            </a:r>
            <a:r>
              <a:rPr lang="en-US" altLang="zh-CN" sz="2800" b="1" dirty="0"/>
              <a:t>than </a:t>
            </a:r>
            <a:r>
              <a:rPr lang="zh-CN" altLang="en-US" sz="2800" b="1" dirty="0"/>
              <a:t>是比较状语从句，两个破折号之间有一</a:t>
            </a:r>
            <a:r>
              <a:rPr lang="zh-CN" altLang="en-US" sz="2800" b="1" dirty="0" smtClean="0"/>
              <a:t>个插入语，插入语里有一个宾语从句（３），在主句中有一个定语从句（１），修饰主句的主语</a:t>
            </a:r>
            <a:r>
              <a:rPr lang="en-US" altLang="zh-CN" sz="2800" b="1" dirty="0" smtClean="0"/>
              <a:t>difficulties</a:t>
            </a:r>
            <a:r>
              <a:rPr lang="zh-CN" altLang="en-US" sz="2800" b="1" dirty="0" smtClean="0"/>
              <a:t>，而在这个从句中又套了一个定语从句（２），在比较状语从句（５）中也套了一个定语从句（６）。 </a:t>
            </a:r>
            <a:endParaRPr lang="en-US" altLang="zh-CN" sz="2800" b="1" dirty="0" smtClean="0"/>
          </a:p>
          <a:p>
            <a:endParaRPr lang="zh-CN" altLang="en-US" sz="2800" b="1" dirty="0"/>
          </a:p>
          <a:p>
            <a:pPr>
              <a:spcBef>
                <a:spcPct val="50000"/>
              </a:spcBef>
            </a:pP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9943"/>
                                        </p:tgtEl>
                                        <p:attrNameLst>
                                          <p:attrName>style.visibility</p:attrName>
                                        </p:attrNameLst>
                                      </p:cBhvr>
                                      <p:to>
                                        <p:strVal val="visible"/>
                                      </p:to>
                                    </p:set>
                                    <p:animEffect transition="in" filter="barn(inHorizontal)">
                                      <p:cBhvr>
                                        <p:cTn id="7" dur="500"/>
                                        <p:tgtEl>
                                          <p:spTgt spid="3994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41988"/>
                                        </p:tgtEl>
                                        <p:attrNameLst>
                                          <p:attrName>style.visibility</p:attrName>
                                        </p:attrNameLst>
                                      </p:cBhvr>
                                      <p:to>
                                        <p:strVal val="visible"/>
                                      </p:to>
                                    </p:set>
                                    <p:animEffect transition="in" filter="barn(inHorizontal)">
                                      <p:cBhvr>
                                        <p:cTn id="12"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p:bldP spid="4198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ChangeArrowheads="1"/>
          </p:cNvSpPr>
          <p:nvPr/>
        </p:nvSpPr>
        <p:spPr bwMode="auto">
          <a:xfrm>
            <a:off x="814918" y="908050"/>
            <a:ext cx="10274300" cy="1341906"/>
          </a:xfrm>
          <a:prstGeom prst="rect">
            <a:avLst/>
          </a:prstGeom>
          <a:noFill/>
          <a:ln w="12700" cap="sq">
            <a:noFill/>
            <a:miter lim="800000"/>
            <a:headEnd type="none" w="sm" len="sm"/>
            <a:tailEnd type="none" w="sm" len="sm"/>
          </a:ln>
        </p:spPr>
        <p:txBody>
          <a:bodyPr>
            <a:spAutoFit/>
          </a:bodyPr>
          <a:lstStyle/>
          <a:p>
            <a:pPr>
              <a:lnSpc>
                <a:spcPct val="120000"/>
              </a:lnSpc>
              <a:spcBef>
                <a:spcPct val="50000"/>
              </a:spcBef>
            </a:pPr>
            <a:endParaRPr lang="en-US" altLang="zh-CN" sz="2800" b="1" dirty="0" smtClean="0">
              <a:latin typeface="Times New Roman" panose="02020603050405020304" pitchFamily="18" charset="0"/>
            </a:endParaRPr>
          </a:p>
          <a:p>
            <a:pPr>
              <a:lnSpc>
                <a:spcPct val="120000"/>
              </a:lnSpc>
              <a:spcBef>
                <a:spcPct val="50000"/>
              </a:spcBef>
            </a:pPr>
            <a:endParaRPr lang="zh-CN" altLang="en-US" sz="2800" b="1" dirty="0">
              <a:latin typeface="Times New Roman" panose="02020603050405020304" pitchFamily="18" charset="0"/>
            </a:endParaRPr>
          </a:p>
        </p:txBody>
      </p:sp>
      <p:sp>
        <p:nvSpPr>
          <p:cNvPr id="4" name="矩形 3"/>
          <p:cNvSpPr/>
          <p:nvPr/>
        </p:nvSpPr>
        <p:spPr>
          <a:xfrm>
            <a:off x="613151" y="908050"/>
            <a:ext cx="10677833" cy="4216539"/>
          </a:xfrm>
          <a:prstGeom prst="rect">
            <a:avLst/>
          </a:prstGeom>
        </p:spPr>
        <p:txBody>
          <a:bodyPr wrap="square">
            <a:spAutoFit/>
          </a:bodyPr>
          <a:lstStyle/>
          <a:p>
            <a:r>
              <a:rPr lang="en-US" altLang="zh-CN" sz="2800" b="1" dirty="0">
                <a:latin typeface="Times New Roman" panose="02020603050405020304" pitchFamily="18" charset="0"/>
              </a:rPr>
              <a:t>The difficulties that(1) would have to be encountered by anyone who(2) attempted to explore the moon — assuming that(3) it was possible to get there — would(4) be incomparably greater than (5) those that (6)have to be faced in the endeavor to reach the summit of Mount Everest. </a:t>
            </a:r>
          </a:p>
          <a:p>
            <a:endParaRPr lang="en-US" altLang="zh-CN" sz="3200" b="1" dirty="0" smtClean="0">
              <a:latin typeface="宋体" panose="02010600030101010101" pitchFamily="2" charset="-122"/>
              <a:ea typeface="宋体" panose="02010600030101010101" pitchFamily="2" charset="-122"/>
            </a:endParaRPr>
          </a:p>
          <a:p>
            <a:r>
              <a:rPr lang="zh-CN" altLang="en-US" sz="3200" b="1" dirty="0" smtClean="0">
                <a:latin typeface="宋体" panose="02010600030101010101" pitchFamily="2" charset="-122"/>
                <a:ea typeface="宋体" panose="02010600030101010101" pitchFamily="2" charset="-122"/>
              </a:rPr>
              <a:t>（译文）任何试图探索月球奥秘的人──假定他们可能到达那里的话─—可能遇到的困难远非攀登珠穆朗玛峰时遇到的困难所能比拟。</a:t>
            </a:r>
            <a:endParaRPr lang="zh-CN" altLang="en-US" sz="32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sz="quarter" idx="4294967295"/>
          </p:nvPr>
        </p:nvSpPr>
        <p:spPr>
          <a:xfrm>
            <a:off x="1219200" y="1066800"/>
            <a:ext cx="6096000" cy="3429000"/>
          </a:xfrm>
          <a:prstGeom prst="rect">
            <a:avLst/>
          </a:prstGeom>
        </p:spPr>
        <p:txBody>
          <a:bodyPr/>
          <a:lstStyle/>
          <a:p>
            <a:pPr algn="just">
              <a:buFont typeface="Wingdings" panose="05000000000000000000" pitchFamily="2" charset="2"/>
              <a:buNone/>
            </a:pPr>
            <a:r>
              <a:rPr lang="en-US" altLang="zh-CN" sz="2400" b="1"/>
              <a:t>       </a:t>
            </a:r>
            <a:endParaRPr lang="zh-CN" altLang="en-US" sz="2400" b="1"/>
          </a:p>
        </p:txBody>
      </p:sp>
      <p:sp>
        <p:nvSpPr>
          <p:cNvPr id="45064" name="Rectangle 8"/>
          <p:cNvSpPr>
            <a:spLocks noChangeArrowheads="1"/>
          </p:cNvSpPr>
          <p:nvPr/>
        </p:nvSpPr>
        <p:spPr bwMode="auto">
          <a:xfrm>
            <a:off x="634182" y="442452"/>
            <a:ext cx="11031792" cy="3560975"/>
          </a:xfrm>
          <a:prstGeom prst="rect">
            <a:avLst/>
          </a:prstGeom>
          <a:noFill/>
          <a:ln w="12700" cap="sq">
            <a:noFill/>
            <a:miter lim="800000"/>
            <a:headEnd type="none" w="sm" len="sm"/>
            <a:tailEnd type="none" w="sm" len="sm"/>
          </a:ln>
          <a:effectLst/>
        </p:spPr>
        <p:txBody>
          <a:bodyPr wrap="square">
            <a:spAutoFit/>
          </a:bodyPr>
          <a:lstStyle/>
          <a:p>
            <a:pPr>
              <a:lnSpc>
                <a:spcPct val="115000"/>
              </a:lnSpc>
            </a:pPr>
            <a:r>
              <a:rPr lang="zh-CN" altLang="en-US" sz="2800" b="1" dirty="0">
                <a:solidFill>
                  <a:schemeClr val="accent1"/>
                </a:solidFill>
                <a:effectLst>
                  <a:outerShdw blurRad="38100" dist="38100" dir="2700000" algn="tl">
                    <a:srgbClr val="000000"/>
                  </a:outerShdw>
                </a:effectLst>
              </a:rPr>
              <a:t>3) 带有从句的并列复合句</a:t>
            </a:r>
            <a:r>
              <a:rPr lang="zh-CN" altLang="en-US" sz="2800" dirty="0"/>
              <a:t> </a:t>
            </a:r>
          </a:p>
          <a:p>
            <a:pPr>
              <a:lnSpc>
                <a:spcPct val="115000"/>
              </a:lnSpc>
            </a:pPr>
            <a:r>
              <a:rPr lang="en-US" altLang="zh-CN" sz="2800" b="1" dirty="0">
                <a:latin typeface="Times New Roman" panose="02020603050405020304" pitchFamily="18" charset="0"/>
              </a:rPr>
              <a:t>There is(1) always a certain amount of random noise in the receiver(2) which is recorded on the chart</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but (3) the emissions can be recognized as an increase in intensity when(4) the telescope is pointing directly at a “radio star”. </a:t>
            </a:r>
            <a:r>
              <a:rPr lang="zh-CN" altLang="en-US" sz="2800" b="1" dirty="0">
                <a:latin typeface="Times New Roman" panose="02020603050405020304" pitchFamily="18" charset="0"/>
              </a:rPr>
              <a:t>　　　　　　　　　</a:t>
            </a:r>
          </a:p>
          <a:p>
            <a:pPr>
              <a:lnSpc>
                <a:spcPct val="115000"/>
              </a:lnSpc>
            </a:pPr>
            <a:endParaRPr lang="zh-CN" altLang="en-US" sz="2800" b="1" dirty="0">
              <a:latin typeface="Times New Roman" panose="02020603050405020304" pitchFamily="18" charset="0"/>
            </a:endParaRPr>
          </a:p>
          <a:p>
            <a:pPr>
              <a:lnSpc>
                <a:spcPct val="115000"/>
              </a:lnSpc>
            </a:pPr>
            <a:r>
              <a:rPr lang="zh-CN" altLang="en-US" sz="2800" b="1" dirty="0">
                <a:latin typeface="Times New Roman" panose="02020603050405020304" pitchFamily="18" charset="0"/>
              </a:rPr>
              <a:t>　　</a:t>
            </a:r>
          </a:p>
        </p:txBody>
      </p:sp>
      <p:sp>
        <p:nvSpPr>
          <p:cNvPr id="44037" name="Text Box 5"/>
          <p:cNvSpPr txBox="1">
            <a:spLocks noChangeArrowheads="1"/>
          </p:cNvSpPr>
          <p:nvPr/>
        </p:nvSpPr>
        <p:spPr bwMode="auto">
          <a:xfrm>
            <a:off x="417052" y="2878006"/>
            <a:ext cx="11328400" cy="2462213"/>
          </a:xfrm>
          <a:prstGeom prst="rect">
            <a:avLst/>
          </a:prstGeom>
          <a:noFill/>
          <a:ln w="12700" cap="sq">
            <a:noFill/>
            <a:miter lim="800000"/>
            <a:headEnd type="none" w="sm" len="sm"/>
            <a:tailEnd type="none" w="sm" len="sm"/>
          </a:ln>
          <a:effectLst/>
        </p:spPr>
        <p:txBody>
          <a:bodyPr wrap="square">
            <a:spAutoFit/>
          </a:bodyPr>
          <a:lstStyle/>
          <a:p>
            <a:r>
              <a:rPr lang="zh-CN" altLang="en-US" sz="2800" b="1" dirty="0" smtClean="0"/>
              <a:t> </a:t>
            </a:r>
            <a:endParaRPr lang="zh-CN" altLang="en-US" sz="2800" b="1" dirty="0"/>
          </a:p>
          <a:p>
            <a:r>
              <a:rPr lang="zh-CN" altLang="en-US" sz="2800" b="1" dirty="0"/>
              <a:t>(分析)本句含有4个分句，句（1）与句（2）(定语从句）是主从关系，句（3）与句（4）（时间状语从句）也是主从关系，句（1）与句（3）是并列关系。 </a:t>
            </a:r>
          </a:p>
          <a:p>
            <a:pPr>
              <a:spcBef>
                <a:spcPct val="50000"/>
              </a:spcBef>
            </a:pPr>
            <a:endParaRPr lang="zh-CN" altLang="en-US" sz="2800" dirty="0"/>
          </a:p>
        </p:txBody>
      </p:sp>
      <p:sp>
        <p:nvSpPr>
          <p:cNvPr id="5" name="TextBox 4"/>
          <p:cNvSpPr txBox="1"/>
          <p:nvPr/>
        </p:nvSpPr>
        <p:spPr>
          <a:xfrm>
            <a:off x="513736" y="4779407"/>
            <a:ext cx="11135032" cy="1384995"/>
          </a:xfrm>
          <a:prstGeom prst="rect">
            <a:avLst/>
          </a:prstGeom>
          <a:noFill/>
        </p:spPr>
        <p:txBody>
          <a:bodyPr wrap="square" rtlCol="0">
            <a:spAutoFit/>
          </a:bodyPr>
          <a:lstStyle/>
          <a:p>
            <a:r>
              <a:rPr lang="zh-CN" altLang="en-US" sz="2800" b="1" dirty="0" smtClean="0">
                <a:latin typeface="宋体" panose="02010600030101010101" pitchFamily="2" charset="-122"/>
                <a:ea typeface="宋体" panose="02010600030101010101" pitchFamily="2" charset="-122"/>
              </a:rPr>
              <a:t>（译文）在接收器里，总会有一定数量的不规则杂音被记录在图纸上，但是当望远镜直接指向“射电星”时，我们就能发现无线电辐射波的密度就会增加。</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4037"/>
                                        </p:tgtEl>
                                        <p:attrNameLst>
                                          <p:attrName>style.visibility</p:attrName>
                                        </p:attrNameLst>
                                      </p:cBhvr>
                                      <p:to>
                                        <p:strVal val="visible"/>
                                      </p:to>
                                    </p:set>
                                    <p:animEffect transition="in" filter="checkerboard(across)">
                                      <p:cBhvr>
                                        <p:cTn id="7" dur="500"/>
                                        <p:tgtEl>
                                          <p:spTgt spid="4403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4294967295"/>
          </p:nvPr>
        </p:nvSpPr>
        <p:spPr>
          <a:xfrm>
            <a:off x="1295400" y="1341438"/>
            <a:ext cx="10363200" cy="4724400"/>
          </a:xfrm>
          <a:prstGeom prst="rect">
            <a:avLst/>
          </a:prstGeom>
        </p:spPr>
        <p:txBody>
          <a:bodyPr/>
          <a:lstStyle/>
          <a:p>
            <a:pPr algn="just">
              <a:buFont typeface="Wingdings" panose="05000000000000000000" pitchFamily="2" charset="2"/>
              <a:buNone/>
            </a:pPr>
            <a:r>
              <a:rPr lang="zh-CN" altLang="en-US" sz="2400" b="1"/>
              <a:t>      </a:t>
            </a:r>
            <a:endParaRPr lang="zh-CN" altLang="en-US" sz="2800" b="1"/>
          </a:p>
        </p:txBody>
      </p:sp>
      <p:sp>
        <p:nvSpPr>
          <p:cNvPr id="44036" name="Rectangle 4"/>
          <p:cNvSpPr>
            <a:spLocks noChangeArrowheads="1"/>
          </p:cNvSpPr>
          <p:nvPr/>
        </p:nvSpPr>
        <p:spPr bwMode="auto">
          <a:xfrm>
            <a:off x="766234" y="908051"/>
            <a:ext cx="10513484" cy="3862596"/>
          </a:xfrm>
          <a:prstGeom prst="rect">
            <a:avLst/>
          </a:prstGeom>
          <a:noFill/>
          <a:ln w="12700" cap="sq">
            <a:noFill/>
            <a:miter lim="800000"/>
            <a:headEnd type="none" w="sm" len="sm"/>
            <a:tailEnd type="none" w="sm" len="sm"/>
          </a:ln>
          <a:effectLst/>
        </p:spPr>
        <p:txBody>
          <a:bodyPr>
            <a:spAutoFit/>
          </a:bodyPr>
          <a:lstStyle/>
          <a:p>
            <a:pPr>
              <a:lnSpc>
                <a:spcPct val="125000"/>
              </a:lnSpc>
            </a:pPr>
            <a:r>
              <a:rPr lang="en-US" altLang="zh-CN" sz="2800" b="1" dirty="0">
                <a:solidFill>
                  <a:schemeClr val="accent1"/>
                </a:solidFill>
                <a:effectLst>
                  <a:outerShdw blurRad="38100" dist="38100" dir="2700000" algn="tl">
                    <a:srgbClr val="000000"/>
                  </a:outerShdw>
                </a:effectLst>
              </a:rPr>
              <a:t>C</a:t>
            </a:r>
            <a:r>
              <a:rPr lang="en-US" altLang="zh-CN" sz="2800" b="1" dirty="0" smtClean="0">
                <a:solidFill>
                  <a:schemeClr val="accent1"/>
                </a:solidFill>
                <a:effectLst>
                  <a:outerShdw blurRad="38100" dist="38100" dir="2700000" algn="tl">
                    <a:srgbClr val="000000"/>
                  </a:outerShdw>
                </a:effectLst>
              </a:rPr>
              <a:t>.</a:t>
            </a:r>
            <a:r>
              <a:rPr lang="zh-CN" altLang="en-US" sz="2800" b="1" dirty="0">
                <a:solidFill>
                  <a:schemeClr val="accent1"/>
                </a:solidFill>
                <a:effectLst>
                  <a:outerShdw blurRad="38100" dist="38100" dir="2700000" algn="tl">
                    <a:srgbClr val="000000"/>
                  </a:outerShdw>
                </a:effectLst>
              </a:rPr>
              <a:t>科技英语长句的翻译方法</a:t>
            </a:r>
          </a:p>
          <a:p>
            <a:pPr>
              <a:lnSpc>
                <a:spcPct val="125000"/>
              </a:lnSpc>
            </a:pPr>
            <a:r>
              <a:rPr lang="zh-CN" altLang="en-US" sz="2800" b="1" dirty="0"/>
              <a:t>从以上各种长句的分析中可以看到，要掌握科技英语的翻译方法，首先要抓住全句的中心内容，弄清楚在逻辑上哪个是主要的，哪些是次要的。然后进行全句的语法分析，指出主句和从句，以及这些语句中的各个成分，并理解这些成分之间的关系。在这个基础上，</a:t>
            </a:r>
            <a:r>
              <a:rPr lang="zh-CN" altLang="en-US" sz="2800" b="1" dirty="0" smtClean="0"/>
              <a:t>按照汉语</a:t>
            </a:r>
            <a:r>
              <a:rPr lang="zh-CN" altLang="en-US" sz="2800" b="1" dirty="0"/>
              <a:t>表达方式，</a:t>
            </a:r>
            <a:r>
              <a:rPr lang="zh-CN" altLang="en-US" sz="2800" b="1" dirty="0" smtClean="0"/>
              <a:t>把英语长</a:t>
            </a:r>
            <a:r>
              <a:rPr lang="zh-CN" altLang="en-US" sz="2800" b="1" dirty="0"/>
              <a:t>句译成较短的汉语句子。</a:t>
            </a:r>
          </a:p>
          <a:p>
            <a:pPr>
              <a:lnSpc>
                <a:spcPct val="125000"/>
              </a:lnSpc>
            </a:pPr>
            <a:r>
              <a:rPr lang="zh-CN" altLang="en-US" sz="2800" b="1" dirty="0"/>
              <a:t>　　</a:t>
            </a:r>
          </a:p>
        </p:txBody>
      </p:sp>
      <p:sp>
        <p:nvSpPr>
          <p:cNvPr id="45061" name="Text Box 5"/>
          <p:cNvSpPr txBox="1">
            <a:spLocks noChangeArrowheads="1"/>
          </p:cNvSpPr>
          <p:nvPr/>
        </p:nvSpPr>
        <p:spPr bwMode="auto">
          <a:xfrm>
            <a:off x="624418" y="4941888"/>
            <a:ext cx="11233149" cy="519112"/>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sz="2800" b="1" dirty="0"/>
              <a:t>下面介绍三种翻译方法：顺序法、逆序法和分译法。</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ChangeArrowheads="1"/>
          </p:cNvSpPr>
          <p:nvPr/>
        </p:nvSpPr>
        <p:spPr bwMode="auto">
          <a:xfrm>
            <a:off x="604685" y="575187"/>
            <a:ext cx="10962900" cy="4832092"/>
          </a:xfrm>
          <a:prstGeom prst="rect">
            <a:avLst/>
          </a:prstGeom>
          <a:noFill/>
          <a:ln w="12700" cap="sq">
            <a:noFill/>
            <a:miter lim="800000"/>
            <a:headEnd type="none" w="sm" len="sm"/>
            <a:tailEnd type="none" w="sm" len="sm"/>
          </a:ln>
        </p:spPr>
        <p:txBody>
          <a:bodyPr wrap="square">
            <a:spAutoFit/>
          </a:bodyPr>
          <a:lstStyle/>
          <a:p>
            <a:pPr>
              <a:lnSpc>
                <a:spcPct val="110000"/>
              </a:lnSpc>
            </a:pPr>
            <a:r>
              <a:rPr lang="zh-CN" altLang="en-US" sz="2800" b="1" dirty="0">
                <a:latin typeface="Times New Roman" panose="02020603050405020304" pitchFamily="18" charset="0"/>
              </a:rPr>
              <a:t>　　</a:t>
            </a:r>
            <a:r>
              <a:rPr lang="zh-CN" altLang="en-US" sz="2800" b="1" dirty="0">
                <a:solidFill>
                  <a:srgbClr val="FF0000"/>
                </a:solidFill>
                <a:latin typeface="Times New Roman" panose="02020603050405020304" pitchFamily="18" charset="0"/>
              </a:rPr>
              <a:t>顺序法</a:t>
            </a:r>
            <a:r>
              <a:rPr lang="zh-CN" altLang="en-US" sz="2800" b="1" dirty="0">
                <a:latin typeface="Times New Roman" panose="02020603050405020304" pitchFamily="18" charset="0"/>
              </a:rPr>
              <a:t>：如果</a:t>
            </a:r>
            <a:r>
              <a:rPr lang="zh-CN" altLang="en-US" sz="2800" b="1" dirty="0" smtClean="0">
                <a:latin typeface="Times New Roman" panose="02020603050405020304" pitchFamily="18" charset="0"/>
              </a:rPr>
              <a:t>英语长句所叙述的事件是按照时间顺序或按照逻辑关系安排的，与汉语表达方法基本一致时，</a:t>
            </a:r>
            <a:r>
              <a:rPr lang="zh-CN" altLang="en-US" sz="2800" b="1" dirty="0">
                <a:latin typeface="Times New Roman" panose="02020603050405020304" pitchFamily="18" charset="0"/>
              </a:rPr>
              <a:t>就可以按照原文</a:t>
            </a:r>
            <a:r>
              <a:rPr lang="zh-CN" altLang="en-US" sz="2800" b="1" dirty="0" smtClean="0">
                <a:latin typeface="Times New Roman" panose="02020603050405020304" pitchFamily="18" charset="0"/>
              </a:rPr>
              <a:t>的顺序翻译</a:t>
            </a:r>
            <a:r>
              <a:rPr lang="zh-CN" altLang="en-US" sz="2800" b="1" dirty="0">
                <a:latin typeface="Times New Roman" panose="02020603050405020304" pitchFamily="18" charset="0"/>
              </a:rPr>
              <a:t>，这是顺序翻译法。</a:t>
            </a:r>
            <a:endParaRPr lang="en-US" altLang="zh-CN" sz="2800" b="1" dirty="0">
              <a:latin typeface="Times New Roman" panose="02020603050405020304" pitchFamily="18" charset="0"/>
            </a:endParaRPr>
          </a:p>
          <a:p>
            <a:pPr>
              <a:lnSpc>
                <a:spcPct val="110000"/>
              </a:lnSpc>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This simple fact shows that the more of the force of friction is got rid of</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the farther will the ball travel</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and we are led to infer that</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if all the </a:t>
            </a:r>
            <a:r>
              <a:rPr lang="en-US" altLang="zh-CN" sz="2800" b="1" dirty="0" smtClean="0">
                <a:latin typeface="Times New Roman" panose="02020603050405020304" pitchFamily="18" charset="0"/>
              </a:rPr>
              <a:t>impeding</a:t>
            </a:r>
            <a:r>
              <a:rPr lang="zh-CN" altLang="en-US" sz="2800" b="1" dirty="0" smtClean="0">
                <a:latin typeface="Times New Roman" panose="02020603050405020304" pitchFamily="18" charset="0"/>
              </a:rPr>
              <a:t>（阻</a:t>
            </a:r>
            <a:r>
              <a:rPr lang="zh-CN" altLang="en-US" sz="2800" b="1" dirty="0">
                <a:latin typeface="Times New Roman" panose="02020603050405020304" pitchFamily="18" charset="0"/>
              </a:rPr>
              <a:t>碍</a:t>
            </a:r>
            <a:r>
              <a:rPr lang="zh-CN" altLang="en-US" sz="2800" b="1" dirty="0" smtClean="0">
                <a:latin typeface="Times New Roman" panose="02020603050405020304" pitchFamily="18" charset="0"/>
              </a:rPr>
              <a:t>的）</a:t>
            </a:r>
            <a:r>
              <a:rPr lang="en-US" altLang="zh-CN" sz="2800" b="1" dirty="0" smtClean="0">
                <a:latin typeface="Times New Roman" panose="02020603050405020304" pitchFamily="18" charset="0"/>
              </a:rPr>
              <a:t>forces </a:t>
            </a:r>
            <a:r>
              <a:rPr lang="en-US" altLang="zh-CN" sz="2800" b="1" dirty="0">
                <a:latin typeface="Times New Roman" panose="02020603050405020304" pitchFamily="18" charset="0"/>
              </a:rPr>
              <a:t>of gravitation and resistance could be removed</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there is no reason why the ball</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once in motion</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should ever stop.</a:t>
            </a:r>
          </a:p>
          <a:p>
            <a:pPr>
              <a:lnSpc>
                <a:spcPct val="110000"/>
              </a:lnSpc>
            </a:pPr>
            <a:r>
              <a:rPr lang="zh-CN" altLang="en-US" sz="2800" b="1" dirty="0">
                <a:latin typeface="Times New Roman" panose="02020603050405020304" pitchFamily="18" charset="0"/>
              </a:rPr>
              <a:t>　　</a:t>
            </a:r>
          </a:p>
          <a:p>
            <a:pPr>
              <a:lnSpc>
                <a:spcPct val="110000"/>
              </a:lnSpc>
            </a:pPr>
            <a:r>
              <a:rPr lang="zh-CN" altLang="en-US" sz="2800" b="1" dirty="0">
                <a:latin typeface="Times New Roman" panose="02020603050405020304" pitchFamily="18" charset="0"/>
              </a:rPr>
              <a:t>　　</a:t>
            </a:r>
          </a:p>
        </p:txBody>
      </p:sp>
      <p:sp>
        <p:nvSpPr>
          <p:cNvPr id="3" name="TextBox 2"/>
          <p:cNvSpPr txBox="1"/>
          <p:nvPr/>
        </p:nvSpPr>
        <p:spPr>
          <a:xfrm>
            <a:off x="746760" y="4480560"/>
            <a:ext cx="11109960" cy="1569660"/>
          </a:xfrm>
          <a:prstGeom prst="rect">
            <a:avLst/>
          </a:prstGeom>
          <a:noFill/>
        </p:spPr>
        <p:txBody>
          <a:bodyPr wrap="square" rtlCol="0">
            <a:spAutoFit/>
          </a:bodyPr>
          <a:lstStyle/>
          <a:p>
            <a:r>
              <a:rPr lang="zh-CN" altLang="en-US" sz="3200" b="1" dirty="0" smtClean="0">
                <a:latin typeface="宋体" panose="02010600030101010101" pitchFamily="2" charset="-122"/>
                <a:ea typeface="宋体" panose="02010600030101010101" pitchFamily="2" charset="-122"/>
              </a:rPr>
              <a:t>这个简单事实证明，摩擦力去除的越多，球会滚的越远；由此我们可以推论出，如果一切起阻碍作用的引力和阻力能够去除的话，就没有理由认为处于运动中的球还会停下来。</a:t>
            </a:r>
            <a:endParaRPr lang="en-US" sz="32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2452" y="117994"/>
            <a:ext cx="11312013" cy="2062103"/>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If such alloys possess other properties which make them suitable for die casting(1), they are obvious choices for the process(2), because their lower melting point will lead to longer die lives(3) than would be obtained with alloys of higher melting points(4). </a:t>
            </a:r>
            <a:endParaRPr lang="en-US"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53961" y="2300748"/>
            <a:ext cx="11592234" cy="4533941"/>
          </a:xfrm>
          <a:prstGeom prst="rect">
            <a:avLst/>
          </a:prstGeom>
          <a:noFill/>
        </p:spPr>
        <p:txBody>
          <a:bodyPr wrap="square" rtlCol="0">
            <a:spAutoFit/>
          </a:bodyPr>
          <a:lstStyle/>
          <a:p>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本剧由一个主句和四个从句组成。其句法结构依次是</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）是</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if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引导的条件状语从句，其中包含</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which</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引导的定语从句修饰名词</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properties; (2)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是主句；（</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3</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）是</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because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引导的原因状语从句；（</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4</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）是</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more… than</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结构的比较状语从句。 翻译时采用顺依法先翻译第（</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）部分：</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如果这类合金具有使它们适于</a:t>
            </a:r>
            <a:r>
              <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压铸</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的其他性能</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，其中的定语从句译为“的”字结构的定语，即 </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使它们适于压铸的</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；再翻译第（</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）部分：</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它们显然可以被选来用于压铸</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；然后翻译第（</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3</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）部分，即原因从句：</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因为它们熔点较低，（所以）</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可以延长压铸模寿命</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，注意翻译原因状语从句时采用了分译法，即将其主语部分译成一个分句；最后翻译第（</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4</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）部分：</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比起高熔点合金来</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，并将此插在原因状语从句中。</a:t>
            </a:r>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8929" y="884896"/>
            <a:ext cx="11002297" cy="4031873"/>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If such alloys possess other properties which make them suitable for die casting(1), they are obvious choices for the process(2), because their lower melting point will lead to longer die lives(3) than would be obtained with alloys of higher melting points(4). </a:t>
            </a:r>
          </a:p>
          <a:p>
            <a:endPar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如果这类合金具有使它们适于压铸的其他性能，它们显然可以被选来用于压铸，因为它们熔点较低，比起高熔点合金来可以延长压铸模寿命。</a:t>
            </a:r>
            <a:endParaRPr lang="en-US" sz="32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4294967295"/>
          </p:nvPr>
        </p:nvSpPr>
        <p:spPr>
          <a:xfrm>
            <a:off x="1422400" y="1066800"/>
            <a:ext cx="10363200" cy="6172200"/>
          </a:xfrm>
          <a:prstGeom prst="rect">
            <a:avLst/>
          </a:prstGeom>
        </p:spPr>
        <p:txBody>
          <a:bodyPr/>
          <a:lstStyle/>
          <a:p>
            <a:pPr algn="just">
              <a:buFont typeface="Wingdings" panose="05000000000000000000" pitchFamily="2" charset="2"/>
              <a:buNone/>
            </a:pPr>
            <a:r>
              <a:rPr lang="zh-CN" altLang="en-US" sz="2400"/>
              <a:t>     </a:t>
            </a:r>
          </a:p>
        </p:txBody>
      </p:sp>
      <p:sp>
        <p:nvSpPr>
          <p:cNvPr id="25603" name="Rectangle 4"/>
          <p:cNvSpPr>
            <a:spLocks noChangeArrowheads="1"/>
          </p:cNvSpPr>
          <p:nvPr/>
        </p:nvSpPr>
        <p:spPr bwMode="auto">
          <a:xfrm>
            <a:off x="472619" y="1553886"/>
            <a:ext cx="10954288" cy="4356100"/>
          </a:xfrm>
          <a:prstGeom prst="rect">
            <a:avLst/>
          </a:prstGeom>
          <a:noFill/>
          <a:ln w="12700" cap="sq">
            <a:noFill/>
            <a:miter lim="800000"/>
            <a:headEnd type="none" w="sm" len="sm"/>
            <a:tailEnd type="none" w="sm" len="sm"/>
          </a:ln>
        </p:spPr>
        <p:txBody>
          <a:bodyPr wrap="square">
            <a:spAutoFit/>
          </a:bodyPr>
          <a:lstStyle/>
          <a:p>
            <a:pPr>
              <a:lnSpc>
                <a:spcPct val="110000"/>
              </a:lnSpc>
            </a:pPr>
            <a:r>
              <a:rPr lang="zh-CN" altLang="en-US" sz="2800" b="1" dirty="0">
                <a:solidFill>
                  <a:schemeClr val="hlink"/>
                </a:solidFill>
              </a:rPr>
              <a:t>（二）科技英语的句法特点与翻译</a:t>
            </a:r>
            <a:endParaRPr lang="zh-CN" altLang="en-US" sz="2800" b="1" dirty="0"/>
          </a:p>
          <a:p>
            <a:pPr>
              <a:lnSpc>
                <a:spcPct val="110000"/>
              </a:lnSpc>
            </a:pPr>
            <a:r>
              <a:rPr lang="zh-CN" altLang="en-US" sz="2800" dirty="0"/>
              <a:t>1</a:t>
            </a:r>
            <a:r>
              <a:rPr lang="zh-CN" altLang="en-US" sz="2800" dirty="0" smtClean="0"/>
              <a:t>．广泛使用长句是科技</a:t>
            </a:r>
            <a:r>
              <a:rPr lang="zh-CN" altLang="en-US" sz="2800" dirty="0"/>
              <a:t>英语在句法</a:t>
            </a:r>
            <a:r>
              <a:rPr lang="zh-CN" altLang="en-US" sz="2800" dirty="0" smtClean="0"/>
              <a:t>上明显</a:t>
            </a:r>
            <a:r>
              <a:rPr lang="zh-CN" altLang="en-US" sz="2800" dirty="0"/>
              <a:t>不同于一般</a:t>
            </a:r>
            <a:r>
              <a:rPr lang="zh-CN" altLang="en-US" sz="2800" dirty="0" smtClean="0"/>
              <a:t>英语。 </a:t>
            </a:r>
            <a:r>
              <a:rPr lang="zh-CN" altLang="en-US" sz="2800" dirty="0"/>
              <a:t>由于科技英语描写的是科学技术和其他的自然现象，因此，科技作者所注重的是事实和逻辑推导，所给出的定义、定律、定理，或描绘的概念，或叙述的生产工艺过程，都必须严谨、精确。在这方面与文学英语、政论英语或应用文英语相比，科技英语的长句就使用较多。在这些长句中，常常是</a:t>
            </a:r>
            <a:r>
              <a:rPr lang="zh-CN" altLang="en-US" sz="2800" dirty="0">
                <a:solidFill>
                  <a:srgbClr val="FF0000"/>
                </a:solidFill>
              </a:rPr>
              <a:t>一个主句带若干个从句，从句带短语，短语带从句，从句套从句，互相依附、互相制约，一环扣一环，</a:t>
            </a:r>
            <a:r>
              <a:rPr lang="zh-CN" altLang="en-US" sz="2800" dirty="0"/>
              <a:t>这可谓错综复杂，盘根错节，读起来或翻译起来颇伤脑筋。例如：</a:t>
            </a:r>
          </a:p>
        </p:txBody>
      </p:sp>
      <p:sp>
        <p:nvSpPr>
          <p:cNvPr id="5" name="TextBox 4"/>
          <p:cNvSpPr txBox="1"/>
          <p:nvPr/>
        </p:nvSpPr>
        <p:spPr>
          <a:xfrm>
            <a:off x="427702" y="353962"/>
            <a:ext cx="11764297" cy="1200329"/>
          </a:xfrm>
          <a:prstGeom prst="rect">
            <a:avLst/>
          </a:prstGeom>
          <a:noFill/>
        </p:spPr>
        <p:txBody>
          <a:bodyPr wrap="square" rtlCol="0">
            <a:spAutoFit/>
          </a:bodyPr>
          <a:lstStyle/>
          <a:p>
            <a:r>
              <a:rPr lang="en-US" altLang="zh-CN" sz="3600" b="1" dirty="0" smtClean="0">
                <a:latin typeface="Times New Roman" panose="02020603050405020304" pitchFamily="18" charset="0"/>
                <a:ea typeface="微软雅黑" panose="020B0503020204020204" pitchFamily="34" charset="-122"/>
                <a:cs typeface="Times New Roman" panose="02020603050405020304" pitchFamily="18" charset="0"/>
              </a:rPr>
              <a:t>I. Translation of long and complicated English sentences</a:t>
            </a:r>
            <a:endParaRPr lang="zh-CN" altLang="en-US" sz="3600" b="1" dirty="0" smtClean="0">
              <a:latin typeface="Times New Roman" panose="02020603050405020304" pitchFamily="18" charset="0"/>
              <a:ea typeface="微软雅黑" panose="020B0503020204020204" pitchFamily="34" charset="-122"/>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28"/>
          <p:cNvSpPr>
            <a:spLocks noChangeArrowheads="1"/>
          </p:cNvSpPr>
          <p:nvPr/>
        </p:nvSpPr>
        <p:spPr bwMode="auto">
          <a:xfrm>
            <a:off x="663677" y="516194"/>
            <a:ext cx="10884310" cy="4358116"/>
          </a:xfrm>
          <a:prstGeom prst="rect">
            <a:avLst/>
          </a:prstGeom>
          <a:noFill/>
          <a:ln w="12700" cap="sq">
            <a:noFill/>
            <a:miter lim="800000"/>
            <a:headEnd type="none" w="sm" len="sm"/>
            <a:tailEnd type="none" w="sm" len="sm"/>
          </a:ln>
        </p:spPr>
        <p:txBody>
          <a:bodyPr wrap="square">
            <a:spAutoFit/>
          </a:bodyPr>
          <a:lstStyle/>
          <a:p>
            <a:pPr>
              <a:lnSpc>
                <a:spcPct val="110000"/>
              </a:lnSpc>
            </a:pPr>
            <a:r>
              <a:rPr lang="zh-CN" altLang="en-US" sz="2800" b="1" dirty="0">
                <a:latin typeface="Times New Roman" panose="02020603050405020304" pitchFamily="18" charset="0"/>
              </a:rPr>
              <a:t>　　</a:t>
            </a:r>
          </a:p>
          <a:p>
            <a:pPr>
              <a:lnSpc>
                <a:spcPct val="110000"/>
              </a:lnSpc>
            </a:pPr>
            <a:r>
              <a:rPr lang="zh-CN" altLang="en-US" sz="2800" b="1" dirty="0">
                <a:solidFill>
                  <a:srgbClr val="FF0000"/>
                </a:solidFill>
                <a:latin typeface="Times New Roman" panose="02020603050405020304" pitchFamily="18" charset="0"/>
              </a:rPr>
              <a:t>逆序法</a:t>
            </a:r>
            <a:r>
              <a:rPr lang="zh-CN" altLang="en-US" sz="2800" b="1" dirty="0">
                <a:latin typeface="Times New Roman" panose="02020603050405020304" pitchFamily="18" charset="0"/>
              </a:rPr>
              <a:t>：如果英语原文的叙述层次跟汉语逻辑相反，这时就要适当改变原文内容表达顺序。一般说来，从原文的后面译起，逆着原文的顺序进行翻译。</a:t>
            </a:r>
          </a:p>
          <a:p>
            <a:pPr>
              <a:lnSpc>
                <a:spcPct val="110000"/>
              </a:lnSpc>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Aluminum remained unknown until the nineteenth century</a:t>
            </a:r>
            <a:r>
              <a:rPr lang="zh-CN" altLang="en-US" sz="2800" b="1" dirty="0">
                <a:latin typeface="Times New Roman" panose="02020603050405020304" pitchFamily="18" charset="0"/>
              </a:rPr>
              <a:t>，</a:t>
            </a:r>
            <a:r>
              <a:rPr lang="en-US" altLang="zh-CN" sz="2800" b="1" dirty="0">
                <a:solidFill>
                  <a:srgbClr val="FF0000"/>
                </a:solidFill>
                <a:latin typeface="Times New Roman" panose="02020603050405020304" pitchFamily="18" charset="0"/>
              </a:rPr>
              <a:t>because</a:t>
            </a:r>
            <a:r>
              <a:rPr lang="en-US" altLang="zh-CN" sz="2800" b="1" dirty="0">
                <a:latin typeface="Times New Roman" panose="02020603050405020304" pitchFamily="18" charset="0"/>
              </a:rPr>
              <a:t> nowhere in nature is it found </a:t>
            </a:r>
            <a:r>
              <a:rPr lang="en-US" altLang="zh-CN" sz="2800" b="1" dirty="0">
                <a:solidFill>
                  <a:srgbClr val="FF0000"/>
                </a:solidFill>
                <a:latin typeface="Times New Roman" panose="02020603050405020304" pitchFamily="18" charset="0"/>
              </a:rPr>
              <a:t>free</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owing to its always being combined with other elements</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most commonly with oxygen</a:t>
            </a:r>
            <a:r>
              <a:rPr lang="zh-CN" altLang="en-US" sz="2800" b="1" dirty="0">
                <a:latin typeface="Times New Roman" panose="02020603050405020304" pitchFamily="18" charset="0"/>
              </a:rPr>
              <a:t>，</a:t>
            </a:r>
            <a:r>
              <a:rPr lang="en-US" altLang="zh-CN" sz="2800" b="1" dirty="0">
                <a:solidFill>
                  <a:srgbClr val="FF0000"/>
                </a:solidFill>
                <a:latin typeface="Times New Roman" panose="02020603050405020304" pitchFamily="18" charset="0"/>
              </a:rPr>
              <a:t>for</a:t>
            </a:r>
            <a:r>
              <a:rPr lang="en-US" altLang="zh-CN" sz="2800" b="1" dirty="0">
                <a:latin typeface="Times New Roman" panose="02020603050405020304" pitchFamily="18" charset="0"/>
              </a:rPr>
              <a:t> which it has strong affinity.</a:t>
            </a:r>
          </a:p>
          <a:p>
            <a:pPr>
              <a:lnSpc>
                <a:spcPct val="110000"/>
              </a:lnSpc>
            </a:pPr>
            <a:endParaRPr lang="zh-CN" altLang="en-US" sz="2800" b="1" dirty="0">
              <a:latin typeface="Times New Roman" panose="02020603050405020304" pitchFamily="18" charset="0"/>
            </a:endParaRPr>
          </a:p>
        </p:txBody>
      </p:sp>
      <p:sp>
        <p:nvSpPr>
          <p:cNvPr id="3" name="TextBox 2"/>
          <p:cNvSpPr txBox="1"/>
          <p:nvPr/>
        </p:nvSpPr>
        <p:spPr>
          <a:xfrm>
            <a:off x="640080" y="4739640"/>
            <a:ext cx="11170920" cy="1815882"/>
          </a:xfrm>
          <a:prstGeom prst="rect">
            <a:avLst/>
          </a:prstGeom>
          <a:noFill/>
        </p:spPr>
        <p:txBody>
          <a:bodyPr wrap="square" rtlCol="0">
            <a:spAutoFit/>
          </a:bodyPr>
          <a:lstStyle/>
          <a:p>
            <a:r>
              <a:rPr lang="zh-CN" altLang="en-US" sz="2800" b="1" dirty="0" smtClean="0">
                <a:latin typeface="宋体" panose="02010600030101010101" pitchFamily="2" charset="-122"/>
                <a:ea typeface="宋体" panose="02010600030101010101" pitchFamily="2" charset="-122"/>
              </a:rPr>
              <a:t>因为铝有很强的亲和力，所以它总是和其他元素结合在一起，最常见的是和氧结合在一起。由于这个原因，在自然界任何地方都找不到</a:t>
            </a:r>
            <a:r>
              <a:rPr lang="zh-CN" altLang="en-US" sz="2800" b="1" dirty="0" smtClean="0">
                <a:solidFill>
                  <a:srgbClr val="FF0000"/>
                </a:solidFill>
                <a:latin typeface="宋体" panose="02010600030101010101" pitchFamily="2" charset="-122"/>
                <a:ea typeface="宋体" panose="02010600030101010101" pitchFamily="2" charset="-122"/>
              </a:rPr>
              <a:t>游离状态</a:t>
            </a:r>
            <a:r>
              <a:rPr lang="zh-CN" altLang="en-US" sz="2800" b="1" dirty="0" smtClean="0">
                <a:latin typeface="宋体" panose="02010600030101010101" pitchFamily="2" charset="-122"/>
                <a:ea typeface="宋体" panose="02010600030101010101" pitchFamily="2" charset="-122"/>
              </a:rPr>
              <a:t>的铝，因此，一直到十九世纪人们才知道有铝。</a:t>
            </a:r>
          </a:p>
          <a:p>
            <a:endParaRPr lang="en-US" sz="28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ChangeArrowheads="1"/>
          </p:cNvSpPr>
          <p:nvPr/>
        </p:nvSpPr>
        <p:spPr bwMode="auto">
          <a:xfrm>
            <a:off x="814918" y="1052513"/>
            <a:ext cx="10369549" cy="2936188"/>
          </a:xfrm>
          <a:prstGeom prst="rect">
            <a:avLst/>
          </a:prstGeom>
          <a:noFill/>
          <a:ln w="12700" cap="sq">
            <a:noFill/>
            <a:miter lim="800000"/>
            <a:headEnd type="none" w="sm" len="sm"/>
            <a:tailEnd type="none" w="sm" len="sm"/>
          </a:ln>
        </p:spPr>
        <p:txBody>
          <a:bodyPr>
            <a:spAutoFit/>
          </a:bodyPr>
          <a:lstStyle/>
          <a:p>
            <a:pPr>
              <a:lnSpc>
                <a:spcPct val="110000"/>
              </a:lnSpc>
            </a:pPr>
            <a:r>
              <a:rPr lang="zh-CN" altLang="en-US" sz="2800" b="1" dirty="0">
                <a:latin typeface="宋体" panose="02010600030101010101" pitchFamily="2" charset="-122"/>
              </a:rPr>
              <a:t>　　英语中习惯于先叙述结果，然后交待造成这种结果的原因。汉语中常先交待原因，然后叙述结果。所以本句中译文先把</a:t>
            </a:r>
            <a:r>
              <a:rPr lang="en-US" altLang="zh-CN" sz="2800" b="1" dirty="0">
                <a:latin typeface="宋体" panose="02010600030101010101" pitchFamily="2" charset="-122"/>
              </a:rPr>
              <a:t>for which</a:t>
            </a:r>
            <a:r>
              <a:rPr lang="zh-CN" altLang="en-US" sz="2800" b="1" dirty="0">
                <a:latin typeface="宋体" panose="02010600030101010101" pitchFamily="2" charset="-122"/>
              </a:rPr>
              <a:t>引导的定语从句及</a:t>
            </a:r>
            <a:r>
              <a:rPr lang="en-US" altLang="zh-CN" sz="2800" b="1" dirty="0">
                <a:latin typeface="宋体" panose="02010600030101010101" pitchFamily="2" charset="-122"/>
              </a:rPr>
              <a:t>owing to</a:t>
            </a:r>
            <a:r>
              <a:rPr lang="zh-CN" altLang="en-US" sz="2800" b="1" dirty="0">
                <a:latin typeface="宋体" panose="02010600030101010101" pitchFamily="2" charset="-122"/>
              </a:rPr>
              <a:t>引起的动名词复合结构译在句首，把</a:t>
            </a:r>
            <a:r>
              <a:rPr lang="en-US" altLang="zh-CN" sz="2800" b="1" dirty="0">
                <a:latin typeface="宋体" panose="02010600030101010101" pitchFamily="2" charset="-122"/>
              </a:rPr>
              <a:t>because</a:t>
            </a:r>
            <a:r>
              <a:rPr lang="zh-CN" altLang="en-US" sz="2800" b="1" dirty="0">
                <a:latin typeface="宋体" panose="02010600030101010101" pitchFamily="2" charset="-122"/>
              </a:rPr>
              <a:t>译起的原因状语从句译在后面，叙述了由上述定语从句及动名词复合结构所产生的结果。最后译全句中的主句，进一步说明结果。这样处理，层次就清楚了。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962" y="919316"/>
            <a:ext cx="11592232" cy="1830631"/>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Scientists are learning (7) a great deal about how the large plates in the earth’s crust move(2), the stresses between plates(3), how earthquakes work(4), and the general probability(6) that given place will have an earthquake(5), although they still cannot predict earthquakes(1).</a:t>
            </a: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09716" y="3063414"/>
            <a:ext cx="11636478" cy="2308324"/>
          </a:xfrm>
          <a:prstGeom prst="rect">
            <a:avLst/>
          </a:prstGeom>
          <a:noFill/>
        </p:spPr>
        <p:txBody>
          <a:bodyPr wrap="square" rtlCol="0">
            <a:spAutoFit/>
          </a:bodyPr>
          <a:lstStyle/>
          <a:p>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本句是由一个主句，四个并列介词宾语（其中两个介词宾语从句、两个介词短语），一个同位语从句和一个让步状语从句组成。其具体句法结构依次是</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1</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）是</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although</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引导的让步状语从句；（</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）是介词宾语从句；（</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3</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）是名词短语做介词宾语；（</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4</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）是介词宾语从句；（</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5</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）是同位语从句修饰宾语</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probability;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）是名词短语做介词宾语；（</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7</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）是主句。整个句子主要结构的翻译采用倒译法，翻译的顺序从例句中所标明的序号可一目了然。</a:t>
            </a:r>
            <a:endParaRPr 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2999" y="2745592"/>
            <a:ext cx="10928555" cy="1938992"/>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汉译时，先翻译（</a:t>
            </a:r>
            <a:r>
              <a:rPr lang="en-US" altLang="zh-CN" sz="2400" dirty="0" smtClean="0">
                <a:latin typeface="宋体" panose="02010600030101010101" pitchFamily="2" charset="-122"/>
                <a:ea typeface="宋体" panose="02010600030101010101" pitchFamily="2" charset="-122"/>
              </a:rPr>
              <a:t>1</a:t>
            </a:r>
            <a:r>
              <a:rPr lang="zh-CN" altLang="en-US" sz="2400"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尽管科学家仍无法预测地震</a:t>
            </a:r>
            <a:r>
              <a:rPr lang="zh-CN" altLang="en-US" sz="2400" dirty="0" smtClean="0">
                <a:latin typeface="宋体" panose="02010600030101010101" pitchFamily="2" charset="-122"/>
                <a:ea typeface="宋体" panose="02010600030101010101" pitchFamily="2" charset="-122"/>
              </a:rPr>
              <a:t>；再翻译四个并列介词宾语中的前三个即（</a:t>
            </a:r>
            <a:r>
              <a:rPr lang="en-US" altLang="zh-CN" sz="2400" dirty="0" smtClean="0">
                <a:latin typeface="宋体" panose="02010600030101010101" pitchFamily="2" charset="-122"/>
                <a:ea typeface="宋体" panose="02010600030101010101" pitchFamily="2" charset="-122"/>
              </a:rPr>
              <a:t>2</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3</a:t>
            </a:r>
            <a:r>
              <a:rPr lang="zh-CN" altLang="en-US" sz="2400" dirty="0" smtClean="0">
                <a:latin typeface="宋体" panose="02010600030101010101" pitchFamily="2" charset="-122"/>
                <a:ea typeface="宋体" panose="02010600030101010101" pitchFamily="2" charset="-122"/>
              </a:rPr>
              <a:t>）和（</a:t>
            </a:r>
            <a:r>
              <a:rPr lang="en-US" altLang="zh-CN" sz="2400" dirty="0" smtClean="0">
                <a:latin typeface="宋体" panose="02010600030101010101" pitchFamily="2" charset="-122"/>
                <a:ea typeface="宋体" panose="02010600030101010101" pitchFamily="2" charset="-122"/>
              </a:rPr>
              <a:t>4</a:t>
            </a:r>
            <a:r>
              <a:rPr lang="zh-CN" altLang="en-US" sz="2400"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地壳中的大板块如何运动，板块间的压力如何，地震如何发生</a:t>
            </a:r>
            <a:r>
              <a:rPr lang="zh-CN" altLang="en-US" sz="2400" dirty="0" smtClean="0">
                <a:latin typeface="宋体" panose="02010600030101010101" pitchFamily="2" charset="-122"/>
                <a:ea typeface="宋体" panose="02010600030101010101" pitchFamily="2" charset="-122"/>
              </a:rPr>
              <a:t>；然后翻译带有同位语从句的第四个介词宾语即（</a:t>
            </a:r>
            <a:r>
              <a:rPr lang="en-US" altLang="zh-CN" sz="2400" dirty="0" smtClean="0">
                <a:latin typeface="宋体" panose="02010600030101010101" pitchFamily="2" charset="-122"/>
                <a:ea typeface="宋体" panose="02010600030101010101" pitchFamily="2" charset="-122"/>
              </a:rPr>
              <a:t>5</a:t>
            </a:r>
            <a:r>
              <a:rPr lang="zh-CN" altLang="en-US" sz="2400" dirty="0" smtClean="0">
                <a:latin typeface="宋体" panose="02010600030101010101" pitchFamily="2" charset="-122"/>
                <a:ea typeface="宋体" panose="02010600030101010101" pitchFamily="2" charset="-122"/>
              </a:rPr>
              <a:t>）和（</a:t>
            </a:r>
            <a:r>
              <a:rPr lang="en-US" altLang="zh-CN" sz="2400" dirty="0" smtClean="0">
                <a:latin typeface="宋体" panose="02010600030101010101" pitchFamily="2" charset="-122"/>
                <a:ea typeface="宋体" panose="02010600030101010101" pitchFamily="2" charset="-122"/>
              </a:rPr>
              <a:t>6</a:t>
            </a:r>
            <a:r>
              <a:rPr lang="zh-CN" altLang="en-US" sz="2400"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某地区发生地震的一般概率为多少</a:t>
            </a:r>
            <a:r>
              <a:rPr lang="zh-CN" altLang="en-US" sz="2400" dirty="0" smtClean="0">
                <a:latin typeface="宋体" panose="02010600030101010101" pitchFamily="2" charset="-122"/>
                <a:ea typeface="宋体" panose="02010600030101010101" pitchFamily="2" charset="-122"/>
              </a:rPr>
              <a:t>。最后翻译（</a:t>
            </a:r>
            <a:r>
              <a:rPr lang="en-US" altLang="zh-CN" sz="2400" dirty="0" smtClean="0">
                <a:latin typeface="宋体" panose="02010600030101010101" pitchFamily="2" charset="-122"/>
                <a:ea typeface="宋体" panose="02010600030101010101" pitchFamily="2" charset="-122"/>
              </a:rPr>
              <a:t>7</a:t>
            </a:r>
            <a:r>
              <a:rPr lang="zh-CN" altLang="en-US" sz="2400" dirty="0" smtClean="0">
                <a:latin typeface="宋体" panose="02010600030101010101" pitchFamily="2" charset="-122"/>
                <a:ea typeface="宋体" panose="02010600030101010101" pitchFamily="2" charset="-122"/>
              </a:rPr>
              <a:t>）即主句：</a:t>
            </a:r>
            <a:r>
              <a:rPr lang="zh-CN" altLang="en-US" sz="2400" b="1" dirty="0" smtClean="0">
                <a:latin typeface="宋体" panose="02010600030101010101" pitchFamily="2" charset="-122"/>
                <a:ea typeface="宋体" panose="02010600030101010101" pitchFamily="2" charset="-122"/>
              </a:rPr>
              <a:t>他们了解得越来越多</a:t>
            </a:r>
            <a:r>
              <a:rPr lang="zh-CN" altLang="en-US" sz="2400" dirty="0" smtClean="0">
                <a:latin typeface="宋体" panose="02010600030101010101" pitchFamily="2" charset="-122"/>
                <a:ea typeface="宋体" panose="02010600030101010101" pitchFamily="2" charset="-122"/>
              </a:rPr>
              <a:t>。</a:t>
            </a:r>
            <a:endParaRPr lang="en-US" sz="2400" dirty="0">
              <a:latin typeface="宋体" panose="02010600030101010101" pitchFamily="2" charset="-122"/>
              <a:ea typeface="宋体" panose="02010600030101010101" pitchFamily="2" charset="-122"/>
            </a:endParaRPr>
          </a:p>
        </p:txBody>
      </p:sp>
      <p:sp>
        <p:nvSpPr>
          <p:cNvPr id="3" name="TextBox 2"/>
          <p:cNvSpPr txBox="1"/>
          <p:nvPr/>
        </p:nvSpPr>
        <p:spPr>
          <a:xfrm>
            <a:off x="650258" y="4884774"/>
            <a:ext cx="10795819" cy="1384995"/>
          </a:xfrm>
          <a:prstGeom prst="rect">
            <a:avLst/>
          </a:prstGeom>
          <a:noFill/>
        </p:spPr>
        <p:txBody>
          <a:bodyPr wrap="square" rtlCol="0">
            <a:spAutoFit/>
          </a:bodyPr>
          <a:lstStyle/>
          <a:p>
            <a:r>
              <a:rPr lang="zh-CN" altLang="en-US" sz="2800" b="1" dirty="0" smtClean="0">
                <a:latin typeface="宋体" panose="02010600030101010101" pitchFamily="2" charset="-122"/>
                <a:ea typeface="宋体" panose="02010600030101010101" pitchFamily="2" charset="-122"/>
              </a:rPr>
              <a:t>尽管科学家仍无法预测地震，但对地壳中的大板块如何运动，板块间的压力如何，地震如何发生、某地区发生地震的一般概率为多少，他们了解得越来越多。</a:t>
            </a:r>
            <a:endParaRPr lang="en-US" sz="2800" b="1" dirty="0">
              <a:latin typeface="宋体" panose="02010600030101010101" pitchFamily="2" charset="-122"/>
              <a:ea typeface="宋体" panose="02010600030101010101" pitchFamily="2" charset="-122"/>
            </a:endParaRPr>
          </a:p>
        </p:txBody>
      </p:sp>
      <p:sp>
        <p:nvSpPr>
          <p:cNvPr id="5" name="文本框 4"/>
          <p:cNvSpPr txBox="1"/>
          <p:nvPr/>
        </p:nvSpPr>
        <p:spPr>
          <a:xfrm>
            <a:off x="742999" y="329514"/>
            <a:ext cx="9407611" cy="2616101"/>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Scientists are learning (7) a great deal about how the large plates in the earth’s crust move(2), the stresses between plates(3), how earthquakes work(4), and the general probability(6) that given place will have an earthquake(5), although they still cannot predict earthquakes(1).</a:t>
            </a:r>
          </a:p>
          <a:p>
            <a:endParaRPr lang="zh-CN" alt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ChangeArrowheads="1"/>
          </p:cNvSpPr>
          <p:nvPr/>
        </p:nvSpPr>
        <p:spPr bwMode="auto">
          <a:xfrm>
            <a:off x="912284" y="981075"/>
            <a:ext cx="10296489" cy="2936188"/>
          </a:xfrm>
          <a:prstGeom prst="rect">
            <a:avLst/>
          </a:prstGeom>
          <a:noFill/>
          <a:ln w="12700" cap="sq">
            <a:noFill/>
            <a:miter lim="800000"/>
            <a:headEnd type="none" w="sm" len="sm"/>
            <a:tailEnd type="none" w="sm" len="sm"/>
          </a:ln>
        </p:spPr>
        <p:txBody>
          <a:bodyPr wrap="square">
            <a:spAutoFit/>
          </a:bodyPr>
          <a:lstStyle/>
          <a:p>
            <a:pPr>
              <a:lnSpc>
                <a:spcPct val="110000"/>
              </a:lnSpc>
            </a:pPr>
            <a:r>
              <a:rPr lang="zh-CN" altLang="en-US" sz="2800" b="1" dirty="0"/>
              <a:t>　　</a:t>
            </a:r>
            <a:r>
              <a:rPr lang="zh-CN" altLang="en-US" sz="2800" b="1" dirty="0">
                <a:solidFill>
                  <a:srgbClr val="FF0000"/>
                </a:solidFill>
              </a:rPr>
              <a:t>分译法</a:t>
            </a:r>
            <a:r>
              <a:rPr lang="zh-CN" altLang="en-US" sz="2800" b="1" dirty="0"/>
              <a:t>：由是英语长句中的主句与从句、不定式短语、分词短语等所叙述的内容，关系不很密切，各具有相对的独立意义，这时就应该按照汉语多用短语的习惯，进行翻译。汉语中常把比较复杂的概念，运用一连串的短句，逐点交待，层层铺开</a:t>
            </a:r>
            <a:r>
              <a:rPr lang="zh-CN" altLang="en-US" sz="2800" b="1" dirty="0" smtClean="0"/>
              <a:t>，词句</a:t>
            </a:r>
            <a:r>
              <a:rPr lang="zh-CN" altLang="en-US" sz="2800" b="1" dirty="0"/>
              <a:t>简练，条理</a:t>
            </a:r>
            <a:r>
              <a:rPr lang="zh-CN" altLang="en-US" sz="2800" b="1" dirty="0" smtClean="0"/>
              <a:t>分明，这</a:t>
            </a:r>
            <a:r>
              <a:rPr lang="zh-CN" altLang="en-US" sz="2800" b="1" dirty="0"/>
              <a:t>就是分译法。为了使上下文意义连贯，有时加译适当的词语。</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5692" y="1101480"/>
            <a:ext cx="11371006" cy="2246769"/>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The classical metallurgical</a:t>
            </a:r>
            <a:r>
              <a:rPr lang="zh-CN" altLang="en-US" sz="2400" dirty="0" smtClean="0">
                <a:latin typeface="Times New Roman" panose="02020603050405020304" pitchFamily="18" charset="0"/>
                <a:cs typeface="Times New Roman" panose="02020603050405020304" pitchFamily="18" charset="0"/>
              </a:rPr>
              <a:t>（冶金的）</a:t>
            </a:r>
            <a:r>
              <a:rPr lang="en-US" sz="2400" dirty="0" smtClean="0">
                <a:latin typeface="Times New Roman" panose="02020603050405020304" pitchFamily="18" charset="0"/>
                <a:cs typeface="Times New Roman" panose="02020603050405020304" pitchFamily="18" charset="0"/>
              </a:rPr>
              <a:t> </a:t>
            </a:r>
            <a:r>
              <a:rPr lang="en-US" sz="2800" dirty="0" smtClean="0">
                <a:solidFill>
                  <a:srgbClr val="FF0000"/>
                </a:solidFill>
                <a:latin typeface="Times New Roman" panose="02020603050405020304" pitchFamily="18" charset="0"/>
                <a:cs typeface="Times New Roman" panose="02020603050405020304" pitchFamily="18" charset="0"/>
              </a:rPr>
              <a:t>processes</a:t>
            </a:r>
            <a:r>
              <a:rPr lang="en-US" sz="2800" dirty="0" smtClean="0">
                <a:latin typeface="Times New Roman" panose="02020603050405020304" pitchFamily="18" charset="0"/>
                <a:cs typeface="Times New Roman" panose="02020603050405020304" pitchFamily="18" charset="0"/>
              </a:rPr>
              <a:t> of smelting the oxides with carbon in the presence of a fusible slag(1), such as  are used for the production of many of the commoner metals(2), </a:t>
            </a:r>
            <a:r>
              <a:rPr lang="en-US" sz="2800" dirty="0" smtClean="0">
                <a:solidFill>
                  <a:srgbClr val="FF0000"/>
                </a:solidFill>
                <a:latin typeface="Times New Roman" panose="02020603050405020304" pitchFamily="18" charset="0"/>
                <a:cs typeface="Times New Roman" panose="02020603050405020304" pitchFamily="18" charset="0"/>
              </a:rPr>
              <a:t>are not applicable </a:t>
            </a:r>
            <a:r>
              <a:rPr lang="en-US" sz="2800" dirty="0" smtClean="0">
                <a:latin typeface="Times New Roman" panose="02020603050405020304" pitchFamily="18" charset="0"/>
                <a:cs typeface="Times New Roman" panose="02020603050405020304" pitchFamily="18" charset="0"/>
              </a:rPr>
              <a:t>to the range of rather rare elements about which this section is written(3), if the metals are required in pure condition(4).</a:t>
            </a: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57201" y="3543600"/>
            <a:ext cx="11459497" cy="1815882"/>
          </a:xfrm>
          <a:prstGeom prst="rect">
            <a:avLst/>
          </a:prstGeom>
          <a:noFill/>
        </p:spPr>
        <p:txBody>
          <a:bodyPr wrap="square" rtlCol="0">
            <a:spAutoFit/>
          </a:bodyPr>
          <a:lstStyle/>
          <a:p>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该句由一个主句，一个非限定性定语从句和一个条件状语从句组成。其中主句的主语与谓语被</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as</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引导的非限定性定语从句隔开，主句后又有</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about which</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开头的定语从句修饰</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rare elements,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最后是</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if</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引导的条件状语从句。该句由于主句太长，适合采用分译法，即将主句分译成两个分句。</a:t>
            </a:r>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5157" y="2633947"/>
            <a:ext cx="11120284" cy="1938992"/>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具体的译法为：先翻译（</a:t>
            </a:r>
            <a:r>
              <a:rPr lang="en-US" altLang="zh-CN" sz="2400" dirty="0" smtClean="0">
                <a:latin typeface="宋体" panose="02010600030101010101" pitchFamily="2" charset="-122"/>
                <a:ea typeface="宋体" panose="02010600030101010101" pitchFamily="2" charset="-122"/>
              </a:rPr>
              <a:t>1</a:t>
            </a:r>
            <a:r>
              <a:rPr lang="zh-CN" altLang="en-US" sz="2400" dirty="0" smtClean="0">
                <a:latin typeface="宋体" panose="02010600030101010101" pitchFamily="2" charset="-122"/>
                <a:ea typeface="宋体" panose="02010600030101010101" pitchFamily="2" charset="-122"/>
              </a:rPr>
              <a:t>），即主句的主语，把它译成一个分句：</a:t>
            </a:r>
            <a:r>
              <a:rPr lang="zh-CN" altLang="en-US" sz="2400" b="1" dirty="0" smtClean="0">
                <a:latin typeface="宋体" panose="02010600030101010101" pitchFamily="2" charset="-122"/>
                <a:ea typeface="宋体" panose="02010600030101010101" pitchFamily="2" charset="-122"/>
              </a:rPr>
              <a:t>传统的冶金过程是用碳将易熔渣中的氧化物熔化</a:t>
            </a:r>
            <a:r>
              <a:rPr lang="zh-CN" altLang="en-US" sz="2400" dirty="0" smtClean="0">
                <a:latin typeface="宋体" panose="02010600030101010101" pitchFamily="2" charset="-122"/>
                <a:ea typeface="宋体" panose="02010600030101010101" pitchFamily="2" charset="-122"/>
              </a:rPr>
              <a:t>；然后翻译（</a:t>
            </a:r>
            <a:r>
              <a:rPr lang="en-US" altLang="zh-CN" sz="2400" dirty="0" smtClean="0">
                <a:latin typeface="宋体" panose="02010600030101010101" pitchFamily="2" charset="-122"/>
                <a:ea typeface="宋体" panose="02010600030101010101" pitchFamily="2" charset="-122"/>
              </a:rPr>
              <a:t>2</a:t>
            </a:r>
            <a:r>
              <a:rPr lang="zh-CN" altLang="en-US" sz="2400"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许多普通金属都是这样生产的</a:t>
            </a:r>
            <a:r>
              <a:rPr lang="zh-CN" altLang="en-US" sz="2400" dirty="0" smtClean="0">
                <a:latin typeface="宋体" panose="02010600030101010101" pitchFamily="2" charset="-122"/>
                <a:ea typeface="宋体" panose="02010600030101010101" pitchFamily="2" charset="-122"/>
              </a:rPr>
              <a:t>；再翻译（</a:t>
            </a:r>
            <a:r>
              <a:rPr lang="en-US" altLang="zh-CN" sz="2400" dirty="0" smtClean="0">
                <a:latin typeface="宋体" panose="02010600030101010101" pitchFamily="2" charset="-122"/>
                <a:ea typeface="宋体" panose="02010600030101010101" pitchFamily="2" charset="-122"/>
              </a:rPr>
              <a:t>3</a:t>
            </a:r>
            <a:r>
              <a:rPr lang="zh-CN" altLang="en-US" sz="2400" dirty="0" smtClean="0">
                <a:latin typeface="宋体" panose="02010600030101010101" pitchFamily="2" charset="-122"/>
                <a:ea typeface="宋体" panose="02010600030101010101" pitchFamily="2" charset="-122"/>
              </a:rPr>
              <a:t>），即主句的谓语部分，将该部分译为另一个分句 ：</a:t>
            </a:r>
            <a:r>
              <a:rPr lang="zh-CN" altLang="en-US" sz="2400" b="1" dirty="0" smtClean="0">
                <a:latin typeface="宋体" panose="02010600030101010101" pitchFamily="2" charset="-122"/>
                <a:ea typeface="宋体" panose="02010600030101010101" pitchFamily="2" charset="-122"/>
              </a:rPr>
              <a:t>但这种方法并不适用于生产本文提到的这些稀有金属元素</a:t>
            </a:r>
            <a:r>
              <a:rPr lang="zh-CN" altLang="en-US" sz="2400" dirty="0" smtClean="0">
                <a:latin typeface="宋体" panose="02010600030101010101" pitchFamily="2" charset="-122"/>
                <a:ea typeface="宋体" panose="02010600030101010101" pitchFamily="2" charset="-122"/>
              </a:rPr>
              <a:t>；最后翻译（</a:t>
            </a:r>
            <a:r>
              <a:rPr lang="en-US" altLang="zh-CN" sz="2400" dirty="0" smtClean="0">
                <a:latin typeface="宋体" panose="02010600030101010101" pitchFamily="2" charset="-122"/>
                <a:ea typeface="宋体" panose="02010600030101010101" pitchFamily="2" charset="-122"/>
              </a:rPr>
              <a:t>4</a:t>
            </a:r>
            <a:r>
              <a:rPr lang="zh-CN" altLang="en-US" sz="2400"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尤其是需要获得纯净金属时更是如此</a:t>
            </a:r>
            <a:r>
              <a:rPr lang="zh-CN" altLang="en-US" sz="2400" dirty="0" smtClean="0">
                <a:latin typeface="宋体" panose="02010600030101010101" pitchFamily="2" charset="-122"/>
                <a:ea typeface="宋体" panose="02010600030101010101" pitchFamily="2" charset="-122"/>
              </a:rPr>
              <a:t>。</a:t>
            </a:r>
            <a:endParaRPr lang="en-US" sz="2400" dirty="0">
              <a:latin typeface="宋体" panose="02010600030101010101" pitchFamily="2" charset="-122"/>
              <a:ea typeface="宋体" panose="02010600030101010101" pitchFamily="2" charset="-122"/>
            </a:endParaRPr>
          </a:p>
        </p:txBody>
      </p:sp>
      <p:sp>
        <p:nvSpPr>
          <p:cNvPr id="3" name="TextBox 2"/>
          <p:cNvSpPr txBox="1"/>
          <p:nvPr/>
        </p:nvSpPr>
        <p:spPr>
          <a:xfrm>
            <a:off x="633648" y="4581698"/>
            <a:ext cx="10943303" cy="1384995"/>
          </a:xfrm>
          <a:prstGeom prst="rect">
            <a:avLst/>
          </a:prstGeom>
          <a:noFill/>
        </p:spPr>
        <p:txBody>
          <a:bodyPr wrap="square" rtlCol="0">
            <a:spAutoFit/>
          </a:bodyPr>
          <a:lstStyle/>
          <a:p>
            <a:r>
              <a:rPr lang="zh-CN" altLang="en-US" sz="2800" dirty="0" smtClean="0">
                <a:latin typeface="宋体" panose="02010600030101010101" pitchFamily="2" charset="-122"/>
                <a:ea typeface="宋体" panose="02010600030101010101" pitchFamily="2" charset="-122"/>
              </a:rPr>
              <a:t>译文：</a:t>
            </a:r>
            <a:r>
              <a:rPr lang="zh-CN" altLang="en-US" sz="2800" b="1" dirty="0" smtClean="0">
                <a:latin typeface="宋体" panose="02010600030101010101" pitchFamily="2" charset="-122"/>
                <a:ea typeface="宋体" panose="02010600030101010101" pitchFamily="2" charset="-122"/>
              </a:rPr>
              <a:t>传统的冶金过程是用碳将易熔渣中的氧化物熔化，许多普通金属都是这样生产的，但这种方法并不适用于生产本文提到的这些稀有金属元素，尤其是需要获得纯净金属时更是如此</a:t>
            </a:r>
            <a:r>
              <a:rPr lang="zh-CN" altLang="en-US" sz="2800" dirty="0" smtClean="0">
                <a:latin typeface="宋体" panose="02010600030101010101" pitchFamily="2" charset="-122"/>
                <a:ea typeface="宋体" panose="02010600030101010101" pitchFamily="2" charset="-122"/>
              </a:rPr>
              <a:t>。</a:t>
            </a:r>
            <a:endParaRPr lang="en-US" sz="2800" dirty="0">
              <a:latin typeface="宋体" panose="02010600030101010101" pitchFamily="2" charset="-122"/>
              <a:ea typeface="宋体" panose="02010600030101010101" pitchFamily="2" charset="-122"/>
            </a:endParaRPr>
          </a:p>
        </p:txBody>
      </p:sp>
      <p:sp>
        <p:nvSpPr>
          <p:cNvPr id="5" name="文本框 4"/>
          <p:cNvSpPr txBox="1"/>
          <p:nvPr/>
        </p:nvSpPr>
        <p:spPr>
          <a:xfrm>
            <a:off x="633649" y="387178"/>
            <a:ext cx="10943302" cy="2246769"/>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The classical metallurgical</a:t>
            </a:r>
            <a:r>
              <a:rPr lang="zh-CN" altLang="en-US" sz="2400" dirty="0">
                <a:latin typeface="Times New Roman" panose="02020603050405020304" pitchFamily="18" charset="0"/>
                <a:cs typeface="Times New Roman" panose="02020603050405020304" pitchFamily="18" charset="0"/>
              </a:rPr>
              <a:t>（冶金的）</a:t>
            </a:r>
            <a:r>
              <a:rPr lang="en-US" altLang="zh-CN" sz="2400" dirty="0">
                <a:latin typeface="Times New Roman" panose="02020603050405020304" pitchFamily="18" charset="0"/>
                <a:cs typeface="Times New Roman" panose="02020603050405020304" pitchFamily="18" charset="0"/>
              </a:rPr>
              <a:t> </a:t>
            </a:r>
            <a:r>
              <a:rPr lang="en-US" altLang="zh-CN" sz="2800" dirty="0">
                <a:solidFill>
                  <a:srgbClr val="FF0000"/>
                </a:solidFill>
                <a:latin typeface="Times New Roman" panose="02020603050405020304" pitchFamily="18" charset="0"/>
                <a:cs typeface="Times New Roman" panose="02020603050405020304" pitchFamily="18" charset="0"/>
              </a:rPr>
              <a:t>processes</a:t>
            </a:r>
            <a:r>
              <a:rPr lang="en-US" altLang="zh-CN" sz="2800" dirty="0">
                <a:latin typeface="Times New Roman" panose="02020603050405020304" pitchFamily="18" charset="0"/>
                <a:cs typeface="Times New Roman" panose="02020603050405020304" pitchFamily="18" charset="0"/>
              </a:rPr>
              <a:t> of smelting the oxides with carbon in the presence of a fusible </a:t>
            </a:r>
            <a:r>
              <a:rPr lang="en-US" altLang="zh-CN" sz="2800" dirty="0" smtClean="0">
                <a:latin typeface="Times New Roman" panose="02020603050405020304" pitchFamily="18" charset="0"/>
                <a:cs typeface="Times New Roman" panose="02020603050405020304" pitchFamily="18" charset="0"/>
              </a:rPr>
              <a:t>slag </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易</a:t>
            </a:r>
            <a:r>
              <a:rPr lang="zh-CN" altLang="en-US" sz="2400" dirty="0">
                <a:latin typeface="Times New Roman" panose="02020603050405020304" pitchFamily="18" charset="0"/>
                <a:cs typeface="Times New Roman" panose="02020603050405020304" pitchFamily="18" charset="0"/>
              </a:rPr>
              <a:t>熔</a:t>
            </a:r>
            <a:r>
              <a:rPr lang="zh-CN" altLang="en-US" sz="2400" dirty="0" smtClean="0">
                <a:latin typeface="Times New Roman" panose="02020603050405020304" pitchFamily="18" charset="0"/>
                <a:cs typeface="Times New Roman" panose="02020603050405020304" pitchFamily="18" charset="0"/>
              </a:rPr>
              <a:t>渣</a:t>
            </a:r>
            <a:r>
              <a:rPr lang="en-US" altLang="zh-CN" sz="24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1), such as  are used for the production of many of the </a:t>
            </a:r>
            <a:r>
              <a:rPr lang="en-US" altLang="zh-CN" sz="2800" dirty="0" smtClean="0">
                <a:latin typeface="Times New Roman" panose="02020603050405020304" pitchFamily="18" charset="0"/>
                <a:cs typeface="Times New Roman" panose="02020603050405020304" pitchFamily="18" charset="0"/>
              </a:rPr>
              <a:t>common </a:t>
            </a:r>
            <a:r>
              <a:rPr lang="en-US" altLang="zh-CN" sz="2800" dirty="0">
                <a:latin typeface="Times New Roman" panose="02020603050405020304" pitchFamily="18" charset="0"/>
                <a:cs typeface="Times New Roman" panose="02020603050405020304" pitchFamily="18" charset="0"/>
              </a:rPr>
              <a:t>metals(2), </a:t>
            </a:r>
            <a:r>
              <a:rPr lang="en-US" altLang="zh-CN" sz="2800" dirty="0">
                <a:solidFill>
                  <a:srgbClr val="FF0000"/>
                </a:solidFill>
                <a:latin typeface="Times New Roman" panose="02020603050405020304" pitchFamily="18" charset="0"/>
                <a:cs typeface="Times New Roman" panose="02020603050405020304" pitchFamily="18" charset="0"/>
              </a:rPr>
              <a:t>are not applicable </a:t>
            </a:r>
            <a:r>
              <a:rPr lang="en-US" altLang="zh-CN" sz="2800" dirty="0">
                <a:latin typeface="Times New Roman" panose="02020603050405020304" pitchFamily="18" charset="0"/>
                <a:cs typeface="Times New Roman" panose="02020603050405020304" pitchFamily="18" charset="0"/>
              </a:rPr>
              <a:t>to the range of rather rare elements about which this section is written(3), if the metals are required in pure condition(4</a:t>
            </a:r>
            <a:r>
              <a:rPr lang="en-US" altLang="zh-CN" sz="2800" dirty="0" smtClean="0">
                <a:latin typeface="Times New Roman" panose="02020603050405020304" pitchFamily="18" charset="0"/>
                <a:cs typeface="Times New Roman" panose="02020603050405020304" pitchFamily="18" charset="0"/>
              </a:rPr>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5589" y="897924"/>
            <a:ext cx="9391135" cy="1846659"/>
          </a:xfrm>
          <a:prstGeom prst="rect">
            <a:avLst/>
          </a:prstGeom>
          <a:noFill/>
        </p:spPr>
        <p:txBody>
          <a:bodyPr wrap="square" rtlCol="0">
            <a:spAutoFit/>
          </a:bodyPr>
          <a:lstStyle/>
          <a:p>
            <a:r>
              <a:rPr lang="zh-CN" altLang="en-US" sz="3200" b="1" dirty="0">
                <a:latin typeface="宋体" panose="02010600030101010101" pitchFamily="2" charset="-122"/>
                <a:ea typeface="宋体" panose="02010600030101010101" pitchFamily="2" charset="-122"/>
              </a:rPr>
              <a:t>综合法：有些长句单纯采用以上所说的 三种译法都感不妥，这时就应仔细分析与推敲，有顺译有倒译又有拆分地对全句进行综合处理。</a:t>
            </a:r>
            <a:endParaRPr lang="en-US" altLang="zh-CN" sz="3200" b="1"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422386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66688" y="353958"/>
            <a:ext cx="9560417" cy="862685"/>
          </a:xfrm>
        </p:spPr>
        <p:txBody>
          <a:bodyPr/>
          <a:lstStyle/>
          <a:p>
            <a:pPr>
              <a:lnSpc>
                <a:spcPts val="3200"/>
              </a:lnSpc>
              <a:spcBef>
                <a:spcPts val="600"/>
              </a:spcBef>
              <a:spcAft>
                <a:spcPts val="1200"/>
              </a:spcAft>
            </a:pPr>
            <a:r>
              <a:rPr lang="en-US" altLang="zh-CN" sz="3600" dirty="0" smtClean="0">
                <a:latin typeface="Times New Roman" panose="02020603050405020304" pitchFamily="18" charset="0"/>
                <a:cs typeface="Times New Roman" panose="02020603050405020304" pitchFamily="18" charset="0"/>
              </a:rPr>
              <a:t>II. Discourse translation  </a:t>
            </a:r>
            <a:r>
              <a:rPr lang="zh-CN" altLang="en-US" sz="3600" dirty="0" smtClean="0">
                <a:latin typeface="Times New Roman" panose="02020603050405020304" pitchFamily="18" charset="0"/>
                <a:cs typeface="Times New Roman" panose="02020603050405020304" pitchFamily="18" charset="0"/>
              </a:rPr>
              <a:t>科技英语语篇翻译</a:t>
            </a:r>
            <a:endParaRPr lang="zh-CN" altLang="en-US" sz="3600"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1"/>
          </p:nvPr>
        </p:nvSpPr>
        <p:spPr>
          <a:xfrm>
            <a:off x="689712" y="1203433"/>
            <a:ext cx="10828778" cy="4961393"/>
          </a:xfrm>
        </p:spPr>
        <p:txBody>
          <a:bodyPr/>
          <a:lstStyle/>
          <a:p>
            <a:pPr algn="just" hangingPunct="0">
              <a:lnSpc>
                <a:spcPct val="105000"/>
              </a:lnSpc>
              <a:spcBef>
                <a:spcPct val="5000"/>
              </a:spcBef>
            </a:pPr>
            <a:r>
              <a:rPr lang="zh-CN" altLang="en-US" sz="3200" b="1" dirty="0" smtClean="0">
                <a:latin typeface="宋体" panose="02010600030101010101" pitchFamily="2" charset="-122"/>
                <a:ea typeface="宋体" panose="02010600030101010101" pitchFamily="2" charset="-122"/>
              </a:rPr>
              <a:t>　　科技英语语篇与文学语篇截然不同，具有自身鲜明的特点。</a:t>
            </a:r>
            <a:endParaRPr lang="en-US" altLang="zh-CN" sz="3200" b="1" dirty="0" smtClean="0">
              <a:latin typeface="宋体" panose="02010600030101010101" pitchFamily="2" charset="-122"/>
              <a:ea typeface="宋体" panose="02010600030101010101" pitchFamily="2" charset="-122"/>
            </a:endParaRPr>
          </a:p>
          <a:p>
            <a:pPr algn="just" hangingPunct="0">
              <a:lnSpc>
                <a:spcPct val="105000"/>
              </a:lnSpc>
              <a:spcBef>
                <a:spcPct val="5000"/>
              </a:spcBef>
            </a:pPr>
            <a:r>
              <a:rPr lang="en-US" sz="3200" b="1" dirty="0" smtClean="0">
                <a:latin typeface="宋体" panose="02010600030101010101" pitchFamily="2" charset="-122"/>
                <a:ea typeface="宋体" panose="02010600030101010101" pitchFamily="2" charset="-122"/>
              </a:rPr>
              <a:t>    </a:t>
            </a:r>
            <a:r>
              <a:rPr lang="zh-CN" altLang="en-US" sz="3200" b="1" dirty="0" smtClean="0">
                <a:latin typeface="宋体" panose="02010600030101010101" pitchFamily="2" charset="-122"/>
                <a:ea typeface="宋体" panose="02010600030101010101" pitchFamily="2" charset="-122"/>
              </a:rPr>
              <a:t>行文方面：科技英语以客观陈述为主，故语体正式，语篇组织严谨，观点明确、逻辑性强、结构紧凑，没有插叙倒叙。</a:t>
            </a:r>
            <a:endParaRPr lang="en-US" altLang="zh-CN" sz="3200" b="1" dirty="0" smtClean="0">
              <a:latin typeface="宋体" panose="02010600030101010101" pitchFamily="2" charset="-122"/>
              <a:ea typeface="宋体" panose="02010600030101010101" pitchFamily="2" charset="-122"/>
            </a:endParaRPr>
          </a:p>
          <a:p>
            <a:pPr algn="just" hangingPunct="0">
              <a:lnSpc>
                <a:spcPct val="105000"/>
              </a:lnSpc>
              <a:spcBef>
                <a:spcPct val="5000"/>
              </a:spcBef>
            </a:pPr>
            <a:r>
              <a:rPr lang="en-US" sz="3200" b="1" dirty="0" smtClean="0">
                <a:latin typeface="宋体" panose="02010600030101010101" pitchFamily="2" charset="-122"/>
                <a:ea typeface="宋体" panose="02010600030101010101" pitchFamily="2" charset="-122"/>
              </a:rPr>
              <a:t>    </a:t>
            </a:r>
            <a:r>
              <a:rPr lang="zh-CN" altLang="en-US" sz="3200" b="1" dirty="0" smtClean="0">
                <a:latin typeface="宋体" panose="02010600030101010101" pitchFamily="2" charset="-122"/>
                <a:ea typeface="宋体" panose="02010600030101010101" pitchFamily="2" charset="-122"/>
              </a:rPr>
              <a:t>语法方面：科技语篇中句子结构完整，且句式复杂，长句子多。常用的语法结构有：被动语态、非谓语动词、条件句、虚拟语气、后置定语、定语从句等。</a:t>
            </a:r>
            <a:endParaRPr lang="en-US" sz="3200" b="1" dirty="0" smtClean="0">
              <a:latin typeface="宋体" panose="02010600030101010101" pitchFamily="2" charset="-122"/>
              <a:ea typeface="宋体" panose="02010600030101010101" pitchFamily="2" charset="-122"/>
            </a:endParaRPr>
          </a:p>
          <a:p>
            <a:pPr algn="just" hangingPunct="0">
              <a:lnSpc>
                <a:spcPct val="105000"/>
              </a:lnSpc>
              <a:spcBef>
                <a:spcPct val="5000"/>
              </a:spcBef>
            </a:pPr>
            <a:endParaRPr lang="en-US" sz="32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10755036" cy="5020386"/>
          </a:xfrm>
        </p:spPr>
        <p:txBody>
          <a:bodyPr/>
          <a:lstStyle/>
          <a:p>
            <a:r>
              <a:rPr lang="en-US" sz="3200" b="1" dirty="0" smtClean="0">
                <a:latin typeface="宋体" panose="02010600030101010101" pitchFamily="2" charset="-122"/>
                <a:ea typeface="宋体" panose="02010600030101010101" pitchFamily="2" charset="-122"/>
              </a:rPr>
              <a:t>	</a:t>
            </a:r>
            <a:r>
              <a:rPr lang="zh-CN" altLang="en-US" sz="3200" b="1" dirty="0" smtClean="0">
                <a:latin typeface="宋体" panose="02010600030101010101" pitchFamily="2" charset="-122"/>
                <a:ea typeface="宋体" panose="02010600030101010101" pitchFamily="2" charset="-122"/>
              </a:rPr>
              <a:t>词汇方面：科技文章中专业术语多，复合词多、名词多且为长词大词，很少使用口语词汇、词组等。</a:t>
            </a:r>
            <a:endParaRPr lang="en-US" altLang="zh-CN" sz="3200" b="1" dirty="0" smtClean="0">
              <a:latin typeface="宋体" panose="02010600030101010101" pitchFamily="2" charset="-122"/>
              <a:ea typeface="宋体" panose="02010600030101010101" pitchFamily="2" charset="-122"/>
            </a:endParaRPr>
          </a:p>
          <a:p>
            <a:endParaRPr lang="en-US" altLang="zh-CN" sz="3200" b="1" dirty="0" smtClean="0">
              <a:latin typeface="宋体" panose="02010600030101010101" pitchFamily="2" charset="-122"/>
              <a:ea typeface="宋体" panose="02010600030101010101" pitchFamily="2" charset="-122"/>
            </a:endParaRPr>
          </a:p>
          <a:p>
            <a:r>
              <a:rPr lang="en-US" sz="3200" b="1" dirty="0" smtClean="0">
                <a:latin typeface="宋体" panose="02010600030101010101" pitchFamily="2" charset="-122"/>
                <a:ea typeface="宋体" panose="02010600030101010101" pitchFamily="2" charset="-122"/>
              </a:rPr>
              <a:t>	</a:t>
            </a:r>
            <a:r>
              <a:rPr lang="zh-CN" altLang="en-US" sz="3200" b="1" dirty="0" smtClean="0">
                <a:latin typeface="宋体" panose="02010600030101010101" pitchFamily="2" charset="-122"/>
                <a:ea typeface="宋体" panose="02010600030101010101" pitchFamily="2" charset="-122"/>
              </a:rPr>
              <a:t>总之，由于科技英语的主要目的是表述科学发现、科学事实、实验报告和各类说明等，所以其语篇特点为正式、准确、严密、精炼、清晰。</a:t>
            </a:r>
            <a:endParaRPr lang="en-US" sz="32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sz="half" idx="4294967295"/>
          </p:nvPr>
        </p:nvSpPr>
        <p:spPr>
          <a:xfrm>
            <a:off x="1295400" y="549275"/>
            <a:ext cx="5791200" cy="6019800"/>
          </a:xfrm>
          <a:prstGeom prst="rect">
            <a:avLst/>
          </a:prstGeom>
        </p:spPr>
        <p:txBody>
          <a:bodyPr/>
          <a:lstStyle/>
          <a:p>
            <a:pPr algn="just">
              <a:buFont typeface="Wingdings" panose="05000000000000000000" pitchFamily="2" charset="2"/>
              <a:buNone/>
            </a:pPr>
            <a:r>
              <a:rPr lang="en-US" altLang="zh-CN" sz="2400" b="1"/>
              <a:t>     </a:t>
            </a:r>
            <a:endParaRPr lang="zh-CN" altLang="en-US" sz="2400" b="1"/>
          </a:p>
        </p:txBody>
      </p:sp>
      <p:sp>
        <p:nvSpPr>
          <p:cNvPr id="26627" name="Rectangle 5"/>
          <p:cNvSpPr>
            <a:spLocks noChangeArrowheads="1"/>
          </p:cNvSpPr>
          <p:nvPr/>
        </p:nvSpPr>
        <p:spPr bwMode="auto">
          <a:xfrm>
            <a:off x="604684" y="516194"/>
            <a:ext cx="10987548" cy="3410164"/>
          </a:xfrm>
          <a:prstGeom prst="rect">
            <a:avLst/>
          </a:prstGeom>
          <a:noFill/>
          <a:ln w="12700" cap="sq">
            <a:noFill/>
            <a:miter lim="800000"/>
            <a:headEnd type="none" w="sm" len="sm"/>
            <a:tailEnd type="none" w="sm" len="sm"/>
          </a:ln>
        </p:spPr>
        <p:txBody>
          <a:bodyPr wrap="square">
            <a:spAutoFit/>
          </a:bodyPr>
          <a:lstStyle/>
          <a:p>
            <a:pPr>
              <a:lnSpc>
                <a:spcPct val="110000"/>
              </a:lnSpc>
              <a:spcBef>
                <a:spcPct val="50000"/>
              </a:spcBef>
              <a:buClr>
                <a:schemeClr val="hlink"/>
              </a:buClr>
              <a:buSzPct val="70000"/>
              <a:buFont typeface="Wingdings" panose="05000000000000000000" pitchFamily="2" charset="2"/>
              <a:buNone/>
            </a:pPr>
            <a:r>
              <a:rPr lang="zh-CN" altLang="en-US" sz="2800" b="1" dirty="0">
                <a:latin typeface="Times New Roman" panose="02020603050405020304" pitchFamily="18" charset="0"/>
              </a:rPr>
              <a:t>　　</a:t>
            </a:r>
            <a:r>
              <a:rPr lang="en-US" altLang="zh-CN" sz="2800" b="1" dirty="0">
                <a:solidFill>
                  <a:srgbClr val="FF0000"/>
                </a:solidFill>
                <a:latin typeface="Times New Roman" panose="02020603050405020304" pitchFamily="18" charset="0"/>
              </a:rPr>
              <a:t>It is </a:t>
            </a:r>
            <a:r>
              <a:rPr lang="en-US" altLang="zh-CN" sz="2800" b="1" dirty="0">
                <a:latin typeface="Times New Roman" panose="02020603050405020304" pitchFamily="18" charset="0"/>
              </a:rPr>
              <a:t>animals and plants which lived in or near water </a:t>
            </a:r>
            <a:r>
              <a:rPr lang="en-US" altLang="zh-CN" sz="2800" b="1" dirty="0">
                <a:solidFill>
                  <a:srgbClr val="FF0000"/>
                </a:solidFill>
                <a:latin typeface="Times New Roman" panose="02020603050405020304" pitchFamily="18" charset="0"/>
              </a:rPr>
              <a:t>whose</a:t>
            </a:r>
            <a:r>
              <a:rPr lang="en-US" altLang="zh-CN" sz="2800" b="1" dirty="0">
                <a:latin typeface="Times New Roman" panose="02020603050405020304" pitchFamily="18" charset="0"/>
              </a:rPr>
              <a:t> remains are most likely to be preserved</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for one of the necessary conditions of preservation is quick burial</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and </a:t>
            </a:r>
            <a:r>
              <a:rPr lang="en-US" altLang="zh-CN" sz="2800" b="1" dirty="0">
                <a:solidFill>
                  <a:srgbClr val="FF0000"/>
                </a:solidFill>
                <a:latin typeface="Times New Roman" panose="02020603050405020304" pitchFamily="18" charset="0"/>
              </a:rPr>
              <a:t>it is </a:t>
            </a:r>
            <a:r>
              <a:rPr lang="en-US" altLang="zh-CN" sz="2800" b="1" dirty="0">
                <a:latin typeface="Times New Roman" panose="02020603050405020304" pitchFamily="18" charset="0"/>
              </a:rPr>
              <a:t>only in the seas and rivers</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and sometimes lakes</a:t>
            </a:r>
            <a:r>
              <a:rPr lang="zh-CN" altLang="en-US" sz="2800" b="1" dirty="0">
                <a:latin typeface="Times New Roman" panose="02020603050405020304" pitchFamily="18" charset="0"/>
              </a:rPr>
              <a:t>，</a:t>
            </a:r>
            <a:r>
              <a:rPr lang="en-US" altLang="zh-CN" sz="2800" b="1" dirty="0">
                <a:solidFill>
                  <a:srgbClr val="FF0000"/>
                </a:solidFill>
                <a:latin typeface="Times New Roman" panose="02020603050405020304" pitchFamily="18" charset="0"/>
              </a:rPr>
              <a:t>where</a:t>
            </a:r>
            <a:r>
              <a:rPr lang="en-US" altLang="zh-CN" sz="2800" b="1" dirty="0">
                <a:latin typeface="Times New Roman" panose="02020603050405020304" pitchFamily="18" charset="0"/>
              </a:rPr>
              <a:t> mud and silt has been continuously deposited</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that bodies and the like can be rapidly covered over and preserved.</a:t>
            </a:r>
          </a:p>
          <a:p>
            <a:pPr>
              <a:lnSpc>
                <a:spcPct val="110000"/>
              </a:lnSpc>
            </a:pPr>
            <a:r>
              <a:rPr lang="zh-CN" altLang="en-US" sz="2800" b="1" dirty="0">
                <a:latin typeface="Times New Roman" panose="02020603050405020304" pitchFamily="18" charset="0"/>
              </a:rPr>
              <a:t>　　</a:t>
            </a:r>
          </a:p>
        </p:txBody>
      </p:sp>
      <p:sp>
        <p:nvSpPr>
          <p:cNvPr id="26629" name="Text Box 5"/>
          <p:cNvSpPr txBox="1">
            <a:spLocks noChangeArrowheads="1"/>
          </p:cNvSpPr>
          <p:nvPr/>
        </p:nvSpPr>
        <p:spPr bwMode="auto">
          <a:xfrm>
            <a:off x="814917" y="3789364"/>
            <a:ext cx="10657416" cy="2634567"/>
          </a:xfrm>
          <a:prstGeom prst="rect">
            <a:avLst/>
          </a:prstGeom>
          <a:noFill/>
          <a:ln w="12700" cap="sq">
            <a:noFill/>
            <a:miter lim="800000"/>
            <a:headEnd type="none" w="sm" len="sm"/>
            <a:tailEnd type="none" w="sm" len="sm"/>
          </a:ln>
          <a:effectLst/>
        </p:spPr>
        <p:txBody>
          <a:bodyPr>
            <a:spAutoFit/>
          </a:bodyPr>
          <a:lstStyle/>
          <a:p>
            <a:pPr>
              <a:lnSpc>
                <a:spcPct val="110000"/>
              </a:lnSpc>
            </a:pPr>
            <a:r>
              <a:rPr lang="zh-CN" altLang="en-US" sz="2800" b="1" dirty="0"/>
              <a:t>只有水中或水边生活的</a:t>
            </a:r>
            <a:r>
              <a:rPr lang="zh-CN" altLang="en-US" sz="2800" b="1" dirty="0" smtClean="0"/>
              <a:t>动植物</a:t>
            </a:r>
            <a:r>
              <a:rPr lang="zh-CN" altLang="en-US" sz="2800" b="1" dirty="0"/>
              <a:t>，才能把遗骸保留下来，因</a:t>
            </a:r>
            <a:r>
              <a:rPr lang="zh-CN" altLang="en-US" sz="2800" b="1" dirty="0" smtClean="0"/>
              <a:t>为保留下来的</a:t>
            </a:r>
            <a:r>
              <a:rPr lang="zh-CN" altLang="en-US" sz="2800" b="1" dirty="0"/>
              <a:t>条件之一，就是迅速地埋葬。而只有在泥浆和淤泥能够接连不断地沉淀的地方——如海洋、河川</a:t>
            </a:r>
            <a:r>
              <a:rPr lang="zh-CN" altLang="en-US" sz="2800" b="1" dirty="0" smtClean="0"/>
              <a:t>，有时在</a:t>
            </a:r>
            <a:r>
              <a:rPr lang="zh-CN" altLang="en-US" sz="2800" b="1" dirty="0"/>
              <a:t>湖泊里，动植物的遗骸和类似的东西，才能被很快地覆盖而保存下来。 </a:t>
            </a:r>
            <a:r>
              <a:rPr lang="en-US" altLang="zh-CN" sz="2800" b="1" dirty="0"/>
              <a:t>(</a:t>
            </a:r>
            <a:r>
              <a:rPr lang="zh-CN" altLang="en-US" sz="2800" b="1" dirty="0"/>
              <a:t>两个强调句</a:t>
            </a:r>
            <a:r>
              <a:rPr lang="en-US" altLang="zh-CN" sz="2800" b="1" dirty="0"/>
              <a:t>)</a:t>
            </a:r>
          </a:p>
          <a:p>
            <a:pPr>
              <a:spcBef>
                <a:spcPct val="50000"/>
              </a:spcBef>
            </a:pP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strips(downLeft)">
                                      <p:cBhvr>
                                        <p:cTn id="7" dur="500"/>
                                        <p:tgtEl>
                                          <p:spTgt spid="2662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6629"/>
                                        </p:tgtEl>
                                        <p:attrNameLst>
                                          <p:attrName>style.visibility</p:attrName>
                                        </p:attrNameLst>
                                      </p:cBhvr>
                                      <p:to>
                                        <p:strVal val="visible"/>
                                      </p:to>
                                    </p:set>
                                    <p:animEffect transition="in" filter="diamond(in)">
                                      <p:cBhvr>
                                        <p:cTn id="12" dur="2000"/>
                                        <p:tgtEl>
                                          <p:spTgt spid="2662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1" nodeType="clickEffect">
                                  <p:stCondLst>
                                    <p:cond delay="0"/>
                                  </p:stCondLst>
                                  <p:childTnLst>
                                    <p:set>
                                      <p:cBhvr>
                                        <p:cTn id="16" dur="1" fill="hold">
                                          <p:stCondLst>
                                            <p:cond delay="0"/>
                                          </p:stCondLst>
                                        </p:cTn>
                                        <p:tgtEl>
                                          <p:spTgt spid="26629"/>
                                        </p:tgtEl>
                                        <p:attrNameLst>
                                          <p:attrName>style.visibility</p:attrName>
                                        </p:attrNameLst>
                                      </p:cBhvr>
                                      <p:to>
                                        <p:strVal val="visible"/>
                                      </p:to>
                                    </p:set>
                                    <p:animEffect transition="in" filter="strips(downLeft)">
                                      <p:cBhvr>
                                        <p:cTn id="1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p:bldP spid="26629" grpId="0"/>
      <p:bldP spid="26629"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712" y="368711"/>
            <a:ext cx="9988120" cy="729948"/>
          </a:xfrm>
        </p:spPr>
        <p:txBody>
          <a:bodyPr/>
          <a:lstStyle/>
          <a:p>
            <a:pPr algn="just" hangingPunct="0">
              <a:lnSpc>
                <a:spcPct val="105000"/>
              </a:lnSpc>
              <a:spcBef>
                <a:spcPct val="5000"/>
              </a:spcBef>
            </a:pPr>
            <a:r>
              <a:rPr lang="zh-CN" altLang="en-US" sz="3600" dirty="0" smtClean="0">
                <a:latin typeface="宋体" panose="02010600030101010101" pitchFamily="2" charset="-122"/>
                <a:ea typeface="宋体" panose="02010600030101010101" pitchFamily="2" charset="-122"/>
              </a:rPr>
              <a:t>一套比较完整的科技翻译的基本方法包括：</a:t>
            </a:r>
          </a:p>
        </p:txBody>
      </p:sp>
      <p:sp>
        <p:nvSpPr>
          <p:cNvPr id="3" name="文本占位符 2"/>
          <p:cNvSpPr>
            <a:spLocks noGrp="1"/>
          </p:cNvSpPr>
          <p:nvPr>
            <p:ph type="body" sz="quarter" idx="11"/>
          </p:nvPr>
        </p:nvSpPr>
        <p:spPr>
          <a:xfrm>
            <a:off x="689711" y="1203433"/>
            <a:ext cx="10932017" cy="5094128"/>
          </a:xfrm>
        </p:spPr>
        <p:txBody>
          <a:bodyPr/>
          <a:lstStyle/>
          <a:p>
            <a:pPr algn="just" hangingPunct="0">
              <a:lnSpc>
                <a:spcPct val="105000"/>
              </a:lnSpc>
              <a:spcBef>
                <a:spcPct val="5000"/>
              </a:spcBef>
            </a:pPr>
            <a:r>
              <a:rPr lang="en-US" altLang="zh-CN" sz="3200" b="1" dirty="0" smtClean="0">
                <a:latin typeface="宋体" panose="02010600030101010101" pitchFamily="2" charset="-122"/>
                <a:ea typeface="宋体" panose="02010600030101010101" pitchFamily="2" charset="-122"/>
              </a:rPr>
              <a:t>	</a:t>
            </a:r>
            <a:r>
              <a:rPr lang="zh-CN" altLang="en-US" sz="3200" b="1" dirty="0" smtClean="0">
                <a:latin typeface="宋体" panose="02010600030101010101" pitchFamily="2" charset="-122"/>
                <a:ea typeface="宋体" panose="02010600030101010101" pitchFamily="2" charset="-122"/>
              </a:rPr>
              <a:t>（</a:t>
            </a:r>
            <a:r>
              <a:rPr lang="zh-CN" altLang="en-US" sz="3200" dirty="0" smtClean="0">
                <a:latin typeface="宋体" panose="02010600030101010101" pitchFamily="2" charset="-122"/>
                <a:ea typeface="宋体" panose="02010600030101010101" pitchFamily="2" charset="-122"/>
              </a:rPr>
              <a:t>1</a:t>
            </a:r>
            <a:r>
              <a:rPr lang="zh-CN" altLang="en-US" sz="3200" b="1" dirty="0" smtClean="0">
                <a:latin typeface="宋体" panose="02010600030101010101" pitchFamily="2" charset="-122"/>
                <a:ea typeface="宋体" panose="02010600030101010101" pitchFamily="2" charset="-122"/>
              </a:rPr>
              <a:t>）研究原文整篇文章或材料的目的；</a:t>
            </a:r>
          </a:p>
          <a:p>
            <a:pPr algn="just" hangingPunct="0">
              <a:lnSpc>
                <a:spcPct val="105000"/>
              </a:lnSpc>
              <a:spcBef>
                <a:spcPct val="5000"/>
              </a:spcBef>
            </a:pPr>
            <a:r>
              <a:rPr lang="zh-CN" altLang="en-US" sz="3200" b="1" dirty="0" smtClean="0">
                <a:latin typeface="宋体" panose="02010600030101010101" pitchFamily="2" charset="-122"/>
                <a:ea typeface="宋体" panose="02010600030101010101" pitchFamily="2" charset="-122"/>
              </a:rPr>
              <a:t>　　（</a:t>
            </a:r>
            <a:r>
              <a:rPr lang="zh-CN" altLang="en-US" sz="3200" dirty="0" smtClean="0">
                <a:latin typeface="宋体" panose="02010600030101010101" pitchFamily="2" charset="-122"/>
                <a:ea typeface="宋体" panose="02010600030101010101" pitchFamily="2" charset="-122"/>
              </a:rPr>
              <a:t>2</a:t>
            </a:r>
            <a:r>
              <a:rPr lang="zh-CN" altLang="en-US" sz="3200" b="1" dirty="0" smtClean="0">
                <a:latin typeface="宋体" panose="02010600030101010101" pitchFamily="2" charset="-122"/>
                <a:ea typeface="宋体" panose="02010600030101010101" pitchFamily="2" charset="-122"/>
              </a:rPr>
              <a:t>）分析作者为达到上述目的，使用哪些手段；</a:t>
            </a:r>
          </a:p>
          <a:p>
            <a:pPr algn="just" hangingPunct="0">
              <a:lnSpc>
                <a:spcPct val="105000"/>
              </a:lnSpc>
              <a:spcBef>
                <a:spcPct val="5000"/>
              </a:spcBef>
            </a:pPr>
            <a:r>
              <a:rPr lang="zh-CN" altLang="en-US" sz="3200" b="1" dirty="0" smtClean="0">
                <a:latin typeface="宋体" panose="02010600030101010101" pitchFamily="2" charset="-122"/>
                <a:ea typeface="宋体" panose="02010600030101010101" pitchFamily="2" charset="-122"/>
              </a:rPr>
              <a:t>　　（</a:t>
            </a:r>
            <a:r>
              <a:rPr lang="zh-CN" altLang="en-US" sz="3200" dirty="0" smtClean="0">
                <a:latin typeface="宋体" panose="02010600030101010101" pitchFamily="2" charset="-122"/>
                <a:ea typeface="宋体" panose="02010600030101010101" pitchFamily="2" charset="-122"/>
              </a:rPr>
              <a:t>3</a:t>
            </a:r>
            <a:r>
              <a:rPr lang="zh-CN" altLang="en-US" sz="3200" b="1" dirty="0" smtClean="0">
                <a:latin typeface="宋体" panose="02010600030101010101" pitchFamily="2" charset="-122"/>
                <a:ea typeface="宋体" panose="02010600030101010101" pitchFamily="2" charset="-122"/>
              </a:rPr>
              <a:t>）这些手段是由哪些语篇来完成，语篇间相互关系如何；</a:t>
            </a:r>
          </a:p>
          <a:p>
            <a:pPr algn="just" hangingPunct="0">
              <a:lnSpc>
                <a:spcPct val="105000"/>
              </a:lnSpc>
              <a:spcBef>
                <a:spcPct val="5000"/>
              </a:spcBef>
            </a:pPr>
            <a:r>
              <a:rPr lang="zh-CN" altLang="en-US" sz="3200" b="1" dirty="0" smtClean="0">
                <a:latin typeface="宋体" panose="02010600030101010101" pitchFamily="2" charset="-122"/>
                <a:ea typeface="宋体" panose="02010600030101010101" pitchFamily="2" charset="-122"/>
              </a:rPr>
              <a:t>　　（</a:t>
            </a:r>
            <a:r>
              <a:rPr lang="zh-CN" altLang="en-US" sz="3200" dirty="0" smtClean="0">
                <a:latin typeface="宋体" panose="02010600030101010101" pitchFamily="2" charset="-122"/>
                <a:ea typeface="宋体" panose="02010600030101010101" pitchFamily="2" charset="-122"/>
              </a:rPr>
              <a:t>4</a:t>
            </a:r>
            <a:r>
              <a:rPr lang="zh-CN" altLang="en-US" sz="3200" b="1" dirty="0" smtClean="0">
                <a:latin typeface="宋体" panose="02010600030101010101" pitchFamily="2" charset="-122"/>
                <a:ea typeface="宋体" panose="02010600030101010101" pitchFamily="2" charset="-122"/>
              </a:rPr>
              <a:t>）每个语篇是由哪个核心部分和附属部分、按什么逻辑关系或顺序组成；</a:t>
            </a:r>
          </a:p>
          <a:p>
            <a:pPr algn="just" hangingPunct="0">
              <a:lnSpc>
                <a:spcPct val="105000"/>
              </a:lnSpc>
              <a:spcBef>
                <a:spcPct val="5000"/>
              </a:spcBef>
            </a:pPr>
            <a:r>
              <a:rPr lang="zh-CN" altLang="en-US" sz="3200" b="1" dirty="0" smtClean="0">
                <a:latin typeface="宋体" panose="02010600030101010101" pitchFamily="2" charset="-122"/>
                <a:ea typeface="宋体" panose="02010600030101010101" pitchFamily="2" charset="-122"/>
              </a:rPr>
              <a:t>　　（</a:t>
            </a:r>
            <a:r>
              <a:rPr lang="zh-CN" altLang="en-US" sz="3200" dirty="0" smtClean="0">
                <a:latin typeface="宋体" panose="02010600030101010101" pitchFamily="2" charset="-122"/>
                <a:ea typeface="宋体" panose="02010600030101010101" pitchFamily="2" charset="-122"/>
              </a:rPr>
              <a:t>5）</a:t>
            </a:r>
            <a:r>
              <a:rPr lang="zh-CN" altLang="en-US" sz="3200" b="1" dirty="0" smtClean="0">
                <a:latin typeface="宋体" panose="02010600030101010101" pitchFamily="2" charset="-122"/>
                <a:ea typeface="宋体" panose="02010600030101010101" pitchFamily="2" charset="-122"/>
              </a:rPr>
              <a:t>每个句子的组成部分之间和各个句子之间是如何衔接的。</a:t>
            </a:r>
          </a:p>
          <a:p>
            <a:endParaRPr lang="en-US" sz="3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689712" y="781665"/>
            <a:ext cx="10961514" cy="5633883"/>
          </a:xfrm>
        </p:spPr>
        <p:txBody>
          <a:bodyPr/>
          <a:lstStyle/>
          <a:p>
            <a:r>
              <a:rPr lang="zh-CN" altLang="en-US" sz="3200" b="1" dirty="0" smtClean="0">
                <a:latin typeface="宋体" panose="02010600030101010101" pitchFamily="2" charset="-122"/>
                <a:ea typeface="宋体" panose="02010600030101010101" pitchFamily="2" charset="-122"/>
              </a:rPr>
              <a:t>清楚了以上的目的和关系，再进行具体翻译，不仅可以使译文连贯顺畅，而且由于从整体上掌握了原文的内容实质，弄清了其内在联系，译文能更准确地表达原文的意思，不会出现偏差和误译。</a:t>
            </a:r>
          </a:p>
          <a:p>
            <a:r>
              <a:rPr lang="zh-CN" altLang="en-US" sz="3200" b="1" dirty="0" smtClean="0">
                <a:latin typeface="宋体" panose="02010600030101010101" pitchFamily="2" charset="-122"/>
                <a:ea typeface="宋体" panose="02010600030101010101" pitchFamily="2" charset="-122"/>
              </a:rPr>
              <a:t>　　</a:t>
            </a:r>
            <a:r>
              <a:rPr lang="zh-CN" altLang="en-US" sz="3200" b="1" dirty="0" smtClean="0">
                <a:solidFill>
                  <a:srgbClr val="0707FF"/>
                </a:solidFill>
                <a:latin typeface="宋体" panose="02010600030101010101" pitchFamily="2" charset="-122"/>
                <a:ea typeface="宋体" panose="02010600030101010101" pitchFamily="2" charset="-122"/>
              </a:rPr>
              <a:t>举例</a:t>
            </a:r>
          </a:p>
          <a:p>
            <a:r>
              <a:rPr lang="zh-CN" altLang="en-US" sz="3200" b="1" dirty="0" smtClean="0">
                <a:latin typeface="宋体" panose="02010600030101010101" pitchFamily="2" charset="-122"/>
                <a:ea typeface="宋体" panose="02010600030101010101" pitchFamily="2" charset="-122"/>
              </a:rPr>
              <a:t>　　英国出版的“</a:t>
            </a:r>
            <a:r>
              <a:rPr lang="en-US" altLang="zh-CN" sz="3200" dirty="0" smtClean="0">
                <a:latin typeface="宋体" panose="02010600030101010101" pitchFamily="2" charset="-122"/>
                <a:ea typeface="宋体" panose="02010600030101010101" pitchFamily="2" charset="-122"/>
              </a:rPr>
              <a:t>General Engineering Texts</a:t>
            </a:r>
            <a:r>
              <a:rPr lang="zh-CN" altLang="en-US" sz="3200" b="1" dirty="0" smtClean="0">
                <a:latin typeface="宋体" panose="02010600030101010101" pitchFamily="2" charset="-122"/>
                <a:ea typeface="宋体" panose="02010600030101010101" pitchFamily="2" charset="-122"/>
              </a:rPr>
              <a:t>”</a:t>
            </a:r>
            <a:r>
              <a:rPr lang="en-US" altLang="zh-CN" sz="3200" dirty="0" smtClean="0">
                <a:latin typeface="宋体" panose="02010600030101010101" pitchFamily="2" charset="-122"/>
                <a:ea typeface="宋体" panose="02010600030101010101" pitchFamily="2" charset="-122"/>
              </a:rPr>
              <a:t> </a:t>
            </a:r>
            <a:r>
              <a:rPr lang="zh-CN" altLang="en-US" sz="3200" b="1" dirty="0" smtClean="0">
                <a:latin typeface="宋体" panose="02010600030101010101" pitchFamily="2" charset="-122"/>
                <a:ea typeface="宋体" panose="02010600030101010101" pitchFamily="2" charset="-122"/>
              </a:rPr>
              <a:t>一书中的一篇名为“自动化时代”的文章。</a:t>
            </a:r>
          </a:p>
          <a:p>
            <a:r>
              <a:rPr lang="zh-CN" altLang="en-US" sz="3200" b="1" dirty="0" smtClean="0">
                <a:latin typeface="宋体" panose="02010600030101010101" pitchFamily="2" charset="-122"/>
                <a:ea typeface="宋体" panose="02010600030101010101" pitchFamily="2" charset="-122"/>
              </a:rPr>
              <a:t>　　这篇科技文章的目的是阐明什么是自动化，其使用的手段主要有:（</a:t>
            </a:r>
            <a:r>
              <a:rPr lang="zh-CN" altLang="en-US" sz="3200" dirty="0" smtClean="0">
                <a:latin typeface="宋体" panose="02010600030101010101" pitchFamily="2" charset="-122"/>
                <a:ea typeface="宋体" panose="02010600030101010101" pitchFamily="2" charset="-122"/>
              </a:rPr>
              <a:t>1</a:t>
            </a:r>
            <a:r>
              <a:rPr lang="zh-CN" altLang="en-US" sz="3200" b="1" dirty="0" smtClean="0">
                <a:latin typeface="宋体" panose="02010600030101010101" pitchFamily="2" charset="-122"/>
                <a:ea typeface="宋体" panose="02010600030101010101" pitchFamily="2" charset="-122"/>
              </a:rPr>
              <a:t>）给自动化下一个确切的定义；（</a:t>
            </a:r>
            <a:r>
              <a:rPr lang="zh-CN" altLang="en-US" sz="3200" dirty="0" smtClean="0">
                <a:latin typeface="宋体" panose="02010600030101010101" pitchFamily="2" charset="-122"/>
                <a:ea typeface="宋体" panose="02010600030101010101" pitchFamily="2" charset="-122"/>
              </a:rPr>
              <a:t>2</a:t>
            </a:r>
            <a:r>
              <a:rPr lang="zh-CN" altLang="en-US" sz="3200" b="1" dirty="0" smtClean="0">
                <a:latin typeface="宋体" panose="02010600030101010101" pitchFamily="2" charset="-122"/>
                <a:ea typeface="宋体" panose="02010600030101010101" pitchFamily="2" charset="-122"/>
              </a:rPr>
              <a:t>）用具体的实例来说明自动化的实际应用；（</a:t>
            </a:r>
            <a:r>
              <a:rPr lang="zh-CN" altLang="en-US" sz="3200" dirty="0" smtClean="0">
                <a:latin typeface="宋体" panose="02010600030101010101" pitchFamily="2" charset="-122"/>
                <a:ea typeface="宋体" panose="02010600030101010101" pitchFamily="2" charset="-122"/>
              </a:rPr>
              <a:t>3</a:t>
            </a:r>
            <a:r>
              <a:rPr lang="zh-CN" altLang="en-US" sz="3200" b="1" dirty="0" smtClean="0">
                <a:latin typeface="宋体" panose="02010600030101010101" pitchFamily="2" charset="-122"/>
                <a:ea typeface="宋体" panose="02010600030101010101" pitchFamily="2" charset="-122"/>
              </a:rPr>
              <a:t>）纠正关于自动化的一些错误的概念。</a:t>
            </a:r>
            <a:r>
              <a:rPr lang="en-US" altLang="zh-CN" sz="3200" dirty="0" smtClean="0">
                <a:latin typeface="宋体" panose="02010600030101010101" pitchFamily="2" charset="-122"/>
                <a:ea typeface="宋体" panose="02010600030101010101" pitchFamily="2" charset="-122"/>
              </a:rPr>
              <a:t>      </a:t>
            </a:r>
            <a:endParaRPr lang="zh-CN" altLang="en-US" sz="3200" dirty="0" smtClean="0">
              <a:latin typeface="宋体" panose="02010600030101010101" pitchFamily="2" charset="-122"/>
              <a:ea typeface="宋体" panose="02010600030101010101" pitchFamily="2" charset="-122"/>
            </a:endParaRPr>
          </a:p>
          <a:p>
            <a:endParaRPr lang="en-US" sz="32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body" sz="quarter" idx="11"/>
          </p:nvPr>
        </p:nvSpPr>
        <p:spPr>
          <a:xfrm>
            <a:off x="516194" y="427703"/>
            <a:ext cx="11253531" cy="5869910"/>
          </a:xfrm>
        </p:spPr>
        <p:txBody>
          <a:bodyPr/>
          <a:lstStyle/>
          <a:p>
            <a:pPr marL="0" indent="0" algn="just" hangingPunct="0">
              <a:lnSpc>
                <a:spcPct val="105000"/>
              </a:lnSpc>
              <a:spcBef>
                <a:spcPct val="5000"/>
              </a:spcBef>
              <a:buFontTx/>
              <a:buNone/>
            </a:pPr>
            <a:r>
              <a:rPr lang="en-US" altLang="zh-CN" sz="2800" b="1"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800"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Automation</a:t>
            </a:r>
            <a:r>
              <a:rPr lang="en-US" altLang="zh-CN" sz="2800" b="1"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 has been</a:t>
            </a:r>
            <a:r>
              <a:rPr lang="en-US" altLang="zh-CN" sz="2800" b="1"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 and still is</a:t>
            </a:r>
            <a:r>
              <a:rPr lang="en-US" altLang="zh-CN" sz="2800" b="1"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 a greatly misused word, but its proper meaning</a:t>
            </a:r>
            <a:r>
              <a:rPr lang="en-US" altLang="zh-CN" sz="2800" b="1"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 and therefore its implications</a:t>
            </a:r>
            <a:r>
              <a:rPr lang="en-US" altLang="zh-CN" sz="2800" b="1"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800"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is gradually becoming better </a:t>
            </a:r>
            <a:r>
              <a:rPr lang="en-US" altLang="zh-CN" sz="2800" dirty="0" smtClean="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understood</a:t>
            </a:r>
            <a:r>
              <a:rPr lang="en-US" altLang="zh-CN" sz="2800" b="1" dirty="0" smtClean="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dirty="0" smtClean="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1</a:t>
            </a:r>
            <a:r>
              <a:rPr lang="en-US" altLang="zh-CN" sz="2800" b="1" dirty="0" smtClean="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dirty="0" smtClean="0">
                <a:solidFill>
                  <a:srgbClr val="00B0F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800"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Perhaps I could attempt an explanation</a:t>
            </a:r>
            <a:r>
              <a:rPr lang="en-US" altLang="zh-CN" sz="2800" b="1"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 if not a definition</a:t>
            </a:r>
            <a:r>
              <a:rPr lang="en-US" altLang="zh-CN" sz="2800" b="1"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 by saying that it is a concept  through which a machine-system</a:t>
            </a:r>
            <a:r>
              <a:rPr lang="en-US" altLang="zh-CN" sz="2800" b="1"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 is caused to operate with maximum efficiency by means of adequate measurement</a:t>
            </a:r>
            <a:r>
              <a:rPr lang="en-US" altLang="zh-CN" sz="2800" b="1"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 observation, and control of its </a:t>
            </a:r>
            <a:r>
              <a:rPr lang="en-US" altLang="zh-CN" sz="2800" dirty="0" smtClean="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behavior</a:t>
            </a:r>
            <a:r>
              <a:rPr lang="en-US" altLang="zh-CN" sz="2800" b="1" dirty="0" smtClean="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dirty="0" smtClean="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2</a:t>
            </a:r>
            <a:r>
              <a:rPr lang="en-US" altLang="zh-CN" sz="2800" b="1" dirty="0" smtClean="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dirty="0" smtClean="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800"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It involves a detailed and continuous knowledge of the functioning of the system</a:t>
            </a:r>
            <a:r>
              <a:rPr lang="en-US" altLang="zh-CN" sz="2800" b="1"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 so that the best corrective action can be applied</a:t>
            </a:r>
            <a:r>
              <a:rPr lang="en-US" altLang="zh-CN" sz="2800" dirty="0">
                <a:solidFill>
                  <a:srgbClr val="0000FF"/>
                </a:solidFill>
                <a:latin typeface="Times New Roman" panose="02020603050405020304" pitchFamily="18" charset="0"/>
                <a:cs typeface="Times New Roman" panose="02020603050405020304" pitchFamily="18" charset="0"/>
              </a:rPr>
              <a:t> immediately they become </a:t>
            </a:r>
            <a:r>
              <a:rPr lang="en-US" altLang="zh-CN" sz="2800" dirty="0" smtClean="0">
                <a:solidFill>
                  <a:srgbClr val="0000FF"/>
                </a:solidFill>
                <a:latin typeface="Times New Roman" panose="02020603050405020304" pitchFamily="18" charset="0"/>
                <a:cs typeface="Times New Roman" panose="02020603050405020304" pitchFamily="18" charset="0"/>
              </a:rPr>
              <a:t>necessary</a:t>
            </a:r>
            <a:r>
              <a:rPr lang="en-US" altLang="zh-CN" sz="2800" b="1" dirty="0" smtClean="0">
                <a:solidFill>
                  <a:srgbClr val="FF3300"/>
                </a:solidFill>
                <a:latin typeface="Times New Roman" panose="02020603050405020304" pitchFamily="18" charset="0"/>
                <a:cs typeface="Times New Roman" panose="02020603050405020304" pitchFamily="18" charset="0"/>
              </a:rPr>
              <a:t>（</a:t>
            </a:r>
            <a:r>
              <a:rPr lang="en-US" altLang="zh-CN" sz="2800" dirty="0" smtClean="0">
                <a:solidFill>
                  <a:srgbClr val="FF3300"/>
                </a:solidFill>
                <a:latin typeface="Times New Roman" panose="02020603050405020304" pitchFamily="18" charset="0"/>
                <a:cs typeface="Times New Roman" panose="02020603050405020304" pitchFamily="18" charset="0"/>
              </a:rPr>
              <a:t>3</a:t>
            </a:r>
            <a:r>
              <a:rPr lang="en-US" altLang="zh-CN" sz="2800" b="1" dirty="0" smtClean="0">
                <a:solidFill>
                  <a:srgbClr val="FF3300"/>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cs typeface="Times New Roman" panose="02020603050405020304" pitchFamily="18" charset="0"/>
              </a:rPr>
              <a:t>Automation </a:t>
            </a:r>
            <a:r>
              <a:rPr lang="en-US" altLang="zh-CN" sz="2800" dirty="0">
                <a:solidFill>
                  <a:srgbClr val="0000FF"/>
                </a:solidFill>
                <a:latin typeface="Times New Roman" panose="02020603050405020304" pitchFamily="18" charset="0"/>
                <a:cs typeface="Times New Roman" panose="02020603050405020304" pitchFamily="18" charset="0"/>
              </a:rPr>
              <a:t>in this true sense is brought to full fruition only through a thorough exploitation of its three major elements</a:t>
            </a:r>
            <a:r>
              <a:rPr lang="en-US" altLang="zh-CN" sz="2800" b="1" dirty="0">
                <a:solidFill>
                  <a:srgbClr val="0000FF"/>
                </a:solidFill>
                <a:latin typeface="Times New Roman" panose="02020603050405020304" pitchFamily="18" charset="0"/>
                <a:cs typeface="Times New Roman" panose="02020603050405020304" pitchFamily="18" charset="0"/>
              </a:rPr>
              <a:t>, </a:t>
            </a:r>
            <a:r>
              <a:rPr lang="en-US" altLang="zh-CN" sz="2800" dirty="0">
                <a:solidFill>
                  <a:srgbClr val="0000FF"/>
                </a:solidFill>
                <a:latin typeface="Times New Roman" panose="02020603050405020304" pitchFamily="18" charset="0"/>
                <a:cs typeface="Times New Roman" panose="02020603050405020304" pitchFamily="18" charset="0"/>
              </a:rPr>
              <a:t>communication</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 computation</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 and </a:t>
            </a:r>
            <a:r>
              <a:rPr lang="en-US" altLang="zh-CN" sz="2800" dirty="0" smtClean="0">
                <a:solidFill>
                  <a:srgbClr val="0000FF"/>
                </a:solidFill>
                <a:latin typeface="Times New Roman" panose="02020603050405020304" pitchFamily="18" charset="0"/>
                <a:cs typeface="Times New Roman" panose="02020603050405020304" pitchFamily="18" charset="0"/>
              </a:rPr>
              <a:t>control---</a:t>
            </a:r>
            <a:r>
              <a:rPr lang="en-US" altLang="zh-CN" sz="2800" dirty="0">
                <a:solidFill>
                  <a:srgbClr val="0000FF"/>
                </a:solidFill>
                <a:latin typeface="Times New Roman" panose="02020603050405020304" pitchFamily="18" charset="0"/>
                <a:cs typeface="Times New Roman" panose="02020603050405020304" pitchFamily="18" charset="0"/>
              </a:rPr>
              <a:t>the three </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Cs</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FF3300"/>
                </a:solidFill>
                <a:latin typeface="Times New Roman" panose="02020603050405020304" pitchFamily="18" charset="0"/>
                <a:cs typeface="Times New Roman" panose="02020603050405020304" pitchFamily="18" charset="0"/>
              </a:rPr>
              <a:t>（</a:t>
            </a:r>
            <a:r>
              <a:rPr lang="en-US" altLang="zh-CN" sz="2800" dirty="0">
                <a:solidFill>
                  <a:srgbClr val="FF3300"/>
                </a:solidFill>
                <a:latin typeface="Times New Roman" panose="02020603050405020304" pitchFamily="18" charset="0"/>
                <a:cs typeface="Times New Roman" panose="02020603050405020304" pitchFamily="18" charset="0"/>
              </a:rPr>
              <a:t>4</a:t>
            </a:r>
            <a:r>
              <a:rPr lang="en-US" altLang="zh-CN" sz="2800" b="1" dirty="0" smtClean="0">
                <a:solidFill>
                  <a:srgbClr val="FF3300"/>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cs typeface="Times New Roman" panose="02020603050405020304" pitchFamily="18" charset="0"/>
              </a:rPr>
              <a:t>I </a:t>
            </a:r>
            <a:r>
              <a:rPr lang="en-US" altLang="zh-CN" sz="2800" dirty="0">
                <a:solidFill>
                  <a:srgbClr val="0000FF"/>
                </a:solidFill>
                <a:latin typeface="Times New Roman" panose="02020603050405020304" pitchFamily="18" charset="0"/>
                <a:cs typeface="Times New Roman" panose="02020603050405020304" pitchFamily="18" charset="0"/>
              </a:rPr>
              <a:t>believe there is a great need to make sure that some</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 at any rate</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 of the implications to our society of three </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Cs</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 in combination are recognized and </a:t>
            </a:r>
            <a:r>
              <a:rPr lang="en-US" altLang="zh-CN" sz="2800" dirty="0" smtClean="0">
                <a:solidFill>
                  <a:srgbClr val="0000FF"/>
                </a:solidFill>
                <a:latin typeface="Times New Roman" panose="02020603050405020304" pitchFamily="18" charset="0"/>
                <a:cs typeface="Times New Roman" panose="02020603050405020304" pitchFamily="18" charset="0"/>
              </a:rPr>
              <a:t>understood</a:t>
            </a:r>
            <a:r>
              <a:rPr lang="en-US" altLang="zh-CN" sz="2800" b="1" dirty="0" smtClean="0">
                <a:solidFill>
                  <a:srgbClr val="FF3300"/>
                </a:solidFill>
                <a:latin typeface="Times New Roman" panose="02020603050405020304" pitchFamily="18" charset="0"/>
                <a:cs typeface="Times New Roman" panose="02020603050405020304" pitchFamily="18" charset="0"/>
              </a:rPr>
              <a:t>（</a:t>
            </a:r>
            <a:r>
              <a:rPr lang="en-US" altLang="zh-CN" sz="2800" dirty="0" smtClean="0">
                <a:solidFill>
                  <a:srgbClr val="FF3300"/>
                </a:solidFill>
                <a:latin typeface="Times New Roman" panose="02020603050405020304" pitchFamily="18" charset="0"/>
                <a:cs typeface="Times New Roman" panose="02020603050405020304" pitchFamily="18" charset="0"/>
              </a:rPr>
              <a:t>5</a:t>
            </a:r>
            <a:r>
              <a:rPr lang="en-US" altLang="zh-CN" sz="2800" b="1" dirty="0" smtClean="0">
                <a:solidFill>
                  <a:srgbClr val="FF3300"/>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a:t>
            </a:r>
            <a:endParaRPr lang="en-US" altLang="zh-CN" sz="2800"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914400" y="545690"/>
            <a:ext cx="10464800" cy="5716998"/>
          </a:xfrm>
        </p:spPr>
        <p:txBody>
          <a:bodyPr/>
          <a:lstStyle/>
          <a:p>
            <a:pPr marL="0" indent="0" algn="just" hangingPunct="0">
              <a:lnSpc>
                <a:spcPct val="105000"/>
              </a:lnSpc>
              <a:spcBef>
                <a:spcPct val="5000"/>
              </a:spcBef>
              <a:buFontTx/>
              <a:buNone/>
            </a:pPr>
            <a:r>
              <a:rPr lang="zh-CN" altLang="en-US" b="1" dirty="0">
                <a:ea typeface="楷体_GB2312" panose="02010609030101010101" pitchFamily="49" charset="-122"/>
              </a:rPr>
              <a:t>　　</a:t>
            </a:r>
            <a:r>
              <a:rPr lang="zh-CN" altLang="en-US" dirty="0">
                <a:ea typeface="楷体_GB2312" panose="02010609030101010101" pitchFamily="49" charset="-122"/>
              </a:rPr>
              <a:t>　</a:t>
            </a:r>
            <a:r>
              <a:rPr lang="zh-CN" altLang="en-US" sz="2400" dirty="0">
                <a:ea typeface="楷体_GB2312" panose="02010609030101010101" pitchFamily="49" charset="-122"/>
              </a:rPr>
              <a:t>段落的主要作用是给</a:t>
            </a:r>
            <a:r>
              <a:rPr lang="zh-CN" altLang="en-US" sz="2400" b="1" dirty="0">
                <a:ea typeface="楷体_GB2312" panose="02010609030101010101" pitchFamily="49" charset="-122"/>
              </a:rPr>
              <a:t>自</a:t>
            </a:r>
            <a:r>
              <a:rPr lang="zh-CN" altLang="en-US" sz="2400" dirty="0">
                <a:ea typeface="楷体_GB2312" panose="02010609030101010101" pitchFamily="49" charset="-122"/>
              </a:rPr>
              <a:t>动化定义。全段共五个句子。</a:t>
            </a:r>
          </a:p>
          <a:p>
            <a:pPr marL="0" indent="0" algn="just" hangingPunct="0">
              <a:lnSpc>
                <a:spcPct val="105000"/>
              </a:lnSpc>
              <a:spcBef>
                <a:spcPct val="5000"/>
              </a:spcBef>
              <a:buFontTx/>
              <a:buNone/>
            </a:pPr>
            <a:r>
              <a:rPr lang="zh-CN" altLang="en-US" sz="2400" dirty="0">
                <a:ea typeface="楷体_GB2312" panose="02010609030101010101" pitchFamily="49" charset="-122"/>
              </a:rPr>
              <a:t>　　</a:t>
            </a:r>
            <a:r>
              <a:rPr lang="zh-CN" altLang="en-US" sz="2400" b="1" dirty="0">
                <a:ea typeface="楷体_GB2312" panose="02010609030101010101" pitchFamily="49" charset="-122"/>
              </a:rPr>
              <a:t>第一句话</a:t>
            </a:r>
            <a:r>
              <a:rPr lang="zh-CN" altLang="en-US" sz="2400" dirty="0">
                <a:ea typeface="楷体_GB2312" panose="02010609030101010101" pitchFamily="49" charset="-122"/>
              </a:rPr>
              <a:t>是导语，说明背景情况，即人们对自动化理解情况。</a:t>
            </a:r>
          </a:p>
          <a:p>
            <a:pPr marL="0" indent="0" algn="just" hangingPunct="0">
              <a:lnSpc>
                <a:spcPct val="105000"/>
              </a:lnSpc>
              <a:spcBef>
                <a:spcPct val="5000"/>
              </a:spcBef>
              <a:buFontTx/>
              <a:buNone/>
            </a:pPr>
            <a:r>
              <a:rPr lang="zh-CN" altLang="en-US" sz="2400" dirty="0">
                <a:ea typeface="楷体_GB2312" panose="02010609030101010101" pitchFamily="49" charset="-122"/>
              </a:rPr>
              <a:t>　　</a:t>
            </a:r>
            <a:r>
              <a:rPr lang="zh-CN" altLang="en-US" sz="2400" b="1" dirty="0">
                <a:ea typeface="楷体_GB2312" panose="02010609030101010101" pitchFamily="49" charset="-122"/>
              </a:rPr>
              <a:t>第二句</a:t>
            </a:r>
            <a:r>
              <a:rPr lang="zh-CN" altLang="en-US" sz="2400" dirty="0">
                <a:ea typeface="楷体_GB2312" panose="02010609030101010101" pitchFamily="49" charset="-122"/>
              </a:rPr>
              <a:t>是这个段落的核心，即自动化的定义。这是一个完整的定义。</a:t>
            </a:r>
          </a:p>
          <a:p>
            <a:pPr marL="0" indent="0" algn="just" hangingPunct="0">
              <a:lnSpc>
                <a:spcPct val="105000"/>
              </a:lnSpc>
              <a:spcBef>
                <a:spcPct val="5000"/>
              </a:spcBef>
              <a:buFontTx/>
              <a:buNone/>
            </a:pPr>
            <a:r>
              <a:rPr lang="zh-CN" altLang="en-US" sz="2400" dirty="0">
                <a:ea typeface="楷体_GB2312" panose="02010609030101010101" pitchFamily="49" charset="-122"/>
              </a:rPr>
              <a:t>　　（</a:t>
            </a:r>
            <a:r>
              <a:rPr lang="en-US" altLang="zh-CN" sz="2400" dirty="0">
                <a:ea typeface="楷体_GB2312" panose="02010609030101010101" pitchFamily="49" charset="-122"/>
              </a:rPr>
              <a:t>1</a:t>
            </a:r>
            <a:r>
              <a:rPr lang="zh-CN" altLang="en-US" sz="2400" dirty="0">
                <a:ea typeface="楷体_GB2312" panose="02010609030101010101" pitchFamily="49" charset="-122"/>
              </a:rPr>
              <a:t>）它说明了自动化是什么，</a:t>
            </a:r>
            <a:r>
              <a:rPr lang="en-US" altLang="zh-CN" sz="2400" dirty="0">
                <a:ea typeface="楷体_GB2312" panose="02010609030101010101" pitchFamily="49" charset="-122"/>
              </a:rPr>
              <a:t>it is a concept</a:t>
            </a:r>
            <a:r>
              <a:rPr lang="zh-CN" altLang="en-US" sz="2400" dirty="0">
                <a:ea typeface="楷体_GB2312" panose="02010609030101010101" pitchFamily="49" charset="-122"/>
              </a:rPr>
              <a:t>；</a:t>
            </a:r>
          </a:p>
          <a:p>
            <a:pPr marL="0" indent="0" algn="just" hangingPunct="0">
              <a:lnSpc>
                <a:spcPct val="105000"/>
              </a:lnSpc>
              <a:spcBef>
                <a:spcPct val="5000"/>
              </a:spcBef>
              <a:buFontTx/>
              <a:buNone/>
            </a:pPr>
            <a:r>
              <a:rPr lang="zh-CN" altLang="en-US" sz="2400" dirty="0">
                <a:ea typeface="楷体_GB2312" panose="02010609030101010101" pitchFamily="49" charset="-122"/>
              </a:rPr>
              <a:t>　　（</a:t>
            </a:r>
            <a:r>
              <a:rPr lang="en-US" altLang="zh-CN" sz="2400" dirty="0">
                <a:ea typeface="楷体_GB2312" panose="02010609030101010101" pitchFamily="49" charset="-122"/>
              </a:rPr>
              <a:t>2</a:t>
            </a:r>
            <a:r>
              <a:rPr lang="zh-CN" altLang="en-US" sz="2400" dirty="0">
                <a:ea typeface="楷体_GB2312" panose="02010609030101010101" pitchFamily="49" charset="-122"/>
              </a:rPr>
              <a:t>）它说明了自动化的作用，</a:t>
            </a:r>
            <a:r>
              <a:rPr lang="en-US" altLang="zh-CN" sz="2400" dirty="0">
                <a:ea typeface="楷体_GB2312" panose="02010609030101010101" pitchFamily="49" charset="-122"/>
              </a:rPr>
              <a:t>through which a machine-system is caused to operate with maximum efficiency</a:t>
            </a:r>
            <a:r>
              <a:rPr lang="zh-CN" altLang="en-US" sz="2400" dirty="0">
                <a:ea typeface="楷体_GB2312" panose="02010609030101010101" pitchFamily="49" charset="-122"/>
              </a:rPr>
              <a:t>；</a:t>
            </a:r>
          </a:p>
          <a:p>
            <a:pPr marL="0" indent="0" algn="just" hangingPunct="0">
              <a:lnSpc>
                <a:spcPct val="105000"/>
              </a:lnSpc>
              <a:spcBef>
                <a:spcPct val="5000"/>
              </a:spcBef>
              <a:buFontTx/>
              <a:buNone/>
            </a:pPr>
            <a:r>
              <a:rPr lang="zh-CN" altLang="en-US" sz="2400" dirty="0">
                <a:ea typeface="楷体_GB2312" panose="02010609030101010101" pitchFamily="49" charset="-122"/>
              </a:rPr>
              <a:t>　　（</a:t>
            </a:r>
            <a:r>
              <a:rPr lang="en-US" altLang="zh-CN" sz="2400" dirty="0">
                <a:ea typeface="楷体_GB2312" panose="02010609030101010101" pitchFamily="49" charset="-122"/>
              </a:rPr>
              <a:t>3</a:t>
            </a:r>
            <a:r>
              <a:rPr lang="zh-CN" altLang="en-US" sz="2400" dirty="0">
                <a:ea typeface="楷体_GB2312" panose="02010609030101010101" pitchFamily="49" charset="-122"/>
              </a:rPr>
              <a:t>）它说明了自动化是如何进行的，</a:t>
            </a:r>
            <a:r>
              <a:rPr lang="en-US" altLang="zh-CN" sz="2400" dirty="0">
                <a:ea typeface="楷体_GB2312" panose="02010609030101010101" pitchFamily="49" charset="-122"/>
              </a:rPr>
              <a:t>by means of adequate measurement, observation and control of its behavior</a:t>
            </a:r>
            <a:r>
              <a:rPr lang="zh-CN" altLang="en-US" sz="2400" dirty="0" smtClean="0">
                <a:ea typeface="楷体_GB2312" panose="02010609030101010101" pitchFamily="49" charset="-122"/>
              </a:rPr>
              <a:t>。</a:t>
            </a:r>
            <a:endParaRPr lang="en-US" altLang="zh-CN" sz="2400" dirty="0" smtClean="0">
              <a:ea typeface="楷体_GB2312" panose="02010609030101010101" pitchFamily="49" charset="-122"/>
            </a:endParaRPr>
          </a:p>
          <a:p>
            <a:pPr marL="0" indent="0" algn="just" hangingPunct="0">
              <a:lnSpc>
                <a:spcPct val="105000"/>
              </a:lnSpc>
              <a:spcBef>
                <a:spcPct val="5000"/>
              </a:spcBef>
              <a:buFontTx/>
              <a:buNone/>
            </a:pPr>
            <a:r>
              <a:rPr lang="zh-CN" altLang="en-US" sz="2400" b="1" dirty="0" smtClean="0">
                <a:ea typeface="楷体_GB2312" panose="02010609030101010101" pitchFamily="49" charset="-122"/>
              </a:rPr>
              <a:t>    第</a:t>
            </a:r>
            <a:r>
              <a:rPr lang="zh-CN" altLang="en-US" sz="2400" b="1" dirty="0">
                <a:ea typeface="楷体_GB2312" panose="02010609030101010101" pitchFamily="49" charset="-122"/>
              </a:rPr>
              <a:t>三、第</a:t>
            </a:r>
            <a:r>
              <a:rPr lang="zh-CN" altLang="en-US" sz="2400" b="1" dirty="0" smtClean="0">
                <a:ea typeface="楷体_GB2312" panose="02010609030101010101" pitchFamily="49" charset="-122"/>
              </a:rPr>
              <a:t>四句</a:t>
            </a:r>
            <a:r>
              <a:rPr lang="zh-CN" altLang="en-US" sz="2400" dirty="0">
                <a:ea typeface="楷体_GB2312" panose="02010609030101010101" pitchFamily="49" charset="-122"/>
              </a:rPr>
              <a:t>，进一步说明自动化是如何实现的。</a:t>
            </a:r>
          </a:p>
          <a:p>
            <a:pPr marL="0" indent="0" algn="just" hangingPunct="0">
              <a:lnSpc>
                <a:spcPct val="105000"/>
              </a:lnSpc>
              <a:spcBef>
                <a:spcPct val="5000"/>
              </a:spcBef>
              <a:buFontTx/>
              <a:buNone/>
            </a:pPr>
            <a:r>
              <a:rPr lang="zh-CN" altLang="en-US" sz="2400" dirty="0">
                <a:ea typeface="楷体_GB2312" panose="02010609030101010101" pitchFamily="49" charset="-122"/>
              </a:rPr>
              <a:t>　　这两句是由因果关系联系起来，这一点可从第四句的</a:t>
            </a:r>
            <a:r>
              <a:rPr lang="en-US" altLang="zh-CN" sz="2400" dirty="0">
                <a:ea typeface="楷体_GB2312" panose="02010609030101010101" pitchFamily="49" charset="-122"/>
              </a:rPr>
              <a:t>in this true sense</a:t>
            </a:r>
            <a:r>
              <a:rPr lang="zh-CN" altLang="en-US" sz="2400" dirty="0">
                <a:ea typeface="楷体_GB2312" panose="02010609030101010101" pitchFamily="49" charset="-122"/>
              </a:rPr>
              <a:t>看出。而这一小语篇由通过</a:t>
            </a:r>
            <a:r>
              <a:rPr lang="en-US" altLang="zh-CN" sz="2400" dirty="0">
                <a:ea typeface="楷体_GB2312" panose="02010609030101010101" pitchFamily="49" charset="-122"/>
              </a:rPr>
              <a:t>it</a:t>
            </a:r>
            <a:r>
              <a:rPr lang="zh-CN" altLang="en-US" sz="2400" dirty="0">
                <a:ea typeface="楷体_GB2312" panose="02010609030101010101" pitchFamily="49" charset="-122"/>
              </a:rPr>
              <a:t>表示的照应关系与第一、第二句联系起来。</a:t>
            </a:r>
          </a:p>
          <a:p>
            <a:pPr marL="0" indent="0" algn="just" hangingPunct="0">
              <a:lnSpc>
                <a:spcPct val="105000"/>
              </a:lnSpc>
              <a:spcBef>
                <a:spcPct val="5000"/>
              </a:spcBef>
              <a:buFontTx/>
              <a:buNone/>
            </a:pPr>
            <a:r>
              <a:rPr lang="zh-CN" altLang="en-US" sz="2400" dirty="0">
                <a:ea typeface="楷体_GB2312" panose="02010609030101010101" pitchFamily="49" charset="-122"/>
              </a:rPr>
              <a:t>    </a:t>
            </a:r>
            <a:r>
              <a:rPr lang="zh-CN" altLang="en-US" sz="2400" b="1" dirty="0" smtClean="0">
                <a:ea typeface="楷体_GB2312" panose="02010609030101010101" pitchFamily="49" charset="-122"/>
              </a:rPr>
              <a:t>第</a:t>
            </a:r>
            <a:r>
              <a:rPr lang="zh-CN" altLang="en-US" sz="2400" b="1" dirty="0">
                <a:ea typeface="楷体_GB2312" panose="02010609030101010101" pitchFamily="49" charset="-122"/>
              </a:rPr>
              <a:t>五句</a:t>
            </a:r>
            <a:r>
              <a:rPr lang="zh-CN" altLang="en-US" sz="2400" dirty="0">
                <a:ea typeface="楷体_GB2312" panose="02010609030101010101" pitchFamily="49" charset="-122"/>
              </a:rPr>
              <a:t>是从前面四句叙述的情况得出的结论，因此，它与前面部分的关系也是因果关系。</a:t>
            </a:r>
          </a:p>
          <a:p>
            <a:pPr marL="0" indent="0" algn="just" hangingPunct="0">
              <a:lnSpc>
                <a:spcPct val="105000"/>
              </a:lnSpc>
              <a:spcBef>
                <a:spcPct val="5000"/>
              </a:spcBef>
              <a:buFontTx/>
              <a:buNone/>
            </a:pPr>
            <a:endParaRPr lang="zh-CN" altLang="en-US" sz="2400" b="1" dirty="0">
              <a:ea typeface="楷体_GB2312" panose="02010609030101010101" pitchFamily="49"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blinds(horizontal)">
                                      <p:cBhvr>
                                        <p:cTn id="7" dur="500"/>
                                        <p:tgtEl>
                                          <p:spTgt spid="51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blinds(horizontal)">
                                      <p:cBhvr>
                                        <p:cTn id="12" dur="500"/>
                                        <p:tgtEl>
                                          <p:spTgt spid="51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Effect transition="in" filter="blinds(horizontal)">
                                      <p:cBhvr>
                                        <p:cTn id="17" dur="500"/>
                                        <p:tgtEl>
                                          <p:spTgt spid="512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03">
                                            <p:txEl>
                                              <p:pRg st="3" end="3"/>
                                            </p:txEl>
                                          </p:spTgt>
                                        </p:tgtEl>
                                        <p:attrNameLst>
                                          <p:attrName>style.visibility</p:attrName>
                                        </p:attrNameLst>
                                      </p:cBhvr>
                                      <p:to>
                                        <p:strVal val="visible"/>
                                      </p:to>
                                    </p:set>
                                    <p:animEffect transition="in" filter="blinds(horizontal)">
                                      <p:cBhvr>
                                        <p:cTn id="22" dur="500"/>
                                        <p:tgtEl>
                                          <p:spTgt spid="512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03">
                                            <p:txEl>
                                              <p:pRg st="4" end="4"/>
                                            </p:txEl>
                                          </p:spTgt>
                                        </p:tgtEl>
                                        <p:attrNameLst>
                                          <p:attrName>style.visibility</p:attrName>
                                        </p:attrNameLst>
                                      </p:cBhvr>
                                      <p:to>
                                        <p:strVal val="visible"/>
                                      </p:to>
                                    </p:set>
                                    <p:animEffect transition="in" filter="blinds(horizontal)">
                                      <p:cBhvr>
                                        <p:cTn id="27" dur="500"/>
                                        <p:tgtEl>
                                          <p:spTgt spid="512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203">
                                            <p:txEl>
                                              <p:pRg st="5" end="5"/>
                                            </p:txEl>
                                          </p:spTgt>
                                        </p:tgtEl>
                                        <p:attrNameLst>
                                          <p:attrName>style.visibility</p:attrName>
                                        </p:attrNameLst>
                                      </p:cBhvr>
                                      <p:to>
                                        <p:strVal val="visible"/>
                                      </p:to>
                                    </p:set>
                                    <p:animEffect transition="in" filter="blinds(horizontal)">
                                      <p:cBhvr>
                                        <p:cTn id="32" dur="500"/>
                                        <p:tgtEl>
                                          <p:spTgt spid="512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1203">
                                            <p:txEl>
                                              <p:pRg st="6" end="6"/>
                                            </p:txEl>
                                          </p:spTgt>
                                        </p:tgtEl>
                                        <p:attrNameLst>
                                          <p:attrName>style.visibility</p:attrName>
                                        </p:attrNameLst>
                                      </p:cBhvr>
                                      <p:to>
                                        <p:strVal val="visible"/>
                                      </p:to>
                                    </p:set>
                                    <p:animEffect transition="in" filter="blinds(horizontal)">
                                      <p:cBhvr>
                                        <p:cTn id="37" dur="500"/>
                                        <p:tgtEl>
                                          <p:spTgt spid="512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1203">
                                            <p:txEl>
                                              <p:pRg st="7" end="7"/>
                                            </p:txEl>
                                          </p:spTgt>
                                        </p:tgtEl>
                                        <p:attrNameLst>
                                          <p:attrName>style.visibility</p:attrName>
                                        </p:attrNameLst>
                                      </p:cBhvr>
                                      <p:to>
                                        <p:strVal val="visible"/>
                                      </p:to>
                                    </p:set>
                                    <p:animEffect transition="in" filter="blinds(horizontal)">
                                      <p:cBhvr>
                                        <p:cTn id="42" dur="500"/>
                                        <p:tgtEl>
                                          <p:spTgt spid="5120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1203">
                                            <p:txEl>
                                              <p:pRg st="8" end="8"/>
                                            </p:txEl>
                                          </p:spTgt>
                                        </p:tgtEl>
                                        <p:attrNameLst>
                                          <p:attrName>style.visibility</p:attrName>
                                        </p:attrNameLst>
                                      </p:cBhvr>
                                      <p:to>
                                        <p:strVal val="visible"/>
                                      </p:to>
                                    </p:set>
                                    <p:animEffect transition="in" filter="blinds(horizontal)">
                                      <p:cBhvr>
                                        <p:cTn id="47" dur="500"/>
                                        <p:tgtEl>
                                          <p:spTgt spid="512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722676" y="486703"/>
            <a:ext cx="10769600" cy="5540017"/>
          </a:xfrm>
        </p:spPr>
        <p:txBody>
          <a:bodyPr/>
          <a:lstStyle/>
          <a:p>
            <a:pPr marL="0" indent="0" algn="just" hangingPunct="0">
              <a:lnSpc>
                <a:spcPct val="105000"/>
              </a:lnSpc>
              <a:spcBef>
                <a:spcPct val="5000"/>
              </a:spcBef>
              <a:buFontTx/>
              <a:buNone/>
            </a:pPr>
            <a:r>
              <a:rPr lang="zh-CN" altLang="en-US" sz="3200" b="1" dirty="0">
                <a:ea typeface="楷体_GB2312" panose="02010609030101010101" pitchFamily="49" charset="-122"/>
              </a:rPr>
              <a:t>　　根据以上的分析，上述段落可以译为： </a:t>
            </a:r>
          </a:p>
          <a:p>
            <a:pPr marL="0" indent="0" algn="just" hangingPunct="0">
              <a:lnSpc>
                <a:spcPct val="105000"/>
              </a:lnSpc>
              <a:spcBef>
                <a:spcPct val="5000"/>
              </a:spcBef>
              <a:buFontTx/>
              <a:buNone/>
            </a:pPr>
            <a:r>
              <a:rPr lang="zh-CN" altLang="en-US" sz="3200" b="1" dirty="0">
                <a:solidFill>
                  <a:srgbClr val="0000FF"/>
                </a:solidFill>
                <a:ea typeface="华文新魏" panose="02010800040101010101" pitchFamily="2" charset="-122"/>
              </a:rPr>
              <a:t>　　</a:t>
            </a:r>
            <a:r>
              <a:rPr lang="zh-CN" altLang="en-US" dirty="0">
                <a:solidFill>
                  <a:schemeClr val="accent1"/>
                </a:solidFill>
                <a:effectLst>
                  <a:outerShdw blurRad="38100" dist="25400" dir="5400000" algn="ctr" rotWithShape="0">
                    <a:srgbClr val="6E747A">
                      <a:alpha val="43000"/>
                    </a:srgbClr>
                  </a:outerShdw>
                </a:effectLst>
                <a:ea typeface="华文新魏" panose="02010800040101010101" pitchFamily="2" charset="-122"/>
              </a:rPr>
              <a:t>自动化一直是，而且现在仍然是一个被许多人误用的词，但是它固有的意义以及它多方面的含义正逐渐为人们所理解。如果不是非下定义不可的话，也许我可以试着这样去阐释：自动化就是通过对机器系统的运转进行适当的测量、观察和控制，使之以最高的效率运转的这样一个概念。自动化要求不断地详细了解机器的工作，一有必要可以立即采取最佳校正措施。从这一确切含义来看，自动化只有在充分利用了它的三个主要因素，即通讯、计算和控制之后，才能完全实现。</a:t>
            </a:r>
            <a:r>
              <a:rPr lang="zh-CN" altLang="en-US" dirty="0">
                <a:solidFill>
                  <a:srgbClr val="FF0000"/>
                </a:solidFill>
                <a:effectLst>
                  <a:outerShdw blurRad="38100" dist="25400" dir="5400000" algn="ctr" rotWithShape="0">
                    <a:srgbClr val="6E747A">
                      <a:alpha val="43000"/>
                    </a:srgbClr>
                  </a:outerShdw>
                </a:effectLst>
                <a:ea typeface="华文新魏" panose="02010800040101010101" pitchFamily="2" charset="-122"/>
              </a:rPr>
              <a:t>因此</a:t>
            </a:r>
            <a:r>
              <a:rPr lang="zh-CN" altLang="en-US" dirty="0">
                <a:solidFill>
                  <a:schemeClr val="accent1"/>
                </a:solidFill>
                <a:effectLst>
                  <a:outerShdw blurRad="38100" dist="25400" dir="5400000" algn="ctr" rotWithShape="0">
                    <a:srgbClr val="6E747A">
                      <a:alpha val="43000"/>
                    </a:srgbClr>
                  </a:outerShdw>
                </a:effectLst>
                <a:ea typeface="华文新魏" panose="02010800040101010101" pitchFamily="2" charset="-122"/>
              </a:rPr>
              <a:t>，我认为很有必要使大家认识和了解这种通讯、计算和控制三结合对我们社会的意义，</a:t>
            </a:r>
            <a:r>
              <a:rPr lang="zh-CN" altLang="en-US" dirty="0" smtClean="0">
                <a:solidFill>
                  <a:schemeClr val="accent1"/>
                </a:solidFill>
                <a:effectLst>
                  <a:outerShdw blurRad="38100" dist="25400" dir="5400000" algn="ctr" rotWithShape="0">
                    <a:srgbClr val="6E747A">
                      <a:alpha val="43000"/>
                    </a:srgbClr>
                  </a:outerShdw>
                </a:effectLst>
                <a:ea typeface="华文新魏" panose="02010800040101010101" pitchFamily="2" charset="-122"/>
              </a:rPr>
              <a:t>至少是某些</a:t>
            </a:r>
            <a:r>
              <a:rPr lang="zh-CN" altLang="en-US" dirty="0">
                <a:solidFill>
                  <a:schemeClr val="accent1"/>
                </a:solidFill>
                <a:effectLst>
                  <a:outerShdw blurRad="38100" dist="25400" dir="5400000" algn="ctr" rotWithShape="0">
                    <a:srgbClr val="6E747A">
                      <a:alpha val="43000"/>
                    </a:srgbClr>
                  </a:outerShdw>
                </a:effectLst>
                <a:ea typeface="华文新魏" panose="02010800040101010101" pitchFamily="2" charset="-122"/>
              </a:rPr>
              <a:t>方面的意义。</a:t>
            </a:r>
            <a:r>
              <a:rPr lang="zh-CN" altLang="en-US" dirty="0">
                <a:ea typeface="楷体_GB2312" panose="02010609030101010101" pitchFamily="49" charset="-122"/>
              </a:rPr>
              <a:t>　</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blinds(horizontal)">
                                      <p:cBhvr>
                                        <p:cTn id="7" dur="5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blinds(horizontal)">
                                      <p:cBhvr>
                                        <p:cTn id="12" dur="500"/>
                                        <p:tgtEl>
                                          <p:spTgt spid="522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294969" y="191738"/>
            <a:ext cx="11621728" cy="6371296"/>
          </a:xfrm>
        </p:spPr>
        <p:txBody>
          <a:bodyPr/>
          <a:lstStyle/>
          <a:p>
            <a:pPr>
              <a:lnSpc>
                <a:spcPct val="105000"/>
              </a:lnSpc>
              <a:spcBef>
                <a:spcPct val="5000"/>
              </a:spcBef>
              <a:buFontTx/>
              <a:buNone/>
            </a:pPr>
            <a:r>
              <a:rPr lang="zh-CN" altLang="en-US" dirty="0">
                <a:ea typeface="楷体_GB2312" panose="02010609030101010101" pitchFamily="49" charset="-122"/>
              </a:rPr>
              <a:t>          </a:t>
            </a:r>
            <a:r>
              <a:rPr lang="zh-CN" altLang="en-US" b="1" dirty="0">
                <a:ea typeface="楷体_GB2312" panose="02010609030101010101" pitchFamily="49" charset="-122"/>
              </a:rPr>
              <a:t>再以下一段为例：</a:t>
            </a:r>
          </a:p>
          <a:p>
            <a:pPr algn="just">
              <a:lnSpc>
                <a:spcPct val="105000"/>
              </a:lnSpc>
              <a:spcBef>
                <a:spcPct val="5000"/>
              </a:spcBef>
              <a:buFontTx/>
              <a:buNone/>
            </a:pPr>
            <a:r>
              <a:rPr lang="en-US" altLang="zh-CN" dirty="0">
                <a:ea typeface="楷体_GB2312" panose="02010609030101010101" pitchFamily="49" charset="-122"/>
              </a:rPr>
              <a:t>          </a:t>
            </a:r>
            <a:r>
              <a:rPr lang="en-US" altLang="zh-CN" dirty="0">
                <a:solidFill>
                  <a:srgbClr val="0000FF"/>
                </a:solidFill>
                <a:ea typeface="楷体_GB2312" panose="02010609030101010101" pitchFamily="49" charset="-122"/>
              </a:rPr>
              <a:t>It might help</a:t>
            </a:r>
            <a:r>
              <a:rPr lang="en-US" altLang="zh-CN" dirty="0">
                <a:solidFill>
                  <a:srgbClr val="0000FF"/>
                </a:solidFill>
                <a:latin typeface="Times New Roman" panose="02020603050405020304" pitchFamily="18" charset="0"/>
                <a:ea typeface="楷体_GB2312" panose="02010609030101010101" pitchFamily="49" charset="-122"/>
              </a:rPr>
              <a:t>,</a:t>
            </a:r>
            <a:r>
              <a:rPr lang="en-US" altLang="zh-CN" dirty="0">
                <a:solidFill>
                  <a:srgbClr val="0000FF"/>
                </a:solidFill>
                <a:ea typeface="楷体_GB2312" panose="02010609030101010101" pitchFamily="49" charset="-122"/>
              </a:rPr>
              <a:t> to begin with</a:t>
            </a:r>
            <a:r>
              <a:rPr lang="en-US" altLang="zh-CN" b="1" dirty="0">
                <a:solidFill>
                  <a:srgbClr val="0000FF"/>
                </a:solidFill>
                <a:latin typeface="Times New Roman" panose="02020603050405020304" pitchFamily="18" charset="0"/>
                <a:ea typeface="楷体_GB2312" panose="02010609030101010101" pitchFamily="49" charset="-122"/>
              </a:rPr>
              <a:t>,</a:t>
            </a:r>
            <a:r>
              <a:rPr lang="en-US" altLang="zh-CN" dirty="0">
                <a:solidFill>
                  <a:srgbClr val="0000FF"/>
                </a:solidFill>
                <a:ea typeface="楷体_GB2312" panose="02010609030101010101" pitchFamily="49" charset="-122"/>
              </a:rPr>
              <a:t> to consider one of the industries in which automation has already begun to establish </a:t>
            </a:r>
            <a:r>
              <a:rPr lang="en-US" altLang="zh-CN" dirty="0" smtClean="0">
                <a:solidFill>
                  <a:srgbClr val="0000FF"/>
                </a:solidFill>
                <a:ea typeface="楷体_GB2312" panose="02010609030101010101" pitchFamily="49" charset="-122"/>
              </a:rPr>
              <a:t>itself---steel making</a:t>
            </a:r>
            <a:r>
              <a:rPr lang="en-US" altLang="zh-CN" b="1" dirty="0" smtClean="0">
                <a:solidFill>
                  <a:srgbClr val="FF3300"/>
                </a:solidFill>
                <a:latin typeface="Times New Roman" panose="02020603050405020304" pitchFamily="18" charset="0"/>
                <a:ea typeface="楷体_GB2312" panose="02010609030101010101" pitchFamily="49" charset="-122"/>
              </a:rPr>
              <a:t>（</a:t>
            </a:r>
            <a:r>
              <a:rPr lang="en-US" altLang="zh-CN" dirty="0" smtClean="0">
                <a:solidFill>
                  <a:srgbClr val="FF3300"/>
                </a:solidFill>
                <a:ea typeface="楷体_GB2312" panose="02010609030101010101" pitchFamily="49" charset="-122"/>
              </a:rPr>
              <a:t>1</a:t>
            </a:r>
            <a:r>
              <a:rPr lang="en-US" altLang="zh-CN" b="1" dirty="0" smtClean="0">
                <a:solidFill>
                  <a:srgbClr val="FF3300"/>
                </a:solidFill>
                <a:latin typeface="Times New Roman" panose="02020603050405020304" pitchFamily="18" charset="0"/>
                <a:ea typeface="楷体_GB2312" panose="02010609030101010101" pitchFamily="49" charset="-122"/>
              </a:rPr>
              <a:t>）</a:t>
            </a:r>
            <a:r>
              <a:rPr lang="en-US" altLang="zh-CN" b="1" dirty="0" smtClean="0">
                <a:solidFill>
                  <a:srgbClr val="00B0F0"/>
                </a:solidFill>
                <a:latin typeface="Times New Roman" panose="02020603050405020304" pitchFamily="18" charset="0"/>
                <a:ea typeface="楷体_GB2312" panose="02010609030101010101" pitchFamily="49" charset="-122"/>
              </a:rPr>
              <a:t>.</a:t>
            </a:r>
            <a:r>
              <a:rPr lang="en-US" altLang="zh-CN" b="1" dirty="0" smtClean="0">
                <a:solidFill>
                  <a:srgbClr val="FF3300"/>
                </a:solidFill>
                <a:latin typeface="Times New Roman" panose="02020603050405020304" pitchFamily="18" charset="0"/>
                <a:ea typeface="楷体_GB2312" panose="02010609030101010101" pitchFamily="49" charset="-122"/>
              </a:rPr>
              <a:t> </a:t>
            </a:r>
            <a:r>
              <a:rPr lang="en-US" altLang="zh-CN" dirty="0" smtClean="0">
                <a:solidFill>
                  <a:srgbClr val="0000FF"/>
                </a:solidFill>
                <a:ea typeface="楷体_GB2312" panose="02010609030101010101" pitchFamily="49" charset="-122"/>
              </a:rPr>
              <a:t>Those </a:t>
            </a:r>
            <a:r>
              <a:rPr lang="en-US" altLang="zh-CN" dirty="0">
                <a:solidFill>
                  <a:srgbClr val="0000FF"/>
                </a:solidFill>
                <a:ea typeface="楷体_GB2312" panose="02010609030101010101" pitchFamily="49" charset="-122"/>
              </a:rPr>
              <a:t>who have seen a steel mill know something of the variety of processes</a:t>
            </a:r>
            <a:r>
              <a:rPr lang="en-US" altLang="zh-CN" dirty="0">
                <a:solidFill>
                  <a:srgbClr val="0000FF"/>
                </a:solidFill>
                <a:latin typeface="Times New Roman" panose="02020603050405020304" pitchFamily="18" charset="0"/>
                <a:ea typeface="楷体_GB2312" panose="02010609030101010101" pitchFamily="49" charset="-122"/>
              </a:rPr>
              <a:t>,</a:t>
            </a:r>
            <a:r>
              <a:rPr lang="en-US" altLang="zh-CN" dirty="0">
                <a:solidFill>
                  <a:srgbClr val="0000FF"/>
                </a:solidFill>
                <a:ea typeface="楷体_GB2312" panose="02010609030101010101" pitchFamily="49" charset="-122"/>
              </a:rPr>
              <a:t> from the blast-furnace onwards</a:t>
            </a:r>
            <a:r>
              <a:rPr lang="en-US" altLang="zh-CN" b="1" dirty="0">
                <a:solidFill>
                  <a:srgbClr val="0000FF"/>
                </a:solidFill>
                <a:latin typeface="Times New Roman" panose="02020603050405020304" pitchFamily="18" charset="0"/>
                <a:ea typeface="楷体_GB2312" panose="02010609030101010101" pitchFamily="49" charset="-122"/>
              </a:rPr>
              <a:t>,</a:t>
            </a:r>
            <a:r>
              <a:rPr lang="en-US" altLang="zh-CN" dirty="0">
                <a:solidFill>
                  <a:srgbClr val="0000FF"/>
                </a:solidFill>
                <a:latin typeface="Times New Roman" panose="02020603050405020304" pitchFamily="18" charset="0"/>
                <a:ea typeface="楷体_GB2312" panose="02010609030101010101" pitchFamily="49" charset="-122"/>
              </a:rPr>
              <a:t> </a:t>
            </a:r>
            <a:r>
              <a:rPr lang="en-US" altLang="zh-CN" dirty="0">
                <a:solidFill>
                  <a:srgbClr val="0000FF"/>
                </a:solidFill>
                <a:ea typeface="楷体_GB2312" panose="02010609030101010101" pitchFamily="49" charset="-122"/>
              </a:rPr>
              <a:t>which are interlinked before the final rod or sheet emerges ready on its way to an engineering shop or a major-car </a:t>
            </a:r>
            <a:r>
              <a:rPr lang="en-US" altLang="zh-CN" dirty="0" smtClean="0">
                <a:solidFill>
                  <a:srgbClr val="0000FF"/>
                </a:solidFill>
                <a:ea typeface="楷体_GB2312" panose="02010609030101010101" pitchFamily="49" charset="-122"/>
              </a:rPr>
              <a:t>factory</a:t>
            </a:r>
            <a:r>
              <a:rPr lang="en-US" altLang="zh-CN" b="1" dirty="0" smtClean="0">
                <a:solidFill>
                  <a:srgbClr val="FF3300"/>
                </a:solidFill>
                <a:latin typeface="Times New Roman" panose="02020603050405020304" pitchFamily="18" charset="0"/>
                <a:ea typeface="楷体_GB2312" panose="02010609030101010101" pitchFamily="49" charset="-122"/>
              </a:rPr>
              <a:t>（</a:t>
            </a:r>
            <a:r>
              <a:rPr lang="en-US" altLang="zh-CN" dirty="0" smtClean="0">
                <a:solidFill>
                  <a:srgbClr val="FF3300"/>
                </a:solidFill>
                <a:ea typeface="楷体_GB2312" panose="02010609030101010101" pitchFamily="49" charset="-122"/>
              </a:rPr>
              <a:t>2</a:t>
            </a:r>
            <a:r>
              <a:rPr lang="en-US" altLang="zh-CN" b="1" dirty="0" smtClean="0">
                <a:solidFill>
                  <a:srgbClr val="FF3300"/>
                </a:solidFill>
                <a:latin typeface="Times New Roman" panose="02020603050405020304" pitchFamily="18" charset="0"/>
                <a:ea typeface="楷体_GB2312" panose="02010609030101010101" pitchFamily="49" charset="-122"/>
              </a:rPr>
              <a:t>）</a:t>
            </a:r>
            <a:r>
              <a:rPr lang="en-US" altLang="zh-CN" b="1" dirty="0" smtClean="0">
                <a:solidFill>
                  <a:srgbClr val="00B0F0"/>
                </a:solidFill>
                <a:latin typeface="Times New Roman" panose="02020603050405020304" pitchFamily="18" charset="0"/>
                <a:ea typeface="楷体_GB2312" panose="02010609030101010101" pitchFamily="49" charset="-122"/>
              </a:rPr>
              <a:t>. </a:t>
            </a:r>
            <a:r>
              <a:rPr lang="en-US" altLang="zh-CN" dirty="0" smtClean="0">
                <a:solidFill>
                  <a:srgbClr val="0000FF"/>
                </a:solidFill>
                <a:ea typeface="楷体_GB2312" panose="02010609030101010101" pitchFamily="49" charset="-122"/>
              </a:rPr>
              <a:t>In </a:t>
            </a:r>
            <a:r>
              <a:rPr lang="en-US" altLang="zh-CN" dirty="0">
                <a:solidFill>
                  <a:srgbClr val="0000FF"/>
                </a:solidFill>
                <a:ea typeface="楷体_GB2312" panose="02010609030101010101" pitchFamily="49" charset="-122"/>
              </a:rPr>
              <a:t>order to make each of the departments in the mill fully efficient</a:t>
            </a:r>
            <a:r>
              <a:rPr lang="en-US" altLang="zh-CN" b="1" dirty="0">
                <a:solidFill>
                  <a:srgbClr val="0000FF"/>
                </a:solidFill>
                <a:latin typeface="Times New Roman" panose="02020603050405020304" pitchFamily="18" charset="0"/>
                <a:ea typeface="楷体_GB2312" panose="02010609030101010101" pitchFamily="49" charset="-122"/>
              </a:rPr>
              <a:t>, </a:t>
            </a:r>
            <a:r>
              <a:rPr lang="en-US" altLang="zh-CN" dirty="0">
                <a:solidFill>
                  <a:srgbClr val="0000FF"/>
                </a:solidFill>
                <a:ea typeface="楷体_GB2312" panose="02010609030101010101" pitchFamily="49" charset="-122"/>
              </a:rPr>
              <a:t>you can control it by means of a computer</a:t>
            </a:r>
            <a:r>
              <a:rPr lang="en-US" altLang="zh-CN" dirty="0">
                <a:solidFill>
                  <a:srgbClr val="0000FF"/>
                </a:solidFill>
                <a:latin typeface="Times New Roman" panose="02020603050405020304" pitchFamily="18" charset="0"/>
                <a:ea typeface="楷体_GB2312" panose="02010609030101010101" pitchFamily="49" charset="-122"/>
              </a:rPr>
              <a:t>, </a:t>
            </a:r>
            <a:r>
              <a:rPr lang="en-US" altLang="zh-CN" dirty="0">
                <a:solidFill>
                  <a:srgbClr val="0000FF"/>
                </a:solidFill>
                <a:ea typeface="楷体_GB2312" panose="02010609030101010101" pitchFamily="49" charset="-122"/>
              </a:rPr>
              <a:t>fed with all the information required to operate </a:t>
            </a:r>
            <a:r>
              <a:rPr lang="en-US" altLang="zh-CN" dirty="0" smtClean="0">
                <a:solidFill>
                  <a:srgbClr val="0000FF"/>
                </a:solidFill>
                <a:ea typeface="楷体_GB2312" panose="02010609030101010101" pitchFamily="49" charset="-122"/>
              </a:rPr>
              <a:t>it</a:t>
            </a:r>
            <a:r>
              <a:rPr lang="en-US" altLang="zh-CN" b="1" dirty="0" smtClean="0">
                <a:solidFill>
                  <a:srgbClr val="FF3300"/>
                </a:solidFill>
                <a:latin typeface="Times New Roman" panose="02020603050405020304" pitchFamily="18" charset="0"/>
                <a:ea typeface="楷体_GB2312" panose="02010609030101010101" pitchFamily="49" charset="-122"/>
              </a:rPr>
              <a:t>（</a:t>
            </a:r>
            <a:r>
              <a:rPr lang="en-US" altLang="zh-CN" dirty="0" smtClean="0">
                <a:solidFill>
                  <a:srgbClr val="FF3300"/>
                </a:solidFill>
                <a:ea typeface="楷体_GB2312" panose="02010609030101010101" pitchFamily="49" charset="-122"/>
              </a:rPr>
              <a:t>3</a:t>
            </a:r>
            <a:r>
              <a:rPr lang="en-US" altLang="zh-CN" b="1" dirty="0" smtClean="0">
                <a:solidFill>
                  <a:srgbClr val="FF3300"/>
                </a:solidFill>
                <a:latin typeface="Times New Roman" panose="02020603050405020304" pitchFamily="18" charset="0"/>
                <a:ea typeface="楷体_GB2312" panose="02010609030101010101" pitchFamily="49" charset="-122"/>
              </a:rPr>
              <a:t>）</a:t>
            </a:r>
            <a:r>
              <a:rPr lang="en-US" altLang="zh-CN" b="1" dirty="0" smtClean="0">
                <a:solidFill>
                  <a:srgbClr val="00B0F0"/>
                </a:solidFill>
                <a:latin typeface="Times New Roman" panose="02020603050405020304" pitchFamily="18" charset="0"/>
                <a:ea typeface="楷体_GB2312" panose="02010609030101010101" pitchFamily="49" charset="-122"/>
              </a:rPr>
              <a:t>. </a:t>
            </a:r>
            <a:r>
              <a:rPr lang="en-US" altLang="zh-CN" dirty="0" smtClean="0">
                <a:solidFill>
                  <a:srgbClr val="0000FF"/>
                </a:solidFill>
                <a:ea typeface="楷体_GB2312" panose="02010609030101010101" pitchFamily="49" charset="-122"/>
              </a:rPr>
              <a:t>In </a:t>
            </a:r>
            <a:r>
              <a:rPr lang="en-US" altLang="zh-CN" dirty="0">
                <a:solidFill>
                  <a:srgbClr val="0000FF"/>
                </a:solidFill>
                <a:ea typeface="楷体_GB2312" panose="02010609030101010101" pitchFamily="49" charset="-122"/>
              </a:rPr>
              <a:t>the case of the blast-furnace</a:t>
            </a:r>
            <a:r>
              <a:rPr lang="en-US" altLang="zh-CN" b="1" dirty="0">
                <a:solidFill>
                  <a:srgbClr val="0000FF"/>
                </a:solidFill>
                <a:latin typeface="Times New Roman" panose="02020603050405020304" pitchFamily="18" charset="0"/>
                <a:ea typeface="楷体_GB2312" panose="02010609030101010101" pitchFamily="49" charset="-122"/>
              </a:rPr>
              <a:t>,</a:t>
            </a:r>
            <a:r>
              <a:rPr lang="en-US" altLang="zh-CN" b="1" dirty="0">
                <a:solidFill>
                  <a:srgbClr val="0000FF"/>
                </a:solidFill>
                <a:ea typeface="楷体_GB2312" panose="02010609030101010101" pitchFamily="49" charset="-122"/>
              </a:rPr>
              <a:t> </a:t>
            </a:r>
            <a:r>
              <a:rPr lang="en-US" altLang="zh-CN" dirty="0">
                <a:solidFill>
                  <a:srgbClr val="0000FF"/>
                </a:solidFill>
                <a:ea typeface="楷体_GB2312" panose="02010609030101010101" pitchFamily="49" charset="-122"/>
              </a:rPr>
              <a:t>the computer would need to be supplied with information about the raw material which goes into the furnace</a:t>
            </a:r>
            <a:r>
              <a:rPr lang="en-US" altLang="zh-CN" b="1" dirty="0">
                <a:solidFill>
                  <a:srgbClr val="0000FF"/>
                </a:solidFill>
                <a:latin typeface="Times New Roman" panose="02020603050405020304" pitchFamily="18" charset="0"/>
                <a:ea typeface="楷体_GB2312" panose="02010609030101010101" pitchFamily="49" charset="-122"/>
              </a:rPr>
              <a:t>, </a:t>
            </a:r>
            <a:r>
              <a:rPr lang="en-US" altLang="zh-CN" dirty="0">
                <a:solidFill>
                  <a:srgbClr val="0000FF"/>
                </a:solidFill>
                <a:ea typeface="楷体_GB2312" panose="02010609030101010101" pitchFamily="49" charset="-122"/>
              </a:rPr>
              <a:t>the temperatures at which the furnace works</a:t>
            </a:r>
            <a:r>
              <a:rPr lang="en-US" altLang="zh-CN" b="1" dirty="0">
                <a:solidFill>
                  <a:srgbClr val="0000FF"/>
                </a:solidFill>
                <a:latin typeface="Times New Roman" panose="02020603050405020304" pitchFamily="18" charset="0"/>
                <a:ea typeface="楷体_GB2312" panose="02010609030101010101" pitchFamily="49" charset="-122"/>
              </a:rPr>
              <a:t>,</a:t>
            </a:r>
            <a:r>
              <a:rPr lang="en-US" altLang="zh-CN" dirty="0">
                <a:solidFill>
                  <a:srgbClr val="0000FF"/>
                </a:solidFill>
                <a:ea typeface="楷体_GB2312" panose="02010609030101010101" pitchFamily="49" charset="-122"/>
              </a:rPr>
              <a:t> and best way of dealing with the various </a:t>
            </a:r>
            <a:r>
              <a:rPr lang="en-US" altLang="zh-CN" dirty="0" smtClean="0">
                <a:solidFill>
                  <a:srgbClr val="0000FF"/>
                </a:solidFill>
                <a:ea typeface="楷体_GB2312" panose="02010609030101010101" pitchFamily="49" charset="-122"/>
              </a:rPr>
              <a:t>ingredients</a:t>
            </a:r>
            <a:r>
              <a:rPr lang="en-US" altLang="zh-CN" b="1" dirty="0" smtClean="0">
                <a:solidFill>
                  <a:srgbClr val="FF3300"/>
                </a:solidFill>
                <a:latin typeface="Times New Roman" panose="02020603050405020304" pitchFamily="18" charset="0"/>
                <a:ea typeface="楷体_GB2312" panose="02010609030101010101" pitchFamily="49" charset="-122"/>
              </a:rPr>
              <a:t>（</a:t>
            </a:r>
            <a:r>
              <a:rPr lang="en-US" altLang="zh-CN" dirty="0" smtClean="0">
                <a:solidFill>
                  <a:srgbClr val="FF3300"/>
                </a:solidFill>
                <a:ea typeface="楷体_GB2312" panose="02010609030101010101" pitchFamily="49" charset="-122"/>
              </a:rPr>
              <a:t>4</a:t>
            </a:r>
            <a:r>
              <a:rPr lang="en-US" altLang="zh-CN" b="1" dirty="0" smtClean="0">
                <a:solidFill>
                  <a:srgbClr val="FF3300"/>
                </a:solidFill>
                <a:latin typeface="Times New Roman" panose="02020603050405020304" pitchFamily="18" charset="0"/>
                <a:ea typeface="楷体_GB2312" panose="02010609030101010101" pitchFamily="49" charset="-122"/>
              </a:rPr>
              <a:t>）</a:t>
            </a:r>
            <a:r>
              <a:rPr lang="en-US" altLang="zh-CN" b="1" dirty="0" smtClean="0">
                <a:solidFill>
                  <a:srgbClr val="00B0F0"/>
                </a:solidFill>
                <a:latin typeface="Times New Roman" panose="02020603050405020304" pitchFamily="18" charset="0"/>
                <a:ea typeface="楷体_GB2312" panose="02010609030101010101" pitchFamily="49" charset="-122"/>
              </a:rPr>
              <a:t>.</a:t>
            </a:r>
            <a:endParaRPr lang="en-US" altLang="zh-CN" dirty="0">
              <a:solidFill>
                <a:srgbClr val="00B0F0"/>
              </a:solidFill>
              <a:latin typeface="Times New Roman" panose="02020603050405020304" pitchFamily="18" charset="0"/>
              <a:ea typeface="楷体_GB2312" panose="02010609030101010101" pitchFamily="49"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blinds(horizontal)">
                                      <p:cBhvr>
                                        <p:cTn id="7" dur="500"/>
                                        <p:tgtEl>
                                          <p:spTgt spid="53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Effect transition="in" filter="blinds(horizontal)">
                                      <p:cBhvr>
                                        <p:cTn id="12" dur="500"/>
                                        <p:tgtEl>
                                          <p:spTgt spid="532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442452" y="722671"/>
            <a:ext cx="11179277" cy="5574890"/>
          </a:xfrm>
        </p:spPr>
        <p:txBody>
          <a:bodyPr/>
          <a:lstStyle/>
          <a:p>
            <a:pPr marL="0" indent="0" algn="just" hangingPunct="0">
              <a:lnSpc>
                <a:spcPct val="105000"/>
              </a:lnSpc>
              <a:spcBef>
                <a:spcPct val="5000"/>
              </a:spcBef>
              <a:buFontTx/>
              <a:buNone/>
            </a:pPr>
            <a:r>
              <a:rPr lang="zh-CN" altLang="en-US" sz="3200" dirty="0">
                <a:ea typeface="楷体_GB2312" panose="02010609030101010101" pitchFamily="49" charset="-122"/>
              </a:rPr>
              <a:t>　　这</a:t>
            </a:r>
            <a:r>
              <a:rPr lang="zh-CN" altLang="en-US" sz="3200" b="1" dirty="0">
                <a:ea typeface="楷体_GB2312" panose="02010609030101010101" pitchFamily="49" charset="-122"/>
              </a:rPr>
              <a:t>一段</a:t>
            </a:r>
            <a:r>
              <a:rPr lang="zh-CN" altLang="en-US" sz="3200" b="1" dirty="0" smtClean="0">
                <a:ea typeface="楷体_GB2312" panose="02010609030101010101" pitchFamily="49" charset="-122"/>
              </a:rPr>
              <a:t>的功</a:t>
            </a:r>
            <a:r>
              <a:rPr lang="zh-CN" altLang="en-US" sz="3200" b="1" dirty="0">
                <a:ea typeface="楷体_GB2312" panose="02010609030101010101" pitchFamily="49" charset="-122"/>
              </a:rPr>
              <a:t>能是例</a:t>
            </a:r>
            <a:r>
              <a:rPr lang="zh-CN" altLang="en-US" sz="3200" dirty="0">
                <a:ea typeface="楷体_GB2312" panose="02010609030101010101" pitchFamily="49" charset="-122"/>
              </a:rPr>
              <a:t>证说</a:t>
            </a:r>
            <a:r>
              <a:rPr lang="zh-CN" altLang="en-US" sz="3200" b="1" dirty="0">
                <a:ea typeface="楷体_GB2312" panose="02010609030101010101" pitchFamily="49" charset="-122"/>
              </a:rPr>
              <a:t>明，以具体例</a:t>
            </a:r>
            <a:r>
              <a:rPr lang="zh-CN" altLang="en-US" sz="3200" dirty="0">
                <a:ea typeface="楷体_GB2312" panose="02010609030101010101" pitchFamily="49" charset="-122"/>
              </a:rPr>
              <a:t>证阐</a:t>
            </a:r>
            <a:r>
              <a:rPr lang="zh-CN" altLang="en-US" sz="3200" b="1" dirty="0">
                <a:ea typeface="楷体_GB2312" panose="02010609030101010101" pitchFamily="49" charset="-122"/>
              </a:rPr>
              <a:t>明前一段所述的自</a:t>
            </a:r>
            <a:r>
              <a:rPr lang="zh-CN" altLang="en-US" sz="3200" dirty="0">
                <a:ea typeface="楷体_GB2312" panose="02010609030101010101" pitchFamily="49" charset="-122"/>
              </a:rPr>
              <a:t>动</a:t>
            </a:r>
            <a:r>
              <a:rPr lang="zh-CN" altLang="en-US" sz="3200" b="1" dirty="0">
                <a:ea typeface="楷体_GB2312" panose="02010609030101010101" pitchFamily="49" charset="-122"/>
              </a:rPr>
              <a:t>化的定</a:t>
            </a:r>
            <a:r>
              <a:rPr lang="zh-CN" altLang="en-US" sz="3200" dirty="0">
                <a:ea typeface="楷体_GB2312" panose="02010609030101010101" pitchFamily="49" charset="-122"/>
              </a:rPr>
              <a:t>义</a:t>
            </a:r>
            <a:r>
              <a:rPr lang="zh-CN" altLang="en-US" sz="3200" b="1" dirty="0">
                <a:ea typeface="楷体_GB2312" panose="02010609030101010101" pitchFamily="49" charset="-122"/>
              </a:rPr>
              <a:t>，</a:t>
            </a:r>
            <a:r>
              <a:rPr lang="zh-CN" altLang="en-US" sz="3200" dirty="0">
                <a:ea typeface="楷体_GB2312" panose="02010609030101010101" pitchFamily="49" charset="-122"/>
              </a:rPr>
              <a:t>这</a:t>
            </a:r>
            <a:r>
              <a:rPr lang="zh-CN" altLang="en-US" sz="3200" b="1" dirty="0">
                <a:ea typeface="楷体_GB2312" panose="02010609030101010101" pitchFamily="49" charset="-122"/>
              </a:rPr>
              <a:t>两段在意</a:t>
            </a:r>
            <a:r>
              <a:rPr lang="zh-CN" altLang="en-US" sz="3200" dirty="0">
                <a:ea typeface="楷体_GB2312" panose="02010609030101010101" pitchFamily="49" charset="-122"/>
              </a:rPr>
              <a:t>义</a:t>
            </a:r>
            <a:r>
              <a:rPr lang="zh-CN" altLang="en-US" sz="3200" b="1" dirty="0">
                <a:ea typeface="楷体_GB2312" panose="02010609030101010101" pitchFamily="49" charset="-122"/>
              </a:rPr>
              <a:t>上是密切</a:t>
            </a:r>
            <a:r>
              <a:rPr lang="zh-CN" altLang="en-US" sz="3200" dirty="0">
                <a:ea typeface="楷体_GB2312" panose="02010609030101010101" pitchFamily="49" charset="-122"/>
              </a:rPr>
              <a:t>联</a:t>
            </a:r>
            <a:r>
              <a:rPr lang="zh-CN" altLang="en-US" sz="3200" b="1" dirty="0">
                <a:ea typeface="楷体_GB2312" panose="02010609030101010101" pitchFamily="49" charset="-122"/>
              </a:rPr>
              <a:t>系的。</a:t>
            </a:r>
          </a:p>
          <a:p>
            <a:pPr marL="0" indent="0" algn="just" hangingPunct="0">
              <a:lnSpc>
                <a:spcPct val="105000"/>
              </a:lnSpc>
              <a:spcBef>
                <a:spcPct val="5000"/>
              </a:spcBef>
              <a:buFontTx/>
              <a:buNone/>
            </a:pPr>
            <a:r>
              <a:rPr lang="zh-CN" altLang="en-US" sz="3200" b="1" dirty="0">
                <a:ea typeface="楷体_GB2312" panose="02010609030101010101" pitchFamily="49" charset="-122"/>
              </a:rPr>
              <a:t>　　</a:t>
            </a:r>
            <a:r>
              <a:rPr lang="zh-CN" altLang="en-US" sz="3200" dirty="0">
                <a:ea typeface="楷体_GB2312" panose="02010609030101010101" pitchFamily="49" charset="-122"/>
              </a:rPr>
              <a:t>这</a:t>
            </a:r>
            <a:r>
              <a:rPr lang="zh-CN" altLang="en-US" sz="3200" b="1" dirty="0">
                <a:ea typeface="楷体_GB2312" panose="02010609030101010101" pitchFamily="49" charset="-122"/>
              </a:rPr>
              <a:t>段第一句就表明</a:t>
            </a:r>
            <a:r>
              <a:rPr lang="zh-CN" altLang="en-US" sz="3200" dirty="0">
                <a:ea typeface="楷体_GB2312" panose="02010609030101010101" pitchFamily="49" charset="-122"/>
              </a:rPr>
              <a:t>这</a:t>
            </a:r>
            <a:r>
              <a:rPr lang="zh-CN" altLang="en-US" sz="3200" b="1" dirty="0">
                <a:ea typeface="楷体_GB2312" panose="02010609030101010101" pitchFamily="49" charset="-122"/>
              </a:rPr>
              <a:t>一段的功能，以已</a:t>
            </a:r>
            <a:r>
              <a:rPr lang="zh-CN" altLang="en-US" sz="3200" dirty="0">
                <a:ea typeface="楷体_GB2312" panose="02010609030101010101" pitchFamily="49" charset="-122"/>
              </a:rPr>
              <a:t>经实现</a:t>
            </a:r>
            <a:r>
              <a:rPr lang="zh-CN" altLang="en-US" sz="3200" b="1" dirty="0">
                <a:ea typeface="楷体_GB2312" panose="02010609030101010101" pitchFamily="49" charset="-122"/>
              </a:rPr>
              <a:t>自</a:t>
            </a:r>
            <a:r>
              <a:rPr lang="zh-CN" altLang="en-US" sz="3200" dirty="0">
                <a:ea typeface="楷体_GB2312" panose="02010609030101010101" pitchFamily="49" charset="-122"/>
              </a:rPr>
              <a:t>动</a:t>
            </a:r>
            <a:r>
              <a:rPr lang="zh-CN" altLang="en-US" sz="3200" b="1" dirty="0">
                <a:ea typeface="楷体_GB2312" panose="02010609030101010101" pitchFamily="49" charset="-122"/>
              </a:rPr>
              <a:t>化的</a:t>
            </a:r>
            <a:r>
              <a:rPr lang="zh-CN" altLang="en-US" sz="3200" dirty="0">
                <a:ea typeface="楷体_GB2312" panose="02010609030101010101" pitchFamily="49" charset="-122"/>
              </a:rPr>
              <a:t>炼钢厂为</a:t>
            </a:r>
            <a:r>
              <a:rPr lang="zh-CN" altLang="en-US" sz="3200" b="1" dirty="0">
                <a:ea typeface="楷体_GB2312" panose="02010609030101010101" pitchFamily="49" charset="-122"/>
              </a:rPr>
              <a:t>例来</a:t>
            </a:r>
            <a:r>
              <a:rPr lang="zh-CN" altLang="en-US" sz="3200" dirty="0">
                <a:ea typeface="楷体_GB2312" panose="02010609030101010101" pitchFamily="49" charset="-122"/>
              </a:rPr>
              <a:t>阐</a:t>
            </a:r>
            <a:r>
              <a:rPr lang="zh-CN" altLang="en-US" sz="3200" b="1" dirty="0">
                <a:ea typeface="楷体_GB2312" panose="02010609030101010101" pitchFamily="49" charset="-122"/>
              </a:rPr>
              <a:t>明自</a:t>
            </a:r>
            <a:r>
              <a:rPr lang="zh-CN" altLang="en-US" sz="3200" dirty="0">
                <a:ea typeface="楷体_GB2312" panose="02010609030101010101" pitchFamily="49" charset="-122"/>
              </a:rPr>
              <a:t>动</a:t>
            </a:r>
            <a:r>
              <a:rPr lang="zh-CN" altLang="en-US" sz="3200" b="1" dirty="0">
                <a:ea typeface="楷体_GB2312" panose="02010609030101010101" pitchFamily="49" charset="-122"/>
              </a:rPr>
              <a:t>化，帮助人</a:t>
            </a:r>
            <a:r>
              <a:rPr lang="zh-CN" altLang="en-US" sz="3200" dirty="0">
                <a:ea typeface="楷体_GB2312" panose="02010609030101010101" pitchFamily="49" charset="-122"/>
              </a:rPr>
              <a:t>们</a:t>
            </a:r>
            <a:r>
              <a:rPr lang="zh-CN" altLang="en-US" sz="3200" b="1" dirty="0">
                <a:ea typeface="楷体_GB2312" panose="02010609030101010101" pitchFamily="49" charset="-122"/>
              </a:rPr>
              <a:t>了解自</a:t>
            </a:r>
            <a:r>
              <a:rPr lang="zh-CN" altLang="en-US" sz="3200" dirty="0">
                <a:ea typeface="楷体_GB2312" panose="02010609030101010101" pitchFamily="49" charset="-122"/>
              </a:rPr>
              <a:t>动</a:t>
            </a:r>
            <a:r>
              <a:rPr lang="zh-CN" altLang="en-US" sz="3200" b="1" dirty="0">
                <a:ea typeface="楷体_GB2312" panose="02010609030101010101" pitchFamily="49" charset="-122"/>
              </a:rPr>
              <a:t>化。</a:t>
            </a:r>
          </a:p>
          <a:p>
            <a:pPr marL="0" indent="0" algn="just" hangingPunct="0">
              <a:lnSpc>
                <a:spcPct val="105000"/>
              </a:lnSpc>
              <a:spcBef>
                <a:spcPct val="5000"/>
              </a:spcBef>
              <a:buFontTx/>
              <a:buNone/>
            </a:pPr>
            <a:r>
              <a:rPr lang="zh-CN" altLang="en-US" sz="3200" b="1" dirty="0">
                <a:ea typeface="楷体_GB2312" panose="02010609030101010101" pitchFamily="49" charset="-122"/>
              </a:rPr>
              <a:t>　　第二句</a:t>
            </a:r>
            <a:r>
              <a:rPr lang="zh-CN" altLang="en-US" sz="3200" dirty="0">
                <a:ea typeface="楷体_GB2312" panose="02010609030101010101" pitchFamily="49" charset="-122"/>
              </a:rPr>
              <a:t>为</a:t>
            </a:r>
            <a:r>
              <a:rPr lang="zh-CN" altLang="en-US" sz="3200" b="1" dirty="0">
                <a:ea typeface="楷体_GB2312" panose="02010609030101010101" pitchFamily="49" charset="-122"/>
              </a:rPr>
              <a:t>第一句提供具体的</a:t>
            </a:r>
            <a:r>
              <a:rPr lang="zh-CN" altLang="en-US" sz="3200" dirty="0">
                <a:ea typeface="楷体_GB2312" panose="02010609030101010101" pitchFamily="49" charset="-122"/>
              </a:rPr>
              <a:t>细节</a:t>
            </a:r>
            <a:r>
              <a:rPr lang="zh-CN" altLang="en-US" sz="3200" b="1" dirty="0">
                <a:ea typeface="楷体_GB2312" panose="02010609030101010101" pitchFamily="49" charset="-122"/>
              </a:rPr>
              <a:t>，两句的关系</a:t>
            </a:r>
            <a:r>
              <a:rPr lang="zh-CN" altLang="en-US" sz="3200" dirty="0">
                <a:ea typeface="楷体_GB2312" panose="02010609030101010101" pitchFamily="49" charset="-122"/>
              </a:rPr>
              <a:t>为</a:t>
            </a:r>
            <a:r>
              <a:rPr lang="en-US" altLang="zh-CN" sz="3200" dirty="0">
                <a:ea typeface="楷体_GB2312" panose="02010609030101010101" pitchFamily="49" charset="-122"/>
              </a:rPr>
              <a:t>Statement and Elaboration</a:t>
            </a:r>
            <a:r>
              <a:rPr lang="en-US" altLang="zh-CN" sz="3200" b="1" dirty="0">
                <a:ea typeface="楷体_GB2312" panose="02010609030101010101" pitchFamily="49" charset="-122"/>
              </a:rPr>
              <a:t>。</a:t>
            </a:r>
          </a:p>
          <a:p>
            <a:pPr marL="0" indent="0" algn="just" hangingPunct="0">
              <a:lnSpc>
                <a:spcPct val="105000"/>
              </a:lnSpc>
              <a:spcBef>
                <a:spcPct val="5000"/>
              </a:spcBef>
              <a:buFontTx/>
              <a:buNone/>
            </a:pPr>
            <a:r>
              <a:rPr lang="zh-CN" altLang="en-US" sz="3200" b="1" dirty="0">
                <a:ea typeface="楷体_GB2312" panose="02010609030101010101" pitchFamily="49" charset="-122"/>
              </a:rPr>
              <a:t>　　第三、第四句之</a:t>
            </a:r>
            <a:r>
              <a:rPr lang="zh-CN" altLang="en-US" sz="3200" dirty="0">
                <a:ea typeface="楷体_GB2312" panose="02010609030101010101" pitchFamily="49" charset="-122"/>
              </a:rPr>
              <a:t>间</a:t>
            </a:r>
            <a:r>
              <a:rPr lang="zh-CN" altLang="en-US" sz="3200" b="1" dirty="0">
                <a:ea typeface="楷体_GB2312" panose="02010609030101010101" pitchFamily="49" charset="-122"/>
              </a:rPr>
              <a:t>也是一种</a:t>
            </a:r>
            <a:r>
              <a:rPr lang="zh-CN" altLang="en-US" sz="3200" dirty="0">
                <a:ea typeface="楷体_GB2312" panose="02010609030101010101" pitchFamily="49" charset="-122"/>
              </a:rPr>
              <a:t>对</a:t>
            </a:r>
            <a:r>
              <a:rPr lang="zh-CN" altLang="en-US" sz="3200" b="1" dirty="0">
                <a:ea typeface="楷体_GB2312" panose="02010609030101010101" pitchFamily="49" charset="-122"/>
              </a:rPr>
              <a:t>照关系。前者是关于</a:t>
            </a:r>
            <a:r>
              <a:rPr lang="zh-CN" altLang="en-US" sz="3200" dirty="0">
                <a:ea typeface="楷体_GB2312" panose="02010609030101010101" pitchFamily="49" charset="-122"/>
              </a:rPr>
              <a:t>炼钢</a:t>
            </a:r>
            <a:r>
              <a:rPr lang="zh-CN" altLang="en-US" sz="3200" b="1" dirty="0">
                <a:ea typeface="楷体_GB2312" panose="02010609030101010101" pitchFamily="49" charset="-122"/>
              </a:rPr>
              <a:t>厂操作程序，而后者是关于如何利用</a:t>
            </a:r>
            <a:r>
              <a:rPr lang="zh-CN" altLang="en-US" sz="3200" dirty="0">
                <a:ea typeface="楷体_GB2312" panose="02010609030101010101" pitchFamily="49" charset="-122"/>
              </a:rPr>
              <a:t>计</a:t>
            </a:r>
            <a:r>
              <a:rPr lang="zh-CN" altLang="en-US" sz="3200" b="1" dirty="0">
                <a:ea typeface="楷体_GB2312" panose="02010609030101010101" pitchFamily="49" charset="-122"/>
              </a:rPr>
              <a:t>算机使</a:t>
            </a:r>
            <a:r>
              <a:rPr lang="zh-CN" altLang="en-US" sz="3200" dirty="0">
                <a:ea typeface="楷体_GB2312" panose="02010609030101010101" pitchFamily="49" charset="-122"/>
              </a:rPr>
              <a:t>炼钢</a:t>
            </a:r>
            <a:r>
              <a:rPr lang="zh-CN" altLang="en-US" sz="3200" b="1" dirty="0">
                <a:ea typeface="楷体_GB2312" panose="02010609030101010101" pitchFamily="49" charset="-122"/>
              </a:rPr>
              <a:t>厂各部</a:t>
            </a:r>
            <a:r>
              <a:rPr lang="zh-CN" altLang="en-US" sz="3200" dirty="0">
                <a:ea typeface="楷体_GB2312" panose="02010609030101010101" pitchFamily="49" charset="-122"/>
              </a:rPr>
              <a:t>门</a:t>
            </a:r>
            <a:r>
              <a:rPr lang="zh-CN" altLang="en-US" sz="3200" b="1" dirty="0">
                <a:ea typeface="楷体_GB2312" panose="02010609030101010101" pitchFamily="49" charset="-122"/>
              </a:rPr>
              <a:t>高效率的运</a:t>
            </a:r>
            <a:r>
              <a:rPr lang="zh-CN" altLang="en-US" sz="3200" dirty="0">
                <a:ea typeface="楷体_GB2312" panose="02010609030101010101" pitchFamily="49" charset="-122"/>
              </a:rPr>
              <a:t>转</a:t>
            </a:r>
            <a:r>
              <a:rPr lang="zh-CN" altLang="en-US" sz="3200" b="1" dirty="0">
                <a:ea typeface="楷体_GB2312" panose="02010609030101010101" pitchFamily="49" charset="-122"/>
              </a:rPr>
              <a:t>。</a:t>
            </a:r>
            <a:endParaRPr lang="zh-CN" altLang="en-US" sz="3200" b="1" dirty="0">
              <a:solidFill>
                <a:srgbClr val="0000FF"/>
              </a:solidFill>
              <a:ea typeface="华文新魏" panose="02010800040101010101" pitchFamily="2"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blinds(horizontal)">
                                      <p:cBhvr>
                                        <p:cTn id="7" dur="5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blinds(horizontal)">
                                      <p:cBhvr>
                                        <p:cTn id="12" dur="500"/>
                                        <p:tgtEl>
                                          <p:spTgt spid="54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Effect transition="in" filter="blinds(horizontal)">
                                      <p:cBhvr>
                                        <p:cTn id="17" dur="500"/>
                                        <p:tgtEl>
                                          <p:spTgt spid="542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275">
                                            <p:txEl>
                                              <p:pRg st="3" end="3"/>
                                            </p:txEl>
                                          </p:spTgt>
                                        </p:tgtEl>
                                        <p:attrNameLst>
                                          <p:attrName>style.visibility</p:attrName>
                                        </p:attrNameLst>
                                      </p:cBhvr>
                                      <p:to>
                                        <p:strVal val="visible"/>
                                      </p:to>
                                    </p:set>
                                    <p:animEffect transition="in" filter="blinds(horizontal)">
                                      <p:cBhvr>
                                        <p:cTn id="22" dur="500"/>
                                        <p:tgtEl>
                                          <p:spTgt spid="542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6114" name="Rectangle 2"/>
          <p:cNvSpPr>
            <a:spLocks noGrp="1" noChangeArrowheads="1"/>
          </p:cNvSpPr>
          <p:nvPr>
            <p:ph type="body" idx="1"/>
          </p:nvPr>
        </p:nvSpPr>
        <p:spPr>
          <a:xfrm>
            <a:off x="486698" y="545689"/>
            <a:ext cx="11282516" cy="5840361"/>
          </a:xfrm>
        </p:spPr>
        <p:txBody>
          <a:bodyPr/>
          <a:lstStyle/>
          <a:p>
            <a:pPr marL="0" indent="0" algn="just" hangingPunct="0">
              <a:lnSpc>
                <a:spcPct val="105000"/>
              </a:lnSpc>
              <a:spcBef>
                <a:spcPct val="5000"/>
              </a:spcBef>
              <a:buFontTx/>
              <a:buNone/>
            </a:pPr>
            <a:r>
              <a:rPr lang="zh-CN" altLang="en-US" sz="3200" b="1" dirty="0">
                <a:ea typeface="楷体_GB2312" panose="02010609030101010101" pitchFamily="49" charset="-122"/>
              </a:rPr>
              <a:t>　　译文如下：</a:t>
            </a:r>
          </a:p>
          <a:p>
            <a:pPr marL="0" indent="0" algn="just" hangingPunct="0">
              <a:lnSpc>
                <a:spcPct val="105000"/>
              </a:lnSpc>
              <a:spcBef>
                <a:spcPct val="5000"/>
              </a:spcBef>
              <a:buFontTx/>
              <a:buNone/>
            </a:pPr>
            <a:r>
              <a:rPr lang="zh-CN" altLang="en-US" sz="3200" dirty="0">
                <a:solidFill>
                  <a:srgbClr val="0000FF"/>
                </a:solidFill>
                <a:ea typeface="楷体_GB2312" panose="02010609030101010101" pitchFamily="49" charset="-122"/>
              </a:rPr>
              <a:t>　　</a:t>
            </a:r>
            <a:r>
              <a:rPr lang="zh-CN" altLang="en-US" sz="3200" dirty="0">
                <a:solidFill>
                  <a:srgbClr val="FF0000"/>
                </a:solidFill>
                <a:ea typeface="华文新魏" panose="02010800040101010101" pitchFamily="2" charset="-122"/>
              </a:rPr>
              <a:t>要想了解</a:t>
            </a:r>
            <a:r>
              <a:rPr lang="zh-CN" altLang="en-US" sz="3200" dirty="0">
                <a:solidFill>
                  <a:srgbClr val="0000FF"/>
                </a:solidFill>
                <a:ea typeface="华文新魏" panose="02010800040101010101" pitchFamily="2" charset="-122"/>
              </a:rPr>
              <a:t>自动化的意义，首先研究一下已经实现了自动化的一种工业</a:t>
            </a:r>
            <a:r>
              <a:rPr lang="zh-CN" altLang="en-US" sz="3200" dirty="0">
                <a:solidFill>
                  <a:srgbClr val="0000FF"/>
                </a:solidFill>
                <a:latin typeface="Times New Roman" panose="02020603050405020304"/>
                <a:ea typeface="华文新魏" panose="02010800040101010101" pitchFamily="2" charset="-122"/>
              </a:rPr>
              <a:t>—</a:t>
            </a:r>
            <a:r>
              <a:rPr lang="zh-CN" altLang="en-US" sz="3200" dirty="0">
                <a:solidFill>
                  <a:srgbClr val="0000FF"/>
                </a:solidFill>
                <a:ea typeface="华文新魏" panose="02010800040101010101" pitchFamily="2" charset="-122"/>
              </a:rPr>
              <a:t>炼钢业的情况可能是有帮助的。参观过炼钢厂的人对炼钢的各个不同的步骤有所了解：从鼓风炉开始，</a:t>
            </a:r>
            <a:r>
              <a:rPr lang="zh-CN" altLang="en-US" sz="3200" dirty="0">
                <a:solidFill>
                  <a:srgbClr val="FF0000"/>
                </a:solidFill>
                <a:ea typeface="华文新魏" panose="02010800040101010101" pitchFamily="2" charset="-122"/>
              </a:rPr>
              <a:t>经过相互联系的步骤</a:t>
            </a:r>
            <a:r>
              <a:rPr lang="zh-CN" altLang="en-US" sz="3200" dirty="0">
                <a:solidFill>
                  <a:srgbClr val="0000FF"/>
                </a:solidFill>
                <a:ea typeface="华文新魏" panose="02010800040101010101" pitchFamily="2" charset="-122"/>
              </a:rPr>
              <a:t>，直到最后制成钢条或钢板，准备运往加工车间或汽车制造厂。为了使钢厂的每个部门能高效率运转，可以利用计算机进行控制，把钢厂运转所需要的一切信息、资料都输入到计算机里去。就鼓风机而言，需要给计算机输入以下几方面的资料：送入炉内的原料，炉子操作温度和调配炉内的各种配料的最佳方案。</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6114">
                                            <p:txEl>
                                              <p:pRg st="0" end="0"/>
                                            </p:txEl>
                                          </p:spTgt>
                                        </p:tgtEl>
                                        <p:attrNameLst>
                                          <p:attrName>style.visibility</p:attrName>
                                        </p:attrNameLst>
                                      </p:cBhvr>
                                      <p:to>
                                        <p:strVal val="visible"/>
                                      </p:to>
                                    </p:set>
                                    <p:animEffect transition="in" filter="blinds(horizontal)">
                                      <p:cBhvr>
                                        <p:cTn id="7" dur="500"/>
                                        <p:tgtEl>
                                          <p:spTgt spid="3461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6114">
                                            <p:txEl>
                                              <p:pRg st="1" end="1"/>
                                            </p:txEl>
                                          </p:spTgt>
                                        </p:tgtEl>
                                        <p:attrNameLst>
                                          <p:attrName>style.visibility</p:attrName>
                                        </p:attrNameLst>
                                      </p:cBhvr>
                                      <p:to>
                                        <p:strVal val="visible"/>
                                      </p:to>
                                    </p:set>
                                    <p:animEffect transition="in" filter="blinds(horizontal)">
                                      <p:cBhvr>
                                        <p:cTn id="12" dur="500"/>
                                        <p:tgtEl>
                                          <p:spTgt spid="3461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4"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575187" y="634179"/>
            <a:ext cx="11149781" cy="5702249"/>
          </a:xfrm>
        </p:spPr>
        <p:txBody>
          <a:bodyPr/>
          <a:lstStyle/>
          <a:p>
            <a:pPr marL="0" indent="0" algn="just" hangingPunct="0">
              <a:buFontTx/>
              <a:buNone/>
            </a:pPr>
            <a:r>
              <a:rPr lang="zh-CN" altLang="en-US" sz="3200" dirty="0">
                <a:ea typeface="楷体_GB2312" panose="02010609030101010101" pitchFamily="49" charset="-122"/>
              </a:rPr>
              <a:t>　　 </a:t>
            </a:r>
            <a:r>
              <a:rPr lang="zh-CN" altLang="en-US" sz="3200" b="1" dirty="0">
                <a:ea typeface="楷体_GB2312" panose="02010609030101010101" pitchFamily="49" charset="-122"/>
              </a:rPr>
              <a:t>译文第一句增加了</a:t>
            </a:r>
            <a:r>
              <a:rPr lang="zh-CN" altLang="en-US" sz="3200" b="1" dirty="0">
                <a:latin typeface="Times New Roman" panose="02020603050405020304"/>
                <a:ea typeface="楷体_GB2312" panose="02010609030101010101" pitchFamily="49" charset="-122"/>
              </a:rPr>
              <a:t>“</a:t>
            </a:r>
            <a:r>
              <a:rPr lang="zh-CN" altLang="en-US" sz="3200" b="1" dirty="0">
                <a:ea typeface="楷体_GB2312" panose="02010609030101010101" pitchFamily="49" charset="-122"/>
              </a:rPr>
              <a:t>要想了解自动化的意义</a:t>
            </a:r>
            <a:r>
              <a:rPr lang="zh-CN" altLang="en-US" sz="3200" b="1" dirty="0">
                <a:latin typeface="Times New Roman" panose="02020603050405020304"/>
                <a:ea typeface="楷体_GB2312" panose="02010609030101010101" pitchFamily="49" charset="-122"/>
              </a:rPr>
              <a:t>”</a:t>
            </a:r>
            <a:r>
              <a:rPr lang="zh-CN" altLang="en-US" sz="3200" b="1" dirty="0">
                <a:ea typeface="楷体_GB2312" panose="02010609030101010101" pitchFamily="49" charset="-122"/>
              </a:rPr>
              <a:t>，这是由于</a:t>
            </a:r>
            <a:r>
              <a:rPr lang="en-US" altLang="zh-CN" sz="3200" dirty="0">
                <a:ea typeface="楷体_GB2312" panose="02010609030101010101" pitchFamily="49" charset="-122"/>
              </a:rPr>
              <a:t>It might help</a:t>
            </a:r>
            <a:r>
              <a:rPr lang="zh-CN" altLang="en-US" sz="3200" b="1" dirty="0">
                <a:ea typeface="楷体_GB2312" panose="02010609030101010101" pitchFamily="49" charset="-122"/>
              </a:rPr>
              <a:t>等于</a:t>
            </a:r>
            <a:r>
              <a:rPr lang="en-US" altLang="zh-CN" sz="3200" dirty="0">
                <a:ea typeface="楷体_GB2312" panose="02010609030101010101" pitchFamily="49" charset="-122"/>
              </a:rPr>
              <a:t>It might help us to understand automation</a:t>
            </a:r>
            <a:r>
              <a:rPr lang="en-US" altLang="zh-CN" sz="3200" b="1" dirty="0">
                <a:ea typeface="楷体_GB2312" panose="02010609030101010101" pitchFamily="49" charset="-122"/>
              </a:rPr>
              <a:t>，</a:t>
            </a:r>
            <a:r>
              <a:rPr lang="zh-CN" altLang="en-US" sz="3200" b="1" dirty="0">
                <a:ea typeface="楷体_GB2312" panose="02010609030101010101" pitchFamily="49" charset="-122"/>
              </a:rPr>
              <a:t>而且增加这个短语后，可以使第一段与第二段在意义上更紧密地联系起来。</a:t>
            </a:r>
          </a:p>
          <a:p>
            <a:pPr marL="0" indent="0" algn="just" hangingPunct="0">
              <a:buFontTx/>
              <a:buNone/>
            </a:pPr>
            <a:r>
              <a:rPr lang="zh-CN" altLang="en-US" sz="3200" b="1" dirty="0">
                <a:ea typeface="楷体_GB2312" panose="02010609030101010101" pitchFamily="49" charset="-122"/>
              </a:rPr>
              <a:t>　　在第二句中把定语</a:t>
            </a:r>
            <a:r>
              <a:rPr lang="en-US" altLang="zh-CN" sz="3200" dirty="0">
                <a:ea typeface="楷体_GB2312" panose="02010609030101010101" pitchFamily="49" charset="-122"/>
              </a:rPr>
              <a:t>which are interlinked</a:t>
            </a:r>
            <a:r>
              <a:rPr lang="zh-CN" altLang="en-US" sz="3200" b="1" dirty="0">
                <a:ea typeface="楷体_GB2312" panose="02010609030101010101" pitchFamily="49" charset="-122"/>
              </a:rPr>
              <a:t>译成</a:t>
            </a:r>
            <a:r>
              <a:rPr lang="zh-CN" altLang="en-US" sz="3200" b="1" dirty="0">
                <a:latin typeface="Times New Roman" panose="02020603050405020304"/>
                <a:ea typeface="楷体_GB2312" panose="02010609030101010101" pitchFamily="49" charset="-122"/>
              </a:rPr>
              <a:t>“</a:t>
            </a:r>
            <a:r>
              <a:rPr lang="zh-CN" altLang="en-US" sz="3200" b="1" dirty="0">
                <a:ea typeface="楷体_GB2312" panose="02010609030101010101" pitchFamily="49" charset="-122"/>
              </a:rPr>
              <a:t>经过相互联系的步骤</a:t>
            </a:r>
            <a:r>
              <a:rPr lang="zh-CN" altLang="en-US" sz="3200" b="1" dirty="0">
                <a:latin typeface="Times New Roman" panose="02020603050405020304"/>
                <a:ea typeface="楷体_GB2312" panose="02010609030101010101" pitchFamily="49" charset="-122"/>
              </a:rPr>
              <a:t>”</a:t>
            </a:r>
            <a:r>
              <a:rPr lang="zh-CN" altLang="en-US" sz="3200" b="1" dirty="0">
                <a:ea typeface="楷体_GB2312" panose="02010609030101010101" pitchFamily="49" charset="-122"/>
              </a:rPr>
              <a:t>，这样不受句型限制按时间顺序的译法，可以使上下文衔接紧密，连贯顺畅。</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blinds(horizontal)">
                                      <p:cBhvr>
                                        <p:cTn id="7" dur="500"/>
                                        <p:tgtEl>
                                          <p:spTgt spid="55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blinds(horizontal)">
                                      <p:cBhvr>
                                        <p:cTn id="12" dur="500"/>
                                        <p:tgtEl>
                                          <p:spTgt spid="552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1" name="Rectangle 3"/>
          <p:cNvSpPr>
            <a:spLocks noGrp="1" noChangeArrowheads="1"/>
          </p:cNvSpPr>
          <p:nvPr>
            <p:ph type="body" idx="1"/>
          </p:nvPr>
        </p:nvSpPr>
        <p:spPr>
          <a:xfrm>
            <a:off x="471948" y="722671"/>
            <a:ext cx="11031794" cy="5589639"/>
          </a:xfrm>
        </p:spPr>
        <p:txBody>
          <a:bodyPr/>
          <a:lstStyle/>
          <a:p>
            <a:pPr marL="0" indent="0" algn="just" hangingPunct="0">
              <a:lnSpc>
                <a:spcPct val="105000"/>
              </a:lnSpc>
              <a:spcBef>
                <a:spcPct val="5000"/>
              </a:spcBef>
              <a:buFontTx/>
              <a:buNone/>
            </a:pPr>
            <a:r>
              <a:rPr lang="zh-CN" altLang="en-US" dirty="0">
                <a:solidFill>
                  <a:srgbClr val="FF33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1" dirty="0" smtClean="0">
                <a:solidFill>
                  <a:srgbClr val="FF3300"/>
                </a:solidFill>
                <a:latin typeface="Times New Roman" panose="02020603050405020304" pitchFamily="18" charset="0"/>
                <a:ea typeface="宋体" panose="02010600030101010101" pitchFamily="2" charset="-122"/>
                <a:cs typeface="Times New Roman" panose="02020603050405020304" pitchFamily="18" charset="0"/>
              </a:rPr>
              <a:t>整体</a:t>
            </a:r>
            <a:r>
              <a:rPr lang="zh-CN" altLang="en-US" b="1" dirty="0">
                <a:solidFill>
                  <a:srgbClr val="FF3300"/>
                </a:solidFill>
                <a:latin typeface="Times New Roman" panose="02020603050405020304" pitchFamily="18" charset="0"/>
                <a:ea typeface="宋体" panose="02010600030101010101" pitchFamily="2" charset="-122"/>
                <a:cs typeface="Times New Roman" panose="02020603050405020304" pitchFamily="18" charset="0"/>
              </a:rPr>
              <a:t>美</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marL="0" indent="0" algn="just" hangingPunct="0">
              <a:lnSpc>
                <a:spcPct val="105000"/>
              </a:lnSpc>
              <a:spcBef>
                <a:spcPct val="5000"/>
              </a:spcBef>
              <a:buFontTx/>
              <a:buNone/>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       科技文章论理准确、逻辑严密，语段的语法粘着手段得到全面应用。语段大致可定义为“句子组合”。</a:t>
            </a:r>
          </a:p>
          <a:p>
            <a:pPr marL="0" indent="0" algn="just" hangingPunct="0">
              <a:lnSpc>
                <a:spcPct val="105000"/>
              </a:lnSpc>
              <a:spcBef>
                <a:spcPct val="5000"/>
              </a:spcBef>
              <a:buFontTx/>
              <a:buNone/>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　　语法粘着手段一般分为三大类：</a:t>
            </a:r>
          </a:p>
          <a:p>
            <a:pPr marL="0" indent="0" algn="just" hangingPunct="0">
              <a:lnSpc>
                <a:spcPct val="105000"/>
              </a:lnSpc>
              <a:spcBef>
                <a:spcPct val="5000"/>
              </a:spcBef>
              <a:buFontTx/>
              <a:buNone/>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　　逻辑纽带（</a:t>
            </a:r>
            <a:r>
              <a:rPr lang="en-US" altLang="zh-CN" dirty="0">
                <a:latin typeface="Times New Roman" panose="02020603050405020304" pitchFamily="18" charset="0"/>
                <a:ea typeface="宋体" panose="02010600030101010101" pitchFamily="2" charset="-122"/>
                <a:cs typeface="Times New Roman" panose="02020603050405020304" pitchFamily="18" charset="0"/>
              </a:rPr>
              <a:t>logical connector</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a:t>
            </a:r>
          </a:p>
          <a:p>
            <a:pPr marL="0" indent="0" algn="just" hangingPunct="0">
              <a:lnSpc>
                <a:spcPct val="105000"/>
              </a:lnSpc>
              <a:spcBef>
                <a:spcPct val="5000"/>
              </a:spcBef>
              <a:buFontTx/>
              <a:buNone/>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　　照应关系（</a:t>
            </a:r>
            <a:r>
              <a:rPr lang="en-US" altLang="zh-CN" dirty="0">
                <a:latin typeface="Times New Roman" panose="02020603050405020304" pitchFamily="18" charset="0"/>
                <a:ea typeface="宋体" panose="02010600030101010101" pitchFamily="2" charset="-122"/>
                <a:cs typeface="Times New Roman" panose="02020603050405020304" pitchFamily="18" charset="0"/>
              </a:rPr>
              <a:t>referential ties</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a:p>
            <a:pPr marL="0" indent="0" algn="just" hangingPunct="0">
              <a:lnSpc>
                <a:spcPct val="105000"/>
              </a:lnSpc>
              <a:spcBef>
                <a:spcPct val="5000"/>
              </a:spcBef>
              <a:buFontTx/>
              <a:buNone/>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　　词汇纽带（</a:t>
            </a:r>
            <a:r>
              <a:rPr lang="en-US" altLang="zh-CN" dirty="0">
                <a:latin typeface="Times New Roman" panose="02020603050405020304" pitchFamily="18" charset="0"/>
                <a:ea typeface="宋体" panose="02010600030101010101" pitchFamily="2" charset="-122"/>
                <a:cs typeface="Times New Roman" panose="02020603050405020304" pitchFamily="18" charset="0"/>
              </a:rPr>
              <a:t>lexical connectors</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a:t>
            </a:r>
          </a:p>
          <a:p>
            <a:pPr marL="0" indent="0" algn="just" hangingPunct="0">
              <a:lnSpc>
                <a:spcPct val="105000"/>
              </a:lnSpc>
              <a:spcBef>
                <a:spcPct val="5000"/>
              </a:spcBef>
              <a:buFontTx/>
              <a:buNone/>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　　在翻译的过程中，我们可以有意识地运用这些手段，一方面有助于我们对原文形成正确的理解，另一方面也可以使译文逻辑清楚、条理分明、浑然一体。</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blinds(horizontal)">
                                      <p:cBhvr>
                                        <p:cTn id="7" dur="500"/>
                                        <p:tgtEl>
                                          <p:spTgt spid="63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blinds(horizontal)">
                                      <p:cBhvr>
                                        <p:cTn id="12" dur="500"/>
                                        <p:tgtEl>
                                          <p:spTgt spid="634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1">
                                            <p:txEl>
                                              <p:pRg st="2" end="2"/>
                                            </p:txEl>
                                          </p:spTgt>
                                        </p:tgtEl>
                                        <p:attrNameLst>
                                          <p:attrName>style.visibility</p:attrName>
                                        </p:attrNameLst>
                                      </p:cBhvr>
                                      <p:to>
                                        <p:strVal val="visible"/>
                                      </p:to>
                                    </p:set>
                                    <p:animEffect transition="in" filter="blinds(horizontal)">
                                      <p:cBhvr>
                                        <p:cTn id="17" dur="500"/>
                                        <p:tgtEl>
                                          <p:spTgt spid="634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1">
                                            <p:txEl>
                                              <p:pRg st="3" end="3"/>
                                            </p:txEl>
                                          </p:spTgt>
                                        </p:tgtEl>
                                        <p:attrNameLst>
                                          <p:attrName>style.visibility</p:attrName>
                                        </p:attrNameLst>
                                      </p:cBhvr>
                                      <p:to>
                                        <p:strVal val="visible"/>
                                      </p:to>
                                    </p:set>
                                    <p:animEffect transition="in" filter="blinds(horizontal)">
                                      <p:cBhvr>
                                        <p:cTn id="22" dur="500"/>
                                        <p:tgtEl>
                                          <p:spTgt spid="634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491">
                                            <p:txEl>
                                              <p:pRg st="4" end="4"/>
                                            </p:txEl>
                                          </p:spTgt>
                                        </p:tgtEl>
                                        <p:attrNameLst>
                                          <p:attrName>style.visibility</p:attrName>
                                        </p:attrNameLst>
                                      </p:cBhvr>
                                      <p:to>
                                        <p:strVal val="visible"/>
                                      </p:to>
                                    </p:set>
                                    <p:animEffect transition="in" filter="blinds(horizontal)">
                                      <p:cBhvr>
                                        <p:cTn id="27" dur="500"/>
                                        <p:tgtEl>
                                          <p:spTgt spid="634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3491">
                                            <p:txEl>
                                              <p:pRg st="5" end="5"/>
                                            </p:txEl>
                                          </p:spTgt>
                                        </p:tgtEl>
                                        <p:attrNameLst>
                                          <p:attrName>style.visibility</p:attrName>
                                        </p:attrNameLst>
                                      </p:cBhvr>
                                      <p:to>
                                        <p:strVal val="visible"/>
                                      </p:to>
                                    </p:set>
                                    <p:animEffect transition="in" filter="blinds(horizontal)">
                                      <p:cBhvr>
                                        <p:cTn id="32" dur="500"/>
                                        <p:tgtEl>
                                          <p:spTgt spid="634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3491">
                                            <p:txEl>
                                              <p:pRg st="6" end="6"/>
                                            </p:txEl>
                                          </p:spTgt>
                                        </p:tgtEl>
                                        <p:attrNameLst>
                                          <p:attrName>style.visibility</p:attrName>
                                        </p:attrNameLst>
                                      </p:cBhvr>
                                      <p:to>
                                        <p:strVal val="visible"/>
                                      </p:to>
                                    </p:set>
                                    <p:animEffect transition="in" filter="blinds(horizontal)">
                                      <p:cBhvr>
                                        <p:cTn id="37" dur="500"/>
                                        <p:tgtEl>
                                          <p:spTgt spid="634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idx="4294967295"/>
          </p:nvPr>
        </p:nvSpPr>
        <p:spPr>
          <a:xfrm>
            <a:off x="1625600" y="-1456267"/>
            <a:ext cx="10363200" cy="660400"/>
          </a:xfrm>
          <a:prstGeom prst="rect">
            <a:avLst/>
          </a:prstGeom>
        </p:spPr>
        <p:txBody>
          <a:bodyPr/>
          <a:lstStyle/>
          <a:p>
            <a:pPr>
              <a:defRPr/>
            </a:pPr>
            <a:endParaRPr lang="zh-CN" altLang="en-US" dirty="0">
              <a:latin typeface="+mj-lt"/>
              <a:ea typeface="+mj-ea"/>
              <a:cs typeface="+mj-cs"/>
            </a:endParaRPr>
          </a:p>
        </p:txBody>
      </p:sp>
      <p:sp>
        <p:nvSpPr>
          <p:cNvPr id="34819" name="Rectangle 3"/>
          <p:cNvSpPr>
            <a:spLocks noGrp="1" noChangeArrowheads="1"/>
          </p:cNvSpPr>
          <p:nvPr>
            <p:ph idx="4294967295"/>
          </p:nvPr>
        </p:nvSpPr>
        <p:spPr>
          <a:xfrm>
            <a:off x="1828800" y="228600"/>
            <a:ext cx="10363200" cy="6096000"/>
          </a:xfrm>
          <a:prstGeom prst="rect">
            <a:avLst/>
          </a:prstGeom>
        </p:spPr>
        <p:txBody>
          <a:bodyPr/>
          <a:lstStyle/>
          <a:p>
            <a:pPr>
              <a:buFont typeface="Wingdings" panose="05000000000000000000" pitchFamily="2" charset="2"/>
              <a:buNone/>
            </a:pPr>
            <a:r>
              <a:rPr lang="zh-CN" altLang="en-US">
                <a:latin typeface="宋体" panose="02010600030101010101" pitchFamily="2" charset="-122"/>
              </a:rPr>
              <a:t> </a:t>
            </a:r>
            <a:endParaRPr lang="zh-CN" altLang="en-US" sz="2400" b="1">
              <a:latin typeface="宋体" panose="02010600030101010101" pitchFamily="2" charset="-122"/>
            </a:endParaRPr>
          </a:p>
        </p:txBody>
      </p:sp>
      <p:sp>
        <p:nvSpPr>
          <p:cNvPr id="32772" name="Rectangle 4"/>
          <p:cNvSpPr>
            <a:spLocks noChangeArrowheads="1"/>
          </p:cNvSpPr>
          <p:nvPr/>
        </p:nvSpPr>
        <p:spPr bwMode="auto">
          <a:xfrm>
            <a:off x="575188" y="457200"/>
            <a:ext cx="11061290" cy="5303520"/>
          </a:xfrm>
          <a:prstGeom prst="rect">
            <a:avLst/>
          </a:prstGeom>
          <a:noFill/>
          <a:ln w="12700" cap="sq">
            <a:noFill/>
            <a:miter lim="800000"/>
            <a:headEnd type="none" w="sm" len="sm"/>
            <a:tailEnd type="none" w="sm" len="sm"/>
          </a:ln>
        </p:spPr>
        <p:txBody>
          <a:bodyPr wrap="square">
            <a:spAutoFit/>
          </a:bodyPr>
          <a:lstStyle/>
          <a:p>
            <a:pPr>
              <a:lnSpc>
                <a:spcPct val="110000"/>
              </a:lnSpc>
            </a:pPr>
            <a:r>
              <a:rPr lang="zh-CN" altLang="en-US" sz="2800" b="1" dirty="0">
                <a:latin typeface="Times New Roman" panose="02020603050405020304" pitchFamily="18" charset="0"/>
              </a:rPr>
              <a:t>2. 科技英语长句的分析与翻译</a:t>
            </a:r>
          </a:p>
          <a:p>
            <a:pPr>
              <a:lnSpc>
                <a:spcPct val="110000"/>
              </a:lnSpc>
            </a:pPr>
            <a:r>
              <a:rPr lang="en-US" altLang="zh-CN" sz="2800" b="1" dirty="0">
                <a:latin typeface="Times New Roman" panose="02020603050405020304" pitchFamily="18" charset="0"/>
              </a:rPr>
              <a:t>a. </a:t>
            </a:r>
            <a:r>
              <a:rPr lang="zh-CN" altLang="en-US" sz="2800" b="1" dirty="0">
                <a:latin typeface="Times New Roman" panose="02020603050405020304" pitchFamily="18" charset="0"/>
              </a:rPr>
              <a:t>科技英语长句的扩展方式</a:t>
            </a:r>
          </a:p>
          <a:p>
            <a:pPr>
              <a:lnSpc>
                <a:spcPct val="110000"/>
              </a:lnSpc>
            </a:pPr>
            <a:r>
              <a:rPr lang="zh-CN" altLang="en-US" sz="2800" b="1" dirty="0">
                <a:latin typeface="Times New Roman" panose="02020603050405020304" pitchFamily="18" charset="0"/>
              </a:rPr>
              <a:t>        科技英语中长句是由基本句型扩展起来的。扩展的方式主要由三种：</a:t>
            </a:r>
            <a:r>
              <a:rPr lang="zh-CN" altLang="en-US" sz="2800" b="1" u="sng" dirty="0">
                <a:solidFill>
                  <a:schemeClr val="accent1"/>
                </a:solidFill>
                <a:effectLst>
                  <a:outerShdw blurRad="38100" dist="25400" dir="5400000" algn="ctr" rotWithShape="0">
                    <a:srgbClr val="6E747A">
                      <a:alpha val="43000"/>
                    </a:srgbClr>
                  </a:outerShdw>
                </a:effectLst>
                <a:latin typeface="Times New Roman" panose="02020603050405020304" pitchFamily="18" charset="0"/>
              </a:rPr>
              <a:t>（1）增加修饰语（即定语、状语）或并列成分</a:t>
            </a:r>
            <a:r>
              <a:rPr lang="zh-CN" altLang="en-US" sz="2800" b="1" dirty="0">
                <a:latin typeface="Times New Roman" panose="02020603050405020304" pitchFamily="18" charset="0"/>
              </a:rPr>
              <a:t>；（</a:t>
            </a:r>
            <a:r>
              <a:rPr lang="zh-CN" altLang="en-US" sz="28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rPr>
              <a:t>2）用各种短语（介词短语、分词短语、不定式短语、动名词短语等）或词组来充当句子的某一成分；（3）将两个或数个简单句组成并列复合句或主从复合句。</a:t>
            </a:r>
            <a:r>
              <a:rPr lang="zh-CN" altLang="en-US" sz="2800" b="1" dirty="0">
                <a:latin typeface="Times New Roman" panose="02020603050405020304" pitchFamily="18" charset="0"/>
              </a:rPr>
              <a:t>通过前两种方式扩展起来的句子，一般仍是简单句，它包含一个“主谓结构”，而第三种方式扩展的句子，都至少包含两个“主谓结构”。这三种扩展方式也可能同时出现在一个长句中。为了学会分析长句，掌握化繁为简的能力，我们有必要大概了解一些长句扩展的方式和规律。下面两例说明短句是怎样逐步扩大为长句的。</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4"/>
          <p:cNvSpPr>
            <a:spLocks noChangeArrowheads="1"/>
          </p:cNvSpPr>
          <p:nvPr/>
        </p:nvSpPr>
        <p:spPr bwMode="auto">
          <a:xfrm>
            <a:off x="589935" y="663677"/>
            <a:ext cx="10972799" cy="5047536"/>
          </a:xfrm>
          <a:prstGeom prst="rect">
            <a:avLst/>
          </a:prstGeom>
          <a:noFill/>
          <a:ln w="12700" cap="sq">
            <a:noFill/>
            <a:miter lim="800000"/>
            <a:headEnd type="none" w="sm" len="sm"/>
            <a:tailEnd type="none" w="sm" len="sm"/>
          </a:ln>
        </p:spPr>
        <p:txBody>
          <a:bodyPr wrap="square">
            <a:spAutoFit/>
          </a:bodyPr>
          <a:lstStyle/>
          <a:p>
            <a:pPr>
              <a:lnSpc>
                <a:spcPct val="115000"/>
              </a:lnSpc>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The number of protons is equal to number of electrons.</a:t>
            </a:r>
            <a:r>
              <a:rPr lang="zh-CN" altLang="en-US" sz="2800" b="1" dirty="0">
                <a:latin typeface="Times New Roman" panose="02020603050405020304" pitchFamily="18" charset="0"/>
              </a:rPr>
              <a:t>质子数等于电子数。</a:t>
            </a:r>
          </a:p>
          <a:p>
            <a:pPr>
              <a:lnSpc>
                <a:spcPct val="115000"/>
              </a:lnSpc>
            </a:pPr>
            <a:r>
              <a:rPr lang="zh-CN" altLang="en-US" sz="2800" b="1" dirty="0">
                <a:latin typeface="Times New Roman" panose="02020603050405020304" pitchFamily="18" charset="0"/>
              </a:rPr>
              <a:t>　　扩展（1）</a:t>
            </a:r>
            <a:r>
              <a:rPr lang="en-US" altLang="zh-CN" sz="2800" b="1" dirty="0">
                <a:latin typeface="Times New Roman" panose="02020603050405020304" pitchFamily="18" charset="0"/>
              </a:rPr>
              <a:t>The number of protons </a:t>
            </a:r>
            <a:r>
              <a:rPr lang="en-US" altLang="zh-CN" sz="2800" b="1" u="sng" dirty="0">
                <a:latin typeface="Times New Roman" panose="02020603050405020304" pitchFamily="18" charset="0"/>
              </a:rPr>
              <a:t>in the atomic nucleus</a:t>
            </a:r>
            <a:r>
              <a:rPr lang="en-US" altLang="zh-CN" sz="2800" b="1" dirty="0">
                <a:latin typeface="Times New Roman" panose="02020603050405020304" pitchFamily="18" charset="0"/>
              </a:rPr>
              <a:t> is equal to the number of electrons.</a:t>
            </a:r>
          </a:p>
          <a:p>
            <a:pPr>
              <a:lnSpc>
                <a:spcPct val="115000"/>
              </a:lnSpc>
            </a:pPr>
            <a:r>
              <a:rPr lang="zh-CN" altLang="en-US" sz="2800" b="1" dirty="0">
                <a:latin typeface="Times New Roman" panose="02020603050405020304" pitchFamily="18" charset="0"/>
              </a:rPr>
              <a:t>　　原子核里的质子数等于电子数。（主语后增加了一个由介词短语表示的后置定语）</a:t>
            </a:r>
          </a:p>
          <a:p>
            <a:pPr>
              <a:lnSpc>
                <a:spcPct val="115000"/>
              </a:lnSpc>
            </a:pPr>
            <a:r>
              <a:rPr lang="zh-CN" altLang="en-US" sz="2800" b="1" dirty="0">
                <a:latin typeface="Times New Roman" panose="02020603050405020304" pitchFamily="18" charset="0"/>
              </a:rPr>
              <a:t>　　扩展（2）</a:t>
            </a:r>
            <a:r>
              <a:rPr lang="en-US" altLang="zh-CN" sz="2800" b="1" dirty="0">
                <a:latin typeface="Times New Roman" panose="02020603050405020304" pitchFamily="18" charset="0"/>
              </a:rPr>
              <a:t>The number of protons in the atomic nucleus is equal to the number of electrons </a:t>
            </a:r>
            <a:r>
              <a:rPr lang="en-US" altLang="zh-CN" sz="2800" b="1" u="sng" dirty="0" smtClean="0">
                <a:latin typeface="Times New Roman" panose="02020603050405020304" pitchFamily="18" charset="0"/>
              </a:rPr>
              <a:t>revolving </a:t>
            </a:r>
            <a:r>
              <a:rPr lang="en-US" altLang="zh-CN" sz="2800" b="1" u="sng" dirty="0">
                <a:latin typeface="Times New Roman" panose="02020603050405020304" pitchFamily="18" charset="0"/>
              </a:rPr>
              <a:t>around that nucleus</a:t>
            </a:r>
            <a:r>
              <a:rPr lang="en-US" altLang="zh-CN" sz="2800" b="1" dirty="0">
                <a:latin typeface="Times New Roman" panose="02020603050405020304" pitchFamily="18" charset="0"/>
              </a:rPr>
              <a:t>.</a:t>
            </a:r>
          </a:p>
          <a:p>
            <a:pPr>
              <a:lnSpc>
                <a:spcPct val="115000"/>
              </a:lnSpc>
            </a:pPr>
            <a:r>
              <a:rPr lang="zh-CN" altLang="en-US" sz="2800" b="1" dirty="0">
                <a:latin typeface="Times New Roman" panose="02020603050405020304" pitchFamily="18" charset="0"/>
              </a:rPr>
              <a:t>　　原子核里的质子数等于围绕原子核旋转的电子数。（宾语后又增加一个由分词短语表示的后置定语）</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4"/>
          <p:cNvSpPr>
            <a:spLocks noChangeArrowheads="1"/>
          </p:cNvSpPr>
          <p:nvPr/>
        </p:nvSpPr>
        <p:spPr bwMode="auto">
          <a:xfrm>
            <a:off x="648929" y="560439"/>
            <a:ext cx="10840065" cy="5047536"/>
          </a:xfrm>
          <a:prstGeom prst="rect">
            <a:avLst/>
          </a:prstGeom>
          <a:noFill/>
          <a:ln w="12700" cap="sq">
            <a:noFill/>
            <a:miter lim="800000"/>
            <a:headEnd type="none" w="sm" len="sm"/>
            <a:tailEnd type="none" w="sm" len="sm"/>
          </a:ln>
        </p:spPr>
        <p:txBody>
          <a:bodyPr wrap="square">
            <a:spAutoFit/>
          </a:bodyPr>
          <a:lstStyle/>
          <a:p>
            <a:pPr>
              <a:lnSpc>
                <a:spcPct val="115000"/>
              </a:lnSpc>
            </a:pPr>
            <a:r>
              <a:rPr lang="en-US" altLang="zh-CN" sz="2800" b="1" dirty="0">
                <a:latin typeface="Times New Roman" panose="02020603050405020304" pitchFamily="18" charset="0"/>
              </a:rPr>
              <a:t>Other elements necessary for </a:t>
            </a:r>
            <a:r>
              <a:rPr lang="en-US" altLang="zh-CN" sz="2800" b="1" dirty="0" smtClean="0">
                <a:latin typeface="Times New Roman" panose="02020603050405020304" pitchFamily="18" charset="0"/>
              </a:rPr>
              <a:t>reactions</a:t>
            </a:r>
            <a:r>
              <a:rPr lang="zh-CN" altLang="en-US" sz="2800" b="1" dirty="0" smtClean="0">
                <a:latin typeface="Times New Roman" panose="02020603050405020304" pitchFamily="18" charset="0"/>
              </a:rPr>
              <a:t>（光合作用）</a:t>
            </a:r>
            <a:r>
              <a:rPr lang="en-US" altLang="zh-CN" sz="2800" b="1" dirty="0" smtClean="0">
                <a:latin typeface="Times New Roman" panose="02020603050405020304" pitchFamily="18" charset="0"/>
              </a:rPr>
              <a:t> </a:t>
            </a:r>
            <a:r>
              <a:rPr lang="en-US" altLang="zh-CN" sz="2800" b="1" dirty="0">
                <a:latin typeface="Times New Roman" panose="02020603050405020304" pitchFamily="18" charset="0"/>
              </a:rPr>
              <a:t>are magnesium</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iron  and copper</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and potassium</a:t>
            </a:r>
            <a:r>
              <a:rPr lang="en-US" altLang="zh-CN" sz="2800" b="1" dirty="0" smtClean="0">
                <a:latin typeface="Times New Roman" panose="02020603050405020304" pitchFamily="18" charset="0"/>
              </a:rPr>
              <a:t>.</a:t>
            </a:r>
          </a:p>
          <a:p>
            <a:pPr>
              <a:lnSpc>
                <a:spcPct val="115000"/>
              </a:lnSpc>
            </a:pPr>
            <a:r>
              <a:rPr lang="zh-CN" altLang="en-US" sz="2800" b="1" dirty="0" smtClean="0">
                <a:latin typeface="Times New Roman" panose="02020603050405020304" pitchFamily="18" charset="0"/>
              </a:rPr>
              <a:t>光合作用</a:t>
            </a:r>
            <a:r>
              <a:rPr lang="zh-CN" altLang="en-US" sz="2800" b="1" dirty="0">
                <a:latin typeface="Times New Roman" panose="02020603050405020304" pitchFamily="18" charset="0"/>
              </a:rPr>
              <a:t>需要的其他元素还有镁、铁、铜和钾。</a:t>
            </a:r>
          </a:p>
          <a:p>
            <a:pPr>
              <a:lnSpc>
                <a:spcPct val="115000"/>
              </a:lnSpc>
            </a:pPr>
            <a:r>
              <a:rPr lang="zh-CN" altLang="en-US" sz="2800" b="1" dirty="0" smtClean="0">
                <a:latin typeface="Times New Roman" panose="02020603050405020304" pitchFamily="18" charset="0"/>
              </a:rPr>
              <a:t>扩展</a:t>
            </a:r>
            <a:endParaRPr lang="en-US" altLang="zh-CN" sz="2800" b="1" dirty="0" smtClean="0">
              <a:latin typeface="Times New Roman" panose="02020603050405020304" pitchFamily="18" charset="0"/>
            </a:endParaRPr>
          </a:p>
          <a:p>
            <a:pPr>
              <a:lnSpc>
                <a:spcPct val="115000"/>
              </a:lnSpc>
            </a:pPr>
            <a:r>
              <a:rPr lang="zh-CN" altLang="en-US" sz="2800" b="1" dirty="0" smtClean="0">
                <a:latin typeface="Times New Roman" panose="02020603050405020304" pitchFamily="18" charset="0"/>
              </a:rPr>
              <a:t>（</a:t>
            </a:r>
            <a:r>
              <a:rPr lang="zh-CN" altLang="en-US" sz="2800" b="1" dirty="0">
                <a:latin typeface="Times New Roman" panose="02020603050405020304" pitchFamily="18" charset="0"/>
              </a:rPr>
              <a:t>1）</a:t>
            </a:r>
            <a:r>
              <a:rPr lang="en-US" altLang="zh-CN" sz="2800" b="1" dirty="0">
                <a:latin typeface="Times New Roman" panose="02020603050405020304" pitchFamily="18" charset="0"/>
              </a:rPr>
              <a:t>Other elements necessary for reactions that we</a:t>
            </a:r>
          </a:p>
          <a:p>
            <a:pPr>
              <a:lnSpc>
                <a:spcPct val="115000"/>
              </a:lnSpc>
            </a:pPr>
            <a:r>
              <a:rPr lang="en-US" altLang="zh-CN" sz="2800" b="1" dirty="0">
                <a:latin typeface="Times New Roman" panose="02020603050405020304" pitchFamily="18" charset="0"/>
              </a:rPr>
              <a:t>             know about are magnesium</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a constituent of chlorophyll</a:t>
            </a:r>
            <a:r>
              <a:rPr lang="zh-CN" altLang="en-US" sz="2800" b="1" dirty="0" smtClean="0">
                <a:latin typeface="Times New Roman" panose="02020603050405020304" pitchFamily="18" charset="0"/>
              </a:rPr>
              <a:t>，</a:t>
            </a:r>
            <a:endParaRPr lang="en-US" altLang="zh-CN" sz="2800" b="1" dirty="0" smtClean="0">
              <a:latin typeface="Times New Roman" panose="02020603050405020304" pitchFamily="18" charset="0"/>
            </a:endParaRPr>
          </a:p>
          <a:p>
            <a:pPr>
              <a:lnSpc>
                <a:spcPct val="115000"/>
              </a:lnSpc>
            </a:pPr>
            <a:r>
              <a:rPr lang="en-US" altLang="zh-CN" sz="2800" b="1" dirty="0" smtClean="0">
                <a:latin typeface="Times New Roman" panose="02020603050405020304" pitchFamily="18" charset="0"/>
              </a:rPr>
              <a:t>          </a:t>
            </a:r>
            <a:r>
              <a:rPr lang="zh-CN" altLang="en-US" sz="2800" b="1" dirty="0" smtClean="0">
                <a:latin typeface="Times New Roman" panose="02020603050405020304" pitchFamily="18" charset="0"/>
              </a:rPr>
              <a:t>  </a:t>
            </a:r>
            <a:r>
              <a:rPr lang="en-US" altLang="zh-CN" sz="2800" b="1" dirty="0" smtClean="0">
                <a:latin typeface="Times New Roman" panose="02020603050405020304" pitchFamily="18" charset="0"/>
              </a:rPr>
              <a:t>iron </a:t>
            </a:r>
            <a:r>
              <a:rPr lang="en-US" altLang="zh-CN" sz="2800" b="1" dirty="0">
                <a:latin typeface="Times New Roman" panose="02020603050405020304" pitchFamily="18" charset="0"/>
              </a:rPr>
              <a:t>and copper</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and potassium.</a:t>
            </a:r>
          </a:p>
          <a:p>
            <a:pPr>
              <a:lnSpc>
                <a:spcPct val="115000"/>
              </a:lnSpc>
            </a:pPr>
            <a:r>
              <a:rPr lang="zh-CN" altLang="en-US" sz="2800" b="1" dirty="0">
                <a:latin typeface="Times New Roman" panose="02020603050405020304" pitchFamily="18" charset="0"/>
              </a:rPr>
              <a:t>    我们已知在光合作用中必需的其他元素还有：作为叶绿素成分的镁以及铁、铜和钾。（主语后增加一个定语从句，表语之一</a:t>
            </a:r>
            <a:r>
              <a:rPr lang="en-US" altLang="zh-CN" sz="2800" b="1" dirty="0">
                <a:latin typeface="Times New Roman" panose="02020603050405020304" pitchFamily="18" charset="0"/>
              </a:rPr>
              <a:t>magnesium</a:t>
            </a:r>
            <a:r>
              <a:rPr lang="zh-CN" altLang="en-US" sz="2800" b="1" dirty="0">
                <a:latin typeface="Times New Roman" panose="02020603050405020304" pitchFamily="18" charset="0"/>
              </a:rPr>
              <a:t>后增加一个同位语，补充说明其内容）</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4"/>
          <p:cNvSpPr>
            <a:spLocks noChangeArrowheads="1"/>
          </p:cNvSpPr>
          <p:nvPr/>
        </p:nvSpPr>
        <p:spPr bwMode="auto">
          <a:xfrm>
            <a:off x="814917" y="752168"/>
            <a:ext cx="10615083" cy="4401205"/>
          </a:xfrm>
          <a:prstGeom prst="rect">
            <a:avLst/>
          </a:prstGeom>
          <a:noFill/>
          <a:ln w="12700" cap="sq">
            <a:noFill/>
            <a:miter lim="800000"/>
            <a:headEnd type="none" w="sm" len="sm"/>
            <a:tailEnd type="none" w="sm" len="sm"/>
          </a:ln>
        </p:spPr>
        <p:txBody>
          <a:bodyPr wrap="square">
            <a:spAutoFit/>
          </a:bodyPr>
          <a:lstStyle/>
          <a:p>
            <a:pPr>
              <a:lnSpc>
                <a:spcPct val="125000"/>
              </a:lnSpc>
            </a:pPr>
            <a:r>
              <a:rPr lang="zh-CN" altLang="en-US" sz="2800" b="1" dirty="0">
                <a:latin typeface="Times New Roman" panose="02020603050405020304" pitchFamily="18" charset="0"/>
              </a:rPr>
              <a:t>扩展2) </a:t>
            </a:r>
            <a:r>
              <a:rPr lang="zh-CN" altLang="en-US" sz="2800" b="1" dirty="0" smtClean="0">
                <a:latin typeface="Times New Roman" panose="02020603050405020304" pitchFamily="18" charset="0"/>
              </a:rPr>
              <a:t>  </a:t>
            </a:r>
            <a:r>
              <a:rPr lang="en-US" altLang="zh-CN" sz="2800" b="1" dirty="0" smtClean="0">
                <a:latin typeface="Times New Roman" panose="02020603050405020304" pitchFamily="18" charset="0"/>
              </a:rPr>
              <a:t>Other </a:t>
            </a:r>
            <a:r>
              <a:rPr lang="en-US" altLang="zh-CN" sz="2800" b="1" dirty="0">
                <a:latin typeface="Times New Roman" panose="02020603050405020304" pitchFamily="18" charset="0"/>
              </a:rPr>
              <a:t>elements necessary for reactions that we know about are magnesium</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a constituent of chlorophyll; iron and copper </a:t>
            </a:r>
            <a:r>
              <a:rPr lang="en-US" altLang="zh-CN" sz="2800" b="1" u="sng" dirty="0">
                <a:latin typeface="Times New Roman" panose="02020603050405020304" pitchFamily="18" charset="0"/>
              </a:rPr>
              <a:t>which are combined into some of the enzyme proteins</a:t>
            </a:r>
            <a:r>
              <a:rPr lang="en-US" altLang="zh-CN" sz="2800" b="1" dirty="0">
                <a:latin typeface="Times New Roman" panose="02020603050405020304" pitchFamily="18" charset="0"/>
              </a:rPr>
              <a:t>; and potassium </a:t>
            </a:r>
            <a:r>
              <a:rPr lang="en-US" altLang="zh-CN" sz="2800" b="1" u="sng" dirty="0">
                <a:latin typeface="Times New Roman" panose="02020603050405020304" pitchFamily="18" charset="0"/>
              </a:rPr>
              <a:t>which is necessary for a number of cell processes</a:t>
            </a:r>
            <a:r>
              <a:rPr lang="en-US" altLang="zh-CN" sz="2800" b="1" dirty="0">
                <a:latin typeface="Times New Roman" panose="02020603050405020304" pitchFamily="18" charset="0"/>
              </a:rPr>
              <a:t>.　</a:t>
            </a:r>
            <a:endParaRPr lang="en-US" altLang="zh-CN" sz="2800" b="1" dirty="0" smtClean="0">
              <a:latin typeface="Times New Roman" panose="02020603050405020304" pitchFamily="18" charset="0"/>
            </a:endParaRPr>
          </a:p>
          <a:p>
            <a:pPr>
              <a:lnSpc>
                <a:spcPct val="125000"/>
              </a:lnSpc>
            </a:pPr>
            <a:endParaRPr lang="en-US" altLang="zh-CN" sz="2800" b="1" dirty="0" smtClean="0">
              <a:latin typeface="Times New Roman" panose="02020603050405020304" pitchFamily="18" charset="0"/>
            </a:endParaRPr>
          </a:p>
          <a:p>
            <a:pPr>
              <a:lnSpc>
                <a:spcPct val="125000"/>
              </a:lnSpc>
            </a:pPr>
            <a:r>
              <a:rPr lang="zh-CN" altLang="en-US" sz="2800" b="1" dirty="0" smtClean="0">
                <a:latin typeface="Times New Roman" panose="02020603050405020304" pitchFamily="18" charset="0"/>
              </a:rPr>
              <a:t>我们</a:t>
            </a:r>
            <a:r>
              <a:rPr lang="zh-CN" altLang="en-US" sz="2800" b="1" dirty="0">
                <a:latin typeface="Times New Roman" panose="02020603050405020304" pitchFamily="18" charset="0"/>
              </a:rPr>
              <a:t>一直在光合作用中必需的其他元素还有：作为叶绿素成分的镁，某</a:t>
            </a:r>
            <a:r>
              <a:rPr lang="zh-CN" altLang="en-US" sz="2800" b="1" dirty="0" smtClean="0">
                <a:latin typeface="Times New Roman" panose="02020603050405020304" pitchFamily="18" charset="0"/>
              </a:rPr>
              <a:t>些酶</a:t>
            </a:r>
            <a:r>
              <a:rPr lang="zh-CN" altLang="en-US" sz="2800" b="1" dirty="0">
                <a:latin typeface="Times New Roman" panose="02020603050405020304" pitchFamily="18" charset="0"/>
              </a:rPr>
              <a:t>蛋白成分的铁和铜以及许多细胞形成过程中所必需的钾．（在另外两个表语后各增加了一个定语从句）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4"/>
          <p:cNvSpPr>
            <a:spLocks noChangeArrowheads="1"/>
          </p:cNvSpPr>
          <p:nvPr/>
        </p:nvSpPr>
        <p:spPr bwMode="auto">
          <a:xfrm>
            <a:off x="814917" y="486698"/>
            <a:ext cx="10464800" cy="5780044"/>
          </a:xfrm>
          <a:prstGeom prst="rect">
            <a:avLst/>
          </a:prstGeom>
          <a:noFill/>
          <a:ln w="12700" cap="sq">
            <a:noFill/>
            <a:miter lim="800000"/>
            <a:headEnd type="none" w="sm" len="sm"/>
            <a:tailEnd type="none" w="sm" len="sm"/>
          </a:ln>
        </p:spPr>
        <p:txBody>
          <a:bodyPr wrap="square">
            <a:spAutoFit/>
          </a:bodyPr>
          <a:lstStyle/>
          <a:p>
            <a:pPr>
              <a:lnSpc>
                <a:spcPct val="120000"/>
              </a:lnSpc>
              <a:spcBef>
                <a:spcPct val="20000"/>
              </a:spcBef>
              <a:buClr>
                <a:schemeClr val="hlink"/>
              </a:buClr>
              <a:buSzPct val="70000"/>
              <a:buFont typeface="Wingdings" panose="05000000000000000000" pitchFamily="2" charset="2"/>
              <a:buNone/>
            </a:pPr>
            <a:r>
              <a:rPr lang="zh-CN" altLang="en-US" sz="2800" b="1" dirty="0">
                <a:latin typeface="宋体" panose="02010600030101010101" pitchFamily="2" charset="-122"/>
              </a:rPr>
              <a:t>　　从上面两个短句如何扩展成为长句的例子来看，分析长句的方法，与分析一般句子一样，</a:t>
            </a:r>
            <a:r>
              <a:rPr lang="zh-CN" altLang="en-US" sz="2800" b="1" dirty="0">
                <a:solidFill>
                  <a:srgbClr val="FF0000"/>
                </a:solidFill>
                <a:latin typeface="宋体" panose="02010600030101010101" pitchFamily="2" charset="-122"/>
              </a:rPr>
              <a:t>应从分析“主谓结构”入手</a:t>
            </a:r>
            <a:r>
              <a:rPr lang="zh-CN" altLang="en-US" sz="2800" b="1" dirty="0">
                <a:latin typeface="宋体" panose="02010600030101010101" pitchFamily="2" charset="-122"/>
              </a:rPr>
              <a:t>，因为主语与谓语是任何句子的主体，正像房屋的柱子和大梁一样。</a:t>
            </a:r>
            <a:r>
              <a:rPr lang="zh-CN" altLang="en-US" sz="2800" b="1" dirty="0" smtClean="0">
                <a:latin typeface="宋体" panose="02010600030101010101" pitchFamily="2" charset="-122"/>
              </a:rPr>
              <a:t>然后再根据</a:t>
            </a:r>
            <a:r>
              <a:rPr lang="zh-CN" altLang="en-US" sz="2800" b="1" dirty="0">
                <a:latin typeface="宋体" panose="02010600030101010101" pitchFamily="2" charset="-122"/>
              </a:rPr>
              <a:t>其他词、词组、短语的位置和意义进一步明确次要成分。遇到含有数个分句的长句时，我们不仅要找出各分句的主谓结构，明确次要成分的作用，而且要根据各方面的因素（如关联词的意义，引导词的作用，谓语的性质，分句的位置，是否有省略成分，是否倒装等等）来确定分句之间的关系，然后才能正确理解整个句子的意义。另外，在含有数个分句的长句中，分句之间有的是并列关系，有的是主从关系，有的说明主句，有的说明从句，需要仔细分析，才能正确理解。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814918" y="1052513"/>
            <a:ext cx="10274300" cy="4017831"/>
          </a:xfrm>
          <a:prstGeom prst="rect">
            <a:avLst/>
          </a:prstGeom>
          <a:noFill/>
          <a:ln w="12700" cap="sq">
            <a:noFill/>
            <a:miter lim="800000"/>
            <a:headEnd type="none" w="sm" len="sm"/>
            <a:tailEnd type="none" w="sm" len="sm"/>
          </a:ln>
        </p:spPr>
        <p:txBody>
          <a:bodyPr>
            <a:spAutoFit/>
          </a:bodyPr>
          <a:lstStyle/>
          <a:p>
            <a:pPr>
              <a:lnSpc>
                <a:spcPct val="115000"/>
              </a:lnSpc>
            </a:pPr>
            <a:r>
              <a:rPr lang="en-US" altLang="zh-CN" sz="2800" b="1" dirty="0">
                <a:latin typeface="Times New Roman" panose="02020603050405020304" pitchFamily="18" charset="0"/>
              </a:rPr>
              <a:t>b.</a:t>
            </a:r>
            <a:r>
              <a:rPr lang="zh-CN" altLang="en-US" sz="2800" b="1" dirty="0">
                <a:latin typeface="Times New Roman" panose="02020603050405020304" pitchFamily="18" charset="0"/>
              </a:rPr>
              <a:t>从句套从句和同时兼有并列和主从复合句的分析</a:t>
            </a:r>
          </a:p>
          <a:p>
            <a:pPr>
              <a:lnSpc>
                <a:spcPct val="115000"/>
              </a:lnSpc>
            </a:pPr>
            <a:r>
              <a:rPr lang="zh-CN" altLang="en-US" sz="2800" b="1" dirty="0">
                <a:latin typeface="Times New Roman" panose="02020603050405020304" pitchFamily="18" charset="0"/>
              </a:rPr>
              <a:t>　　如果句子中由两个或两个以上的主谓结构，这样的句子就不是简单句，而是并列复合句，主从复合句或兼有并列和主从关系的复合句了。翻译时一般的分析方法和步骤是:</a:t>
            </a:r>
          </a:p>
          <a:p>
            <a:pPr>
              <a:lnSpc>
                <a:spcPct val="115000"/>
              </a:lnSpc>
            </a:pPr>
            <a:r>
              <a:rPr lang="zh-CN" altLang="en-US" sz="2800" b="1" dirty="0">
                <a:latin typeface="Times New Roman" panose="02020603050405020304" pitchFamily="18" charset="0"/>
              </a:rPr>
              <a:t>(1)确定由几个主谓结构，即包含几个分句。</a:t>
            </a:r>
          </a:p>
          <a:p>
            <a:pPr>
              <a:lnSpc>
                <a:spcPct val="115000"/>
              </a:lnSpc>
            </a:pPr>
            <a:r>
              <a:rPr lang="zh-CN" altLang="en-US" sz="2800" b="1" dirty="0">
                <a:latin typeface="Times New Roman" panose="02020603050405020304" pitchFamily="18" charset="0"/>
              </a:rPr>
              <a:t>(2)确定各分句之间的关系。根据该句中的并列连词和关联词(如从属连词，连接代词，连接副词，关系代词，关系副词等)，以及标点符号，初步确定各分句间的并列和主从关系。</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山东大学配色">
      <a:dk1>
        <a:srgbClr val="9B0D14"/>
      </a:dk1>
      <a:lt1>
        <a:srgbClr val="FFFFFF"/>
      </a:lt1>
      <a:dk2>
        <a:srgbClr val="9B0D14"/>
      </a:dk2>
      <a:lt2>
        <a:srgbClr val="FFFFFF"/>
      </a:lt2>
      <a:accent1>
        <a:srgbClr val="3B3B3B"/>
      </a:accent1>
      <a:accent2>
        <a:srgbClr val="5C5C5C"/>
      </a:accent2>
      <a:accent3>
        <a:srgbClr val="929292"/>
      </a:accent3>
      <a:accent4>
        <a:srgbClr val="E9E9E9"/>
      </a:accent4>
      <a:accent5>
        <a:srgbClr val="E9E9E9"/>
      </a:accent5>
      <a:accent6>
        <a:srgbClr val="FFFFFF"/>
      </a:accent6>
      <a:hlink>
        <a:srgbClr val="FFFFFF"/>
      </a:hlink>
      <a:folHlink>
        <a:srgbClr val="FFFFF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TotalTime>
  <Words>3870</Words>
  <Application>Microsoft Office PowerPoint</Application>
  <PresentationFormat>宽屏</PresentationFormat>
  <Paragraphs>137</Paragraphs>
  <Slides>39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39</vt:i4>
      </vt:variant>
    </vt:vector>
  </HeadingPairs>
  <TitlesOfParts>
    <vt:vector size="49" baseType="lpstr">
      <vt:lpstr>等线</vt:lpstr>
      <vt:lpstr>等线 Light</vt:lpstr>
      <vt:lpstr>华文新魏</vt:lpstr>
      <vt:lpstr>楷体_GB2312</vt:lpstr>
      <vt:lpstr>宋体</vt:lpstr>
      <vt:lpstr>微软雅黑</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王焕杨</dc:creator>
  <cp:lastModifiedBy>sdu</cp:lastModifiedBy>
  <cp:revision>362</cp:revision>
  <dcterms:created xsi:type="dcterms:W3CDTF">2018-04-09T07:37:00Z</dcterms:created>
  <dcterms:modified xsi:type="dcterms:W3CDTF">2023-12-19T05:16:36Z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2E05A822A6EF40CEADA78843B11A6485</vt:lpwstr>
  </property>
</Properties>
</file>