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5" r:id="rId2"/>
  </p:sldMasterIdLst>
  <p:notesMasterIdLst>
    <p:notesMasterId r:id="rId53"/>
  </p:notesMasterIdLst>
  <p:handoutMasterIdLst>
    <p:handoutMasterId r:id="rId54"/>
  </p:handoutMasterIdLst>
  <p:sldIdLst>
    <p:sldId id="269" r:id="rId3"/>
    <p:sldId id="626" r:id="rId4"/>
    <p:sldId id="551" r:id="rId5"/>
    <p:sldId id="572" r:id="rId6"/>
    <p:sldId id="573" r:id="rId7"/>
    <p:sldId id="574" r:id="rId8"/>
    <p:sldId id="625" r:id="rId9"/>
    <p:sldId id="576" r:id="rId10"/>
    <p:sldId id="577" r:id="rId11"/>
    <p:sldId id="578" r:id="rId12"/>
    <p:sldId id="579" r:id="rId13"/>
    <p:sldId id="627" r:id="rId14"/>
    <p:sldId id="586" r:id="rId15"/>
    <p:sldId id="587" r:id="rId16"/>
    <p:sldId id="588" r:id="rId17"/>
    <p:sldId id="604" r:id="rId18"/>
    <p:sldId id="589" r:id="rId19"/>
    <p:sldId id="600" r:id="rId20"/>
    <p:sldId id="601" r:id="rId21"/>
    <p:sldId id="602" r:id="rId22"/>
    <p:sldId id="590" r:id="rId23"/>
    <p:sldId id="605" r:id="rId24"/>
    <p:sldId id="606" r:id="rId25"/>
    <p:sldId id="607" r:id="rId26"/>
    <p:sldId id="608" r:id="rId27"/>
    <p:sldId id="624" r:id="rId28"/>
    <p:sldId id="591" r:id="rId29"/>
    <p:sldId id="592" r:id="rId30"/>
    <p:sldId id="593" r:id="rId31"/>
    <p:sldId id="594" r:id="rId32"/>
    <p:sldId id="595" r:id="rId33"/>
    <p:sldId id="596" r:id="rId34"/>
    <p:sldId id="597" r:id="rId35"/>
    <p:sldId id="598" r:id="rId36"/>
    <p:sldId id="599" r:id="rId37"/>
    <p:sldId id="583" r:id="rId38"/>
    <p:sldId id="628" r:id="rId39"/>
    <p:sldId id="609" r:id="rId40"/>
    <p:sldId id="610" r:id="rId41"/>
    <p:sldId id="611" r:id="rId42"/>
    <p:sldId id="612" r:id="rId43"/>
    <p:sldId id="613" r:id="rId44"/>
    <p:sldId id="614" r:id="rId45"/>
    <p:sldId id="615" r:id="rId46"/>
    <p:sldId id="616" r:id="rId47"/>
    <p:sldId id="617" r:id="rId48"/>
    <p:sldId id="618" r:id="rId49"/>
    <p:sldId id="619" r:id="rId50"/>
    <p:sldId id="622" r:id="rId51"/>
    <p:sldId id="323"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67">
          <p15:clr>
            <a:srgbClr val="A4A3A4"/>
          </p15:clr>
        </p15:guide>
        <p15:guide id="3" pos="3864">
          <p15:clr>
            <a:srgbClr val="A4A3A4"/>
          </p15:clr>
        </p15:guide>
        <p15:guide id="4" pos="434">
          <p15:clr>
            <a:srgbClr val="A4A3A4"/>
          </p15:clr>
        </p15:guide>
        <p15:guide id="5" pos="72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0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73" d="100"/>
          <a:sy n="73" d="100"/>
        </p:scale>
        <p:origin x="618" y="54"/>
      </p:cViewPr>
      <p:guideLst>
        <p:guide orient="horz" pos="2160"/>
        <p:guide orient="horz" pos="867"/>
        <p:guide pos="3864"/>
        <p:guide pos="434"/>
        <p:guide pos="7219"/>
      </p:guideLst>
    </p:cSldViewPr>
  </p:slideViewPr>
  <p:notesTextViewPr>
    <p:cViewPr>
      <p:scale>
        <a:sx n="3" d="2"/>
        <a:sy n="3" d="2"/>
      </p:scale>
      <p:origin x="0" y="0"/>
    </p:cViewPr>
  </p:notesTextViewPr>
  <p:sorterViewPr>
    <p:cViewPr>
      <p:scale>
        <a:sx n="125" d="100"/>
        <a:sy n="125" d="100"/>
      </p:scale>
      <p:origin x="0" y="0"/>
    </p:cViewPr>
  </p:sorterViewPr>
  <p:notesViewPr>
    <p:cSldViewPr snapToGrid="0">
      <p:cViewPr varScale="1">
        <p:scale>
          <a:sx n="66" d="100"/>
          <a:sy n="66" d="100"/>
        </p:scale>
        <p:origin x="228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34F44D-5D97-406A-BA0E-58D163AAE4C6}" type="datetimeFigureOut">
              <a:rPr lang="zh-CN" altLang="en-US" smtClean="0"/>
              <a:t>2023/9/12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8CD462-4244-45FD-AE81-8D4A47C32CB1}" type="slidenum">
              <a:rPr lang="zh-CN" altLang="en-US" smtClean="0"/>
              <a:t>‹#›</a:t>
            </a:fld>
            <a:endParaRPr lang="zh-CN" altLang="en-US"/>
          </a:p>
        </p:txBody>
      </p:sp>
    </p:spTree>
    <p:extLst>
      <p:ext uri="{BB962C8B-B14F-4D97-AF65-F5344CB8AC3E}">
        <p14:creationId xmlns:p14="http://schemas.microsoft.com/office/powerpoint/2010/main" val="766495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2B2DD-681E-48D7-A961-2116EC31A552}" type="datetimeFigureOut">
              <a:rPr lang="zh-CN" altLang="en-US" smtClean="0"/>
              <a:t>2023/9/12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B16A2-B07D-4345-8CFE-24C5379642B6}" type="slidenum">
              <a:rPr lang="zh-CN" altLang="en-US" smtClean="0"/>
              <a:t>‹#›</a:t>
            </a:fld>
            <a:endParaRPr lang="zh-CN" altLang="en-US"/>
          </a:p>
        </p:txBody>
      </p:sp>
    </p:spTree>
    <p:extLst>
      <p:ext uri="{BB962C8B-B14F-4D97-AF65-F5344CB8AC3E}">
        <p14:creationId xmlns:p14="http://schemas.microsoft.com/office/powerpoint/2010/main" val="3722591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a:fillRect/>
          </a:stretch>
        </p:blipFill>
        <p:spPr>
          <a:xfrm>
            <a:off x="1" y="0"/>
            <a:ext cx="12192000" cy="4838700"/>
          </a:xfrm>
          <a:prstGeom prst="rect">
            <a:avLst/>
          </a:prstGeom>
        </p:spPr>
      </p:pic>
      <p:sp>
        <p:nvSpPr>
          <p:cNvPr id="8" name="矩形 7"/>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0220325" y="512763"/>
            <a:ext cx="1239777" cy="388521"/>
            <a:chOff x="2571750" y="2305050"/>
            <a:chExt cx="7107238" cy="2227263"/>
          </a:xfrm>
          <a:solidFill>
            <a:schemeClr val="bg1"/>
          </a:solidFill>
        </p:grpSpPr>
        <p:sp>
          <p:nvSpPr>
            <p:cNvPr id="1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2023/9/12</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2023/9/12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2023/9/12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2023/9/12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2023/9/12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2023/9/12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2023/9/12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a:fillRect/>
          </a:stretch>
        </p:blipFill>
        <p:spPr>
          <a:xfrm>
            <a:off x="1" y="0"/>
            <a:ext cx="12192000" cy="4838700"/>
          </a:xfrm>
          <a:prstGeom prst="rect">
            <a:avLst/>
          </a:prstGeom>
        </p:spPr>
      </p:pic>
      <p:sp>
        <p:nvSpPr>
          <p:cNvPr id="8" name="矩形 7"/>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0220325" y="512763"/>
            <a:ext cx="1239777" cy="388521"/>
            <a:chOff x="2571750" y="2305050"/>
            <a:chExt cx="7107238" cy="2227263"/>
          </a:xfrm>
          <a:solidFill>
            <a:schemeClr val="bg1"/>
          </a:solidFill>
        </p:grpSpPr>
        <p:sp>
          <p:nvSpPr>
            <p:cNvPr id="1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92" b="15294"/>
          <a:stretch>
            <a:fillRect/>
          </a:stretch>
        </p:blipFill>
        <p:spPr>
          <a:xfrm>
            <a:off x="-63501" y="0"/>
            <a:ext cx="4255933" cy="6858000"/>
          </a:xfrm>
          <a:prstGeom prst="rect">
            <a:avLst/>
          </a:prstGeom>
        </p:spPr>
      </p:pic>
      <p:sp>
        <p:nvSpPr>
          <p:cNvPr id="8" name="矩形 7"/>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stretch>
            <a:fillRect/>
          </a:stretch>
        </p:blipFill>
        <p:spPr>
          <a:xfrm>
            <a:off x="355691" y="-82146"/>
            <a:ext cx="3853006" cy="3700593"/>
          </a:xfrm>
          <a:prstGeom prst="rect">
            <a:avLst/>
          </a:prstGeom>
        </p:spPr>
      </p:pic>
      <p:sp>
        <p:nvSpPr>
          <p:cNvPr id="70" name="文本框 69"/>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71" name="组合 70"/>
          <p:cNvGrpSpPr/>
          <p:nvPr userDrawn="1"/>
        </p:nvGrpSpPr>
        <p:grpSpPr>
          <a:xfrm>
            <a:off x="10560231" y="428430"/>
            <a:ext cx="375782" cy="381044"/>
            <a:chOff x="2571750" y="2347913"/>
            <a:chExt cx="2154238" cy="2184400"/>
          </a:xfrm>
          <a:solidFill>
            <a:srgbClr val="9C0C15"/>
          </a:solidFill>
        </p:grpSpPr>
        <p:sp>
          <p:nvSpPr>
            <p:cNvPr id="72"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4" t="33462" r="1274" b="30750"/>
          <a:stretch>
            <a:fillRect/>
          </a:stretch>
        </p:blipFill>
        <p:spPr>
          <a:xfrm>
            <a:off x="0" y="1847850"/>
            <a:ext cx="12192000" cy="2990850"/>
          </a:xfrm>
          <a:prstGeom prst="rect">
            <a:avLst/>
          </a:prstGeom>
        </p:spPr>
      </p:pic>
      <p:pic>
        <p:nvPicPr>
          <p:cNvPr id="48" name="图片 47"/>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a:fillRect/>
          </a:stretch>
        </p:blipFill>
        <p:spPr>
          <a:xfrm>
            <a:off x="0" y="1878540"/>
            <a:ext cx="12192000" cy="2997201"/>
          </a:xfrm>
          <a:prstGeom prst="rect">
            <a:avLst/>
          </a:prstGeom>
        </p:spPr>
      </p:pic>
      <p:sp>
        <p:nvSpPr>
          <p:cNvPr id="49" name="矩形 48"/>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p>
        </p:txBody>
      </p:sp>
      <p:sp>
        <p:nvSpPr>
          <p:cNvPr id="112" name="文本框 111"/>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113" name="组合 112"/>
          <p:cNvGrpSpPr/>
          <p:nvPr userDrawn="1"/>
        </p:nvGrpSpPr>
        <p:grpSpPr>
          <a:xfrm>
            <a:off x="10560231" y="428430"/>
            <a:ext cx="375782" cy="381044"/>
            <a:chOff x="2571750" y="2347913"/>
            <a:chExt cx="2154238" cy="2184400"/>
          </a:xfrm>
          <a:solidFill>
            <a:srgbClr val="9C0C15"/>
          </a:solidFill>
        </p:grpSpPr>
        <p:sp>
          <p:nvSpPr>
            <p:cNvPr id="114"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92" b="15294"/>
          <a:stretch>
            <a:fillRect/>
          </a:stretch>
        </p:blipFill>
        <p:spPr>
          <a:xfrm>
            <a:off x="-63501" y="0"/>
            <a:ext cx="4255933" cy="6858000"/>
          </a:xfrm>
          <a:prstGeom prst="rect">
            <a:avLst/>
          </a:prstGeom>
        </p:spPr>
      </p:pic>
      <p:sp>
        <p:nvSpPr>
          <p:cNvPr id="8" name="矩形 7"/>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stretch>
            <a:fillRect/>
          </a:stretch>
        </p:blipFill>
        <p:spPr>
          <a:xfrm>
            <a:off x="355691" y="-82146"/>
            <a:ext cx="3853006" cy="3700593"/>
          </a:xfrm>
          <a:prstGeom prst="rect">
            <a:avLst/>
          </a:prstGeom>
        </p:spPr>
      </p:pic>
      <p:sp>
        <p:nvSpPr>
          <p:cNvPr id="70" name="文本框 69"/>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71" name="组合 70"/>
          <p:cNvGrpSpPr/>
          <p:nvPr userDrawn="1"/>
        </p:nvGrpSpPr>
        <p:grpSpPr>
          <a:xfrm>
            <a:off x="10560231" y="428430"/>
            <a:ext cx="375782" cy="381044"/>
            <a:chOff x="2571750" y="2347913"/>
            <a:chExt cx="2154238" cy="2184400"/>
          </a:xfrm>
          <a:solidFill>
            <a:srgbClr val="9C0C15"/>
          </a:solidFill>
        </p:grpSpPr>
        <p:sp>
          <p:nvSpPr>
            <p:cNvPr id="72"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20240"/>
            <a:ext cx="375782" cy="381044"/>
            <a:chOff x="2571750" y="2347913"/>
            <a:chExt cx="2154238" cy="2184400"/>
          </a:xfrm>
          <a:solidFill>
            <a:srgbClr val="9C0C15"/>
          </a:solidFill>
        </p:grpSpPr>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userDrawn="1"/>
        </p:nvSpPr>
        <p:spPr>
          <a:xfrm>
            <a:off x="10616045" y="518973"/>
            <a:ext cx="750526" cy="369332"/>
          </a:xfrm>
          <a:prstGeom prst="rect">
            <a:avLst/>
          </a:prstGeom>
          <a:noFill/>
        </p:spPr>
        <p:txBody>
          <a:bodyPr wrap="none" rtlCol="0">
            <a:spAutoFit/>
          </a:bodyPr>
          <a:lstStyle/>
          <a:p>
            <a:r>
              <a:rPr lang="en-US" altLang="zh-CN" sz="1800" b="1" dirty="0"/>
              <a:t>AEAP</a:t>
            </a:r>
            <a:endParaRPr lang="zh-CN" altLang="en-US" sz="1800" b="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12763"/>
            <a:ext cx="1239777" cy="388521"/>
            <a:chOff x="2571750" y="2305050"/>
            <a:chExt cx="7107238" cy="2227263"/>
          </a:xfrm>
          <a:solidFill>
            <a:srgbClr val="9C0C15"/>
          </a:solidFill>
        </p:grpSpPr>
        <p:sp>
          <p:nvSpPr>
            <p:cNvPr id="7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F7F7F"/>
              </a:solidFill>
              <a:effectLst/>
              <a:uLnTx/>
              <a:uFillTx/>
              <a:latin typeface="等线" panose="02010600030101010101" charset="-122"/>
              <a:ea typeface="等线" panose="02010600030101010101" charset="-122"/>
              <a:cs typeface="+mn-cs"/>
            </a:endParaRPr>
          </a:p>
        </p:txBody>
      </p:sp>
      <p:sp>
        <p:nvSpPr>
          <p:cNvPr id="71" name="图片占位符 70"/>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p:cNvSpPr>
            <a:spLocks noGrp="1"/>
          </p:cNvSpPr>
          <p:nvPr>
            <p:ph type="body" sz="quarter" idx="10" hasCustomPrompt="1"/>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cxnSp>
        <p:nvCxnSpPr>
          <p:cNvPr id="3" name="直接连接符 2"/>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11320342" y="336984"/>
            <a:ext cx="375782" cy="381044"/>
            <a:chOff x="2571750" y="2347913"/>
            <a:chExt cx="2154238" cy="2184400"/>
          </a:xfrm>
          <a:solidFill>
            <a:srgbClr val="9C0C15"/>
          </a:solidFill>
        </p:grpSpPr>
        <p:sp>
          <p:nvSpPr>
            <p:cNvPr id="68"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65" name="组合 64"/>
          <p:cNvGrpSpPr/>
          <p:nvPr userDrawn="1"/>
        </p:nvGrpSpPr>
        <p:grpSpPr>
          <a:xfrm>
            <a:off x="10560231" y="428430"/>
            <a:ext cx="375782" cy="381044"/>
            <a:chOff x="2571750" y="2347913"/>
            <a:chExt cx="2154238" cy="2184400"/>
          </a:xfrm>
          <a:solidFill>
            <a:srgbClr val="9C0C15"/>
          </a:solidFill>
        </p:grpSpPr>
        <p:sp>
          <p:nvSpPr>
            <p:cNvPr id="66"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242426" y="663990"/>
            <a:ext cx="434926" cy="434926"/>
            <a:chOff x="226124" y="563587"/>
            <a:chExt cx="434926" cy="434926"/>
          </a:xfrm>
        </p:grpSpPr>
        <p:sp>
          <p:nvSpPr>
            <p:cNvPr id="71" name="椭圆 70"/>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 name="文本占位符 2"/>
          <p:cNvSpPr>
            <a:spLocks noGrp="1"/>
          </p:cNvSpPr>
          <p:nvPr>
            <p:ph type="body" sz="quarter" idx="10" hasCustomPrompt="1"/>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sp>
        <p:nvSpPr>
          <p:cNvPr id="73" name="文本占位符 2"/>
          <p:cNvSpPr>
            <a:spLocks noGrp="1"/>
          </p:cNvSpPr>
          <p:nvPr>
            <p:ph type="body" sz="quarter" idx="11" hasCustomPrompt="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grpSp>
        <p:nvGrpSpPr>
          <p:cNvPr id="74" name="组合 73"/>
          <p:cNvGrpSpPr/>
          <p:nvPr userDrawn="1"/>
        </p:nvGrpSpPr>
        <p:grpSpPr>
          <a:xfrm>
            <a:off x="11240170" y="330679"/>
            <a:ext cx="375782" cy="381044"/>
            <a:chOff x="2571750" y="2347913"/>
            <a:chExt cx="2154238" cy="2184400"/>
          </a:xfrm>
          <a:solidFill>
            <a:srgbClr val="9C0C15"/>
          </a:solidFill>
        </p:grpSpPr>
        <p:sp>
          <p:nvSpPr>
            <p:cNvPr id="75"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2023/9/12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2023/9/12</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2023/9/12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2023/9/12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2023/9/12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4" t="33462" r="1274" b="30750"/>
          <a:stretch>
            <a:fillRect/>
          </a:stretch>
        </p:blipFill>
        <p:spPr>
          <a:xfrm>
            <a:off x="0" y="1847850"/>
            <a:ext cx="12192000" cy="2990850"/>
          </a:xfrm>
          <a:prstGeom prst="rect">
            <a:avLst/>
          </a:prstGeom>
        </p:spPr>
      </p:pic>
      <p:pic>
        <p:nvPicPr>
          <p:cNvPr id="48" name="图片 47"/>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a:fillRect/>
          </a:stretch>
        </p:blipFill>
        <p:spPr>
          <a:xfrm>
            <a:off x="0" y="1878540"/>
            <a:ext cx="12192000" cy="2997201"/>
          </a:xfrm>
          <a:prstGeom prst="rect">
            <a:avLst/>
          </a:prstGeom>
        </p:spPr>
      </p:pic>
      <p:sp>
        <p:nvSpPr>
          <p:cNvPr id="49" name="矩形 48"/>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p>
        </p:txBody>
      </p:sp>
      <p:sp>
        <p:nvSpPr>
          <p:cNvPr id="112" name="文本框 111"/>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113" name="组合 112"/>
          <p:cNvGrpSpPr/>
          <p:nvPr userDrawn="1"/>
        </p:nvGrpSpPr>
        <p:grpSpPr>
          <a:xfrm>
            <a:off x="10560231" y="428430"/>
            <a:ext cx="375782" cy="381044"/>
            <a:chOff x="2571750" y="2347913"/>
            <a:chExt cx="2154238" cy="2184400"/>
          </a:xfrm>
          <a:solidFill>
            <a:srgbClr val="9C0C15"/>
          </a:solidFill>
        </p:grpSpPr>
        <p:sp>
          <p:nvSpPr>
            <p:cNvPr id="114"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2023/9/12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2023/9/12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2023/9/12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20240"/>
            <a:ext cx="375782" cy="381044"/>
            <a:chOff x="2571750" y="2347913"/>
            <a:chExt cx="2154238" cy="2184400"/>
          </a:xfrm>
          <a:solidFill>
            <a:srgbClr val="9C0C15"/>
          </a:solidFill>
        </p:grpSpPr>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userDrawn="1"/>
        </p:nvSpPr>
        <p:spPr>
          <a:xfrm>
            <a:off x="10616045" y="518973"/>
            <a:ext cx="750526" cy="369332"/>
          </a:xfrm>
          <a:prstGeom prst="rect">
            <a:avLst/>
          </a:prstGeom>
          <a:noFill/>
        </p:spPr>
        <p:txBody>
          <a:bodyPr wrap="none" rtlCol="0">
            <a:spAutoFit/>
          </a:bodyPr>
          <a:lstStyle/>
          <a:p>
            <a:r>
              <a:rPr lang="en-US" altLang="zh-CN" sz="1800" b="1" dirty="0"/>
              <a:t>AEAP</a:t>
            </a:r>
            <a:endParaRPr lang="zh-CN" altLang="en-US" sz="1800"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12763"/>
            <a:ext cx="1239777" cy="388521"/>
            <a:chOff x="2571750" y="2305050"/>
            <a:chExt cx="7107238" cy="2227263"/>
          </a:xfrm>
          <a:solidFill>
            <a:srgbClr val="9C0C15"/>
          </a:solidFill>
        </p:grpSpPr>
        <p:sp>
          <p:nvSpPr>
            <p:cNvPr id="7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F7F7F"/>
              </a:solidFill>
              <a:effectLst/>
              <a:uLnTx/>
              <a:uFillTx/>
              <a:latin typeface="等线" panose="02010600030101010101" charset="-122"/>
              <a:ea typeface="等线" panose="02010600030101010101" charset="-122"/>
              <a:cs typeface="+mn-cs"/>
            </a:endParaRPr>
          </a:p>
        </p:txBody>
      </p:sp>
      <p:sp>
        <p:nvSpPr>
          <p:cNvPr id="71" name="图片占位符 70"/>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p:cNvSpPr>
            <a:spLocks noGrp="1"/>
          </p:cNvSpPr>
          <p:nvPr>
            <p:ph type="body" sz="quarter" idx="10" hasCustomPrompt="1"/>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cxnSp>
        <p:nvCxnSpPr>
          <p:cNvPr id="3" name="直接连接符 2"/>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11320342" y="336984"/>
            <a:ext cx="375782" cy="381044"/>
            <a:chOff x="2571750" y="2347913"/>
            <a:chExt cx="2154238" cy="2184400"/>
          </a:xfrm>
          <a:solidFill>
            <a:srgbClr val="9C0C15"/>
          </a:solidFill>
        </p:grpSpPr>
        <p:sp>
          <p:nvSpPr>
            <p:cNvPr id="68"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65" name="组合 64"/>
          <p:cNvGrpSpPr/>
          <p:nvPr userDrawn="1"/>
        </p:nvGrpSpPr>
        <p:grpSpPr>
          <a:xfrm>
            <a:off x="10560231" y="428430"/>
            <a:ext cx="375782" cy="381044"/>
            <a:chOff x="2571750" y="2347913"/>
            <a:chExt cx="2154238" cy="2184400"/>
          </a:xfrm>
          <a:solidFill>
            <a:srgbClr val="9C0C15"/>
          </a:solidFill>
        </p:grpSpPr>
        <p:sp>
          <p:nvSpPr>
            <p:cNvPr id="66"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242426" y="663990"/>
            <a:ext cx="434926" cy="434926"/>
            <a:chOff x="226124" y="563587"/>
            <a:chExt cx="434926" cy="434926"/>
          </a:xfrm>
        </p:grpSpPr>
        <p:sp>
          <p:nvSpPr>
            <p:cNvPr id="71" name="椭圆 70"/>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 name="文本占位符 2"/>
          <p:cNvSpPr>
            <a:spLocks noGrp="1"/>
          </p:cNvSpPr>
          <p:nvPr>
            <p:ph type="body" sz="quarter" idx="10" hasCustomPrompt="1"/>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sp>
        <p:nvSpPr>
          <p:cNvPr id="73" name="文本占位符 2"/>
          <p:cNvSpPr>
            <a:spLocks noGrp="1"/>
          </p:cNvSpPr>
          <p:nvPr>
            <p:ph type="body" sz="quarter" idx="11" hasCustomPrompt="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grpSp>
        <p:nvGrpSpPr>
          <p:cNvPr id="74" name="组合 73"/>
          <p:cNvGrpSpPr/>
          <p:nvPr userDrawn="1"/>
        </p:nvGrpSpPr>
        <p:grpSpPr>
          <a:xfrm>
            <a:off x="11240170" y="330679"/>
            <a:ext cx="375782" cy="381044"/>
            <a:chOff x="2571750" y="2347913"/>
            <a:chExt cx="2154238" cy="2184400"/>
          </a:xfrm>
          <a:solidFill>
            <a:srgbClr val="9C0C15"/>
          </a:solidFill>
        </p:grpSpPr>
        <p:sp>
          <p:nvSpPr>
            <p:cNvPr id="75"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2023/9/12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10555" y="2046678"/>
            <a:ext cx="10811469" cy="1938992"/>
          </a:xfrm>
          <a:prstGeom prst="rect">
            <a:avLst/>
          </a:prstGeom>
          <a:noFill/>
        </p:spPr>
        <p:txBody>
          <a:bodyPr wrap="square" rtlCol="0">
            <a:spAutoFit/>
          </a:bodyPr>
          <a:lstStyle/>
          <a:p>
            <a:pPr algn="ctr"/>
            <a:endParaRPr lang="en-US" altLang="zh-CN" sz="4000" b="1" dirty="0">
              <a:solidFill>
                <a:schemeClr val="bg1"/>
              </a:solidFill>
              <a:latin typeface="微软雅黑" panose="020B0503020204020204" pitchFamily="34" charset="-122"/>
              <a:ea typeface="微软雅黑" panose="020B0503020204020204" pitchFamily="34" charset="-122"/>
            </a:endParaRPr>
          </a:p>
          <a:p>
            <a:pPr algn="r"/>
            <a:endParaRPr lang="en-US" altLang="zh-CN" sz="4000" b="1" dirty="0">
              <a:solidFill>
                <a:schemeClr val="bg1"/>
              </a:solidFill>
              <a:latin typeface="微软雅黑" panose="020B0503020204020204" pitchFamily="34" charset="-122"/>
              <a:ea typeface="微软雅黑" panose="020B0503020204020204" pitchFamily="34" charset="-122"/>
            </a:endParaRPr>
          </a:p>
          <a:p>
            <a:pPr algn="r"/>
            <a:r>
              <a:rPr lang="en-US" altLang="zh-CN" sz="4000" b="1" dirty="0" smtClean="0">
                <a:solidFill>
                  <a:schemeClr val="bg1"/>
                </a:solidFill>
                <a:latin typeface="微软雅黑" panose="020B0503020204020204" pitchFamily="34" charset="-122"/>
                <a:ea typeface="微软雅黑" panose="020B0503020204020204" pitchFamily="34" charset="-122"/>
              </a:rPr>
              <a:t>——</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781665" y="1755058"/>
            <a:ext cx="10589341" cy="706755"/>
          </a:xfrm>
          <a:prstGeom prst="rect">
            <a:avLst/>
          </a:prstGeom>
          <a:noFill/>
        </p:spPr>
        <p:txBody>
          <a:bodyPr wrap="square" rtlCol="0">
            <a:spAutoFit/>
          </a:bodyPr>
          <a:lstStyle/>
          <a:p>
            <a:r>
              <a:rPr lang="en-US" sz="4000" dirty="0" smtClean="0">
                <a:solidFill>
                  <a:srgbClr val="FFFF00"/>
                </a:solidFill>
                <a:latin typeface="Times New Roman" panose="02020603050405020304" pitchFamily="18" charset="0"/>
                <a:cs typeface="Times New Roman" panose="02020603050405020304" pitchFamily="18" charset="0"/>
              </a:rPr>
              <a:t> 2. Stylistic Features of Scientific Literature </a:t>
            </a:r>
            <a:endParaRPr lang="en-US" sz="40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280650" cy="441325"/>
          </a:xfrm>
        </p:spPr>
        <p:txBody>
          <a:bodyPr/>
          <a:lstStyle/>
          <a:p>
            <a:r>
              <a:rPr lang="en-US" dirty="0"/>
              <a:t> </a:t>
            </a:r>
            <a:r>
              <a:rPr lang="en-US" dirty="0" smtClean="0"/>
              <a:t>4.  </a:t>
            </a:r>
            <a:r>
              <a:rPr lang="en-US" dirty="0"/>
              <a:t>Use of Questions in Scientific Research Articles</a:t>
            </a:r>
          </a:p>
        </p:txBody>
      </p:sp>
      <p:sp>
        <p:nvSpPr>
          <p:cNvPr id="3" name="文本占位符 2"/>
          <p:cNvSpPr>
            <a:spLocks noGrp="1"/>
          </p:cNvSpPr>
          <p:nvPr>
            <p:ph type="body" sz="quarter" idx="11"/>
          </p:nvPr>
        </p:nvSpPr>
        <p:spPr>
          <a:xfrm>
            <a:off x="689712" y="1572133"/>
            <a:ext cx="10887772" cy="4032244"/>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The use of questions in </a:t>
            </a:r>
            <a:r>
              <a:rPr lang="en-US" sz="3200" dirty="0">
                <a:latin typeface="Times New Roman" panose="02020603050405020304" pitchFamily="18" charset="0"/>
                <a:cs typeface="Times New Roman" panose="02020603050405020304" pitchFamily="18" charset="0"/>
              </a:rPr>
              <a:t>the organization of discourse is a very strong rhetorical device because it enables the writer to catch the readers’ quick response and to make up their minds for the follow up. Questions are used to arouse readers’ interest as discourse organizers. </a:t>
            </a:r>
          </a:p>
        </p:txBody>
      </p:sp>
    </p:spTree>
    <p:extLst>
      <p:ext uri="{BB962C8B-B14F-4D97-AF65-F5344CB8AC3E}">
        <p14:creationId xmlns:p14="http://schemas.microsoft.com/office/powerpoint/2010/main" val="1924745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280650" cy="441325"/>
          </a:xfrm>
        </p:spPr>
        <p:txBody>
          <a:bodyPr/>
          <a:lstStyle/>
          <a:p>
            <a:r>
              <a:rPr lang="en-US" dirty="0"/>
              <a:t> </a:t>
            </a:r>
            <a:r>
              <a:rPr lang="en-US" dirty="0" smtClean="0"/>
              <a:t> </a:t>
            </a:r>
            <a:endParaRPr lang="en-US" dirty="0"/>
          </a:p>
        </p:txBody>
      </p:sp>
      <p:sp>
        <p:nvSpPr>
          <p:cNvPr id="3" name="文本占位符 2"/>
          <p:cNvSpPr>
            <a:spLocks noGrp="1"/>
          </p:cNvSpPr>
          <p:nvPr>
            <p:ph type="body" sz="quarter" idx="11"/>
          </p:nvPr>
        </p:nvSpPr>
        <p:spPr>
          <a:xfrm>
            <a:off x="689712" y="1098550"/>
            <a:ext cx="10887772" cy="4505827"/>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1) Who has the right to know of an individual’s genetic make up? And what use may be made of this </a:t>
            </a:r>
            <a:r>
              <a:rPr lang="en-US" sz="3200" dirty="0">
                <a:latin typeface="Times New Roman" panose="02020603050405020304" pitchFamily="18" charset="0"/>
                <a:cs typeface="Times New Roman" panose="02020603050405020304" pitchFamily="18" charset="0"/>
              </a:rPr>
              <a:t>knowledge? (BMJ) </a:t>
            </a:r>
            <a:r>
              <a:rPr lang="en-US" sz="3200" dirty="0" smtClean="0">
                <a:latin typeface="Times New Roman" panose="02020603050405020304" pitchFamily="18" charset="0"/>
                <a:cs typeface="Times New Roman" panose="02020603050405020304" pitchFamily="18" charset="0"/>
              </a:rPr>
              <a:t>(British Medical Journal </a:t>
            </a:r>
            <a:r>
              <a:rPr lang="zh-CN" altLang="en-US" sz="3200" dirty="0" smtClean="0">
                <a:latin typeface="Times New Roman" panose="02020603050405020304" pitchFamily="18" charset="0"/>
                <a:cs typeface="Times New Roman" panose="02020603050405020304" pitchFamily="18" charset="0"/>
              </a:rPr>
              <a:t>英国医学杂志</a:t>
            </a:r>
            <a:r>
              <a:rPr lang="en-US" sz="32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2) Should we add laws against discrimination on the grounds of genetic </a:t>
            </a:r>
            <a:r>
              <a:rPr lang="en-US" sz="3200" dirty="0" smtClean="0">
                <a:latin typeface="Times New Roman" panose="02020603050405020304" pitchFamily="18" charset="0"/>
                <a:cs typeface="Times New Roman" panose="02020603050405020304" pitchFamily="18" charset="0"/>
              </a:rPr>
              <a:t>make-up </a:t>
            </a:r>
            <a:r>
              <a:rPr lang="en-US" sz="3200" dirty="0">
                <a:latin typeface="Times New Roman" panose="02020603050405020304" pitchFamily="18" charset="0"/>
                <a:cs typeface="Times New Roman" panose="02020603050405020304" pitchFamily="18" charset="0"/>
              </a:rPr>
              <a:t>to these against discrimination on the grounds of race, religion and gender? (</a:t>
            </a:r>
            <a:r>
              <a:rPr lang="en-US" sz="3200" i="1" dirty="0">
                <a:latin typeface="Times New Roman" panose="02020603050405020304" pitchFamily="18" charset="0"/>
                <a:cs typeface="Times New Roman" panose="02020603050405020304" pitchFamily="18" charset="0"/>
              </a:rPr>
              <a:t>The Lancet</a:t>
            </a:r>
            <a:r>
              <a:rPr lang="en-US" sz="3200" dirty="0">
                <a:latin typeface="Times New Roman" panose="02020603050405020304" pitchFamily="18" charset="0"/>
                <a:cs typeface="Times New Roman" panose="02020603050405020304" pitchFamily="18" charset="0"/>
              </a:rPr>
              <a:t>) </a:t>
            </a:r>
            <a:r>
              <a:rPr lang="zh-CN" altLang="en-US" sz="3200" dirty="0" smtClean="0">
                <a:latin typeface="Times New Roman" panose="02020603050405020304" pitchFamily="18" charset="0"/>
                <a:cs typeface="Times New Roman" panose="02020603050405020304" pitchFamily="18" charset="0"/>
              </a:rPr>
              <a:t>（柳叶刀）</a:t>
            </a:r>
            <a:endParaRPr lang="en-US"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sym typeface="+mn-ea"/>
              </a:rPr>
              <a:t>(3)</a:t>
            </a:r>
            <a:r>
              <a:rPr lang="en-US" sz="3200" dirty="0">
                <a:latin typeface="Times New Roman" panose="02020603050405020304" pitchFamily="18" charset="0"/>
                <a:cs typeface="Times New Roman" panose="02020603050405020304" pitchFamily="18" charset="0"/>
              </a:rPr>
              <a:t>If mothers have the right to bear children with AIDS, why can they not choose to have a genetic </a:t>
            </a:r>
            <a:r>
              <a:rPr lang="en-US" sz="3200" dirty="0" smtClean="0">
                <a:latin typeface="Times New Roman" panose="02020603050405020304" pitchFamily="18" charset="0"/>
                <a:cs typeface="Times New Roman" panose="02020603050405020304" pitchFamily="18" charset="0"/>
              </a:rPr>
              <a:t>defect connected </a:t>
            </a:r>
            <a:r>
              <a:rPr lang="en-US" sz="3200" dirty="0">
                <a:latin typeface="Times New Roman" panose="02020603050405020304" pitchFamily="18" charset="0"/>
                <a:cs typeface="Times New Roman" panose="02020603050405020304" pitchFamily="18" charset="0"/>
              </a:rPr>
              <a:t>and so to pass it on to their children? (</a:t>
            </a:r>
            <a:r>
              <a:rPr lang="en-US" sz="3200" i="1" dirty="0">
                <a:latin typeface="Times New Roman" panose="02020603050405020304" pitchFamily="18" charset="0"/>
                <a:cs typeface="Times New Roman" panose="02020603050405020304" pitchFamily="18" charset="0"/>
              </a:rPr>
              <a:t>The Lancet</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1001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 Stylistic features</a:t>
            </a:r>
            <a:endParaRPr lang="en-US" dirty="0"/>
          </a:p>
        </p:txBody>
      </p:sp>
      <p:sp>
        <p:nvSpPr>
          <p:cNvPr id="3" name="文本占位符 2"/>
          <p:cNvSpPr>
            <a:spLocks noGrp="1"/>
          </p:cNvSpPr>
          <p:nvPr>
            <p:ph type="body" sz="quarter" idx="11"/>
          </p:nvPr>
        </p:nvSpPr>
        <p:spPr>
          <a:xfrm>
            <a:off x="689712" y="1203433"/>
            <a:ext cx="9993156" cy="5001424"/>
          </a:xfrm>
        </p:spPr>
        <p:txBody>
          <a:bodyPr/>
          <a:lstStyle/>
          <a:p>
            <a:r>
              <a:rPr lang="en-US" sz="3200" dirty="0" smtClean="0"/>
              <a:t>1.</a:t>
            </a:r>
            <a:r>
              <a:rPr lang="en-US" sz="3200" dirty="0" smtClean="0">
                <a:latin typeface="+mn-ea"/>
                <a:cs typeface="Times New Roman" panose="02020603050405020304" pitchFamily="18" charset="0"/>
                <a:sym typeface="+mn-ea"/>
              </a:rPr>
              <a:t>A</a:t>
            </a:r>
            <a:r>
              <a:rPr lang="en-US" altLang="zh-CN" sz="3200" dirty="0" smtClean="0">
                <a:latin typeface="+mn-ea"/>
                <a:cs typeface="Times New Roman" panose="02020603050405020304" pitchFamily="18" charset="0"/>
                <a:sym typeface="+mn-ea"/>
              </a:rPr>
              <a:t>ccurate precise and Objective</a:t>
            </a:r>
            <a:endParaRPr lang="en-US" sz="3200" dirty="0" smtClean="0"/>
          </a:p>
          <a:p>
            <a:r>
              <a:rPr lang="en-US" sz="3200" dirty="0"/>
              <a:t>2</a:t>
            </a:r>
            <a:r>
              <a:rPr lang="en-US" sz="3200" dirty="0" smtClean="0"/>
              <a:t>. Formal, concise and direct</a:t>
            </a:r>
          </a:p>
          <a:p>
            <a:r>
              <a:rPr lang="en-US" sz="3200" dirty="0"/>
              <a:t>3</a:t>
            </a:r>
            <a:r>
              <a:rPr lang="en-US" sz="3200" dirty="0" smtClean="0"/>
              <a:t>. Use of non-verbal language</a:t>
            </a:r>
          </a:p>
          <a:p>
            <a:r>
              <a:rPr lang="en-US" sz="3200" dirty="0"/>
              <a:t>4</a:t>
            </a:r>
            <a:r>
              <a:rPr lang="en-US" sz="3200" dirty="0" smtClean="0"/>
              <a:t>. </a:t>
            </a:r>
            <a:r>
              <a:rPr lang="en-US" sz="3200" dirty="0"/>
              <a:t>Use of Questions in Scientific Research </a:t>
            </a:r>
            <a:r>
              <a:rPr lang="en-US" sz="3200" dirty="0" smtClean="0"/>
              <a:t>Articles</a:t>
            </a:r>
          </a:p>
          <a:p>
            <a:endParaRPr lang="en-US" sz="2800" dirty="0"/>
          </a:p>
        </p:txBody>
      </p:sp>
    </p:spTree>
    <p:extLst>
      <p:ext uri="{BB962C8B-B14F-4D97-AF65-F5344CB8AC3E}">
        <p14:creationId xmlns:p14="http://schemas.microsoft.com/office/powerpoint/2010/main" val="4099803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4877435" y="2769171"/>
            <a:ext cx="6637655" cy="1183659"/>
            <a:chOff x="5675695" y="4290077"/>
            <a:chExt cx="6044150" cy="434926"/>
          </a:xfrm>
        </p:grpSpPr>
        <p:sp>
          <p:nvSpPr>
            <p:cNvPr id="50" name="椭圆 49"/>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51" name="文本框 50"/>
            <p:cNvSpPr txBox="1"/>
            <p:nvPr/>
          </p:nvSpPr>
          <p:spPr>
            <a:xfrm>
              <a:off x="6301331" y="4415397"/>
              <a:ext cx="5418514" cy="184714"/>
            </a:xfrm>
            <a:prstGeom prst="rect">
              <a:avLst/>
            </a:prstGeom>
            <a:noFill/>
          </p:spPr>
          <p:txBody>
            <a:bodyPr wrap="square" rtlCol="0">
              <a:spAutoFit/>
            </a:bodyPr>
            <a:lstStyle/>
            <a:p>
              <a:pPr>
                <a:lnSpc>
                  <a:spcPts val="3200"/>
                </a:lnSpc>
                <a:spcBef>
                  <a:spcPts val="600"/>
                </a:spcBef>
                <a:spcAft>
                  <a:spcPts val="1200"/>
                </a:spcAft>
              </a:pPr>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2. lexical Features</a:t>
              </a:r>
              <a:endPar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Freeform 5"/>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3" name="Freeform 6"/>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4" name="Freeform 7"/>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2"/>
          <a:stretch>
            <a:fillRect/>
          </a:stretch>
        </p:blipFill>
        <p:spPr>
          <a:xfrm>
            <a:off x="7014210" y="4418965"/>
            <a:ext cx="1905000" cy="1586230"/>
          </a:xfrm>
          <a:prstGeom prst="rect">
            <a:avLst/>
          </a:prstGeom>
        </p:spPr>
      </p:pic>
    </p:spTree>
    <p:extLst>
      <p:ext uri="{BB962C8B-B14F-4D97-AF65-F5344CB8AC3E}">
        <p14:creationId xmlns:p14="http://schemas.microsoft.com/office/powerpoint/2010/main" val="3094197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5472496" y="1759396"/>
            <a:ext cx="5565918" cy="913070"/>
            <a:chOff x="5675695" y="2064196"/>
            <a:chExt cx="5565918" cy="913070"/>
          </a:xfrm>
        </p:grpSpPr>
        <p:sp>
          <p:nvSpPr>
            <p:cNvPr id="38" name="椭圆 37"/>
            <p:cNvSpPr/>
            <p:nvPr/>
          </p:nvSpPr>
          <p:spPr bwMode="auto">
            <a:xfrm>
              <a:off x="5675695" y="2083305"/>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39" name="文本框 38"/>
            <p:cNvSpPr txBox="1"/>
            <p:nvPr/>
          </p:nvSpPr>
          <p:spPr>
            <a:xfrm>
              <a:off x="6259195" y="2064196"/>
              <a:ext cx="4982418" cy="913070"/>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2.1 Technical and scientific jargon </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（行话，术语）（</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TSJ</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Freeform 5"/>
            <p:cNvSpPr>
              <a:spLocks noEditPoints="1"/>
            </p:cNvSpPr>
            <p:nvPr/>
          </p:nvSpPr>
          <p:spPr bwMode="auto">
            <a:xfrm>
              <a:off x="5771115" y="2222862"/>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1" name="Freeform 6"/>
            <p:cNvSpPr>
              <a:spLocks noEditPoints="1"/>
            </p:cNvSpPr>
            <p:nvPr/>
          </p:nvSpPr>
          <p:spPr bwMode="auto">
            <a:xfrm>
              <a:off x="5897172" y="2302015"/>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2" name="Freeform 7"/>
            <p:cNvSpPr>
              <a:spLocks noEditPoints="1"/>
            </p:cNvSpPr>
            <p:nvPr/>
          </p:nvSpPr>
          <p:spPr bwMode="auto">
            <a:xfrm>
              <a:off x="5771115" y="2192158"/>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43" name="组合 42"/>
          <p:cNvGrpSpPr/>
          <p:nvPr/>
        </p:nvGrpSpPr>
        <p:grpSpPr>
          <a:xfrm>
            <a:off x="5472496" y="2781319"/>
            <a:ext cx="6381167" cy="502702"/>
            <a:chOff x="5675695" y="3167582"/>
            <a:chExt cx="6381167" cy="663078"/>
          </a:xfrm>
        </p:grpSpPr>
        <p:sp>
          <p:nvSpPr>
            <p:cNvPr id="44" name="椭圆 43"/>
            <p:cNvSpPr/>
            <p:nvPr/>
          </p:nvSpPr>
          <p:spPr bwMode="auto">
            <a:xfrm>
              <a:off x="5675695" y="3186691"/>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45" name="文本框 44"/>
            <p:cNvSpPr txBox="1"/>
            <p:nvPr/>
          </p:nvSpPr>
          <p:spPr>
            <a:xfrm>
              <a:off x="6259195" y="3167582"/>
              <a:ext cx="5797667" cy="663078"/>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2.2 Nominalization </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（名词化）</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Freeform 5"/>
            <p:cNvSpPr>
              <a:spLocks noEditPoints="1"/>
            </p:cNvSpPr>
            <p:nvPr/>
          </p:nvSpPr>
          <p:spPr bwMode="auto">
            <a:xfrm>
              <a:off x="5751980" y="3326697"/>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6"/>
            <p:cNvSpPr>
              <a:spLocks noEditPoints="1"/>
            </p:cNvSpPr>
            <p:nvPr/>
          </p:nvSpPr>
          <p:spPr bwMode="auto">
            <a:xfrm>
              <a:off x="5893158" y="3526247"/>
              <a:ext cx="156299" cy="106461"/>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8" name="Freeform 7"/>
            <p:cNvSpPr>
              <a:spLocks noEditPoints="1"/>
            </p:cNvSpPr>
            <p:nvPr/>
          </p:nvSpPr>
          <p:spPr bwMode="auto">
            <a:xfrm>
              <a:off x="5751980" y="3295993"/>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5472496" y="3575700"/>
            <a:ext cx="6058027" cy="502702"/>
            <a:chOff x="5675695" y="4270968"/>
            <a:chExt cx="6058027" cy="502702"/>
          </a:xfrm>
        </p:grpSpPr>
        <p:sp>
          <p:nvSpPr>
            <p:cNvPr id="50" name="椭圆 49"/>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51" name="文本框 50"/>
            <p:cNvSpPr txBox="1"/>
            <p:nvPr/>
          </p:nvSpPr>
          <p:spPr>
            <a:xfrm>
              <a:off x="6259195" y="4270968"/>
              <a:ext cx="5474527" cy="502702"/>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2.3 Hedging ( </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模糊陈述）</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Freeform 5"/>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3" name="Freeform 6"/>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4" name="Freeform 7"/>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513451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latin typeface="Times New Roman" panose="02020603050405020304" pitchFamily="18" charset="0"/>
                <a:cs typeface="Times New Roman" panose="02020603050405020304" pitchFamily="18" charset="0"/>
              </a:rPr>
              <a:t>Technical and scientific </a:t>
            </a:r>
            <a:r>
              <a:rPr lang="en-US" altLang="zh-CN" dirty="0" smtClean="0">
                <a:latin typeface="Times New Roman" panose="02020603050405020304" pitchFamily="18" charset="0"/>
                <a:cs typeface="Times New Roman" panose="02020603050405020304" pitchFamily="18" charset="0"/>
              </a:rPr>
              <a:t>jargon (STJ)</a:t>
            </a:r>
            <a:endParaRPr lang="zh-CN" altLang="en-US" dirty="0"/>
          </a:p>
        </p:txBody>
      </p:sp>
      <p:sp>
        <p:nvSpPr>
          <p:cNvPr id="3" name="文本占位符 2"/>
          <p:cNvSpPr>
            <a:spLocks noGrp="1"/>
          </p:cNvSpPr>
          <p:nvPr>
            <p:ph type="body" sz="quarter" idx="11"/>
          </p:nvPr>
        </p:nvSpPr>
        <p:spPr>
          <a:xfrm>
            <a:off x="689712" y="1203433"/>
            <a:ext cx="10550717" cy="5106751"/>
          </a:xfrm>
        </p:spPr>
        <p:txBody>
          <a:bodyPr/>
          <a:lstStyle/>
          <a:p>
            <a:r>
              <a:rPr lang="en-US" sz="3200" dirty="0">
                <a:latin typeface="+mn-lt"/>
                <a:cs typeface="Times New Roman" panose="02020603050405020304" pitchFamily="18" charset="0"/>
              </a:rPr>
              <a:t>Although function words and general words constitute the largest part of scientific literature vocabulary, the frequent use of ST words in EST and the complicated way that they vary in formation, meaning and use still form a remarkable feature of scientific literature. </a:t>
            </a:r>
          </a:p>
          <a:p>
            <a:r>
              <a:rPr lang="en-US" altLang="zh-CN" sz="3200" dirty="0" smtClean="0">
                <a:latin typeface="+mn-lt"/>
              </a:rPr>
              <a:t>1. What is TSJ?</a:t>
            </a:r>
          </a:p>
          <a:p>
            <a:r>
              <a:rPr lang="en-US" altLang="zh-CN" sz="3200" dirty="0" smtClean="0">
                <a:latin typeface="+mn-lt"/>
              </a:rPr>
              <a:t>TSJ is a type of language that is used in the technical and scientific field, and may not be well understood outside of it.</a:t>
            </a:r>
          </a:p>
          <a:p>
            <a:endParaRPr lang="zh-CN" altLang="en-US" dirty="0"/>
          </a:p>
        </p:txBody>
      </p:sp>
    </p:spTree>
    <p:extLst>
      <p:ext uri="{BB962C8B-B14F-4D97-AF65-F5344CB8AC3E}">
        <p14:creationId xmlns:p14="http://schemas.microsoft.com/office/powerpoint/2010/main" val="149409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729137" cy="5130460"/>
          </a:xfrm>
        </p:spPr>
        <p:txBody>
          <a:bodyPr/>
          <a:lstStyle/>
          <a:p>
            <a:r>
              <a:rPr lang="en-US" altLang="zh-CN" sz="3200" dirty="0"/>
              <a:t>2. Classification</a:t>
            </a:r>
          </a:p>
          <a:p>
            <a:r>
              <a:rPr lang="en-US" altLang="zh-CN" sz="3200" dirty="0"/>
              <a:t>According to the degree of “</a:t>
            </a:r>
            <a:r>
              <a:rPr lang="en-US" altLang="zh-CN" sz="3200" dirty="0" err="1"/>
              <a:t>technicalness</a:t>
            </a:r>
            <a:r>
              <a:rPr lang="en-US" altLang="zh-CN" sz="3200" dirty="0"/>
              <a:t>”</a:t>
            </a:r>
          </a:p>
          <a:p>
            <a:pPr marL="457200" indent="-457200">
              <a:buAutoNum type="arabicParenBoth"/>
            </a:pPr>
            <a:r>
              <a:rPr lang="en-US" altLang="zh-CN" sz="3200" dirty="0"/>
              <a:t>General TSJ </a:t>
            </a:r>
            <a:r>
              <a:rPr lang="zh-CN" altLang="en-US" sz="3200" dirty="0" smtClean="0"/>
              <a:t>（通用的）</a:t>
            </a:r>
            <a:r>
              <a:rPr lang="en-US" altLang="zh-CN" sz="3200" dirty="0" smtClean="0"/>
              <a:t>and </a:t>
            </a:r>
            <a:r>
              <a:rPr lang="en-US" altLang="zh-CN" sz="3200" dirty="0"/>
              <a:t>(2) specific </a:t>
            </a:r>
            <a:r>
              <a:rPr lang="en-US" altLang="zh-CN" sz="3200" dirty="0" smtClean="0"/>
              <a:t>TSJ(</a:t>
            </a:r>
            <a:r>
              <a:rPr lang="zh-CN" altLang="en-US" sz="3200" dirty="0" smtClean="0"/>
              <a:t>特定的</a:t>
            </a:r>
            <a:r>
              <a:rPr lang="en-US" altLang="zh-CN" sz="3200" dirty="0" smtClean="0"/>
              <a:t>)</a:t>
            </a:r>
            <a:endParaRPr lang="en-US" altLang="zh-CN" sz="3200" dirty="0"/>
          </a:p>
          <a:p>
            <a:r>
              <a:rPr lang="en-US" altLang="zh-CN" sz="3200" dirty="0"/>
              <a:t>General TSJ refers to the words that can be used in different fields with different meaning.</a:t>
            </a:r>
          </a:p>
          <a:p>
            <a:r>
              <a:rPr lang="en-US" altLang="zh-CN" sz="3200" dirty="0"/>
              <a:t>Specific TSJ refers to the words that are usually restricted to given field.</a:t>
            </a:r>
          </a:p>
          <a:p>
            <a:r>
              <a:rPr lang="en-US" altLang="zh-CN" sz="3200" dirty="0"/>
              <a:t>e.g.</a:t>
            </a:r>
          </a:p>
          <a:p>
            <a:endParaRPr lang="en-US" dirty="0"/>
          </a:p>
        </p:txBody>
      </p:sp>
    </p:spTree>
    <p:extLst>
      <p:ext uri="{BB962C8B-B14F-4D97-AF65-F5344CB8AC3E}">
        <p14:creationId xmlns:p14="http://schemas.microsoft.com/office/powerpoint/2010/main" val="385295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scene3d>
              <a:camera prst="orthographicFront"/>
              <a:lightRig rig="threePt" dir="t"/>
            </a:scene3d>
          </a:bodyPr>
          <a:lstStyle/>
          <a:p>
            <a:pPr>
              <a:lnSpc>
                <a:spcPct val="100000"/>
              </a:lnSpc>
            </a:pPr>
            <a:r>
              <a:rPr lang="en-US" altLang="zh-CN" dirty="0" smtClean="0">
                <a:effectLst>
                  <a:outerShdw blurRad="38100" dist="19050" dir="2700000" algn="tl" rotWithShape="0">
                    <a:schemeClr val="dk1">
                      <a:alpha val="40000"/>
                    </a:schemeClr>
                  </a:outerShdw>
                </a:effectLst>
              </a:rPr>
              <a:t>lex</a:t>
            </a:r>
            <a:r>
              <a:rPr lang="en-US" altLang="zh-CN" dirty="0" smtClean="0">
                <a:solidFill>
                  <a:schemeClr val="tx1"/>
                </a:solidFill>
                <a:effectLst>
                  <a:outerShdw blurRad="38100" dist="19050" dir="2700000" algn="tl" rotWithShape="0">
                    <a:schemeClr val="dk1">
                      <a:alpha val="40000"/>
                    </a:schemeClr>
                  </a:outerShdw>
                </a:effectLst>
              </a:rPr>
              <a:t>ical </a:t>
            </a:r>
            <a:r>
              <a:rPr lang="en-US" altLang="zh-CN" dirty="0">
                <a:solidFill>
                  <a:schemeClr val="tx1"/>
                </a:solidFill>
                <a:effectLst>
                  <a:outerShdw blurRad="38100" dist="19050" dir="2700000" algn="tl" rotWithShape="0">
                    <a:schemeClr val="dk1">
                      <a:alpha val="40000"/>
                    </a:schemeClr>
                  </a:outerShdw>
                </a:effectLst>
              </a:rPr>
              <a:t>Features</a:t>
            </a:r>
          </a:p>
        </p:txBody>
      </p:sp>
      <p:sp>
        <p:nvSpPr>
          <p:cNvPr id="4" name="文本占位符 3"/>
          <p:cNvSpPr>
            <a:spLocks noGrp="1"/>
          </p:cNvSpPr>
          <p:nvPr>
            <p:ph type="body" sz="quarter" idx="11"/>
          </p:nvPr>
        </p:nvSpPr>
        <p:spPr>
          <a:xfrm>
            <a:off x="689610" y="1216025"/>
            <a:ext cx="7360285" cy="678180"/>
          </a:xfrm>
        </p:spPr>
        <p:txBody>
          <a:bodyPr/>
          <a:lstStyle/>
          <a:p>
            <a:pPr algn="just">
              <a:lnSpc>
                <a:spcPct val="150000"/>
              </a:lnSpc>
              <a:buFont typeface="Arial" panose="020B0604020202020204" pitchFamily="34" charset="0"/>
            </a:pPr>
            <a:r>
              <a:rPr lang="en-US" altLang="zh-CN" sz="2300" dirty="0" smtClean="0">
                <a:effectLst>
                  <a:outerShdw blurRad="38100" dist="19050" dir="2700000" algn="tl" rotWithShape="0">
                    <a:schemeClr val="dk1">
                      <a:alpha val="40000"/>
                    </a:schemeClr>
                  </a:outerShdw>
                </a:effectLst>
              </a:rPr>
              <a:t>General TSJ</a:t>
            </a:r>
            <a:endParaRPr lang="en-US" altLang="zh-CN" sz="2300" dirty="0">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p:nvPr>
            <p:extLst>
              <p:ext uri="{D42A27DB-BD31-4B8C-83A1-F6EECF244321}">
                <p14:modId xmlns:p14="http://schemas.microsoft.com/office/powerpoint/2010/main" val="2560788749"/>
              </p:ext>
            </p:extLst>
          </p:nvPr>
        </p:nvGraphicFramePr>
        <p:xfrm>
          <a:off x="1048216" y="2095497"/>
          <a:ext cx="9313080" cy="3524717"/>
        </p:xfrm>
        <a:graphic>
          <a:graphicData uri="http://schemas.openxmlformats.org/drawingml/2006/table">
            <a:tbl>
              <a:tblPr firstRow="1" bandRow="1">
                <a:tableStyleId>{073A0DAA-6AF3-43AB-8588-CEC1D06C72B9}</a:tableStyleId>
              </a:tblPr>
              <a:tblGrid>
                <a:gridCol w="1895607">
                  <a:extLst>
                    <a:ext uri="{9D8B030D-6E8A-4147-A177-3AD203B41FA5}">
                      <a16:colId xmlns:a16="http://schemas.microsoft.com/office/drawing/2014/main" val="20000"/>
                    </a:ext>
                  </a:extLst>
                </a:gridCol>
                <a:gridCol w="4313113">
                  <a:extLst>
                    <a:ext uri="{9D8B030D-6E8A-4147-A177-3AD203B41FA5}">
                      <a16:colId xmlns:a16="http://schemas.microsoft.com/office/drawing/2014/main" val="20001"/>
                    </a:ext>
                  </a:extLst>
                </a:gridCol>
                <a:gridCol w="3104360">
                  <a:extLst>
                    <a:ext uri="{9D8B030D-6E8A-4147-A177-3AD203B41FA5}">
                      <a16:colId xmlns:a16="http://schemas.microsoft.com/office/drawing/2014/main" val="20002"/>
                    </a:ext>
                  </a:extLst>
                </a:gridCol>
              </a:tblGrid>
              <a:tr h="503531">
                <a:tc>
                  <a:txBody>
                    <a:bodyPr/>
                    <a:lstStyle/>
                    <a:p>
                      <a:pPr>
                        <a:buNone/>
                      </a:pPr>
                      <a:r>
                        <a:rPr lang="en-US" altLang="zh-CN" dirty="0"/>
                        <a:t>Jargon</a:t>
                      </a:r>
                    </a:p>
                  </a:txBody>
                  <a:tcPr/>
                </a:tc>
                <a:tc>
                  <a:txBody>
                    <a:bodyPr/>
                    <a:lstStyle/>
                    <a:p>
                      <a:pPr>
                        <a:buNone/>
                      </a:pPr>
                      <a:r>
                        <a:rPr lang="en-US" altLang="zh-CN"/>
                        <a:t>Chinese meanings</a:t>
                      </a:r>
                    </a:p>
                  </a:txBody>
                  <a:tcPr/>
                </a:tc>
                <a:tc>
                  <a:txBody>
                    <a:bodyPr/>
                    <a:lstStyle/>
                    <a:p>
                      <a:pPr>
                        <a:buNone/>
                      </a:pPr>
                      <a:r>
                        <a:rPr lang="en-US" altLang="zh-CN"/>
                        <a:t>Fields</a:t>
                      </a:r>
                    </a:p>
                  </a:txBody>
                  <a:tcPr/>
                </a:tc>
                <a:extLst>
                  <a:ext uri="{0D108BD9-81ED-4DB2-BD59-A6C34878D82A}">
                    <a16:rowId xmlns:a16="http://schemas.microsoft.com/office/drawing/2014/main" val="10000"/>
                  </a:ext>
                </a:extLst>
              </a:tr>
              <a:tr h="503531">
                <a:tc>
                  <a:txBody>
                    <a:bodyPr/>
                    <a:lstStyle/>
                    <a:p>
                      <a:pPr>
                        <a:buNone/>
                      </a:pPr>
                      <a:r>
                        <a:rPr lang="en-US" altLang="zh-CN"/>
                        <a:t>induce</a:t>
                      </a:r>
                    </a:p>
                  </a:txBody>
                  <a:tcPr/>
                </a:tc>
                <a:tc>
                  <a:txBody>
                    <a:bodyPr/>
                    <a:lstStyle/>
                    <a:p>
                      <a:pPr>
                        <a:buNone/>
                      </a:pPr>
                      <a:r>
                        <a:rPr lang="zh-CN" altLang="en-US"/>
                        <a:t>诱发</a:t>
                      </a:r>
                    </a:p>
                  </a:txBody>
                  <a:tcPr/>
                </a:tc>
                <a:tc>
                  <a:txBody>
                    <a:bodyPr/>
                    <a:lstStyle/>
                    <a:p>
                      <a:pPr>
                        <a:buNone/>
                      </a:pPr>
                      <a:r>
                        <a:rPr lang="en-US" altLang="zh-CN"/>
                        <a:t>psychology</a:t>
                      </a:r>
                    </a:p>
                  </a:txBody>
                  <a:tcPr/>
                </a:tc>
                <a:extLst>
                  <a:ext uri="{0D108BD9-81ED-4DB2-BD59-A6C34878D82A}">
                    <a16:rowId xmlns:a16="http://schemas.microsoft.com/office/drawing/2014/main" val="10001"/>
                  </a:ext>
                </a:extLst>
              </a:tr>
              <a:tr h="503531">
                <a:tc>
                  <a:txBody>
                    <a:bodyPr/>
                    <a:lstStyle/>
                    <a:p>
                      <a:pPr>
                        <a:buNone/>
                      </a:pPr>
                      <a:endParaRPr lang="zh-CN" altLang="en-US"/>
                    </a:p>
                  </a:txBody>
                  <a:tcPr/>
                </a:tc>
                <a:tc>
                  <a:txBody>
                    <a:bodyPr/>
                    <a:lstStyle/>
                    <a:p>
                      <a:pPr>
                        <a:buNone/>
                      </a:pPr>
                      <a:r>
                        <a:rPr lang="zh-CN" altLang="en-US"/>
                        <a:t>感应</a:t>
                      </a:r>
                    </a:p>
                  </a:txBody>
                  <a:tcPr/>
                </a:tc>
                <a:tc>
                  <a:txBody>
                    <a:bodyPr/>
                    <a:lstStyle/>
                    <a:p>
                      <a:pPr>
                        <a:buNone/>
                      </a:pPr>
                      <a:r>
                        <a:rPr lang="en-US" altLang="zh-CN" dirty="0" err="1"/>
                        <a:t>electrology</a:t>
                      </a:r>
                      <a:endParaRPr lang="en-US" altLang="zh-CN" dirty="0"/>
                    </a:p>
                  </a:txBody>
                  <a:tcPr/>
                </a:tc>
                <a:extLst>
                  <a:ext uri="{0D108BD9-81ED-4DB2-BD59-A6C34878D82A}">
                    <a16:rowId xmlns:a16="http://schemas.microsoft.com/office/drawing/2014/main" val="10002"/>
                  </a:ext>
                </a:extLst>
              </a:tr>
              <a:tr h="503531">
                <a:tc>
                  <a:txBody>
                    <a:bodyPr/>
                    <a:lstStyle/>
                    <a:p>
                      <a:pPr>
                        <a:buNone/>
                      </a:pPr>
                      <a:endParaRPr lang="zh-CN" altLang="en-US"/>
                    </a:p>
                  </a:txBody>
                  <a:tcPr/>
                </a:tc>
                <a:tc>
                  <a:txBody>
                    <a:bodyPr/>
                    <a:lstStyle/>
                    <a:p>
                      <a:pPr>
                        <a:buNone/>
                      </a:pPr>
                      <a:r>
                        <a:rPr lang="zh-CN" altLang="en-US"/>
                        <a:t>归纳出</a:t>
                      </a:r>
                    </a:p>
                  </a:txBody>
                  <a:tcPr/>
                </a:tc>
                <a:tc>
                  <a:txBody>
                    <a:bodyPr/>
                    <a:lstStyle/>
                    <a:p>
                      <a:pPr>
                        <a:buNone/>
                      </a:pPr>
                      <a:r>
                        <a:rPr lang="en-US" altLang="zh-CN"/>
                        <a:t>logic</a:t>
                      </a:r>
                    </a:p>
                  </a:txBody>
                  <a:tcPr/>
                </a:tc>
                <a:extLst>
                  <a:ext uri="{0D108BD9-81ED-4DB2-BD59-A6C34878D82A}">
                    <a16:rowId xmlns:a16="http://schemas.microsoft.com/office/drawing/2014/main" val="10003"/>
                  </a:ext>
                </a:extLst>
              </a:tr>
              <a:tr h="503531">
                <a:tc>
                  <a:txBody>
                    <a:bodyPr/>
                    <a:lstStyle/>
                    <a:p>
                      <a:pPr>
                        <a:buNone/>
                      </a:pPr>
                      <a:r>
                        <a:rPr lang="en-US" altLang="zh-CN"/>
                        <a:t>terminal</a:t>
                      </a:r>
                    </a:p>
                  </a:txBody>
                  <a:tcPr/>
                </a:tc>
                <a:tc>
                  <a:txBody>
                    <a:bodyPr/>
                    <a:lstStyle/>
                    <a:p>
                      <a:pPr>
                        <a:buNone/>
                      </a:pPr>
                      <a:r>
                        <a:rPr lang="zh-CN" altLang="en-US"/>
                        <a:t>航空站、码头、终点站</a:t>
                      </a:r>
                    </a:p>
                  </a:txBody>
                  <a:tcPr/>
                </a:tc>
                <a:tc>
                  <a:txBody>
                    <a:bodyPr/>
                    <a:lstStyle/>
                    <a:p>
                      <a:pPr>
                        <a:buNone/>
                      </a:pPr>
                      <a:r>
                        <a:rPr lang="en-US" altLang="zh-CN"/>
                        <a:t>Transportation</a:t>
                      </a:r>
                    </a:p>
                  </a:txBody>
                  <a:tcPr/>
                </a:tc>
                <a:extLst>
                  <a:ext uri="{0D108BD9-81ED-4DB2-BD59-A6C34878D82A}">
                    <a16:rowId xmlns:a16="http://schemas.microsoft.com/office/drawing/2014/main" val="10004"/>
                  </a:ext>
                </a:extLst>
              </a:tr>
              <a:tr h="503531">
                <a:tc>
                  <a:txBody>
                    <a:bodyPr/>
                    <a:lstStyle/>
                    <a:p>
                      <a:pPr>
                        <a:buNone/>
                      </a:pPr>
                      <a:endParaRPr lang="zh-CN" altLang="en-US"/>
                    </a:p>
                  </a:txBody>
                  <a:tcPr/>
                </a:tc>
                <a:tc>
                  <a:txBody>
                    <a:bodyPr/>
                    <a:lstStyle/>
                    <a:p>
                      <a:pPr>
                        <a:buNone/>
                      </a:pPr>
                      <a:r>
                        <a:rPr lang="zh-CN" altLang="en-US"/>
                        <a:t>终端、终端设备</a:t>
                      </a:r>
                    </a:p>
                  </a:txBody>
                  <a:tcPr/>
                </a:tc>
                <a:tc>
                  <a:txBody>
                    <a:bodyPr/>
                    <a:lstStyle/>
                    <a:p>
                      <a:pPr>
                        <a:buNone/>
                      </a:pPr>
                      <a:r>
                        <a:rPr lang="en-US" altLang="zh-CN" dirty="0"/>
                        <a:t>Computer</a:t>
                      </a:r>
                    </a:p>
                  </a:txBody>
                  <a:tcPr/>
                </a:tc>
                <a:extLst>
                  <a:ext uri="{0D108BD9-81ED-4DB2-BD59-A6C34878D82A}">
                    <a16:rowId xmlns:a16="http://schemas.microsoft.com/office/drawing/2014/main" val="10005"/>
                  </a:ext>
                </a:extLst>
              </a:tr>
              <a:tr h="503531">
                <a:tc>
                  <a:txBody>
                    <a:bodyPr/>
                    <a:lstStyle/>
                    <a:p>
                      <a:pPr>
                        <a:buNone/>
                      </a:pPr>
                      <a:endParaRPr lang="zh-CN" altLang="en-US"/>
                    </a:p>
                  </a:txBody>
                  <a:tcPr/>
                </a:tc>
                <a:tc>
                  <a:txBody>
                    <a:bodyPr/>
                    <a:lstStyle/>
                    <a:p>
                      <a:pPr>
                        <a:buNone/>
                      </a:pPr>
                      <a:r>
                        <a:rPr lang="zh-CN" altLang="en-US"/>
                        <a:t>端子</a:t>
                      </a:r>
                    </a:p>
                  </a:txBody>
                  <a:tcPr/>
                </a:tc>
                <a:tc>
                  <a:txBody>
                    <a:bodyPr/>
                    <a:lstStyle/>
                    <a:p>
                      <a:pPr>
                        <a:buNone/>
                      </a:pPr>
                      <a:r>
                        <a:rPr lang="en-US" altLang="zh-CN" dirty="0" err="1"/>
                        <a:t>Electrology</a:t>
                      </a:r>
                      <a:endParaRPr lang="en-US" altLang="zh-CN"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6921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 </a:t>
            </a:r>
          </a:p>
        </p:txBody>
      </p:sp>
      <p:sp>
        <p:nvSpPr>
          <p:cNvPr id="3" name="文本占位符 2"/>
          <p:cNvSpPr>
            <a:spLocks noGrp="1"/>
          </p:cNvSpPr>
          <p:nvPr>
            <p:ph type="body" sz="quarter" idx="11"/>
          </p:nvPr>
        </p:nvSpPr>
        <p:spPr>
          <a:xfrm>
            <a:off x="689712" y="1572133"/>
            <a:ext cx="10887772" cy="4032244"/>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Please </a:t>
            </a:r>
            <a:r>
              <a:rPr lang="en-US" sz="2800" dirty="0">
                <a:latin typeface="Times New Roman" panose="02020603050405020304" pitchFamily="18" charset="0"/>
                <a:cs typeface="Times New Roman" panose="02020603050405020304" pitchFamily="18" charset="0"/>
              </a:rPr>
              <a:t>look up the following words:</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benign</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conceive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presentation</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riddle</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7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 </a:t>
            </a:r>
          </a:p>
        </p:txBody>
      </p:sp>
      <p:sp>
        <p:nvSpPr>
          <p:cNvPr id="3" name="文本占位符 2"/>
          <p:cNvSpPr>
            <a:spLocks noGrp="1"/>
          </p:cNvSpPr>
          <p:nvPr>
            <p:ph type="body" sz="quarter" idx="11"/>
          </p:nvPr>
        </p:nvSpPr>
        <p:spPr>
          <a:xfrm>
            <a:off x="689712" y="1572133"/>
            <a:ext cx="10887772" cy="4032244"/>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Benign:</a:t>
            </a:r>
          </a:p>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 General Meaning: Amiable, generous</a:t>
            </a:r>
            <a:r>
              <a:rPr lang="zh-CN" altLang="en-US" sz="3200"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In Medical Discourse: It describes a tumor that does not invade </a:t>
            </a:r>
            <a:r>
              <a:rPr lang="en-US" sz="3200" dirty="0">
                <a:latin typeface="Times New Roman" panose="02020603050405020304" pitchFamily="18" charset="0"/>
                <a:cs typeface="Times New Roman" panose="02020603050405020304" pitchFamily="18" charset="0"/>
              </a:rPr>
              <a:t>and destroy the tissue in which it originates. </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Conceive: </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Common Meaning: to understand, In Medical Discourse: to become pregnant </a:t>
            </a:r>
          </a:p>
        </p:txBody>
      </p:sp>
    </p:spTree>
    <p:extLst>
      <p:ext uri="{BB962C8B-B14F-4D97-AF65-F5344CB8AC3E}">
        <p14:creationId xmlns:p14="http://schemas.microsoft.com/office/powerpoint/2010/main" val="18443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a:t>
            </a:r>
            <a:r>
              <a:rPr lang="en-US" altLang="zh-CN" dirty="0" smtClean="0"/>
              <a:t>. </a:t>
            </a:r>
            <a:r>
              <a:rPr lang="en-US" altLang="zh-CN" dirty="0"/>
              <a:t>S</a:t>
            </a:r>
            <a:r>
              <a:rPr lang="en-US" altLang="zh-CN" dirty="0" smtClean="0"/>
              <a:t>tylistic features</a:t>
            </a:r>
            <a:endParaRPr lang="en-US" dirty="0"/>
          </a:p>
        </p:txBody>
      </p:sp>
      <p:sp>
        <p:nvSpPr>
          <p:cNvPr id="3" name="文本占位符 2"/>
          <p:cNvSpPr>
            <a:spLocks noGrp="1"/>
          </p:cNvSpPr>
          <p:nvPr>
            <p:ph type="body" sz="quarter" idx="11"/>
          </p:nvPr>
        </p:nvSpPr>
        <p:spPr>
          <a:xfrm>
            <a:off x="689712" y="1203432"/>
            <a:ext cx="10165522" cy="5040613"/>
          </a:xfrm>
        </p:spPr>
        <p:txBody>
          <a:bodyPr/>
          <a:lstStyle/>
          <a:p>
            <a:r>
              <a:rPr lang="en-US" altLang="zh-CN" dirty="0" smtClean="0">
                <a:solidFill>
                  <a:schemeClr val="accent1"/>
                </a:solidFill>
                <a:latin typeface="Arial" panose="020B0604020202020204" pitchFamily="34" charset="0"/>
                <a:cs typeface="Arial" panose="020B0604020202020204" pitchFamily="34" charset="0"/>
              </a:rPr>
              <a:t>        The </a:t>
            </a:r>
            <a:r>
              <a:rPr lang="en-US" altLang="zh-CN" dirty="0">
                <a:solidFill>
                  <a:schemeClr val="accent1"/>
                </a:solidFill>
                <a:latin typeface="Arial" panose="020B0604020202020204" pitchFamily="34" charset="0"/>
                <a:cs typeface="Arial" panose="020B0604020202020204" pitchFamily="34" charset="0"/>
              </a:rPr>
              <a:t>COVID-19 pandemic has escalated into one of the largest crises of the 21st Century. The new SARS-CoV-2 coronavirus, responsible for COVID-19, has spread rapidly all around the world. The Spanish Government was forced to declare a nationwide lockdown in view of the rapidly spreading virus and high mortality rate in the nation. This study investigated the impact of short-term lockdown during the period from March 15th to April 12th 2020 on the atmospheric levels of CO, </a:t>
            </a:r>
            <a:r>
              <a:rPr lang="en-US" altLang="zh-CN" dirty="0">
                <a:solidFill>
                  <a:schemeClr val="accent1"/>
                </a:solidFill>
              </a:rPr>
              <a:t>SO</a:t>
            </a:r>
            <a:r>
              <a:rPr lang="en-US" altLang="zh-CN" baseline="-25000" dirty="0">
                <a:solidFill>
                  <a:schemeClr val="accent1"/>
                </a:solidFill>
              </a:rPr>
              <a:t>2</a:t>
            </a:r>
            <a:r>
              <a:rPr lang="en-US" altLang="zh-CN" dirty="0">
                <a:solidFill>
                  <a:schemeClr val="accent1"/>
                </a:solidFill>
                <a:latin typeface="Arial" panose="020B0604020202020204" pitchFamily="34" charset="0"/>
                <a:cs typeface="Arial" panose="020B0604020202020204" pitchFamily="34" charset="0"/>
              </a:rPr>
              <a:t>, PM10, </a:t>
            </a:r>
            <a:r>
              <a:rPr lang="en-US" altLang="zh-CN" dirty="0">
                <a:solidFill>
                  <a:schemeClr val="accent1"/>
                </a:solidFill>
              </a:rPr>
              <a:t>O</a:t>
            </a:r>
            <a:r>
              <a:rPr lang="en-US" altLang="zh-CN" baseline="-25000" dirty="0">
                <a:solidFill>
                  <a:schemeClr val="accent1"/>
                </a:solidFill>
              </a:rPr>
              <a:t>3</a:t>
            </a:r>
            <a:r>
              <a:rPr lang="en-US" altLang="zh-CN" dirty="0">
                <a:solidFill>
                  <a:schemeClr val="accent1"/>
                </a:solidFill>
                <a:latin typeface="Arial" panose="020B0604020202020204" pitchFamily="34" charset="0"/>
                <a:cs typeface="Arial" panose="020B0604020202020204" pitchFamily="34" charset="0"/>
              </a:rPr>
              <a:t> and NO</a:t>
            </a:r>
            <a:r>
              <a:rPr lang="en-US" altLang="zh-CN" baseline="-25000" dirty="0">
                <a:solidFill>
                  <a:schemeClr val="accent1"/>
                </a:solidFill>
              </a:rPr>
              <a:t>2</a:t>
            </a:r>
            <a:r>
              <a:rPr lang="en-US" altLang="zh-CN" dirty="0">
                <a:solidFill>
                  <a:schemeClr val="accent1"/>
                </a:solidFill>
                <a:latin typeface="Arial" panose="020B0604020202020204" pitchFamily="34" charset="0"/>
                <a:cs typeface="Arial" panose="020B0604020202020204" pitchFamily="34" charset="0"/>
              </a:rPr>
              <a:t> over 11 representative Spanish cities. The possible influence of several meteorological factors (temperature, precipitation, wind, sunlight hours, minimum and maximum pressure) on the pollutants’ levels were also considered. The results obtained show that the 4-week lockdown had significant impact on reducing the atmospheric levels of NO</a:t>
            </a:r>
            <a:r>
              <a:rPr lang="en-US" altLang="zh-CN" baseline="-25000" dirty="0">
                <a:solidFill>
                  <a:schemeClr val="accent1"/>
                </a:solidFill>
              </a:rPr>
              <a:t>2</a:t>
            </a:r>
            <a:r>
              <a:rPr lang="en-US" altLang="zh-CN" dirty="0">
                <a:solidFill>
                  <a:schemeClr val="accent1"/>
                </a:solidFill>
                <a:latin typeface="Arial" panose="020B0604020202020204" pitchFamily="34" charset="0"/>
                <a:cs typeface="Arial" panose="020B0604020202020204" pitchFamily="34" charset="0"/>
              </a:rPr>
              <a:t> in all cities except for the small city of Santander as well as CO, SO</a:t>
            </a:r>
            <a:r>
              <a:rPr lang="en-US" altLang="zh-CN" baseline="-25000" dirty="0">
                <a:solidFill>
                  <a:schemeClr val="accent1"/>
                </a:solidFill>
              </a:rPr>
              <a:t>2</a:t>
            </a:r>
            <a:r>
              <a:rPr lang="en-US" altLang="zh-CN" dirty="0">
                <a:solidFill>
                  <a:schemeClr val="accent1"/>
                </a:solidFill>
                <a:latin typeface="Arial" panose="020B0604020202020204" pitchFamily="34" charset="0"/>
                <a:cs typeface="Arial" panose="020B0604020202020204" pitchFamily="34" charset="0"/>
              </a:rPr>
              <a:t>, and PM10 in some cities, but resulted in increase of O</a:t>
            </a:r>
            <a:r>
              <a:rPr lang="en-US" altLang="zh-CN" baseline="-25000" dirty="0">
                <a:solidFill>
                  <a:schemeClr val="accent1"/>
                </a:solidFill>
              </a:rPr>
              <a:t>3</a:t>
            </a:r>
            <a:r>
              <a:rPr lang="en-US" altLang="zh-CN" dirty="0">
                <a:solidFill>
                  <a:schemeClr val="accent1"/>
                </a:solidFill>
                <a:latin typeface="Arial" panose="020B0604020202020204" pitchFamily="34" charset="0"/>
                <a:cs typeface="Arial" panose="020B0604020202020204" pitchFamily="34" charset="0"/>
              </a:rPr>
              <a:t> level.</a:t>
            </a:r>
            <a:r>
              <a:rPr lang="en-US" altLang="zh-CN" sz="2800" dirty="0">
                <a:solidFill>
                  <a:schemeClr val="accent1"/>
                </a:solidFill>
                <a:latin typeface="Arial" panose="020B06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18305698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dirty="0"/>
          </a:p>
        </p:txBody>
      </p:sp>
      <p:sp>
        <p:nvSpPr>
          <p:cNvPr id="3" name="文本占位符 2"/>
          <p:cNvSpPr>
            <a:spLocks noGrp="1"/>
          </p:cNvSpPr>
          <p:nvPr>
            <p:ph type="body" sz="quarter" idx="11"/>
          </p:nvPr>
        </p:nvSpPr>
        <p:spPr>
          <a:xfrm>
            <a:off x="689712" y="1572132"/>
            <a:ext cx="10887772" cy="4627945"/>
          </a:xfrm>
        </p:spPr>
        <p:txBody>
          <a:bodyPr/>
          <a:lstStyle/>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sym typeface="+mn-ea"/>
              </a:rPr>
              <a:t>Presentation: </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sym typeface="+mn-ea"/>
              </a:rPr>
              <a:t>common meaning: display, demonstration. In medical discourse: The part of the infant’s body that appears first at the opening from the neck of the womb during child birth. </a:t>
            </a:r>
            <a:r>
              <a:rPr lang="zh-CN" altLang="en-US" dirty="0" smtClean="0">
                <a:latin typeface="Times New Roman" panose="02020603050405020304" pitchFamily="18" charset="0"/>
                <a:cs typeface="Times New Roman" panose="02020603050405020304" pitchFamily="18" charset="0"/>
                <a:sym typeface="+mn-ea"/>
              </a:rPr>
              <a:t>胎儿的先露位置，产位</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sym typeface="+mn-ea"/>
              </a:rPr>
              <a:t>Riddle: </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sym typeface="+mn-ea"/>
              </a:rPr>
              <a:t>Common Meaning: a puzzle in which you ask question. In Agriculture: Box with cross wires at the bottom used for separating out the larger stones from soil and sands</a:t>
            </a:r>
            <a:r>
              <a:rPr lang="en-US" sz="3200" dirty="0" smtClean="0">
                <a:latin typeface="Times New Roman" panose="02020603050405020304" pitchFamily="18" charset="0"/>
                <a:cs typeface="Times New Roman" panose="02020603050405020304" pitchFamily="18" charset="0"/>
                <a:sym typeface="+mn-ea"/>
              </a:rPr>
              <a:t>.</a:t>
            </a:r>
            <a:r>
              <a:rPr lang="zh-CN" altLang="en-US" sz="3200" dirty="0">
                <a:latin typeface="Times New Roman" panose="02020603050405020304" pitchFamily="18" charset="0"/>
                <a:cs typeface="Times New Roman" panose="02020603050405020304" pitchFamily="18" charset="0"/>
                <a:sym typeface="+mn-ea"/>
              </a:rPr>
              <a:t> （</a:t>
            </a:r>
            <a:r>
              <a:rPr lang="zh-CN" altLang="en-US" dirty="0">
                <a:latin typeface="Times New Roman" panose="02020603050405020304" pitchFamily="18" charset="0"/>
                <a:cs typeface="Times New Roman" panose="02020603050405020304" pitchFamily="18" charset="0"/>
                <a:sym typeface="+mn-ea"/>
              </a:rPr>
              <a:t>筛分土石的）粗筛</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14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effectLst>
                  <a:outerShdw blurRad="38100" dist="19050" dir="2700000" algn="tl" rotWithShape="0">
                    <a:schemeClr val="dk1">
                      <a:alpha val="40000"/>
                    </a:schemeClr>
                  </a:outerShdw>
                </a:effectLst>
              </a:rPr>
              <a:t>lex</a:t>
            </a:r>
            <a:r>
              <a:rPr lang="en-US" altLang="zh-CN" dirty="0" smtClean="0">
                <a:effectLst>
                  <a:outerShdw blurRad="38100" dist="19050" dir="2700000" algn="tl" rotWithShape="0">
                    <a:schemeClr val="dk1">
                      <a:alpha val="40000"/>
                    </a:schemeClr>
                  </a:outerShdw>
                </a:effectLst>
              </a:rPr>
              <a:t>ical </a:t>
            </a:r>
            <a:r>
              <a:rPr lang="en-US" altLang="zh-CN" dirty="0">
                <a:effectLst>
                  <a:outerShdw blurRad="38100" dist="19050" dir="2700000" algn="tl" rotWithShape="0">
                    <a:schemeClr val="dk1">
                      <a:alpha val="40000"/>
                    </a:schemeClr>
                  </a:outerShdw>
                </a:effectLst>
              </a:rPr>
              <a:t>Features</a:t>
            </a:r>
          </a:p>
          <a:p>
            <a:endParaRPr lang="zh-CN" altLang="en-US" dirty="0"/>
          </a:p>
        </p:txBody>
      </p:sp>
      <p:sp>
        <p:nvSpPr>
          <p:cNvPr id="3" name="文本占位符 2"/>
          <p:cNvSpPr>
            <a:spLocks noGrp="1"/>
          </p:cNvSpPr>
          <p:nvPr>
            <p:ph type="body" sz="quarter" idx="11"/>
          </p:nvPr>
        </p:nvSpPr>
        <p:spPr>
          <a:xfrm>
            <a:off x="689712" y="1203433"/>
            <a:ext cx="8656269" cy="3788697"/>
          </a:xfrm>
        </p:spPr>
        <p:txBody>
          <a:bodyPr/>
          <a:lstStyle/>
          <a:p>
            <a:r>
              <a:rPr lang="en-US" altLang="zh-CN" dirty="0" smtClean="0"/>
              <a:t>Specific TSJ</a:t>
            </a:r>
          </a:p>
          <a:p>
            <a:endParaRPr lang="en-US" altLang="zh-CN" dirty="0" smtClean="0"/>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084097" y="-1468204"/>
            <a:ext cx="2862272" cy="10058396"/>
          </a:xfrm>
          <a:prstGeom prst="rect">
            <a:avLst/>
          </a:prstGeom>
        </p:spPr>
      </p:pic>
    </p:spTree>
    <p:extLst>
      <p:ext uri="{BB962C8B-B14F-4D97-AF65-F5344CB8AC3E}">
        <p14:creationId xmlns:p14="http://schemas.microsoft.com/office/powerpoint/2010/main" val="3180856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463530" cy="993155"/>
          </a:xfrm>
        </p:spPr>
        <p:txBody>
          <a:bodyPr/>
          <a:lstStyle/>
          <a:p>
            <a:r>
              <a:rPr lang="en-US" dirty="0"/>
              <a:t> </a:t>
            </a:r>
            <a:r>
              <a:rPr lang="en-US" dirty="0" smtClean="0"/>
              <a:t>ST </a:t>
            </a:r>
            <a:r>
              <a:rPr lang="en-US" dirty="0"/>
              <a:t>words fall into 4 categories according to the way that they are different in formation,meaning and use:</a:t>
            </a:r>
          </a:p>
        </p:txBody>
      </p:sp>
      <p:sp>
        <p:nvSpPr>
          <p:cNvPr id="3" name="文本占位符 2"/>
          <p:cNvSpPr>
            <a:spLocks noGrp="1"/>
          </p:cNvSpPr>
          <p:nvPr>
            <p:ph type="body" sz="quarter" idx="11"/>
          </p:nvPr>
        </p:nvSpPr>
        <p:spPr>
          <a:xfrm>
            <a:off x="689610" y="1881505"/>
            <a:ext cx="10887710" cy="3723005"/>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(1)</a:t>
            </a:r>
            <a:r>
              <a:rPr lang="en-US" sz="3200" u="sng" dirty="0" smtClean="0">
                <a:latin typeface="Times New Roman" panose="02020603050405020304" pitchFamily="18" charset="0"/>
                <a:cs typeface="Times New Roman" panose="02020603050405020304" pitchFamily="18" charset="0"/>
              </a:rPr>
              <a:t> Pure ST words</a:t>
            </a:r>
            <a:r>
              <a:rPr lang="en-US" sz="3200" dirty="0" smtClean="0">
                <a:latin typeface="Times New Roman" panose="02020603050405020304" pitchFamily="18" charset="0"/>
                <a:cs typeface="Times New Roman" panose="02020603050405020304" pitchFamily="18" charset="0"/>
              </a:rPr>
              <a:t> such as hydroxide, diode</a:t>
            </a:r>
            <a:r>
              <a:rPr lang="zh-CN" altLang="en-US" dirty="0" smtClean="0">
                <a:latin typeface="Times New Roman" panose="02020603050405020304" pitchFamily="18" charset="0"/>
                <a:cs typeface="Times New Roman" panose="02020603050405020304" pitchFamily="18" charset="0"/>
              </a:rPr>
              <a:t>（二极管</a:t>
            </a:r>
            <a:r>
              <a:rPr lang="zh-CN" altLang="en-US" dirty="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 promethazine </a:t>
            </a:r>
            <a:r>
              <a:rPr lang="en-US" altLang="zh-CN" dirty="0" smtClean="0"/>
              <a:t>/</a:t>
            </a:r>
            <a:r>
              <a:rPr lang="en-US" altLang="zh-CN" dirty="0" err="1"/>
              <a:t>prə</a:t>
            </a:r>
            <a:r>
              <a:rPr lang="en-US" altLang="zh-CN" dirty="0"/>
              <a:t>(ʊ)ˈme</a:t>
            </a:r>
            <a:r>
              <a:rPr lang="el-GR" altLang="zh-CN" dirty="0"/>
              <a:t>θ</a:t>
            </a:r>
            <a:r>
              <a:rPr lang="en-US" altLang="zh-CN" dirty="0" err="1"/>
              <a:t>əziːn</a:t>
            </a:r>
            <a:r>
              <a:rPr lang="en-US" altLang="zh-CN" dirty="0" smtClean="0"/>
              <a:t>/</a:t>
            </a:r>
            <a:r>
              <a:rPr lang="zh-CN" altLang="en-US" dirty="0" smtClean="0">
                <a:latin typeface="Times New Roman" panose="02020603050405020304" pitchFamily="18" charset="0"/>
                <a:cs typeface="Times New Roman" panose="02020603050405020304" pitchFamily="18" charset="0"/>
              </a:rPr>
              <a:t>（异丙嗪</a:t>
            </a:r>
            <a:r>
              <a:rPr lang="en-US"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and isotope</a:t>
            </a:r>
            <a:r>
              <a:rPr lang="zh-CN" altLang="en-US" dirty="0" smtClean="0">
                <a:latin typeface="Times New Roman" panose="02020603050405020304" pitchFamily="18" charset="0"/>
                <a:cs typeface="Times New Roman" panose="02020603050405020304" pitchFamily="18" charset="0"/>
              </a:rPr>
              <a:t>（同位素）</a:t>
            </a:r>
            <a:r>
              <a:rPr lang="en-US" sz="3200" dirty="0" smtClean="0">
                <a:latin typeface="Times New Roman" panose="02020603050405020304" pitchFamily="18" charset="0"/>
                <a:cs typeface="Times New Roman" panose="02020603050405020304" pitchFamily="18" charset="0"/>
              </a:rPr>
              <a:t> etc. These words mostly composed of Latin or Greek morphemes </a:t>
            </a:r>
            <a:r>
              <a:rPr lang="zh-CN" altLang="en-US" dirty="0">
                <a:latin typeface="Times New Roman" panose="02020603050405020304" pitchFamily="18" charset="0"/>
                <a:cs typeface="Times New Roman" panose="02020603050405020304" pitchFamily="18" charset="0"/>
              </a:rPr>
              <a:t>（词素</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are </a:t>
            </a:r>
            <a:r>
              <a:rPr lang="en-US" sz="3200" dirty="0" smtClean="0">
                <a:solidFill>
                  <a:srgbClr val="FF0000"/>
                </a:solidFill>
                <a:latin typeface="Times New Roman" panose="02020603050405020304" pitchFamily="18" charset="0"/>
                <a:cs typeface="Times New Roman" panose="02020603050405020304" pitchFamily="18" charset="0"/>
              </a:rPr>
              <a:t>monosemic</a:t>
            </a:r>
            <a:r>
              <a:rPr lang="en-US" sz="3200" dirty="0" smtClean="0">
                <a:latin typeface="Times New Roman" panose="02020603050405020304" pitchFamily="18" charset="0"/>
                <a:cs typeface="Times New Roman" panose="02020603050405020304" pitchFamily="18" charset="0"/>
              </a:rPr>
              <a:t> and professionally </a:t>
            </a:r>
            <a:r>
              <a:rPr lang="en-US" sz="3200" dirty="0" smtClean="0">
                <a:solidFill>
                  <a:srgbClr val="FF0000"/>
                </a:solidFill>
                <a:latin typeface="Times New Roman" panose="02020603050405020304" pitchFamily="18" charset="0"/>
                <a:cs typeface="Times New Roman" panose="02020603050405020304" pitchFamily="18" charset="0"/>
              </a:rPr>
              <a:t>used in a special field</a:t>
            </a:r>
            <a:r>
              <a:rPr lang="en-US" sz="32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(2)</a:t>
            </a:r>
            <a:r>
              <a:rPr lang="en-US" sz="3200" u="sng" dirty="0" smtClean="0">
                <a:latin typeface="Times New Roman" panose="02020603050405020304" pitchFamily="18" charset="0"/>
                <a:cs typeface="Times New Roman" panose="02020603050405020304" pitchFamily="18" charset="0"/>
              </a:rPr>
              <a:t> Semi ST words</a:t>
            </a:r>
            <a:r>
              <a:rPr lang="en-US" sz="3200" dirty="0" smtClean="0">
                <a:latin typeface="Times New Roman" panose="02020603050405020304" pitchFamily="18" charset="0"/>
                <a:cs typeface="Times New Roman" panose="02020603050405020304" pitchFamily="18" charset="0"/>
              </a:rPr>
              <a:t> such as frequency, density, energy, magnetism, etc.. Compared to Pure ST words, these words are also </a:t>
            </a:r>
            <a:r>
              <a:rPr lang="en-US" sz="3200" dirty="0" smtClean="0">
                <a:solidFill>
                  <a:srgbClr val="FF0000"/>
                </a:solidFill>
                <a:latin typeface="Times New Roman" panose="02020603050405020304" pitchFamily="18" charset="0"/>
                <a:cs typeface="Times New Roman" panose="02020603050405020304" pitchFamily="18" charset="0"/>
              </a:rPr>
              <a:t>monosemic</a:t>
            </a:r>
            <a:r>
              <a:rPr lang="en-US" sz="3200" dirty="0" smtClean="0">
                <a:latin typeface="Times New Roman" panose="02020603050405020304" pitchFamily="18" charset="0"/>
                <a:cs typeface="Times New Roman" panose="02020603050405020304" pitchFamily="18" charset="0"/>
              </a:rPr>
              <a:t> but more commonly and frequently </a:t>
            </a:r>
            <a:r>
              <a:rPr lang="en-US" sz="3200" dirty="0" smtClean="0">
                <a:solidFill>
                  <a:srgbClr val="FF0000"/>
                </a:solidFill>
                <a:latin typeface="Times New Roman" panose="02020603050405020304" pitchFamily="18" charset="0"/>
                <a:cs typeface="Times New Roman" panose="02020603050405020304" pitchFamily="18" charset="0"/>
              </a:rPr>
              <a:t>used in fields of different professions.</a:t>
            </a:r>
          </a:p>
          <a:p>
            <a:pPr>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81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463530" cy="441325"/>
          </a:xfrm>
        </p:spPr>
        <p:txBody>
          <a:bodyPr/>
          <a:lstStyle/>
          <a:p>
            <a:r>
              <a:rPr lang="en-US" dirty="0"/>
              <a:t> </a:t>
            </a:r>
            <a:r>
              <a:rPr lang="en-US" dirty="0" smtClean="0"/>
              <a:t>ST </a:t>
            </a:r>
            <a:r>
              <a:rPr lang="en-US" dirty="0"/>
              <a:t>words fall into 4 categories according to the way that they are different in formation,meaning and use:</a:t>
            </a:r>
          </a:p>
        </p:txBody>
      </p:sp>
      <p:sp>
        <p:nvSpPr>
          <p:cNvPr id="3" name="文本占位符 2"/>
          <p:cNvSpPr>
            <a:spLocks noGrp="1"/>
          </p:cNvSpPr>
          <p:nvPr>
            <p:ph type="body" sz="quarter" idx="11"/>
          </p:nvPr>
        </p:nvSpPr>
        <p:spPr>
          <a:xfrm>
            <a:off x="689610" y="1881505"/>
            <a:ext cx="10887710" cy="3723005"/>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(3)</a:t>
            </a:r>
            <a:r>
              <a:rPr lang="en-US" sz="2800" u="sng" dirty="0" smtClean="0">
                <a:latin typeface="Times New Roman" panose="02020603050405020304" pitchFamily="18" charset="0"/>
                <a:cs typeface="Times New Roman" panose="02020603050405020304" pitchFamily="18" charset="0"/>
              </a:rPr>
              <a:t> </a:t>
            </a:r>
            <a:r>
              <a:rPr lang="en-US" sz="3200" u="sng" dirty="0" smtClean="0">
                <a:latin typeface="Times New Roman" panose="02020603050405020304" pitchFamily="18" charset="0"/>
                <a:cs typeface="Times New Roman" panose="02020603050405020304" pitchFamily="18" charset="0"/>
              </a:rPr>
              <a:t>Common ST words</a:t>
            </a:r>
            <a:r>
              <a:rPr lang="en-US" sz="3200" dirty="0" smtClean="0">
                <a:latin typeface="Times New Roman" panose="02020603050405020304" pitchFamily="18" charset="0"/>
                <a:cs typeface="Times New Roman" panose="02020603050405020304" pitchFamily="18" charset="0"/>
              </a:rPr>
              <a:t> such as feed, service, ceiling, power, operation, work, etc.. These are </a:t>
            </a:r>
            <a:r>
              <a:rPr lang="en-US" sz="3200" dirty="0" smtClean="0">
                <a:solidFill>
                  <a:srgbClr val="FF0000"/>
                </a:solidFill>
                <a:latin typeface="Times New Roman" panose="02020603050405020304" pitchFamily="18" charset="0"/>
                <a:cs typeface="Times New Roman" panose="02020603050405020304" pitchFamily="18" charset="0"/>
              </a:rPr>
              <a:t>specialized common words </a:t>
            </a:r>
            <a:r>
              <a:rPr lang="en-US" sz="3200" dirty="0" smtClean="0">
                <a:latin typeface="Times New Roman" panose="02020603050405020304" pitchFamily="18" charset="0"/>
                <a:cs typeface="Times New Roman" panose="02020603050405020304" pitchFamily="18" charset="0"/>
              </a:rPr>
              <a:t>carrying different meanings in fields of different professions. For example, the word </a:t>
            </a:r>
            <a:r>
              <a:rPr lang="en-US" sz="3200" dirty="0" smtClean="0">
                <a:solidFill>
                  <a:srgbClr val="FF0000"/>
                </a:solidFill>
                <a:latin typeface="Times New Roman" panose="02020603050405020304" pitchFamily="18" charset="0"/>
                <a:cs typeface="Times New Roman" panose="02020603050405020304" pitchFamily="18" charset="0"/>
              </a:rPr>
              <a:t>feed </a:t>
            </a:r>
            <a:r>
              <a:rPr lang="en-US" sz="3200" dirty="0" smtClean="0">
                <a:latin typeface="Times New Roman" panose="02020603050405020304" pitchFamily="18" charset="0"/>
                <a:cs typeface="Times New Roman" panose="02020603050405020304" pitchFamily="18" charset="0"/>
              </a:rPr>
              <a:t>with the basic meaning of to give food to a person or an animal can be used in different fields with different meanings such as to supply water, to provide electricity, to deliver</a:t>
            </a:r>
            <a:r>
              <a:rPr lang="zh-CN" altLang="en-US" dirty="0" smtClean="0">
                <a:latin typeface="Times New Roman" panose="02020603050405020304" pitchFamily="18" charset="0"/>
                <a:cs typeface="Times New Roman" panose="02020603050405020304" pitchFamily="18" charset="0"/>
              </a:rPr>
              <a:t>运输</a:t>
            </a:r>
            <a:r>
              <a:rPr lang="en-US" sz="3200" dirty="0" smtClean="0">
                <a:latin typeface="Times New Roman" panose="02020603050405020304" pitchFamily="18" charset="0"/>
                <a:cs typeface="Times New Roman" panose="02020603050405020304" pitchFamily="18" charset="0"/>
              </a:rPr>
              <a:t>, to load</a:t>
            </a:r>
            <a:r>
              <a:rPr lang="zh-CN" altLang="en-US" dirty="0" smtClean="0">
                <a:latin typeface="Times New Roman" panose="02020603050405020304" pitchFamily="18" charset="0"/>
                <a:cs typeface="Times New Roman" panose="02020603050405020304" pitchFamily="18" charset="0"/>
              </a:rPr>
              <a:t>装载</a:t>
            </a:r>
            <a:r>
              <a:rPr lang="en-US" sz="3200" dirty="0" smtClean="0">
                <a:latin typeface="Times New Roman" panose="02020603050405020304" pitchFamily="18" charset="0"/>
                <a:cs typeface="Times New Roman" panose="02020603050405020304" pitchFamily="18" charset="0"/>
              </a:rPr>
              <a:t>, ect.</a:t>
            </a:r>
          </a:p>
        </p:txBody>
      </p:sp>
    </p:spTree>
    <p:extLst>
      <p:ext uri="{BB962C8B-B14F-4D97-AF65-F5344CB8AC3E}">
        <p14:creationId xmlns:p14="http://schemas.microsoft.com/office/powerpoint/2010/main" val="4524017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463530" cy="441325"/>
          </a:xfrm>
        </p:spPr>
        <p:txBody>
          <a:bodyPr/>
          <a:lstStyle/>
          <a:p>
            <a:r>
              <a:rPr lang="en-US" dirty="0"/>
              <a:t> </a:t>
            </a:r>
            <a:r>
              <a:rPr lang="en-US" dirty="0" smtClean="0"/>
              <a:t>ST </a:t>
            </a:r>
            <a:r>
              <a:rPr lang="en-US" dirty="0"/>
              <a:t>words fall into 4 categories according to the way that they are different in formation,meaning and use:</a:t>
            </a:r>
          </a:p>
        </p:txBody>
      </p:sp>
      <p:sp>
        <p:nvSpPr>
          <p:cNvPr id="3" name="文本占位符 2"/>
          <p:cNvSpPr>
            <a:spLocks noGrp="1"/>
          </p:cNvSpPr>
          <p:nvPr>
            <p:ph type="body" sz="quarter" idx="11"/>
          </p:nvPr>
        </p:nvSpPr>
        <p:spPr>
          <a:xfrm>
            <a:off x="689610" y="1881505"/>
            <a:ext cx="10887710" cy="3723005"/>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zh-CN" altLang="en-US" sz="2800" dirty="0">
                <a:sym typeface="+mn-ea"/>
              </a:rPr>
              <a:t>(4)</a:t>
            </a:r>
            <a:r>
              <a:rPr lang="zh-CN" altLang="en-US" sz="2800" dirty="0">
                <a:solidFill>
                  <a:srgbClr val="FF0000"/>
                </a:solidFill>
                <a:sym typeface="+mn-ea"/>
              </a:rPr>
              <a:t> </a:t>
            </a:r>
            <a:r>
              <a:rPr lang="zh-CN" altLang="en-US" sz="3200" u="sng" dirty="0">
                <a:solidFill>
                  <a:srgbClr val="FF0000"/>
                </a:solidFill>
                <a:sym typeface="+mn-ea"/>
              </a:rPr>
              <a:t>Built ST words </a:t>
            </a:r>
            <a:r>
              <a:rPr lang="zh-CN" altLang="en-US" sz="3200" dirty="0">
                <a:sym typeface="+mn-ea"/>
              </a:rPr>
              <a:t>such as </a:t>
            </a:r>
            <a:r>
              <a:rPr lang="zh-CN" altLang="en-US" sz="3200" dirty="0" smtClean="0">
                <a:sym typeface="+mn-ea"/>
              </a:rPr>
              <a:t>microbicid</a:t>
            </a:r>
            <a:r>
              <a:rPr lang="en-US" altLang="zh-CN" sz="3200" dirty="0" smtClean="0">
                <a:sym typeface="+mn-ea"/>
              </a:rPr>
              <a:t>al </a:t>
            </a:r>
            <a:r>
              <a:rPr lang="en-US" altLang="zh-CN" sz="3200" dirty="0"/>
              <a:t>/</a:t>
            </a:r>
            <a:r>
              <a:rPr lang="en-US" altLang="zh-CN" sz="3200" dirty="0" err="1"/>
              <a:t>maɪkrəʊbɪˈsaɪdl</a:t>
            </a:r>
            <a:r>
              <a:rPr lang="en-US" altLang="zh-CN" sz="3200" dirty="0" smtClean="0"/>
              <a:t>/ </a:t>
            </a:r>
            <a:r>
              <a:rPr lang="en-US" altLang="zh-CN" dirty="0" smtClean="0"/>
              <a:t>(</a:t>
            </a:r>
            <a:r>
              <a:rPr lang="zh-CN" altLang="en-US" dirty="0" smtClean="0"/>
              <a:t>杀</a:t>
            </a:r>
            <a:r>
              <a:rPr lang="zh-CN" altLang="en-US" dirty="0"/>
              <a:t>菌剂</a:t>
            </a:r>
            <a:r>
              <a:rPr lang="zh-CN" altLang="en-US" dirty="0" smtClean="0"/>
              <a:t>的</a:t>
            </a:r>
            <a:r>
              <a:rPr lang="en-US" altLang="zh-CN" dirty="0" smtClean="0"/>
              <a:t>)</a:t>
            </a:r>
            <a:r>
              <a:rPr lang="zh-CN" altLang="en-US" sz="3200" dirty="0" smtClean="0">
                <a:sym typeface="+mn-ea"/>
              </a:rPr>
              <a:t>, waterleaf </a:t>
            </a:r>
            <a:r>
              <a:rPr lang="en-US" altLang="zh-CN" dirty="0" smtClean="0">
                <a:sym typeface="+mn-ea"/>
              </a:rPr>
              <a:t>(</a:t>
            </a:r>
            <a:r>
              <a:rPr lang="zh-CN" altLang="en-US" dirty="0" smtClean="0"/>
              <a:t>薄</a:t>
            </a:r>
            <a:r>
              <a:rPr lang="zh-CN" altLang="en-US" dirty="0"/>
              <a:t>页</a:t>
            </a:r>
            <a:r>
              <a:rPr lang="zh-CN" altLang="en-US" dirty="0" smtClean="0"/>
              <a:t>纸</a:t>
            </a:r>
            <a:r>
              <a:rPr lang="en-US" altLang="zh-CN" dirty="0" smtClean="0"/>
              <a:t>)</a:t>
            </a:r>
            <a:r>
              <a:rPr lang="zh-CN" altLang="en-US" sz="3200" dirty="0" smtClean="0">
                <a:sym typeface="+mn-ea"/>
              </a:rPr>
              <a:t>, </a:t>
            </a:r>
            <a:r>
              <a:rPr lang="zh-CN" altLang="en-US" sz="3200" dirty="0">
                <a:sym typeface="+mn-ea"/>
              </a:rPr>
              <a:t>medicare, CSMA, which are built through different ways of word building such as </a:t>
            </a:r>
            <a:r>
              <a:rPr lang="zh-CN" altLang="en-US" sz="3200" dirty="0" smtClean="0">
                <a:sym typeface="+mn-ea"/>
              </a:rPr>
              <a:t>affixation</a:t>
            </a:r>
            <a:r>
              <a:rPr lang="en-US" altLang="zh-CN" dirty="0" smtClean="0">
                <a:sym typeface="+mn-ea"/>
              </a:rPr>
              <a:t>(</a:t>
            </a:r>
            <a:r>
              <a:rPr lang="zh-CN" altLang="en-US" dirty="0" smtClean="0">
                <a:sym typeface="+mn-ea"/>
              </a:rPr>
              <a:t>附加</a:t>
            </a:r>
            <a:r>
              <a:rPr lang="en-US" altLang="zh-CN" dirty="0" smtClean="0">
                <a:sym typeface="+mn-ea"/>
              </a:rPr>
              <a:t>)</a:t>
            </a:r>
            <a:r>
              <a:rPr lang="zh-CN" altLang="en-US" sz="3200" dirty="0" smtClean="0">
                <a:sym typeface="+mn-ea"/>
              </a:rPr>
              <a:t>, </a:t>
            </a:r>
            <a:r>
              <a:rPr lang="zh-CN" altLang="en-US" sz="3200" dirty="0">
                <a:sym typeface="+mn-ea"/>
              </a:rPr>
              <a:t>compounding, </a:t>
            </a:r>
            <a:r>
              <a:rPr lang="zh-CN" altLang="en-US" sz="3200" dirty="0" smtClean="0">
                <a:sym typeface="+mn-ea"/>
              </a:rPr>
              <a:t>blending</a:t>
            </a:r>
            <a:r>
              <a:rPr lang="en-US" altLang="zh-CN" dirty="0" smtClean="0">
                <a:sym typeface="+mn-ea"/>
              </a:rPr>
              <a:t>(</a:t>
            </a:r>
            <a:r>
              <a:rPr lang="zh-CN" altLang="en-US" dirty="0" smtClean="0">
                <a:sym typeface="+mn-ea"/>
              </a:rPr>
              <a:t>混合</a:t>
            </a:r>
            <a:r>
              <a:rPr lang="en-US" altLang="zh-CN" dirty="0" smtClean="0">
                <a:sym typeface="+mn-ea"/>
              </a:rPr>
              <a:t>)</a:t>
            </a:r>
            <a:r>
              <a:rPr lang="zh-CN" altLang="en-US" sz="3200" dirty="0" smtClean="0">
                <a:sym typeface="+mn-ea"/>
              </a:rPr>
              <a:t>, </a:t>
            </a:r>
            <a:r>
              <a:rPr lang="zh-CN" altLang="en-US" sz="3200" dirty="0">
                <a:solidFill>
                  <a:srgbClr val="FF0000"/>
                </a:solidFill>
                <a:sym typeface="+mn-ea"/>
              </a:rPr>
              <a:t>acronyms</a:t>
            </a:r>
            <a:r>
              <a:rPr lang="zh-CN" altLang="en-US" sz="3200" dirty="0">
                <a:sym typeface="+mn-ea"/>
              </a:rPr>
              <a:t>, etc.. </a:t>
            </a:r>
            <a:endParaRPr lang="en-US" altLang="zh-CN" sz="3200" dirty="0" smtClean="0">
              <a:sym typeface="+mn-ea"/>
            </a:endParaRPr>
          </a:p>
          <a:p>
            <a:pPr>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sym typeface="+mn-ea"/>
            </a:endParaRPr>
          </a:p>
          <a:p>
            <a:pPr>
              <a:buFont typeface="Arial" panose="020B0604020202020204" pitchFamily="34" charset="0"/>
              <a:buChar char="•"/>
            </a:pPr>
            <a:r>
              <a:rPr lang="en-US" altLang="zh-CN" sz="3200" dirty="0" smtClean="0">
                <a:latin typeface="Times New Roman" panose="02020603050405020304" pitchFamily="18" charset="0"/>
                <a:cs typeface="Times New Roman" panose="02020603050405020304" pitchFamily="18" charset="0"/>
              </a:rPr>
              <a:t>CSMA </a:t>
            </a:r>
            <a:r>
              <a:rPr lang="zh-CN" altLang="en-US" sz="32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Carrier Sense Multiple Access</a:t>
            </a:r>
            <a:r>
              <a:rPr lang="en-US" sz="3200" dirty="0" smtClean="0">
                <a:latin typeface="Times New Roman" panose="02020603050405020304" pitchFamily="18" charset="0"/>
                <a:cs typeface="Times New Roman" panose="02020603050405020304" pitchFamily="18" charset="0"/>
              </a:rPr>
              <a:t>）</a:t>
            </a:r>
            <a:r>
              <a:rPr lang="zh-CN" altLang="en-US" sz="3200" dirty="0" smtClean="0">
                <a:latin typeface="Times New Roman" panose="02020603050405020304" pitchFamily="18" charset="0"/>
                <a:cs typeface="Times New Roman" panose="02020603050405020304" pitchFamily="18" charset="0"/>
              </a:rPr>
              <a:t>载波</a:t>
            </a:r>
            <a:r>
              <a:rPr lang="zh-CN" altLang="en-US" sz="3200" dirty="0">
                <a:latin typeface="Times New Roman" panose="02020603050405020304" pitchFamily="18" charset="0"/>
                <a:cs typeface="Times New Roman" panose="02020603050405020304" pitchFamily="18" charset="0"/>
              </a:rPr>
              <a:t>侦听</a:t>
            </a:r>
            <a:r>
              <a:rPr lang="zh-CN" altLang="en-US" sz="3200" dirty="0" smtClean="0">
                <a:latin typeface="Times New Roman" panose="02020603050405020304" pitchFamily="18" charset="0"/>
                <a:cs typeface="Times New Roman" panose="02020603050405020304" pitchFamily="18" charset="0"/>
              </a:rPr>
              <a:t>多路访问</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63424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463530" cy="441325"/>
          </a:xfrm>
        </p:spPr>
        <p:txBody>
          <a:bodyPr/>
          <a:lstStyle/>
          <a:p>
            <a:r>
              <a:rPr lang="en-US" dirty="0"/>
              <a:t> </a:t>
            </a:r>
          </a:p>
        </p:txBody>
      </p:sp>
      <p:sp>
        <p:nvSpPr>
          <p:cNvPr id="3" name="文本占位符 2"/>
          <p:cNvSpPr>
            <a:spLocks noGrp="1"/>
          </p:cNvSpPr>
          <p:nvPr>
            <p:ph type="body" sz="quarter" idx="11"/>
          </p:nvPr>
        </p:nvSpPr>
        <p:spPr>
          <a:xfrm>
            <a:off x="689610" y="1350010"/>
            <a:ext cx="10887710" cy="4254500"/>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Built words are much more frequently used in EST than in general English to achieve the conciseness and preciseness of scientific documents. Such extensive use of various types of ST words seems to be a challenge for EST users; however, an awareness of the monosemy of </a:t>
            </a:r>
            <a:r>
              <a:rPr lang="en-US" sz="3200" dirty="0" smtClean="0">
                <a:solidFill>
                  <a:srgbClr val="FF0000"/>
                </a:solidFill>
                <a:latin typeface="Times New Roman" panose="02020603050405020304" pitchFamily="18" charset="0"/>
                <a:cs typeface="Times New Roman" panose="02020603050405020304" pitchFamily="18" charset="0"/>
              </a:rPr>
              <a:t>pure and semi ST words</a:t>
            </a:r>
            <a:r>
              <a:rPr lang="en-US" sz="3200" dirty="0" smtClean="0">
                <a:latin typeface="Times New Roman" panose="02020603050405020304" pitchFamily="18" charset="0"/>
                <a:cs typeface="Times New Roman" panose="02020603050405020304" pitchFamily="18" charset="0"/>
              </a:rPr>
              <a:t>, the specialization of </a:t>
            </a:r>
            <a:r>
              <a:rPr lang="en-US" sz="3200" dirty="0" smtClean="0">
                <a:solidFill>
                  <a:srgbClr val="FF0000"/>
                </a:solidFill>
                <a:latin typeface="Times New Roman" panose="02020603050405020304" pitchFamily="18" charset="0"/>
                <a:cs typeface="Times New Roman" panose="02020603050405020304" pitchFamily="18" charset="0"/>
              </a:rPr>
              <a:t>common words </a:t>
            </a:r>
            <a:r>
              <a:rPr lang="en-US" sz="3200" dirty="0" smtClean="0">
                <a:latin typeface="Times New Roman" panose="02020603050405020304" pitchFamily="18" charset="0"/>
                <a:cs typeface="Times New Roman" panose="02020603050405020304" pitchFamily="18" charset="0"/>
              </a:rPr>
              <a:t>and the polysemy of specialized common words together with knowledge of </a:t>
            </a:r>
            <a:r>
              <a:rPr lang="en-US" sz="3200" dirty="0" smtClean="0">
                <a:solidFill>
                  <a:srgbClr val="FF0000"/>
                </a:solidFill>
                <a:latin typeface="Times New Roman" panose="02020603050405020304" pitchFamily="18" charset="0"/>
                <a:cs typeface="Times New Roman" panose="02020603050405020304" pitchFamily="18" charset="0"/>
              </a:rPr>
              <a:t>word-building</a:t>
            </a:r>
            <a:r>
              <a:rPr lang="en-US" sz="3200" dirty="0" smtClean="0">
                <a:latin typeface="Times New Roman" panose="02020603050405020304" pitchFamily="18" charset="0"/>
                <a:cs typeface="Times New Roman" panose="02020603050405020304" pitchFamily="18" charset="0"/>
              </a:rPr>
              <a:t> will eventually lead to a good command of ST words. </a:t>
            </a:r>
          </a:p>
        </p:txBody>
      </p:sp>
    </p:spTree>
    <p:extLst>
      <p:ext uri="{BB962C8B-B14F-4D97-AF65-F5344CB8AC3E}">
        <p14:creationId xmlns:p14="http://schemas.microsoft.com/office/powerpoint/2010/main" val="33532559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effectLst>
                  <a:outerShdw blurRad="38100" dist="19050" dir="2700000" algn="tl" rotWithShape="0">
                    <a:schemeClr val="dk1">
                      <a:alpha val="40000"/>
                    </a:schemeClr>
                  </a:outerShdw>
                </a:effectLst>
              </a:rPr>
              <a:t>2.2 Nominalization</a:t>
            </a:r>
          </a:p>
          <a:p>
            <a:endParaRPr lang="en-US" dirty="0"/>
          </a:p>
        </p:txBody>
      </p:sp>
      <p:sp>
        <p:nvSpPr>
          <p:cNvPr id="3" name="文本占位符 2"/>
          <p:cNvSpPr>
            <a:spLocks noGrp="1"/>
          </p:cNvSpPr>
          <p:nvPr>
            <p:ph type="body" sz="quarter" idx="11"/>
          </p:nvPr>
        </p:nvSpPr>
        <p:spPr>
          <a:xfrm>
            <a:off x="689712" y="1203433"/>
            <a:ext cx="9837039" cy="4729016"/>
          </a:xfrm>
        </p:spPr>
        <p:txBody>
          <a:bodyPr/>
          <a:lstStyle/>
          <a:p>
            <a:r>
              <a:rPr lang="en-US" sz="3200" dirty="0" smtClean="0"/>
              <a:t>The factory </a:t>
            </a:r>
            <a:r>
              <a:rPr lang="en-US" sz="3200" dirty="0" smtClean="0">
                <a:solidFill>
                  <a:srgbClr val="FF0000"/>
                </a:solidFill>
              </a:rPr>
              <a:t>turns out </a:t>
            </a:r>
            <a:r>
              <a:rPr lang="en-US" sz="3200" dirty="0" smtClean="0"/>
              <a:t>100,000 cars </a:t>
            </a:r>
            <a:r>
              <a:rPr lang="en-US" sz="3200" dirty="0" smtClean="0">
                <a:solidFill>
                  <a:srgbClr val="FF0000"/>
                </a:solidFill>
              </a:rPr>
              <a:t>every year</a:t>
            </a:r>
            <a:r>
              <a:rPr lang="en-US" sz="3200" dirty="0" smtClean="0"/>
              <a:t>.</a:t>
            </a:r>
          </a:p>
          <a:p>
            <a:r>
              <a:rPr lang="en-US" sz="3200" dirty="0" smtClean="0"/>
              <a:t>The </a:t>
            </a:r>
            <a:r>
              <a:rPr lang="en-US" sz="3200" dirty="0" smtClean="0">
                <a:solidFill>
                  <a:srgbClr val="FF0000"/>
                </a:solidFill>
              </a:rPr>
              <a:t>annual</a:t>
            </a:r>
            <a:r>
              <a:rPr lang="en-US" sz="3200" dirty="0" smtClean="0"/>
              <a:t> </a:t>
            </a:r>
            <a:r>
              <a:rPr lang="en-US" sz="3200" dirty="0" smtClean="0">
                <a:solidFill>
                  <a:srgbClr val="FF0000"/>
                </a:solidFill>
              </a:rPr>
              <a:t>output</a:t>
            </a:r>
            <a:r>
              <a:rPr lang="en-US" sz="3200" dirty="0" smtClean="0"/>
              <a:t> of the factory is 100,000 cars.</a:t>
            </a:r>
          </a:p>
          <a:p>
            <a:r>
              <a:rPr lang="en-US" sz="3200" dirty="0" smtClean="0"/>
              <a:t>The General-secretary has prepared a five-year survey program which is designed to contribute to the </a:t>
            </a:r>
            <a:r>
              <a:rPr lang="en-US" sz="3200" dirty="0" smtClean="0">
                <a:solidFill>
                  <a:srgbClr val="FF0000"/>
                </a:solidFill>
              </a:rPr>
              <a:t>development</a:t>
            </a:r>
            <a:r>
              <a:rPr lang="en-US" sz="3200" dirty="0" smtClean="0"/>
              <a:t> of natural resources by indicating economic and technologically advanced approaches to the </a:t>
            </a:r>
            <a:r>
              <a:rPr lang="en-US" sz="3200" dirty="0" smtClean="0">
                <a:solidFill>
                  <a:srgbClr val="FF0000"/>
                </a:solidFill>
              </a:rPr>
              <a:t>exploration</a:t>
            </a:r>
            <a:r>
              <a:rPr lang="en-US" sz="3200" dirty="0" smtClean="0"/>
              <a:t> and </a:t>
            </a:r>
            <a:r>
              <a:rPr lang="en-US" sz="3200" dirty="0" smtClean="0">
                <a:solidFill>
                  <a:srgbClr val="FF0000"/>
                </a:solidFill>
              </a:rPr>
              <a:t>assessment</a:t>
            </a:r>
            <a:r>
              <a:rPr lang="en-US" sz="3200" dirty="0" smtClean="0"/>
              <a:t> of these resources.</a:t>
            </a:r>
          </a:p>
          <a:p>
            <a:endParaRPr lang="en-US" sz="3200" dirty="0" smtClean="0"/>
          </a:p>
          <a:p>
            <a:endParaRPr lang="en-US" sz="3200" dirty="0"/>
          </a:p>
        </p:txBody>
      </p:sp>
    </p:spTree>
    <p:extLst>
      <p:ext uri="{BB962C8B-B14F-4D97-AF65-F5344CB8AC3E}">
        <p14:creationId xmlns:p14="http://schemas.microsoft.com/office/powerpoint/2010/main" val="42233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lstStyle/>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610" y="1216025"/>
            <a:ext cx="10106660" cy="4370070"/>
          </a:xfrm>
        </p:spPr>
        <p:txBody>
          <a:bodyPr/>
          <a:lstStyle/>
          <a:p>
            <a:pPr algn="just">
              <a:lnSpc>
                <a:spcPct val="150000"/>
              </a:lnSpc>
              <a:buFont typeface="Arial" panose="020B0604020202020204" pitchFamily="34" charset="0"/>
            </a:pPr>
            <a:r>
              <a:rPr lang="en-US" altLang="zh-CN" sz="2300" dirty="0" smtClean="0">
                <a:solidFill>
                  <a:schemeClr val="tx1"/>
                </a:solidFill>
                <a:effectLst>
                  <a:outerShdw blurRad="38100" dist="19050" dir="2700000" algn="tl" rotWithShape="0">
                    <a:schemeClr val="dk1">
                      <a:alpha val="40000"/>
                    </a:schemeClr>
                  </a:outerShdw>
                </a:effectLst>
              </a:rPr>
              <a:t>2.2 Nominalization</a:t>
            </a:r>
          </a:p>
          <a:p>
            <a:pPr algn="just">
              <a:lnSpc>
                <a:spcPct val="150000"/>
              </a:lnSpc>
              <a:buFont typeface="Arial" panose="020B0604020202020204" pitchFamily="34" charset="0"/>
            </a:pPr>
            <a:r>
              <a:rPr lang="en-US" altLang="zh-CN" sz="2300" dirty="0" smtClean="0">
                <a:effectLst>
                  <a:outerShdw blurRad="38100" dist="19050" dir="2700000" algn="tl" rotWithShape="0">
                    <a:schemeClr val="dk1">
                      <a:alpha val="40000"/>
                    </a:schemeClr>
                  </a:outerShdw>
                </a:effectLst>
              </a:rPr>
              <a:t>Nominalization means the process of transforming a verb, an adjective, or a clause into a noun or noun phrase.</a:t>
            </a:r>
            <a:endParaRPr lang="en-US" altLang="zh-CN" sz="2300" dirty="0">
              <a:solidFill>
                <a:schemeClr val="tx1"/>
              </a:solidFill>
              <a:effectLst>
                <a:outerShdw blurRad="38100" dist="19050" dir="2700000" algn="tl" rotWithShape="0">
                  <a:schemeClr val="dk1">
                    <a:alpha val="40000"/>
                  </a:schemeClr>
                </a:outerShdw>
              </a:effectLst>
            </a:endParaRPr>
          </a:p>
          <a:p>
            <a:pPr algn="just">
              <a:lnSpc>
                <a:spcPct val="150000"/>
              </a:lnSpc>
              <a:buFont typeface="Arial" panose="020B0604020202020204" pitchFamily="34" charset="0"/>
            </a:pPr>
            <a:r>
              <a:rPr lang="en-US" altLang="zh-CN" sz="2300" dirty="0">
                <a:solidFill>
                  <a:schemeClr val="tx1"/>
                </a:solidFill>
                <a:effectLst>
                  <a:outerShdw blurRad="38100" dist="19050" dir="2700000" algn="tl" rotWithShape="0">
                    <a:schemeClr val="dk1">
                      <a:alpha val="40000"/>
                    </a:schemeClr>
                  </a:outerShdw>
                </a:effectLst>
              </a:rPr>
              <a:t>Lexical nominalization :compounding, suffixation, </a:t>
            </a:r>
            <a:r>
              <a:rPr lang="en-US" altLang="zh-CN" sz="2300" dirty="0" smtClean="0">
                <a:solidFill>
                  <a:schemeClr val="tx1"/>
                </a:solidFill>
                <a:effectLst>
                  <a:outerShdw blurRad="38100" dist="19050" dir="2700000" algn="tl" rotWithShape="0">
                    <a:schemeClr val="dk1">
                      <a:alpha val="40000"/>
                    </a:schemeClr>
                  </a:outerShdw>
                </a:effectLst>
              </a:rPr>
              <a:t>conversion</a:t>
            </a:r>
            <a:r>
              <a:rPr lang="zh-CN" altLang="en-US" sz="2300" dirty="0" smtClean="0">
                <a:solidFill>
                  <a:schemeClr val="tx1"/>
                </a:solidFill>
                <a:effectLst>
                  <a:outerShdw blurRad="38100" dist="19050" dir="2700000" algn="tl" rotWithShape="0">
                    <a:schemeClr val="dk1">
                      <a:alpha val="40000"/>
                    </a:schemeClr>
                  </a:outerShdw>
                </a:effectLst>
              </a:rPr>
              <a:t>转换</a:t>
            </a:r>
            <a:endParaRPr lang="en-US" altLang="zh-CN" sz="2300" dirty="0">
              <a:solidFill>
                <a:schemeClr val="tx1"/>
              </a:solidFill>
              <a:effectLst>
                <a:outerShdw blurRad="38100" dist="19050" dir="2700000" algn="tl" rotWithShape="0">
                  <a:schemeClr val="dk1">
                    <a:alpha val="40000"/>
                  </a:schemeClr>
                </a:outerShdw>
              </a:effectLst>
            </a:endParaRPr>
          </a:p>
          <a:p>
            <a:pPr algn="just">
              <a:lnSpc>
                <a:spcPct val="150000"/>
              </a:lnSpc>
              <a:buFont typeface="Arial" panose="020B0604020202020204" pitchFamily="34" charset="0"/>
            </a:pPr>
            <a:r>
              <a:rPr lang="en-US" altLang="zh-CN" sz="2300" dirty="0">
                <a:solidFill>
                  <a:schemeClr val="tx1"/>
                </a:solidFill>
                <a:effectLst>
                  <a:outerShdw blurRad="38100" dist="19050" dir="2700000" algn="tl" rotWithShape="0">
                    <a:schemeClr val="dk1">
                      <a:alpha val="40000"/>
                    </a:schemeClr>
                  </a:outerShdw>
                </a:effectLst>
              </a:rPr>
              <a:t>e.g.</a:t>
            </a:r>
          </a:p>
          <a:p>
            <a:pPr algn="just">
              <a:lnSpc>
                <a:spcPct val="150000"/>
              </a:lnSpc>
              <a:buFont typeface="Arial" panose="020B0604020202020204" pitchFamily="34" charset="0"/>
            </a:pPr>
            <a:r>
              <a:rPr lang="en-US" altLang="zh-CN" sz="2300" i="1" dirty="0">
                <a:solidFill>
                  <a:schemeClr val="tx1"/>
                </a:solidFill>
                <a:effectLst>
                  <a:outerShdw blurRad="38100" dist="19050" dir="2700000" algn="tl" rotWithShape="0">
                    <a:schemeClr val="dk1">
                      <a:alpha val="40000"/>
                    </a:schemeClr>
                  </a:outerShdw>
                </a:effectLst>
              </a:rPr>
              <a:t>whitewash---- from white and wash</a:t>
            </a:r>
          </a:p>
          <a:p>
            <a:pPr algn="just">
              <a:lnSpc>
                <a:spcPct val="150000"/>
              </a:lnSpc>
              <a:buFont typeface="Arial" panose="020B0604020202020204" pitchFamily="34" charset="0"/>
            </a:pPr>
            <a:r>
              <a:rPr lang="en-US" altLang="zh-CN" sz="2300" i="1" dirty="0">
                <a:solidFill>
                  <a:schemeClr val="tx1"/>
                </a:solidFill>
                <a:effectLst>
                  <a:outerShdw blurRad="38100" dist="19050" dir="2700000" algn="tl" rotWithShape="0">
                    <a:schemeClr val="dk1">
                      <a:alpha val="40000"/>
                    </a:schemeClr>
                  </a:outerShdw>
                </a:effectLst>
              </a:rPr>
              <a:t>downfall --- from down and fall</a:t>
            </a:r>
          </a:p>
        </p:txBody>
      </p:sp>
    </p:spTree>
    <p:extLst>
      <p:ext uri="{BB962C8B-B14F-4D97-AF65-F5344CB8AC3E}">
        <p14:creationId xmlns:p14="http://schemas.microsoft.com/office/powerpoint/2010/main" val="384739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lstStyle/>
          <a:p>
            <a:pPr>
              <a:lnSpc>
                <a:spcPct val="100000"/>
              </a:lnSpc>
            </a:pPr>
            <a:r>
              <a:rPr lang="en-US" altLang="zh-CN" dirty="0" smtClean="0">
                <a:solidFill>
                  <a:schemeClr val="accent1"/>
                </a:solidFill>
              </a:rPr>
              <a:t>Suffixation</a:t>
            </a:r>
          </a:p>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610" y="1216025"/>
            <a:ext cx="10106660" cy="4370070"/>
          </a:xfrm>
        </p:spPr>
        <p:txBody>
          <a:bodyPr/>
          <a:lstStyle/>
          <a:p>
            <a:pPr algn="just">
              <a:lnSpc>
                <a:spcPct val="150000"/>
              </a:lnSpc>
              <a:buFont typeface="Arial" panose="020B0604020202020204" pitchFamily="34" charset="0"/>
            </a:pPr>
            <a:endParaRPr lang="en-US" altLang="zh-CN" sz="2300" dirty="0">
              <a:solidFill>
                <a:schemeClr val="tx1"/>
              </a:solidFill>
              <a:effectLst>
                <a:outerShdw blurRad="38100" dist="19050" dir="2700000" algn="tl" rotWithShape="0">
                  <a:schemeClr val="dk1">
                    <a:alpha val="40000"/>
                  </a:schemeClr>
                </a:outerShdw>
              </a:effectLst>
            </a:endParaRPr>
          </a:p>
        </p:txBody>
      </p:sp>
      <p:graphicFrame>
        <p:nvGraphicFramePr>
          <p:cNvPr id="2" name="表格 1"/>
          <p:cNvGraphicFramePr/>
          <p:nvPr>
            <p:extLst>
              <p:ext uri="{D42A27DB-BD31-4B8C-83A1-F6EECF244321}">
                <p14:modId xmlns:p14="http://schemas.microsoft.com/office/powerpoint/2010/main" val="3700151017"/>
              </p:ext>
            </p:extLst>
          </p:nvPr>
        </p:nvGraphicFramePr>
        <p:xfrm>
          <a:off x="689610" y="1714497"/>
          <a:ext cx="9670415" cy="4151043"/>
        </p:xfrm>
        <a:graphic>
          <a:graphicData uri="http://schemas.openxmlformats.org/drawingml/2006/table">
            <a:tbl>
              <a:tblPr firstRow="1" bandRow="1">
                <a:tableStyleId>{073A0DAA-6AF3-43AB-8588-CEC1D06C72B9}</a:tableStyleId>
              </a:tblPr>
              <a:tblGrid>
                <a:gridCol w="1934083">
                  <a:extLst>
                    <a:ext uri="{9D8B030D-6E8A-4147-A177-3AD203B41FA5}">
                      <a16:colId xmlns:a16="http://schemas.microsoft.com/office/drawing/2014/main" val="20000"/>
                    </a:ext>
                  </a:extLst>
                </a:gridCol>
                <a:gridCol w="1934083">
                  <a:extLst>
                    <a:ext uri="{9D8B030D-6E8A-4147-A177-3AD203B41FA5}">
                      <a16:colId xmlns:a16="http://schemas.microsoft.com/office/drawing/2014/main" val="20001"/>
                    </a:ext>
                  </a:extLst>
                </a:gridCol>
                <a:gridCol w="1934083">
                  <a:extLst>
                    <a:ext uri="{9D8B030D-6E8A-4147-A177-3AD203B41FA5}">
                      <a16:colId xmlns:a16="http://schemas.microsoft.com/office/drawing/2014/main" val="20002"/>
                    </a:ext>
                  </a:extLst>
                </a:gridCol>
                <a:gridCol w="1934083">
                  <a:extLst>
                    <a:ext uri="{9D8B030D-6E8A-4147-A177-3AD203B41FA5}">
                      <a16:colId xmlns:a16="http://schemas.microsoft.com/office/drawing/2014/main" val="20003"/>
                    </a:ext>
                  </a:extLst>
                </a:gridCol>
                <a:gridCol w="1934083">
                  <a:extLst>
                    <a:ext uri="{9D8B030D-6E8A-4147-A177-3AD203B41FA5}">
                      <a16:colId xmlns:a16="http://schemas.microsoft.com/office/drawing/2014/main" val="20004"/>
                    </a:ext>
                  </a:extLst>
                </a:gridCol>
              </a:tblGrid>
              <a:tr h="461227">
                <a:tc>
                  <a:txBody>
                    <a:bodyPr/>
                    <a:lstStyle/>
                    <a:p>
                      <a:pPr>
                        <a:buNone/>
                      </a:pPr>
                      <a:r>
                        <a:rPr lang="en-US" altLang="zh-CN"/>
                        <a:t>n. </a:t>
                      </a:r>
                    </a:p>
                  </a:txBody>
                  <a:tcPr/>
                </a:tc>
                <a:tc>
                  <a:txBody>
                    <a:bodyPr/>
                    <a:lstStyle/>
                    <a:p>
                      <a:pPr>
                        <a:buNone/>
                      </a:pPr>
                      <a:r>
                        <a:rPr lang="en-US" altLang="zh-CN"/>
                        <a:t>adj</a:t>
                      </a:r>
                    </a:p>
                  </a:txBody>
                  <a:tcPr/>
                </a:tc>
                <a:tc rowSpan="9">
                  <a:txBody>
                    <a:bodyPr/>
                    <a:lstStyle/>
                    <a:p>
                      <a:pPr>
                        <a:buNone/>
                      </a:pPr>
                      <a:endParaRPr lang="zh-CN" altLang="en-US"/>
                    </a:p>
                  </a:txBody>
                  <a:tcPr>
                    <a:solidFill>
                      <a:schemeClr val="accent2">
                        <a:lumMod val="20000"/>
                        <a:lumOff val="80000"/>
                      </a:schemeClr>
                    </a:solidFill>
                  </a:tcPr>
                </a:tc>
                <a:tc>
                  <a:txBody>
                    <a:bodyPr/>
                    <a:lstStyle/>
                    <a:p>
                      <a:pPr>
                        <a:buNone/>
                      </a:pPr>
                      <a:r>
                        <a:rPr lang="en-US" altLang="zh-CN"/>
                        <a:t>n. </a:t>
                      </a:r>
                    </a:p>
                  </a:txBody>
                  <a:tcPr/>
                </a:tc>
                <a:tc>
                  <a:txBody>
                    <a:bodyPr/>
                    <a:lstStyle/>
                    <a:p>
                      <a:pPr>
                        <a:buNone/>
                      </a:pPr>
                      <a:r>
                        <a:rPr lang="en-US" altLang="zh-CN"/>
                        <a:t>v.</a:t>
                      </a:r>
                    </a:p>
                  </a:txBody>
                  <a:tcPr/>
                </a:tc>
                <a:extLst>
                  <a:ext uri="{0D108BD9-81ED-4DB2-BD59-A6C34878D82A}">
                    <a16:rowId xmlns:a16="http://schemas.microsoft.com/office/drawing/2014/main" val="10000"/>
                  </a:ext>
                </a:extLst>
              </a:tr>
              <a:tr h="461227">
                <a:tc>
                  <a:txBody>
                    <a:bodyPr/>
                    <a:lstStyle/>
                    <a:p>
                      <a:pPr>
                        <a:buNone/>
                      </a:pPr>
                      <a:r>
                        <a:rPr lang="en-US" altLang="zh-CN"/>
                        <a:t>applicability</a:t>
                      </a:r>
                    </a:p>
                  </a:txBody>
                  <a:tcPr/>
                </a:tc>
                <a:tc>
                  <a:txBody>
                    <a:bodyPr/>
                    <a:lstStyle/>
                    <a:p>
                      <a:pPr>
                        <a:buNone/>
                      </a:pPr>
                      <a:r>
                        <a:rPr lang="en-US" altLang="zh-CN"/>
                        <a:t>appliable</a:t>
                      </a:r>
                    </a:p>
                  </a:txBody>
                  <a:tcPr/>
                </a:tc>
                <a:tc vMerge="1">
                  <a:txBody>
                    <a:bodyPr/>
                    <a:lstStyle/>
                    <a:p>
                      <a:endParaRPr lang="zh-CN"/>
                    </a:p>
                  </a:txBody>
                  <a:tcPr/>
                </a:tc>
                <a:tc>
                  <a:txBody>
                    <a:bodyPr/>
                    <a:lstStyle/>
                    <a:p>
                      <a:pPr>
                        <a:buNone/>
                      </a:pPr>
                      <a:r>
                        <a:rPr lang="en-US" altLang="zh-CN"/>
                        <a:t>failure</a:t>
                      </a:r>
                    </a:p>
                  </a:txBody>
                  <a:tcPr/>
                </a:tc>
                <a:tc>
                  <a:txBody>
                    <a:bodyPr/>
                    <a:lstStyle/>
                    <a:p>
                      <a:pPr>
                        <a:buNone/>
                      </a:pPr>
                      <a:r>
                        <a:rPr lang="en-US" altLang="zh-CN"/>
                        <a:t>fail</a:t>
                      </a:r>
                    </a:p>
                  </a:txBody>
                  <a:tcPr/>
                </a:tc>
                <a:extLst>
                  <a:ext uri="{0D108BD9-81ED-4DB2-BD59-A6C34878D82A}">
                    <a16:rowId xmlns:a16="http://schemas.microsoft.com/office/drawing/2014/main" val="10001"/>
                  </a:ext>
                </a:extLst>
              </a:tr>
              <a:tr h="461227">
                <a:tc>
                  <a:txBody>
                    <a:bodyPr/>
                    <a:lstStyle/>
                    <a:p>
                      <a:pPr>
                        <a:buNone/>
                      </a:pPr>
                      <a:r>
                        <a:rPr lang="en-US" altLang="zh-CN"/>
                        <a:t>carelessness</a:t>
                      </a:r>
                    </a:p>
                  </a:txBody>
                  <a:tcPr/>
                </a:tc>
                <a:tc>
                  <a:txBody>
                    <a:bodyPr/>
                    <a:lstStyle/>
                    <a:p>
                      <a:pPr>
                        <a:buNone/>
                      </a:pPr>
                      <a:r>
                        <a:rPr lang="en-US" altLang="zh-CN"/>
                        <a:t>careless</a:t>
                      </a:r>
                    </a:p>
                  </a:txBody>
                  <a:tcPr/>
                </a:tc>
                <a:tc vMerge="1">
                  <a:txBody>
                    <a:bodyPr/>
                    <a:lstStyle/>
                    <a:p>
                      <a:endParaRPr lang="zh-CN"/>
                    </a:p>
                  </a:txBody>
                  <a:tcPr/>
                </a:tc>
                <a:tc>
                  <a:txBody>
                    <a:bodyPr/>
                    <a:lstStyle/>
                    <a:p>
                      <a:pPr>
                        <a:buNone/>
                      </a:pPr>
                      <a:r>
                        <a:rPr lang="en-US" altLang="zh-CN"/>
                        <a:t>investigation</a:t>
                      </a:r>
                    </a:p>
                  </a:txBody>
                  <a:tcPr/>
                </a:tc>
                <a:tc>
                  <a:txBody>
                    <a:bodyPr/>
                    <a:lstStyle/>
                    <a:p>
                      <a:pPr>
                        <a:buNone/>
                      </a:pPr>
                      <a:r>
                        <a:rPr lang="en-US" altLang="zh-CN"/>
                        <a:t>investigate</a:t>
                      </a:r>
                    </a:p>
                  </a:txBody>
                  <a:tcPr/>
                </a:tc>
                <a:extLst>
                  <a:ext uri="{0D108BD9-81ED-4DB2-BD59-A6C34878D82A}">
                    <a16:rowId xmlns:a16="http://schemas.microsoft.com/office/drawing/2014/main" val="10002"/>
                  </a:ext>
                </a:extLst>
              </a:tr>
              <a:tr h="461227">
                <a:tc>
                  <a:txBody>
                    <a:bodyPr/>
                    <a:lstStyle/>
                    <a:p>
                      <a:pPr>
                        <a:buNone/>
                      </a:pPr>
                      <a:r>
                        <a:rPr lang="en-US" altLang="zh-CN"/>
                        <a:t>difficulty</a:t>
                      </a:r>
                    </a:p>
                  </a:txBody>
                  <a:tcPr/>
                </a:tc>
                <a:tc>
                  <a:txBody>
                    <a:bodyPr/>
                    <a:lstStyle/>
                    <a:p>
                      <a:pPr>
                        <a:buNone/>
                      </a:pPr>
                      <a:r>
                        <a:rPr lang="en-US" altLang="zh-CN"/>
                        <a:t>difficult</a:t>
                      </a:r>
                    </a:p>
                  </a:txBody>
                  <a:tcPr/>
                </a:tc>
                <a:tc vMerge="1">
                  <a:txBody>
                    <a:bodyPr/>
                    <a:lstStyle/>
                    <a:p>
                      <a:endParaRPr lang="zh-CN"/>
                    </a:p>
                  </a:txBody>
                  <a:tcPr/>
                </a:tc>
                <a:tc>
                  <a:txBody>
                    <a:bodyPr/>
                    <a:lstStyle/>
                    <a:p>
                      <a:pPr>
                        <a:buNone/>
                      </a:pPr>
                      <a:r>
                        <a:rPr lang="en-US" altLang="zh-CN"/>
                        <a:t>movement</a:t>
                      </a:r>
                    </a:p>
                  </a:txBody>
                  <a:tcPr/>
                </a:tc>
                <a:tc>
                  <a:txBody>
                    <a:bodyPr/>
                    <a:lstStyle/>
                    <a:p>
                      <a:pPr>
                        <a:buNone/>
                      </a:pPr>
                      <a:r>
                        <a:rPr lang="en-US" altLang="zh-CN"/>
                        <a:t>move</a:t>
                      </a:r>
                    </a:p>
                  </a:txBody>
                  <a:tcPr/>
                </a:tc>
                <a:extLst>
                  <a:ext uri="{0D108BD9-81ED-4DB2-BD59-A6C34878D82A}">
                    <a16:rowId xmlns:a16="http://schemas.microsoft.com/office/drawing/2014/main" val="10003"/>
                  </a:ext>
                </a:extLst>
              </a:tr>
              <a:tr h="461227">
                <a:tc>
                  <a:txBody>
                    <a:bodyPr/>
                    <a:lstStyle/>
                    <a:p>
                      <a:pPr>
                        <a:buNone/>
                      </a:pPr>
                      <a:r>
                        <a:rPr lang="en-US" altLang="zh-CN"/>
                        <a:t>intensity</a:t>
                      </a:r>
                    </a:p>
                  </a:txBody>
                  <a:tcPr/>
                </a:tc>
                <a:tc>
                  <a:txBody>
                    <a:bodyPr/>
                    <a:lstStyle/>
                    <a:p>
                      <a:pPr>
                        <a:buNone/>
                      </a:pPr>
                      <a:r>
                        <a:rPr lang="en-US" altLang="zh-CN"/>
                        <a:t>intense</a:t>
                      </a:r>
                    </a:p>
                  </a:txBody>
                  <a:tcPr/>
                </a:tc>
                <a:tc vMerge="1">
                  <a:txBody>
                    <a:bodyPr/>
                    <a:lstStyle/>
                    <a:p>
                      <a:endParaRPr lang="zh-CN"/>
                    </a:p>
                  </a:txBody>
                  <a:tcPr/>
                </a:tc>
                <a:tc>
                  <a:txBody>
                    <a:bodyPr/>
                    <a:lstStyle/>
                    <a:p>
                      <a:pPr>
                        <a:buNone/>
                      </a:pPr>
                      <a:r>
                        <a:rPr lang="en-US" altLang="zh-CN"/>
                        <a:t>reaction</a:t>
                      </a:r>
                    </a:p>
                  </a:txBody>
                  <a:tcPr/>
                </a:tc>
                <a:tc>
                  <a:txBody>
                    <a:bodyPr/>
                    <a:lstStyle/>
                    <a:p>
                      <a:pPr>
                        <a:buNone/>
                      </a:pPr>
                      <a:r>
                        <a:rPr lang="en-US" altLang="zh-CN"/>
                        <a:t>react</a:t>
                      </a:r>
                    </a:p>
                  </a:txBody>
                  <a:tcPr/>
                </a:tc>
                <a:extLst>
                  <a:ext uri="{0D108BD9-81ED-4DB2-BD59-A6C34878D82A}">
                    <a16:rowId xmlns:a16="http://schemas.microsoft.com/office/drawing/2014/main" val="10004"/>
                  </a:ext>
                </a:extLst>
              </a:tr>
              <a:tr h="461227">
                <a:tc>
                  <a:txBody>
                    <a:bodyPr/>
                    <a:lstStyle/>
                    <a:p>
                      <a:pPr>
                        <a:buNone/>
                      </a:pPr>
                      <a:endParaRPr lang="zh-CN" altLang="en-US"/>
                    </a:p>
                  </a:txBody>
                  <a:tcPr/>
                </a:tc>
                <a:tc>
                  <a:txBody>
                    <a:bodyPr/>
                    <a:lstStyle/>
                    <a:p>
                      <a:pPr>
                        <a:buNone/>
                      </a:pPr>
                      <a:endParaRPr lang="zh-CN" altLang="en-US"/>
                    </a:p>
                  </a:txBody>
                  <a:tcPr/>
                </a:tc>
                <a:tc vMerge="1">
                  <a:txBody>
                    <a:bodyPr/>
                    <a:lstStyle/>
                    <a:p>
                      <a:endParaRPr lang="zh-CN"/>
                    </a:p>
                  </a:txBody>
                  <a:tcPr/>
                </a:tc>
                <a:tc>
                  <a:txBody>
                    <a:bodyPr/>
                    <a:lstStyle/>
                    <a:p>
                      <a:pPr>
                        <a:buNone/>
                      </a:pPr>
                      <a:r>
                        <a:rPr lang="en-US" altLang="zh-CN"/>
                        <a:t>refual</a:t>
                      </a:r>
                    </a:p>
                  </a:txBody>
                  <a:tcPr/>
                </a:tc>
                <a:tc>
                  <a:txBody>
                    <a:bodyPr/>
                    <a:lstStyle/>
                    <a:p>
                      <a:pPr>
                        <a:buNone/>
                      </a:pPr>
                      <a:r>
                        <a:rPr lang="en-US" altLang="zh-CN"/>
                        <a:t>refuse</a:t>
                      </a:r>
                    </a:p>
                  </a:txBody>
                  <a:tcPr/>
                </a:tc>
                <a:extLst>
                  <a:ext uri="{0D108BD9-81ED-4DB2-BD59-A6C34878D82A}">
                    <a16:rowId xmlns:a16="http://schemas.microsoft.com/office/drawing/2014/main" val="10005"/>
                  </a:ext>
                </a:extLst>
              </a:tr>
              <a:tr h="461227">
                <a:tc>
                  <a:txBody>
                    <a:bodyPr/>
                    <a:lstStyle/>
                    <a:p>
                      <a:pPr>
                        <a:buNone/>
                      </a:pPr>
                      <a:endParaRPr lang="zh-CN" altLang="en-US"/>
                    </a:p>
                  </a:txBody>
                  <a:tcPr/>
                </a:tc>
                <a:tc>
                  <a:txBody>
                    <a:bodyPr/>
                    <a:lstStyle/>
                    <a:p>
                      <a:pPr>
                        <a:buNone/>
                      </a:pPr>
                      <a:endParaRPr lang="zh-CN" altLang="en-US"/>
                    </a:p>
                  </a:txBody>
                  <a:tcPr/>
                </a:tc>
                <a:tc vMerge="1">
                  <a:txBody>
                    <a:bodyPr/>
                    <a:lstStyle/>
                    <a:p>
                      <a:endParaRPr lang="zh-CN"/>
                    </a:p>
                  </a:txBody>
                  <a:tcPr/>
                </a:tc>
                <a:tc>
                  <a:txBody>
                    <a:bodyPr/>
                    <a:lstStyle/>
                    <a:p>
                      <a:pPr>
                        <a:buNone/>
                      </a:pPr>
                      <a:r>
                        <a:rPr lang="en-US" altLang="zh-CN"/>
                        <a:t>existence</a:t>
                      </a:r>
                    </a:p>
                  </a:txBody>
                  <a:tcPr/>
                </a:tc>
                <a:tc>
                  <a:txBody>
                    <a:bodyPr/>
                    <a:lstStyle/>
                    <a:p>
                      <a:pPr>
                        <a:buNone/>
                      </a:pPr>
                      <a:r>
                        <a:rPr lang="en-US" altLang="zh-CN"/>
                        <a:t>exist</a:t>
                      </a:r>
                    </a:p>
                  </a:txBody>
                  <a:tcPr/>
                </a:tc>
                <a:extLst>
                  <a:ext uri="{0D108BD9-81ED-4DB2-BD59-A6C34878D82A}">
                    <a16:rowId xmlns:a16="http://schemas.microsoft.com/office/drawing/2014/main" val="10006"/>
                  </a:ext>
                </a:extLst>
              </a:tr>
              <a:tr h="461227">
                <a:tc>
                  <a:txBody>
                    <a:bodyPr/>
                    <a:lstStyle/>
                    <a:p>
                      <a:pPr>
                        <a:buNone/>
                      </a:pPr>
                      <a:endParaRPr lang="zh-CN" altLang="en-US"/>
                    </a:p>
                  </a:txBody>
                  <a:tcPr/>
                </a:tc>
                <a:tc>
                  <a:txBody>
                    <a:bodyPr/>
                    <a:lstStyle/>
                    <a:p>
                      <a:pPr>
                        <a:buNone/>
                      </a:pPr>
                      <a:endParaRPr lang="zh-CN" altLang="en-US" dirty="0"/>
                    </a:p>
                  </a:txBody>
                  <a:tcPr/>
                </a:tc>
                <a:tc vMerge="1">
                  <a:txBody>
                    <a:bodyPr/>
                    <a:lstStyle/>
                    <a:p>
                      <a:endParaRPr lang="zh-CN"/>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7"/>
                  </a:ext>
                </a:extLst>
              </a:tr>
              <a:tr h="461227">
                <a:tc>
                  <a:txBody>
                    <a:bodyPr/>
                    <a:lstStyle/>
                    <a:p>
                      <a:pPr>
                        <a:buNone/>
                      </a:pPr>
                      <a:endParaRPr lang="zh-CN" altLang="en-US"/>
                    </a:p>
                  </a:txBody>
                  <a:tcPr/>
                </a:tc>
                <a:tc>
                  <a:txBody>
                    <a:bodyPr/>
                    <a:lstStyle/>
                    <a:p>
                      <a:pPr>
                        <a:buNone/>
                      </a:pPr>
                      <a:endParaRPr lang="zh-CN" altLang="en-US"/>
                    </a:p>
                  </a:txBody>
                  <a:tcPr/>
                </a:tc>
                <a:tc vMerge="1">
                  <a:txBody>
                    <a:bodyPr/>
                    <a:lstStyle/>
                    <a:p>
                      <a:endParaRPr lang="zh-CN"/>
                    </a:p>
                  </a:txBody>
                  <a:tcPr/>
                </a:tc>
                <a:tc>
                  <a:txBody>
                    <a:bodyPr/>
                    <a:lstStyle/>
                    <a:p>
                      <a:pPr>
                        <a:buNone/>
                      </a:pPr>
                      <a:endParaRPr lang="zh-CN" altLang="en-US"/>
                    </a:p>
                  </a:txBody>
                  <a:tcPr/>
                </a:tc>
                <a:tc>
                  <a:txBody>
                    <a:bodyPr/>
                    <a:lstStyle/>
                    <a:p>
                      <a:pPr>
                        <a:buNone/>
                      </a:pPr>
                      <a:endParaRPr lang="zh-CN" alt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8346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657333"/>
            <a:ext cx="8656269" cy="770023"/>
          </a:xfrm>
        </p:spPr>
        <p:txBody>
          <a:bodyPr/>
          <a:lstStyle/>
          <a:p>
            <a:r>
              <a:rPr lang="en-US" altLang="zh-CN" sz="4000" dirty="0" smtClean="0"/>
              <a:t>Conversion</a:t>
            </a:r>
          </a:p>
          <a:p>
            <a:endParaRPr lang="zh-CN" altLang="en-US" dirty="0"/>
          </a:p>
        </p:txBody>
      </p:sp>
      <p:sp>
        <p:nvSpPr>
          <p:cNvPr id="3" name="文本占位符 2"/>
          <p:cNvSpPr>
            <a:spLocks noGrp="1"/>
          </p:cNvSpPr>
          <p:nvPr>
            <p:ph type="body" sz="quarter" idx="11"/>
          </p:nvPr>
        </p:nvSpPr>
        <p:spPr>
          <a:xfrm>
            <a:off x="689712" y="2029522"/>
            <a:ext cx="8656269" cy="3967624"/>
          </a:xfrm>
        </p:spPr>
        <p:txBody>
          <a:bodyPr/>
          <a:lstStyle/>
          <a:p>
            <a:r>
              <a:rPr lang="en-US" altLang="zh-CN" sz="3200" dirty="0"/>
              <a:t>Conversion is a kind of </a:t>
            </a:r>
            <a:r>
              <a:rPr lang="en-US" altLang="zh-CN" sz="3200" dirty="0" smtClean="0"/>
              <a:t>nominalization </a:t>
            </a:r>
            <a:r>
              <a:rPr lang="en-US" altLang="zh-CN" sz="3200" dirty="0"/>
              <a:t>without changing word forms. </a:t>
            </a:r>
            <a:endParaRPr lang="en-US" altLang="zh-CN" sz="3200" dirty="0" smtClean="0"/>
          </a:p>
          <a:p>
            <a:r>
              <a:rPr lang="en-US" altLang="zh-CN" sz="3200" dirty="0"/>
              <a:t>E</a:t>
            </a:r>
            <a:r>
              <a:rPr lang="en-US" altLang="zh-CN" sz="3200" dirty="0" smtClean="0"/>
              <a:t>.g. </a:t>
            </a:r>
            <a:r>
              <a:rPr lang="en-US" altLang="zh-CN" sz="3200" dirty="0"/>
              <a:t>focus, review, survey, report, attack, preview, advance, attempt, </a:t>
            </a:r>
            <a:r>
              <a:rPr lang="en-US" altLang="zh-CN" sz="3200" dirty="0" smtClean="0"/>
              <a:t>record</a:t>
            </a:r>
            <a:r>
              <a:rPr lang="en-US" altLang="zh-CN" sz="3200" dirty="0"/>
              <a:t>, limit, progress, detail, etc. </a:t>
            </a:r>
            <a:endParaRPr lang="en-US" altLang="zh-CN" sz="3200" dirty="0" smtClean="0"/>
          </a:p>
          <a:p>
            <a:r>
              <a:rPr lang="en-US" altLang="zh-CN" sz="3200" dirty="0" smtClean="0"/>
              <a:t>These </a:t>
            </a:r>
            <a:r>
              <a:rPr lang="en-US" altLang="zh-CN" sz="3200" dirty="0"/>
              <a:t>verbs can also be used as nouns.</a:t>
            </a:r>
            <a:endParaRPr lang="zh-CN" altLang="en-US" sz="3200" dirty="0"/>
          </a:p>
        </p:txBody>
      </p:sp>
    </p:spTree>
    <p:extLst>
      <p:ext uri="{BB962C8B-B14F-4D97-AF65-F5344CB8AC3E}">
        <p14:creationId xmlns:p14="http://schemas.microsoft.com/office/powerpoint/2010/main" val="351632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357485" cy="441325"/>
          </a:xfrm>
        </p:spPr>
        <p:txBody>
          <a:bodyPr/>
          <a:lstStyle/>
          <a:p>
            <a:endParaRPr lang="en-US" dirty="0"/>
          </a:p>
        </p:txBody>
      </p:sp>
      <p:sp>
        <p:nvSpPr>
          <p:cNvPr id="3" name="文本占位符 2"/>
          <p:cNvSpPr>
            <a:spLocks noGrp="1"/>
          </p:cNvSpPr>
          <p:nvPr>
            <p:ph type="body" sz="quarter" idx="11"/>
          </p:nvPr>
        </p:nvSpPr>
        <p:spPr>
          <a:xfrm>
            <a:off x="1071154" y="875211"/>
            <a:ext cx="9548949" cy="5015685"/>
          </a:xfrm>
        </p:spPr>
        <p:txBody>
          <a:bodyPr/>
          <a:lstStyle/>
          <a:p>
            <a:r>
              <a:rPr lang="en-US" dirty="0" smtClean="0">
                <a:latin typeface="+mn-ea"/>
                <a:ea typeface="+mn-ea"/>
                <a:cs typeface="Times New Roman" panose="02020603050405020304" pitchFamily="18" charset="0"/>
                <a:sym typeface="+mn-ea"/>
              </a:rPr>
              <a:t>1. </a:t>
            </a:r>
            <a:r>
              <a:rPr lang="en-US" b="1" dirty="0" smtClean="0">
                <a:latin typeface="+mn-ea"/>
                <a:ea typeface="+mn-ea"/>
                <a:cs typeface="Times New Roman" panose="02020603050405020304" pitchFamily="18" charset="0"/>
                <a:sym typeface="+mn-ea"/>
              </a:rPr>
              <a:t>A</a:t>
            </a:r>
            <a:r>
              <a:rPr lang="en-US" altLang="zh-CN" b="1" dirty="0" smtClean="0">
                <a:latin typeface="+mn-ea"/>
                <a:ea typeface="+mn-ea"/>
                <a:cs typeface="Times New Roman" panose="02020603050405020304" pitchFamily="18" charset="0"/>
                <a:sym typeface="+mn-ea"/>
              </a:rPr>
              <a:t>ccurate and precise</a:t>
            </a:r>
            <a:endParaRPr lang="en-US" b="1" dirty="0">
              <a:latin typeface="+mn-ea"/>
              <a:ea typeface="+mn-ea"/>
              <a:cs typeface="Times New Roman" panose="02020603050405020304" pitchFamily="18" charset="0"/>
              <a:sym typeface="+mn-ea"/>
            </a:endParaRPr>
          </a:p>
          <a:p>
            <a:r>
              <a:rPr lang="en-US" dirty="0" smtClean="0">
                <a:latin typeface="+mn-ea"/>
                <a:ea typeface="+mn-ea"/>
              </a:rPr>
              <a:t>    1.1 </a:t>
            </a:r>
            <a:r>
              <a:rPr lang="en-US" dirty="0">
                <a:latin typeface="+mn-ea"/>
                <a:ea typeface="+mn-ea"/>
              </a:rPr>
              <a:t>Non-Deviation from Linguistic Norms </a:t>
            </a:r>
            <a:r>
              <a:rPr lang="zh-CN" altLang="en-US" dirty="0">
                <a:latin typeface="+mn-ea"/>
                <a:ea typeface="+mn-ea"/>
              </a:rPr>
              <a:t>语言</a:t>
            </a:r>
            <a:r>
              <a:rPr lang="zh-CN" altLang="en-US" dirty="0" smtClean="0">
                <a:latin typeface="+mn-ea"/>
                <a:ea typeface="+mn-ea"/>
              </a:rPr>
              <a:t>规范</a:t>
            </a:r>
            <a:endParaRPr lang="en-US" altLang="zh-CN" dirty="0" smtClean="0">
              <a:latin typeface="+mn-ea"/>
              <a:ea typeface="+mn-ea"/>
            </a:endParaRPr>
          </a:p>
          <a:p>
            <a:r>
              <a:rPr lang="en-US" altLang="zh-CN" dirty="0">
                <a:latin typeface="+mn-ea"/>
                <a:ea typeface="+mn-ea"/>
              </a:rPr>
              <a:t>       </a:t>
            </a:r>
            <a:r>
              <a:rPr lang="en-US" altLang="zh-CN" sz="2000" dirty="0" smtClean="0">
                <a:latin typeface="+mn-ea"/>
                <a:ea typeface="+mn-ea"/>
              </a:rPr>
              <a:t>Rip </a:t>
            </a:r>
            <a:r>
              <a:rPr lang="en-US" altLang="zh-CN" sz="2000" dirty="0">
                <a:latin typeface="+mn-ea"/>
                <a:ea typeface="+mn-ea"/>
              </a:rPr>
              <a:t>Van Winkle slept for twenty </a:t>
            </a:r>
            <a:r>
              <a:rPr lang="en-US" altLang="zh-CN" sz="2000" dirty="0" smtClean="0">
                <a:latin typeface="+mn-ea"/>
                <a:ea typeface="+mn-ea"/>
              </a:rPr>
              <a:t>years.</a:t>
            </a:r>
            <a:endParaRPr lang="en-US" altLang="zh-CN" sz="2000" dirty="0">
              <a:latin typeface="+mn-ea"/>
              <a:ea typeface="+mn-ea"/>
            </a:endParaRPr>
          </a:p>
          <a:p>
            <a:r>
              <a:rPr lang="en-US" altLang="zh-CN" sz="2000" dirty="0" smtClean="0">
                <a:latin typeface="+mn-ea"/>
                <a:ea typeface="+mn-ea"/>
              </a:rPr>
              <a:t>         Slept </a:t>
            </a:r>
            <a:r>
              <a:rPr lang="en-US" altLang="zh-CN" sz="2000" dirty="0">
                <a:latin typeface="+mn-ea"/>
                <a:ea typeface="+mn-ea"/>
              </a:rPr>
              <a:t>Rip Van Winkle twenty years. </a:t>
            </a:r>
            <a:endParaRPr lang="en-US" altLang="zh-CN" sz="2000" dirty="0" smtClean="0">
              <a:latin typeface="+mn-ea"/>
              <a:ea typeface="+mn-ea"/>
            </a:endParaRPr>
          </a:p>
          <a:p>
            <a:r>
              <a:rPr lang="en-US" dirty="0" smtClean="0">
                <a:latin typeface="+mn-ea"/>
                <a:ea typeface="+mn-ea"/>
              </a:rPr>
              <a:t>      1.2 </a:t>
            </a:r>
            <a:r>
              <a:rPr lang="en-US" dirty="0">
                <a:latin typeface="+mn-ea"/>
                <a:ea typeface="+mn-ea"/>
                <a:cs typeface="Times New Roman" panose="02020603050405020304" pitchFamily="18" charset="0"/>
                <a:sym typeface="+mn-ea"/>
              </a:rPr>
              <a:t>Non-figurative </a:t>
            </a:r>
            <a:r>
              <a:rPr lang="en-US" dirty="0" smtClean="0">
                <a:latin typeface="+mn-ea"/>
                <a:ea typeface="+mn-ea"/>
                <a:cs typeface="Times New Roman" panose="02020603050405020304" pitchFamily="18" charset="0"/>
                <a:sym typeface="+mn-ea"/>
              </a:rPr>
              <a:t>Language</a:t>
            </a:r>
          </a:p>
          <a:p>
            <a:r>
              <a:rPr lang="en-US" dirty="0">
                <a:latin typeface="+mn-ea"/>
                <a:ea typeface="+mn-ea"/>
                <a:cs typeface="Times New Roman" panose="02020603050405020304" pitchFamily="18" charset="0"/>
                <a:sym typeface="+mn-ea"/>
              </a:rPr>
              <a:t>        (</a:t>
            </a:r>
            <a:r>
              <a:rPr lang="en-US" dirty="0" smtClean="0">
                <a:latin typeface="+mn-ea"/>
                <a:ea typeface="+mn-ea"/>
                <a:cs typeface="Times New Roman" panose="02020603050405020304" pitchFamily="18" charset="0"/>
                <a:sym typeface="+mn-ea"/>
              </a:rPr>
              <a:t>Simile </a:t>
            </a:r>
            <a:r>
              <a:rPr lang="en-US" dirty="0">
                <a:latin typeface="+mn-ea"/>
                <a:ea typeface="+mn-ea"/>
                <a:cs typeface="Times New Roman" panose="02020603050405020304" pitchFamily="18" charset="0"/>
                <a:sym typeface="+mn-ea"/>
              </a:rPr>
              <a:t>exaggeration </a:t>
            </a:r>
            <a:r>
              <a:rPr lang="en-US" dirty="0" smtClean="0">
                <a:latin typeface="+mn-ea"/>
                <a:ea typeface="+mn-ea"/>
                <a:cs typeface="Times New Roman" panose="02020603050405020304" pitchFamily="18" charset="0"/>
                <a:sym typeface="+mn-ea"/>
              </a:rPr>
              <a:t>parallelism </a:t>
            </a:r>
            <a:r>
              <a:rPr lang="en-US" dirty="0" smtClean="0">
                <a:latin typeface="+mn-ea"/>
                <a:ea typeface="+mn-ea"/>
                <a:cs typeface="Times New Roman" panose="02020603050405020304" pitchFamily="18" charset="0"/>
              </a:rPr>
              <a:t>rhyme</a:t>
            </a:r>
            <a:r>
              <a:rPr lang="zh-CN" altLang="en-US" dirty="0" smtClean="0">
                <a:solidFill>
                  <a:srgbClr val="9B0D14"/>
                </a:solidFill>
                <a:latin typeface="+mn-ea"/>
                <a:ea typeface="+mn-ea"/>
                <a:cs typeface="Times New Roman" panose="02020603050405020304" pitchFamily="18" charset="0"/>
              </a:rPr>
              <a:t> </a:t>
            </a:r>
            <a:r>
              <a:rPr lang="zh-CN" altLang="en-US" dirty="0" smtClean="0">
                <a:latin typeface="+mn-ea"/>
                <a:ea typeface="+mn-ea"/>
                <a:cs typeface="Times New Roman" panose="02020603050405020304" pitchFamily="18" charset="0"/>
              </a:rPr>
              <a:t> </a:t>
            </a:r>
            <a:r>
              <a:rPr lang="en-US" altLang="zh-CN" dirty="0" smtClean="0">
                <a:latin typeface="+mn-ea"/>
                <a:ea typeface="+mn-ea"/>
                <a:cs typeface="Times New Roman" panose="02020603050405020304" pitchFamily="18" charset="0"/>
              </a:rPr>
              <a:t>...... </a:t>
            </a:r>
            <a:r>
              <a:rPr lang="en-US" altLang="zh-CN" dirty="0">
                <a:latin typeface="+mn-ea"/>
                <a:ea typeface="+mn-ea"/>
                <a:cs typeface="Times New Roman" panose="02020603050405020304" pitchFamily="18" charset="0"/>
              </a:rPr>
              <a:t>)</a:t>
            </a:r>
            <a:endParaRPr lang="en-US" altLang="zh-CN" dirty="0" smtClean="0">
              <a:latin typeface="+mn-ea"/>
              <a:ea typeface="+mn-ea"/>
              <a:cs typeface="Times New Roman" panose="02020603050405020304" pitchFamily="18" charset="0"/>
            </a:endParaRPr>
          </a:p>
          <a:p>
            <a:r>
              <a:rPr lang="en-US" dirty="0" smtClean="0">
                <a:latin typeface="+mn-ea"/>
                <a:ea typeface="+mn-ea"/>
                <a:cs typeface="Times New Roman" panose="02020603050405020304" pitchFamily="18" charset="0"/>
                <a:sym typeface="+mn-ea"/>
              </a:rPr>
              <a:t> 2. Objective</a:t>
            </a:r>
          </a:p>
          <a:p>
            <a:r>
              <a:rPr lang="en-US" dirty="0">
                <a:latin typeface="+mn-ea"/>
                <a:ea typeface="+mn-ea"/>
                <a:cs typeface="Times New Roman" panose="02020603050405020304" pitchFamily="18" charset="0"/>
                <a:sym typeface="+mn-ea"/>
              </a:rPr>
              <a:t>      NO (personal bias, undue subjectivity, </a:t>
            </a:r>
            <a:r>
              <a:rPr lang="zh-CN" altLang="en-US" dirty="0">
                <a:latin typeface="+mn-ea"/>
                <a:ea typeface="+mn-ea"/>
                <a:cs typeface="Times New Roman" panose="02020603050405020304" pitchFamily="18" charset="0"/>
                <a:sym typeface="+mn-ea"/>
              </a:rPr>
              <a:t>不适当的主观性 </a:t>
            </a:r>
            <a:r>
              <a:rPr lang="zh-CN" altLang="en-US" dirty="0" smtClean="0">
                <a:latin typeface="+mn-ea"/>
                <a:ea typeface="+mn-ea"/>
                <a:cs typeface="Times New Roman" panose="02020603050405020304" pitchFamily="18" charset="0"/>
                <a:sym typeface="+mn-ea"/>
              </a:rPr>
              <a:t>    </a:t>
            </a:r>
            <a:r>
              <a:rPr lang="en-US" dirty="0" smtClean="0">
                <a:latin typeface="+mn-ea"/>
                <a:ea typeface="+mn-ea"/>
                <a:cs typeface="Times New Roman" panose="02020603050405020304" pitchFamily="18" charset="0"/>
                <a:sym typeface="+mn-ea"/>
              </a:rPr>
              <a:t>unfounded </a:t>
            </a:r>
            <a:r>
              <a:rPr lang="en-US" dirty="0">
                <a:latin typeface="+mn-ea"/>
                <a:ea typeface="+mn-ea"/>
                <a:cs typeface="Times New Roman" panose="02020603050405020304" pitchFamily="18" charset="0"/>
                <a:sym typeface="+mn-ea"/>
              </a:rPr>
              <a:t>claims </a:t>
            </a:r>
            <a:r>
              <a:rPr lang="zh-CN" altLang="en-US" dirty="0">
                <a:latin typeface="+mn-ea"/>
                <a:ea typeface="+mn-ea"/>
                <a:cs typeface="Times New Roman" panose="02020603050405020304" pitchFamily="18" charset="0"/>
                <a:sym typeface="+mn-ea"/>
              </a:rPr>
              <a:t>没有根据的论断</a:t>
            </a:r>
            <a:r>
              <a:rPr lang="en-US" altLang="zh-CN" dirty="0">
                <a:latin typeface="+mn-ea"/>
                <a:ea typeface="+mn-ea"/>
                <a:cs typeface="Times New Roman" panose="02020603050405020304" pitchFamily="18" charset="0"/>
                <a:sym typeface="+mn-ea"/>
              </a:rPr>
              <a:t>)</a:t>
            </a:r>
          </a:p>
          <a:p>
            <a:r>
              <a:rPr lang="en-US" dirty="0">
                <a:latin typeface="+mn-ea"/>
                <a:ea typeface="+mn-ea"/>
              </a:rPr>
              <a:t>Scientific use of English is marked with accuracy, precision and objective interpretation of facts and </a:t>
            </a:r>
            <a:r>
              <a:rPr lang="en-US" dirty="0" smtClean="0">
                <a:latin typeface="+mn-ea"/>
                <a:ea typeface="+mn-ea"/>
              </a:rPr>
              <a:t>findings.</a:t>
            </a:r>
          </a:p>
          <a:p>
            <a:endParaRPr lang="en-US" sz="2800" dirty="0" smtClean="0"/>
          </a:p>
          <a:p>
            <a:endParaRPr lang="en-US" sz="2800"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lstStyle/>
          <a:p>
            <a:pPr>
              <a:lnSpc>
                <a:spcPct val="100000"/>
              </a:lnSpc>
            </a:pPr>
            <a:r>
              <a:rPr lang="en-US" altLang="zh-CN" dirty="0">
                <a:effectLst>
                  <a:outerShdw blurRad="38100" dist="19050" dir="2700000" algn="tl" rotWithShape="0">
                    <a:schemeClr val="dk1">
                      <a:alpha val="40000"/>
                    </a:schemeClr>
                  </a:outerShdw>
                </a:effectLst>
              </a:rPr>
              <a:t>Clausal nominalization</a:t>
            </a:r>
          </a:p>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610" y="1216025"/>
            <a:ext cx="10106660" cy="4370070"/>
          </a:xfrm>
        </p:spPr>
        <p:txBody>
          <a:bodyPr/>
          <a:lstStyle/>
          <a:p>
            <a:pPr algn="just">
              <a:lnSpc>
                <a:spcPct val="150000"/>
              </a:lnSpc>
              <a:buFont typeface="Arial" panose="020B0604020202020204" pitchFamily="34" charset="0"/>
            </a:pPr>
            <a:r>
              <a:rPr lang="en-US" altLang="zh-CN" sz="2300" dirty="0" smtClean="0">
                <a:effectLst>
                  <a:outerShdw blurRad="38100" dist="19050" dir="2700000" algn="tl" rotWithShape="0">
                    <a:schemeClr val="dk1">
                      <a:alpha val="40000"/>
                    </a:schemeClr>
                  </a:outerShdw>
                </a:effectLst>
              </a:rPr>
              <a:t>Clausal nominalization can be embodied by nominal clauses, gerunds and infinitives. E.g. </a:t>
            </a:r>
            <a:endParaRPr lang="en-US" altLang="zh-CN" sz="2300" dirty="0" smtClean="0">
              <a:solidFill>
                <a:schemeClr val="tx1"/>
              </a:solidFill>
              <a:effectLst>
                <a:outerShdw blurRad="38100" dist="19050" dir="2700000" algn="tl" rotWithShape="0">
                  <a:schemeClr val="dk1">
                    <a:alpha val="40000"/>
                  </a:schemeClr>
                </a:outerShdw>
              </a:effectLst>
            </a:endParaRPr>
          </a:p>
          <a:p>
            <a:pPr algn="just">
              <a:lnSpc>
                <a:spcPct val="150000"/>
              </a:lnSpc>
              <a:buFont typeface="Arial" panose="020B0604020202020204" pitchFamily="34" charset="0"/>
            </a:pPr>
            <a:r>
              <a:rPr lang="en-US" altLang="zh-CN" sz="2300" i="1" dirty="0" smtClean="0">
                <a:solidFill>
                  <a:schemeClr val="tx1"/>
                </a:solidFill>
                <a:effectLst>
                  <a:outerShdw blurRad="38100" dist="19050" dir="2700000" algn="tl" rotWithShape="0">
                    <a:schemeClr val="dk1">
                      <a:alpha val="40000"/>
                    </a:schemeClr>
                  </a:outerShdw>
                </a:effectLst>
              </a:rPr>
              <a:t>Whether </a:t>
            </a:r>
            <a:r>
              <a:rPr lang="en-US" altLang="zh-CN" sz="2300" i="1" dirty="0">
                <a:solidFill>
                  <a:schemeClr val="tx1"/>
                </a:solidFill>
                <a:effectLst>
                  <a:outerShdw blurRad="38100" dist="19050" dir="2700000" algn="tl" rotWithShape="0">
                    <a:schemeClr val="dk1">
                      <a:alpha val="40000"/>
                    </a:schemeClr>
                  </a:outerShdw>
                </a:effectLst>
              </a:rPr>
              <a:t>cutting magnetic lines can produce flow of currents was known long ago.</a:t>
            </a:r>
          </a:p>
          <a:p>
            <a:pPr algn="just">
              <a:lnSpc>
                <a:spcPct val="150000"/>
              </a:lnSpc>
              <a:buFont typeface="Arial" panose="020B0604020202020204" pitchFamily="34" charset="0"/>
            </a:pPr>
            <a:r>
              <a:rPr lang="en-US" altLang="zh-CN" sz="2300" i="1" dirty="0">
                <a:solidFill>
                  <a:schemeClr val="tx1"/>
                </a:solidFill>
                <a:effectLst>
                  <a:outerShdw blurRad="38100" dist="19050" dir="2700000" algn="tl" rotWithShape="0">
                    <a:schemeClr val="dk1">
                      <a:alpha val="40000"/>
                    </a:schemeClr>
                  </a:outerShdw>
                </a:effectLst>
              </a:rPr>
              <a:t>Reversing the direction of this kind of devices requires solving many complicated engineeering problems.</a:t>
            </a:r>
          </a:p>
          <a:p>
            <a:pPr algn="just">
              <a:lnSpc>
                <a:spcPct val="150000"/>
              </a:lnSpc>
              <a:buFont typeface="Arial" panose="020B0604020202020204" pitchFamily="34" charset="0"/>
            </a:pPr>
            <a:r>
              <a:rPr lang="en-US" altLang="zh-CN" sz="2300" i="1" dirty="0">
                <a:solidFill>
                  <a:schemeClr val="tx1"/>
                </a:solidFill>
                <a:effectLst>
                  <a:outerShdw blurRad="38100" dist="19050" dir="2700000" algn="tl" rotWithShape="0">
                    <a:schemeClr val="dk1">
                      <a:alpha val="40000"/>
                    </a:schemeClr>
                  </a:outerShdw>
                </a:effectLst>
              </a:rPr>
              <a:t>To finish this experiment in 10 minutes is possible.</a:t>
            </a:r>
          </a:p>
        </p:txBody>
      </p:sp>
    </p:spTree>
    <p:extLst>
      <p:ext uri="{BB962C8B-B14F-4D97-AF65-F5344CB8AC3E}">
        <p14:creationId xmlns:p14="http://schemas.microsoft.com/office/powerpoint/2010/main" val="247119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657333"/>
            <a:ext cx="8656269" cy="1015350"/>
          </a:xfrm>
        </p:spPr>
        <p:txBody>
          <a:bodyPr/>
          <a:lstStyle/>
          <a:p>
            <a:r>
              <a:rPr lang="en-US" altLang="zh-CN" sz="4000" dirty="0" smtClean="0"/>
              <a:t>Significance of nominalization</a:t>
            </a:r>
            <a:endParaRPr lang="zh-CN" altLang="en-US" sz="4000" dirty="0"/>
          </a:p>
        </p:txBody>
      </p:sp>
      <p:sp>
        <p:nvSpPr>
          <p:cNvPr id="3" name="文本占位符 2"/>
          <p:cNvSpPr>
            <a:spLocks noGrp="1"/>
          </p:cNvSpPr>
          <p:nvPr>
            <p:ph type="body" sz="quarter" idx="11"/>
          </p:nvPr>
        </p:nvSpPr>
        <p:spPr>
          <a:xfrm>
            <a:off x="689711" y="2096428"/>
            <a:ext cx="8656269" cy="3991333"/>
          </a:xfrm>
        </p:spPr>
        <p:txBody>
          <a:bodyPr/>
          <a:lstStyle/>
          <a:p>
            <a:pPr marL="457200" indent="-457200">
              <a:buAutoNum type="arabicPeriod"/>
            </a:pPr>
            <a:r>
              <a:rPr lang="en-US" altLang="zh-CN" sz="3200" dirty="0" smtClean="0"/>
              <a:t>It can make the articles more concise by packing a great many information into fewer words.</a:t>
            </a:r>
          </a:p>
          <a:p>
            <a:pPr marL="457200" indent="-457200">
              <a:buAutoNum type="arabicPeriod"/>
            </a:pPr>
            <a:r>
              <a:rPr lang="en-US" altLang="zh-CN" sz="3200" dirty="0" smtClean="0"/>
              <a:t>It can make the sentences more complicated with more words and more thoughts.</a:t>
            </a:r>
          </a:p>
          <a:p>
            <a:pPr marL="457200" indent="-457200">
              <a:buAutoNum type="arabicPeriod"/>
            </a:pPr>
            <a:r>
              <a:rPr lang="en-US" altLang="zh-CN" sz="3200" dirty="0" smtClean="0"/>
              <a:t>It also make the article more formal.</a:t>
            </a:r>
          </a:p>
          <a:p>
            <a:pPr marL="457200" indent="-457200">
              <a:buAutoNum type="arabicPeriod"/>
            </a:pPr>
            <a:endParaRPr lang="zh-CN" altLang="en-US" dirty="0"/>
          </a:p>
        </p:txBody>
      </p:sp>
    </p:spTree>
    <p:extLst>
      <p:ext uri="{BB962C8B-B14F-4D97-AF65-F5344CB8AC3E}">
        <p14:creationId xmlns:p14="http://schemas.microsoft.com/office/powerpoint/2010/main" val="154884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scene3d>
              <a:camera prst="orthographicFront"/>
              <a:lightRig rig="threePt" dir="t"/>
            </a:scene3d>
          </a:bodyPr>
          <a:lstStyle/>
          <a:p>
            <a:pPr>
              <a:lnSpc>
                <a:spcPct val="100000"/>
              </a:lnSpc>
            </a:pPr>
            <a:r>
              <a:rPr lang="en-US" altLang="zh-CN" dirty="0" smtClean="0">
                <a:effectLst>
                  <a:outerShdw blurRad="38100" dist="19050" dir="2700000" algn="tl" rotWithShape="0">
                    <a:schemeClr val="dk1">
                      <a:alpha val="40000"/>
                    </a:schemeClr>
                  </a:outerShdw>
                </a:effectLst>
              </a:rPr>
              <a:t>2.3 </a:t>
            </a:r>
            <a:r>
              <a:rPr lang="en-US" altLang="zh-CN" dirty="0">
                <a:effectLst>
                  <a:outerShdw blurRad="38100" dist="19050" dir="2700000" algn="tl" rotWithShape="0">
                    <a:schemeClr val="dk1">
                      <a:alpha val="40000"/>
                    </a:schemeClr>
                  </a:outerShdw>
                </a:effectLst>
              </a:rPr>
              <a:t>Hedging</a:t>
            </a:r>
          </a:p>
          <a:p>
            <a:pPr>
              <a:lnSpc>
                <a:spcPct val="100000"/>
              </a:lnSpc>
            </a:pPr>
            <a:endParaRPr lang="en-US" altLang="zh-CN" dirty="0">
              <a:solidFill>
                <a:schemeClr val="tx1"/>
              </a:solidFill>
              <a:effectLst>
                <a:outerShdw blurRad="38100" dist="19050" dir="2700000" algn="tl" rotWithShape="0">
                  <a:schemeClr val="dk1">
                    <a:alpha val="40000"/>
                  </a:schemeClr>
                </a:outerShdw>
              </a:effectLst>
            </a:endParaRPr>
          </a:p>
        </p:txBody>
      </p:sp>
      <p:sp>
        <p:nvSpPr>
          <p:cNvPr id="4" name="文本占位符 3"/>
          <p:cNvSpPr>
            <a:spLocks noGrp="1"/>
          </p:cNvSpPr>
          <p:nvPr>
            <p:ph type="body" sz="quarter" idx="11"/>
          </p:nvPr>
        </p:nvSpPr>
        <p:spPr>
          <a:xfrm>
            <a:off x="689610" y="1216025"/>
            <a:ext cx="10106660" cy="4370070"/>
          </a:xfrm>
        </p:spPr>
        <p:txBody>
          <a:bodyPr/>
          <a:lstStyle/>
          <a:p>
            <a:pPr algn="just">
              <a:lnSpc>
                <a:spcPct val="150000"/>
              </a:lnSpc>
              <a:buFont typeface="Arial" panose="020B0604020202020204" pitchFamily="34" charset="0"/>
            </a:pPr>
            <a:r>
              <a:rPr lang="en-US" altLang="zh-CN" sz="2300" i="1" dirty="0" err="1" smtClean="0">
                <a:solidFill>
                  <a:schemeClr val="tx1"/>
                </a:solidFill>
                <a:effectLst>
                  <a:outerShdw blurRad="38100" dist="19050" dir="2700000" algn="tl" rotWithShape="0">
                    <a:schemeClr val="dk1">
                      <a:alpha val="40000"/>
                    </a:schemeClr>
                  </a:outerShdw>
                </a:effectLst>
              </a:rPr>
              <a:t>Eg</a:t>
            </a:r>
            <a:r>
              <a:rPr lang="en-US" altLang="zh-CN" sz="2300" i="1" dirty="0" smtClean="0">
                <a:solidFill>
                  <a:schemeClr val="tx1"/>
                </a:solidFill>
                <a:effectLst>
                  <a:outerShdw blurRad="38100" dist="19050" dir="2700000" algn="tl" rotWithShape="0">
                    <a:schemeClr val="dk1">
                      <a:alpha val="40000"/>
                    </a:schemeClr>
                  </a:outerShdw>
                </a:effectLst>
              </a:rPr>
              <a:t>.</a:t>
            </a:r>
          </a:p>
          <a:p>
            <a:pPr algn="just">
              <a:lnSpc>
                <a:spcPct val="150000"/>
              </a:lnSpc>
              <a:buFont typeface="Arial" panose="020B0604020202020204" pitchFamily="34" charset="0"/>
            </a:pPr>
            <a:r>
              <a:rPr lang="en-US" altLang="zh-CN" sz="2300" i="1" dirty="0" smtClean="0">
                <a:solidFill>
                  <a:schemeClr val="tx1"/>
                </a:solidFill>
                <a:effectLst>
                  <a:outerShdw blurRad="38100" dist="19050" dir="2700000" algn="tl" rotWithShape="0">
                    <a:schemeClr val="dk1">
                      <a:alpha val="40000"/>
                    </a:schemeClr>
                  </a:outerShdw>
                </a:effectLst>
              </a:rPr>
              <a:t>These </a:t>
            </a:r>
            <a:r>
              <a:rPr lang="en-US" altLang="zh-CN" sz="2300" i="1" dirty="0">
                <a:solidFill>
                  <a:schemeClr val="tx1"/>
                </a:solidFill>
                <a:effectLst>
                  <a:outerShdw blurRad="38100" dist="19050" dir="2700000" algn="tl" rotWithShape="0">
                    <a:schemeClr val="dk1">
                      <a:alpha val="40000"/>
                    </a:schemeClr>
                  </a:outerShdw>
                </a:effectLst>
              </a:rPr>
              <a:t>differences </a:t>
            </a:r>
            <a:r>
              <a:rPr lang="en-US" altLang="zh-CN" sz="2300" i="1" dirty="0">
                <a:solidFill>
                  <a:srgbClr val="FF0000"/>
                </a:solidFill>
                <a:effectLst>
                  <a:outerShdw blurRad="38100" dist="19050" dir="2700000" algn="tl" rotWithShape="0">
                    <a:schemeClr val="dk1">
                      <a:alpha val="40000"/>
                    </a:schemeClr>
                  </a:outerShdw>
                </a:effectLst>
              </a:rPr>
              <a:t>may be </a:t>
            </a:r>
            <a:r>
              <a:rPr lang="en-US" altLang="zh-CN" sz="2300" i="1" dirty="0">
                <a:solidFill>
                  <a:schemeClr val="tx1"/>
                </a:solidFill>
                <a:effectLst>
                  <a:outerShdw blurRad="38100" dist="19050" dir="2700000" algn="tl" rotWithShape="0">
                    <a:schemeClr val="dk1">
                      <a:alpha val="40000"/>
                    </a:schemeClr>
                  </a:outerShdw>
                </a:effectLst>
              </a:rPr>
              <a:t>due to </a:t>
            </a:r>
            <a:r>
              <a:rPr lang="en-US" altLang="zh-CN" sz="2300" i="1" dirty="0" smtClean="0">
                <a:solidFill>
                  <a:schemeClr val="tx1"/>
                </a:solidFill>
                <a:effectLst>
                  <a:outerShdw blurRad="38100" dist="19050" dir="2700000" algn="tl" rotWithShape="0">
                    <a:schemeClr val="dk1">
                      <a:alpha val="40000"/>
                    </a:schemeClr>
                  </a:outerShdw>
                </a:effectLst>
              </a:rPr>
              <a:t>the </a:t>
            </a:r>
            <a:r>
              <a:rPr lang="en-US" altLang="zh-CN" sz="2300" i="1" dirty="0">
                <a:solidFill>
                  <a:schemeClr val="tx1"/>
                </a:solidFill>
                <a:effectLst>
                  <a:outerShdw blurRad="38100" dist="19050" dir="2700000" algn="tl" rotWithShape="0">
                    <a:schemeClr val="dk1">
                      <a:alpha val="40000"/>
                    </a:schemeClr>
                  </a:outerShdw>
                </a:effectLst>
              </a:rPr>
              <a:t>fact that participants reporting higher consumption levels were primed to </a:t>
            </a:r>
            <a:r>
              <a:rPr lang="en-US" altLang="zh-CN" sz="2300" i="1" dirty="0" smtClean="0">
                <a:solidFill>
                  <a:schemeClr val="tx1"/>
                </a:solidFill>
                <a:effectLst>
                  <a:outerShdw blurRad="38100" dist="19050" dir="2700000" algn="tl" rotWithShape="0">
                    <a:schemeClr val="dk1">
                      <a:alpha val="40000"/>
                    </a:schemeClr>
                  </a:outerShdw>
                </a:effectLst>
              </a:rPr>
              <a:t>overrate </a:t>
            </a:r>
            <a:r>
              <a:rPr lang="en-US" altLang="zh-CN" sz="2300" i="1" dirty="0">
                <a:solidFill>
                  <a:schemeClr val="tx1"/>
                </a:solidFill>
                <a:effectLst>
                  <a:outerShdw blurRad="38100" dist="19050" dir="2700000" algn="tl" rotWithShape="0">
                    <a:schemeClr val="dk1">
                      <a:alpha val="40000"/>
                    </a:schemeClr>
                  </a:outerShdw>
                </a:effectLst>
              </a:rPr>
              <a:t>their weekly drinking by the condition they were in.</a:t>
            </a:r>
            <a:r>
              <a:rPr lang="en-US" altLang="zh-CN" sz="2300" dirty="0">
                <a:solidFill>
                  <a:schemeClr val="tx1"/>
                </a:solidFill>
                <a:effectLst>
                  <a:outerShdw blurRad="38100" dist="19050" dir="2700000" algn="tl" rotWithShape="0">
                    <a:schemeClr val="dk1">
                      <a:alpha val="40000"/>
                    </a:schemeClr>
                  </a:outerShdw>
                </a:effectLst>
              </a:rPr>
              <a:t> (model verbs)</a:t>
            </a:r>
          </a:p>
          <a:p>
            <a:pPr algn="just">
              <a:lnSpc>
                <a:spcPct val="150000"/>
              </a:lnSpc>
              <a:buFont typeface="Arial" panose="020B0604020202020204" pitchFamily="34" charset="0"/>
            </a:pPr>
            <a:r>
              <a:rPr lang="en-US" altLang="zh-CN" sz="2300" i="1" dirty="0">
                <a:solidFill>
                  <a:schemeClr val="tx1"/>
                </a:solidFill>
                <a:effectLst>
                  <a:outerShdw blurRad="38100" dist="19050" dir="2700000" algn="tl" rotWithShape="0">
                    <a:schemeClr val="dk1">
                      <a:alpha val="40000"/>
                    </a:schemeClr>
                  </a:outerShdw>
                </a:effectLst>
              </a:rPr>
              <a:t>It is </a:t>
            </a:r>
            <a:r>
              <a:rPr lang="en-US" altLang="zh-CN" sz="2300" i="1" dirty="0">
                <a:solidFill>
                  <a:srgbClr val="FF0000"/>
                </a:solidFill>
                <a:effectLst>
                  <a:outerShdw blurRad="38100" dist="19050" dir="2700000" algn="tl" rotWithShape="0">
                    <a:schemeClr val="dk1">
                      <a:alpha val="40000"/>
                    </a:schemeClr>
                  </a:outerShdw>
                </a:effectLst>
              </a:rPr>
              <a:t>believe</a:t>
            </a:r>
            <a:r>
              <a:rPr lang="en-US" altLang="zh-CN" sz="2300" i="1" dirty="0">
                <a:solidFill>
                  <a:schemeClr val="tx1"/>
                </a:solidFill>
                <a:effectLst>
                  <a:outerShdw blurRad="38100" dist="19050" dir="2700000" algn="tl" rotWithShape="0">
                    <a:schemeClr val="dk1">
                      <a:alpha val="40000"/>
                    </a:schemeClr>
                  </a:outerShdw>
                </a:effectLst>
              </a:rPr>
              <a:t>d that alcohol-related health problems are on the rise.</a:t>
            </a:r>
            <a:r>
              <a:rPr lang="en-US" altLang="zh-CN" sz="2300" dirty="0">
                <a:solidFill>
                  <a:schemeClr val="tx1"/>
                </a:solidFill>
                <a:effectLst>
                  <a:outerShdw blurRad="38100" dist="19050" dir="2700000" algn="tl" rotWithShape="0">
                    <a:schemeClr val="dk1">
                      <a:alpha val="40000"/>
                    </a:schemeClr>
                  </a:outerShdw>
                </a:effectLst>
              </a:rPr>
              <a:t> (lexical </a:t>
            </a:r>
            <a:r>
              <a:rPr lang="en-US" altLang="zh-CN" sz="2300" dirty="0" smtClean="0">
                <a:solidFill>
                  <a:schemeClr val="tx1"/>
                </a:solidFill>
                <a:effectLst>
                  <a:outerShdw blurRad="38100" dist="19050" dir="2700000" algn="tl" rotWithShape="0">
                    <a:schemeClr val="dk1">
                      <a:alpha val="40000"/>
                    </a:schemeClr>
                  </a:outerShdw>
                </a:effectLst>
              </a:rPr>
              <a:t>verbs </a:t>
            </a:r>
            <a:r>
              <a:rPr lang="zh-CN" altLang="en-US" sz="2300" dirty="0" smtClean="0">
                <a:solidFill>
                  <a:schemeClr val="tx1"/>
                </a:solidFill>
                <a:effectLst>
                  <a:outerShdw blurRad="38100" dist="19050" dir="2700000" algn="tl" rotWithShape="0">
                    <a:schemeClr val="dk1">
                      <a:alpha val="40000"/>
                    </a:schemeClr>
                  </a:outerShdw>
                </a:effectLst>
              </a:rPr>
              <a:t>实义动词</a:t>
            </a:r>
            <a:r>
              <a:rPr lang="en-US" altLang="zh-CN" sz="2300" dirty="0" smtClean="0">
                <a:solidFill>
                  <a:schemeClr val="tx1"/>
                </a:solidFill>
                <a:effectLst>
                  <a:outerShdw blurRad="38100" dist="19050" dir="2700000" algn="tl" rotWithShape="0">
                    <a:schemeClr val="dk1">
                      <a:alpha val="40000"/>
                    </a:schemeClr>
                  </a:outerShdw>
                </a:effectLst>
              </a:rPr>
              <a:t>)</a:t>
            </a:r>
            <a:endParaRPr lang="en-US" altLang="zh-CN" sz="2300" dirty="0">
              <a:solidFill>
                <a:schemeClr val="tx1"/>
              </a:solidFill>
              <a:effectLst>
                <a:outerShdw blurRad="38100" dist="19050" dir="2700000" algn="tl" rotWithShape="0">
                  <a:schemeClr val="dk1">
                    <a:alpha val="40000"/>
                  </a:schemeClr>
                </a:outerShdw>
              </a:effectLst>
            </a:endParaRPr>
          </a:p>
          <a:p>
            <a:pPr algn="just">
              <a:lnSpc>
                <a:spcPct val="150000"/>
              </a:lnSpc>
              <a:buFont typeface="Arial" panose="020B0604020202020204" pitchFamily="34" charset="0"/>
            </a:pPr>
            <a:r>
              <a:rPr lang="en-US" altLang="zh-CN" sz="2300" i="1" dirty="0">
                <a:solidFill>
                  <a:schemeClr val="tx1"/>
                </a:solidFill>
                <a:effectLst>
                  <a:outerShdw blurRad="38100" dist="19050" dir="2700000" algn="tl" rotWithShape="0">
                    <a:schemeClr val="dk1">
                      <a:alpha val="40000"/>
                    </a:schemeClr>
                  </a:outerShdw>
                </a:effectLst>
              </a:rPr>
              <a:t>It is </a:t>
            </a:r>
            <a:r>
              <a:rPr lang="en-US" altLang="zh-CN" sz="2300" i="1" dirty="0">
                <a:solidFill>
                  <a:srgbClr val="FF0000"/>
                </a:solidFill>
                <a:effectLst>
                  <a:outerShdw blurRad="38100" dist="19050" dir="2700000" algn="tl" rotWithShape="0">
                    <a:schemeClr val="dk1">
                      <a:alpha val="40000"/>
                    </a:schemeClr>
                  </a:outerShdw>
                </a:effectLst>
              </a:rPr>
              <a:t>probable</a:t>
            </a:r>
            <a:r>
              <a:rPr lang="en-US" altLang="zh-CN" sz="2300" i="1" dirty="0">
                <a:solidFill>
                  <a:schemeClr val="tx1"/>
                </a:solidFill>
                <a:effectLst>
                  <a:outerShdw blurRad="38100" dist="19050" dir="2700000" algn="tl" rotWithShape="0">
                    <a:schemeClr val="dk1">
                      <a:alpha val="40000"/>
                    </a:schemeClr>
                  </a:outerShdw>
                </a:effectLst>
              </a:rPr>
              <a:t> that the jury will find the defendant guilty. </a:t>
            </a:r>
            <a:r>
              <a:rPr lang="en-US" altLang="zh-CN" sz="2300" dirty="0">
                <a:solidFill>
                  <a:schemeClr val="tx1"/>
                </a:solidFill>
                <a:effectLst>
                  <a:outerShdw blurRad="38100" dist="19050" dir="2700000" algn="tl" rotWithShape="0">
                    <a:schemeClr val="dk1">
                      <a:alpha val="40000"/>
                    </a:schemeClr>
                  </a:outerShdw>
                </a:effectLst>
              </a:rPr>
              <a:t>(modal adj.)</a:t>
            </a:r>
          </a:p>
        </p:txBody>
      </p:sp>
    </p:spTree>
    <p:extLst>
      <p:ext uri="{BB962C8B-B14F-4D97-AF65-F5344CB8AC3E}">
        <p14:creationId xmlns:p14="http://schemas.microsoft.com/office/powerpoint/2010/main" val="238657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lstStyle/>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610" y="1216025"/>
            <a:ext cx="10106660" cy="4370070"/>
          </a:xfrm>
        </p:spPr>
        <p:txBody>
          <a:bodyPr/>
          <a:lstStyle/>
          <a:p>
            <a:pPr algn="just">
              <a:lnSpc>
                <a:spcPct val="150000"/>
              </a:lnSpc>
              <a:buFont typeface="Arial" panose="020B0604020202020204" pitchFamily="34" charset="0"/>
            </a:pPr>
            <a:r>
              <a:rPr lang="en-US" altLang="zh-CN" sz="2300" i="1" dirty="0">
                <a:solidFill>
                  <a:schemeClr val="tx1"/>
                </a:solidFill>
                <a:effectLst>
                  <a:outerShdw blurRad="38100" dist="19050" dir="2700000" algn="tl" rotWithShape="0">
                    <a:schemeClr val="dk1">
                      <a:alpha val="40000"/>
                    </a:schemeClr>
                  </a:outerShdw>
                </a:effectLst>
              </a:rPr>
              <a:t>Binge </a:t>
            </a:r>
            <a:r>
              <a:rPr lang="en-US" altLang="zh-CN" sz="2300" i="1" dirty="0" smtClean="0">
                <a:solidFill>
                  <a:schemeClr val="tx1"/>
                </a:solidFill>
                <a:effectLst>
                  <a:outerShdw blurRad="38100" dist="19050" dir="2700000" algn="tl" rotWithShape="0">
                    <a:schemeClr val="dk1">
                      <a:alpha val="40000"/>
                    </a:schemeClr>
                  </a:outerShdw>
                </a:effectLst>
              </a:rPr>
              <a:t>drinking</a:t>
            </a:r>
            <a:r>
              <a:rPr lang="zh-CN" altLang="en-US" sz="2300" i="1" dirty="0" smtClean="0">
                <a:solidFill>
                  <a:schemeClr val="tx1"/>
                </a:solidFill>
                <a:effectLst>
                  <a:outerShdw blurRad="38100" dist="19050" dir="2700000" algn="tl" rotWithShape="0">
                    <a:schemeClr val="dk1">
                      <a:alpha val="40000"/>
                    </a:schemeClr>
                  </a:outerShdw>
                </a:effectLst>
              </a:rPr>
              <a:t>（</a:t>
            </a:r>
            <a:r>
              <a:rPr lang="zh-CN" altLang="en-US" sz="2300" i="1" dirty="0">
                <a:effectLst>
                  <a:outerShdw blurRad="38100" dist="19050" dir="2700000" algn="tl" rotWithShape="0">
                    <a:schemeClr val="dk1">
                      <a:alpha val="40000"/>
                    </a:schemeClr>
                  </a:outerShdw>
                </a:effectLst>
              </a:rPr>
              <a:t>酗酒</a:t>
            </a:r>
            <a:r>
              <a:rPr lang="zh-CN" altLang="en-US" sz="2300" i="1" dirty="0" smtClean="0">
                <a:solidFill>
                  <a:schemeClr val="tx1"/>
                </a:solidFill>
                <a:effectLst>
                  <a:outerShdw blurRad="38100" dist="19050" dir="2700000" algn="tl" rotWithShape="0">
                    <a:schemeClr val="dk1">
                      <a:alpha val="40000"/>
                    </a:schemeClr>
                  </a:outerShdw>
                </a:effectLst>
              </a:rPr>
              <a:t>）</a:t>
            </a:r>
            <a:r>
              <a:rPr lang="en-US" altLang="zh-CN" sz="2300" i="1" dirty="0" smtClean="0">
                <a:solidFill>
                  <a:schemeClr val="tx1"/>
                </a:solidFill>
                <a:effectLst>
                  <a:outerShdw blurRad="38100" dist="19050" dir="2700000" algn="tl" rotWithShape="0">
                    <a:schemeClr val="dk1">
                      <a:alpha val="40000"/>
                    </a:schemeClr>
                  </a:outerShdw>
                </a:effectLst>
              </a:rPr>
              <a:t> </a:t>
            </a:r>
            <a:r>
              <a:rPr lang="en-US" altLang="zh-CN" sz="2300" i="1" dirty="0">
                <a:solidFill>
                  <a:schemeClr val="tx1"/>
                </a:solidFill>
                <a:effectLst>
                  <a:outerShdw blurRad="38100" dist="19050" dir="2700000" algn="tl" rotWithShape="0">
                    <a:schemeClr val="dk1">
                      <a:alpha val="40000"/>
                    </a:schemeClr>
                  </a:outerShdw>
                </a:effectLst>
              </a:rPr>
              <a:t>is </a:t>
            </a:r>
            <a:r>
              <a:rPr lang="en-US" altLang="zh-CN" sz="2300" i="1" dirty="0">
                <a:solidFill>
                  <a:srgbClr val="FF0000"/>
                </a:solidFill>
                <a:effectLst>
                  <a:outerShdw blurRad="38100" dist="19050" dir="2700000" algn="tl" rotWithShape="0">
                    <a:schemeClr val="dk1">
                      <a:alpha val="40000"/>
                    </a:schemeClr>
                  </a:outerShdw>
                </a:effectLst>
              </a:rPr>
              <a:t>often</a:t>
            </a:r>
            <a:r>
              <a:rPr lang="en-US" altLang="zh-CN" sz="2300" i="1" dirty="0">
                <a:solidFill>
                  <a:schemeClr val="tx1"/>
                </a:solidFill>
                <a:effectLst>
                  <a:outerShdw blurRad="38100" dist="19050" dir="2700000" algn="tl" rotWithShape="0">
                    <a:schemeClr val="dk1">
                      <a:alpha val="40000"/>
                    </a:schemeClr>
                  </a:outerShdw>
                </a:effectLst>
              </a:rPr>
              <a:t> the cause of inappropriate behavior among teenagers. </a:t>
            </a:r>
            <a:r>
              <a:rPr lang="en-US" altLang="zh-CN" sz="2300" dirty="0">
                <a:solidFill>
                  <a:schemeClr val="tx1"/>
                </a:solidFill>
                <a:effectLst>
                  <a:outerShdw blurRad="38100" dist="19050" dir="2700000" algn="tl" rotWithShape="0">
                    <a:schemeClr val="dk1">
                      <a:alpha val="40000"/>
                    </a:schemeClr>
                  </a:outerShdw>
                </a:effectLst>
              </a:rPr>
              <a:t>(adv. of frequency and degree)</a:t>
            </a:r>
          </a:p>
          <a:p>
            <a:pPr algn="just">
              <a:lnSpc>
                <a:spcPct val="150000"/>
              </a:lnSpc>
              <a:buFont typeface="Arial" panose="020B0604020202020204" pitchFamily="34" charset="0"/>
            </a:pPr>
            <a:r>
              <a:rPr lang="en-US" altLang="zh-CN" sz="2300" i="1" dirty="0">
                <a:solidFill>
                  <a:schemeClr val="tx1"/>
                </a:solidFill>
                <a:effectLst>
                  <a:outerShdw blurRad="38100" dist="19050" dir="2700000" algn="tl" rotWithShape="0">
                    <a:schemeClr val="dk1">
                      <a:alpha val="40000"/>
                    </a:schemeClr>
                  </a:outerShdw>
                </a:effectLst>
              </a:rPr>
              <a:t>There is an </a:t>
            </a:r>
            <a:r>
              <a:rPr lang="en-US" altLang="zh-CN" sz="2300" i="1" dirty="0">
                <a:solidFill>
                  <a:srgbClr val="FF0000"/>
                </a:solidFill>
                <a:effectLst>
                  <a:outerShdw blurRad="38100" dist="19050" dir="2700000" algn="tl" rotWithShape="0">
                    <a:schemeClr val="dk1">
                      <a:alpha val="40000"/>
                    </a:schemeClr>
                  </a:outerShdw>
                </a:effectLst>
              </a:rPr>
              <a:t>assumption</a:t>
            </a:r>
            <a:r>
              <a:rPr lang="en-US" altLang="zh-CN" sz="2300" i="1" dirty="0">
                <a:solidFill>
                  <a:schemeClr val="tx1"/>
                </a:solidFill>
                <a:effectLst>
                  <a:outerShdw blurRad="38100" dist="19050" dir="2700000" algn="tl" rotWithShape="0">
                    <a:schemeClr val="dk1">
                      <a:alpha val="40000"/>
                    </a:schemeClr>
                  </a:outerShdw>
                </a:effectLst>
              </a:rPr>
              <a:t> that all the people who live around here are rich.</a:t>
            </a:r>
            <a:r>
              <a:rPr lang="en-US" altLang="zh-CN" sz="2300" dirty="0">
                <a:solidFill>
                  <a:schemeClr val="tx1"/>
                </a:solidFill>
                <a:effectLst>
                  <a:outerShdw blurRad="38100" dist="19050" dir="2700000" algn="tl" rotWithShape="0">
                    <a:schemeClr val="dk1">
                      <a:alpha val="40000"/>
                    </a:schemeClr>
                  </a:outerShdw>
                </a:effectLst>
              </a:rPr>
              <a:t> (n.)</a:t>
            </a:r>
          </a:p>
          <a:p>
            <a:pPr algn="just">
              <a:lnSpc>
                <a:spcPct val="150000"/>
              </a:lnSpc>
              <a:buFont typeface="Arial" panose="020B0604020202020204" pitchFamily="34" charset="0"/>
            </a:pPr>
            <a:r>
              <a:rPr lang="en-US" altLang="zh-CN" sz="2300" i="1" dirty="0">
                <a:solidFill>
                  <a:srgbClr val="FF0000"/>
                </a:solidFill>
                <a:effectLst>
                  <a:outerShdw blurRad="38100" dist="19050" dir="2700000" algn="tl" rotWithShape="0">
                    <a:schemeClr val="dk1">
                      <a:alpha val="40000"/>
                    </a:schemeClr>
                  </a:outerShdw>
                </a:effectLst>
              </a:rPr>
              <a:t>It can be concluded </a:t>
            </a:r>
            <a:r>
              <a:rPr lang="en-US" altLang="zh-CN" sz="2300" i="1" dirty="0">
                <a:solidFill>
                  <a:schemeClr val="tx1"/>
                </a:solidFill>
                <a:effectLst>
                  <a:outerShdw blurRad="38100" dist="19050" dir="2700000" algn="tl" rotWithShape="0">
                    <a:schemeClr val="dk1">
                      <a:alpha val="40000"/>
                    </a:schemeClr>
                  </a:outerShdw>
                </a:effectLst>
              </a:rPr>
              <a:t>that for young adult males the portrayal of alchohol on a television screen might lead to increased alcohol consumption.</a:t>
            </a:r>
            <a:r>
              <a:rPr lang="en-US" altLang="zh-CN" sz="2300" dirty="0">
                <a:solidFill>
                  <a:schemeClr val="tx1"/>
                </a:solidFill>
                <a:effectLst>
                  <a:outerShdw blurRad="38100" dist="19050" dir="2700000" algn="tl" rotWithShape="0">
                    <a:schemeClr val="dk1">
                      <a:alpha val="40000"/>
                    </a:schemeClr>
                  </a:outerShdw>
                </a:effectLst>
              </a:rPr>
              <a:t> (introduction phrases)</a:t>
            </a:r>
          </a:p>
        </p:txBody>
      </p:sp>
    </p:spTree>
    <p:extLst>
      <p:ext uri="{BB962C8B-B14F-4D97-AF65-F5344CB8AC3E}">
        <p14:creationId xmlns:p14="http://schemas.microsoft.com/office/powerpoint/2010/main" val="421598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Hedging</a:t>
            </a:r>
          </a:p>
          <a:p>
            <a:endParaRPr lang="zh-CN" altLang="en-US" dirty="0"/>
          </a:p>
        </p:txBody>
      </p:sp>
      <p:sp>
        <p:nvSpPr>
          <p:cNvPr id="3" name="文本占位符 2"/>
          <p:cNvSpPr>
            <a:spLocks noGrp="1"/>
          </p:cNvSpPr>
          <p:nvPr>
            <p:ph type="body" sz="quarter" idx="11"/>
          </p:nvPr>
        </p:nvSpPr>
        <p:spPr>
          <a:xfrm>
            <a:off x="689712" y="1203433"/>
            <a:ext cx="10479031" cy="5411551"/>
          </a:xfrm>
        </p:spPr>
        <p:txBody>
          <a:bodyPr/>
          <a:lstStyle/>
          <a:p>
            <a:pPr marL="457200" indent="-457200">
              <a:buAutoNum type="arabicPeriod"/>
            </a:pPr>
            <a:r>
              <a:rPr lang="en-US" altLang="zh-CN" dirty="0"/>
              <a:t>D</a:t>
            </a:r>
            <a:r>
              <a:rPr lang="en-US" altLang="zh-CN" dirty="0" smtClean="0"/>
              <a:t>efinition:</a:t>
            </a:r>
          </a:p>
          <a:p>
            <a:r>
              <a:rPr lang="en-US" altLang="zh-CN" dirty="0" smtClean="0"/>
              <a:t>Hedging</a:t>
            </a:r>
            <a:r>
              <a:rPr lang="en-US" altLang="zh-CN" dirty="0"/>
              <a:t>, which is another feature of scientific literature, can be defined as the use of linguistic devices to show hesitation or uncertainty and to display indirectness and politeness</a:t>
            </a:r>
            <a:r>
              <a:rPr lang="en-US" altLang="zh-CN" dirty="0" smtClean="0"/>
              <a:t>.</a:t>
            </a:r>
          </a:p>
          <a:p>
            <a:r>
              <a:rPr lang="en-US" altLang="zh-CN" dirty="0" smtClean="0"/>
              <a:t>2. Purpose:</a:t>
            </a:r>
          </a:p>
          <a:p>
            <a:pPr marL="457200" indent="-457200">
              <a:buAutoNum type="arabicParenR"/>
            </a:pPr>
            <a:r>
              <a:rPr lang="en-US" altLang="zh-CN" dirty="0" smtClean="0"/>
              <a:t>to </a:t>
            </a:r>
            <a:r>
              <a:rPr lang="en-US" altLang="zh-CN" dirty="0"/>
              <a:t>minimize the possibility of another scholar opposing the claims; </a:t>
            </a:r>
            <a:endParaRPr lang="en-US" altLang="zh-CN" dirty="0" smtClean="0"/>
          </a:p>
          <a:p>
            <a:pPr marL="457200" indent="-457200">
              <a:buAutoNum type="arabicParenR"/>
            </a:pPr>
            <a:r>
              <a:rPr lang="en-US" altLang="zh-CN" dirty="0" smtClean="0"/>
              <a:t>to </a:t>
            </a:r>
            <a:r>
              <a:rPr lang="en-US" altLang="zh-CN" dirty="0"/>
              <a:t>enable the results to be reported more precisely, e.g</a:t>
            </a:r>
            <a:r>
              <a:rPr lang="en-US" altLang="zh-CN" dirty="0" smtClean="0"/>
              <a:t>. something </a:t>
            </a:r>
            <a:r>
              <a:rPr lang="en-US" altLang="zh-CN" dirty="0"/>
              <a:t>is not 100% proven, but it is indicated and subsequently </a:t>
            </a:r>
            <a:r>
              <a:rPr lang="en-US" altLang="zh-CN" dirty="0" smtClean="0"/>
              <a:t>assumed;</a:t>
            </a:r>
          </a:p>
          <a:p>
            <a:pPr marL="457200" indent="-457200">
              <a:buAutoNum type="arabicParenR"/>
            </a:pPr>
            <a:r>
              <a:rPr lang="en-US" altLang="zh-CN" dirty="0" smtClean="0"/>
              <a:t>to </a:t>
            </a:r>
            <a:r>
              <a:rPr lang="en-US" altLang="zh-CN" dirty="0"/>
              <a:t>enable a politeness strategy to be executed in case there may be flaws in the claims; </a:t>
            </a:r>
            <a:r>
              <a:rPr lang="en-US" altLang="zh-CN" dirty="0" smtClean="0"/>
              <a:t>and</a:t>
            </a:r>
          </a:p>
          <a:p>
            <a:pPr marL="457200" indent="-457200">
              <a:buAutoNum type="arabicParenR"/>
            </a:pPr>
            <a:r>
              <a:rPr lang="en-US" altLang="zh-CN" dirty="0" smtClean="0"/>
              <a:t>to </a:t>
            </a:r>
            <a:r>
              <a:rPr lang="en-US" altLang="zh-CN" dirty="0"/>
              <a:t>conform to an accepted practice in the field of academic writing.</a:t>
            </a:r>
            <a:endParaRPr lang="zh-CN" altLang="en-US" dirty="0"/>
          </a:p>
        </p:txBody>
      </p:sp>
    </p:spTree>
    <p:extLst>
      <p:ext uri="{BB962C8B-B14F-4D97-AF65-F5344CB8AC3E}">
        <p14:creationId xmlns:p14="http://schemas.microsoft.com/office/powerpoint/2010/main" val="113647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hedging</a:t>
            </a:r>
            <a:endParaRPr lang="zh-CN" altLang="en-US" dirty="0"/>
          </a:p>
        </p:txBody>
      </p:sp>
      <p:sp>
        <p:nvSpPr>
          <p:cNvPr id="3" name="文本占位符 2"/>
          <p:cNvSpPr>
            <a:spLocks noGrp="1"/>
          </p:cNvSpPr>
          <p:nvPr>
            <p:ph type="body" sz="quarter" idx="11"/>
          </p:nvPr>
        </p:nvSpPr>
        <p:spPr>
          <a:xfrm>
            <a:off x="689712" y="1203433"/>
            <a:ext cx="9948551" cy="5156178"/>
          </a:xfrm>
        </p:spPr>
        <p:txBody>
          <a:bodyPr/>
          <a:lstStyle/>
          <a:p>
            <a:r>
              <a:rPr lang="en-US" altLang="zh-CN" sz="3600" dirty="0" smtClean="0"/>
              <a:t>3. Ways to realize hedging:</a:t>
            </a:r>
          </a:p>
          <a:p>
            <a:r>
              <a:rPr lang="en-US" altLang="zh-CN" sz="3600" dirty="0" smtClean="0"/>
              <a:t>1) </a:t>
            </a:r>
            <a:r>
              <a:rPr lang="en-US" altLang="zh-CN" sz="3600" dirty="0"/>
              <a:t>modal verbs, (can, could, may, might, ought to, should</a:t>
            </a:r>
            <a:r>
              <a:rPr lang="en-US" altLang="zh-CN" sz="3600" dirty="0" smtClean="0"/>
              <a:t>...)</a:t>
            </a:r>
          </a:p>
          <a:p>
            <a:r>
              <a:rPr lang="en-US" altLang="zh-CN" sz="3600" dirty="0" smtClean="0"/>
              <a:t>2) certain </a:t>
            </a:r>
            <a:r>
              <a:rPr lang="en-US" altLang="zh-CN" sz="3600" dirty="0"/>
              <a:t>lexical verbs, (suggest, indicate, assume, estimate, tend, appear, seem, interpret, believe</a:t>
            </a:r>
            <a:r>
              <a:rPr lang="en-US" altLang="zh-CN" sz="3600" dirty="0" smtClean="0"/>
              <a:t>...)</a:t>
            </a:r>
          </a:p>
          <a:p>
            <a:r>
              <a:rPr lang="en-US" altLang="zh-CN" sz="3600" dirty="0" smtClean="0"/>
              <a:t>3) certain </a:t>
            </a:r>
            <a:r>
              <a:rPr lang="en-US" altLang="zh-CN" sz="3600" dirty="0"/>
              <a:t>modal adjectives, (possible, </a:t>
            </a:r>
            <a:r>
              <a:rPr lang="en-US" altLang="zh-CN" sz="3600" dirty="0" smtClean="0"/>
              <a:t>probable, </a:t>
            </a:r>
            <a:r>
              <a:rPr lang="en-US" altLang="zh-CN" sz="3600" dirty="0"/>
              <a:t>unlikely, normal</a:t>
            </a:r>
            <a:r>
              <a:rPr lang="en-US" altLang="zh-CN" sz="3600" dirty="0" smtClean="0"/>
              <a:t>...)</a:t>
            </a:r>
          </a:p>
          <a:p>
            <a:endParaRPr lang="zh-CN" altLang="en-US" dirty="0"/>
          </a:p>
        </p:txBody>
      </p:sp>
    </p:spTree>
    <p:extLst>
      <p:ext uri="{BB962C8B-B14F-4D97-AF65-F5344CB8AC3E}">
        <p14:creationId xmlns:p14="http://schemas.microsoft.com/office/powerpoint/2010/main" val="49133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098658"/>
            <a:ext cx="10104668" cy="4722279"/>
          </a:xfrm>
        </p:spPr>
        <p:txBody>
          <a:bodyPr/>
          <a:lstStyle/>
          <a:p>
            <a:r>
              <a:rPr lang="en-US" altLang="zh-CN" sz="3600" dirty="0"/>
              <a:t>4) certain adverbs, (often, rather, generally, frequently, occasionally, usually, approximately, roughly, somewhat...)</a:t>
            </a:r>
          </a:p>
          <a:p>
            <a:r>
              <a:rPr lang="en-US" altLang="zh-CN" sz="3600" dirty="0"/>
              <a:t>5) certain nouns, (implication. assumption, possibility, indication, tendency, suggestion...)</a:t>
            </a:r>
          </a:p>
          <a:p>
            <a:r>
              <a:rPr lang="en-US" altLang="zh-CN" sz="3600" dirty="0"/>
              <a:t>6) introductory phrases (to our knowledge, it is our view that..., it can be argued that..., it can (thus) be concluded that..., one can assume that...)</a:t>
            </a:r>
          </a:p>
          <a:p>
            <a:endParaRPr lang="en-US" sz="2800" dirty="0"/>
          </a:p>
        </p:txBody>
      </p:sp>
    </p:spTree>
    <p:extLst>
      <p:ext uri="{BB962C8B-B14F-4D97-AF65-F5344CB8AC3E}">
        <p14:creationId xmlns:p14="http://schemas.microsoft.com/office/powerpoint/2010/main" val="7298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5472496" y="1759396"/>
            <a:ext cx="5565918" cy="913070"/>
            <a:chOff x="5675695" y="2064196"/>
            <a:chExt cx="5565918" cy="913070"/>
          </a:xfrm>
        </p:grpSpPr>
        <p:sp>
          <p:nvSpPr>
            <p:cNvPr id="38" name="椭圆 37"/>
            <p:cNvSpPr/>
            <p:nvPr/>
          </p:nvSpPr>
          <p:spPr bwMode="auto">
            <a:xfrm>
              <a:off x="5675695" y="2083305"/>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39" name="文本框 38"/>
            <p:cNvSpPr txBox="1"/>
            <p:nvPr/>
          </p:nvSpPr>
          <p:spPr>
            <a:xfrm>
              <a:off x="6259195" y="2064196"/>
              <a:ext cx="4982418" cy="913070"/>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2.1 Technical and scientific jargon </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（行话，术语）（</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TSJ</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Freeform 5"/>
            <p:cNvSpPr>
              <a:spLocks noEditPoints="1"/>
            </p:cNvSpPr>
            <p:nvPr/>
          </p:nvSpPr>
          <p:spPr bwMode="auto">
            <a:xfrm>
              <a:off x="5771115" y="2222862"/>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1" name="Freeform 6"/>
            <p:cNvSpPr>
              <a:spLocks noEditPoints="1"/>
            </p:cNvSpPr>
            <p:nvPr/>
          </p:nvSpPr>
          <p:spPr bwMode="auto">
            <a:xfrm>
              <a:off x="5897172" y="2302015"/>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2" name="Freeform 7"/>
            <p:cNvSpPr>
              <a:spLocks noEditPoints="1"/>
            </p:cNvSpPr>
            <p:nvPr/>
          </p:nvSpPr>
          <p:spPr bwMode="auto">
            <a:xfrm>
              <a:off x="5771115" y="2192158"/>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43" name="组合 42"/>
          <p:cNvGrpSpPr/>
          <p:nvPr/>
        </p:nvGrpSpPr>
        <p:grpSpPr>
          <a:xfrm>
            <a:off x="5472496" y="2781319"/>
            <a:ext cx="6381167" cy="502702"/>
            <a:chOff x="5675695" y="3167582"/>
            <a:chExt cx="6381167" cy="663078"/>
          </a:xfrm>
        </p:grpSpPr>
        <p:sp>
          <p:nvSpPr>
            <p:cNvPr id="44" name="椭圆 43"/>
            <p:cNvSpPr/>
            <p:nvPr/>
          </p:nvSpPr>
          <p:spPr bwMode="auto">
            <a:xfrm>
              <a:off x="5675695" y="3186691"/>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45" name="文本框 44"/>
            <p:cNvSpPr txBox="1"/>
            <p:nvPr/>
          </p:nvSpPr>
          <p:spPr>
            <a:xfrm>
              <a:off x="6259195" y="3167582"/>
              <a:ext cx="5797667" cy="663078"/>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2.2 Nominalization </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（名词化）</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Freeform 5"/>
            <p:cNvSpPr>
              <a:spLocks noEditPoints="1"/>
            </p:cNvSpPr>
            <p:nvPr/>
          </p:nvSpPr>
          <p:spPr bwMode="auto">
            <a:xfrm>
              <a:off x="5751980" y="3326697"/>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6"/>
            <p:cNvSpPr>
              <a:spLocks noEditPoints="1"/>
            </p:cNvSpPr>
            <p:nvPr/>
          </p:nvSpPr>
          <p:spPr bwMode="auto">
            <a:xfrm>
              <a:off x="5893158" y="3526247"/>
              <a:ext cx="156299" cy="106461"/>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8" name="Freeform 7"/>
            <p:cNvSpPr>
              <a:spLocks noEditPoints="1"/>
            </p:cNvSpPr>
            <p:nvPr/>
          </p:nvSpPr>
          <p:spPr bwMode="auto">
            <a:xfrm>
              <a:off x="5751980" y="3295993"/>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5472496" y="3575700"/>
            <a:ext cx="6058027" cy="502702"/>
            <a:chOff x="5675695" y="4270968"/>
            <a:chExt cx="6058027" cy="502702"/>
          </a:xfrm>
        </p:grpSpPr>
        <p:sp>
          <p:nvSpPr>
            <p:cNvPr id="50" name="椭圆 49"/>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51" name="文本框 50"/>
            <p:cNvSpPr txBox="1"/>
            <p:nvPr/>
          </p:nvSpPr>
          <p:spPr>
            <a:xfrm>
              <a:off x="6259195" y="4270968"/>
              <a:ext cx="5474527" cy="502702"/>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2.3 Hedging ( </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模糊陈述）</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Freeform 5"/>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3" name="Freeform 6"/>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4" name="Freeform 7"/>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42792360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dirty="0" smtClean="0"/>
              <a:t>3. </a:t>
            </a:r>
            <a:r>
              <a:rPr lang="en-US" dirty="0"/>
              <a:t>The Syntactic Characteristics of scientific literature </a:t>
            </a:r>
          </a:p>
        </p:txBody>
      </p:sp>
      <p:sp>
        <p:nvSpPr>
          <p:cNvPr id="3" name="文本占位符 2"/>
          <p:cNvSpPr>
            <a:spLocks noGrp="1"/>
          </p:cNvSpPr>
          <p:nvPr>
            <p:ph type="body" sz="quarter" idx="11"/>
          </p:nvPr>
        </p:nvSpPr>
        <p:spPr>
          <a:xfrm>
            <a:off x="689610" y="1605776"/>
            <a:ext cx="10887710" cy="3998734"/>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The accuracy, conciseness and objectivity of ST documents are also achieved by some syntactic characteristics of ST, such as the extensive use of postpositive attributive, non-predicative verbs, passive voice as well as long and complicated sentences. </a:t>
            </a:r>
          </a:p>
        </p:txBody>
      </p:sp>
    </p:spTree>
    <p:extLst>
      <p:ext uri="{BB962C8B-B14F-4D97-AF65-F5344CB8AC3E}">
        <p14:creationId xmlns:p14="http://schemas.microsoft.com/office/powerpoint/2010/main" val="8703887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461610" cy="1060063"/>
          </a:xfrm>
        </p:spPr>
        <p:txBody>
          <a:bodyPr/>
          <a:lstStyle/>
          <a:p>
            <a:r>
              <a:rPr lang="en-US" dirty="0"/>
              <a:t> </a:t>
            </a:r>
            <a:r>
              <a:rPr lang="en-US" sz="3600" dirty="0" smtClean="0"/>
              <a:t>3. </a:t>
            </a:r>
            <a:r>
              <a:rPr lang="en-US" sz="3600" dirty="0"/>
              <a:t>The Syntactic Characteristics of </a:t>
            </a:r>
            <a:r>
              <a:rPr lang="en-US" altLang="zh-CN" sz="3600" dirty="0"/>
              <a:t>SL</a:t>
            </a:r>
            <a:r>
              <a:rPr lang="en-US" sz="3600" dirty="0" smtClean="0"/>
              <a:t> </a:t>
            </a:r>
            <a:endParaRPr lang="en-US" sz="3600" dirty="0"/>
          </a:p>
        </p:txBody>
      </p:sp>
      <p:sp>
        <p:nvSpPr>
          <p:cNvPr id="3" name="文本占位符 2"/>
          <p:cNvSpPr>
            <a:spLocks noGrp="1"/>
          </p:cNvSpPr>
          <p:nvPr>
            <p:ph type="body" sz="quarter" idx="11"/>
          </p:nvPr>
        </p:nvSpPr>
        <p:spPr>
          <a:xfrm>
            <a:off x="689610" y="2297150"/>
            <a:ext cx="11175288" cy="3307359"/>
          </a:xfrm>
        </p:spPr>
        <p:txBody>
          <a:bodyPr/>
          <a:lstStyle/>
          <a:p>
            <a:pPr>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3</a:t>
            </a:r>
            <a:r>
              <a:rPr lang="en-US" sz="4400" dirty="0" smtClean="0">
                <a:latin typeface="Times New Roman" panose="02020603050405020304" pitchFamily="18" charset="0"/>
                <a:cs typeface="Times New Roman" panose="02020603050405020304" pitchFamily="18" charset="0"/>
              </a:rPr>
              <a:t>.1 </a:t>
            </a:r>
            <a:r>
              <a:rPr lang="en-US" altLang="zh-CN" sz="4400" dirty="0">
                <a:latin typeface="Times New Roman" panose="02020603050405020304" pitchFamily="18" charset="0"/>
                <a:cs typeface="Times New Roman" panose="02020603050405020304" pitchFamily="18" charset="0"/>
              </a:rPr>
              <a:t>Extensive</a:t>
            </a:r>
            <a:r>
              <a:rPr lang="en-US" sz="4400" dirty="0" smtClean="0">
                <a:latin typeface="Times New Roman" panose="02020603050405020304" pitchFamily="18" charset="0"/>
                <a:cs typeface="Times New Roman" panose="02020603050405020304" pitchFamily="18" charset="0"/>
              </a:rPr>
              <a:t> Use of Postpositive Attributive</a:t>
            </a:r>
          </a:p>
          <a:p>
            <a:pPr>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3</a:t>
            </a:r>
            <a:r>
              <a:rPr lang="en-US" sz="4400" dirty="0" smtClean="0">
                <a:latin typeface="Times New Roman" panose="02020603050405020304" pitchFamily="18" charset="0"/>
                <a:cs typeface="Times New Roman" panose="02020603050405020304" pitchFamily="18" charset="0"/>
              </a:rPr>
              <a:t>.2  Extensive Use of the Passive Voice</a:t>
            </a:r>
          </a:p>
          <a:p>
            <a:pPr>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3</a:t>
            </a:r>
            <a:r>
              <a:rPr lang="en-US" sz="4400" dirty="0" smtClean="0">
                <a:latin typeface="Times New Roman" panose="02020603050405020304" pitchFamily="18" charset="0"/>
                <a:cs typeface="Times New Roman" panose="02020603050405020304" pitchFamily="18" charset="0"/>
              </a:rPr>
              <a:t>.3  Long and Complicated Sentences</a:t>
            </a:r>
          </a:p>
          <a:p>
            <a:pPr>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75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 Stylistic features</a:t>
            </a:r>
            <a:endParaRPr lang="en-US" dirty="0"/>
          </a:p>
        </p:txBody>
      </p:sp>
      <p:sp>
        <p:nvSpPr>
          <p:cNvPr id="3" name="文本占位符 2"/>
          <p:cNvSpPr>
            <a:spLocks noGrp="1"/>
          </p:cNvSpPr>
          <p:nvPr>
            <p:ph type="body" sz="quarter" idx="11"/>
          </p:nvPr>
        </p:nvSpPr>
        <p:spPr>
          <a:xfrm>
            <a:off x="689712" y="1203433"/>
            <a:ext cx="9993156" cy="5001424"/>
          </a:xfrm>
        </p:spPr>
        <p:txBody>
          <a:bodyPr/>
          <a:lstStyle/>
          <a:p>
            <a:r>
              <a:rPr lang="en-US" sz="3200" dirty="0" smtClean="0"/>
              <a:t>1.</a:t>
            </a:r>
            <a:r>
              <a:rPr lang="en-US" sz="3200" dirty="0" smtClean="0">
                <a:latin typeface="+mn-ea"/>
                <a:cs typeface="Times New Roman" panose="02020603050405020304" pitchFamily="18" charset="0"/>
                <a:sym typeface="+mn-ea"/>
              </a:rPr>
              <a:t>A</a:t>
            </a:r>
            <a:r>
              <a:rPr lang="en-US" altLang="zh-CN" sz="3200" dirty="0" smtClean="0">
                <a:latin typeface="+mn-ea"/>
                <a:cs typeface="Times New Roman" panose="02020603050405020304" pitchFamily="18" charset="0"/>
                <a:sym typeface="+mn-ea"/>
              </a:rPr>
              <a:t>ccurate precise and Objective</a:t>
            </a:r>
            <a:endParaRPr lang="en-US" sz="3200" dirty="0" smtClean="0"/>
          </a:p>
          <a:p>
            <a:r>
              <a:rPr lang="en-US" sz="3200" dirty="0"/>
              <a:t>2</a:t>
            </a:r>
            <a:r>
              <a:rPr lang="en-US" sz="3200" dirty="0" smtClean="0"/>
              <a:t>. Formal, concise and direct</a:t>
            </a:r>
          </a:p>
          <a:p>
            <a:r>
              <a:rPr lang="en-US" sz="3200" dirty="0"/>
              <a:t>3</a:t>
            </a:r>
            <a:r>
              <a:rPr lang="en-US" sz="3200" dirty="0" smtClean="0"/>
              <a:t>. Use of non-verbal language</a:t>
            </a:r>
          </a:p>
          <a:p>
            <a:r>
              <a:rPr lang="en-US" sz="3200" dirty="0"/>
              <a:t>4</a:t>
            </a:r>
            <a:r>
              <a:rPr lang="en-US" sz="3200" dirty="0" smtClean="0"/>
              <a:t>. </a:t>
            </a:r>
            <a:r>
              <a:rPr lang="en-US" sz="3200" dirty="0"/>
              <a:t>Use of Questions in Scientific Research </a:t>
            </a:r>
            <a:r>
              <a:rPr lang="en-US" sz="3200" dirty="0" smtClean="0"/>
              <a:t>Articles</a:t>
            </a:r>
          </a:p>
          <a:p>
            <a:endParaRPr lang="en-US" sz="2800" dirty="0"/>
          </a:p>
        </p:txBody>
      </p:sp>
    </p:spTree>
    <p:extLst>
      <p:ext uri="{BB962C8B-B14F-4D97-AF65-F5344CB8AC3E}">
        <p14:creationId xmlns:p14="http://schemas.microsoft.com/office/powerpoint/2010/main" val="27241278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dirty="0" smtClean="0"/>
              <a:t>.3.1 </a:t>
            </a:r>
            <a:r>
              <a:rPr lang="en-US" altLang="zh-CN" dirty="0"/>
              <a:t>Extensive</a:t>
            </a:r>
            <a:r>
              <a:rPr lang="en-US" dirty="0" smtClean="0"/>
              <a:t> </a:t>
            </a:r>
            <a:r>
              <a:rPr lang="en-US" dirty="0"/>
              <a:t>Use of Postpositive Attributive</a:t>
            </a:r>
          </a:p>
        </p:txBody>
      </p:sp>
      <p:sp>
        <p:nvSpPr>
          <p:cNvPr id="3" name="文本占位符 2"/>
          <p:cNvSpPr>
            <a:spLocks noGrp="1"/>
          </p:cNvSpPr>
          <p:nvPr>
            <p:ph type="body" sz="quarter" idx="11"/>
          </p:nvPr>
        </p:nvSpPr>
        <p:spPr>
          <a:xfrm>
            <a:off x="689610" y="1752600"/>
            <a:ext cx="10887710" cy="3851910"/>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Postpositive attributives commonly appearing in ordinary English are more frequently used in EST because of the preciseness requirement of ST documents. </a:t>
            </a:r>
          </a:p>
          <a:p>
            <a:pPr>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Generally, the use of postpositive attributives in EST can be realized through the following five structures：</a:t>
            </a:r>
          </a:p>
        </p:txBody>
      </p:sp>
    </p:spTree>
    <p:extLst>
      <p:ext uri="{BB962C8B-B14F-4D97-AF65-F5344CB8AC3E}">
        <p14:creationId xmlns:p14="http://schemas.microsoft.com/office/powerpoint/2010/main" val="139556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dirty="0" smtClean="0"/>
              <a:t>3.1 </a:t>
            </a:r>
            <a:r>
              <a:rPr lang="en-US" altLang="zh-CN" dirty="0" smtClean="0"/>
              <a:t>Extensive</a:t>
            </a:r>
            <a:r>
              <a:rPr lang="en-US" dirty="0" smtClean="0"/>
              <a:t> </a:t>
            </a:r>
            <a:r>
              <a:rPr lang="en-US" dirty="0"/>
              <a:t>Use of Postpositive Attributive</a:t>
            </a:r>
          </a:p>
        </p:txBody>
      </p:sp>
      <p:sp>
        <p:nvSpPr>
          <p:cNvPr id="3" name="文本占位符 2"/>
          <p:cNvSpPr>
            <a:spLocks noGrp="1"/>
          </p:cNvSpPr>
          <p:nvPr>
            <p:ph type="body" sz="quarter" idx="11"/>
          </p:nvPr>
        </p:nvSpPr>
        <p:spPr>
          <a:xfrm>
            <a:off x="689610" y="1278889"/>
            <a:ext cx="10887710" cy="4742769"/>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(1) </a:t>
            </a:r>
            <a:r>
              <a:rPr lang="en-US" sz="3200" u="sng" dirty="0" smtClean="0">
                <a:latin typeface="Times New Roman" panose="02020603050405020304" pitchFamily="18" charset="0"/>
                <a:cs typeface="Times New Roman" panose="02020603050405020304" pitchFamily="18" charset="0"/>
              </a:rPr>
              <a:t>Prepositional phrase</a:t>
            </a:r>
            <a:r>
              <a:rPr lang="en-US" sz="3200" dirty="0" smtClean="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e.g. The explanations </a:t>
            </a:r>
            <a:r>
              <a:rPr lang="en-US" sz="3200" dirty="0" smtClean="0">
                <a:solidFill>
                  <a:srgbClr val="FF0000"/>
                </a:solidFill>
                <a:latin typeface="Times New Roman" panose="02020603050405020304" pitchFamily="18" charset="0"/>
                <a:cs typeface="Times New Roman" panose="02020603050405020304" pitchFamily="18" charset="0"/>
              </a:rPr>
              <a:t>of the earth’s magnetic field </a:t>
            </a:r>
            <a:r>
              <a:rPr lang="en-US" sz="3200" dirty="0" smtClean="0">
                <a:latin typeface="Times New Roman" panose="02020603050405020304" pitchFamily="18" charset="0"/>
                <a:cs typeface="Times New Roman" panose="02020603050405020304" pitchFamily="18" charset="0"/>
              </a:rPr>
              <a:t>are generally accepted.</a:t>
            </a:r>
          </a:p>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(2) </a:t>
            </a:r>
            <a:r>
              <a:rPr lang="en-US" sz="3200" u="sng" dirty="0" smtClean="0">
                <a:latin typeface="Times New Roman" panose="02020603050405020304" pitchFamily="18" charset="0"/>
                <a:cs typeface="Times New Roman" panose="02020603050405020304" pitchFamily="18" charset="0"/>
              </a:rPr>
              <a:t>Adjectives or adjective phrases</a:t>
            </a:r>
            <a:r>
              <a:rPr lang="en-US" sz="3200" dirty="0" smtClean="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e.g. All radiant energy has wavelike characteristics, </a:t>
            </a:r>
            <a:r>
              <a:rPr lang="en-US" sz="3200" dirty="0" smtClean="0">
                <a:solidFill>
                  <a:srgbClr val="FF0000"/>
                </a:solidFill>
                <a:latin typeface="Times New Roman" panose="02020603050405020304" pitchFamily="18" charset="0"/>
                <a:cs typeface="Times New Roman" panose="02020603050405020304" pitchFamily="18" charset="0"/>
              </a:rPr>
              <a:t>analogous to those of waves </a:t>
            </a:r>
            <a:r>
              <a:rPr lang="en-US" sz="32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(3) </a:t>
            </a:r>
            <a:r>
              <a:rPr lang="en-US" sz="3200" u="sng" dirty="0" smtClean="0">
                <a:latin typeface="Times New Roman" panose="02020603050405020304" pitchFamily="18" charset="0"/>
                <a:cs typeface="Times New Roman" panose="02020603050405020304" pitchFamily="18" charset="0"/>
              </a:rPr>
              <a:t>Adverbs</a:t>
            </a:r>
            <a:r>
              <a:rPr lang="en-US" sz="32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 e.g. The force </a:t>
            </a:r>
            <a:r>
              <a:rPr lang="en-US" sz="3200" dirty="0" smtClean="0">
                <a:solidFill>
                  <a:srgbClr val="FF0000"/>
                </a:solidFill>
                <a:latin typeface="Times New Roman" panose="02020603050405020304" pitchFamily="18" charset="0"/>
                <a:cs typeface="Times New Roman" panose="02020603050405020304" pitchFamily="18" charset="0"/>
              </a:rPr>
              <a:t>upward</a:t>
            </a:r>
            <a:r>
              <a:rPr lang="en-US" sz="3200" dirty="0" smtClean="0">
                <a:latin typeface="Times New Roman" panose="02020603050405020304" pitchFamily="18" charset="0"/>
                <a:cs typeface="Times New Roman" panose="02020603050405020304" pitchFamily="18" charset="0"/>
              </a:rPr>
              <a:t> equals the force </a:t>
            </a:r>
            <a:r>
              <a:rPr lang="en-US" sz="3200" dirty="0" smtClean="0">
                <a:solidFill>
                  <a:srgbClr val="FF0000"/>
                </a:solidFill>
                <a:latin typeface="Times New Roman" panose="02020603050405020304" pitchFamily="18" charset="0"/>
                <a:cs typeface="Times New Roman" panose="02020603050405020304" pitchFamily="18" charset="0"/>
              </a:rPr>
              <a:t>downward</a:t>
            </a:r>
            <a:r>
              <a:rPr lang="en-US" sz="3200" dirty="0" smtClean="0">
                <a:latin typeface="Times New Roman" panose="02020603050405020304" pitchFamily="18" charset="0"/>
                <a:cs typeface="Times New Roman" panose="02020603050405020304" pitchFamily="18" charset="0"/>
              </a:rPr>
              <a:t> so that the balloon stays at the level. </a:t>
            </a:r>
          </a:p>
        </p:txBody>
      </p:sp>
    </p:spTree>
    <p:extLst>
      <p:ext uri="{BB962C8B-B14F-4D97-AF65-F5344CB8AC3E}">
        <p14:creationId xmlns:p14="http://schemas.microsoft.com/office/powerpoint/2010/main" val="82476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dirty="0" smtClean="0"/>
              <a:t>3.1 Extensive </a:t>
            </a:r>
            <a:r>
              <a:rPr lang="en-US" dirty="0"/>
              <a:t>Use of Postpositive Attributive</a:t>
            </a:r>
          </a:p>
        </p:txBody>
      </p:sp>
      <p:sp>
        <p:nvSpPr>
          <p:cNvPr id="3" name="文本占位符 2"/>
          <p:cNvSpPr>
            <a:spLocks noGrp="1"/>
          </p:cNvSpPr>
          <p:nvPr>
            <p:ph type="body" sz="quarter" idx="11"/>
          </p:nvPr>
        </p:nvSpPr>
        <p:spPr>
          <a:xfrm>
            <a:off x="689610" y="1278891"/>
            <a:ext cx="10887710" cy="5055002"/>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(4</a:t>
            </a:r>
            <a:r>
              <a:rPr lang="en-US" sz="3600" u="sng" dirty="0" smtClean="0">
                <a:latin typeface="Times New Roman" panose="02020603050405020304" pitchFamily="18" charset="0"/>
                <a:cs typeface="Times New Roman" panose="02020603050405020304" pitchFamily="18" charset="0"/>
              </a:rPr>
              <a:t>) Participles</a:t>
            </a:r>
            <a:r>
              <a:rPr lang="en-US" sz="3600" dirty="0" smtClean="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e.g. In 1983, there were only 200 computers </a:t>
            </a:r>
            <a:r>
              <a:rPr lang="en-US" sz="3600" dirty="0" smtClean="0">
                <a:solidFill>
                  <a:srgbClr val="FF0000"/>
                </a:solidFill>
                <a:latin typeface="Times New Roman" panose="02020603050405020304" pitchFamily="18" charset="0"/>
                <a:cs typeface="Times New Roman" panose="02020603050405020304" pitchFamily="18" charset="0"/>
              </a:rPr>
              <a:t>connected to the Internet </a:t>
            </a:r>
            <a:r>
              <a:rPr lang="en-US" sz="36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(5) </a:t>
            </a:r>
            <a:r>
              <a:rPr lang="en-US" sz="3600" u="sng" dirty="0" smtClean="0">
                <a:latin typeface="Times New Roman" panose="02020603050405020304" pitchFamily="18" charset="0"/>
                <a:cs typeface="Times New Roman" panose="02020603050405020304" pitchFamily="18" charset="0"/>
              </a:rPr>
              <a:t>Attributive Clauses</a:t>
            </a:r>
            <a:r>
              <a:rPr lang="en-US" sz="3600" dirty="0" smtClean="0">
                <a:latin typeface="Times New Roman" panose="02020603050405020304" pitchFamily="18" charset="0"/>
                <a:cs typeface="Times New Roman" panose="02020603050405020304" pitchFamily="18" charset="0"/>
              </a:rPr>
              <a:t>. e.g. The loads </a:t>
            </a:r>
            <a:r>
              <a:rPr lang="en-US" sz="3600" dirty="0" smtClean="0">
                <a:solidFill>
                  <a:srgbClr val="FF0000"/>
                </a:solidFill>
                <a:latin typeface="Times New Roman" panose="02020603050405020304" pitchFamily="18" charset="0"/>
                <a:cs typeface="Times New Roman" panose="02020603050405020304" pitchFamily="18" charset="0"/>
              </a:rPr>
              <a:t>a structure is subjected</a:t>
            </a:r>
            <a:r>
              <a:rPr lang="en-US" sz="3600" dirty="0" smtClean="0">
                <a:latin typeface="Times New Roman" panose="02020603050405020304" pitchFamily="18" charset="0"/>
                <a:cs typeface="Times New Roman" panose="02020603050405020304" pitchFamily="18" charset="0"/>
              </a:rPr>
              <a:t> are divided into dead loads, </a:t>
            </a:r>
            <a:r>
              <a:rPr lang="en-US" sz="3600" dirty="0" smtClean="0">
                <a:solidFill>
                  <a:srgbClr val="FF0000"/>
                </a:solidFill>
                <a:latin typeface="Times New Roman" panose="02020603050405020304" pitchFamily="18" charset="0"/>
                <a:cs typeface="Times New Roman" panose="02020603050405020304" pitchFamily="18" charset="0"/>
              </a:rPr>
              <a:t>which include the weights of all parts of the structure</a:t>
            </a:r>
            <a:r>
              <a:rPr lang="en-US" sz="3600" dirty="0" smtClean="0">
                <a:latin typeface="Times New Roman" panose="02020603050405020304" pitchFamily="18" charset="0"/>
                <a:cs typeface="Times New Roman" panose="02020603050405020304" pitchFamily="18" charset="0"/>
              </a:rPr>
              <a:t>, and live loads, </a:t>
            </a:r>
            <a:r>
              <a:rPr lang="en-US" sz="3600" dirty="0">
                <a:solidFill>
                  <a:srgbClr val="FF0000"/>
                </a:solidFill>
                <a:latin typeface="Times New Roman" panose="02020603050405020304" pitchFamily="18" charset="0"/>
                <a:cs typeface="Times New Roman" panose="02020603050405020304" pitchFamily="18" charset="0"/>
              </a:rPr>
              <a:t>which  are due to the weights of people, movable equipment, etc</a:t>
            </a:r>
            <a:r>
              <a:rPr lang="en-US" sz="3600" dirty="0">
                <a:latin typeface="Times New Roman" panose="02020603050405020304" pitchFamily="18" charset="0"/>
                <a:cs typeface="Times New Roman" panose="02020603050405020304" pitchFamily="18" charset="0"/>
              </a:rPr>
              <a:t>. </a:t>
            </a:r>
            <a:endParaRPr lang="en-US" sz="36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zh-CN" altLang="en-US" sz="3200" dirty="0">
                <a:latin typeface="Times New Roman" panose="02020603050405020304" pitchFamily="18" charset="0"/>
                <a:cs typeface="Times New Roman" panose="02020603050405020304" pitchFamily="18" charset="0"/>
              </a:rPr>
              <a:t>一个结构物受到的荷载可分为包括该结构物各部分重量的静载和由于人及可移动设备的重量引起的活载。</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66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sz="3600" dirty="0" smtClean="0"/>
              <a:t>3.2  </a:t>
            </a:r>
            <a:r>
              <a:rPr lang="en-US" sz="3600" dirty="0"/>
              <a:t>Extensive Use of the Passive Voice</a:t>
            </a:r>
          </a:p>
        </p:txBody>
      </p:sp>
      <p:sp>
        <p:nvSpPr>
          <p:cNvPr id="3" name="文本占位符 2"/>
          <p:cNvSpPr>
            <a:spLocks noGrp="1"/>
          </p:cNvSpPr>
          <p:nvPr>
            <p:ph type="body" sz="quarter" idx="11"/>
          </p:nvPr>
        </p:nvSpPr>
        <p:spPr>
          <a:xfrm>
            <a:off x="689610" y="1752600"/>
            <a:ext cx="10887710" cy="3851910"/>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The extensive use of passive sentences meets the requirements of scientific materials for objectivity, compactness (conciseness) and coherence. </a:t>
            </a:r>
          </a:p>
        </p:txBody>
      </p:sp>
    </p:spTree>
    <p:extLst>
      <p:ext uri="{BB962C8B-B14F-4D97-AF65-F5344CB8AC3E}">
        <p14:creationId xmlns:p14="http://schemas.microsoft.com/office/powerpoint/2010/main" val="306197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dirty="0" smtClean="0"/>
              <a:t>3.2  </a:t>
            </a:r>
            <a:r>
              <a:rPr lang="en-US" dirty="0"/>
              <a:t>Extensive Use of the Passive Voice</a:t>
            </a:r>
          </a:p>
        </p:txBody>
      </p:sp>
      <p:sp>
        <p:nvSpPr>
          <p:cNvPr id="3" name="文本占位符 2"/>
          <p:cNvSpPr>
            <a:spLocks noGrp="1"/>
          </p:cNvSpPr>
          <p:nvPr>
            <p:ph type="body" sz="quarter" idx="11"/>
          </p:nvPr>
        </p:nvSpPr>
        <p:spPr>
          <a:xfrm>
            <a:off x="689610" y="1278890"/>
            <a:ext cx="10887710" cy="4831978"/>
          </a:xfrm>
        </p:spPr>
        <p:txBody>
          <a:bodyPr/>
          <a:lstStyle/>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 Firstly, the recounting and reasoning of ST works demand the </a:t>
            </a:r>
            <a:r>
              <a:rPr lang="en-US" sz="3200" u="sng" dirty="0" smtClean="0">
                <a:latin typeface="Times New Roman" panose="02020603050405020304" pitchFamily="18" charset="0"/>
                <a:cs typeface="Times New Roman" panose="02020603050405020304" pitchFamily="18" charset="0"/>
              </a:rPr>
              <a:t>objectivity of expression</a:t>
            </a:r>
            <a:r>
              <a:rPr lang="en-US" sz="3200" dirty="0" smtClean="0">
                <a:latin typeface="Times New Roman" panose="02020603050405020304" pitchFamily="18" charset="0"/>
                <a:cs typeface="Times New Roman" panose="02020603050405020304" pitchFamily="18" charset="0"/>
              </a:rPr>
              <a:t>, and the use of the passive voice instead of the active voice helps to create a sense of objectivity. </a:t>
            </a:r>
          </a:p>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Secondly, in ST materials, </a:t>
            </a:r>
            <a:r>
              <a:rPr lang="en-US" sz="3200" u="sng" dirty="0" smtClean="0">
                <a:latin typeface="Times New Roman" panose="02020603050405020304" pitchFamily="18" charset="0"/>
                <a:cs typeface="Times New Roman" panose="02020603050405020304" pitchFamily="18" charset="0"/>
              </a:rPr>
              <a:t>the object of action is of greater importance than the subject</a:t>
            </a:r>
            <a:r>
              <a:rPr lang="en-US" sz="3200" dirty="0" smtClean="0">
                <a:latin typeface="Times New Roman" panose="02020603050405020304" pitchFamily="18" charset="0"/>
                <a:cs typeface="Times New Roman" panose="02020603050405020304" pitchFamily="18" charset="0"/>
              </a:rPr>
              <a:t>, the actor who performs the action, and the use of the passive voice helps the object hold the head or the prominent position of the sentence.</a:t>
            </a:r>
          </a:p>
          <a:p>
            <a:pPr>
              <a:buFont typeface="Arial" panose="020B0604020202020204" pitchFamily="34" charset="0"/>
              <a:buChar char="•"/>
            </a:pPr>
            <a:r>
              <a:rPr lang="en-US" altLang="zh-CN" sz="3200" dirty="0" err="1" smtClean="0">
                <a:latin typeface="Times New Roman" panose="02020603050405020304" pitchFamily="18" charset="0"/>
                <a:cs typeface="Times New Roman" panose="02020603050405020304" pitchFamily="18" charset="0"/>
              </a:rPr>
              <a:t>Eg</a:t>
            </a:r>
            <a:r>
              <a:rPr lang="en-US" altLang="zh-CN" sz="3200" dirty="0" smtClean="0">
                <a:latin typeface="Times New Roman" panose="02020603050405020304" pitchFamily="18" charset="0"/>
                <a:cs typeface="Times New Roman" panose="02020603050405020304" pitchFamily="18" charset="0"/>
              </a:rPr>
              <a:t>. All the insulating</a:t>
            </a:r>
            <a:r>
              <a:rPr lang="zh-CN" altLang="en-US" dirty="0" smtClean="0">
                <a:latin typeface="Times New Roman" panose="02020603050405020304" pitchFamily="18" charset="0"/>
                <a:cs typeface="Times New Roman" panose="02020603050405020304" pitchFamily="18" charset="0"/>
              </a:rPr>
              <a:t>（绝缘的）</a:t>
            </a:r>
            <a:r>
              <a:rPr lang="en-US" altLang="zh-CN" dirty="0" smtClean="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substances were damaged by sea water.</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The phenomenon was recognized many years ago. </a:t>
            </a:r>
          </a:p>
        </p:txBody>
      </p:sp>
    </p:spTree>
    <p:extLst>
      <p:ext uri="{BB962C8B-B14F-4D97-AF65-F5344CB8AC3E}">
        <p14:creationId xmlns:p14="http://schemas.microsoft.com/office/powerpoint/2010/main" val="24174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dirty="0" smtClean="0"/>
              <a:t>3.2  </a:t>
            </a:r>
            <a:r>
              <a:rPr lang="en-US" dirty="0"/>
              <a:t>Extensive Use of the Passive Voice</a:t>
            </a:r>
          </a:p>
        </p:txBody>
      </p:sp>
      <p:sp>
        <p:nvSpPr>
          <p:cNvPr id="3" name="文本占位符 2"/>
          <p:cNvSpPr>
            <a:spLocks noGrp="1"/>
          </p:cNvSpPr>
          <p:nvPr>
            <p:ph type="body" sz="quarter" idx="11"/>
          </p:nvPr>
        </p:nvSpPr>
        <p:spPr>
          <a:xfrm>
            <a:off x="689610" y="1381760"/>
            <a:ext cx="10887710" cy="4222750"/>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--e.g.--</a:t>
            </a:r>
          </a:p>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Harry Diamond Laboratories performed early advanced development of the Arming Safety Device (ASD) for the Navy’ s 5-in guided projectile </a:t>
            </a:r>
            <a:r>
              <a:rPr lang="zh-CN" altLang="en-US" dirty="0" smtClean="0">
                <a:latin typeface="Times New Roman" panose="02020603050405020304" pitchFamily="18" charset="0"/>
                <a:cs typeface="Times New Roman" panose="02020603050405020304" pitchFamily="18" charset="0"/>
              </a:rPr>
              <a:t>（导弹）</a:t>
            </a:r>
            <a:r>
              <a:rPr lang="en-US" sz="2800" dirty="0" smtClean="0">
                <a:latin typeface="Times New Roman" panose="02020603050405020304" pitchFamily="18" charset="0"/>
                <a:cs typeface="Times New Roman" panose="02020603050405020304" pitchFamily="18" charset="0"/>
              </a:rPr>
              <a:t>. The early advanced development </a:t>
            </a:r>
            <a:r>
              <a:rPr lang="en-US" sz="2800" u="sng" dirty="0" smtClean="0">
                <a:latin typeface="Times New Roman" panose="02020603050405020304" pitchFamily="18" charset="0"/>
                <a:cs typeface="Times New Roman" panose="02020603050405020304" pitchFamily="18" charset="0"/>
              </a:rPr>
              <a:t>was performed</a:t>
            </a:r>
            <a:r>
              <a:rPr lang="en-US" sz="2800" dirty="0" smtClean="0">
                <a:latin typeface="Times New Roman" panose="02020603050405020304" pitchFamily="18" charset="0"/>
                <a:cs typeface="Times New Roman" panose="02020603050405020304" pitchFamily="18" charset="0"/>
              </a:rPr>
              <a:t> in two phrases. In phrase 1, the ASD </a:t>
            </a:r>
            <a:r>
              <a:rPr lang="en-US" sz="2800" u="sng" dirty="0" smtClean="0">
                <a:latin typeface="Times New Roman" panose="02020603050405020304" pitchFamily="18" charset="0"/>
                <a:cs typeface="Times New Roman" panose="02020603050405020304" pitchFamily="18" charset="0"/>
              </a:rPr>
              <a:t>was designed</a:t>
            </a:r>
            <a:r>
              <a:rPr lang="en-US" sz="2800" dirty="0" smtClean="0">
                <a:latin typeface="Times New Roman" panose="02020603050405020304" pitchFamily="18" charset="0"/>
                <a:cs typeface="Times New Roman" panose="02020603050405020304" pitchFamily="18" charset="0"/>
              </a:rPr>
              <a:t>, and three prototypes </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原型</a:t>
            </a:r>
            <a:r>
              <a:rPr lang="en-US"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en-US" sz="2800" u="sng" dirty="0" smtClean="0">
                <a:latin typeface="Times New Roman" panose="02020603050405020304" pitchFamily="18" charset="0"/>
                <a:cs typeface="Times New Roman" panose="02020603050405020304" pitchFamily="18" charset="0"/>
              </a:rPr>
              <a:t>were fabricated and tested</a:t>
            </a:r>
            <a:r>
              <a:rPr lang="en-US" sz="2800" dirty="0" smtClean="0">
                <a:latin typeface="Times New Roman" panose="02020603050405020304" pitchFamily="18" charset="0"/>
                <a:cs typeface="Times New Roman" panose="02020603050405020304" pitchFamily="18" charset="0"/>
              </a:rPr>
              <a:t> in the laboratory. In phrase 2, the design </a:t>
            </a:r>
            <a:r>
              <a:rPr lang="en-US" sz="2800" u="sng" dirty="0" smtClean="0">
                <a:latin typeface="Times New Roman" panose="02020603050405020304" pitchFamily="18" charset="0"/>
                <a:cs typeface="Times New Roman" panose="02020603050405020304" pitchFamily="18" charset="0"/>
              </a:rPr>
              <a:t>was refined</a:t>
            </a:r>
            <a:r>
              <a:rPr lang="en-US" sz="2800" dirty="0" smtClean="0">
                <a:latin typeface="Times New Roman" panose="02020603050405020304" pitchFamily="18" charset="0"/>
                <a:cs typeface="Times New Roman" panose="02020603050405020304" pitchFamily="18" charset="0"/>
              </a:rPr>
              <a:t>, 35 ASD’ s and a large number of explosive mockups </a:t>
            </a:r>
            <a:r>
              <a:rPr lang="zh-CN" altLang="en-US" dirty="0" smtClean="0">
                <a:latin typeface="Times New Roman" panose="02020603050405020304" pitchFamily="18" charset="0"/>
                <a:cs typeface="Times New Roman" panose="02020603050405020304" pitchFamily="18" charset="0"/>
              </a:rPr>
              <a:t>（模型）</a:t>
            </a:r>
            <a:r>
              <a:rPr lang="en-US" sz="2800" dirty="0" smtClean="0">
                <a:latin typeface="Times New Roman" panose="02020603050405020304" pitchFamily="18" charset="0"/>
                <a:cs typeface="Times New Roman" panose="02020603050405020304" pitchFamily="18" charset="0"/>
              </a:rPr>
              <a:t> </a:t>
            </a:r>
            <a:r>
              <a:rPr lang="en-US" sz="2800" u="sng" dirty="0" smtClean="0">
                <a:latin typeface="Times New Roman" panose="02020603050405020304" pitchFamily="18" charset="0"/>
                <a:cs typeface="Times New Roman" panose="02020603050405020304" pitchFamily="18" charset="0"/>
              </a:rPr>
              <a:t>were fabricated</a:t>
            </a:r>
            <a:r>
              <a:rPr lang="en-US" sz="2800" dirty="0" smtClean="0">
                <a:latin typeface="Times New Roman" panose="02020603050405020304" pitchFamily="18" charset="0"/>
                <a:cs typeface="Times New Roman" panose="02020603050405020304" pitchFamily="18" charset="0"/>
              </a:rPr>
              <a:t>, and a series of qualification tests </a:t>
            </a:r>
            <a:r>
              <a:rPr lang="en-US" sz="2800" u="sng" dirty="0" smtClean="0">
                <a:latin typeface="Times New Roman" panose="02020603050405020304" pitchFamily="18" charset="0"/>
                <a:cs typeface="Times New Roman" panose="02020603050405020304" pitchFamily="18" charset="0"/>
              </a:rPr>
              <a:t>was performed</a:t>
            </a:r>
            <a:r>
              <a:rPr lang="en-US" sz="2800" dirty="0" smtClean="0">
                <a:latin typeface="Times New Roman" panose="02020603050405020304" pitchFamily="18" charset="0"/>
                <a:cs typeface="Times New Roman" panose="02020603050405020304" pitchFamily="18" charset="0"/>
              </a:rPr>
              <a:t>. The qualification tests ranged from laboratory tests to drop tests and gun firing. </a:t>
            </a:r>
          </a:p>
        </p:txBody>
      </p:sp>
    </p:spTree>
    <p:extLst>
      <p:ext uri="{BB962C8B-B14F-4D97-AF65-F5344CB8AC3E}">
        <p14:creationId xmlns:p14="http://schemas.microsoft.com/office/powerpoint/2010/main" val="40801520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dirty="0" smtClean="0"/>
              <a:t>3.3  </a:t>
            </a:r>
            <a:r>
              <a:rPr lang="en-US" dirty="0"/>
              <a:t>Long and Complicated Sentences</a:t>
            </a:r>
          </a:p>
        </p:txBody>
      </p:sp>
      <p:sp>
        <p:nvSpPr>
          <p:cNvPr id="3" name="文本占位符 2"/>
          <p:cNvSpPr>
            <a:spLocks noGrp="1"/>
          </p:cNvSpPr>
          <p:nvPr>
            <p:ph type="body" sz="quarter" idx="11"/>
          </p:nvPr>
        </p:nvSpPr>
        <p:spPr>
          <a:xfrm>
            <a:off x="689610" y="1752600"/>
            <a:ext cx="10887710" cy="3851910"/>
          </a:xfrm>
        </p:spPr>
        <p:txBody>
          <a:bodyPr/>
          <a:lstStyle/>
          <a:p>
            <a:pPr>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 According to the statistics on 107 million- word-corpus </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语料库</a:t>
            </a:r>
            <a:r>
              <a:rPr lang="en-US" dirty="0" smtClean="0">
                <a:latin typeface="Times New Roman" panose="02020603050405020304" pitchFamily="18" charset="0"/>
                <a:cs typeface="Times New Roman" panose="02020603050405020304" pitchFamily="18" charset="0"/>
              </a:rPr>
              <a:t>)</a:t>
            </a:r>
            <a:r>
              <a:rPr lang="en-US" sz="3600" dirty="0" smtClean="0">
                <a:latin typeface="Times New Roman" panose="02020603050405020304" pitchFamily="18" charset="0"/>
                <a:cs typeface="Times New Roman" panose="02020603050405020304" pitchFamily="18" charset="0"/>
              </a:rPr>
              <a:t> reported by Shanghai Jiaotong University, 21.4 words is the average length of EST sentences , among which those of more than 40 account for 6.3 %, while those of less than7 (including the seven words) only 8.77%.</a:t>
            </a:r>
          </a:p>
        </p:txBody>
      </p:sp>
    </p:spTree>
    <p:extLst>
      <p:ext uri="{BB962C8B-B14F-4D97-AF65-F5344CB8AC3E}">
        <p14:creationId xmlns:p14="http://schemas.microsoft.com/office/powerpoint/2010/main" val="22903260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dirty="0" smtClean="0"/>
              <a:t>3.3  </a:t>
            </a:r>
            <a:r>
              <a:rPr lang="en-US" dirty="0"/>
              <a:t>Long and Complicated Sentences</a:t>
            </a:r>
          </a:p>
        </p:txBody>
      </p:sp>
      <p:sp>
        <p:nvSpPr>
          <p:cNvPr id="3" name="文本占位符 2"/>
          <p:cNvSpPr>
            <a:spLocks noGrp="1"/>
          </p:cNvSpPr>
          <p:nvPr>
            <p:ph type="body" sz="quarter" idx="11"/>
          </p:nvPr>
        </p:nvSpPr>
        <p:spPr>
          <a:xfrm>
            <a:off x="689610" y="1752600"/>
            <a:ext cx="10887710" cy="3851910"/>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EST documents greatly depends on the logic thinking that resort to the linguistic form – long and complicated sentences consisting of clauses and phrases that are mutually conditioned</a:t>
            </a:r>
            <a:r>
              <a:rPr lang="zh-CN" altLang="en-US" sz="2800" dirty="0" smtClean="0">
                <a:latin typeface="Times New Roman" panose="02020603050405020304" pitchFamily="18" charset="0"/>
                <a:cs typeface="Times New Roman" panose="02020603050405020304" pitchFamily="18" charset="0"/>
              </a:rPr>
              <a:t>（相互制约的）</a:t>
            </a:r>
            <a:r>
              <a:rPr lang="en-US" sz="36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432435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dirty="0" smtClean="0"/>
              <a:t>3.3  </a:t>
            </a:r>
            <a:r>
              <a:rPr lang="en-US" dirty="0"/>
              <a:t>Long and Complicated Sentences</a:t>
            </a:r>
          </a:p>
        </p:txBody>
      </p:sp>
      <p:sp>
        <p:nvSpPr>
          <p:cNvPr id="3" name="文本占位符 2"/>
          <p:cNvSpPr>
            <a:spLocks noGrp="1"/>
          </p:cNvSpPr>
          <p:nvPr>
            <p:ph type="body" sz="quarter" idx="11"/>
          </p:nvPr>
        </p:nvSpPr>
        <p:spPr>
          <a:xfrm>
            <a:off x="689610" y="1278890"/>
            <a:ext cx="10887710" cy="4325620"/>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Consider the following long and complicated sentence that is employed to describe the scientific possibility:</a:t>
            </a:r>
          </a:p>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With the advent of the space shuttle, it will be possible to put an orbiting solar power plant in stationary orbit 24, 000 miles from the earth that would collect solar energy almost continuously and convert this energy either directly to electricity via photovoltaic cells </a:t>
            </a:r>
            <a:r>
              <a:rPr lang="en-US"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光伏电池</a:t>
            </a:r>
            <a:r>
              <a:rPr lang="en-US" sz="20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or indirectly with flat plate or focused collectors </a:t>
            </a:r>
            <a:r>
              <a:rPr lang="zh-CN" altLang="en-US" sz="2000" dirty="0" smtClean="0">
                <a:latin typeface="Times New Roman" panose="02020603050405020304" pitchFamily="18" charset="0"/>
                <a:cs typeface="Times New Roman" panose="02020603050405020304" pitchFamily="18" charset="0"/>
              </a:rPr>
              <a:t>（集中收集器）</a:t>
            </a:r>
            <a:r>
              <a:rPr lang="en-US" sz="2800" dirty="0" smtClean="0">
                <a:latin typeface="Times New Roman" panose="02020603050405020304" pitchFamily="18" charset="0"/>
                <a:cs typeface="Times New Roman" panose="02020603050405020304" pitchFamily="18" charset="0"/>
              </a:rPr>
              <a:t> that would boil a carrying medium </a:t>
            </a:r>
            <a:r>
              <a:rPr lang="zh-CN" altLang="en-US" sz="2000" dirty="0" smtClean="0">
                <a:latin typeface="Times New Roman" panose="02020603050405020304" pitchFamily="18" charset="0"/>
                <a:cs typeface="Times New Roman" panose="02020603050405020304" pitchFamily="18" charset="0"/>
              </a:rPr>
              <a:t>（携带介质）</a:t>
            </a:r>
            <a:r>
              <a:rPr lang="en-US" sz="20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to produce steam that would drive a turbine that then in turn would generate electricity.</a:t>
            </a:r>
          </a:p>
        </p:txBody>
      </p:sp>
    </p:spTree>
    <p:extLst>
      <p:ext uri="{BB962C8B-B14F-4D97-AF65-F5344CB8AC3E}">
        <p14:creationId xmlns:p14="http://schemas.microsoft.com/office/powerpoint/2010/main" val="417126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8656269" cy="3812704"/>
          </a:xfrm>
        </p:spPr>
        <p:txBody>
          <a:bodyPr/>
          <a:lstStyle/>
          <a:p>
            <a:r>
              <a:rPr lang="zh-CN" altLang="en-US" sz="3600" dirty="0"/>
              <a:t>随着航天飞机的问世，将有可能</a:t>
            </a:r>
            <a:r>
              <a:rPr lang="zh-CN" altLang="en-US" sz="3600" dirty="0" smtClean="0"/>
              <a:t>在</a:t>
            </a:r>
            <a:r>
              <a:rPr lang="zh-CN" altLang="en-US" sz="3600" dirty="0"/>
              <a:t>离</a:t>
            </a:r>
            <a:r>
              <a:rPr lang="zh-CN" altLang="en-US" sz="3600" dirty="0" smtClean="0"/>
              <a:t>地球</a:t>
            </a:r>
            <a:r>
              <a:rPr lang="en-US" altLang="zh-CN" sz="3600" dirty="0" smtClean="0"/>
              <a:t>24,000</a:t>
            </a:r>
            <a:r>
              <a:rPr lang="zh-CN" altLang="en-US" sz="3600" dirty="0" smtClean="0"/>
              <a:t>英里</a:t>
            </a:r>
            <a:r>
              <a:rPr lang="zh-CN" altLang="en-US" sz="3600" dirty="0"/>
              <a:t>的</a:t>
            </a:r>
            <a:r>
              <a:rPr lang="zh-CN" altLang="en-US" sz="3600" dirty="0" smtClean="0"/>
              <a:t>静止</a:t>
            </a:r>
            <a:r>
              <a:rPr lang="zh-CN" altLang="en-US" sz="3600" dirty="0"/>
              <a:t>轨道上建造一个轨道太阳能发电厂</a:t>
            </a:r>
            <a:r>
              <a:rPr lang="zh-CN" altLang="en-US" sz="3600" dirty="0" smtClean="0"/>
              <a:t>，这个发电厂几乎</a:t>
            </a:r>
            <a:r>
              <a:rPr lang="zh-CN" altLang="en-US" sz="3600" dirty="0"/>
              <a:t>在不</a:t>
            </a:r>
            <a:r>
              <a:rPr lang="zh-CN" altLang="en-US" sz="3600" dirty="0" smtClean="0"/>
              <a:t>间断</a:t>
            </a:r>
            <a:r>
              <a:rPr lang="zh-CN" altLang="en-US" sz="3600" dirty="0"/>
              <a:t>地收集</a:t>
            </a:r>
            <a:r>
              <a:rPr lang="zh-CN" altLang="en-US" sz="3600" dirty="0" smtClean="0"/>
              <a:t>太阳能</a:t>
            </a:r>
            <a:r>
              <a:rPr lang="zh-CN" altLang="en-US" sz="3600" dirty="0"/>
              <a:t>，</a:t>
            </a:r>
            <a:r>
              <a:rPr lang="zh-CN" altLang="en-US" sz="3600" dirty="0" smtClean="0"/>
              <a:t>将</a:t>
            </a:r>
            <a:r>
              <a:rPr lang="zh-CN" altLang="en-US" sz="3600" dirty="0"/>
              <a:t>这种</a:t>
            </a:r>
            <a:r>
              <a:rPr lang="zh-CN" altLang="en-US" sz="3600" dirty="0" smtClean="0"/>
              <a:t>能量</a:t>
            </a:r>
            <a:r>
              <a:rPr lang="zh-CN" altLang="en-US" sz="3600" dirty="0"/>
              <a:t>通过光伏电池</a:t>
            </a:r>
            <a:r>
              <a:rPr lang="zh-CN" altLang="en-US" sz="3600" dirty="0" smtClean="0"/>
              <a:t>直接</a:t>
            </a:r>
            <a:r>
              <a:rPr lang="zh-CN" altLang="en-US" sz="3600" dirty="0"/>
              <a:t>转化为</a:t>
            </a:r>
            <a:r>
              <a:rPr lang="zh-CN" altLang="en-US" sz="3600" dirty="0" smtClean="0"/>
              <a:t>电能，或间接使用平板</a:t>
            </a:r>
            <a:r>
              <a:rPr lang="zh-CN" altLang="en-US" sz="3600" dirty="0"/>
              <a:t>或</a:t>
            </a:r>
            <a:r>
              <a:rPr lang="zh-CN" altLang="en-US" sz="3600" dirty="0" smtClean="0"/>
              <a:t>集中</a:t>
            </a:r>
            <a:r>
              <a:rPr lang="zh-CN" altLang="en-US" sz="3600" dirty="0"/>
              <a:t>收集器</a:t>
            </a:r>
            <a:r>
              <a:rPr lang="zh-CN" altLang="en-US" sz="3600" dirty="0" smtClean="0"/>
              <a:t>，将携带介质煮沸，产生蒸汽</a:t>
            </a:r>
            <a:r>
              <a:rPr lang="zh-CN" altLang="en-US" sz="3600" dirty="0"/>
              <a:t>，</a:t>
            </a:r>
            <a:r>
              <a:rPr lang="zh-CN" altLang="en-US" sz="3600" dirty="0" smtClean="0"/>
              <a:t>驱动涡轮机，然后再发电</a:t>
            </a:r>
            <a:r>
              <a:rPr lang="zh-CN" altLang="en-US" sz="3600" dirty="0"/>
              <a:t>。</a:t>
            </a:r>
            <a:endParaRPr lang="en-US" sz="3600" dirty="0"/>
          </a:p>
        </p:txBody>
      </p:sp>
    </p:spTree>
    <p:extLst>
      <p:ext uri="{BB962C8B-B14F-4D97-AF65-F5344CB8AC3E}">
        <p14:creationId xmlns:p14="http://schemas.microsoft.com/office/powerpoint/2010/main" val="2843677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scene3d>
              <a:camera prst="orthographicFront"/>
              <a:lightRig rig="threePt" dir="t"/>
            </a:scene3d>
          </a:bodyPr>
          <a:lstStyle/>
          <a:p>
            <a:pPr>
              <a:lnSpc>
                <a:spcPct val="100000"/>
              </a:lnSpc>
            </a:pPr>
            <a:r>
              <a:rPr lang="en-US" altLang="zh-CN" dirty="0">
                <a:solidFill>
                  <a:schemeClr val="tx1"/>
                </a:solidFill>
                <a:effectLst>
                  <a:outerShdw blurRad="38100" dist="19050" dir="2700000" algn="tl" rotWithShape="0">
                    <a:schemeClr val="dk1">
                      <a:alpha val="40000"/>
                    </a:schemeClr>
                  </a:outerShdw>
                </a:effectLst>
              </a:rPr>
              <a:t>Stylistic Features</a:t>
            </a:r>
          </a:p>
        </p:txBody>
      </p:sp>
      <p:sp>
        <p:nvSpPr>
          <p:cNvPr id="4" name="文本占位符 3"/>
          <p:cNvSpPr>
            <a:spLocks noGrp="1"/>
          </p:cNvSpPr>
          <p:nvPr>
            <p:ph type="body" sz="quarter" idx="11"/>
          </p:nvPr>
        </p:nvSpPr>
        <p:spPr>
          <a:xfrm>
            <a:off x="689712" y="1216087"/>
            <a:ext cx="10582026" cy="441325"/>
          </a:xfrm>
        </p:spPr>
        <p:txBody>
          <a:bodyPr>
            <a:scene3d>
              <a:camera prst="orthographicFront"/>
              <a:lightRig rig="threePt" dir="t"/>
            </a:scene3d>
          </a:bodyPr>
          <a:lstStyle/>
          <a:p>
            <a:pPr algn="ctr">
              <a:lnSpc>
                <a:spcPct val="150000"/>
              </a:lnSpc>
              <a:buFont typeface="Arial" panose="020B0604020202020204" pitchFamily="34" charset="0"/>
            </a:pPr>
            <a:r>
              <a:rPr lang="en-US" altLang="zh-CN" sz="2300" dirty="0" smtClean="0">
                <a:solidFill>
                  <a:schemeClr val="tx1"/>
                </a:solidFill>
                <a:effectLst>
                  <a:outerShdw blurRad="38100" dist="19050" dir="2700000" algn="tl" rotWithShape="0">
                    <a:schemeClr val="dk1">
                      <a:alpha val="40000"/>
                    </a:schemeClr>
                  </a:outerShdw>
                </a:effectLst>
              </a:rPr>
              <a:t> </a:t>
            </a:r>
            <a:r>
              <a:rPr lang="en-US" altLang="zh-CN" sz="2300" dirty="0">
                <a:solidFill>
                  <a:schemeClr val="tx1"/>
                </a:solidFill>
                <a:effectLst>
                  <a:outerShdw blurRad="38100" dist="19050" dir="2700000" algn="tl" rotWithShape="0">
                    <a:schemeClr val="dk1">
                      <a:alpha val="40000"/>
                    </a:schemeClr>
                  </a:outerShdw>
                </a:effectLst>
              </a:rPr>
              <a:t>Formality</a:t>
            </a:r>
          </a:p>
        </p:txBody>
      </p:sp>
      <p:graphicFrame>
        <p:nvGraphicFramePr>
          <p:cNvPr id="5" name="表格 4"/>
          <p:cNvGraphicFramePr/>
          <p:nvPr>
            <p:extLst>
              <p:ext uri="{D42A27DB-BD31-4B8C-83A1-F6EECF244321}">
                <p14:modId xmlns:p14="http://schemas.microsoft.com/office/powerpoint/2010/main" val="1627690758"/>
              </p:ext>
            </p:extLst>
          </p:nvPr>
        </p:nvGraphicFramePr>
        <p:xfrm>
          <a:off x="1240971" y="1851660"/>
          <a:ext cx="9452429" cy="3931920"/>
        </p:xfrm>
        <a:graphic>
          <a:graphicData uri="http://schemas.openxmlformats.org/drawingml/2006/table">
            <a:tbl>
              <a:tblPr firstRow="1" bandRow="1">
                <a:tableStyleId>{073A0DAA-6AF3-43AB-8588-CEC1D06C72B9}</a:tableStyleId>
              </a:tblPr>
              <a:tblGrid>
                <a:gridCol w="1181554">
                  <a:extLst>
                    <a:ext uri="{9D8B030D-6E8A-4147-A177-3AD203B41FA5}">
                      <a16:colId xmlns:a16="http://schemas.microsoft.com/office/drawing/2014/main" val="20000"/>
                    </a:ext>
                  </a:extLst>
                </a:gridCol>
                <a:gridCol w="1730062">
                  <a:extLst>
                    <a:ext uri="{9D8B030D-6E8A-4147-A177-3AD203B41FA5}">
                      <a16:colId xmlns:a16="http://schemas.microsoft.com/office/drawing/2014/main" val="20001"/>
                    </a:ext>
                  </a:extLst>
                </a:gridCol>
                <a:gridCol w="633045">
                  <a:extLst>
                    <a:ext uri="{9D8B030D-6E8A-4147-A177-3AD203B41FA5}">
                      <a16:colId xmlns:a16="http://schemas.microsoft.com/office/drawing/2014/main" val="20002"/>
                    </a:ext>
                  </a:extLst>
                </a:gridCol>
                <a:gridCol w="1304100">
                  <a:extLst>
                    <a:ext uri="{9D8B030D-6E8A-4147-A177-3AD203B41FA5}">
                      <a16:colId xmlns:a16="http://schemas.microsoft.com/office/drawing/2014/main" val="20003"/>
                    </a:ext>
                  </a:extLst>
                </a:gridCol>
                <a:gridCol w="1498076">
                  <a:extLst>
                    <a:ext uri="{9D8B030D-6E8A-4147-A177-3AD203B41FA5}">
                      <a16:colId xmlns:a16="http://schemas.microsoft.com/office/drawing/2014/main" val="20004"/>
                    </a:ext>
                  </a:extLst>
                </a:gridCol>
                <a:gridCol w="458729">
                  <a:extLst>
                    <a:ext uri="{9D8B030D-6E8A-4147-A177-3AD203B41FA5}">
                      <a16:colId xmlns:a16="http://schemas.microsoft.com/office/drawing/2014/main" val="20005"/>
                    </a:ext>
                  </a:extLst>
                </a:gridCol>
                <a:gridCol w="1169196">
                  <a:extLst>
                    <a:ext uri="{9D8B030D-6E8A-4147-A177-3AD203B41FA5}">
                      <a16:colId xmlns:a16="http://schemas.microsoft.com/office/drawing/2014/main" val="20006"/>
                    </a:ext>
                  </a:extLst>
                </a:gridCol>
                <a:gridCol w="1477667">
                  <a:extLst>
                    <a:ext uri="{9D8B030D-6E8A-4147-A177-3AD203B41FA5}">
                      <a16:colId xmlns:a16="http://schemas.microsoft.com/office/drawing/2014/main" val="20007"/>
                    </a:ext>
                  </a:extLst>
                </a:gridCol>
              </a:tblGrid>
              <a:tr h="411480">
                <a:tc>
                  <a:txBody>
                    <a:bodyPr/>
                    <a:lstStyle/>
                    <a:p>
                      <a:pPr>
                        <a:buNone/>
                      </a:pPr>
                      <a:r>
                        <a:rPr lang="en-US" altLang="zh-CN"/>
                        <a:t>Informal</a:t>
                      </a:r>
                    </a:p>
                  </a:txBody>
                  <a:tcPr/>
                </a:tc>
                <a:tc>
                  <a:txBody>
                    <a:bodyPr/>
                    <a:lstStyle/>
                    <a:p>
                      <a:pPr>
                        <a:buNone/>
                      </a:pPr>
                      <a:r>
                        <a:rPr lang="en-US" altLang="zh-CN"/>
                        <a:t>Formal</a:t>
                      </a:r>
                    </a:p>
                  </a:txBody>
                  <a:tcPr/>
                </a:tc>
                <a:tc>
                  <a:txBody>
                    <a:bodyPr/>
                    <a:lstStyle/>
                    <a:p>
                      <a:pPr>
                        <a:buNone/>
                      </a:pPr>
                      <a:endParaRPr lang="zh-CN" altLang="en-US"/>
                    </a:p>
                  </a:txBody>
                  <a:tcPr/>
                </a:tc>
                <a:tc>
                  <a:txBody>
                    <a:bodyPr/>
                    <a:lstStyle/>
                    <a:p>
                      <a:pPr>
                        <a:buNone/>
                      </a:pPr>
                      <a:r>
                        <a:rPr lang="en-US" altLang="zh-CN"/>
                        <a:t>informal</a:t>
                      </a:r>
                    </a:p>
                  </a:txBody>
                  <a:tcPr/>
                </a:tc>
                <a:tc>
                  <a:txBody>
                    <a:bodyPr/>
                    <a:lstStyle/>
                    <a:p>
                      <a:pPr>
                        <a:buNone/>
                      </a:pPr>
                      <a:r>
                        <a:rPr lang="en-US" altLang="zh-CN"/>
                        <a:t>Formal</a:t>
                      </a:r>
                    </a:p>
                  </a:txBody>
                  <a:tcPr/>
                </a:tc>
                <a:tc>
                  <a:txBody>
                    <a:bodyPr/>
                    <a:lstStyle/>
                    <a:p>
                      <a:pPr>
                        <a:buNone/>
                      </a:pPr>
                      <a:endParaRPr lang="zh-CN" altLang="en-US"/>
                    </a:p>
                  </a:txBody>
                  <a:tcPr/>
                </a:tc>
                <a:tc>
                  <a:txBody>
                    <a:bodyPr/>
                    <a:lstStyle/>
                    <a:p>
                      <a:pPr>
                        <a:buNone/>
                      </a:pPr>
                      <a:r>
                        <a:rPr lang="en-US" altLang="zh-CN"/>
                        <a:t>Informal </a:t>
                      </a:r>
                    </a:p>
                  </a:txBody>
                  <a:tcPr/>
                </a:tc>
                <a:tc>
                  <a:txBody>
                    <a:bodyPr/>
                    <a:lstStyle/>
                    <a:p>
                      <a:pPr>
                        <a:buNone/>
                      </a:pPr>
                      <a:r>
                        <a:rPr lang="en-US" altLang="zh-CN"/>
                        <a:t>Formal</a:t>
                      </a:r>
                    </a:p>
                  </a:txBody>
                  <a:tcPr/>
                </a:tc>
                <a:extLst>
                  <a:ext uri="{0D108BD9-81ED-4DB2-BD59-A6C34878D82A}">
                    <a16:rowId xmlns:a16="http://schemas.microsoft.com/office/drawing/2014/main" val="10000"/>
                  </a:ext>
                </a:extLst>
              </a:tr>
              <a:tr h="411480">
                <a:tc>
                  <a:txBody>
                    <a:bodyPr/>
                    <a:lstStyle/>
                    <a:p>
                      <a:pPr>
                        <a:buNone/>
                      </a:pPr>
                      <a:r>
                        <a:rPr lang="en-US" altLang="zh-CN"/>
                        <a:t>about</a:t>
                      </a:r>
                    </a:p>
                  </a:txBody>
                  <a:tcPr/>
                </a:tc>
                <a:tc>
                  <a:txBody>
                    <a:bodyPr/>
                    <a:lstStyle/>
                    <a:p>
                      <a:pPr>
                        <a:buNone/>
                      </a:pPr>
                      <a:r>
                        <a:rPr lang="en-US" altLang="zh-CN"/>
                        <a:t>approximately</a:t>
                      </a:r>
                    </a:p>
                  </a:txBody>
                  <a:tcPr/>
                </a:tc>
                <a:tc>
                  <a:txBody>
                    <a:bodyPr/>
                    <a:lstStyle/>
                    <a:p>
                      <a:pPr>
                        <a:buNone/>
                      </a:pPr>
                      <a:endParaRPr lang="zh-CN" altLang="en-US"/>
                    </a:p>
                  </a:txBody>
                  <a:tcPr/>
                </a:tc>
                <a:tc>
                  <a:txBody>
                    <a:bodyPr/>
                    <a:lstStyle/>
                    <a:p>
                      <a:pPr>
                        <a:buNone/>
                      </a:pPr>
                      <a:r>
                        <a:rPr lang="en-US" altLang="zh-CN"/>
                        <a:t>ask</a:t>
                      </a:r>
                    </a:p>
                  </a:txBody>
                  <a:tcPr/>
                </a:tc>
                <a:tc>
                  <a:txBody>
                    <a:bodyPr/>
                    <a:lstStyle/>
                    <a:p>
                      <a:pPr>
                        <a:buNone/>
                      </a:pPr>
                      <a:r>
                        <a:rPr lang="en-US" altLang="zh-CN"/>
                        <a:t>inquire</a:t>
                      </a:r>
                    </a:p>
                  </a:txBody>
                  <a:tcPr/>
                </a:tc>
                <a:tc>
                  <a:txBody>
                    <a:bodyPr/>
                    <a:lstStyle/>
                    <a:p>
                      <a:pPr>
                        <a:buNone/>
                      </a:pPr>
                      <a:endParaRPr lang="zh-CN" altLang="en-US"/>
                    </a:p>
                  </a:txBody>
                  <a:tcPr/>
                </a:tc>
                <a:tc>
                  <a:txBody>
                    <a:bodyPr/>
                    <a:lstStyle/>
                    <a:p>
                      <a:pPr>
                        <a:buNone/>
                      </a:pPr>
                      <a:r>
                        <a:rPr lang="en-US" altLang="zh-CN"/>
                        <a:t>begin</a:t>
                      </a:r>
                    </a:p>
                  </a:txBody>
                  <a:tcPr/>
                </a:tc>
                <a:tc>
                  <a:txBody>
                    <a:bodyPr/>
                    <a:lstStyle/>
                    <a:p>
                      <a:pPr>
                        <a:buNone/>
                      </a:pPr>
                      <a:r>
                        <a:rPr lang="en-US" altLang="zh-CN"/>
                        <a:t>commence</a:t>
                      </a:r>
                    </a:p>
                  </a:txBody>
                  <a:tcPr/>
                </a:tc>
                <a:extLst>
                  <a:ext uri="{0D108BD9-81ED-4DB2-BD59-A6C34878D82A}">
                    <a16:rowId xmlns:a16="http://schemas.microsoft.com/office/drawing/2014/main" val="10001"/>
                  </a:ext>
                </a:extLst>
              </a:tr>
              <a:tr h="411480">
                <a:tc>
                  <a:txBody>
                    <a:bodyPr/>
                    <a:lstStyle/>
                    <a:p>
                      <a:pPr>
                        <a:buNone/>
                      </a:pPr>
                      <a:r>
                        <a:rPr lang="en-US" altLang="zh-CN"/>
                        <a:t>buy</a:t>
                      </a:r>
                    </a:p>
                  </a:txBody>
                  <a:tcPr/>
                </a:tc>
                <a:tc>
                  <a:txBody>
                    <a:bodyPr/>
                    <a:lstStyle/>
                    <a:p>
                      <a:pPr>
                        <a:buNone/>
                      </a:pPr>
                      <a:r>
                        <a:rPr lang="en-US" altLang="zh-CN"/>
                        <a:t>purchase</a:t>
                      </a:r>
                    </a:p>
                  </a:txBody>
                  <a:tcPr/>
                </a:tc>
                <a:tc>
                  <a:txBody>
                    <a:bodyPr/>
                    <a:lstStyle/>
                    <a:p>
                      <a:pPr>
                        <a:buNone/>
                      </a:pPr>
                      <a:endParaRPr lang="zh-CN" altLang="en-US"/>
                    </a:p>
                  </a:txBody>
                  <a:tcPr/>
                </a:tc>
                <a:tc>
                  <a:txBody>
                    <a:bodyPr/>
                    <a:lstStyle/>
                    <a:p>
                      <a:pPr>
                        <a:buNone/>
                      </a:pPr>
                      <a:r>
                        <a:rPr lang="en-US" altLang="zh-CN"/>
                        <a:t>finish</a:t>
                      </a:r>
                    </a:p>
                  </a:txBody>
                  <a:tcPr/>
                </a:tc>
                <a:tc>
                  <a:txBody>
                    <a:bodyPr/>
                    <a:lstStyle/>
                    <a:p>
                      <a:pPr>
                        <a:buNone/>
                      </a:pPr>
                      <a:r>
                        <a:rPr lang="en-US" altLang="zh-CN"/>
                        <a:t>complete</a:t>
                      </a:r>
                    </a:p>
                  </a:txBody>
                  <a:tcPr/>
                </a:tc>
                <a:tc>
                  <a:txBody>
                    <a:bodyPr/>
                    <a:lstStyle/>
                    <a:p>
                      <a:pPr>
                        <a:buNone/>
                      </a:pPr>
                      <a:endParaRPr lang="zh-CN" altLang="en-US"/>
                    </a:p>
                  </a:txBody>
                  <a:tcPr/>
                </a:tc>
                <a:tc>
                  <a:txBody>
                    <a:bodyPr/>
                    <a:lstStyle/>
                    <a:p>
                      <a:pPr>
                        <a:buNone/>
                      </a:pPr>
                      <a:r>
                        <a:rPr lang="en-US" altLang="zh-CN"/>
                        <a:t>change</a:t>
                      </a:r>
                    </a:p>
                  </a:txBody>
                  <a:tcPr/>
                </a:tc>
                <a:tc>
                  <a:txBody>
                    <a:bodyPr/>
                    <a:lstStyle/>
                    <a:p>
                      <a:pPr>
                        <a:buNone/>
                      </a:pPr>
                      <a:r>
                        <a:rPr lang="en-US" altLang="zh-CN"/>
                        <a:t>transform</a:t>
                      </a:r>
                    </a:p>
                  </a:txBody>
                  <a:tcPr/>
                </a:tc>
                <a:extLst>
                  <a:ext uri="{0D108BD9-81ED-4DB2-BD59-A6C34878D82A}">
                    <a16:rowId xmlns:a16="http://schemas.microsoft.com/office/drawing/2014/main" val="10002"/>
                  </a:ext>
                </a:extLst>
              </a:tr>
              <a:tr h="411480">
                <a:tc>
                  <a:txBody>
                    <a:bodyPr/>
                    <a:lstStyle/>
                    <a:p>
                      <a:pPr>
                        <a:buNone/>
                      </a:pPr>
                      <a:r>
                        <a:rPr lang="en-US" altLang="zh-CN"/>
                        <a:t>end</a:t>
                      </a:r>
                    </a:p>
                  </a:txBody>
                  <a:tcPr/>
                </a:tc>
                <a:tc>
                  <a:txBody>
                    <a:bodyPr/>
                    <a:lstStyle/>
                    <a:p>
                      <a:pPr>
                        <a:buNone/>
                      </a:pPr>
                      <a:r>
                        <a:rPr lang="en-US" altLang="zh-CN" dirty="0"/>
                        <a:t>conclude</a:t>
                      </a:r>
                    </a:p>
                  </a:txBody>
                  <a:tcPr/>
                </a:tc>
                <a:tc>
                  <a:txBody>
                    <a:bodyPr/>
                    <a:lstStyle/>
                    <a:p>
                      <a:pPr>
                        <a:buNone/>
                      </a:pPr>
                      <a:endParaRPr lang="zh-CN" altLang="en-US" dirty="0"/>
                    </a:p>
                  </a:txBody>
                  <a:tcPr/>
                </a:tc>
                <a:tc>
                  <a:txBody>
                    <a:bodyPr/>
                    <a:lstStyle/>
                    <a:p>
                      <a:pPr>
                        <a:buNone/>
                      </a:pPr>
                      <a:r>
                        <a:rPr lang="en-US" altLang="zh-CN"/>
                        <a:t>say</a:t>
                      </a:r>
                    </a:p>
                  </a:txBody>
                  <a:tcPr/>
                </a:tc>
                <a:tc>
                  <a:txBody>
                    <a:bodyPr/>
                    <a:lstStyle/>
                    <a:p>
                      <a:pPr>
                        <a:buNone/>
                      </a:pPr>
                      <a:r>
                        <a:rPr lang="en-US" altLang="zh-CN"/>
                        <a:t>remark</a:t>
                      </a:r>
                    </a:p>
                  </a:txBody>
                  <a:tcPr/>
                </a:tc>
                <a:tc>
                  <a:txBody>
                    <a:bodyPr/>
                    <a:lstStyle/>
                    <a:p>
                      <a:pPr>
                        <a:buNone/>
                      </a:pPr>
                      <a:endParaRPr lang="zh-CN" altLang="en-US"/>
                    </a:p>
                  </a:txBody>
                  <a:tcPr/>
                </a:tc>
                <a:tc>
                  <a:txBody>
                    <a:bodyPr/>
                    <a:lstStyle/>
                    <a:p>
                      <a:pPr>
                        <a:buNone/>
                      </a:pPr>
                      <a:r>
                        <a:rPr lang="en-US" altLang="zh-CN"/>
                        <a:t>get</a:t>
                      </a:r>
                    </a:p>
                  </a:txBody>
                  <a:tcPr/>
                </a:tc>
                <a:tc>
                  <a:txBody>
                    <a:bodyPr/>
                    <a:lstStyle/>
                    <a:p>
                      <a:pPr>
                        <a:buNone/>
                      </a:pPr>
                      <a:r>
                        <a:rPr lang="en-US" altLang="zh-CN"/>
                        <a:t>obtain</a:t>
                      </a:r>
                    </a:p>
                  </a:txBody>
                  <a:tcPr/>
                </a:tc>
                <a:extLst>
                  <a:ext uri="{0D108BD9-81ED-4DB2-BD59-A6C34878D82A}">
                    <a16:rowId xmlns:a16="http://schemas.microsoft.com/office/drawing/2014/main" val="10003"/>
                  </a:ext>
                </a:extLst>
              </a:tr>
              <a:tr h="411480">
                <a:tc>
                  <a:txBody>
                    <a:bodyPr/>
                    <a:lstStyle/>
                    <a:p>
                      <a:pPr>
                        <a:buNone/>
                      </a:pPr>
                      <a:r>
                        <a:rPr lang="en-US" altLang="zh-CN"/>
                        <a:t>have</a:t>
                      </a:r>
                    </a:p>
                  </a:txBody>
                  <a:tcPr/>
                </a:tc>
                <a:tc>
                  <a:txBody>
                    <a:bodyPr/>
                    <a:lstStyle/>
                    <a:p>
                      <a:pPr>
                        <a:buNone/>
                      </a:pPr>
                      <a:r>
                        <a:rPr lang="en-US" altLang="zh-CN"/>
                        <a:t>possess</a:t>
                      </a:r>
                    </a:p>
                  </a:txBody>
                  <a:tcPr/>
                </a:tc>
                <a:tc>
                  <a:txBody>
                    <a:bodyPr/>
                    <a:lstStyle/>
                    <a:p>
                      <a:pPr>
                        <a:buNone/>
                      </a:pPr>
                      <a:endParaRPr lang="zh-CN" altLang="en-US" dirty="0"/>
                    </a:p>
                  </a:txBody>
                  <a:tcPr/>
                </a:tc>
                <a:tc>
                  <a:txBody>
                    <a:bodyPr/>
                    <a:lstStyle/>
                    <a:p>
                      <a:pPr>
                        <a:buNone/>
                      </a:pPr>
                      <a:r>
                        <a:rPr lang="en-US" altLang="zh-CN"/>
                        <a:t>try</a:t>
                      </a:r>
                    </a:p>
                  </a:txBody>
                  <a:tcPr/>
                </a:tc>
                <a:tc>
                  <a:txBody>
                    <a:bodyPr/>
                    <a:lstStyle/>
                    <a:p>
                      <a:pPr>
                        <a:buNone/>
                      </a:pPr>
                      <a:r>
                        <a:rPr lang="en-US" altLang="zh-CN"/>
                        <a:t>endeavor</a:t>
                      </a:r>
                    </a:p>
                  </a:txBody>
                  <a:tcPr/>
                </a:tc>
                <a:tc>
                  <a:txBody>
                    <a:bodyPr/>
                    <a:lstStyle/>
                    <a:p>
                      <a:pPr>
                        <a:buNone/>
                      </a:pPr>
                      <a:endParaRPr lang="zh-CN" altLang="en-US"/>
                    </a:p>
                  </a:txBody>
                  <a:tcPr/>
                </a:tc>
                <a:tc>
                  <a:txBody>
                    <a:bodyPr/>
                    <a:lstStyle/>
                    <a:p>
                      <a:pPr>
                        <a:buNone/>
                      </a:pPr>
                      <a:r>
                        <a:rPr lang="en-US" altLang="zh-CN"/>
                        <a:t>quick</a:t>
                      </a:r>
                    </a:p>
                  </a:txBody>
                  <a:tcPr/>
                </a:tc>
                <a:tc>
                  <a:txBody>
                    <a:bodyPr/>
                    <a:lstStyle/>
                    <a:p>
                      <a:pPr>
                        <a:buNone/>
                      </a:pPr>
                      <a:r>
                        <a:rPr lang="en-US" altLang="zh-CN"/>
                        <a:t>rapid</a:t>
                      </a:r>
                    </a:p>
                  </a:txBody>
                  <a:tcPr/>
                </a:tc>
                <a:extLst>
                  <a:ext uri="{0D108BD9-81ED-4DB2-BD59-A6C34878D82A}">
                    <a16:rowId xmlns:a16="http://schemas.microsoft.com/office/drawing/2014/main" val="10004"/>
                  </a:ext>
                </a:extLst>
              </a:tr>
              <a:tr h="411480">
                <a:tc>
                  <a:txBody>
                    <a:bodyPr/>
                    <a:lstStyle/>
                    <a:p>
                      <a:pPr>
                        <a:buNone/>
                      </a:pPr>
                      <a:r>
                        <a:rPr lang="en-US" altLang="zh-CN"/>
                        <a:t>give</a:t>
                      </a:r>
                    </a:p>
                  </a:txBody>
                  <a:tcPr/>
                </a:tc>
                <a:tc>
                  <a:txBody>
                    <a:bodyPr/>
                    <a:lstStyle/>
                    <a:p>
                      <a:pPr>
                        <a:buNone/>
                      </a:pPr>
                      <a:r>
                        <a:rPr lang="en-US" altLang="zh-CN" dirty="0"/>
                        <a:t>accord</a:t>
                      </a:r>
                    </a:p>
                  </a:txBody>
                  <a:tcPr/>
                </a:tc>
                <a:tc>
                  <a:txBody>
                    <a:bodyPr/>
                    <a:lstStyle/>
                    <a:p>
                      <a:pPr>
                        <a:buNone/>
                      </a:pPr>
                      <a:endParaRPr lang="zh-CN" altLang="en-US"/>
                    </a:p>
                  </a:txBody>
                  <a:tcPr/>
                </a:tc>
                <a:tc>
                  <a:txBody>
                    <a:bodyPr/>
                    <a:lstStyle/>
                    <a:p>
                      <a:pPr>
                        <a:buNone/>
                      </a:pPr>
                      <a:r>
                        <a:rPr lang="en-US" altLang="zh-CN"/>
                        <a:t>produce</a:t>
                      </a:r>
                    </a:p>
                  </a:txBody>
                  <a:tcPr/>
                </a:tc>
                <a:tc>
                  <a:txBody>
                    <a:bodyPr/>
                    <a:lstStyle/>
                    <a:p>
                      <a:pPr>
                        <a:buNone/>
                      </a:pPr>
                      <a:r>
                        <a:rPr lang="en-US" altLang="zh-CN"/>
                        <a:t>yield</a:t>
                      </a:r>
                    </a:p>
                  </a:txBody>
                  <a:tcPr/>
                </a:tc>
                <a:tc>
                  <a:txBody>
                    <a:bodyPr/>
                    <a:lstStyle/>
                    <a:p>
                      <a:pPr>
                        <a:buNone/>
                      </a:pPr>
                      <a:endParaRPr lang="zh-CN" altLang="en-US"/>
                    </a:p>
                  </a:txBody>
                  <a:tcPr/>
                </a:tc>
                <a:tc>
                  <a:txBody>
                    <a:bodyPr/>
                    <a:lstStyle/>
                    <a:p>
                      <a:pPr>
                        <a:buNone/>
                      </a:pPr>
                      <a:r>
                        <a:rPr lang="en-US" altLang="zh-CN"/>
                        <a:t>rich</a:t>
                      </a:r>
                    </a:p>
                  </a:txBody>
                  <a:tcPr/>
                </a:tc>
                <a:tc>
                  <a:txBody>
                    <a:bodyPr/>
                    <a:lstStyle/>
                    <a:p>
                      <a:pPr>
                        <a:buNone/>
                      </a:pPr>
                      <a:r>
                        <a:rPr lang="en-US" altLang="zh-CN" dirty="0" smtClean="0"/>
                        <a:t>affluent</a:t>
                      </a:r>
                      <a:endParaRPr lang="en-US" altLang="zh-CN" dirty="0"/>
                    </a:p>
                  </a:txBody>
                  <a:tcPr/>
                </a:tc>
                <a:extLst>
                  <a:ext uri="{0D108BD9-81ED-4DB2-BD59-A6C34878D82A}">
                    <a16:rowId xmlns:a16="http://schemas.microsoft.com/office/drawing/2014/main" val="10005"/>
                  </a:ext>
                </a:extLst>
              </a:tr>
              <a:tr h="411480">
                <a:tc>
                  <a:txBody>
                    <a:bodyPr/>
                    <a:lstStyle/>
                    <a:p>
                      <a:pPr>
                        <a:buNone/>
                      </a:pPr>
                      <a:r>
                        <a:rPr lang="en-US" altLang="zh-CN"/>
                        <a:t>stop</a:t>
                      </a:r>
                    </a:p>
                  </a:txBody>
                  <a:tcPr/>
                </a:tc>
                <a:tc>
                  <a:txBody>
                    <a:bodyPr/>
                    <a:lstStyle/>
                    <a:p>
                      <a:pPr>
                        <a:buNone/>
                      </a:pPr>
                      <a:r>
                        <a:rPr lang="en-US" altLang="zh-CN"/>
                        <a:t>inhibit</a:t>
                      </a:r>
                    </a:p>
                  </a:txBody>
                  <a:tcPr/>
                </a:tc>
                <a:tc>
                  <a:txBody>
                    <a:bodyPr/>
                    <a:lstStyle/>
                    <a:p>
                      <a:pPr>
                        <a:buNone/>
                      </a:pPr>
                      <a:endParaRPr lang="zh-CN" altLang="en-US"/>
                    </a:p>
                  </a:txBody>
                  <a:tcPr/>
                </a:tc>
                <a:tc>
                  <a:txBody>
                    <a:bodyPr/>
                    <a:lstStyle/>
                    <a:p>
                      <a:pPr>
                        <a:buNone/>
                      </a:pPr>
                      <a:r>
                        <a:rPr lang="en-US" altLang="zh-CN"/>
                        <a:t>enough</a:t>
                      </a:r>
                    </a:p>
                  </a:txBody>
                  <a:tcPr/>
                </a:tc>
                <a:tc>
                  <a:txBody>
                    <a:bodyPr/>
                    <a:lstStyle/>
                    <a:p>
                      <a:pPr>
                        <a:buNone/>
                      </a:pPr>
                      <a:r>
                        <a:rPr lang="en-US" altLang="zh-CN"/>
                        <a:t>sufficient</a:t>
                      </a:r>
                    </a:p>
                  </a:txBody>
                  <a:tcPr/>
                </a:tc>
                <a:tc>
                  <a:txBody>
                    <a:bodyPr/>
                    <a:lstStyle/>
                    <a:p>
                      <a:pPr>
                        <a:buNone/>
                      </a:pPr>
                      <a:endParaRPr lang="zh-CN" altLang="en-US"/>
                    </a:p>
                  </a:txBody>
                  <a:tcPr/>
                </a:tc>
                <a:tc>
                  <a:txBody>
                    <a:bodyPr/>
                    <a:lstStyle/>
                    <a:p>
                      <a:pPr>
                        <a:buNone/>
                      </a:pPr>
                      <a:r>
                        <a:rPr lang="en-US" altLang="zh-CN"/>
                        <a:t>by which</a:t>
                      </a:r>
                    </a:p>
                  </a:txBody>
                  <a:tcPr/>
                </a:tc>
                <a:tc>
                  <a:txBody>
                    <a:bodyPr/>
                    <a:lstStyle/>
                    <a:p>
                      <a:pPr>
                        <a:buNone/>
                      </a:pPr>
                      <a:r>
                        <a:rPr lang="en-US" altLang="zh-CN"/>
                        <a:t>whereby</a:t>
                      </a:r>
                    </a:p>
                  </a:txBody>
                  <a:tcPr/>
                </a:tc>
                <a:extLst>
                  <a:ext uri="{0D108BD9-81ED-4DB2-BD59-A6C34878D82A}">
                    <a16:rowId xmlns:a16="http://schemas.microsoft.com/office/drawing/2014/main" val="10006"/>
                  </a:ext>
                </a:extLst>
              </a:tr>
              <a:tr h="411480">
                <a:tc>
                  <a:txBody>
                    <a:bodyPr/>
                    <a:lstStyle/>
                    <a:p>
                      <a:pPr>
                        <a:buNone/>
                      </a:pPr>
                      <a:r>
                        <a:rPr lang="en-US" altLang="zh-CN"/>
                        <a:t>careful </a:t>
                      </a:r>
                    </a:p>
                  </a:txBody>
                  <a:tcPr/>
                </a:tc>
                <a:tc>
                  <a:txBody>
                    <a:bodyPr/>
                    <a:lstStyle/>
                    <a:p>
                      <a:pPr>
                        <a:buNone/>
                      </a:pPr>
                      <a:r>
                        <a:rPr lang="en-US" altLang="zh-CN"/>
                        <a:t>cautious</a:t>
                      </a:r>
                    </a:p>
                  </a:txBody>
                  <a:tcPr/>
                </a:tc>
                <a:tc>
                  <a:txBody>
                    <a:bodyPr/>
                    <a:lstStyle/>
                    <a:p>
                      <a:pPr>
                        <a:buNone/>
                      </a:pPr>
                      <a:endParaRPr lang="zh-CN" altLang="en-US"/>
                    </a:p>
                  </a:txBody>
                  <a:tcPr/>
                </a:tc>
                <a:tc>
                  <a:txBody>
                    <a:bodyPr/>
                    <a:lstStyle/>
                    <a:p>
                      <a:pPr>
                        <a:buNone/>
                      </a:pPr>
                      <a:r>
                        <a:rPr lang="en-US" altLang="zh-CN"/>
                        <a:t>in the end</a:t>
                      </a:r>
                    </a:p>
                  </a:txBody>
                  <a:tcPr/>
                </a:tc>
                <a:tc>
                  <a:txBody>
                    <a:bodyPr/>
                    <a:lstStyle/>
                    <a:p>
                      <a:pPr>
                        <a:buNone/>
                      </a:pPr>
                      <a:r>
                        <a:rPr lang="en-US" altLang="zh-CN"/>
                        <a:t>eventually</a:t>
                      </a:r>
                    </a:p>
                  </a:txBody>
                  <a:tcPr/>
                </a:tc>
                <a:tc>
                  <a:txBody>
                    <a:bodyPr/>
                    <a:lstStyle/>
                    <a:p>
                      <a:pPr>
                        <a:buNone/>
                      </a:pPr>
                      <a:endParaRPr lang="zh-CN" altLang="en-US"/>
                    </a:p>
                  </a:txBody>
                  <a:tcPr/>
                </a:tc>
                <a:tc>
                  <a:txBody>
                    <a:bodyPr/>
                    <a:lstStyle/>
                    <a:p>
                      <a:pPr>
                        <a:buNone/>
                      </a:pPr>
                      <a:r>
                        <a:rPr lang="en-US" altLang="zh-CN"/>
                        <a:t>in which</a:t>
                      </a:r>
                    </a:p>
                  </a:txBody>
                  <a:tcPr/>
                </a:tc>
                <a:tc>
                  <a:txBody>
                    <a:bodyPr/>
                    <a:lstStyle/>
                    <a:p>
                      <a:pPr>
                        <a:buNone/>
                      </a:pPr>
                      <a:r>
                        <a:rPr lang="en-US" altLang="zh-CN"/>
                        <a:t>wherein</a:t>
                      </a:r>
                    </a:p>
                  </a:txBody>
                  <a:tcPr/>
                </a:tc>
                <a:extLst>
                  <a:ext uri="{0D108BD9-81ED-4DB2-BD59-A6C34878D82A}">
                    <a16:rowId xmlns:a16="http://schemas.microsoft.com/office/drawing/2014/main" val="10007"/>
                  </a:ext>
                </a:extLst>
              </a:tr>
              <a:tr h="411480">
                <a:tc>
                  <a:txBody>
                    <a:bodyPr/>
                    <a:lstStyle/>
                    <a:p>
                      <a:pPr>
                        <a:buNone/>
                      </a:pPr>
                      <a:r>
                        <a:rPr lang="en-US" altLang="zh-CN"/>
                        <a:t>as a result</a:t>
                      </a:r>
                    </a:p>
                  </a:txBody>
                  <a:tcPr/>
                </a:tc>
                <a:tc>
                  <a:txBody>
                    <a:bodyPr/>
                    <a:lstStyle/>
                    <a:p>
                      <a:pPr>
                        <a:buNone/>
                      </a:pPr>
                      <a:r>
                        <a:rPr lang="en-US" altLang="zh-CN"/>
                        <a:t>consequently</a:t>
                      </a:r>
                    </a:p>
                  </a:txBody>
                  <a:tcPr/>
                </a:tc>
                <a:tc>
                  <a:txBody>
                    <a:bodyPr/>
                    <a:lstStyle/>
                    <a:p>
                      <a:pPr>
                        <a:buNone/>
                      </a:pPr>
                      <a:endParaRPr lang="zh-CN" altLang="en-US"/>
                    </a:p>
                  </a:txBody>
                  <a:tcPr/>
                </a:tc>
                <a:tc>
                  <a:txBody>
                    <a:bodyPr/>
                    <a:lstStyle/>
                    <a:p>
                      <a:pPr>
                        <a:buNone/>
                      </a:pPr>
                      <a:r>
                        <a:rPr lang="en-US" altLang="zh-CN" dirty="0">
                          <a:solidFill>
                            <a:srgbClr val="FF0000"/>
                          </a:solidFill>
                        </a:rPr>
                        <a:t>go with</a:t>
                      </a:r>
                    </a:p>
                  </a:txBody>
                  <a:tcPr/>
                </a:tc>
                <a:tc>
                  <a:txBody>
                    <a:bodyPr/>
                    <a:lstStyle/>
                    <a:p>
                      <a:pPr>
                        <a:buNone/>
                      </a:pPr>
                      <a:r>
                        <a:rPr lang="en-US" altLang="zh-CN" dirty="0">
                          <a:solidFill>
                            <a:srgbClr val="FF0000"/>
                          </a:solidFill>
                        </a:rPr>
                        <a:t>accompany</a:t>
                      </a:r>
                    </a:p>
                  </a:txBody>
                  <a:tcPr/>
                </a:tc>
                <a:tc>
                  <a:txBody>
                    <a:bodyPr/>
                    <a:lstStyle/>
                    <a:p>
                      <a:pPr>
                        <a:buNone/>
                      </a:pPr>
                      <a:endParaRPr lang="zh-CN" altLang="en-US"/>
                    </a:p>
                  </a:txBody>
                  <a:tcPr/>
                </a:tc>
                <a:tc>
                  <a:txBody>
                    <a:bodyPr/>
                    <a:lstStyle/>
                    <a:p>
                      <a:pPr>
                        <a:buNone/>
                      </a:pPr>
                      <a:r>
                        <a:rPr lang="en-US" altLang="zh-CN" dirty="0">
                          <a:solidFill>
                            <a:srgbClr val="FF0000"/>
                          </a:solidFill>
                        </a:rPr>
                        <a:t>put together</a:t>
                      </a:r>
                    </a:p>
                  </a:txBody>
                  <a:tcPr/>
                </a:tc>
                <a:tc>
                  <a:txBody>
                    <a:bodyPr/>
                    <a:lstStyle/>
                    <a:p>
                      <a:pPr>
                        <a:buNone/>
                      </a:pPr>
                      <a:r>
                        <a:rPr lang="en-US" altLang="zh-CN" dirty="0">
                          <a:solidFill>
                            <a:srgbClr val="FF0000"/>
                          </a:solidFill>
                        </a:rPr>
                        <a:t>aggregate</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1990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ianfeiwendang.com/pic/25b61e39692a222ac71c26e2/1-810-jpg_6-1080-0-0-108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0422" y="346491"/>
            <a:ext cx="8307977" cy="62309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lstStyle/>
          <a:p>
            <a:pPr>
              <a:lnSpc>
                <a:spcPct val="100000"/>
              </a:lnSpc>
            </a:pPr>
            <a:r>
              <a:rPr lang="en-US" altLang="zh-CN" dirty="0" smtClean="0">
                <a:effectLst>
                  <a:outerShdw blurRad="38100" dist="19050" dir="2700000" algn="tl" rotWithShape="0">
                    <a:schemeClr val="dk1">
                      <a:alpha val="40000"/>
                    </a:schemeClr>
                  </a:outerShdw>
                </a:effectLst>
              </a:rPr>
              <a:t> Conciseness </a:t>
            </a:r>
            <a:r>
              <a:rPr lang="en-US" altLang="zh-CN" dirty="0">
                <a:effectLst>
                  <a:outerShdw blurRad="38100" dist="19050" dir="2700000" algn="tl" rotWithShape="0">
                    <a:schemeClr val="dk1">
                      <a:alpha val="40000"/>
                    </a:schemeClr>
                  </a:outerShdw>
                </a:effectLst>
              </a:rPr>
              <a:t>(</a:t>
            </a:r>
            <a:r>
              <a:rPr lang="zh-CN" altLang="en-US" dirty="0">
                <a:effectLst>
                  <a:outerShdw blurRad="38100" dist="19050" dir="2700000" algn="tl" rotWithShape="0">
                    <a:schemeClr val="dk1">
                      <a:alpha val="40000"/>
                    </a:schemeClr>
                  </a:outerShdw>
                </a:effectLst>
              </a:rPr>
              <a:t>简洁</a:t>
            </a:r>
            <a:r>
              <a:rPr lang="en-US" altLang="zh-CN" dirty="0">
                <a:effectLst>
                  <a:outerShdw blurRad="38100" dist="19050" dir="2700000" algn="tl" rotWithShape="0">
                    <a:schemeClr val="dk1">
                      <a:alpha val="40000"/>
                    </a:schemeClr>
                  </a:outerShdw>
                </a:effectLst>
              </a:rPr>
              <a:t>)</a:t>
            </a:r>
          </a:p>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609" y="1203325"/>
            <a:ext cx="9814839" cy="5016500"/>
          </a:xfrm>
        </p:spPr>
        <p:txBody>
          <a:bodyPr>
            <a:scene3d>
              <a:camera prst="orthographicFront"/>
              <a:lightRig rig="threePt" dir="t"/>
            </a:scene3d>
          </a:bodyPr>
          <a:lstStyle/>
          <a:p>
            <a:pPr algn="just">
              <a:lnSpc>
                <a:spcPct val="150000"/>
              </a:lnSpc>
              <a:buFont typeface="Arial" panose="020B0604020202020204" pitchFamily="34" charset="0"/>
            </a:pPr>
            <a:r>
              <a:rPr lang="en-US" altLang="zh-CN" sz="3200" dirty="0" smtClean="0">
                <a:solidFill>
                  <a:schemeClr val="tx1"/>
                </a:solidFill>
                <a:effectLst>
                  <a:outerShdw blurRad="38100" dist="19050" dir="2700000" algn="tl" rotWithShape="0">
                    <a:schemeClr val="dk1">
                      <a:alpha val="40000"/>
                    </a:schemeClr>
                  </a:outerShdw>
                </a:effectLst>
              </a:rPr>
              <a:t>economy </a:t>
            </a:r>
            <a:r>
              <a:rPr lang="en-US" altLang="zh-CN" sz="3200" dirty="0">
                <a:solidFill>
                  <a:schemeClr val="tx1"/>
                </a:solidFill>
                <a:effectLst>
                  <a:outerShdw blurRad="38100" dist="19050" dir="2700000" algn="tl" rotWithShape="0">
                    <a:schemeClr val="dk1">
                      <a:alpha val="40000"/>
                    </a:schemeClr>
                  </a:outerShdw>
                </a:effectLst>
              </a:rPr>
              <a:t>of </a:t>
            </a:r>
            <a:r>
              <a:rPr lang="en-US" altLang="zh-CN" sz="3200" dirty="0" smtClean="0">
                <a:solidFill>
                  <a:schemeClr val="tx1"/>
                </a:solidFill>
                <a:effectLst>
                  <a:outerShdw blurRad="38100" dist="19050" dir="2700000" algn="tl" rotWithShape="0">
                    <a:schemeClr val="dk1">
                      <a:alpha val="40000"/>
                    </a:schemeClr>
                  </a:outerShdw>
                </a:effectLst>
              </a:rPr>
              <a:t>words which emphasize the transparency </a:t>
            </a:r>
            <a:r>
              <a:rPr lang="zh-CN" altLang="en-US" sz="3200" dirty="0" smtClean="0">
                <a:solidFill>
                  <a:schemeClr val="tx1"/>
                </a:solidFill>
                <a:effectLst>
                  <a:outerShdw blurRad="38100" dist="19050" dir="2700000" algn="tl" rotWithShape="0">
                    <a:schemeClr val="dk1">
                      <a:alpha val="40000"/>
                    </a:schemeClr>
                  </a:outerShdw>
                </a:effectLst>
              </a:rPr>
              <a:t>透明度</a:t>
            </a:r>
            <a:r>
              <a:rPr lang="en-US" altLang="zh-CN" sz="3200" dirty="0" smtClean="0">
                <a:solidFill>
                  <a:schemeClr val="tx1"/>
                </a:solidFill>
                <a:effectLst>
                  <a:outerShdw blurRad="38100" dist="19050" dir="2700000" algn="tl" rotWithShape="0">
                    <a:schemeClr val="dk1">
                      <a:alpha val="40000"/>
                    </a:schemeClr>
                  </a:outerShdw>
                </a:effectLst>
              </a:rPr>
              <a:t> </a:t>
            </a:r>
            <a:r>
              <a:rPr lang="en-US" altLang="zh-CN" sz="3200" dirty="0">
                <a:solidFill>
                  <a:schemeClr val="tx1"/>
                </a:solidFill>
                <a:effectLst>
                  <a:outerShdw blurRad="38100" dist="19050" dir="2700000" algn="tl" rotWithShape="0">
                    <a:schemeClr val="dk1">
                      <a:alpha val="40000"/>
                    </a:schemeClr>
                  </a:outerShdw>
                </a:effectLst>
              </a:rPr>
              <a:t>of </a:t>
            </a:r>
            <a:r>
              <a:rPr lang="en-US" altLang="zh-CN" sz="3200" dirty="0" smtClean="0">
                <a:solidFill>
                  <a:schemeClr val="tx1"/>
                </a:solidFill>
                <a:effectLst>
                  <a:outerShdw blurRad="38100" dist="19050" dir="2700000" algn="tl" rotWithShape="0">
                    <a:schemeClr val="dk1">
                      <a:alpha val="40000"/>
                    </a:schemeClr>
                  </a:outerShdw>
                </a:effectLst>
              </a:rPr>
              <a:t>meanings achieved with simple and clear forms of language.</a:t>
            </a:r>
          </a:p>
          <a:p>
            <a:pPr algn="just">
              <a:lnSpc>
                <a:spcPct val="150000"/>
              </a:lnSpc>
              <a:buFont typeface="Arial" panose="020B0604020202020204" pitchFamily="34" charset="0"/>
            </a:pPr>
            <a:r>
              <a:rPr lang="en-US" altLang="zh-CN" sz="3200" dirty="0" err="1" smtClean="0">
                <a:solidFill>
                  <a:schemeClr val="tx1"/>
                </a:solidFill>
                <a:effectLst>
                  <a:outerShdw blurRad="38100" dist="19050" dir="2700000" algn="tl" rotWithShape="0">
                    <a:schemeClr val="dk1">
                      <a:alpha val="40000"/>
                    </a:schemeClr>
                  </a:outerShdw>
                </a:effectLst>
              </a:rPr>
              <a:t>Eg</a:t>
            </a:r>
            <a:r>
              <a:rPr lang="en-US" altLang="zh-CN" sz="3200" dirty="0" smtClean="0">
                <a:solidFill>
                  <a:schemeClr val="tx1"/>
                </a:solidFill>
                <a:effectLst>
                  <a:outerShdw blurRad="38100" dist="19050" dir="2700000" algn="tl" rotWithShape="0">
                    <a:schemeClr val="dk1">
                      <a:alpha val="40000"/>
                    </a:schemeClr>
                  </a:outerShdw>
                </a:effectLst>
              </a:rPr>
              <a:t>,</a:t>
            </a:r>
            <a:endParaRPr lang="en-US" altLang="zh-CN" sz="3200" dirty="0">
              <a:solidFill>
                <a:schemeClr val="tx1"/>
              </a:solidFill>
              <a:effectLst>
                <a:outerShdw blurRad="38100" dist="19050" dir="2700000" algn="tl" rotWithShape="0">
                  <a:schemeClr val="dk1">
                    <a:alpha val="40000"/>
                  </a:schemeClr>
                </a:outerShdw>
              </a:effectLst>
            </a:endParaRPr>
          </a:p>
          <a:p>
            <a:pPr algn="just">
              <a:lnSpc>
                <a:spcPct val="150000"/>
              </a:lnSpc>
              <a:buFont typeface="Arial" panose="020B0604020202020204" pitchFamily="34" charset="0"/>
            </a:pPr>
            <a:endParaRPr lang="en-US" altLang="zh-CN" sz="2300" dirty="0">
              <a:solidFill>
                <a:schemeClr val="tx1"/>
              </a:solidFill>
              <a:effectLst>
                <a:outerShdw blurRad="38100" dist="19050" dir="2700000" algn="tl" rotWithShape="0">
                  <a:schemeClr val="dk1">
                    <a:alpha val="40000"/>
                  </a:schemeClr>
                </a:outerShdw>
              </a:effectLst>
            </a:endParaRPr>
          </a:p>
        </p:txBody>
      </p:sp>
      <p:sp>
        <p:nvSpPr>
          <p:cNvPr id="2" name="文本占位符 3"/>
          <p:cNvSpPr>
            <a:spLocks noGrp="1"/>
          </p:cNvSpPr>
          <p:nvPr/>
        </p:nvSpPr>
        <p:spPr>
          <a:xfrm>
            <a:off x="4868545" y="1311275"/>
            <a:ext cx="5940425" cy="4908550"/>
          </a:xfrm>
          <a:prstGeom prst="rect">
            <a:avLst/>
          </a:prstGeom>
        </p:spPr>
        <p:txBody>
          <a:bodyPr>
            <a:scene3d>
              <a:camera prst="orthographicFront"/>
              <a:lightRig rig="threePt" dir="t"/>
            </a:scene3d>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Arial" panose="020B0604020202020204" pitchFamily="34" charset="0"/>
            </a:pPr>
            <a:endParaRPr lang="en-US" altLang="zh-CN" sz="2300" dirty="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6268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nodePh="1">
                                  <p:stCondLst>
                                    <p:cond delay="0"/>
                                  </p:stCondLst>
                                  <p:endCondLst>
                                    <p:cond evt="begin" delay="0">
                                      <p:tn val="13"/>
                                    </p:cond>
                                  </p:end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barn(inVertical)">
                                      <p:cBhvr>
                                        <p:cTn id="15"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847493"/>
            <a:ext cx="9502503" cy="5263375"/>
          </a:xfrm>
        </p:spPr>
        <p:txBody>
          <a:bodyPr/>
          <a:lstStyle/>
          <a:p>
            <a:r>
              <a:rPr lang="en-US" sz="3200" dirty="0" smtClean="0"/>
              <a:t>These machines can easily be taken to pieces and put together again after they have been looked at.</a:t>
            </a:r>
          </a:p>
          <a:p>
            <a:r>
              <a:rPr lang="en-US" sz="3200" dirty="0"/>
              <a:t> </a:t>
            </a:r>
            <a:r>
              <a:rPr lang="en-US" sz="3200" dirty="0" smtClean="0"/>
              <a:t>These machines can easily be dismantled and reassembled after being examined.</a:t>
            </a:r>
          </a:p>
          <a:p>
            <a:r>
              <a:rPr lang="en-US" sz="3200" dirty="0" smtClean="0"/>
              <a:t>At once, the water level in the tube went down a little, but it started to go up until the water poured out over the top.</a:t>
            </a:r>
          </a:p>
          <a:p>
            <a:r>
              <a:rPr lang="en-US" sz="3200" dirty="0" smtClean="0"/>
              <a:t>Immediately, the water level in the tube fell slightly, but it started to rise until the water overflowed.</a:t>
            </a:r>
            <a:endParaRPr lang="en-US" sz="3200" dirty="0"/>
          </a:p>
        </p:txBody>
      </p:sp>
    </p:spTree>
    <p:extLst>
      <p:ext uri="{BB962C8B-B14F-4D97-AF65-F5344CB8AC3E}">
        <p14:creationId xmlns:p14="http://schemas.microsoft.com/office/powerpoint/2010/main" val="332135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19050" dir="2700000" algn="tl" rotWithShape="0">
                    <a:schemeClr val="dk1">
                      <a:alpha val="40000"/>
                    </a:schemeClr>
                  </a:outerShdw>
                </a:effectLst>
              </a:rPr>
              <a:t> </a:t>
            </a:r>
            <a:r>
              <a:rPr lang="en-US" altLang="zh-CN" dirty="0">
                <a:effectLst>
                  <a:outerShdw blurRad="38100" dist="19050" dir="2700000" algn="tl" rotWithShape="0">
                    <a:schemeClr val="dk1">
                      <a:alpha val="40000"/>
                    </a:schemeClr>
                  </a:outerShdw>
                </a:effectLst>
              </a:rPr>
              <a:t>Directness</a:t>
            </a:r>
            <a:endParaRPr lang="en-US" dirty="0"/>
          </a:p>
        </p:txBody>
      </p:sp>
      <p:sp>
        <p:nvSpPr>
          <p:cNvPr id="3" name="文本占位符 2"/>
          <p:cNvSpPr>
            <a:spLocks noGrp="1"/>
          </p:cNvSpPr>
          <p:nvPr>
            <p:ph type="body" sz="quarter" idx="11"/>
          </p:nvPr>
        </p:nvSpPr>
        <p:spPr>
          <a:xfrm>
            <a:off x="689712" y="1203433"/>
            <a:ext cx="9056454" cy="4662108"/>
          </a:xfrm>
        </p:spPr>
        <p:txBody>
          <a:bodyPr/>
          <a:lstStyle/>
          <a:p>
            <a:pPr algn="just">
              <a:lnSpc>
                <a:spcPct val="150000"/>
              </a:lnSpc>
            </a:pPr>
            <a:r>
              <a:rPr lang="en-US" altLang="zh-CN" dirty="0">
                <a:effectLst>
                  <a:outerShdw blurRad="38100" dist="19050" dir="2700000" algn="tl" rotWithShape="0">
                    <a:schemeClr val="dk1">
                      <a:alpha val="40000"/>
                    </a:schemeClr>
                  </a:outerShdw>
                </a:effectLst>
              </a:rPr>
              <a:t>(avoid vague and suggestive language)</a:t>
            </a:r>
          </a:p>
          <a:p>
            <a:pPr algn="just">
              <a:lnSpc>
                <a:spcPct val="150000"/>
              </a:lnSpc>
            </a:pPr>
            <a:r>
              <a:rPr lang="en-US" altLang="zh-CN" i="1" dirty="0">
                <a:effectLst>
                  <a:outerShdw blurRad="38100" dist="19050" dir="2700000" algn="tl" rotWithShape="0">
                    <a:schemeClr val="dk1">
                      <a:alpha val="40000"/>
                    </a:schemeClr>
                  </a:outerShdw>
                </a:effectLst>
              </a:rPr>
              <a:t>not...any ---- no</a:t>
            </a:r>
          </a:p>
          <a:p>
            <a:pPr algn="just">
              <a:lnSpc>
                <a:spcPct val="150000"/>
              </a:lnSpc>
            </a:pPr>
            <a:r>
              <a:rPr lang="en-US" altLang="zh-CN" i="1" dirty="0">
                <a:effectLst>
                  <a:outerShdw blurRad="38100" dist="19050" dir="2700000" algn="tl" rotWithShape="0">
                    <a:schemeClr val="dk1">
                      <a:alpha val="40000"/>
                    </a:schemeClr>
                  </a:outerShdw>
                </a:effectLst>
              </a:rPr>
              <a:t>not... much ----little</a:t>
            </a:r>
          </a:p>
          <a:p>
            <a:pPr algn="just">
              <a:lnSpc>
                <a:spcPct val="150000"/>
              </a:lnSpc>
            </a:pPr>
            <a:r>
              <a:rPr lang="en-US" altLang="zh-CN" i="1" dirty="0">
                <a:effectLst>
                  <a:outerShdw blurRad="38100" dist="19050" dir="2700000" algn="tl" rotWithShape="0">
                    <a:schemeClr val="dk1">
                      <a:alpha val="40000"/>
                    </a:schemeClr>
                  </a:outerShdw>
                </a:effectLst>
              </a:rPr>
              <a:t>not... many ---few</a:t>
            </a:r>
          </a:p>
          <a:p>
            <a:pPr algn="just">
              <a:lnSpc>
                <a:spcPct val="150000"/>
              </a:lnSpc>
            </a:pPr>
            <a:r>
              <a:rPr lang="en-US" altLang="zh-CN" i="1" dirty="0">
                <a:effectLst>
                  <a:outerShdw blurRad="38100" dist="19050" dir="2700000" algn="tl" rotWithShape="0">
                    <a:schemeClr val="dk1">
                      <a:alpha val="40000"/>
                    </a:schemeClr>
                  </a:outerShdw>
                </a:effectLst>
              </a:rPr>
              <a:t>The analysis didn't </a:t>
            </a:r>
            <a:r>
              <a:rPr lang="en-US" altLang="zh-CN" i="1" dirty="0" smtClean="0">
                <a:effectLst>
                  <a:outerShdw blurRad="38100" dist="19050" dir="2700000" algn="tl" rotWithShape="0">
                    <a:schemeClr val="dk1">
                      <a:alpha val="40000"/>
                    </a:schemeClr>
                  </a:outerShdw>
                </a:effectLst>
              </a:rPr>
              <a:t>yield </a:t>
            </a:r>
            <a:r>
              <a:rPr lang="en-US" altLang="zh-CN" i="1" dirty="0">
                <a:effectLst>
                  <a:outerShdw blurRad="38100" dist="19050" dir="2700000" algn="tl" rotWithShape="0">
                    <a:schemeClr val="dk1">
                      <a:alpha val="40000"/>
                    </a:schemeClr>
                  </a:outerShdw>
                </a:effectLst>
              </a:rPr>
              <a:t>any new results.</a:t>
            </a:r>
          </a:p>
          <a:p>
            <a:pPr algn="just">
              <a:lnSpc>
                <a:spcPct val="150000"/>
              </a:lnSpc>
            </a:pPr>
            <a:r>
              <a:rPr lang="en-US" altLang="zh-CN" i="1" dirty="0">
                <a:effectLst>
                  <a:outerShdw blurRad="38100" dist="19050" dir="2700000" algn="tl" rotWithShape="0">
                    <a:schemeClr val="dk1">
                      <a:alpha val="40000"/>
                    </a:schemeClr>
                  </a:outerShdw>
                </a:effectLst>
              </a:rPr>
              <a:t>The </a:t>
            </a:r>
            <a:r>
              <a:rPr lang="en-US" altLang="zh-CN" i="1" dirty="0" smtClean="0">
                <a:effectLst>
                  <a:outerShdw blurRad="38100" dist="19050" dir="2700000" algn="tl" rotWithShape="0">
                    <a:schemeClr val="dk1">
                      <a:alpha val="40000"/>
                    </a:schemeClr>
                  </a:outerShdw>
                </a:effectLst>
              </a:rPr>
              <a:t>analysis </a:t>
            </a:r>
            <a:r>
              <a:rPr lang="en-US" altLang="zh-CN" i="1" dirty="0">
                <a:effectLst>
                  <a:outerShdw blurRad="38100" dist="19050" dir="2700000" algn="tl" rotWithShape="0">
                    <a:schemeClr val="dk1">
                      <a:alpha val="40000"/>
                    </a:schemeClr>
                  </a:outerShdw>
                </a:effectLst>
              </a:rPr>
              <a:t>yielded no new results.</a:t>
            </a:r>
            <a:endParaRPr lang="en-US" altLang="zh-CN" dirty="0">
              <a:effectLst>
                <a:outerShdw blurRad="38100" dist="19050" dir="2700000" algn="tl" rotWithShape="0">
                  <a:schemeClr val="dk1">
                    <a:alpha val="40000"/>
                  </a:schemeClr>
                </a:outerShdw>
              </a:effectLst>
            </a:endParaRPr>
          </a:p>
          <a:p>
            <a:endParaRPr lang="en-US" dirty="0"/>
          </a:p>
        </p:txBody>
      </p:sp>
    </p:spTree>
    <p:extLst>
      <p:ext uri="{BB962C8B-B14F-4D97-AF65-F5344CB8AC3E}">
        <p14:creationId xmlns:p14="http://schemas.microsoft.com/office/powerpoint/2010/main" val="1683472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19050" dir="2700000" algn="tl" rotWithShape="0">
                    <a:schemeClr val="dk1">
                      <a:alpha val="40000"/>
                    </a:schemeClr>
                  </a:outerShdw>
                </a:effectLst>
              </a:rPr>
              <a:t>3.  </a:t>
            </a:r>
            <a:r>
              <a:rPr lang="en-US" altLang="zh-CN" dirty="0">
                <a:effectLst>
                  <a:outerShdw blurRad="38100" dist="19050" dir="2700000" algn="tl" rotWithShape="0">
                    <a:schemeClr val="dk1">
                      <a:alpha val="40000"/>
                    </a:schemeClr>
                  </a:outerShdw>
                </a:effectLst>
              </a:rPr>
              <a:t>Use of non-verbal Language</a:t>
            </a:r>
          </a:p>
          <a:p>
            <a:endParaRPr lang="en-US" dirty="0"/>
          </a:p>
        </p:txBody>
      </p:sp>
      <p:sp>
        <p:nvSpPr>
          <p:cNvPr id="3" name="文本占位符 2"/>
          <p:cNvSpPr>
            <a:spLocks noGrp="1"/>
          </p:cNvSpPr>
          <p:nvPr>
            <p:ph type="body" sz="quarter" idx="11"/>
          </p:nvPr>
        </p:nvSpPr>
        <p:spPr>
          <a:xfrm>
            <a:off x="689712" y="1203433"/>
            <a:ext cx="8656269" cy="4952040"/>
          </a:xfrm>
        </p:spPr>
        <p:txBody>
          <a:bodyPr/>
          <a:lstStyle/>
          <a:p>
            <a:pPr marL="342900" indent="-342900" algn="just">
              <a:lnSpc>
                <a:spcPct val="150000"/>
              </a:lnSpc>
              <a:buFont typeface="Arial" panose="020B0604020202020204" pitchFamily="34" charset="0"/>
              <a:buChar char="•"/>
            </a:pPr>
            <a:r>
              <a:rPr lang="en-US" altLang="zh-CN" dirty="0">
                <a:effectLst>
                  <a:outerShdw blurRad="38100" dist="19050" dir="2700000" algn="tl" rotWithShape="0">
                    <a:schemeClr val="dk1">
                      <a:alpha val="40000"/>
                    </a:schemeClr>
                  </a:outerShdw>
                </a:effectLst>
              </a:rPr>
              <a:t>Signs </a:t>
            </a:r>
            <a:r>
              <a:rPr lang="zh-CN" altLang="en-US" dirty="0">
                <a:effectLst>
                  <a:outerShdw blurRad="38100" dist="19050" dir="2700000" algn="tl" rotWithShape="0">
                    <a:schemeClr val="dk1">
                      <a:alpha val="40000"/>
                    </a:schemeClr>
                  </a:outerShdw>
                </a:effectLst>
              </a:rPr>
              <a:t>（符号）</a:t>
            </a:r>
            <a:endParaRPr lang="en-US" altLang="zh-CN" dirty="0">
              <a:effectLst>
                <a:outerShdw blurRad="38100" dist="19050" dir="2700000" algn="tl" rotWithShape="0">
                  <a:schemeClr val="dk1">
                    <a:alpha val="40000"/>
                  </a:schemeClr>
                </a:outerShdw>
              </a:effectLst>
            </a:endParaRPr>
          </a:p>
          <a:p>
            <a:pPr marL="342900" indent="-342900" algn="just">
              <a:lnSpc>
                <a:spcPct val="150000"/>
              </a:lnSpc>
              <a:buFont typeface="Arial" panose="020B0604020202020204" pitchFamily="34" charset="0"/>
              <a:buChar char="•"/>
            </a:pPr>
            <a:r>
              <a:rPr lang="en-US" altLang="zh-CN" dirty="0">
                <a:effectLst>
                  <a:outerShdw blurRad="38100" dist="19050" dir="2700000" algn="tl" rotWithShape="0">
                    <a:schemeClr val="dk1">
                      <a:alpha val="40000"/>
                    </a:schemeClr>
                  </a:outerShdw>
                </a:effectLst>
              </a:rPr>
              <a:t>Formulas </a:t>
            </a:r>
            <a:r>
              <a:rPr lang="zh-CN" altLang="en-US" dirty="0">
                <a:effectLst>
                  <a:outerShdw blurRad="38100" dist="19050" dir="2700000" algn="tl" rotWithShape="0">
                    <a:schemeClr val="dk1">
                      <a:alpha val="40000"/>
                    </a:schemeClr>
                  </a:outerShdw>
                </a:effectLst>
              </a:rPr>
              <a:t>（公式）</a:t>
            </a:r>
            <a:endParaRPr lang="en-US" altLang="zh-CN" dirty="0">
              <a:effectLst>
                <a:outerShdw blurRad="38100" dist="19050" dir="2700000" algn="tl" rotWithShape="0">
                  <a:schemeClr val="dk1">
                    <a:alpha val="40000"/>
                  </a:schemeClr>
                </a:outerShdw>
              </a:effectLst>
            </a:endParaRPr>
          </a:p>
          <a:p>
            <a:pPr marL="342900" indent="-342900" algn="just">
              <a:lnSpc>
                <a:spcPct val="150000"/>
              </a:lnSpc>
              <a:buFont typeface="Arial" panose="020B0604020202020204" pitchFamily="34" charset="0"/>
              <a:buChar char="•"/>
            </a:pPr>
            <a:r>
              <a:rPr lang="en-US" altLang="zh-CN" dirty="0">
                <a:effectLst>
                  <a:outerShdw blurRad="38100" dist="19050" dir="2700000" algn="tl" rotWithShape="0">
                    <a:schemeClr val="dk1">
                      <a:alpha val="40000"/>
                    </a:schemeClr>
                  </a:outerShdw>
                </a:effectLst>
              </a:rPr>
              <a:t>charts</a:t>
            </a:r>
          </a:p>
          <a:p>
            <a:pPr marL="342900" indent="-342900" algn="just">
              <a:lnSpc>
                <a:spcPct val="150000"/>
              </a:lnSpc>
              <a:buFont typeface="Arial" panose="020B0604020202020204" pitchFamily="34" charset="0"/>
              <a:buChar char="•"/>
            </a:pPr>
            <a:r>
              <a:rPr lang="en-US" altLang="zh-CN" dirty="0">
                <a:effectLst>
                  <a:outerShdw blurRad="38100" dist="19050" dir="2700000" algn="tl" rotWithShape="0">
                    <a:schemeClr val="dk1">
                      <a:alpha val="40000"/>
                    </a:schemeClr>
                  </a:outerShdw>
                </a:effectLst>
              </a:rPr>
              <a:t>tables</a:t>
            </a:r>
          </a:p>
          <a:p>
            <a:pPr marL="342900" indent="-342900" algn="just">
              <a:lnSpc>
                <a:spcPct val="150000"/>
              </a:lnSpc>
              <a:buFont typeface="Arial" panose="020B0604020202020204" pitchFamily="34" charset="0"/>
              <a:buChar char="•"/>
            </a:pPr>
            <a:r>
              <a:rPr lang="en-US" altLang="zh-CN" dirty="0">
                <a:effectLst>
                  <a:outerShdw blurRad="38100" dist="19050" dir="2700000" algn="tl" rotWithShape="0">
                    <a:schemeClr val="dk1">
                      <a:alpha val="40000"/>
                    </a:schemeClr>
                  </a:outerShdw>
                </a:effectLst>
              </a:rPr>
              <a:t>photos</a:t>
            </a:r>
          </a:p>
          <a:p>
            <a:endParaRPr lang="en-US" dirty="0"/>
          </a:p>
        </p:txBody>
      </p:sp>
    </p:spTree>
    <p:extLst>
      <p:ext uri="{BB962C8B-B14F-4D97-AF65-F5344CB8AC3E}">
        <p14:creationId xmlns:p14="http://schemas.microsoft.com/office/powerpoint/2010/main" val="223875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TotalTime>
  <Words>3039</Words>
  <Application>Microsoft Office PowerPoint</Application>
  <PresentationFormat>宽屏</PresentationFormat>
  <Paragraphs>285</Paragraphs>
  <Slides>50</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50</vt:i4>
      </vt:variant>
    </vt:vector>
  </HeadingPairs>
  <TitlesOfParts>
    <vt:vector size="57" baseType="lpstr">
      <vt:lpstr>等线</vt:lpstr>
      <vt:lpstr>等线 Light</vt:lpstr>
      <vt:lpstr>微软雅黑</vt:lpstr>
      <vt:lpstr>Arial</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王焕杨</dc:creator>
  <cp:lastModifiedBy>Xuemei Niu</cp:lastModifiedBy>
  <cp:revision>315</cp:revision>
  <dcterms:created xsi:type="dcterms:W3CDTF">2018-04-09T07:37:00Z</dcterms:created>
  <dcterms:modified xsi:type="dcterms:W3CDTF">2023-09-12T06:07:38Z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