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sldIdLst>
    <p:sldId id="474" r:id="rId3"/>
    <p:sldId id="475" r:id="rId4"/>
    <p:sldId id="476" r:id="rId5"/>
    <p:sldId id="477" r:id="rId6"/>
    <p:sldId id="488" r:id="rId7"/>
    <p:sldId id="478" r:id="rId8"/>
    <p:sldId id="480" r:id="rId9"/>
    <p:sldId id="481" r:id="rId10"/>
    <p:sldId id="489" r:id="rId11"/>
    <p:sldId id="492" r:id="rId12"/>
    <p:sldId id="493" r:id="rId13"/>
    <p:sldId id="494" r:id="rId14"/>
    <p:sldId id="495" r:id="rId15"/>
    <p:sldId id="496" r:id="rId16"/>
    <p:sldId id="524" r:id="rId17"/>
    <p:sldId id="525" r:id="rId18"/>
    <p:sldId id="498" r:id="rId19"/>
    <p:sldId id="499" r:id="rId20"/>
    <p:sldId id="500" r:id="rId21"/>
    <p:sldId id="530" r:id="rId22"/>
    <p:sldId id="501" r:id="rId23"/>
    <p:sldId id="502" r:id="rId24"/>
    <p:sldId id="503" r:id="rId25"/>
    <p:sldId id="534" r:id="rId26"/>
    <p:sldId id="504" r:id="rId27"/>
    <p:sldId id="505" r:id="rId28"/>
    <p:sldId id="535" r:id="rId29"/>
    <p:sldId id="536" r:id="rId30"/>
    <p:sldId id="506" r:id="rId31"/>
    <p:sldId id="507" r:id="rId32"/>
    <p:sldId id="509" r:id="rId33"/>
    <p:sldId id="510" r:id="rId34"/>
    <p:sldId id="539" r:id="rId35"/>
    <p:sldId id="512" r:id="rId36"/>
    <p:sldId id="513" r:id="rId37"/>
    <p:sldId id="514" r:id="rId38"/>
    <p:sldId id="515" r:id="rId39"/>
    <p:sldId id="516" r:id="rId40"/>
    <p:sldId id="542" r:id="rId41"/>
    <p:sldId id="543" r:id="rId42"/>
    <p:sldId id="484" r:id="rId43"/>
    <p:sldId id="485" r:id="rId44"/>
    <p:sldId id="486" r:id="rId45"/>
    <p:sldId id="546" r:id="rId46"/>
    <p:sldId id="547" r:id="rId47"/>
    <p:sldId id="548" r:id="rId48"/>
    <p:sldId id="549" r:id="rId49"/>
    <p:sldId id="551" r:id="rId50"/>
    <p:sldId id="552" r:id="rId51"/>
  </p:sldIdLst>
  <p:sldSz cx="12192000" cy="6858000"/>
  <p:notesSz cx="6858000" cy="9144000"/>
  <p:custDataLst>
    <p:tags r:id="rId5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D0FF"/>
    <a:srgbClr val="F29000"/>
    <a:srgbClr val="FFE3B9"/>
    <a:srgbClr val="FCDC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57" d="100"/>
          <a:sy n="57" d="100"/>
        </p:scale>
        <p:origin x="60" y="10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6" Type="http://schemas.openxmlformats.org/officeDocument/2006/relationships/tags" Target="tags/tag1.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notesMaster" Target="notesMasters/notesMaster1.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483D45-7946-4FB8-A517-556479427F3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4B9384-A249-4843-8377-F33CD25031E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t="26291" b="14193"/>
          <a:stretch>
            <a:fillRect/>
          </a:stretch>
        </p:blipFill>
        <p:spPr>
          <a:xfrm>
            <a:off x="1" y="0"/>
            <a:ext cx="12192000" cy="4838700"/>
          </a:xfrm>
          <a:prstGeom prst="rect">
            <a:avLst/>
          </a:prstGeom>
        </p:spPr>
      </p:pic>
      <p:sp>
        <p:nvSpPr>
          <p:cNvPr id="8" name="矩形 7"/>
          <p:cNvSpPr/>
          <p:nvPr userDrawn="1"/>
        </p:nvSpPr>
        <p:spPr>
          <a:xfrm>
            <a:off x="0" y="0"/>
            <a:ext cx="12192000" cy="48387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0" y="4838700"/>
            <a:ext cx="12192000" cy="114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a:off x="10220325" y="512763"/>
            <a:ext cx="1239777" cy="388521"/>
            <a:chOff x="2571750" y="2305050"/>
            <a:chExt cx="7107238" cy="2227263"/>
          </a:xfrm>
          <a:solidFill>
            <a:schemeClr val="bg1"/>
          </a:solidFill>
        </p:grpSpPr>
        <p:sp>
          <p:nvSpPr>
            <p:cNvPr id="11" name="Freeform 5"/>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6"/>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7"/>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1"/>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2"/>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3"/>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4"/>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5"/>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7"/>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8"/>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9"/>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0"/>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1"/>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2"/>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3"/>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4"/>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5"/>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6"/>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7"/>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8"/>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9"/>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0"/>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65092" b="15294"/>
          <a:stretch>
            <a:fillRect/>
          </a:stretch>
        </p:blipFill>
        <p:spPr>
          <a:xfrm>
            <a:off x="-63501" y="0"/>
            <a:ext cx="4255933" cy="6858000"/>
          </a:xfrm>
          <a:prstGeom prst="rect">
            <a:avLst/>
          </a:prstGeom>
        </p:spPr>
      </p:pic>
      <p:sp>
        <p:nvSpPr>
          <p:cNvPr id="8" name="矩形 7"/>
          <p:cNvSpPr/>
          <p:nvPr userDrawn="1"/>
        </p:nvSpPr>
        <p:spPr>
          <a:xfrm>
            <a:off x="-1" y="0"/>
            <a:ext cx="3995879" cy="68580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stretch>
            <a:fillRect/>
          </a:stretch>
        </p:blipFill>
        <p:spPr>
          <a:xfrm>
            <a:off x="355691" y="-82146"/>
            <a:ext cx="3853006" cy="3700593"/>
          </a:xfrm>
          <a:prstGeom prst="rect">
            <a:avLst/>
          </a:prstGeom>
        </p:spPr>
      </p:pic>
      <p:sp>
        <p:nvSpPr>
          <p:cNvPr id="70" name="文本框 69"/>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71" name="组合 70"/>
          <p:cNvGrpSpPr/>
          <p:nvPr userDrawn="1"/>
        </p:nvGrpSpPr>
        <p:grpSpPr>
          <a:xfrm>
            <a:off x="10560231" y="428430"/>
            <a:ext cx="375782" cy="381044"/>
            <a:chOff x="2571750" y="2347913"/>
            <a:chExt cx="2154238" cy="2184400"/>
          </a:xfrm>
          <a:solidFill>
            <a:srgbClr val="9C0C15"/>
          </a:solidFill>
        </p:grpSpPr>
        <p:sp>
          <p:nvSpPr>
            <p:cNvPr id="72"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cxnSp>
        <p:nvCxnSpPr>
          <p:cNvPr id="3" name="直接连接符 2"/>
          <p:cNvCxnSpPr/>
          <p:nvPr userDrawn="1"/>
        </p:nvCxnSpPr>
        <p:spPr>
          <a:xfrm>
            <a:off x="-624114" y="4905830"/>
            <a:ext cx="139482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7" name="图片 46"/>
          <p:cNvPicPr>
            <a:picLocks noChangeAspect="1"/>
          </p:cNvPicPr>
          <p:nvPr userDrawn="1"/>
        </p:nvPicPr>
        <p:blipFill rotWithShape="1">
          <a:blip r:embed="rId2" cstate="print">
            <a:extLst>
              <a:ext uri="{28A0092B-C50C-407E-A947-70E740481C1C}">
                <a14:useLocalDpi xmlns:a14="http://schemas.microsoft.com/office/drawing/2010/main" val="0"/>
              </a:ext>
            </a:extLst>
          </a:blip>
          <a:srcRect l="1474" t="33462" r="1274" b="30750"/>
          <a:stretch>
            <a:fillRect/>
          </a:stretch>
        </p:blipFill>
        <p:spPr>
          <a:xfrm>
            <a:off x="0" y="1847850"/>
            <a:ext cx="12192000" cy="2990850"/>
          </a:xfrm>
          <a:prstGeom prst="rect">
            <a:avLst/>
          </a:prstGeom>
        </p:spPr>
      </p:pic>
      <p:pic>
        <p:nvPicPr>
          <p:cNvPr id="48" name="图片 47"/>
          <p:cNvPicPr>
            <a:picLocks noChangeAspect="1"/>
          </p:cNvPicPr>
          <p:nvPr userDrawn="1"/>
        </p:nvPicPr>
        <p:blipFill rotWithShape="1">
          <a:blip r:embed="rId3" cstate="print">
            <a:extLst>
              <a:ext uri="{28A0092B-C50C-407E-A947-70E740481C1C}">
                <a14:useLocalDpi xmlns:a14="http://schemas.microsoft.com/office/drawing/2010/main" val="0"/>
              </a:ext>
            </a:extLst>
          </a:blip>
          <a:srcRect t="46086" b="17049"/>
          <a:stretch>
            <a:fillRect/>
          </a:stretch>
        </p:blipFill>
        <p:spPr>
          <a:xfrm>
            <a:off x="0" y="1878540"/>
            <a:ext cx="12192000" cy="2997201"/>
          </a:xfrm>
          <a:prstGeom prst="rect">
            <a:avLst/>
          </a:prstGeom>
        </p:spPr>
      </p:pic>
      <p:sp>
        <p:nvSpPr>
          <p:cNvPr id="49" name="矩形 48"/>
          <p:cNvSpPr/>
          <p:nvPr userDrawn="1"/>
        </p:nvSpPr>
        <p:spPr>
          <a:xfrm>
            <a:off x="0" y="1829470"/>
            <a:ext cx="12192000" cy="3046271"/>
          </a:xfrm>
          <a:prstGeom prst="rect">
            <a:avLst/>
          </a:prstGeom>
          <a:solidFill>
            <a:schemeClr val="tx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占位符 50"/>
          <p:cNvSpPr>
            <a:spLocks noGrp="1"/>
          </p:cNvSpPr>
          <p:nvPr>
            <p:ph type="body" sz="quarter" idx="10" hasCustomPrompt="1"/>
          </p:nvPr>
        </p:nvSpPr>
        <p:spPr>
          <a:xfrm>
            <a:off x="-10706" y="2689225"/>
            <a:ext cx="12202706" cy="1181100"/>
          </a:xfrm>
          <a:prstGeom prst="rect">
            <a:avLst/>
          </a:prstGeom>
        </p:spPr>
        <p:txBody>
          <a:bodyPr/>
          <a:lstStyle>
            <a:lvl1pPr marL="0" indent="0" algn="ctr">
              <a:buNone/>
              <a:defRPr sz="8000" b="1">
                <a:solidFill>
                  <a:schemeClr val="bg1"/>
                </a:solidFill>
                <a:latin typeface="微软雅黑" panose="020B0503020204020204" pitchFamily="34" charset="-122"/>
                <a:ea typeface="微软雅黑" panose="020B0503020204020204" pitchFamily="34" charset="-122"/>
              </a:defRPr>
            </a:lvl1pPr>
            <a:lvl2pPr>
              <a:defRPr sz="4400" b="1">
                <a:solidFill>
                  <a:schemeClr val="bg1"/>
                </a:solidFill>
                <a:latin typeface="微软雅黑" panose="020B0503020204020204" pitchFamily="34" charset="-122"/>
                <a:ea typeface="微软雅黑" panose="020B0503020204020204" pitchFamily="34" charset="-122"/>
              </a:defRPr>
            </a:lvl2pPr>
            <a:lvl3pPr>
              <a:defRPr sz="4000" b="1">
                <a:solidFill>
                  <a:schemeClr val="bg1"/>
                </a:solidFill>
                <a:latin typeface="微软雅黑" panose="020B0503020204020204" pitchFamily="34" charset="-122"/>
                <a:ea typeface="微软雅黑" panose="020B0503020204020204" pitchFamily="34" charset="-122"/>
              </a:defRPr>
            </a:lvl3pPr>
            <a:lvl4pPr>
              <a:defRPr sz="3600" b="1">
                <a:solidFill>
                  <a:schemeClr val="bg1"/>
                </a:solidFill>
                <a:latin typeface="微软雅黑" panose="020B0503020204020204" pitchFamily="34" charset="-122"/>
                <a:ea typeface="微软雅黑" panose="020B0503020204020204" pitchFamily="34" charset="-122"/>
              </a:defRPr>
            </a:lvl4pPr>
            <a:lvl5pPr>
              <a:defRPr sz="3600" b="1">
                <a:solidFill>
                  <a:schemeClr val="bg1"/>
                </a:solidFill>
                <a:latin typeface="微软雅黑" panose="020B0503020204020204" pitchFamily="34" charset="-122"/>
                <a:ea typeface="微软雅黑" panose="020B0503020204020204" pitchFamily="34" charset="-122"/>
              </a:defRPr>
            </a:lvl5pPr>
          </a:lstStyle>
          <a:p>
            <a:pPr lvl="0"/>
            <a:r>
              <a:rPr lang="zh-CN" altLang="en-US" dirty="0"/>
              <a:t>这里输入章节标题</a:t>
            </a:r>
            <a:endParaRPr lang="zh-CN" altLang="en-US" dirty="0"/>
          </a:p>
        </p:txBody>
      </p:sp>
      <p:sp>
        <p:nvSpPr>
          <p:cNvPr id="112" name="文本框 111"/>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113" name="组合 112"/>
          <p:cNvGrpSpPr/>
          <p:nvPr userDrawn="1"/>
        </p:nvGrpSpPr>
        <p:grpSpPr>
          <a:xfrm>
            <a:off x="10560231" y="428430"/>
            <a:ext cx="375782" cy="381044"/>
            <a:chOff x="2571750" y="2347913"/>
            <a:chExt cx="2154238" cy="2184400"/>
          </a:xfrm>
          <a:solidFill>
            <a:srgbClr val="9C0C15"/>
          </a:solidFill>
        </p:grpSpPr>
        <p:sp>
          <p:nvSpPr>
            <p:cNvPr id="114"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74" name="组合 73"/>
          <p:cNvGrpSpPr/>
          <p:nvPr userDrawn="1"/>
        </p:nvGrpSpPr>
        <p:grpSpPr>
          <a:xfrm>
            <a:off x="10220325" y="520240"/>
            <a:ext cx="375782" cy="381044"/>
            <a:chOff x="2571750" y="2347913"/>
            <a:chExt cx="2154238" cy="2184400"/>
          </a:xfrm>
          <a:solidFill>
            <a:srgbClr val="9C0C15"/>
          </a:solidFill>
        </p:grpSpPr>
        <p:sp>
          <p:nvSpPr>
            <p:cNvPr id="101"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文本框 1"/>
          <p:cNvSpPr txBox="1"/>
          <p:nvPr userDrawn="1"/>
        </p:nvSpPr>
        <p:spPr>
          <a:xfrm>
            <a:off x="10616045" y="518973"/>
            <a:ext cx="750526" cy="369332"/>
          </a:xfrm>
          <a:prstGeom prst="rect">
            <a:avLst/>
          </a:prstGeom>
          <a:noFill/>
        </p:spPr>
        <p:txBody>
          <a:bodyPr wrap="none" rtlCol="0">
            <a:spAutoFit/>
          </a:bodyPr>
          <a:lstStyle/>
          <a:p>
            <a:r>
              <a:rPr lang="en-US" altLang="zh-CN" sz="1800" b="1" dirty="0"/>
              <a:t>AEAP</a:t>
            </a:r>
            <a:endParaRPr lang="zh-CN" altLang="en-US" sz="1800" b="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74" name="组合 73"/>
          <p:cNvGrpSpPr/>
          <p:nvPr userDrawn="1"/>
        </p:nvGrpSpPr>
        <p:grpSpPr>
          <a:xfrm>
            <a:off x="10220325" y="512763"/>
            <a:ext cx="1239777" cy="388521"/>
            <a:chOff x="2571750" y="2305050"/>
            <a:chExt cx="7107238" cy="2227263"/>
          </a:xfrm>
          <a:solidFill>
            <a:srgbClr val="9C0C15"/>
          </a:solidFill>
        </p:grpSpPr>
        <p:sp>
          <p:nvSpPr>
            <p:cNvPr id="75" name="Freeform 5"/>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6"/>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8"/>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9"/>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0"/>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11"/>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12"/>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3"/>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4"/>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5"/>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16"/>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17"/>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18"/>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19"/>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20"/>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21"/>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2"/>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23"/>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24"/>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5"/>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26"/>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7"/>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28"/>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9"/>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30"/>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4" name="矩形 63"/>
          <p:cNvSpPr/>
          <p:nvPr userDrawn="1"/>
        </p:nvSpPr>
        <p:spPr>
          <a:xfrm>
            <a:off x="482600" y="1638109"/>
            <a:ext cx="7366000" cy="38891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7F7F7F"/>
              </a:solidFill>
              <a:effectLst/>
              <a:uLnTx/>
              <a:uFillTx/>
              <a:latin typeface="等线" panose="02010600030101010101" charset="-122"/>
              <a:ea typeface="等线" panose="02010600030101010101" charset="-122"/>
              <a:cs typeface="+mn-cs"/>
            </a:endParaRPr>
          </a:p>
        </p:txBody>
      </p:sp>
      <p:sp>
        <p:nvSpPr>
          <p:cNvPr id="71" name="图片占位符 70"/>
          <p:cNvSpPr>
            <a:spLocks noGrp="1"/>
          </p:cNvSpPr>
          <p:nvPr>
            <p:ph type="pic" sz="quarter" idx="10"/>
          </p:nvPr>
        </p:nvSpPr>
        <p:spPr>
          <a:xfrm>
            <a:off x="7848600" y="1637847"/>
            <a:ext cx="3733800" cy="3889170"/>
          </a:xfrm>
          <a:custGeom>
            <a:avLst/>
            <a:gdLst>
              <a:gd name="connsiteX0" fmla="*/ 0 w 3733800"/>
              <a:gd name="connsiteY0" fmla="*/ 0 h 3889170"/>
              <a:gd name="connsiteX1" fmla="*/ 3733800 w 3733800"/>
              <a:gd name="connsiteY1" fmla="*/ 0 h 3889170"/>
              <a:gd name="connsiteX2" fmla="*/ 3733800 w 3733800"/>
              <a:gd name="connsiteY2" fmla="*/ 3889170 h 3889170"/>
              <a:gd name="connsiteX3" fmla="*/ 0 w 3733800"/>
              <a:gd name="connsiteY3" fmla="*/ 3889170 h 3889170"/>
            </a:gdLst>
            <a:ahLst/>
            <a:cxnLst>
              <a:cxn ang="0">
                <a:pos x="connsiteX0" y="connsiteY0"/>
              </a:cxn>
              <a:cxn ang="0">
                <a:pos x="connsiteX1" y="connsiteY1"/>
              </a:cxn>
              <a:cxn ang="0">
                <a:pos x="connsiteX2" y="connsiteY2"/>
              </a:cxn>
              <a:cxn ang="0">
                <a:pos x="connsiteX3" y="connsiteY3"/>
              </a:cxn>
            </a:cxnLst>
            <a:rect l="l" t="t" r="r" b="b"/>
            <a:pathLst>
              <a:path w="3733800" h="3889170">
                <a:moveTo>
                  <a:pt x="0" y="0"/>
                </a:moveTo>
                <a:lnTo>
                  <a:pt x="3733800" y="0"/>
                </a:lnTo>
                <a:lnTo>
                  <a:pt x="3733800" y="3889170"/>
                </a:lnTo>
                <a:lnTo>
                  <a:pt x="0" y="3889170"/>
                </a:lnTo>
                <a:close/>
              </a:path>
            </a:pathLst>
          </a:custGeom>
        </p:spPr>
        <p:txBody>
          <a:bodyPr wrap="square">
            <a:noAutofit/>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文本占位符 2"/>
          <p:cNvSpPr>
            <a:spLocks noGrp="1"/>
          </p:cNvSpPr>
          <p:nvPr>
            <p:ph type="body" sz="quarter" idx="10" hasCustomPrompt="1"/>
          </p:nvPr>
        </p:nvSpPr>
        <p:spPr>
          <a:xfrm>
            <a:off x="1" y="659999"/>
            <a:ext cx="12192000" cy="441325"/>
          </a:xfrm>
          <a:prstGeom prst="rect">
            <a:avLst/>
          </a:prstGeom>
        </p:spPr>
        <p:txBody>
          <a:bodyPr/>
          <a:lstStyle>
            <a:lvl1pPr marL="0" indent="0" algn="ctr">
              <a:buNone/>
              <a:defRPr b="1">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endParaRPr lang="zh-CN" altLang="en-US" dirty="0"/>
          </a:p>
        </p:txBody>
      </p:sp>
      <p:cxnSp>
        <p:nvCxnSpPr>
          <p:cNvPr id="3" name="直接连接符 2"/>
          <p:cNvCxnSpPr/>
          <p:nvPr userDrawn="1"/>
        </p:nvCxnSpPr>
        <p:spPr>
          <a:xfrm>
            <a:off x="5530850" y="1233817"/>
            <a:ext cx="11303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67" name="组合 66"/>
          <p:cNvGrpSpPr/>
          <p:nvPr userDrawn="1"/>
        </p:nvGrpSpPr>
        <p:grpSpPr>
          <a:xfrm>
            <a:off x="11320342" y="336984"/>
            <a:ext cx="375782" cy="381044"/>
            <a:chOff x="2571750" y="2347913"/>
            <a:chExt cx="2154238" cy="2184400"/>
          </a:xfrm>
          <a:solidFill>
            <a:srgbClr val="9C0C15"/>
          </a:solidFill>
        </p:grpSpPr>
        <p:sp>
          <p:nvSpPr>
            <p:cNvPr id="68"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69" name="矩形 68"/>
          <p:cNvSpPr/>
          <p:nvPr userDrawn="1"/>
        </p:nvSpPr>
        <p:spPr>
          <a:xfrm>
            <a:off x="0" y="6667501"/>
            <a:ext cx="12192000" cy="19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userDrawn="1"/>
        </p:nvCxnSpPr>
        <p:spPr>
          <a:xfrm>
            <a:off x="-825500" y="6629400"/>
            <a:ext cx="133858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文本框 63"/>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65" name="组合 64"/>
          <p:cNvGrpSpPr/>
          <p:nvPr userDrawn="1"/>
        </p:nvGrpSpPr>
        <p:grpSpPr>
          <a:xfrm>
            <a:off x="10560231" y="428430"/>
            <a:ext cx="375782" cy="381044"/>
            <a:chOff x="2571750" y="2347913"/>
            <a:chExt cx="2154238" cy="2184400"/>
          </a:xfrm>
          <a:solidFill>
            <a:srgbClr val="9C0C15"/>
          </a:solidFill>
        </p:grpSpPr>
        <p:sp>
          <p:nvSpPr>
            <p:cNvPr id="66"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69" name="矩形 68"/>
          <p:cNvSpPr/>
          <p:nvPr userDrawn="1"/>
        </p:nvSpPr>
        <p:spPr>
          <a:xfrm>
            <a:off x="0" y="6604001"/>
            <a:ext cx="12192000" cy="25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组合 69"/>
          <p:cNvGrpSpPr/>
          <p:nvPr userDrawn="1"/>
        </p:nvGrpSpPr>
        <p:grpSpPr>
          <a:xfrm>
            <a:off x="242426" y="663990"/>
            <a:ext cx="434926" cy="434926"/>
            <a:chOff x="226124" y="563587"/>
            <a:chExt cx="434926" cy="434926"/>
          </a:xfrm>
        </p:grpSpPr>
        <p:sp>
          <p:nvSpPr>
            <p:cNvPr id="71" name="椭圆 70"/>
            <p:cNvSpPr/>
            <p:nvPr/>
          </p:nvSpPr>
          <p:spPr bwMode="auto">
            <a:xfrm>
              <a:off x="226124" y="563587"/>
              <a:ext cx="434926" cy="434926"/>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72" name="Freeform 5"/>
            <p:cNvSpPr>
              <a:spLocks noEditPoints="1"/>
            </p:cNvSpPr>
            <p:nvPr userDrawn="1"/>
          </p:nvSpPr>
          <p:spPr bwMode="auto">
            <a:xfrm>
              <a:off x="285312" y="713677"/>
              <a:ext cx="316550" cy="192863"/>
            </a:xfrm>
            <a:custGeom>
              <a:avLst/>
              <a:gdLst>
                <a:gd name="T0" fmla="*/ 0 w 353"/>
                <a:gd name="T1" fmla="*/ 0 h 214"/>
                <a:gd name="T2" fmla="*/ 340 w 353"/>
                <a:gd name="T3" fmla="*/ 0 h 214"/>
                <a:gd name="T4" fmla="*/ 340 w 353"/>
                <a:gd name="T5" fmla="*/ 14 h 214"/>
                <a:gd name="T6" fmla="*/ 340 w 353"/>
                <a:gd name="T7" fmla="*/ 41 h 214"/>
                <a:gd name="T8" fmla="*/ 340 w 353"/>
                <a:gd name="T9" fmla="*/ 115 h 214"/>
                <a:gd name="T10" fmla="*/ 349 w 353"/>
                <a:gd name="T11" fmla="*/ 130 h 214"/>
                <a:gd name="T12" fmla="*/ 344 w 353"/>
                <a:gd name="T13" fmla="*/ 142 h 214"/>
                <a:gd name="T14" fmla="*/ 353 w 353"/>
                <a:gd name="T15" fmla="*/ 198 h 214"/>
                <a:gd name="T16" fmla="*/ 329 w 353"/>
                <a:gd name="T17" fmla="*/ 198 h 214"/>
                <a:gd name="T18" fmla="*/ 325 w 353"/>
                <a:gd name="T19" fmla="*/ 177 h 214"/>
                <a:gd name="T20" fmla="*/ 319 w 353"/>
                <a:gd name="T21" fmla="*/ 198 h 214"/>
                <a:gd name="T22" fmla="*/ 313 w 353"/>
                <a:gd name="T23" fmla="*/ 198 h 214"/>
                <a:gd name="T24" fmla="*/ 321 w 353"/>
                <a:gd name="T25" fmla="*/ 142 h 214"/>
                <a:gd name="T26" fmla="*/ 316 w 353"/>
                <a:gd name="T27" fmla="*/ 130 h 214"/>
                <a:gd name="T28" fmla="*/ 325 w 353"/>
                <a:gd name="T29" fmla="*/ 115 h 214"/>
                <a:gd name="T30" fmla="*/ 325 w 353"/>
                <a:gd name="T31" fmla="*/ 41 h 214"/>
                <a:gd name="T32" fmla="*/ 0 w 353"/>
                <a:gd name="T33" fmla="*/ 41 h 214"/>
                <a:gd name="T34" fmla="*/ 0 w 353"/>
                <a:gd name="T35" fmla="*/ 0 h 214"/>
                <a:gd name="T36" fmla="*/ 49 w 353"/>
                <a:gd name="T37" fmla="*/ 66 h 214"/>
                <a:gd name="T38" fmla="*/ 48 w 353"/>
                <a:gd name="T39" fmla="*/ 180 h 214"/>
                <a:gd name="T40" fmla="*/ 175 w 353"/>
                <a:gd name="T41" fmla="*/ 214 h 214"/>
                <a:gd name="T42" fmla="*/ 299 w 353"/>
                <a:gd name="T43" fmla="*/ 180 h 214"/>
                <a:gd name="T44" fmla="*/ 299 w 353"/>
                <a:gd name="T45" fmla="*/ 66 h 214"/>
                <a:gd name="T46" fmla="*/ 49 w 353"/>
                <a:gd name="T47" fmla="*/ 6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3" h="214">
                  <a:moveTo>
                    <a:pt x="0" y="0"/>
                  </a:moveTo>
                  <a:cubicBezTo>
                    <a:pt x="340" y="0"/>
                    <a:pt x="340" y="0"/>
                    <a:pt x="340" y="0"/>
                  </a:cubicBezTo>
                  <a:cubicBezTo>
                    <a:pt x="340" y="14"/>
                    <a:pt x="340" y="14"/>
                    <a:pt x="340" y="14"/>
                  </a:cubicBezTo>
                  <a:cubicBezTo>
                    <a:pt x="340" y="41"/>
                    <a:pt x="340" y="41"/>
                    <a:pt x="340" y="41"/>
                  </a:cubicBezTo>
                  <a:cubicBezTo>
                    <a:pt x="340" y="115"/>
                    <a:pt x="340" y="115"/>
                    <a:pt x="340" y="115"/>
                  </a:cubicBezTo>
                  <a:cubicBezTo>
                    <a:pt x="345" y="118"/>
                    <a:pt x="349" y="123"/>
                    <a:pt x="349" y="130"/>
                  </a:cubicBezTo>
                  <a:cubicBezTo>
                    <a:pt x="349" y="135"/>
                    <a:pt x="347" y="139"/>
                    <a:pt x="344" y="142"/>
                  </a:cubicBezTo>
                  <a:cubicBezTo>
                    <a:pt x="353" y="198"/>
                    <a:pt x="353" y="198"/>
                    <a:pt x="353" y="198"/>
                  </a:cubicBezTo>
                  <a:cubicBezTo>
                    <a:pt x="329" y="198"/>
                    <a:pt x="329" y="198"/>
                    <a:pt x="329" y="198"/>
                  </a:cubicBezTo>
                  <a:cubicBezTo>
                    <a:pt x="325" y="177"/>
                    <a:pt x="325" y="177"/>
                    <a:pt x="325" y="177"/>
                  </a:cubicBezTo>
                  <a:cubicBezTo>
                    <a:pt x="319" y="198"/>
                    <a:pt x="319" y="198"/>
                    <a:pt x="319" y="198"/>
                  </a:cubicBezTo>
                  <a:cubicBezTo>
                    <a:pt x="313" y="198"/>
                    <a:pt x="313" y="198"/>
                    <a:pt x="313" y="198"/>
                  </a:cubicBezTo>
                  <a:cubicBezTo>
                    <a:pt x="321" y="142"/>
                    <a:pt x="321" y="142"/>
                    <a:pt x="321" y="142"/>
                  </a:cubicBezTo>
                  <a:cubicBezTo>
                    <a:pt x="318" y="139"/>
                    <a:pt x="316" y="135"/>
                    <a:pt x="316" y="130"/>
                  </a:cubicBezTo>
                  <a:cubicBezTo>
                    <a:pt x="316" y="123"/>
                    <a:pt x="320" y="118"/>
                    <a:pt x="325" y="115"/>
                  </a:cubicBezTo>
                  <a:cubicBezTo>
                    <a:pt x="325" y="41"/>
                    <a:pt x="325" y="41"/>
                    <a:pt x="325" y="41"/>
                  </a:cubicBezTo>
                  <a:cubicBezTo>
                    <a:pt x="0" y="41"/>
                    <a:pt x="0" y="41"/>
                    <a:pt x="0" y="41"/>
                  </a:cubicBezTo>
                  <a:cubicBezTo>
                    <a:pt x="0" y="0"/>
                    <a:pt x="0" y="0"/>
                    <a:pt x="0" y="0"/>
                  </a:cubicBezTo>
                  <a:close/>
                  <a:moveTo>
                    <a:pt x="49" y="66"/>
                  </a:moveTo>
                  <a:cubicBezTo>
                    <a:pt x="48" y="180"/>
                    <a:pt x="48" y="180"/>
                    <a:pt x="48" y="180"/>
                  </a:cubicBezTo>
                  <a:cubicBezTo>
                    <a:pt x="98" y="179"/>
                    <a:pt x="138" y="194"/>
                    <a:pt x="175" y="214"/>
                  </a:cubicBezTo>
                  <a:cubicBezTo>
                    <a:pt x="206" y="191"/>
                    <a:pt x="246" y="178"/>
                    <a:pt x="299" y="180"/>
                  </a:cubicBezTo>
                  <a:cubicBezTo>
                    <a:pt x="299" y="142"/>
                    <a:pt x="299" y="104"/>
                    <a:pt x="299" y="66"/>
                  </a:cubicBezTo>
                  <a:lnTo>
                    <a:pt x="49" y="6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3" name="文本占位符 2"/>
          <p:cNvSpPr>
            <a:spLocks noGrp="1"/>
          </p:cNvSpPr>
          <p:nvPr>
            <p:ph type="body" sz="quarter" idx="10" hasCustomPrompt="1"/>
          </p:nvPr>
        </p:nvSpPr>
        <p:spPr>
          <a:xfrm>
            <a:off x="689712" y="657333"/>
            <a:ext cx="8656269" cy="441325"/>
          </a:xfrm>
          <a:prstGeom prst="rect">
            <a:avLst/>
          </a:prstGeom>
        </p:spPr>
        <p:txBody>
          <a:bodyPr/>
          <a:lstStyle>
            <a:lvl1pPr marL="0" indent="0">
              <a:buNone/>
              <a:defRPr b="1">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endParaRPr lang="zh-CN" altLang="en-US" dirty="0"/>
          </a:p>
        </p:txBody>
      </p:sp>
      <p:sp>
        <p:nvSpPr>
          <p:cNvPr id="73" name="文本占位符 2"/>
          <p:cNvSpPr>
            <a:spLocks noGrp="1"/>
          </p:cNvSpPr>
          <p:nvPr>
            <p:ph type="body" sz="quarter" idx="11" hasCustomPrompt="1"/>
          </p:nvPr>
        </p:nvSpPr>
        <p:spPr>
          <a:xfrm>
            <a:off x="689712" y="1203433"/>
            <a:ext cx="8656269" cy="441325"/>
          </a:xfrm>
          <a:prstGeom prst="rect">
            <a:avLst/>
          </a:prstGeom>
        </p:spPr>
        <p:txBody>
          <a:bodyPr/>
          <a:lstStyle>
            <a:lvl1pPr marL="0" indent="0">
              <a:buNone/>
              <a:defRPr sz="2400" b="0">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endParaRPr lang="zh-CN" altLang="en-US" dirty="0"/>
          </a:p>
        </p:txBody>
      </p:sp>
      <p:grpSp>
        <p:nvGrpSpPr>
          <p:cNvPr id="74" name="组合 73"/>
          <p:cNvGrpSpPr/>
          <p:nvPr userDrawn="1"/>
        </p:nvGrpSpPr>
        <p:grpSpPr>
          <a:xfrm>
            <a:off x="11240170" y="330679"/>
            <a:ext cx="375782" cy="381044"/>
            <a:chOff x="2571750" y="2347913"/>
            <a:chExt cx="2154238" cy="2184400"/>
          </a:xfrm>
          <a:solidFill>
            <a:srgbClr val="9C0C15"/>
          </a:solidFill>
        </p:grpSpPr>
        <p:sp>
          <p:nvSpPr>
            <p:cNvPr id="75"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1" y="657333"/>
            <a:ext cx="10582025" cy="441325"/>
          </a:xfrm>
        </p:spPr>
        <p:txBody>
          <a:bodyPr/>
          <a:lstStyle/>
          <a:p>
            <a:pPr>
              <a:lnSpc>
                <a:spcPct val="100000"/>
              </a:lnSpc>
            </a:pPr>
            <a:r>
              <a:rPr lang="en-US" altLang="zh-CN" dirty="0">
                <a:solidFill>
                  <a:schemeClr val="accent1"/>
                </a:solidFill>
              </a:rPr>
              <a:t>Part </a:t>
            </a:r>
            <a:r>
              <a:rPr lang="en-US" altLang="zh-CN" dirty="0" smtClean="0">
                <a:solidFill>
                  <a:schemeClr val="accent1"/>
                </a:solidFill>
              </a:rPr>
              <a:t>one </a:t>
            </a:r>
            <a:r>
              <a:rPr lang="en-US" altLang="zh-CN" dirty="0">
                <a:solidFill>
                  <a:schemeClr val="accent1"/>
                </a:solidFill>
              </a:rPr>
              <a:t>Understanding Words</a:t>
            </a:r>
            <a:endParaRPr lang="en-US" altLang="zh-CN" dirty="0">
              <a:solidFill>
                <a:schemeClr val="accent1"/>
              </a:solidFill>
            </a:endParaRPr>
          </a:p>
          <a:p>
            <a:pPr>
              <a:lnSpc>
                <a:spcPct val="100000"/>
              </a:lnSpc>
            </a:pPr>
            <a:endParaRPr lang="en-US" altLang="zh-CN" dirty="0">
              <a:solidFill>
                <a:schemeClr val="accent1"/>
              </a:solidFill>
            </a:endParaRPr>
          </a:p>
          <a:p>
            <a:pPr>
              <a:lnSpc>
                <a:spcPct val="100000"/>
              </a:lnSpc>
            </a:pPr>
            <a:endParaRPr lang="en-US" altLang="zh-CN" dirty="0">
              <a:solidFill>
                <a:schemeClr val="accent1"/>
              </a:solidFill>
            </a:endParaRPr>
          </a:p>
        </p:txBody>
      </p:sp>
      <p:sp>
        <p:nvSpPr>
          <p:cNvPr id="4" name="文本占位符 3"/>
          <p:cNvSpPr>
            <a:spLocks noGrp="1"/>
          </p:cNvSpPr>
          <p:nvPr>
            <p:ph type="body" sz="quarter" idx="11"/>
          </p:nvPr>
        </p:nvSpPr>
        <p:spPr>
          <a:xfrm>
            <a:off x="689712" y="1216087"/>
            <a:ext cx="11140338" cy="5270437"/>
          </a:xfrm>
        </p:spPr>
        <p:txBody>
          <a:bodyPr/>
          <a:lstStyle/>
          <a:p>
            <a:pPr marL="457200" indent="-457200" algn="just">
              <a:lnSpc>
                <a:spcPct val="150000"/>
              </a:lnSpc>
              <a:buAutoNum type="arabicPeriod"/>
            </a:pPr>
            <a:r>
              <a:rPr lang="en-US" altLang="zh-CN" sz="2800" b="1" dirty="0">
                <a:solidFill>
                  <a:srgbClr val="F29000"/>
                </a:solidFill>
              </a:rPr>
              <a:t>Terminologies &amp; Semi-/Sub-Technical Words</a:t>
            </a:r>
            <a:endParaRPr lang="en-US" altLang="zh-CN" sz="2800" b="1" dirty="0">
              <a:solidFill>
                <a:srgbClr val="F29000"/>
              </a:solidFill>
            </a:endParaRPr>
          </a:p>
          <a:p>
            <a:pPr algn="just">
              <a:lnSpc>
                <a:spcPct val="120000"/>
              </a:lnSpc>
            </a:pPr>
            <a:r>
              <a:rPr lang="en-US" altLang="zh-CN" sz="2800" b="1" dirty="0">
                <a:solidFill>
                  <a:srgbClr val="F29000"/>
                </a:solidFill>
                <a:latin typeface="Arial" panose="020B0604020202020204" pitchFamily="34" charset="0"/>
                <a:cs typeface="Arial" panose="020B0604020202020204" pitchFamily="34" charset="0"/>
              </a:rPr>
              <a:t>1.1 Terms specially used in one field only</a:t>
            </a:r>
            <a:endParaRPr lang="en-US" altLang="zh-CN" sz="2800" b="1" dirty="0">
              <a:solidFill>
                <a:srgbClr val="F29000"/>
              </a:solidFill>
              <a:latin typeface="Arial" panose="020B0604020202020204" pitchFamily="34" charset="0"/>
              <a:cs typeface="Arial" panose="020B0604020202020204" pitchFamily="34" charset="0"/>
            </a:endParaRP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aerial cable                                   optical network unit</a:t>
            </a:r>
            <a:endParaRPr lang="en-US" altLang="zh-CN" sz="2700" dirty="0">
              <a:solidFill>
                <a:schemeClr val="accent1"/>
              </a:solidFill>
              <a:latin typeface="Times New Roman" panose="02020603050405020304" pitchFamily="18" charset="0"/>
              <a:cs typeface="Times New Roman" panose="02020603050405020304" pitchFamily="18" charset="0"/>
            </a:endParaRP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routing code                                  multipath effect      </a:t>
            </a:r>
            <a:endParaRPr lang="en-US" altLang="zh-CN" sz="2700" dirty="0">
              <a:solidFill>
                <a:schemeClr val="accent1"/>
              </a:solidFill>
              <a:latin typeface="Times New Roman" panose="02020603050405020304" pitchFamily="18" charset="0"/>
              <a:cs typeface="Times New Roman" panose="02020603050405020304" pitchFamily="18" charset="0"/>
            </a:endParaRP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optical coupler                              context switching </a:t>
            </a:r>
            <a:endParaRPr lang="en-US" altLang="zh-CN" sz="2700" dirty="0">
              <a:solidFill>
                <a:schemeClr val="accent1"/>
              </a:solidFill>
              <a:latin typeface="Times New Roman" panose="02020603050405020304" pitchFamily="18" charset="0"/>
              <a:cs typeface="Times New Roman" panose="02020603050405020304" pitchFamily="18" charset="0"/>
            </a:endParaRP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frequency division switching</a:t>
            </a:r>
            <a:endParaRPr lang="en-US" altLang="zh-CN" sz="2700" dirty="0">
              <a:solidFill>
                <a:schemeClr val="accent1"/>
              </a:solidFill>
              <a:latin typeface="Times New Roman" panose="02020603050405020304" pitchFamily="18" charset="0"/>
              <a:cs typeface="Times New Roman" panose="02020603050405020304" pitchFamily="18" charset="0"/>
            </a:endParaRP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asymmetric digital subscriber line</a:t>
            </a:r>
            <a:endParaRPr lang="en-US" altLang="zh-CN" sz="2700" dirty="0">
              <a:solidFill>
                <a:schemeClr val="accent1"/>
              </a:solidFill>
              <a:latin typeface="Times New Roman" panose="02020603050405020304" pitchFamily="18" charset="0"/>
              <a:cs typeface="Times New Roman" panose="02020603050405020304" pitchFamily="18" charset="0"/>
            </a:endParaRPr>
          </a:p>
          <a:p>
            <a:pPr marL="457200" indent="-457200">
              <a:lnSpc>
                <a:spcPct val="100000"/>
              </a:lnSpc>
              <a:spcBef>
                <a:spcPts val="1800"/>
              </a:spcBef>
              <a:buFont typeface="Wingdings" panose="05000000000000000000" pitchFamily="2" charset="2"/>
              <a:buChar char="u"/>
            </a:pPr>
            <a:r>
              <a:rPr lang="en-US" altLang="zh-CN" sz="2700" b="1" dirty="0">
                <a:solidFill>
                  <a:srgbClr val="F29000"/>
                </a:solidFill>
                <a:latin typeface="Arial" panose="020B0604020202020204" pitchFamily="34" charset="0"/>
                <a:cs typeface="Arial" panose="020B0604020202020204" pitchFamily="34" charset="0"/>
              </a:rPr>
              <a:t>Do you know any terminologies in your field?</a:t>
            </a:r>
            <a:endParaRPr lang="en-US" altLang="zh-CN" sz="2700" b="1" dirty="0">
              <a:solidFill>
                <a:srgbClr val="F29000"/>
              </a:solidFill>
              <a:latin typeface="Arial" panose="020B0604020202020204" pitchFamily="34" charset="0"/>
              <a:cs typeface="Arial" panose="020B0604020202020204" pitchFamily="34" charset="0"/>
            </a:endParaRPr>
          </a:p>
          <a:p>
            <a:pPr marL="457200" indent="-457200">
              <a:lnSpc>
                <a:spcPct val="100000"/>
              </a:lnSpc>
              <a:spcBef>
                <a:spcPts val="1200"/>
              </a:spcBef>
              <a:buFont typeface="Wingdings" panose="05000000000000000000" pitchFamily="2" charset="2"/>
              <a:buChar char="u"/>
            </a:pPr>
            <a:r>
              <a:rPr lang="en-US" altLang="zh-CN" sz="2700" b="1" dirty="0">
                <a:solidFill>
                  <a:schemeClr val="accent1"/>
                </a:solidFill>
                <a:latin typeface="Arial" panose="020B0604020202020204" pitchFamily="34" charset="0"/>
                <a:cs typeface="Arial" panose="020B0604020202020204" pitchFamily="34" charset="0"/>
              </a:rPr>
              <a:t>Remember what they mean and you’ll never make mistakes.</a:t>
            </a:r>
            <a:endParaRPr lang="en-US" altLang="zh-CN" sz="2700" b="1" dirty="0">
              <a:solidFill>
                <a:schemeClr val="accent1"/>
              </a:solidFill>
              <a:latin typeface="Arial" panose="020B0604020202020204" pitchFamily="34" charset="0"/>
              <a:cs typeface="Arial" panose="020B0604020202020204" pitchFamily="34" charset="0"/>
            </a:endParaRPr>
          </a:p>
          <a:p>
            <a:pPr algn="just">
              <a:lnSpc>
                <a:spcPct val="150000"/>
              </a:lnSpc>
            </a:pPr>
            <a:endParaRPr lang="en-US" altLang="zh-CN" sz="2300" dirty="0">
              <a:solidFill>
                <a:schemeClr val="accent1">
                  <a:lumMod val="75000"/>
                </a:schemeClr>
              </a:solidFill>
            </a:endParaRPr>
          </a:p>
          <a:p>
            <a:pPr algn="just">
              <a:lnSpc>
                <a:spcPct val="150000"/>
              </a:lnSpc>
            </a:pPr>
            <a:endParaRPr lang="zh-CN" altLang="en-US" sz="2300" dirty="0">
              <a:solidFill>
                <a:schemeClr val="accent1">
                  <a:lumMod val="75000"/>
                </a:schemeClr>
              </a:solidFill>
            </a:endParaRPr>
          </a:p>
        </p:txBody>
      </p:sp>
      <p:sp>
        <p:nvSpPr>
          <p:cNvPr id="7" name="文本框 6"/>
          <p:cNvSpPr txBox="1"/>
          <p:nvPr/>
        </p:nvSpPr>
        <p:spPr>
          <a:xfrm>
            <a:off x="8286691" y="3053066"/>
            <a:ext cx="2339102"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noProof="0" dirty="0">
                <a:solidFill>
                  <a:srgbClr val="002060"/>
                </a:solidFill>
                <a:latin typeface="黑体" panose="02010609060101010101" pitchFamily="49" charset="-122"/>
                <a:ea typeface="黑体" panose="02010609060101010101" pitchFamily="49" charset="-122"/>
              </a:rPr>
              <a:t>多径效应</a:t>
            </a:r>
            <a:r>
              <a:rPr lang="en-US" altLang="zh-CN" sz="2400" noProof="0" dirty="0">
                <a:solidFill>
                  <a:srgbClr val="002060"/>
                </a:solidFill>
                <a:latin typeface="黑体" panose="02010609060101010101" pitchFamily="49" charset="-122"/>
                <a:ea typeface="黑体" panose="02010609060101010101" pitchFamily="49" charset="-122"/>
              </a:rPr>
              <a:t>(</a:t>
            </a:r>
            <a:r>
              <a:rPr lang="zh-CN" altLang="en-US" sz="2400" noProof="0" dirty="0">
                <a:solidFill>
                  <a:srgbClr val="002060"/>
                </a:solidFill>
                <a:latin typeface="黑体" panose="02010609060101010101" pitchFamily="49" charset="-122"/>
                <a:ea typeface="黑体" panose="02010609060101010101" pitchFamily="49" charset="-122"/>
              </a:rPr>
              <a:t>电子</a:t>
            </a:r>
            <a:r>
              <a:rPr lang="en-US" altLang="zh-CN" sz="2400" noProof="0" dirty="0">
                <a:solidFill>
                  <a:srgbClr val="002060"/>
                </a:solidFill>
                <a:latin typeface="黑体" panose="02010609060101010101" pitchFamily="49" charset="-122"/>
                <a:ea typeface="黑体" panose="02010609060101010101" pitchFamily="49" charset="-122"/>
              </a:rPr>
              <a:t>)</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endParaRPr>
          </a:p>
        </p:txBody>
      </p:sp>
      <p:sp>
        <p:nvSpPr>
          <p:cNvPr id="9" name="文本框 8"/>
          <p:cNvSpPr txBox="1"/>
          <p:nvPr/>
        </p:nvSpPr>
        <p:spPr>
          <a:xfrm>
            <a:off x="3190875" y="3050533"/>
            <a:ext cx="2339102"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rgbClr val="002060"/>
                </a:solidFill>
                <a:latin typeface="黑体" panose="02010609060101010101" pitchFamily="49" charset="-122"/>
                <a:ea typeface="黑体" panose="02010609060101010101" pitchFamily="49" charset="-122"/>
              </a:rPr>
              <a:t>路由选择码</a:t>
            </a: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计</a:t>
            </a:r>
            <a:r>
              <a:rPr lang="en-US" altLang="zh-CN" sz="2400" dirty="0">
                <a:solidFill>
                  <a:srgbClr val="002060"/>
                </a:solidFill>
                <a:latin typeface="黑体" panose="02010609060101010101" pitchFamily="49" charset="-122"/>
                <a:ea typeface="黑体" panose="02010609060101010101" pitchFamily="49" charset="-122"/>
              </a:rPr>
              <a:t>)</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endParaRPr>
          </a:p>
        </p:txBody>
      </p:sp>
      <p:sp>
        <p:nvSpPr>
          <p:cNvPr id="10" name="文本框 9"/>
          <p:cNvSpPr txBox="1"/>
          <p:nvPr/>
        </p:nvSpPr>
        <p:spPr>
          <a:xfrm>
            <a:off x="3188180" y="2580967"/>
            <a:ext cx="2031325"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rgbClr val="002060"/>
                </a:solidFill>
                <a:latin typeface="黑体" panose="02010609060101010101" pitchFamily="49" charset="-122"/>
                <a:ea typeface="黑体" panose="02010609060101010101" pitchFamily="49" charset="-122"/>
              </a:rPr>
              <a:t>架空电缆</a:t>
            </a: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电</a:t>
            </a:r>
            <a:r>
              <a:rPr lang="en-US" altLang="zh-CN" sz="2400" dirty="0">
                <a:solidFill>
                  <a:srgbClr val="002060"/>
                </a:solidFill>
                <a:latin typeface="黑体" panose="02010609060101010101" pitchFamily="49" charset="-122"/>
                <a:ea typeface="黑体" panose="02010609060101010101" pitchFamily="49" charset="-122"/>
              </a:rPr>
              <a:t>)</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endParaRPr>
          </a:p>
        </p:txBody>
      </p:sp>
      <p:sp>
        <p:nvSpPr>
          <p:cNvPr id="11" name="文本框 10"/>
          <p:cNvSpPr txBox="1"/>
          <p:nvPr/>
        </p:nvSpPr>
        <p:spPr>
          <a:xfrm>
            <a:off x="3565386" y="3528000"/>
            <a:ext cx="2339102"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rgbClr val="002060"/>
                </a:solidFill>
                <a:latin typeface="黑体" panose="02010609060101010101" pitchFamily="49" charset="-122"/>
                <a:ea typeface="黑体" panose="02010609060101010101" pitchFamily="49" charset="-122"/>
              </a:rPr>
              <a:t>光耦合器</a:t>
            </a: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电子</a:t>
            </a:r>
            <a:r>
              <a:rPr lang="en-US" altLang="zh-CN" sz="2400" dirty="0">
                <a:solidFill>
                  <a:srgbClr val="002060"/>
                </a:solidFill>
                <a:latin typeface="黑体" panose="02010609060101010101" pitchFamily="49" charset="-122"/>
                <a:ea typeface="黑体" panose="02010609060101010101" pitchFamily="49" charset="-122"/>
              </a:rPr>
              <a:t>)</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endParaRPr>
          </a:p>
        </p:txBody>
      </p:sp>
      <p:sp>
        <p:nvSpPr>
          <p:cNvPr id="12" name="文本框 11"/>
          <p:cNvSpPr txBox="1"/>
          <p:nvPr/>
        </p:nvSpPr>
        <p:spPr>
          <a:xfrm>
            <a:off x="8620125" y="3534981"/>
            <a:ext cx="2339102"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rgbClr val="002060"/>
                </a:solidFill>
                <a:latin typeface="黑体" panose="02010609060101010101" pitchFamily="49" charset="-122"/>
                <a:ea typeface="黑体" panose="02010609060101010101" pitchFamily="49" charset="-122"/>
              </a:rPr>
              <a:t>上下文转接</a:t>
            </a: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计</a:t>
            </a:r>
            <a:r>
              <a:rPr lang="en-US" altLang="zh-CN" sz="2400" dirty="0">
                <a:solidFill>
                  <a:srgbClr val="002060"/>
                </a:solidFill>
                <a:latin typeface="黑体" panose="02010609060101010101" pitchFamily="49" charset="-122"/>
                <a:ea typeface="黑体" panose="02010609060101010101" pitchFamily="49" charset="-122"/>
              </a:rPr>
              <a:t>)</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endParaRPr>
          </a:p>
        </p:txBody>
      </p:sp>
      <p:sp>
        <p:nvSpPr>
          <p:cNvPr id="13" name="文本框 12"/>
          <p:cNvSpPr txBox="1"/>
          <p:nvPr/>
        </p:nvSpPr>
        <p:spPr>
          <a:xfrm>
            <a:off x="5638800" y="4060800"/>
            <a:ext cx="2339102"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rgbClr val="002060"/>
                </a:solidFill>
                <a:latin typeface="黑体" panose="02010609060101010101" pitchFamily="49" charset="-122"/>
                <a:ea typeface="黑体" panose="02010609060101010101" pitchFamily="49" charset="-122"/>
              </a:rPr>
              <a:t>频分交换</a:t>
            </a: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电信</a:t>
            </a:r>
            <a:r>
              <a:rPr lang="en-US" altLang="zh-CN" sz="2400" dirty="0">
                <a:solidFill>
                  <a:srgbClr val="002060"/>
                </a:solidFill>
                <a:latin typeface="黑体" panose="02010609060101010101" pitchFamily="49" charset="-122"/>
                <a:ea typeface="黑体" panose="02010609060101010101" pitchFamily="49" charset="-122"/>
              </a:rPr>
              <a:t>)</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endParaRPr>
          </a:p>
        </p:txBody>
      </p:sp>
      <p:sp>
        <p:nvSpPr>
          <p:cNvPr id="14" name="文本框 13"/>
          <p:cNvSpPr txBox="1"/>
          <p:nvPr/>
        </p:nvSpPr>
        <p:spPr>
          <a:xfrm>
            <a:off x="6346686" y="4533899"/>
            <a:ext cx="3877985" cy="461665"/>
          </a:xfrm>
          <a:prstGeom prst="rect">
            <a:avLst/>
          </a:prstGeom>
          <a:solidFill>
            <a:srgbClr val="4BD0FF"/>
          </a:solidFill>
        </p:spPr>
        <p:txBody>
          <a:bodyPr wrap="none" rtlCol="0">
            <a:spAutoFit/>
          </a:bodyPr>
          <a:lstStyle/>
          <a:p>
            <a:pPr lvl="0">
              <a:defRPr/>
            </a:pPr>
            <a:r>
              <a:rPr lang="zh-CN" altLang="en-US" sz="2400" dirty="0">
                <a:solidFill>
                  <a:srgbClr val="002060"/>
                </a:solidFill>
                <a:latin typeface="黑体" panose="02010609060101010101" pitchFamily="49" charset="-122"/>
                <a:ea typeface="黑体" panose="02010609060101010101" pitchFamily="49" charset="-122"/>
              </a:rPr>
              <a:t>非对称数字用户线路</a:t>
            </a: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电信</a:t>
            </a:r>
            <a:r>
              <a:rPr lang="en-US" altLang="zh-CN" sz="2400" dirty="0">
                <a:solidFill>
                  <a:srgbClr val="002060"/>
                </a:solidFill>
                <a:latin typeface="黑体" panose="02010609060101010101" pitchFamily="49" charset="-122"/>
                <a:ea typeface="黑体" panose="02010609060101010101" pitchFamily="49" charset="-122"/>
              </a:rPr>
              <a:t>)</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endParaRPr>
          </a:p>
        </p:txBody>
      </p:sp>
      <p:sp>
        <p:nvSpPr>
          <p:cNvPr id="15" name="文本框 14"/>
          <p:cNvSpPr txBox="1"/>
          <p:nvPr/>
        </p:nvSpPr>
        <p:spPr>
          <a:xfrm>
            <a:off x="8855410" y="2588868"/>
            <a:ext cx="2646878" cy="461665"/>
          </a:xfrm>
          <a:prstGeom prst="rect">
            <a:avLst/>
          </a:prstGeom>
          <a:solidFill>
            <a:srgbClr val="4BD0FF"/>
          </a:solidFill>
        </p:spPr>
        <p:txBody>
          <a:bodyPr wrap="none" rtlCol="0">
            <a:spAutoFit/>
          </a:bodyPr>
          <a:lstStyle/>
          <a:p>
            <a:pPr lvl="0">
              <a:defRPr/>
            </a:pPr>
            <a:r>
              <a:rPr lang="zh-CN" altLang="en-US" sz="2400" dirty="0">
                <a:solidFill>
                  <a:srgbClr val="002060"/>
                </a:solidFill>
                <a:latin typeface="黑体" panose="02010609060101010101" pitchFamily="49" charset="-122"/>
                <a:ea typeface="黑体" panose="02010609060101010101" pitchFamily="49" charset="-122"/>
              </a:rPr>
              <a:t>光网络单元</a:t>
            </a: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电信</a:t>
            </a:r>
            <a:r>
              <a:rPr lang="en-US" altLang="zh-CN" sz="2400" dirty="0">
                <a:solidFill>
                  <a:srgbClr val="002060"/>
                </a:solidFill>
                <a:latin typeface="黑体" panose="02010609060101010101" pitchFamily="49" charset="-122"/>
                <a:ea typeface="黑体" panose="02010609060101010101" pitchFamily="49" charset="-122"/>
              </a:rPr>
              <a:t>)</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500"/>
                                        <p:tgtEl>
                                          <p:spTgt spid="4">
                                            <p:txEl>
                                              <p:pRg st="2" end="2"/>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wipe(left)">
                                      <p:cBhvr>
                                        <p:cTn id="15" dur="500"/>
                                        <p:tgtEl>
                                          <p:spTgt spid="4">
                                            <p:txEl>
                                              <p:pRg st="3" end="3"/>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wipe(left)">
                                      <p:cBhvr>
                                        <p:cTn id="18" dur="500"/>
                                        <p:tgtEl>
                                          <p:spTgt spid="4">
                                            <p:txEl>
                                              <p:pRg st="4" end="4"/>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wipe(left)">
                                      <p:cBhvr>
                                        <p:cTn id="21" dur="500"/>
                                        <p:tgtEl>
                                          <p:spTgt spid="4">
                                            <p:txEl>
                                              <p:pRg st="5" end="5"/>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wipe(left)">
                                      <p:cBhvr>
                                        <p:cTn id="24" dur="500"/>
                                        <p:tgtEl>
                                          <p:spTgt spid="4">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
                                            <p:txEl>
                                              <p:pRg st="7" end="7"/>
                                            </p:txEl>
                                          </p:spTgt>
                                        </p:tgtEl>
                                        <p:attrNameLst>
                                          <p:attrName>style.visibility</p:attrName>
                                        </p:attrNameLst>
                                      </p:cBhvr>
                                      <p:to>
                                        <p:strVal val="visible"/>
                                      </p:to>
                                    </p:set>
                                    <p:animEffect transition="in" filter="wipe(left)">
                                      <p:cBhvr>
                                        <p:cTn id="61" dur="500"/>
                                        <p:tgtEl>
                                          <p:spTgt spid="4">
                                            <p:txEl>
                                              <p:pRg st="7" end="7"/>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4">
                                            <p:txEl>
                                              <p:pRg st="8" end="8"/>
                                            </p:txEl>
                                          </p:spTgt>
                                        </p:tgtEl>
                                        <p:attrNameLst>
                                          <p:attrName>style.visibility</p:attrName>
                                        </p:attrNameLst>
                                      </p:cBhvr>
                                      <p:to>
                                        <p:strVal val="visible"/>
                                      </p:to>
                                    </p:set>
                                    <p:animEffect transition="in" filter="wipe(left)">
                                      <p:cBhvr>
                                        <p:cTn id="66"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animBg="1"/>
      <p:bldP spid="9" grpId="0" animBg="1"/>
      <p:bldP spid="10" grpId="0" animBg="1"/>
      <p:bldP spid="11" grpId="0" animBg="1"/>
      <p:bldP spid="12" grpId="0" animBg="1"/>
      <p:bldP spid="13" grpId="0" animBg="1"/>
      <p:bldP spid="14" grpId="0" animBg="1"/>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2" y="509853"/>
            <a:ext cx="9606432" cy="441325"/>
          </a:xfrm>
        </p:spPr>
        <p:txBody>
          <a:bodyPr/>
          <a:lstStyle/>
          <a:p>
            <a:pPr>
              <a:lnSpc>
                <a:spcPct val="100000"/>
              </a:lnSpc>
            </a:pPr>
            <a:r>
              <a:rPr lang="en-US" altLang="zh-CN" dirty="0" smtClean="0"/>
              <a:t>Part 2</a:t>
            </a:r>
            <a:r>
              <a:rPr lang="zh-CN" altLang="en-US" dirty="0" smtClean="0"/>
              <a:t>：</a:t>
            </a:r>
            <a:r>
              <a:rPr lang="en-US" altLang="zh-CN" dirty="0" smtClean="0"/>
              <a:t> </a:t>
            </a:r>
            <a:r>
              <a:rPr lang="en-US" altLang="zh-CN" dirty="0" smtClean="0">
                <a:latin typeface="Times New Roman" panose="02020603050405020304" pitchFamily="18" charset="0"/>
              </a:rPr>
              <a:t>Techniques of Words Translation</a:t>
            </a:r>
            <a:endParaRPr lang="en-US" altLang="zh-CN" dirty="0">
              <a:solidFill>
                <a:schemeClr val="accent1"/>
              </a:solidFill>
            </a:endParaRPr>
          </a:p>
        </p:txBody>
      </p:sp>
      <p:sp>
        <p:nvSpPr>
          <p:cNvPr id="4" name="文本占位符 3"/>
          <p:cNvSpPr>
            <a:spLocks noGrp="1"/>
          </p:cNvSpPr>
          <p:nvPr>
            <p:ph type="body" sz="quarter" idx="11"/>
          </p:nvPr>
        </p:nvSpPr>
        <p:spPr>
          <a:xfrm>
            <a:off x="486697" y="1216087"/>
            <a:ext cx="11312013" cy="4727513"/>
          </a:xfrm>
        </p:spPr>
        <p:txBody>
          <a:bodyPr/>
          <a:lstStyle/>
          <a:p>
            <a:pPr marL="571500" indent="-571500">
              <a:buAutoNum type="arabicPeriod"/>
            </a:pPr>
            <a:r>
              <a:rPr lang="en-US" altLang="zh-CN" sz="2800" b="1" dirty="0" smtClean="0">
                <a:latin typeface="Times New Roman" panose="02020603050405020304" pitchFamily="18" charset="0"/>
              </a:rPr>
              <a:t>Derivation of the words’ meaning </a:t>
            </a:r>
            <a:r>
              <a:rPr lang="en-US" altLang="zh-CN" sz="2800" b="1" dirty="0" smtClean="0">
                <a:latin typeface="Times New Roman" panose="02020603050405020304" pitchFamily="18" charset="0"/>
              </a:rPr>
              <a:t>(</a:t>
            </a:r>
            <a:r>
              <a:rPr lang="zh-CN" altLang="en-US" sz="2800" b="1" dirty="0" smtClean="0">
                <a:latin typeface="Times New Roman" panose="02020603050405020304" pitchFamily="18" charset="0"/>
              </a:rPr>
              <a:t>引申</a:t>
            </a:r>
            <a:r>
              <a:rPr lang="en-US" altLang="zh-CN" sz="2800" b="1" dirty="0" smtClean="0">
                <a:latin typeface="Times New Roman" panose="02020603050405020304" pitchFamily="18" charset="0"/>
              </a:rPr>
              <a:t>)</a:t>
            </a:r>
            <a:endParaRPr lang="en-US" altLang="zh-CN" sz="2800" b="1" dirty="0" smtClean="0">
              <a:latin typeface="Times New Roman" panose="02020603050405020304" pitchFamily="18" charset="0"/>
            </a:endParaRPr>
          </a:p>
          <a:p>
            <a:pPr marL="571500" indent="-571500"/>
            <a:r>
              <a:rPr lang="en-US" altLang="zh-CN" sz="2800" dirty="0" smtClean="0">
                <a:latin typeface="Times New Roman" panose="02020603050405020304" pitchFamily="18" charset="0"/>
              </a:rPr>
              <a:t>             Sometimes, it is difficult to find  a word’s meaning from the explanation given in dictionaries. In this case, we can translate the word more flexibly.</a:t>
            </a:r>
            <a:endParaRPr lang="en-US" altLang="zh-CN" sz="2800" dirty="0" smtClean="0">
              <a:solidFill>
                <a:srgbClr val="A50021"/>
              </a:solidFill>
              <a:latin typeface="Times New Roman" panose="02020603050405020304" pitchFamily="18" charset="0"/>
            </a:endParaRPr>
          </a:p>
          <a:p>
            <a:pPr marL="571500" indent="-571500"/>
            <a:r>
              <a:rPr lang="en-US" altLang="zh-CN" sz="2800" b="1" dirty="0" smtClean="0">
                <a:solidFill>
                  <a:srgbClr val="A50021"/>
                </a:solidFill>
                <a:latin typeface="Times New Roman" panose="02020603050405020304" pitchFamily="18" charset="0"/>
              </a:rPr>
              <a:t>For example:</a:t>
            </a:r>
            <a:endParaRPr lang="en-US" altLang="zh-CN" sz="2800" b="1" dirty="0" smtClean="0">
              <a:solidFill>
                <a:srgbClr val="A50021"/>
              </a:solidFill>
              <a:latin typeface="Times New Roman" panose="02020603050405020304" pitchFamily="18" charset="0"/>
            </a:endParaRPr>
          </a:p>
          <a:p>
            <a:pPr marL="571500" indent="-571500"/>
            <a:r>
              <a:rPr lang="en-US" altLang="zh-CN" sz="2800" dirty="0" smtClean="0">
                <a:latin typeface="Times New Roman" panose="02020603050405020304" pitchFamily="18" charset="0"/>
              </a:rPr>
              <a:t>A.          The purpose of this book is to introduce you to these fundamental ideas, models, and results that </a:t>
            </a:r>
            <a:r>
              <a:rPr lang="en-US" altLang="zh-CN" sz="2800" b="1" dirty="0" smtClean="0">
                <a:latin typeface="Times New Roman" panose="02020603050405020304" pitchFamily="18" charset="0"/>
              </a:rPr>
              <a:t>permeate</a:t>
            </a:r>
            <a:r>
              <a:rPr lang="en-US" altLang="zh-CN" sz="2800" dirty="0" smtClean="0">
                <a:latin typeface="Times New Roman" panose="02020603050405020304" pitchFamily="18" charset="0"/>
              </a:rPr>
              <a:t> computer science, the basic paradigms of our field.                                </a:t>
            </a:r>
            <a:endParaRPr lang="en-US" altLang="zh-CN" sz="2800" dirty="0" smtClean="0">
              <a:latin typeface="Times New Roman" panose="02020603050405020304" pitchFamily="18" charset="0"/>
            </a:endParaRPr>
          </a:p>
          <a:p>
            <a:pPr marL="571500" indent="-571500"/>
            <a:r>
              <a:rPr lang="en-US" altLang="zh-CN" sz="2800" dirty="0" smtClean="0">
                <a:latin typeface="Times New Roman" panose="02020603050405020304" pitchFamily="18" charset="0"/>
              </a:rPr>
              <a:t>           </a:t>
            </a:r>
            <a:r>
              <a:rPr lang="zh-CN" altLang="en-US" sz="2800" dirty="0" smtClean="0">
                <a:latin typeface="Times New Roman" panose="02020603050405020304" pitchFamily="18" charset="0"/>
              </a:rPr>
              <a:t>该书的目的是向读者介绍</a:t>
            </a:r>
            <a:r>
              <a:rPr lang="zh-CN" altLang="en-US" sz="2800" b="1" u="sng" dirty="0" smtClean="0">
                <a:latin typeface="Times New Roman" panose="02020603050405020304" pitchFamily="18" charset="0"/>
              </a:rPr>
              <a:t>贯穿</a:t>
            </a:r>
            <a:r>
              <a:rPr lang="zh-CN" altLang="en-US" sz="2800" dirty="0" smtClean="0">
                <a:latin typeface="Times New Roman" panose="02020603050405020304" pitchFamily="18" charset="0"/>
              </a:rPr>
              <a:t>于计算机科学的基本思想、模型以及结果，</a:t>
            </a:r>
            <a:r>
              <a:rPr lang="zh-CN" altLang="en-US" sz="2800" dirty="0" smtClean="0">
                <a:solidFill>
                  <a:srgbClr val="FF0000"/>
                </a:solidFill>
                <a:latin typeface="Times New Roman" panose="02020603050405020304" pitchFamily="18" charset="0"/>
              </a:rPr>
              <a:t>也就是</a:t>
            </a:r>
            <a:r>
              <a:rPr lang="zh-CN" altLang="en-US" sz="2800" dirty="0" smtClean="0">
                <a:latin typeface="Times New Roman" panose="02020603050405020304" pitchFamily="18" charset="0"/>
              </a:rPr>
              <a:t>该领域的基本范例。</a:t>
            </a:r>
            <a:endParaRPr lang="zh-CN" altLang="en-US" sz="2800" dirty="0" smtClean="0">
              <a:latin typeface="Times New Roman" panose="02020603050405020304" pitchFamily="18" charset="0"/>
            </a:endParaRPr>
          </a:p>
          <a:p>
            <a:pPr marL="342900" indent="-342900" algn="just">
              <a:lnSpc>
                <a:spcPct val="150000"/>
              </a:lnSpc>
              <a:buFont typeface="Arial" panose="020B0604020202020204" pitchFamily="34" charset="0"/>
              <a:buChar char="•"/>
            </a:pPr>
            <a:r>
              <a:rPr lang="zh-CN" altLang="en-US" sz="2800" b="1" dirty="0" smtClean="0">
                <a:solidFill>
                  <a:schemeClr val="accent1">
                    <a:lumMod val="75000"/>
                  </a:schemeClr>
                </a:solidFill>
              </a:rPr>
              <a:t>。</a:t>
            </a:r>
            <a:endParaRPr lang="zh-CN" altLang="en-US" sz="2800" dirty="0">
              <a:solidFill>
                <a:schemeClr val="accent1">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arn(inVertic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arn(inVertical)">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501445" y="1247676"/>
            <a:ext cx="11223523" cy="4863191"/>
          </a:xfrm>
        </p:spPr>
        <p:txBody>
          <a:bodyPr/>
          <a:lstStyle/>
          <a:p>
            <a:r>
              <a:rPr lang="en-US" sz="3600" dirty="0" smtClean="0">
                <a:latin typeface="Times New Roman" panose="02020603050405020304" pitchFamily="18" charset="0"/>
                <a:cs typeface="Times New Roman" panose="02020603050405020304" pitchFamily="18" charset="0"/>
              </a:rPr>
              <a:t>Brightness estimating is a skill </a:t>
            </a:r>
            <a:r>
              <a:rPr lang="en-US" sz="3600" u="sng" dirty="0" smtClean="0">
                <a:latin typeface="Times New Roman" panose="02020603050405020304" pitchFamily="18" charset="0"/>
                <a:cs typeface="Times New Roman" panose="02020603050405020304" pitchFamily="18" charset="0"/>
              </a:rPr>
              <a:t>honed</a:t>
            </a:r>
            <a:r>
              <a:rPr lang="en-US" sz="3600" dirty="0" smtClean="0">
                <a:latin typeface="Times New Roman" panose="02020603050405020304" pitchFamily="18" charset="0"/>
                <a:cs typeface="Times New Roman" panose="02020603050405020304" pitchFamily="18" charset="0"/>
              </a:rPr>
              <a:t> by practice and experience.  (from Alan </a:t>
            </a:r>
            <a:r>
              <a:rPr lang="en-US" sz="3600" dirty="0" err="1" smtClean="0">
                <a:latin typeface="Times New Roman" panose="02020603050405020304" pitchFamily="18" charset="0"/>
                <a:cs typeface="Times New Roman" panose="02020603050405020304" pitchFamily="18" charset="0"/>
              </a:rPr>
              <a:t>MacRobert</a:t>
            </a:r>
            <a:r>
              <a:rPr lang="en-US" sz="3600" dirty="0" smtClean="0">
                <a:latin typeface="Times New Roman" panose="02020603050405020304" pitchFamily="18" charset="0"/>
                <a:cs typeface="Times New Roman" panose="02020603050405020304" pitchFamily="18" charset="0"/>
              </a:rPr>
              <a:t>: </a:t>
            </a:r>
            <a:r>
              <a:rPr lang="en-US" sz="3600" i="1" dirty="0" smtClean="0">
                <a:latin typeface="Times New Roman" panose="02020603050405020304" pitchFamily="18" charset="0"/>
                <a:cs typeface="Times New Roman" panose="02020603050405020304" pitchFamily="18" charset="0"/>
              </a:rPr>
              <a:t>The lure of variable stars</a:t>
            </a:r>
            <a:r>
              <a:rPr lang="en-US" sz="3600" dirty="0" smtClean="0">
                <a:latin typeface="Times New Roman" panose="02020603050405020304" pitchFamily="18" charset="0"/>
                <a:cs typeface="Times New Roman" panose="02020603050405020304" pitchFamily="18" charset="0"/>
              </a:rPr>
              <a:t>)</a:t>
            </a:r>
            <a:endParaRPr lang="en-US" sz="3600" dirty="0" smtClean="0">
              <a:latin typeface="Times New Roman" panose="02020603050405020304" pitchFamily="18" charset="0"/>
              <a:cs typeface="Times New Roman" panose="02020603050405020304" pitchFamily="18" charset="0"/>
            </a:endParaRPr>
          </a:p>
          <a:p>
            <a:endParaRPr lang="en-US" sz="3600" dirty="0" smtClean="0">
              <a:latin typeface="Times New Roman" panose="02020603050405020304" pitchFamily="18" charset="0"/>
              <a:cs typeface="Times New Roman" panose="02020603050405020304" pitchFamily="18" charset="0"/>
            </a:endParaRPr>
          </a:p>
          <a:p>
            <a:r>
              <a:rPr lang="en-US" sz="3600" dirty="0" smtClean="0">
                <a:latin typeface="Times New Roman" panose="02020603050405020304" pitchFamily="18" charset="0"/>
                <a:cs typeface="Times New Roman" panose="02020603050405020304" pitchFamily="18" charset="0"/>
              </a:rPr>
              <a:t>   </a:t>
            </a:r>
            <a:r>
              <a:rPr lang="zh-CN" altLang="en-US" sz="3600" dirty="0" smtClean="0">
                <a:latin typeface="Times New Roman" panose="02020603050405020304" pitchFamily="18" charset="0"/>
                <a:cs typeface="Times New Roman" panose="02020603050405020304" pitchFamily="18" charset="0"/>
              </a:rPr>
              <a:t>估计亮度的</a:t>
            </a:r>
            <a:r>
              <a:rPr lang="zh-CN" altLang="en-US" sz="3600" dirty="0" smtClean="0">
                <a:solidFill>
                  <a:srgbClr val="FF0000"/>
                </a:solidFill>
                <a:latin typeface="Times New Roman" panose="02020603050405020304" pitchFamily="18" charset="0"/>
                <a:cs typeface="Times New Roman" panose="02020603050405020304" pitchFamily="18" charset="0"/>
              </a:rPr>
              <a:t>技巧</a:t>
            </a:r>
            <a:r>
              <a:rPr lang="zh-CN" altLang="en-US" sz="3600" dirty="0" smtClean="0">
                <a:latin typeface="Times New Roman" panose="02020603050405020304" pitchFamily="18" charset="0"/>
                <a:cs typeface="Times New Roman" panose="02020603050405020304" pitchFamily="18" charset="0"/>
              </a:rPr>
              <a:t>是通过实践与经验而</a:t>
            </a:r>
            <a:r>
              <a:rPr lang="zh-CN" altLang="en-US" sz="3600" dirty="0" smtClean="0">
                <a:solidFill>
                  <a:srgbClr val="FF0000"/>
                </a:solidFill>
                <a:latin typeface="Times New Roman" panose="02020603050405020304" pitchFamily="18" charset="0"/>
                <a:cs typeface="Times New Roman" panose="02020603050405020304" pitchFamily="18" charset="0"/>
              </a:rPr>
              <a:t>练就</a:t>
            </a:r>
            <a:r>
              <a:rPr lang="zh-CN" altLang="en-US" sz="3600" dirty="0" smtClean="0">
                <a:latin typeface="Times New Roman" panose="02020603050405020304" pitchFamily="18" charset="0"/>
                <a:cs typeface="Times New Roman" panose="02020603050405020304" pitchFamily="18" charset="0"/>
              </a:rPr>
              <a:t>的。</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1" y="847494"/>
            <a:ext cx="11079501" cy="3798248"/>
          </a:xfrm>
        </p:spPr>
        <p:txBody>
          <a:bodyPr/>
          <a:lstStyle/>
          <a:p>
            <a:r>
              <a:rPr lang="en-US" altLang="zh-CN" sz="3200" dirty="0" smtClean="0">
                <a:latin typeface="Times New Roman" panose="02020603050405020304" pitchFamily="18" charset="0"/>
                <a:cs typeface="Times New Roman" panose="02020603050405020304" pitchFamily="18" charset="0"/>
              </a:rPr>
              <a:t>If  your observations show a </a:t>
            </a:r>
            <a:r>
              <a:rPr lang="en-US" altLang="zh-CN" sz="3200" u="sng" dirty="0" smtClean="0">
                <a:latin typeface="Times New Roman" panose="02020603050405020304" pitchFamily="18" charset="0"/>
                <a:cs typeface="Times New Roman" panose="02020603050405020304" pitchFamily="18" charset="0"/>
              </a:rPr>
              <a:t>scatter</a:t>
            </a:r>
            <a:r>
              <a:rPr lang="en-US" altLang="zh-CN" sz="3200" dirty="0" smtClean="0">
                <a:latin typeface="Times New Roman" panose="02020603050405020304" pitchFamily="18" charset="0"/>
                <a:cs typeface="Times New Roman" panose="02020603050405020304" pitchFamily="18" charset="0"/>
              </a:rPr>
              <a:t> of 0.5 magnitude, you’ll soon be </a:t>
            </a:r>
            <a:r>
              <a:rPr lang="en-US" altLang="zh-CN" sz="3200" u="sng" dirty="0" smtClean="0">
                <a:latin typeface="Times New Roman" panose="02020603050405020304" pitchFamily="18" charset="0"/>
                <a:cs typeface="Times New Roman" panose="02020603050405020304" pitchFamily="18" charset="0"/>
              </a:rPr>
              <a:t>burning</a:t>
            </a:r>
            <a:r>
              <a:rPr lang="en-US" altLang="zh-CN" sz="3200" dirty="0" smtClean="0">
                <a:latin typeface="Times New Roman" panose="02020603050405020304" pitchFamily="18" charset="0"/>
                <a:cs typeface="Times New Roman" panose="02020603050405020304" pitchFamily="18" charset="0"/>
              </a:rPr>
              <a:t> with curiosity about whether the star really changes that much or whether it’s all in your eyes. </a:t>
            </a:r>
            <a:endParaRPr lang="en-US" altLang="zh-CN" sz="3200" dirty="0" smtClean="0">
              <a:latin typeface="Times New Roman" panose="02020603050405020304" pitchFamily="18" charset="0"/>
              <a:cs typeface="Times New Roman" panose="02020603050405020304" pitchFamily="18" charset="0"/>
            </a:endParaRPr>
          </a:p>
          <a:p>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     </a:t>
            </a:r>
            <a:r>
              <a:rPr lang="zh-CN" altLang="en-US" sz="3200" dirty="0" smtClean="0">
                <a:latin typeface="Times New Roman" panose="02020603050405020304" pitchFamily="18" charset="0"/>
                <a:cs typeface="Times New Roman" panose="02020603050405020304" pitchFamily="18" charset="0"/>
              </a:rPr>
              <a:t>如果你的观察结果有</a:t>
            </a:r>
            <a:r>
              <a:rPr lang="en-US" altLang="zh-CN" sz="3200" dirty="0" smtClean="0">
                <a:latin typeface="Times New Roman" panose="02020603050405020304" pitchFamily="18" charset="0"/>
                <a:cs typeface="Times New Roman" panose="02020603050405020304" pitchFamily="18" charset="0"/>
              </a:rPr>
              <a:t>0.5</a:t>
            </a:r>
            <a:r>
              <a:rPr lang="zh-CN" altLang="en-US" sz="3200" dirty="0" smtClean="0">
                <a:latin typeface="Times New Roman" panose="02020603050405020304" pitchFamily="18" charset="0"/>
                <a:cs typeface="Times New Roman" panose="02020603050405020304" pitchFamily="18" charset="0"/>
              </a:rPr>
              <a:t>星等的</a:t>
            </a:r>
            <a:r>
              <a:rPr lang="zh-CN" altLang="en-US" sz="3200" dirty="0" smtClean="0">
                <a:solidFill>
                  <a:srgbClr val="FF0000"/>
                </a:solidFill>
                <a:latin typeface="Times New Roman" panose="02020603050405020304" pitchFamily="18" charset="0"/>
                <a:cs typeface="Times New Roman" panose="02020603050405020304" pitchFamily="18" charset="0"/>
              </a:rPr>
              <a:t>出入</a:t>
            </a:r>
            <a:r>
              <a:rPr lang="zh-CN" altLang="en-US" sz="3200" dirty="0" smtClean="0">
                <a:latin typeface="Times New Roman" panose="02020603050405020304" pitchFamily="18" charset="0"/>
                <a:cs typeface="Times New Roman" panose="02020603050405020304" pitchFamily="18" charset="0"/>
              </a:rPr>
              <a:t>，你就会好奇地</a:t>
            </a:r>
            <a:r>
              <a:rPr lang="zh-CN" altLang="en-US" sz="3200" dirty="0" smtClean="0">
                <a:solidFill>
                  <a:srgbClr val="FF0000"/>
                </a:solidFill>
                <a:latin typeface="Times New Roman" panose="02020603050405020304" pitchFamily="18" charset="0"/>
                <a:cs typeface="Times New Roman" panose="02020603050405020304" pitchFamily="18" charset="0"/>
              </a:rPr>
              <a:t>急于</a:t>
            </a:r>
            <a:r>
              <a:rPr lang="zh-CN" altLang="en-US" sz="3200" dirty="0" smtClean="0">
                <a:latin typeface="Times New Roman" panose="02020603050405020304" pitchFamily="18" charset="0"/>
                <a:cs typeface="Times New Roman" panose="02020603050405020304" pitchFamily="18" charset="0"/>
              </a:rPr>
              <a:t>知道到底是那颗星星真的变了那么多，还是仅仅由于你眼睛的原因。</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892098"/>
            <a:ext cx="10769785" cy="5531003"/>
          </a:xfrm>
        </p:spPr>
        <p:txBody>
          <a:bodyPr/>
          <a:lstStyle/>
          <a:p>
            <a:r>
              <a:rPr lang="en-US" altLang="zh-CN" sz="3600" dirty="0" smtClean="0"/>
              <a:t>Besides, they are </a:t>
            </a:r>
            <a:r>
              <a:rPr lang="en-US" altLang="zh-CN" sz="3600" dirty="0" smtClean="0">
                <a:solidFill>
                  <a:srgbClr val="FF0000"/>
                </a:solidFill>
              </a:rPr>
              <a:t>so much </a:t>
            </a:r>
            <a:r>
              <a:rPr lang="en-US" altLang="zh-CN" sz="3600" dirty="0" smtClean="0"/>
              <a:t>a part of the history and the “collective subconscious” of our field that it is hard to understand computer science </a:t>
            </a:r>
            <a:r>
              <a:rPr lang="en-US" altLang="zh-CN" sz="3600" dirty="0" smtClean="0">
                <a:solidFill>
                  <a:srgbClr val="FF0000"/>
                </a:solidFill>
              </a:rPr>
              <a:t>without</a:t>
            </a:r>
            <a:r>
              <a:rPr lang="en-US" altLang="zh-CN" sz="3600" dirty="0" smtClean="0"/>
              <a:t>  first being </a:t>
            </a:r>
            <a:r>
              <a:rPr lang="en-US" altLang="zh-CN" sz="3600" dirty="0" smtClean="0">
                <a:solidFill>
                  <a:srgbClr val="FF0000"/>
                </a:solidFill>
              </a:rPr>
              <a:t>exposed to </a:t>
            </a:r>
            <a:r>
              <a:rPr lang="en-US" altLang="zh-CN" sz="3600" dirty="0" smtClean="0"/>
              <a:t>them.  (from </a:t>
            </a:r>
            <a:r>
              <a:rPr lang="en-US" altLang="zh-CN" sz="3600" i="1" dirty="0" smtClean="0"/>
              <a:t>Computer Algorithm</a:t>
            </a:r>
            <a:r>
              <a:rPr lang="en-US" altLang="zh-CN" sz="3600" dirty="0" smtClean="0"/>
              <a:t>) </a:t>
            </a:r>
            <a:endParaRPr lang="en-US" altLang="zh-CN" sz="3600" dirty="0" smtClean="0"/>
          </a:p>
          <a:p>
            <a:endParaRPr lang="en-US" sz="3600" dirty="0" smtClean="0"/>
          </a:p>
          <a:p>
            <a:r>
              <a:rPr lang="en-US" sz="3600" dirty="0" smtClean="0"/>
              <a:t>     </a:t>
            </a:r>
            <a:r>
              <a:rPr lang="zh-CN" altLang="en-US" sz="3600" dirty="0" smtClean="0"/>
              <a:t>此外，它们（那些基本思想）是我们这个领域（计算机科学）的历史和“集体意识”中</a:t>
            </a:r>
            <a:r>
              <a:rPr lang="zh-CN" altLang="en-US" sz="3600" dirty="0" smtClean="0">
                <a:solidFill>
                  <a:srgbClr val="FF0000"/>
                </a:solidFill>
              </a:rPr>
              <a:t>如此重要的一部分</a:t>
            </a:r>
            <a:r>
              <a:rPr lang="zh-CN" altLang="en-US" sz="3600" dirty="0" smtClean="0"/>
              <a:t>，以至于</a:t>
            </a:r>
            <a:r>
              <a:rPr lang="zh-CN" altLang="en-US" sz="3600" dirty="0" smtClean="0">
                <a:solidFill>
                  <a:srgbClr val="FF0000"/>
                </a:solidFill>
              </a:rPr>
              <a:t>如果不</a:t>
            </a:r>
            <a:r>
              <a:rPr lang="zh-CN" altLang="en-US" sz="3600" dirty="0" smtClean="0"/>
              <a:t>先</a:t>
            </a:r>
            <a:r>
              <a:rPr lang="zh-CN" altLang="en-US" sz="3600" dirty="0" smtClean="0">
                <a:solidFill>
                  <a:srgbClr val="FF0000"/>
                </a:solidFill>
              </a:rPr>
              <a:t>了解</a:t>
            </a:r>
            <a:r>
              <a:rPr lang="zh-CN" altLang="en-US" sz="3600" dirty="0" smtClean="0"/>
              <a:t>它们，就很难理解计算机科学。</a:t>
            </a:r>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1203433"/>
            <a:ext cx="10976262" cy="4179728"/>
          </a:xfrm>
        </p:spPr>
        <p:txBody>
          <a:bodyPr/>
          <a:lstStyle/>
          <a:p>
            <a:r>
              <a:rPr lang="en-US" sz="2800" dirty="0" smtClean="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While many people believe that wireless portable computers are the </a:t>
            </a:r>
            <a:r>
              <a:rPr lang="en-US" sz="3600" dirty="0" smtClean="0">
                <a:solidFill>
                  <a:srgbClr val="FF0000"/>
                </a:solidFill>
                <a:latin typeface="Times New Roman" panose="02020603050405020304" pitchFamily="18" charset="0"/>
                <a:cs typeface="Times New Roman" panose="02020603050405020304" pitchFamily="18" charset="0"/>
              </a:rPr>
              <a:t>wave</a:t>
            </a:r>
            <a:r>
              <a:rPr lang="en-US" sz="3600" dirty="0" smtClean="0">
                <a:latin typeface="Times New Roman" panose="02020603050405020304" pitchFamily="18" charset="0"/>
                <a:cs typeface="Times New Roman" panose="02020603050405020304" pitchFamily="18" charset="0"/>
              </a:rPr>
              <a:t> of the future, at least one dissenting </a:t>
            </a:r>
            <a:r>
              <a:rPr lang="en-US" sz="3600" dirty="0" smtClean="0">
                <a:solidFill>
                  <a:srgbClr val="FF0000"/>
                </a:solidFill>
                <a:latin typeface="Times New Roman" panose="02020603050405020304" pitchFamily="18" charset="0"/>
                <a:cs typeface="Times New Roman" panose="02020603050405020304" pitchFamily="18" charset="0"/>
              </a:rPr>
              <a:t>voice</a:t>
            </a:r>
            <a:r>
              <a:rPr lang="en-US" sz="3600" dirty="0" smtClean="0">
                <a:latin typeface="Times New Roman" panose="02020603050405020304" pitchFamily="18" charset="0"/>
                <a:cs typeface="Times New Roman" panose="02020603050405020304" pitchFamily="18" charset="0"/>
              </a:rPr>
              <a:t> has been heard.  (from Microsoft MCSE textbook: </a:t>
            </a:r>
            <a:r>
              <a:rPr lang="en-US" sz="3600" i="1" dirty="0" smtClean="0">
                <a:latin typeface="Times New Roman" panose="02020603050405020304" pitchFamily="18" charset="0"/>
                <a:cs typeface="Times New Roman" panose="02020603050405020304" pitchFamily="18" charset="0"/>
              </a:rPr>
              <a:t>Network Essentials</a:t>
            </a:r>
            <a:r>
              <a:rPr lang="en-US" sz="3600" dirty="0" smtClean="0">
                <a:latin typeface="Times New Roman" panose="02020603050405020304" pitchFamily="18" charset="0"/>
                <a:cs typeface="Times New Roman" panose="02020603050405020304" pitchFamily="18" charset="0"/>
              </a:rPr>
              <a:t>)</a:t>
            </a:r>
            <a:endParaRPr lang="en-US" sz="3600" dirty="0" smtClean="0">
              <a:latin typeface="Times New Roman" panose="02020603050405020304" pitchFamily="18" charset="0"/>
              <a:cs typeface="Times New Roman" panose="02020603050405020304" pitchFamily="18" charset="0"/>
            </a:endParaRPr>
          </a:p>
          <a:p>
            <a:endParaRPr lang="en-US" sz="3600" dirty="0" smtClean="0">
              <a:latin typeface="Times New Roman" panose="02020603050405020304" pitchFamily="18" charset="0"/>
              <a:cs typeface="Times New Roman" panose="02020603050405020304" pitchFamily="18" charset="0"/>
            </a:endParaRPr>
          </a:p>
          <a:p>
            <a:r>
              <a:rPr lang="en-US" sz="3600" dirty="0" smtClean="0">
                <a:latin typeface="Times New Roman" panose="02020603050405020304" pitchFamily="18" charset="0"/>
                <a:cs typeface="Times New Roman" panose="02020603050405020304" pitchFamily="18" charset="0"/>
              </a:rPr>
              <a:t>        </a:t>
            </a:r>
            <a:r>
              <a:rPr lang="zh-CN" altLang="en-US" sz="3600" dirty="0" smtClean="0">
                <a:latin typeface="Times New Roman" panose="02020603050405020304" pitchFamily="18" charset="0"/>
                <a:cs typeface="Times New Roman" panose="02020603050405020304" pitchFamily="18" charset="0"/>
              </a:rPr>
              <a:t>许多人都认为无线手提电脑是未来的</a:t>
            </a:r>
            <a:r>
              <a:rPr lang="zh-CN" altLang="en-US" sz="3600" dirty="0" smtClean="0">
                <a:solidFill>
                  <a:srgbClr val="FF0000"/>
                </a:solidFill>
                <a:latin typeface="Times New Roman" panose="02020603050405020304" pitchFamily="18" charset="0"/>
                <a:cs typeface="Times New Roman" panose="02020603050405020304" pitchFamily="18" charset="0"/>
              </a:rPr>
              <a:t>发展趋势</a:t>
            </a:r>
            <a:r>
              <a:rPr lang="zh-CN" altLang="en-US" sz="3600" dirty="0" smtClean="0">
                <a:latin typeface="Times New Roman" panose="02020603050405020304" pitchFamily="18" charset="0"/>
                <a:cs typeface="Times New Roman" panose="02020603050405020304" pitchFamily="18" charset="0"/>
              </a:rPr>
              <a:t>（或“未来的潮流”），但是，至少已听到了一种不同</a:t>
            </a:r>
            <a:r>
              <a:rPr lang="zh-CN" altLang="en-US" sz="3600" dirty="0" smtClean="0">
                <a:solidFill>
                  <a:srgbClr val="FF0000"/>
                </a:solidFill>
                <a:latin typeface="Times New Roman" panose="02020603050405020304" pitchFamily="18" charset="0"/>
                <a:cs typeface="Times New Roman" panose="02020603050405020304" pitchFamily="18" charset="0"/>
              </a:rPr>
              <a:t>意见</a:t>
            </a:r>
            <a:r>
              <a:rPr lang="zh-CN" altLang="en-US" sz="3600" dirty="0" smtClean="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smtClean="0"/>
              <a:t>Keys to exercises: </a:t>
            </a:r>
            <a:endParaRPr lang="en-US" dirty="0"/>
          </a:p>
        </p:txBody>
      </p:sp>
      <p:sp>
        <p:nvSpPr>
          <p:cNvPr id="3" name="文本占位符 2"/>
          <p:cNvSpPr>
            <a:spLocks noGrp="1"/>
          </p:cNvSpPr>
          <p:nvPr>
            <p:ph type="body" sz="quarter" idx="11"/>
          </p:nvPr>
        </p:nvSpPr>
        <p:spPr>
          <a:xfrm>
            <a:off x="579120" y="1203433"/>
            <a:ext cx="11186160" cy="4953527"/>
          </a:xfrm>
        </p:spPr>
        <p:txBody>
          <a:bodyPr/>
          <a:lstStyle/>
          <a:p>
            <a:pPr marL="457200" indent="-457200">
              <a:buAutoNum type="arabicPeriod"/>
            </a:pPr>
            <a:r>
              <a:rPr lang="en-US" sz="2800" dirty="0" smtClean="0">
                <a:latin typeface="Times New Roman" panose="02020603050405020304" pitchFamily="18" charset="0"/>
                <a:ea typeface="宋体" panose="02010600030101010101" pitchFamily="2" charset="-122"/>
                <a:cs typeface="Times New Roman" panose="02020603050405020304" pitchFamily="18" charset="0"/>
              </a:rPr>
              <a:t>Computers come in </a:t>
            </a:r>
            <a:r>
              <a:rPr 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 wide variety of</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sizes and capabilities.</a:t>
            </a:r>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计算机大小不一，</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能力各异</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r>
              <a:rPr lang="en-US" sz="2800" dirty="0" smtClean="0">
                <a:latin typeface="Times New Roman" panose="02020603050405020304" pitchFamily="18" charset="0"/>
                <a:ea typeface="宋体" panose="02010600030101010101" pitchFamily="2" charset="-122"/>
                <a:cs typeface="Times New Roman" panose="02020603050405020304" pitchFamily="18" charset="0"/>
              </a:rPr>
              <a:t>2.  The best solution that science and medicine have come up with so far is the sleeping pill, </a:t>
            </a:r>
            <a:r>
              <a:rPr 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which is another mixed blessing</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迄今为止，科学和医学对此提出的最佳解决方法是安眠药片，</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但这也是既有利，又有弊</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4)">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4)">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strips(down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heel(4)">
                                      <p:cBhvr>
                                        <p:cTn id="2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1504336"/>
            <a:ext cx="10932017" cy="4395020"/>
          </a:xfrm>
        </p:spPr>
        <p:txBody>
          <a:bodyPr/>
          <a:lstStyle/>
          <a:p>
            <a:pPr marL="457200" indent="-457200"/>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3.  </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While this restriction on the size of the circuit holds, </a:t>
            </a:r>
            <a:r>
              <a:rPr 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the law is valid</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只要电路尺寸符合上述的限制，</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这条定律就能适用于该电路</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buAutoNum type="arabicPeriod" startAt="4"/>
            </a:pPr>
            <a:r>
              <a:rPr lang="en-US" sz="2800" dirty="0" smtClean="0">
                <a:latin typeface="Times New Roman" panose="02020603050405020304" pitchFamily="18" charset="0"/>
                <a:ea typeface="宋体" panose="02010600030101010101" pitchFamily="2" charset="-122"/>
                <a:cs typeface="Times New Roman" panose="02020603050405020304" pitchFamily="18" charset="0"/>
              </a:rPr>
              <a:t>The adjustment screw has </a:t>
            </a:r>
            <a:r>
              <a:rPr 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stops</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both sides.</a:t>
            </a:r>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调整螺钉的两端设有</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定位块</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heel(4)">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strips(downLeft)">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smtClean="0"/>
              <a:t>(1) Noun in English---Verbs in Chinese</a:t>
            </a:r>
            <a:endParaRPr lang="en-US" dirty="0"/>
          </a:p>
        </p:txBody>
      </p:sp>
      <p:sp>
        <p:nvSpPr>
          <p:cNvPr id="3" name="文本占位符 2"/>
          <p:cNvSpPr>
            <a:spLocks noGrp="1"/>
          </p:cNvSpPr>
          <p:nvPr>
            <p:ph type="body" sz="quarter" idx="11"/>
          </p:nvPr>
        </p:nvSpPr>
        <p:spPr>
          <a:xfrm>
            <a:off x="689712" y="1350914"/>
            <a:ext cx="10917269" cy="1510270"/>
          </a:xfrm>
        </p:spPr>
        <p:txBody>
          <a:bodyPr/>
          <a:lstStyle/>
          <a:p>
            <a:r>
              <a:rPr lang="en-US" sz="3200" dirty="0" smtClean="0">
                <a:latin typeface="Times New Roman" panose="02020603050405020304" pitchFamily="18" charset="0"/>
                <a:cs typeface="Times New Roman" panose="02020603050405020304" pitchFamily="18" charset="0"/>
              </a:rPr>
              <a:t>In English, especially in technical English writing, nouns are used very often and nominalization of verbs is common. Sometimes (not always) nouns coming from verbs and gerunds can be translated into verbs in Chinese</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96413" y="3288891"/>
            <a:ext cx="10795819" cy="1489586"/>
          </a:xfrm>
          <a:prstGeom prst="rect">
            <a:avLst/>
          </a:prstGeom>
        </p:spPr>
        <p:txBody>
          <a:bodyPr/>
          <a:lstStyle/>
          <a:p>
            <a:pPr>
              <a:lnSpc>
                <a:spcPct val="90000"/>
              </a:lnSpc>
              <a:spcBef>
                <a:spcPts val="1000"/>
              </a:spcBef>
            </a:pPr>
            <a:r>
              <a:rPr lang="en-US" sz="3200" dirty="0" smtClean="0">
                <a:latin typeface="Times New Roman" panose="02020603050405020304" pitchFamily="18" charset="0"/>
                <a:ea typeface="微软雅黑" panose="020B0503020204020204" pitchFamily="34" charset="-122"/>
                <a:cs typeface="Times New Roman" panose="02020603050405020304" pitchFamily="18" charset="0"/>
              </a:rPr>
              <a:t>This theory led to the </a:t>
            </a:r>
            <a:r>
              <a:rPr lang="en-US"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inclusion</a:t>
            </a:r>
            <a:r>
              <a:rPr lang="en-US" sz="3200" dirty="0" smtClean="0">
                <a:latin typeface="Times New Roman" panose="02020603050405020304" pitchFamily="18" charset="0"/>
                <a:ea typeface="微软雅黑" panose="020B0503020204020204" pitchFamily="34" charset="-122"/>
                <a:cs typeface="Times New Roman" panose="02020603050405020304" pitchFamily="18" charset="0"/>
              </a:rPr>
              <a:t> of abreaction as a part of the dominant </a:t>
            </a:r>
            <a:r>
              <a:rPr lang="en-US"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treatment</a:t>
            </a:r>
            <a:r>
              <a:rPr lang="en-US" sz="3200" dirty="0" smtClean="0">
                <a:latin typeface="Times New Roman" panose="02020603050405020304" pitchFamily="18" charset="0"/>
                <a:ea typeface="微软雅黑" panose="020B0503020204020204" pitchFamily="34" charset="-122"/>
                <a:cs typeface="Times New Roman" panose="02020603050405020304" pitchFamily="18" charset="0"/>
              </a:rPr>
              <a:t> paradigm for trauma disorders.  (from Leonard Holmes: </a:t>
            </a:r>
            <a:r>
              <a:rPr lang="en-US" sz="3200" i="1" dirty="0" smtClean="0">
                <a:latin typeface="Times New Roman" panose="02020603050405020304" pitchFamily="18" charset="0"/>
                <a:ea typeface="微软雅黑" panose="020B0503020204020204" pitchFamily="34" charset="-122"/>
                <a:cs typeface="Times New Roman" panose="02020603050405020304" pitchFamily="18" charset="0"/>
              </a:rPr>
              <a:t>Abreaction: The Baby of the Bathwater- Part I</a:t>
            </a:r>
            <a:r>
              <a:rPr lang="en-US" sz="32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en-US" sz="32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TextBox 4"/>
          <p:cNvSpPr txBox="1"/>
          <p:nvPr/>
        </p:nvSpPr>
        <p:spPr>
          <a:xfrm>
            <a:off x="811161" y="5014452"/>
            <a:ext cx="10884310" cy="523220"/>
          </a:xfrm>
          <a:prstGeom prst="rect">
            <a:avLst/>
          </a:prstGeom>
          <a:noFill/>
        </p:spPr>
        <p:txBody>
          <a:bodyPr wrap="square" rtlCol="0">
            <a:spAutoFit/>
          </a:bodyPr>
          <a:lstStyle/>
          <a:p>
            <a:r>
              <a:rPr lang="zh-CN" altLang="en-US" sz="2800" dirty="0" smtClean="0">
                <a:latin typeface="宋体" panose="02010600030101010101" pitchFamily="2" charset="-122"/>
                <a:ea typeface="宋体" panose="02010600030101010101" pitchFamily="2" charset="-122"/>
              </a:rPr>
              <a:t>该理论使得情绪宣泄法</a:t>
            </a:r>
            <a:r>
              <a:rPr lang="zh-CN" altLang="en-US" sz="2800" dirty="0" smtClean="0">
                <a:solidFill>
                  <a:srgbClr val="FF0000"/>
                </a:solidFill>
                <a:latin typeface="宋体" panose="02010600030101010101" pitchFamily="2" charset="-122"/>
                <a:ea typeface="宋体" panose="02010600030101010101" pitchFamily="2" charset="-122"/>
              </a:rPr>
              <a:t>成为治疗</a:t>
            </a:r>
            <a:r>
              <a:rPr lang="zh-CN" altLang="en-US" sz="2800" dirty="0" smtClean="0">
                <a:latin typeface="宋体" panose="02010600030101010101" pitchFamily="2" charset="-122"/>
                <a:ea typeface="宋体" panose="02010600030101010101" pitchFamily="2" charset="-122"/>
              </a:rPr>
              <a:t>损伤性精神紊乱典范疗法的</a:t>
            </a:r>
            <a:r>
              <a:rPr lang="zh-CN" altLang="en-US" sz="2800" dirty="0" smtClean="0">
                <a:solidFill>
                  <a:srgbClr val="FF0000"/>
                </a:solidFill>
                <a:latin typeface="宋体" panose="02010600030101010101" pitchFamily="2" charset="-122"/>
                <a:ea typeface="宋体" panose="02010600030101010101" pitchFamily="2" charset="-122"/>
              </a:rPr>
              <a:t>一部分</a:t>
            </a:r>
            <a:r>
              <a:rPr lang="zh-CN" altLang="en-US" sz="2800" dirty="0" smtClean="0">
                <a:latin typeface="宋体" panose="02010600030101010101" pitchFamily="2" charset="-122"/>
                <a:ea typeface="宋体" panose="02010600030101010101" pitchFamily="2" charset="-122"/>
              </a:rPr>
              <a:t>。</a:t>
            </a:r>
            <a:endParaRPr lang="en-US" sz="28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1203433"/>
            <a:ext cx="10946765" cy="5044967"/>
          </a:xfrm>
        </p:spPr>
        <p:txBody>
          <a:bodyPr/>
          <a:lstStyle/>
          <a:p>
            <a:r>
              <a:rPr lang="en-US" sz="3200" dirty="0" smtClean="0">
                <a:latin typeface="Times New Roman" panose="02020603050405020304" pitchFamily="18" charset="0"/>
                <a:cs typeface="Times New Roman" panose="02020603050405020304" pitchFamily="18" charset="0"/>
              </a:rPr>
              <a:t>For 20 years we were </a:t>
            </a:r>
            <a:r>
              <a:rPr lang="en-US" sz="3200" u="sng" dirty="0" smtClean="0">
                <a:latin typeface="Times New Roman" panose="02020603050405020304" pitchFamily="18" charset="0"/>
                <a:cs typeface="Times New Roman" panose="02020603050405020304" pitchFamily="18" charset="0"/>
              </a:rPr>
              <a:t>passive witnesses </a:t>
            </a:r>
            <a:r>
              <a:rPr lang="en-US" sz="3200" dirty="0" smtClean="0">
                <a:latin typeface="Times New Roman" panose="02020603050405020304" pitchFamily="18" charset="0"/>
                <a:cs typeface="Times New Roman" panose="02020603050405020304" pitchFamily="18" charset="0"/>
              </a:rPr>
              <a:t>to the </a:t>
            </a:r>
            <a:r>
              <a:rPr lang="en-US" sz="3200" dirty="0" smtClean="0">
                <a:solidFill>
                  <a:srgbClr val="FF0000"/>
                </a:solidFill>
                <a:latin typeface="Times New Roman" panose="02020603050405020304" pitchFamily="18" charset="0"/>
                <a:cs typeface="Times New Roman" panose="02020603050405020304" pitchFamily="18" charset="0"/>
              </a:rPr>
              <a:t>deterioration</a:t>
            </a:r>
            <a:r>
              <a:rPr lang="en-US" sz="3200" dirty="0" smtClean="0">
                <a:latin typeface="Times New Roman" panose="02020603050405020304" pitchFamily="18" charset="0"/>
                <a:cs typeface="Times New Roman" panose="02020603050405020304" pitchFamily="18" charset="0"/>
              </a:rPr>
              <a:t> of prices of our raw materials and an excessive increase of the prices of manufactured goods. </a:t>
            </a:r>
            <a:endParaRPr lang="en-US" sz="32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37419" y="3052923"/>
            <a:ext cx="10972800" cy="523220"/>
          </a:xfrm>
          <a:prstGeom prst="rect">
            <a:avLst/>
          </a:prstGeom>
          <a:noFill/>
        </p:spPr>
        <p:txBody>
          <a:bodyPr wrap="square" rtlCol="0">
            <a:spAutoFit/>
          </a:bodyPr>
          <a:lstStyle/>
          <a:p>
            <a:r>
              <a:rPr lang="zh-CN" altLang="en-US" sz="2800" dirty="0" smtClean="0">
                <a:latin typeface="宋体" panose="02010600030101010101" pitchFamily="2" charset="-122"/>
                <a:ea typeface="宋体" panose="02010600030101010101" pitchFamily="2" charset="-122"/>
              </a:rPr>
              <a:t>我们在二十年里</a:t>
            </a:r>
            <a:r>
              <a:rPr lang="zh-CN" altLang="en-US" sz="2800" b="1" dirty="0" smtClean="0">
                <a:latin typeface="宋体" panose="02010600030101010101" pitchFamily="2" charset="-122"/>
                <a:ea typeface="宋体" panose="02010600030101010101" pitchFamily="2" charset="-122"/>
              </a:rPr>
              <a:t>坐视</a:t>
            </a:r>
            <a:r>
              <a:rPr lang="zh-CN" altLang="en-US" sz="2800" dirty="0" smtClean="0">
                <a:latin typeface="宋体" panose="02010600030101010101" pitchFamily="2" charset="-122"/>
                <a:ea typeface="宋体" panose="02010600030101010101" pitchFamily="2" charset="-122"/>
              </a:rPr>
              <a:t>原料价格暴跌和工业品价格暴涨。</a:t>
            </a:r>
            <a:endParaRPr lang="en-US" altLang="en-US" sz="2800"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1203433"/>
            <a:ext cx="11005759" cy="1008825"/>
          </a:xfrm>
        </p:spPr>
        <p:txBody>
          <a:bodyPr/>
          <a:lstStyle/>
          <a:p>
            <a:r>
              <a:rPr lang="en-US" altLang="zh-CN" sz="2800" dirty="0" smtClean="0">
                <a:latin typeface="Times New Roman" panose="02020603050405020304" pitchFamily="18" charset="0"/>
                <a:cs typeface="Times New Roman" panose="02020603050405020304" pitchFamily="18" charset="0"/>
              </a:rPr>
              <a:t>No one was able to visualize the </a:t>
            </a:r>
            <a:r>
              <a:rPr lang="en-US" altLang="zh-CN" sz="2800" dirty="0" smtClean="0">
                <a:solidFill>
                  <a:srgbClr val="FF0000"/>
                </a:solidFill>
                <a:latin typeface="Times New Roman" panose="02020603050405020304" pitchFamily="18" charset="0"/>
                <a:cs typeface="Times New Roman" panose="02020603050405020304" pitchFamily="18" charset="0"/>
              </a:rPr>
              <a:t>implications</a:t>
            </a:r>
            <a:r>
              <a:rPr lang="en-US" altLang="zh-CN" sz="2800" dirty="0" smtClean="0">
                <a:latin typeface="Times New Roman" panose="02020603050405020304" pitchFamily="18" charset="0"/>
                <a:cs typeface="Times New Roman" panose="02020603050405020304" pitchFamily="18" charset="0"/>
              </a:rPr>
              <a:t> or the </a:t>
            </a:r>
            <a:r>
              <a:rPr lang="en-US" altLang="zh-CN" sz="2800" dirty="0" smtClean="0">
                <a:solidFill>
                  <a:srgbClr val="FF0000"/>
                </a:solidFill>
                <a:latin typeface="Times New Roman" panose="02020603050405020304" pitchFamily="18" charset="0"/>
                <a:cs typeface="Times New Roman" panose="02020603050405020304" pitchFamily="18" charset="0"/>
              </a:rPr>
              <a:t>implementation</a:t>
            </a:r>
            <a:r>
              <a:rPr lang="en-US" altLang="zh-CN" sz="2800" dirty="0" smtClean="0">
                <a:latin typeface="Times New Roman" panose="02020603050405020304" pitchFamily="18" charset="0"/>
                <a:cs typeface="Times New Roman" panose="02020603050405020304" pitchFamily="18" charset="0"/>
              </a:rPr>
              <a:t> of the </a:t>
            </a:r>
            <a:r>
              <a:rPr lang="en-US" altLang="zh-CN" sz="2800" dirty="0" smtClean="0">
                <a:solidFill>
                  <a:srgbClr val="FF0000"/>
                </a:solidFill>
                <a:latin typeface="Times New Roman" panose="02020603050405020304" pitchFamily="18" charset="0"/>
                <a:cs typeface="Times New Roman" panose="02020603050405020304" pitchFamily="18" charset="0"/>
              </a:rPr>
              <a:t>prediction</a:t>
            </a:r>
            <a:r>
              <a:rPr lang="en-US" altLang="zh-CN" sz="2800" dirty="0" smtClean="0">
                <a:latin typeface="Times New Roman" panose="02020603050405020304" pitchFamily="18" charset="0"/>
                <a:cs typeface="Times New Roman" panose="02020603050405020304" pitchFamily="18" charset="0"/>
              </a:rPr>
              <a:t> of laser.  </a:t>
            </a:r>
            <a:endParaRPr lang="en-US" sz="2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11162" y="2462984"/>
            <a:ext cx="10884309" cy="523220"/>
          </a:xfrm>
          <a:prstGeom prst="rect">
            <a:avLst/>
          </a:prstGeom>
          <a:noFill/>
        </p:spPr>
        <p:txBody>
          <a:bodyPr wrap="square" rtlCol="0">
            <a:spAutoFit/>
          </a:bodyPr>
          <a:lstStyle/>
          <a:p>
            <a:r>
              <a:rPr lang="zh-CN" altLang="en-US" sz="2800" dirty="0" smtClean="0">
                <a:latin typeface="宋体" panose="02010600030101010101" pitchFamily="2" charset="-122"/>
                <a:ea typeface="宋体" panose="02010600030101010101" pitchFamily="2" charset="-122"/>
              </a:rPr>
              <a:t>当时，没有人能够想象得出来</a:t>
            </a:r>
            <a:r>
              <a:rPr lang="zh-CN" altLang="en-US" sz="2800" dirty="0" smtClean="0">
                <a:solidFill>
                  <a:srgbClr val="FF0000"/>
                </a:solidFill>
                <a:latin typeface="宋体" panose="02010600030101010101" pitchFamily="2" charset="-122"/>
                <a:ea typeface="宋体" panose="02010600030101010101" pitchFamily="2" charset="-122"/>
              </a:rPr>
              <a:t>对</a:t>
            </a:r>
            <a:r>
              <a:rPr lang="zh-CN" altLang="en-US" sz="2800" dirty="0" smtClean="0">
                <a:latin typeface="宋体" panose="02010600030101010101" pitchFamily="2" charset="-122"/>
                <a:ea typeface="宋体" panose="02010600030101010101" pitchFamily="2" charset="-122"/>
              </a:rPr>
              <a:t>激光的</a:t>
            </a:r>
            <a:r>
              <a:rPr lang="zh-CN" altLang="en-US" sz="2800" dirty="0" smtClean="0">
                <a:solidFill>
                  <a:srgbClr val="FF0000"/>
                </a:solidFill>
                <a:latin typeface="宋体" panose="02010600030101010101" pitchFamily="2" charset="-122"/>
                <a:ea typeface="宋体" panose="02010600030101010101" pitchFamily="2" charset="-122"/>
              </a:rPr>
              <a:t>预言意味着什么</a:t>
            </a:r>
            <a:r>
              <a:rPr lang="zh-CN" altLang="en-US" sz="2800" dirty="0" smtClean="0">
                <a:latin typeface="宋体" panose="02010600030101010101" pitchFamily="2" charset="-122"/>
                <a:ea typeface="宋体" panose="02010600030101010101" pitchFamily="2" charset="-122"/>
              </a:rPr>
              <a:t>以及</a:t>
            </a:r>
            <a:r>
              <a:rPr lang="zh-CN" altLang="en-US" sz="2800" dirty="0" smtClean="0">
                <a:solidFill>
                  <a:srgbClr val="FF0000"/>
                </a:solidFill>
                <a:latin typeface="宋体" panose="02010600030101010101" pitchFamily="2" charset="-122"/>
                <a:ea typeface="宋体" panose="02010600030101010101" pitchFamily="2" charset="-122"/>
              </a:rPr>
              <a:t>怎样实现</a:t>
            </a:r>
            <a:r>
              <a:rPr lang="zh-CN" altLang="en-US" sz="2800" dirty="0" smtClean="0">
                <a:latin typeface="宋体" panose="02010600030101010101" pitchFamily="2" charset="-122"/>
                <a:ea typeface="宋体" panose="02010600030101010101" pitchFamily="2" charset="-122"/>
              </a:rPr>
              <a:t>。</a:t>
            </a:r>
            <a:endParaRPr lang="en-US" altLang="en-US" sz="2800" dirty="0" smtClean="0">
              <a:latin typeface="宋体" panose="02010600030101010101" pitchFamily="2" charset="-122"/>
              <a:ea typeface="宋体" panose="02010600030101010101" pitchFamily="2" charset="-122"/>
            </a:endParaRPr>
          </a:p>
        </p:txBody>
      </p:sp>
      <p:sp>
        <p:nvSpPr>
          <p:cNvPr id="5" name="TextBox 4"/>
          <p:cNvSpPr txBox="1"/>
          <p:nvPr/>
        </p:nvSpPr>
        <p:spPr>
          <a:xfrm>
            <a:off x="619435" y="3436380"/>
            <a:ext cx="11179277" cy="867930"/>
          </a:xfrm>
          <a:prstGeom prst="rect">
            <a:avLst/>
          </a:prstGeom>
        </p:spPr>
        <p:txBody>
          <a:bodyPr/>
          <a:lstStyle/>
          <a:p>
            <a:pPr>
              <a:lnSpc>
                <a:spcPct val="90000"/>
              </a:lnSpc>
              <a:spcBef>
                <a:spcPts val="1000"/>
              </a:spcBef>
            </a:pPr>
            <a:r>
              <a:rPr lang="en-US" altLang="zh-CN" sz="2800" dirty="0" smtClean="0">
                <a:latin typeface="Times New Roman" panose="02020603050405020304" pitchFamily="18" charset="0"/>
                <a:ea typeface="微软雅黑" panose="020B0503020204020204" pitchFamily="34" charset="-122"/>
                <a:cs typeface="Times New Roman" panose="02020603050405020304" pitchFamily="18" charset="0"/>
              </a:rPr>
              <a:t>There are plans for new product </a:t>
            </a:r>
            <a:r>
              <a:rPr lang="en-US" altLang="zh-CN"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introduction</a:t>
            </a:r>
            <a:r>
              <a:rPr lang="en-US" altLang="zh-CN" sz="2800" dirty="0" smtClean="0">
                <a:latin typeface="Times New Roman" panose="02020603050405020304" pitchFamily="18" charset="0"/>
                <a:ea typeface="微软雅黑" panose="020B0503020204020204" pitchFamily="34" charset="-122"/>
                <a:cs typeface="Times New Roman" panose="02020603050405020304" pitchFamily="18" charset="0"/>
              </a:rPr>
              <a:t> in IBM to compete with foreign companies. </a:t>
            </a:r>
            <a:endParaRPr lang="en-US" altLang="zh-CN" sz="28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TextBox 5"/>
          <p:cNvSpPr txBox="1"/>
          <p:nvPr/>
        </p:nvSpPr>
        <p:spPr>
          <a:xfrm>
            <a:off x="663677" y="4837471"/>
            <a:ext cx="11208775" cy="523220"/>
          </a:xfrm>
          <a:prstGeom prst="rect">
            <a:avLst/>
          </a:prstGeom>
          <a:noFill/>
        </p:spPr>
        <p:txBody>
          <a:bodyPr wrap="square" rtlCol="0">
            <a:spAutoFit/>
          </a:bodyPr>
          <a:lstStyle/>
          <a:p>
            <a:r>
              <a:rPr lang="en-US" altLang="en-US" sz="2800" dirty="0" smtClean="0">
                <a:latin typeface="宋体" panose="02010600030101010101" pitchFamily="2" charset="-122"/>
                <a:ea typeface="宋体" panose="02010600030101010101" pitchFamily="2" charset="-122"/>
              </a:rPr>
              <a:t>IBM</a:t>
            </a:r>
            <a:r>
              <a:rPr lang="zh-CN" altLang="en-US" sz="2800" dirty="0" smtClean="0">
                <a:latin typeface="宋体" panose="02010600030101010101" pitchFamily="2" charset="-122"/>
                <a:ea typeface="宋体" panose="02010600030101010101" pitchFamily="2" charset="-122"/>
              </a:rPr>
              <a:t>公司</a:t>
            </a:r>
            <a:r>
              <a:rPr lang="zh-CN" altLang="en-US" sz="2800" dirty="0" smtClean="0">
                <a:solidFill>
                  <a:srgbClr val="FF0000"/>
                </a:solidFill>
                <a:latin typeface="宋体" panose="02010600030101010101" pitchFamily="2" charset="-122"/>
                <a:ea typeface="宋体" panose="02010600030101010101" pitchFamily="2" charset="-122"/>
              </a:rPr>
              <a:t>计划拿出</a:t>
            </a:r>
            <a:r>
              <a:rPr lang="zh-CN" altLang="en-US" sz="2800" dirty="0" smtClean="0">
                <a:latin typeface="宋体" panose="02010600030101010101" pitchFamily="2" charset="-122"/>
                <a:ea typeface="宋体" panose="02010600030101010101" pitchFamily="2" charset="-122"/>
              </a:rPr>
              <a:t>一些新产品与外国公司竞争。</a:t>
            </a:r>
            <a:endParaRPr lang="en-US" altLang="en-US" sz="2800"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1" y="657333"/>
            <a:ext cx="10582025" cy="441325"/>
          </a:xfrm>
        </p:spPr>
        <p:txBody>
          <a:bodyPr/>
          <a:lstStyle/>
          <a:p>
            <a:pPr>
              <a:lnSpc>
                <a:spcPct val="100000"/>
              </a:lnSpc>
            </a:pPr>
            <a:r>
              <a:rPr lang="en-US" altLang="zh-CN" dirty="0">
                <a:solidFill>
                  <a:schemeClr val="accent1"/>
                </a:solidFill>
              </a:rPr>
              <a:t>Part </a:t>
            </a:r>
            <a:r>
              <a:rPr lang="en-US" altLang="zh-CN" dirty="0" smtClean="0">
                <a:solidFill>
                  <a:schemeClr val="accent1"/>
                </a:solidFill>
              </a:rPr>
              <a:t>one </a:t>
            </a:r>
            <a:r>
              <a:rPr lang="en-US" altLang="zh-CN" dirty="0">
                <a:solidFill>
                  <a:schemeClr val="accent1"/>
                </a:solidFill>
              </a:rPr>
              <a:t>Understanding Words</a:t>
            </a:r>
            <a:endParaRPr lang="en-US" altLang="zh-CN" dirty="0">
              <a:solidFill>
                <a:schemeClr val="accent1"/>
              </a:solidFill>
            </a:endParaRPr>
          </a:p>
          <a:p>
            <a:pPr>
              <a:lnSpc>
                <a:spcPct val="100000"/>
              </a:lnSpc>
            </a:pPr>
            <a:endParaRPr lang="en-US" altLang="zh-CN" dirty="0">
              <a:solidFill>
                <a:schemeClr val="accent1"/>
              </a:solidFill>
            </a:endParaRPr>
          </a:p>
          <a:p>
            <a:pPr>
              <a:lnSpc>
                <a:spcPct val="100000"/>
              </a:lnSpc>
            </a:pPr>
            <a:endParaRPr lang="en-US" altLang="zh-CN" dirty="0">
              <a:solidFill>
                <a:schemeClr val="accent1"/>
              </a:solidFill>
            </a:endParaRPr>
          </a:p>
        </p:txBody>
      </p:sp>
      <p:sp>
        <p:nvSpPr>
          <p:cNvPr id="4" name="文本占位符 3"/>
          <p:cNvSpPr>
            <a:spLocks noGrp="1"/>
          </p:cNvSpPr>
          <p:nvPr>
            <p:ph type="body" sz="quarter" idx="11"/>
          </p:nvPr>
        </p:nvSpPr>
        <p:spPr>
          <a:xfrm>
            <a:off x="689712" y="1216087"/>
            <a:ext cx="11140338" cy="5270437"/>
          </a:xfrm>
        </p:spPr>
        <p:txBody>
          <a:bodyPr/>
          <a:lstStyle/>
          <a:p>
            <a:pPr algn="just">
              <a:lnSpc>
                <a:spcPct val="100000"/>
              </a:lnSpc>
              <a:spcBef>
                <a:spcPts val="0"/>
              </a:spcBef>
            </a:pPr>
            <a:r>
              <a:rPr lang="en-US" altLang="zh-CN" sz="2800" b="1" dirty="0">
                <a:solidFill>
                  <a:srgbClr val="F29000"/>
                </a:solidFill>
                <a:latin typeface="Arial" panose="020B0604020202020204" pitchFamily="34" charset="0"/>
                <a:cs typeface="Arial" panose="020B0604020202020204" pitchFamily="34" charset="0"/>
              </a:rPr>
              <a:t>1.2 Terms derived from general words or with different meaning in different fields</a:t>
            </a:r>
            <a:endParaRPr lang="en-US" altLang="zh-CN" sz="2800" b="1" dirty="0">
              <a:solidFill>
                <a:srgbClr val="F29000"/>
              </a:solidFill>
              <a:latin typeface="Arial" panose="020B0604020202020204" pitchFamily="34" charset="0"/>
              <a:cs typeface="Arial" panose="020B0604020202020204" pitchFamily="34" charset="0"/>
            </a:endParaRP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carrier                                           processor</a:t>
            </a:r>
            <a:endParaRPr lang="en-US" altLang="zh-CN" sz="2700" dirty="0">
              <a:solidFill>
                <a:schemeClr val="accent1"/>
              </a:solidFill>
              <a:latin typeface="Times New Roman" panose="02020603050405020304" pitchFamily="18" charset="0"/>
              <a:cs typeface="Times New Roman" panose="02020603050405020304" pitchFamily="18" charset="0"/>
            </a:endParaRP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article                                            clause      </a:t>
            </a:r>
            <a:endParaRPr lang="en-US" altLang="zh-CN" sz="2700" dirty="0">
              <a:solidFill>
                <a:schemeClr val="accent1"/>
              </a:solidFill>
              <a:latin typeface="Times New Roman" panose="02020603050405020304" pitchFamily="18" charset="0"/>
              <a:cs typeface="Times New Roman" panose="02020603050405020304" pitchFamily="18" charset="0"/>
            </a:endParaRP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element                                             backup</a:t>
            </a:r>
            <a:endParaRPr lang="en-US" altLang="zh-CN" sz="2700" dirty="0">
              <a:solidFill>
                <a:schemeClr val="accent1"/>
              </a:solidFill>
              <a:latin typeface="Times New Roman" panose="02020603050405020304" pitchFamily="18" charset="0"/>
              <a:cs typeface="Times New Roman" panose="02020603050405020304" pitchFamily="18" charset="0"/>
            </a:endParaRP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child                                             constant</a:t>
            </a:r>
            <a:endParaRPr lang="en-US" altLang="zh-CN" sz="2700" dirty="0">
              <a:solidFill>
                <a:schemeClr val="accent1"/>
              </a:solidFill>
              <a:latin typeface="Times New Roman" panose="02020603050405020304" pitchFamily="18" charset="0"/>
              <a:cs typeface="Times New Roman" panose="02020603050405020304" pitchFamily="18" charset="0"/>
            </a:endParaRP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function                                        string       </a:t>
            </a:r>
            <a:endParaRPr lang="en-US" altLang="zh-CN" sz="2700" dirty="0">
              <a:solidFill>
                <a:schemeClr val="accent1"/>
              </a:solidFill>
              <a:latin typeface="Times New Roman" panose="02020603050405020304" pitchFamily="18" charset="0"/>
              <a:cs typeface="Times New Roman" panose="02020603050405020304" pitchFamily="18" charset="0"/>
            </a:endParaRP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table                                              burst</a:t>
            </a:r>
            <a:endParaRPr lang="en-US" altLang="zh-CN" sz="2700" dirty="0">
              <a:solidFill>
                <a:schemeClr val="accent1"/>
              </a:solidFill>
              <a:latin typeface="Times New Roman" panose="02020603050405020304" pitchFamily="18" charset="0"/>
              <a:cs typeface="Times New Roman" panose="02020603050405020304" pitchFamily="18" charset="0"/>
            </a:endParaRP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a:t>
            </a:r>
            <a:r>
              <a:rPr lang="en-US" altLang="zh-CN" sz="2700" dirty="0">
                <a:latin typeface="Times New Roman" panose="02020603050405020304" pitchFamily="18" charset="0"/>
                <a:cs typeface="Times New Roman" panose="02020603050405020304" pitchFamily="18" charset="0"/>
              </a:rPr>
              <a:t>pos</a:t>
            </a:r>
            <a:r>
              <a:rPr lang="en-US" altLang="zh-CN" sz="2700" dirty="0">
                <a:solidFill>
                  <a:schemeClr val="accent1"/>
                </a:solidFill>
                <a:latin typeface="Times New Roman" panose="02020603050405020304" pitchFamily="18" charset="0"/>
                <a:cs typeface="Times New Roman" panose="02020603050405020304" pitchFamily="18" charset="0"/>
              </a:rPr>
              <a:t>itive  and </a:t>
            </a:r>
            <a:r>
              <a:rPr lang="en-US" altLang="zh-CN" sz="2700" dirty="0">
                <a:latin typeface="Times New Roman" panose="02020603050405020304" pitchFamily="18" charset="0"/>
                <a:cs typeface="Times New Roman" panose="02020603050405020304" pitchFamily="18" charset="0"/>
              </a:rPr>
              <a:t>neg</a:t>
            </a:r>
            <a:r>
              <a:rPr lang="en-US" altLang="zh-CN" sz="2700" dirty="0">
                <a:solidFill>
                  <a:schemeClr val="accent1"/>
                </a:solidFill>
                <a:latin typeface="Times New Roman" panose="02020603050405020304" pitchFamily="18" charset="0"/>
                <a:cs typeface="Times New Roman" panose="02020603050405020304" pitchFamily="18" charset="0"/>
              </a:rPr>
              <a:t>ative</a:t>
            </a:r>
            <a:endParaRPr lang="en-US" altLang="zh-CN" sz="2700" dirty="0">
              <a:solidFill>
                <a:schemeClr val="accent1"/>
              </a:solidFill>
              <a:latin typeface="Times New Roman" panose="02020603050405020304" pitchFamily="18" charset="0"/>
              <a:cs typeface="Times New Roman" panose="02020603050405020304" pitchFamily="18" charset="0"/>
            </a:endParaRPr>
          </a:p>
          <a:p>
            <a:pPr marL="457200" indent="-457200">
              <a:lnSpc>
                <a:spcPct val="100000"/>
              </a:lnSpc>
              <a:spcBef>
                <a:spcPts val="1800"/>
              </a:spcBef>
              <a:buFont typeface="Wingdings" panose="05000000000000000000" pitchFamily="2" charset="2"/>
              <a:buChar char="u"/>
            </a:pPr>
            <a:r>
              <a:rPr lang="en-US" altLang="zh-CN" sz="2700" dirty="0">
                <a:solidFill>
                  <a:srgbClr val="C00000"/>
                </a:solidFill>
                <a:latin typeface="Times New Roman" panose="02020603050405020304" pitchFamily="18" charset="0"/>
                <a:cs typeface="Times New Roman" panose="02020603050405020304" pitchFamily="18" charset="0"/>
              </a:rPr>
              <a:t>Pay attention to the context and make clear which field you are dealing with.</a:t>
            </a:r>
            <a:endParaRPr lang="en-US" altLang="zh-CN" sz="2700" dirty="0">
              <a:solidFill>
                <a:srgbClr val="C00000"/>
              </a:solidFill>
              <a:latin typeface="Times New Roman" panose="02020603050405020304" pitchFamily="18" charset="0"/>
              <a:cs typeface="Times New Roman" panose="02020603050405020304" pitchFamily="18" charset="0"/>
            </a:endParaRPr>
          </a:p>
          <a:p>
            <a:pPr algn="just">
              <a:lnSpc>
                <a:spcPct val="150000"/>
              </a:lnSpc>
            </a:pPr>
            <a:endParaRPr lang="zh-CN" altLang="en-US" sz="2300" dirty="0">
              <a:solidFill>
                <a:schemeClr val="accent1">
                  <a:lumMod val="75000"/>
                </a:schemeClr>
              </a:solidFill>
            </a:endParaRPr>
          </a:p>
        </p:txBody>
      </p:sp>
      <p:sp>
        <p:nvSpPr>
          <p:cNvPr id="7" name="文本框 6"/>
          <p:cNvSpPr txBox="1"/>
          <p:nvPr/>
        </p:nvSpPr>
        <p:spPr>
          <a:xfrm>
            <a:off x="7336512" y="2661950"/>
            <a:ext cx="1723549"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rgbClr val="002060"/>
                </a:solidFill>
                <a:latin typeface="黑体" panose="02010609060101010101" pitchFamily="49" charset="-122"/>
                <a:ea typeface="黑体" panose="02010609060101010101" pitchFamily="49" charset="-122"/>
              </a:rPr>
              <a:t>子</a:t>
            </a:r>
            <a:r>
              <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rPr>
              <a:t>句，条款</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endParaRPr>
          </a:p>
        </p:txBody>
      </p:sp>
      <p:sp>
        <p:nvSpPr>
          <p:cNvPr id="8" name="文本框 7"/>
          <p:cNvSpPr txBox="1"/>
          <p:nvPr/>
        </p:nvSpPr>
        <p:spPr>
          <a:xfrm>
            <a:off x="2544069" y="2186428"/>
            <a:ext cx="2339102"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rgbClr val="002060"/>
                </a:solidFill>
                <a:latin typeface="黑体" panose="02010609060101010101" pitchFamily="49" charset="-122"/>
                <a:ea typeface="黑体" panose="02010609060101010101" pitchFamily="49" charset="-122"/>
              </a:rPr>
              <a:t>电信公司，载波</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endParaRPr>
          </a:p>
        </p:txBody>
      </p:sp>
      <p:sp>
        <p:nvSpPr>
          <p:cNvPr id="9" name="文本框 8"/>
          <p:cNvSpPr txBox="1"/>
          <p:nvPr/>
        </p:nvSpPr>
        <p:spPr>
          <a:xfrm>
            <a:off x="2544069" y="2661948"/>
            <a:ext cx="1723549"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rPr>
              <a:t>物品，项目</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endParaRPr>
          </a:p>
        </p:txBody>
      </p:sp>
      <p:sp>
        <p:nvSpPr>
          <p:cNvPr id="10" name="文本框 9"/>
          <p:cNvSpPr txBox="1"/>
          <p:nvPr/>
        </p:nvSpPr>
        <p:spPr>
          <a:xfrm>
            <a:off x="7336512" y="2186430"/>
            <a:ext cx="4493538"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印刷</a:t>
            </a: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冲版机，</a:t>
            </a: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计算机</a:t>
            </a: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处理器</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endParaRPr>
          </a:p>
        </p:txBody>
      </p:sp>
      <p:sp>
        <p:nvSpPr>
          <p:cNvPr id="11" name="文本框 10"/>
          <p:cNvSpPr txBox="1"/>
          <p:nvPr/>
        </p:nvSpPr>
        <p:spPr>
          <a:xfrm>
            <a:off x="2544069" y="3137468"/>
            <a:ext cx="2646878" cy="461665"/>
          </a:xfrm>
          <a:prstGeom prst="rect">
            <a:avLst/>
          </a:prstGeom>
          <a:solidFill>
            <a:srgbClr val="4BD0FF"/>
          </a:solidFill>
        </p:spPr>
        <p:txBody>
          <a:bodyPr wrap="none" rtlCol="0">
            <a:spAutoFit/>
          </a:bodyPr>
          <a:lstStyle/>
          <a:p>
            <a:pPr lvl="0">
              <a:defRPr/>
            </a:pPr>
            <a:r>
              <a:rPr lang="zh-CN" altLang="en-US" sz="2400" dirty="0">
                <a:solidFill>
                  <a:srgbClr val="002060"/>
                </a:solidFill>
                <a:latin typeface="黑体" panose="02010609060101010101" pitchFamily="49" charset="-122"/>
                <a:ea typeface="黑体" panose="02010609060101010101" pitchFamily="49" charset="-122"/>
              </a:rPr>
              <a:t>要素，元素，元件</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endParaRPr>
          </a:p>
        </p:txBody>
      </p:sp>
      <p:sp>
        <p:nvSpPr>
          <p:cNvPr id="12" name="文本框 11"/>
          <p:cNvSpPr txBox="1"/>
          <p:nvPr/>
        </p:nvSpPr>
        <p:spPr>
          <a:xfrm>
            <a:off x="7336512" y="3137469"/>
            <a:ext cx="3262432"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rPr>
              <a:t>备份，支撑，备用设备</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endParaRPr>
          </a:p>
        </p:txBody>
      </p:sp>
      <p:sp>
        <p:nvSpPr>
          <p:cNvPr id="13" name="文本框 12"/>
          <p:cNvSpPr txBox="1"/>
          <p:nvPr/>
        </p:nvSpPr>
        <p:spPr>
          <a:xfrm>
            <a:off x="2544069" y="3612988"/>
            <a:ext cx="1723549"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rPr>
              <a:t>儿童，子代</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endParaRPr>
          </a:p>
        </p:txBody>
      </p:sp>
      <p:sp>
        <p:nvSpPr>
          <p:cNvPr id="14" name="文本框 13"/>
          <p:cNvSpPr txBox="1"/>
          <p:nvPr/>
        </p:nvSpPr>
        <p:spPr>
          <a:xfrm>
            <a:off x="7336512" y="3612988"/>
            <a:ext cx="2646878"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rPr>
              <a:t>常量，定值，恒量</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endParaRPr>
          </a:p>
        </p:txBody>
      </p:sp>
      <p:sp>
        <p:nvSpPr>
          <p:cNvPr id="15" name="文本框 14"/>
          <p:cNvSpPr txBox="1"/>
          <p:nvPr/>
        </p:nvSpPr>
        <p:spPr>
          <a:xfrm>
            <a:off x="7336512" y="4098715"/>
            <a:ext cx="2031325"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rgbClr val="002060"/>
                </a:solidFill>
                <a:latin typeface="黑体" panose="02010609060101010101" pitchFamily="49" charset="-122"/>
                <a:ea typeface="黑体" panose="02010609060101010101" pitchFamily="49" charset="-122"/>
              </a:rPr>
              <a:t>细绳，字符串</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endParaRPr>
          </a:p>
        </p:txBody>
      </p:sp>
      <p:sp>
        <p:nvSpPr>
          <p:cNvPr id="16" name="文本框 15"/>
          <p:cNvSpPr txBox="1"/>
          <p:nvPr/>
        </p:nvSpPr>
        <p:spPr>
          <a:xfrm>
            <a:off x="2544069" y="4098716"/>
            <a:ext cx="1723549"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rgbClr val="002060"/>
                </a:solidFill>
                <a:latin typeface="黑体" panose="02010609060101010101" pitchFamily="49" charset="-122"/>
                <a:ea typeface="黑体" panose="02010609060101010101" pitchFamily="49" charset="-122"/>
              </a:rPr>
              <a:t>功能，函数</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endParaRPr>
          </a:p>
        </p:txBody>
      </p:sp>
      <p:sp>
        <p:nvSpPr>
          <p:cNvPr id="17" name="文本框 16"/>
          <p:cNvSpPr txBox="1"/>
          <p:nvPr/>
        </p:nvSpPr>
        <p:spPr>
          <a:xfrm>
            <a:off x="2544069" y="4584444"/>
            <a:ext cx="2031325"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rgbClr val="002060"/>
                </a:solidFill>
                <a:latin typeface="黑体" panose="02010609060101010101" pitchFamily="49" charset="-122"/>
                <a:ea typeface="黑体" panose="02010609060101010101" pitchFamily="49" charset="-122"/>
              </a:rPr>
              <a:t>表格，平地层</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endParaRPr>
          </a:p>
        </p:txBody>
      </p:sp>
      <p:sp>
        <p:nvSpPr>
          <p:cNvPr id="18" name="文本框 17"/>
          <p:cNvSpPr txBox="1"/>
          <p:nvPr/>
        </p:nvSpPr>
        <p:spPr>
          <a:xfrm>
            <a:off x="7336511" y="4584444"/>
            <a:ext cx="2339102"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rgbClr val="002060"/>
                </a:solidFill>
                <a:latin typeface="黑体" panose="02010609060101010101" pitchFamily="49" charset="-122"/>
                <a:ea typeface="黑体" panose="02010609060101010101" pitchFamily="49" charset="-122"/>
              </a:rPr>
              <a:t>脉冲，突然发作</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endParaRPr>
          </a:p>
        </p:txBody>
      </p:sp>
      <p:sp>
        <p:nvSpPr>
          <p:cNvPr id="19" name="文本框 18"/>
          <p:cNvSpPr txBox="1"/>
          <p:nvPr/>
        </p:nvSpPr>
        <p:spPr>
          <a:xfrm>
            <a:off x="4450436" y="5109551"/>
            <a:ext cx="6955750"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印刷</a:t>
            </a: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阴、阳面，</a:t>
            </a: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数</a:t>
            </a: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正、</a:t>
            </a:r>
            <a:r>
              <a:rPr lang="zh-CN" altLang="en-US" sz="2400" dirty="0" smtClean="0">
                <a:solidFill>
                  <a:srgbClr val="002060"/>
                </a:solidFill>
                <a:latin typeface="黑体" panose="02010609060101010101" pitchFamily="49" charset="-122"/>
                <a:ea typeface="黑体" panose="02010609060101010101" pitchFamily="49" charset="-122"/>
              </a:rPr>
              <a:t>负（情绪）积极、消极</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wipe(left)">
                                      <p:cBhvr>
                                        <p:cTn id="10" dur="500"/>
                                        <p:tgtEl>
                                          <p:spTgt spid="4">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wipe(left)">
                                      <p:cBhvr>
                                        <p:cTn id="13" dur="500"/>
                                        <p:tgtEl>
                                          <p:spTgt spid="4">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wipe(left)">
                                      <p:cBhvr>
                                        <p:cTn id="16" dur="500"/>
                                        <p:tgtEl>
                                          <p:spTgt spid="4">
                                            <p:txEl>
                                              <p:pRg st="4" end="4"/>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wipe(left)">
                                      <p:cBhvr>
                                        <p:cTn id="19" dur="500"/>
                                        <p:tgtEl>
                                          <p:spTgt spid="4">
                                            <p:txEl>
                                              <p:pRg st="5" end="5"/>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left)">
                                      <p:cBhvr>
                                        <p:cTn id="22" dur="500"/>
                                        <p:tgtEl>
                                          <p:spTgt spid="4">
                                            <p:txEl>
                                              <p:pRg st="6" end="6"/>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wipe(left)">
                                      <p:cBhvr>
                                        <p:cTn id="25" dur="500"/>
                                        <p:tgtEl>
                                          <p:spTgt spid="4">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17"/>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8"/>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19"/>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4">
                                            <p:txEl>
                                              <p:pRg st="8" end="8"/>
                                            </p:txEl>
                                          </p:spTgt>
                                        </p:tgtEl>
                                        <p:attrNameLst>
                                          <p:attrName>style.visibility</p:attrName>
                                        </p:attrNameLst>
                                      </p:cBhvr>
                                      <p:to>
                                        <p:strVal val="visible"/>
                                      </p:to>
                                    </p:set>
                                    <p:animEffect transition="in" filter="wipe(left)">
                                      <p:cBhvr>
                                        <p:cTn id="8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Keys to Exercises</a:t>
            </a:r>
            <a:r>
              <a:rPr lang="zh-CN" altLang="en-US" dirty="0" smtClean="0"/>
              <a:t>： </a:t>
            </a:r>
            <a:endParaRPr lang="en-US" dirty="0"/>
          </a:p>
        </p:txBody>
      </p:sp>
      <p:sp>
        <p:nvSpPr>
          <p:cNvPr id="3" name="文本占位符 2"/>
          <p:cNvSpPr>
            <a:spLocks noGrp="1"/>
          </p:cNvSpPr>
          <p:nvPr>
            <p:ph type="body" sz="quarter" idx="11"/>
          </p:nvPr>
        </p:nvSpPr>
        <p:spPr>
          <a:xfrm>
            <a:off x="487680" y="1082041"/>
            <a:ext cx="11231880" cy="5013960"/>
          </a:xfrm>
        </p:spPr>
        <p:txBody>
          <a:bodyPr/>
          <a:lstStyle/>
          <a:p>
            <a:pPr marL="514350" indent="-514350">
              <a:buAutoNum type="arabicPeriod"/>
            </a:pPr>
            <a:r>
              <a:rPr lang="en-US" sz="2800" dirty="0" smtClean="0">
                <a:latin typeface="Times New Roman" panose="02020603050405020304" pitchFamily="18" charset="0"/>
                <a:ea typeface="宋体" panose="02010600030101010101" pitchFamily="2" charset="-122"/>
                <a:cs typeface="Times New Roman" panose="02020603050405020304" pitchFamily="18" charset="0"/>
              </a:rPr>
              <a:t>These depressing pumps ensure contamination-free </a:t>
            </a:r>
            <a:r>
              <a:rPr 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transfer </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of abrasive and aggressive fluids such as acids, dyes and alcohol among others.</a:t>
            </a:r>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514350" indent="-51435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在</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输送</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酸、染料、醇以及其他摩擦力大、腐蚀性强的流体时，这类压缩泵能够保证输送无污染。</a:t>
            </a:r>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514350" indent="-514350"/>
            <a:endParaRPr lang="en-US" sz="28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514350" indent="-514350"/>
            <a:r>
              <a:rPr lang="en-US" sz="2800" dirty="0" smtClean="0">
                <a:latin typeface="Times New Roman" panose="02020603050405020304" pitchFamily="18" charset="0"/>
                <a:ea typeface="宋体" panose="02010600030101010101" pitchFamily="2" charset="-122"/>
                <a:cs typeface="Times New Roman" panose="02020603050405020304" pitchFamily="18" charset="0"/>
              </a:rPr>
              <a:t>2.   Despite all the </a:t>
            </a:r>
            <a:r>
              <a:rPr 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improvements</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rubber still has a number of limitations.</a:t>
            </a:r>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514350" indent="-51435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尽管</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改进</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了很多，但合成橡胶仍有一些缺陷。</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514350" indent="-514350"/>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514350" indent="-514350">
              <a:buAutoNum type="arabicPeriod" startAt="3"/>
            </a:pPr>
            <a:r>
              <a:rPr lang="en-US" sz="2800" dirty="0" smtClean="0">
                <a:latin typeface="Times New Roman" panose="02020603050405020304" pitchFamily="18" charset="0"/>
                <a:ea typeface="宋体" panose="02010600030101010101" pitchFamily="2" charset="-122"/>
                <a:cs typeface="Times New Roman" panose="02020603050405020304" pitchFamily="18" charset="0"/>
              </a:rPr>
              <a:t>High precision implies a high degree of exactness but with no </a:t>
            </a:r>
            <a:r>
              <a:rPr 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implication</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as to accuracy.</a:t>
            </a:r>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514350" indent="-51435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高精度意味着高度的精确度，但并不</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表明</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具有准确性。</a:t>
            </a:r>
            <a:endParaRPr lang="en-US" sz="28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ox(i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ox(in)">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04684" y="1203433"/>
            <a:ext cx="10825316" cy="3737277"/>
          </a:xfrm>
        </p:spPr>
        <p:txBody>
          <a:bodyPr/>
          <a:lstStyle/>
          <a:p>
            <a:pPr marL="571500" indent="-571500"/>
            <a:r>
              <a:rPr lang="en-US" altLang="zh-CN" sz="2800" dirty="0" smtClean="0">
                <a:latin typeface="Times New Roman" panose="02020603050405020304" pitchFamily="18" charset="0"/>
              </a:rPr>
              <a:t> </a:t>
            </a:r>
            <a:r>
              <a:rPr lang="en-US" altLang="zh-CN" sz="2800" dirty="0" smtClean="0">
                <a:solidFill>
                  <a:srgbClr val="A50021"/>
                </a:solidFill>
                <a:latin typeface="Times New Roman" panose="02020603050405020304" pitchFamily="18" charset="0"/>
              </a:rPr>
              <a:t>(2) Verbs in English--- Nouns in Chinese</a:t>
            </a:r>
            <a:endParaRPr lang="en-US" altLang="zh-CN" sz="2800" dirty="0" smtClean="0">
              <a:solidFill>
                <a:srgbClr val="A50021"/>
              </a:solidFill>
              <a:latin typeface="Times New Roman" panose="02020603050405020304" pitchFamily="18" charset="0"/>
            </a:endParaRPr>
          </a:p>
          <a:p>
            <a:pPr marL="571500" indent="-571500"/>
            <a:r>
              <a:rPr lang="en-US" altLang="zh-CN" sz="2800" b="1" dirty="0" smtClean="0">
                <a:solidFill>
                  <a:srgbClr val="A50021"/>
                </a:solidFill>
                <a:latin typeface="Times New Roman" panose="02020603050405020304" pitchFamily="18" charset="0"/>
              </a:rPr>
              <a:t>For example:</a:t>
            </a:r>
            <a:endParaRPr lang="en-US" altLang="zh-CN" sz="2800" b="1" dirty="0" smtClean="0">
              <a:solidFill>
                <a:srgbClr val="A50021"/>
              </a:solidFill>
              <a:latin typeface="Times New Roman" panose="02020603050405020304" pitchFamily="18" charset="0"/>
            </a:endParaRPr>
          </a:p>
          <a:p>
            <a:pPr marL="571500" indent="-571500">
              <a:buAutoNum type="alphaUcPeriod"/>
            </a:pPr>
            <a:r>
              <a:rPr lang="en-US" altLang="zh-CN" sz="2800" dirty="0" smtClean="0">
                <a:latin typeface="Times New Roman" panose="02020603050405020304" pitchFamily="18" charset="0"/>
              </a:rPr>
              <a:t>Radar transmitters </a:t>
            </a:r>
            <a:r>
              <a:rPr lang="en-US" altLang="zh-CN" sz="2800" b="1" dirty="0" smtClean="0">
                <a:latin typeface="Times New Roman" panose="02020603050405020304" pitchFamily="18" charset="0"/>
              </a:rPr>
              <a:t>range</a:t>
            </a:r>
            <a:r>
              <a:rPr lang="en-US" altLang="zh-CN" sz="2800" dirty="0" smtClean="0">
                <a:latin typeface="Times New Roman" panose="02020603050405020304" pitchFamily="18" charset="0"/>
              </a:rPr>
              <a:t> in power from levels of </a:t>
            </a:r>
            <a:r>
              <a:rPr lang="en-US" altLang="zh-CN" sz="2800" dirty="0" err="1" smtClean="0">
                <a:latin typeface="Times New Roman" panose="02020603050405020304" pitchFamily="18" charset="0"/>
              </a:rPr>
              <a:t>milliwatts</a:t>
            </a:r>
            <a:r>
              <a:rPr lang="en-US" altLang="zh-CN" sz="2800" dirty="0" smtClean="0">
                <a:latin typeface="Times New Roman" panose="02020603050405020304" pitchFamily="18" charset="0"/>
              </a:rPr>
              <a:t> to megawatts.</a:t>
            </a:r>
            <a:endParaRPr lang="en-US" altLang="zh-CN" sz="2800" dirty="0" smtClean="0">
              <a:latin typeface="Times New Roman" panose="02020603050405020304" pitchFamily="18" charset="0"/>
            </a:endParaRPr>
          </a:p>
          <a:p>
            <a:pPr marL="571500" indent="-571500"/>
            <a:r>
              <a:rPr lang="en-US" altLang="zh-CN" sz="2800" dirty="0" smtClean="0">
                <a:latin typeface="Times New Roman" panose="02020603050405020304" pitchFamily="18" charset="0"/>
              </a:rPr>
              <a:t>                                </a:t>
            </a:r>
            <a:endParaRPr lang="en-US" altLang="zh-CN" sz="2800" dirty="0" smtClean="0">
              <a:latin typeface="Times New Roman" panose="02020603050405020304" pitchFamily="18" charset="0"/>
            </a:endParaRPr>
          </a:p>
          <a:p>
            <a:pPr marL="571500" indent="-571500"/>
            <a:r>
              <a:rPr lang="en-US" altLang="zh-CN" sz="2800" dirty="0" smtClean="0">
                <a:latin typeface="Times New Roman" panose="02020603050405020304" pitchFamily="18" charset="0"/>
              </a:rPr>
              <a:t>           </a:t>
            </a:r>
            <a:r>
              <a:rPr lang="zh-CN" altLang="en-US" sz="2800" dirty="0" smtClean="0">
                <a:latin typeface="Times New Roman" panose="02020603050405020304" pitchFamily="18" charset="0"/>
              </a:rPr>
              <a:t>雷达发射机的功率变化</a:t>
            </a:r>
            <a:r>
              <a:rPr lang="zh-CN" altLang="en-US" sz="2800" b="1" u="sng" dirty="0" smtClean="0">
                <a:latin typeface="Times New Roman" panose="02020603050405020304" pitchFamily="18" charset="0"/>
              </a:rPr>
              <a:t>范围</a:t>
            </a:r>
            <a:r>
              <a:rPr lang="zh-CN" altLang="en-US" sz="2800" dirty="0" smtClean="0">
                <a:latin typeface="Times New Roman" panose="02020603050405020304" pitchFamily="18" charset="0"/>
              </a:rPr>
              <a:t>在毫瓦到兆瓦之间。</a:t>
            </a:r>
            <a:endParaRPr lang="zh-CN" altLang="en-US" sz="28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1203433"/>
            <a:ext cx="10917269" cy="1598761"/>
          </a:xfrm>
        </p:spPr>
        <p:txBody>
          <a:bodyPr/>
          <a:lstStyle/>
          <a:p>
            <a:r>
              <a:rPr lang="en-US" sz="2800" dirty="0" smtClean="0">
                <a:latin typeface="Times New Roman" panose="02020603050405020304" pitchFamily="18" charset="0"/>
                <a:cs typeface="Times New Roman" panose="02020603050405020304" pitchFamily="18" charset="0"/>
              </a:rPr>
              <a:t>The SiS730S chipset is </a:t>
            </a:r>
            <a:r>
              <a:rPr lang="en-US" sz="2800" dirty="0" smtClean="0">
                <a:solidFill>
                  <a:srgbClr val="FF0000"/>
                </a:solidFill>
                <a:latin typeface="Times New Roman" panose="02020603050405020304" pitchFamily="18" charset="0"/>
                <a:cs typeface="Times New Roman" panose="02020603050405020304" pitchFamily="18" charset="0"/>
              </a:rPr>
              <a:t>price</a:t>
            </a:r>
            <a:r>
              <a:rPr lang="en-US" sz="2800" dirty="0" smtClean="0">
                <a:latin typeface="Times New Roman" panose="02020603050405020304" pitchFamily="18" charset="0"/>
                <a:cs typeface="Times New Roman" panose="02020603050405020304" pitchFamily="18" charset="0"/>
              </a:rPr>
              <a:t>d at $42 . Samples are available, according to the company.  (from EBN news </a:t>
            </a:r>
            <a:r>
              <a:rPr lang="en-US" sz="2800" i="1" dirty="0" smtClean="0">
                <a:latin typeface="Times New Roman" panose="02020603050405020304" pitchFamily="18" charset="0"/>
                <a:cs typeface="Times New Roman" panose="02020603050405020304" pitchFamily="18" charset="0"/>
              </a:rPr>
              <a:t>IC to support AMD MPUs</a:t>
            </a:r>
            <a:r>
              <a:rPr lang="en-US" sz="2800" dirty="0" smtClean="0">
                <a:latin typeface="Times New Roman" panose="02020603050405020304" pitchFamily="18" charset="0"/>
                <a:cs typeface="Times New Roman" panose="02020603050405020304" pitchFamily="18" charset="0"/>
              </a:rPr>
              <a:t>, August 14 2000)</a:t>
            </a:r>
            <a:endParaRPr lang="en-US" sz="2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840658" y="3156155"/>
            <a:ext cx="10736826" cy="523220"/>
          </a:xfrm>
          <a:prstGeom prst="rect">
            <a:avLst/>
          </a:prstGeom>
          <a:noFill/>
        </p:spPr>
        <p:txBody>
          <a:bodyPr wrap="square" rtlCol="0">
            <a:spAutoFit/>
          </a:bodyPr>
          <a:lstStyle/>
          <a:p>
            <a:r>
              <a:rPr lang="en-US" altLang="en-US" sz="2800" dirty="0" smtClean="0">
                <a:latin typeface="宋体" panose="02010600030101010101" pitchFamily="2" charset="-122"/>
                <a:ea typeface="宋体" panose="02010600030101010101" pitchFamily="2" charset="-122"/>
              </a:rPr>
              <a:t>SiS730S </a:t>
            </a:r>
            <a:r>
              <a:rPr lang="zh-CN" altLang="en-US" sz="2800" dirty="0" smtClean="0">
                <a:latin typeface="宋体" panose="02010600030101010101" pitchFamily="2" charset="-122"/>
                <a:ea typeface="宋体" panose="02010600030101010101" pitchFamily="2" charset="-122"/>
              </a:rPr>
              <a:t>芯片组的</a:t>
            </a:r>
            <a:r>
              <a:rPr lang="zh-CN" altLang="en-US" sz="2800" dirty="0" smtClean="0">
                <a:solidFill>
                  <a:srgbClr val="FF0000"/>
                </a:solidFill>
                <a:latin typeface="宋体" panose="02010600030101010101" pitchFamily="2" charset="-122"/>
                <a:ea typeface="宋体" panose="02010600030101010101" pitchFamily="2" charset="-122"/>
              </a:rPr>
              <a:t>价格</a:t>
            </a:r>
            <a:r>
              <a:rPr lang="zh-CN" altLang="en-US" sz="2800" dirty="0" smtClean="0">
                <a:latin typeface="宋体" panose="02010600030101010101" pitchFamily="2" charset="-122"/>
                <a:ea typeface="宋体" panose="02010600030101010101" pitchFamily="2" charset="-122"/>
              </a:rPr>
              <a:t>为每套</a:t>
            </a:r>
            <a:r>
              <a:rPr lang="en-US" altLang="zh-CN" sz="2800" dirty="0" smtClean="0">
                <a:latin typeface="宋体" panose="02010600030101010101" pitchFamily="2" charset="-122"/>
                <a:ea typeface="宋体" panose="02010600030101010101" pitchFamily="2" charset="-122"/>
              </a:rPr>
              <a:t>42</a:t>
            </a:r>
            <a:r>
              <a:rPr lang="zh-CN" altLang="en-US" sz="2800" dirty="0" smtClean="0">
                <a:latin typeface="宋体" panose="02010600030101010101" pitchFamily="2" charset="-122"/>
                <a:ea typeface="宋体" panose="02010600030101010101" pitchFamily="2" charset="-122"/>
              </a:rPr>
              <a:t>美元。可向公司索取样品。</a:t>
            </a:r>
            <a:endParaRPr lang="en-US" altLang="en-US" sz="2800"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1203433"/>
            <a:ext cx="10932017" cy="979328"/>
          </a:xfrm>
        </p:spPr>
        <p:txBody>
          <a:bodyPr/>
          <a:lstStyle/>
          <a:p>
            <a:r>
              <a:rPr lang="en-US" sz="2800" dirty="0" smtClean="0">
                <a:latin typeface="Times New Roman" panose="02020603050405020304" pitchFamily="18" charset="0"/>
                <a:cs typeface="Times New Roman" panose="02020603050405020304" pitchFamily="18" charset="0"/>
              </a:rPr>
              <a:t>The system will be </a:t>
            </a:r>
            <a:r>
              <a:rPr lang="en-US" sz="2800" dirty="0" smtClean="0">
                <a:solidFill>
                  <a:srgbClr val="FF0000"/>
                </a:solidFill>
                <a:latin typeface="Times New Roman" panose="02020603050405020304" pitchFamily="18" charset="0"/>
                <a:cs typeface="Times New Roman" panose="02020603050405020304" pitchFamily="18" charset="0"/>
              </a:rPr>
              <a:t>built</a:t>
            </a:r>
            <a:r>
              <a:rPr lang="en-US" sz="2800" dirty="0" smtClean="0">
                <a:latin typeface="Times New Roman" panose="02020603050405020304" pitchFamily="18" charset="0"/>
                <a:cs typeface="Times New Roman" panose="02020603050405020304" pitchFamily="18" charset="0"/>
              </a:rPr>
              <a:t> on the knowledge and experience gained in developing the existing suite of software product. </a:t>
            </a:r>
            <a:endParaRPr lang="en-US" sz="2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66917" y="2182761"/>
            <a:ext cx="10854812" cy="523220"/>
          </a:xfrm>
          <a:prstGeom prst="rect">
            <a:avLst/>
          </a:prstGeom>
          <a:noFill/>
        </p:spPr>
        <p:txBody>
          <a:bodyPr wrap="square" rtlCol="0">
            <a:spAutoFit/>
          </a:bodyPr>
          <a:lstStyle/>
          <a:p>
            <a:r>
              <a:rPr lang="zh-CN" altLang="en-US" sz="2800" dirty="0" smtClean="0">
                <a:latin typeface="宋体" panose="02010600030101010101" pitchFamily="2" charset="-122"/>
                <a:ea typeface="宋体" panose="02010600030101010101" pitchFamily="2" charset="-122"/>
              </a:rPr>
              <a:t>这个系统的</a:t>
            </a:r>
            <a:r>
              <a:rPr lang="zh-CN" altLang="en-US" sz="2800" dirty="0" smtClean="0">
                <a:solidFill>
                  <a:srgbClr val="FF0000"/>
                </a:solidFill>
                <a:latin typeface="宋体" panose="02010600030101010101" pitchFamily="2" charset="-122"/>
                <a:ea typeface="宋体" panose="02010600030101010101" pitchFamily="2" charset="-122"/>
              </a:rPr>
              <a:t>基础</a:t>
            </a:r>
            <a:r>
              <a:rPr lang="zh-CN" altLang="en-US" sz="2800" dirty="0" smtClean="0">
                <a:latin typeface="宋体" panose="02010600030101010101" pitchFamily="2" charset="-122"/>
                <a:ea typeface="宋体" panose="02010600030101010101" pitchFamily="2" charset="-122"/>
              </a:rPr>
              <a:t>是从开发现有的成套软件产品中所获得的知识和经验。</a:t>
            </a:r>
            <a:endParaRPr lang="en-US" altLang="en-US" sz="2800"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Keys to Exercises</a:t>
            </a:r>
            <a:r>
              <a:rPr lang="zh-CN" altLang="en-US" dirty="0" smtClean="0"/>
              <a:t>：</a:t>
            </a:r>
            <a:endParaRPr lang="en-US" dirty="0"/>
          </a:p>
        </p:txBody>
      </p:sp>
      <p:sp>
        <p:nvSpPr>
          <p:cNvPr id="3" name="文本占位符 2"/>
          <p:cNvSpPr>
            <a:spLocks noGrp="1"/>
          </p:cNvSpPr>
          <p:nvPr>
            <p:ph type="body" sz="quarter" idx="11"/>
          </p:nvPr>
        </p:nvSpPr>
        <p:spPr>
          <a:xfrm>
            <a:off x="472440" y="1203433"/>
            <a:ext cx="11140440" cy="4831607"/>
          </a:xfrm>
        </p:spPr>
        <p:txBody>
          <a:bodyPr/>
          <a:lstStyle/>
          <a:p>
            <a:pPr marL="457200" indent="-457200">
              <a:buAutoNum type="arabicPeriod"/>
            </a:pPr>
            <a:r>
              <a:rPr lang="en-US" sz="2800" dirty="0" smtClean="0">
                <a:latin typeface="Times New Roman" panose="02020603050405020304" pitchFamily="18" charset="0"/>
                <a:ea typeface="宋体" panose="02010600030101010101" pitchFamily="2" charset="-122"/>
                <a:cs typeface="Times New Roman" panose="02020603050405020304" pitchFamily="18" charset="0"/>
              </a:rPr>
              <a:t>Boiling point is </a:t>
            </a:r>
            <a:r>
              <a:rPr 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defined</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as the temperature at which the vapor pressure</a:t>
            </a:r>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is equal to that of the atmosphere.</a:t>
            </a:r>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沸点的</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定义</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就是蒸汽的气压等于大气压时的温度。</a:t>
            </a:r>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buAutoNum type="arabicPeriod" startAt="2"/>
            </a:pPr>
            <a:r>
              <a:rPr lang="en-US" sz="2800" dirty="0" smtClean="0">
                <a:latin typeface="Times New Roman" panose="02020603050405020304" pitchFamily="18" charset="0"/>
                <a:ea typeface="宋体" panose="02010600030101010101" pitchFamily="2" charset="-122"/>
                <a:cs typeface="Times New Roman" panose="02020603050405020304" pitchFamily="18" charset="0"/>
              </a:rPr>
              <a:t>Tests showed that the cooling air must </a:t>
            </a:r>
            <a:r>
              <a:rPr 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flow</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 rate of at least 17m/s. </a:t>
            </a:r>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实验表明，冷却空气的</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流速</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至少应为</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17</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m/s</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buAutoNum type="arabicPeriod" startAt="3"/>
            </a:pPr>
            <a:r>
              <a:rPr lang="en-US" sz="2800" dirty="0" smtClean="0">
                <a:latin typeface="Times New Roman" panose="02020603050405020304" pitchFamily="18" charset="0"/>
                <a:ea typeface="宋体" panose="02010600030101010101" pitchFamily="2" charset="-122"/>
                <a:cs typeface="Times New Roman" panose="02020603050405020304" pitchFamily="18" charset="0"/>
              </a:rPr>
              <a:t>Black holes </a:t>
            </a:r>
            <a:r>
              <a:rPr 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act</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like huge drains in the universe. </a:t>
            </a:r>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黑洞的</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作用</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像宇宙中巨大的吸管。</a:t>
            </a:r>
            <a:endParaRPr lang="en-US" sz="28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Horizontal)">
                                      <p:cBhvr>
                                        <p:cTn id="7" dur="500"/>
                                        <p:tgtEl>
                                          <p:spTgt spid="3">
                                            <p:txEl>
                                              <p:pRg st="0" end="0"/>
                                            </p:txEl>
                                          </p:spTgt>
                                        </p:tgtEl>
                                      </p:cBhvr>
                                    </p:animEffect>
                                  </p:childTnLst>
                                </p:cTn>
                              </p:par>
                              <p:par>
                                <p:cTn id="8" presetID="16" presetClass="entr" presetSubtype="2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6"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6"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Horizont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circle(in)">
                                      <p:cBhvr>
                                        <p:cTn id="25" dur="20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checkerboard(across)">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1203433"/>
            <a:ext cx="10917269" cy="4653670"/>
          </a:xfrm>
        </p:spPr>
        <p:txBody>
          <a:bodyPr/>
          <a:lstStyle/>
          <a:p>
            <a:pPr marL="571500" indent="-571500"/>
            <a:r>
              <a:rPr lang="en-US" altLang="zh-CN" sz="2800" dirty="0" smtClean="0">
                <a:latin typeface="Times New Roman" panose="02020603050405020304" pitchFamily="18" charset="0"/>
              </a:rPr>
              <a:t> </a:t>
            </a:r>
            <a:r>
              <a:rPr lang="en-US" altLang="zh-CN" sz="2800" dirty="0" smtClean="0">
                <a:solidFill>
                  <a:srgbClr val="A50021"/>
                </a:solidFill>
                <a:latin typeface="Times New Roman" panose="02020603050405020304" pitchFamily="18" charset="0"/>
              </a:rPr>
              <a:t>(3) Adjectives in English--- Adverbs in Chinese</a:t>
            </a:r>
            <a:endParaRPr lang="en-US" altLang="zh-CN" sz="2800" dirty="0" smtClean="0">
              <a:solidFill>
                <a:srgbClr val="A50021"/>
              </a:solidFill>
              <a:latin typeface="Times New Roman" panose="02020603050405020304" pitchFamily="18" charset="0"/>
            </a:endParaRPr>
          </a:p>
          <a:p>
            <a:pPr marL="571500" indent="-571500"/>
            <a:r>
              <a:rPr lang="en-US" altLang="zh-CN" sz="2800" dirty="0" smtClean="0">
                <a:solidFill>
                  <a:srgbClr val="A50021"/>
                </a:solidFill>
                <a:latin typeface="Times New Roman" panose="02020603050405020304" pitchFamily="18" charset="0"/>
              </a:rPr>
              <a:t>     When a noun in English is turned into a verb in the Chinese translation, the adjectives used to modify the noun have to be translated into adverbs accordingly. </a:t>
            </a:r>
            <a:endParaRPr lang="en-US" altLang="zh-CN" sz="2800" dirty="0" smtClean="0">
              <a:solidFill>
                <a:srgbClr val="A50021"/>
              </a:solidFill>
              <a:latin typeface="Times New Roman" panose="02020603050405020304" pitchFamily="18" charset="0"/>
            </a:endParaRPr>
          </a:p>
          <a:p>
            <a:pPr marL="571500" indent="-571500"/>
            <a:r>
              <a:rPr lang="en-US" altLang="zh-CN" sz="2800" b="1" dirty="0" smtClean="0">
                <a:solidFill>
                  <a:srgbClr val="A50021"/>
                </a:solidFill>
                <a:latin typeface="Times New Roman" panose="02020603050405020304" pitchFamily="18" charset="0"/>
              </a:rPr>
              <a:t>For example:</a:t>
            </a:r>
            <a:endParaRPr lang="en-US" altLang="zh-CN" sz="2800" b="1" dirty="0" smtClean="0">
              <a:solidFill>
                <a:srgbClr val="A50021"/>
              </a:solidFill>
              <a:latin typeface="Times New Roman" panose="02020603050405020304" pitchFamily="18" charset="0"/>
            </a:endParaRPr>
          </a:p>
          <a:p>
            <a:pPr marL="571500" indent="-571500">
              <a:buAutoNum type="alphaUcPeriod"/>
            </a:pPr>
            <a:r>
              <a:rPr lang="en-US" altLang="zh-CN" sz="2800" dirty="0" smtClean="0">
                <a:latin typeface="Times New Roman" panose="02020603050405020304" pitchFamily="18" charset="0"/>
              </a:rPr>
              <a:t>The discovering of the tunnel </a:t>
            </a:r>
            <a:r>
              <a:rPr lang="en-US" altLang="zh-CN" sz="2800" dirty="0">
                <a:latin typeface="Times New Roman" panose="02020603050405020304" pitchFamily="18" charset="0"/>
              </a:rPr>
              <a:t>diode/ˈ</a:t>
            </a:r>
            <a:r>
              <a:rPr lang="en-US" altLang="zh-CN" sz="2800" dirty="0" err="1">
                <a:latin typeface="Times New Roman" panose="02020603050405020304" pitchFamily="18" charset="0"/>
              </a:rPr>
              <a:t>daɪəʊd</a:t>
            </a:r>
            <a:r>
              <a:rPr lang="en-US" altLang="zh-CN" sz="2800" dirty="0" smtClean="0">
                <a:latin typeface="Times New Roman" panose="02020603050405020304" pitchFamily="18" charset="0"/>
              </a:rPr>
              <a:t>/</a:t>
            </a:r>
            <a:r>
              <a:rPr lang="zh-CN" altLang="en-US" sz="2800" dirty="0" smtClean="0">
                <a:latin typeface="Times New Roman" panose="02020603050405020304" pitchFamily="18" charset="0"/>
              </a:rPr>
              <a:t>（</a:t>
            </a:r>
            <a:r>
              <a:rPr lang="zh-CN" altLang="en-US" dirty="0" smtClean="0">
                <a:latin typeface="Times New Roman" panose="02020603050405020304" pitchFamily="18" charset="0"/>
              </a:rPr>
              <a:t>隧</a:t>
            </a:r>
            <a:r>
              <a:rPr lang="zh-CN" altLang="en-US" dirty="0">
                <a:latin typeface="Times New Roman" panose="02020603050405020304" pitchFamily="18" charset="0"/>
              </a:rPr>
              <a:t>道效应二极</a:t>
            </a:r>
            <a:r>
              <a:rPr lang="zh-CN" altLang="en-US" dirty="0" smtClean="0">
                <a:latin typeface="Times New Roman" panose="02020603050405020304" pitchFamily="18" charset="0"/>
              </a:rPr>
              <a:t>管</a:t>
            </a:r>
            <a:r>
              <a:rPr lang="zh-CN" altLang="en-US" sz="2800" dirty="0" smtClean="0">
                <a:latin typeface="Times New Roman" panose="02020603050405020304" pitchFamily="18" charset="0"/>
              </a:rPr>
              <a:t>）</a:t>
            </a:r>
            <a:r>
              <a:rPr lang="en-US" altLang="zh-CN" sz="2800" dirty="0" smtClean="0">
                <a:latin typeface="Times New Roman" panose="02020603050405020304" pitchFamily="18" charset="0"/>
              </a:rPr>
              <a:t>demonstrated the first </a:t>
            </a:r>
            <a:r>
              <a:rPr lang="en-US" altLang="zh-CN" sz="2800" b="1" dirty="0" smtClean="0">
                <a:latin typeface="Times New Roman" panose="02020603050405020304" pitchFamily="18" charset="0"/>
              </a:rPr>
              <a:t>convincing</a:t>
            </a:r>
            <a:r>
              <a:rPr lang="en-US" altLang="zh-CN" sz="2800" dirty="0" smtClean="0">
                <a:latin typeface="Times New Roman" panose="02020603050405020304" pitchFamily="18" charset="0"/>
              </a:rPr>
              <a:t> </a:t>
            </a:r>
            <a:r>
              <a:rPr lang="en-US" altLang="zh-CN" sz="2800" dirty="0" smtClean="0">
                <a:solidFill>
                  <a:srgbClr val="FF0000"/>
                </a:solidFill>
                <a:latin typeface="Times New Roman" panose="02020603050405020304" pitchFamily="18" charset="0"/>
              </a:rPr>
              <a:t>evidence</a:t>
            </a:r>
            <a:r>
              <a:rPr lang="en-US" altLang="zh-CN" sz="2800" dirty="0" smtClean="0">
                <a:latin typeface="Times New Roman" panose="02020603050405020304" pitchFamily="18" charset="0"/>
              </a:rPr>
              <a:t> of the electron tunneling in solids.                                </a:t>
            </a:r>
            <a:endParaRPr lang="en-US" altLang="zh-CN" sz="2800" dirty="0" smtClean="0">
              <a:latin typeface="Times New Roman" panose="02020603050405020304" pitchFamily="18" charset="0"/>
            </a:endParaRPr>
          </a:p>
          <a:p>
            <a:pPr marL="571500" indent="-571500"/>
            <a:r>
              <a:rPr lang="en-US" altLang="zh-CN" sz="2800" dirty="0" smtClean="0">
                <a:latin typeface="Times New Roman" panose="02020603050405020304" pitchFamily="18" charset="0"/>
              </a:rPr>
              <a:t>           </a:t>
            </a:r>
            <a:r>
              <a:rPr lang="zh-CN" altLang="en-US" sz="2800" dirty="0" smtClean="0">
                <a:latin typeface="Times New Roman" panose="02020603050405020304" pitchFamily="18" charset="0"/>
              </a:rPr>
              <a:t>研制成隧道效应二极管第一次</a:t>
            </a:r>
            <a:r>
              <a:rPr lang="zh-CN" altLang="en-US" sz="2800" b="1" u="sng" dirty="0" smtClean="0">
                <a:latin typeface="Times New Roman" panose="02020603050405020304" pitchFamily="18" charset="0"/>
              </a:rPr>
              <a:t>令人信服地</a:t>
            </a:r>
            <a:r>
              <a:rPr lang="zh-CN" altLang="en-US" sz="2800" dirty="0" smtClean="0">
                <a:latin typeface="Times New Roman" panose="02020603050405020304" pitchFamily="18" charset="0"/>
              </a:rPr>
              <a:t>证明了电子在固体中的隧道效应。</a:t>
            </a:r>
            <a:endParaRPr lang="zh-CN" altLang="en-US" sz="28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dirty="0"/>
          </a:p>
        </p:txBody>
      </p:sp>
      <p:sp>
        <p:nvSpPr>
          <p:cNvPr id="3" name="文本占位符 2"/>
          <p:cNvSpPr>
            <a:spLocks noGrp="1"/>
          </p:cNvSpPr>
          <p:nvPr>
            <p:ph type="body" sz="quarter" idx="11"/>
          </p:nvPr>
        </p:nvSpPr>
        <p:spPr>
          <a:xfrm>
            <a:off x="689712" y="1203433"/>
            <a:ext cx="10828778" cy="979328"/>
          </a:xfrm>
        </p:spPr>
        <p:txBody>
          <a:bodyPr/>
          <a:lstStyle/>
          <a:p>
            <a:r>
              <a:rPr lang="en-US" sz="2800" dirty="0" smtClean="0">
                <a:latin typeface="Times New Roman" panose="02020603050405020304" pitchFamily="18" charset="0"/>
                <a:cs typeface="Times New Roman" panose="02020603050405020304" pitchFamily="18" charset="0"/>
              </a:rPr>
              <a:t> If the stone was blue and it gave copper, the relationship between the color and product should have been </a:t>
            </a:r>
            <a:r>
              <a:rPr lang="en-US" sz="2800" dirty="0" smtClean="0">
                <a:solidFill>
                  <a:srgbClr val="FF0000"/>
                </a:solidFill>
                <a:latin typeface="Times New Roman" panose="02020603050405020304" pitchFamily="18" charset="0"/>
                <a:cs typeface="Times New Roman" panose="02020603050405020304" pitchFamily="18" charset="0"/>
              </a:rPr>
              <a:t>obvious</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37419" y="2389247"/>
            <a:ext cx="10884310" cy="954107"/>
          </a:xfrm>
          <a:prstGeom prst="rect">
            <a:avLst/>
          </a:prstGeom>
          <a:noFill/>
        </p:spPr>
        <p:txBody>
          <a:bodyPr wrap="square" rtlCol="0">
            <a:spAutoFit/>
          </a:bodyPr>
          <a:lstStyle/>
          <a:p>
            <a:r>
              <a:rPr lang="zh-CN" altLang="en-US" sz="2800" dirty="0" smtClean="0">
                <a:latin typeface="宋体" panose="02010600030101010101" pitchFamily="2" charset="-122"/>
                <a:ea typeface="宋体" panose="02010600030101010101" pitchFamily="2" charset="-122"/>
              </a:rPr>
              <a:t>如果石头呈蓝色，又能炼出铜的话，那么在颜色和产品之间</a:t>
            </a:r>
            <a:r>
              <a:rPr lang="zh-CN" altLang="en-US" sz="2800" dirty="0" smtClean="0">
                <a:solidFill>
                  <a:srgbClr val="FF0000"/>
                </a:solidFill>
                <a:latin typeface="宋体" panose="02010600030101010101" pitchFamily="2" charset="-122"/>
                <a:ea typeface="宋体" panose="02010600030101010101" pitchFamily="2" charset="-122"/>
              </a:rPr>
              <a:t>显然</a:t>
            </a:r>
            <a:r>
              <a:rPr lang="zh-CN" altLang="en-US" sz="2800" dirty="0" smtClean="0">
                <a:latin typeface="宋体" panose="02010600030101010101" pitchFamily="2" charset="-122"/>
                <a:ea typeface="宋体" panose="02010600030101010101" pitchFamily="2" charset="-122"/>
              </a:rPr>
              <a:t>应该存在着一定的关系。</a:t>
            </a:r>
            <a:endParaRPr lang="en-US" altLang="en-US" sz="2800" dirty="0" smtClean="0">
              <a:latin typeface="宋体" panose="02010600030101010101" pitchFamily="2" charset="-122"/>
              <a:ea typeface="宋体" panose="02010600030101010101" pitchFamily="2" charset="-122"/>
            </a:endParaRPr>
          </a:p>
        </p:txBody>
      </p:sp>
      <p:sp>
        <p:nvSpPr>
          <p:cNvPr id="5" name="TextBox 4"/>
          <p:cNvSpPr txBox="1"/>
          <p:nvPr/>
        </p:nvSpPr>
        <p:spPr>
          <a:xfrm>
            <a:off x="840658" y="3731342"/>
            <a:ext cx="10677832" cy="926923"/>
          </a:xfrm>
          <a:prstGeom prst="rect">
            <a:avLst/>
          </a:prstGeom>
        </p:spPr>
        <p:txBody>
          <a:bodyPr/>
          <a:lstStyle/>
          <a:p>
            <a:pPr>
              <a:lnSpc>
                <a:spcPct val="90000"/>
              </a:lnSpc>
              <a:spcBef>
                <a:spcPts val="1000"/>
              </a:spcBef>
            </a:pPr>
            <a:r>
              <a:rPr lang="en-US" sz="2800" dirty="0" smtClean="0">
                <a:latin typeface="Times New Roman" panose="02020603050405020304" pitchFamily="18" charset="0"/>
                <a:ea typeface="微软雅黑" panose="020B0503020204020204" pitchFamily="34" charset="-122"/>
                <a:cs typeface="Times New Roman" panose="02020603050405020304" pitchFamily="18" charset="0"/>
              </a:rPr>
              <a:t>In order to obtain </a:t>
            </a:r>
            <a:r>
              <a:rPr lang="en-US"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accurate</a:t>
            </a:r>
            <a:r>
              <a:rPr lang="en-US" sz="28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indication </a:t>
            </a:r>
            <a:r>
              <a:rPr lang="en-US" sz="2800" dirty="0" smtClean="0">
                <a:latin typeface="Times New Roman" panose="02020603050405020304" pitchFamily="18" charset="0"/>
                <a:ea typeface="微软雅黑" panose="020B0503020204020204" pitchFamily="34" charset="-122"/>
                <a:cs typeface="Times New Roman" panose="02020603050405020304" pitchFamily="18" charset="0"/>
              </a:rPr>
              <a:t>of range, the linear sweep of the cathode-ray tube</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阴</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极射线</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管</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sz="2800" dirty="0" smtClean="0">
                <a:latin typeface="Times New Roman" panose="02020603050405020304" pitchFamily="18" charset="0"/>
                <a:ea typeface="微软雅黑" panose="020B0503020204020204" pitchFamily="34" charset="-122"/>
                <a:cs typeface="Times New Roman" panose="02020603050405020304" pitchFamily="18" charset="0"/>
              </a:rPr>
              <a:t>must be timed presently. </a:t>
            </a:r>
            <a:endParaRPr lang="en-US" sz="28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TextBox 5"/>
          <p:cNvSpPr txBox="1"/>
          <p:nvPr/>
        </p:nvSpPr>
        <p:spPr>
          <a:xfrm>
            <a:off x="825910" y="4999711"/>
            <a:ext cx="10795819" cy="523220"/>
          </a:xfrm>
          <a:prstGeom prst="rect">
            <a:avLst/>
          </a:prstGeom>
          <a:noFill/>
        </p:spPr>
        <p:txBody>
          <a:bodyPr wrap="square" rtlCol="0">
            <a:spAutoFit/>
          </a:bodyPr>
          <a:lstStyle/>
          <a:p>
            <a:r>
              <a:rPr lang="zh-CN" altLang="en-US" sz="2800" dirty="0" smtClean="0">
                <a:latin typeface="宋体" panose="02010600030101010101" pitchFamily="2" charset="-122"/>
                <a:ea typeface="宋体" panose="02010600030101010101" pitchFamily="2" charset="-122"/>
              </a:rPr>
              <a:t>为了</a:t>
            </a:r>
            <a:r>
              <a:rPr lang="zh-CN" altLang="en-US" sz="2800" dirty="0" smtClean="0">
                <a:solidFill>
                  <a:srgbClr val="FF0000"/>
                </a:solidFill>
                <a:latin typeface="宋体" panose="02010600030101010101" pitchFamily="2" charset="-122"/>
                <a:ea typeface="宋体" panose="02010600030101010101" pitchFamily="2" charset="-122"/>
              </a:rPr>
              <a:t>精确地</a:t>
            </a:r>
            <a:r>
              <a:rPr lang="zh-CN" altLang="en-US" sz="2800" dirty="0" smtClean="0">
                <a:latin typeface="宋体" panose="02010600030101010101" pitchFamily="2" charset="-122"/>
                <a:ea typeface="宋体" panose="02010600030101010101" pitchFamily="2" charset="-122"/>
              </a:rPr>
              <a:t>指明距离，阴极射线管的线性扫描必须马上计时。</a:t>
            </a:r>
            <a:endParaRPr lang="en-US" altLang="en-US" sz="2800"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smtClean="0"/>
              <a:t>Exercises:</a:t>
            </a:r>
            <a:endParaRPr lang="en-US" dirty="0"/>
          </a:p>
        </p:txBody>
      </p:sp>
      <p:sp>
        <p:nvSpPr>
          <p:cNvPr id="3" name="文本占位符 2"/>
          <p:cNvSpPr>
            <a:spLocks noGrp="1"/>
          </p:cNvSpPr>
          <p:nvPr>
            <p:ph type="body" sz="quarter" idx="11"/>
          </p:nvPr>
        </p:nvSpPr>
        <p:spPr>
          <a:xfrm>
            <a:off x="563880" y="1203433"/>
            <a:ext cx="11277600" cy="5075447"/>
          </a:xfrm>
        </p:spPr>
        <p:txBody>
          <a:bodyPr/>
          <a:lstStyle/>
          <a:p>
            <a:pPr marL="457200" indent="-457200">
              <a:buAutoNum type="arabicPeriod"/>
            </a:pPr>
            <a:r>
              <a:rPr lang="en-US" dirty="0" smtClean="0"/>
              <a:t>In case of use without conditioning the electrode, </a:t>
            </a:r>
            <a:r>
              <a:rPr lang="en-US" b="1" dirty="0" smtClean="0">
                <a:solidFill>
                  <a:srgbClr val="FF0000"/>
                </a:solidFill>
              </a:rPr>
              <a:t>frequent</a:t>
            </a:r>
            <a:r>
              <a:rPr lang="en-US" dirty="0" smtClean="0"/>
              <a:t> calibrations</a:t>
            </a:r>
            <a:endParaRPr lang="en-US" dirty="0" smtClean="0"/>
          </a:p>
          <a:p>
            <a:pPr marL="457200" indent="-457200"/>
            <a:r>
              <a:rPr lang="en-US" dirty="0" smtClean="0"/>
              <a:t>         are required. </a:t>
            </a:r>
            <a:endParaRPr lang="en-US" dirty="0" smtClean="0"/>
          </a:p>
          <a:p>
            <a:pPr marL="457200" indent="-457200"/>
            <a:endParaRPr lang="en-US" dirty="0" smtClean="0"/>
          </a:p>
          <a:p>
            <a:pPr marL="457200" indent="-457200">
              <a:buAutoNum type="arabicPeriod" startAt="2"/>
            </a:pPr>
            <a:r>
              <a:rPr lang="en-US" dirty="0" smtClean="0"/>
              <a:t>The language allows a </a:t>
            </a:r>
            <a:r>
              <a:rPr lang="en-US" b="1" dirty="0" smtClean="0">
                <a:solidFill>
                  <a:srgbClr val="FF0000"/>
                </a:solidFill>
              </a:rPr>
              <a:t>concise</a:t>
            </a:r>
            <a:r>
              <a:rPr lang="en-US" dirty="0" smtClean="0"/>
              <a:t> expression of arithmetic and logic processes. </a:t>
            </a:r>
            <a:endParaRPr lang="en-US" dirty="0" smtClean="0"/>
          </a:p>
          <a:p>
            <a:pPr marL="457200" indent="-457200"/>
            <a:endParaRPr lang="en-US" dirty="0" smtClean="0"/>
          </a:p>
          <a:p>
            <a:pPr marL="457200" indent="-457200"/>
            <a:r>
              <a:rPr lang="en-US" dirty="0" smtClean="0"/>
              <a:t>3.  A </a:t>
            </a:r>
            <a:r>
              <a:rPr lang="en-US" b="1" dirty="0" smtClean="0">
                <a:solidFill>
                  <a:srgbClr val="FF0000"/>
                </a:solidFill>
              </a:rPr>
              <a:t>further </a:t>
            </a:r>
            <a:r>
              <a:rPr lang="en-US" dirty="0" smtClean="0"/>
              <a:t>word of caution regarding the selection of standard sizes of materials is necessary.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712" y="504933"/>
            <a:ext cx="8656269" cy="441325"/>
          </a:xfrm>
        </p:spPr>
        <p:txBody>
          <a:bodyPr/>
          <a:lstStyle/>
          <a:p>
            <a:r>
              <a:rPr lang="en-US" dirty="0" smtClean="0"/>
              <a:t>Keys to the Exercises:</a:t>
            </a:r>
            <a:endParaRPr lang="en-US" dirty="0"/>
          </a:p>
        </p:txBody>
      </p:sp>
      <p:sp>
        <p:nvSpPr>
          <p:cNvPr id="3" name="文本占位符 2"/>
          <p:cNvSpPr>
            <a:spLocks noGrp="1"/>
          </p:cNvSpPr>
          <p:nvPr>
            <p:ph type="body" sz="quarter" idx="11"/>
          </p:nvPr>
        </p:nvSpPr>
        <p:spPr>
          <a:xfrm>
            <a:off x="563880" y="1082041"/>
            <a:ext cx="11277600" cy="5196840"/>
          </a:xfrm>
        </p:spPr>
        <p:txBody>
          <a:bodyPr/>
          <a:lstStyle/>
          <a:p>
            <a:pPr marL="457200" indent="-457200">
              <a:buAutoNum type="arabicPeriod"/>
            </a:pPr>
            <a:r>
              <a:rPr lang="en-US" sz="2800" dirty="0" smtClean="0">
                <a:latin typeface="Times New Roman" panose="02020603050405020304" pitchFamily="18" charset="0"/>
                <a:ea typeface="宋体" panose="02010600030101010101" pitchFamily="2" charset="-122"/>
                <a:cs typeface="Times New Roman" panose="02020603050405020304" pitchFamily="18" charset="0"/>
              </a:rPr>
              <a:t>In case of use without conditioning the electrode, </a:t>
            </a:r>
            <a:r>
              <a:rPr 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frequent</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calibrations</a:t>
            </a:r>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are required. </a:t>
            </a:r>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如果在使用前没有调节电极，则需要</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经常</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校定。</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buAutoNum type="arabicPeriod" startAt="2"/>
            </a:pPr>
            <a:r>
              <a:rPr lang="en-US" sz="2800" dirty="0" smtClean="0">
                <a:latin typeface="Times New Roman" panose="02020603050405020304" pitchFamily="18" charset="0"/>
                <a:ea typeface="宋体" panose="02010600030101010101" pitchFamily="2" charset="-122"/>
                <a:cs typeface="Times New Roman" panose="02020603050405020304" pitchFamily="18" charset="0"/>
              </a:rPr>
              <a:t>The language allows a </a:t>
            </a:r>
            <a:r>
              <a:rPr 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concise</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expression of arithmetic and logic processes. </a:t>
            </a:r>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这种语言能</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简要地</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表达算术和逻辑过程。</a:t>
            </a:r>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buAutoNum type="arabicPeriod" startAt="3"/>
            </a:pPr>
            <a:r>
              <a:rPr lang="en-US" sz="2800" dirty="0" smtClean="0">
                <a:latin typeface="Times New Roman" panose="02020603050405020304" pitchFamily="18" charset="0"/>
                <a:ea typeface="宋体" panose="02010600030101010101" pitchFamily="2" charset="-122"/>
                <a:cs typeface="Times New Roman" panose="02020603050405020304" pitchFamily="18" charset="0"/>
              </a:rPr>
              <a:t>A </a:t>
            </a:r>
            <a:r>
              <a:rPr 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further </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word of caution regarding the selection of standard sizes of materials is necessary. </a:t>
            </a:r>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必须</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进一步</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提醒关于选择材料的标准规格之事宜。</a:t>
            </a:r>
            <a:endParaRPr lang="en-US" sz="28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Horizontal)">
                                      <p:cBhvr>
                                        <p:cTn id="7" dur="500"/>
                                        <p:tgtEl>
                                          <p:spTgt spid="3">
                                            <p:txEl>
                                              <p:pRg st="0" end="0"/>
                                            </p:txEl>
                                          </p:spTgt>
                                        </p:tgtEl>
                                      </p:cBhvr>
                                    </p:animEffect>
                                  </p:childTnLst>
                                </p:cTn>
                              </p:par>
                              <p:par>
                                <p:cTn id="8" presetID="16" presetClass="entr" presetSubtype="2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6"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diamond(in)">
                                      <p:cBhvr>
                                        <p:cTn id="30" dur="20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diamond(in)">
                                      <p:cBhvr>
                                        <p:cTn id="35"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solidFill>
                  <a:srgbClr val="A50021"/>
                </a:solidFill>
                <a:latin typeface="Times New Roman" panose="02020603050405020304" pitchFamily="18" charset="0"/>
              </a:rPr>
              <a:t>(4) </a:t>
            </a:r>
            <a:r>
              <a:rPr lang="en-US" altLang="zh-CN" dirty="0">
                <a:solidFill>
                  <a:srgbClr val="A50021"/>
                </a:solidFill>
                <a:latin typeface="Times New Roman" panose="02020603050405020304" pitchFamily="18" charset="0"/>
              </a:rPr>
              <a:t>Adjectives in English--- </a:t>
            </a:r>
            <a:r>
              <a:rPr lang="en-US" altLang="zh-CN" dirty="0" smtClean="0">
                <a:solidFill>
                  <a:srgbClr val="A50021"/>
                </a:solidFill>
                <a:latin typeface="Times New Roman" panose="02020603050405020304" pitchFamily="18" charset="0"/>
              </a:rPr>
              <a:t>Verbs </a:t>
            </a:r>
            <a:r>
              <a:rPr lang="en-US" altLang="zh-CN" dirty="0">
                <a:solidFill>
                  <a:srgbClr val="A50021"/>
                </a:solidFill>
                <a:latin typeface="Times New Roman" panose="02020603050405020304" pitchFamily="18" charset="0"/>
              </a:rPr>
              <a:t>in Chinese</a:t>
            </a:r>
            <a:endParaRPr lang="en-US" altLang="zh-CN" dirty="0">
              <a:solidFill>
                <a:srgbClr val="A50021"/>
              </a:solidFill>
              <a:latin typeface="Times New Roman" panose="02020603050405020304" pitchFamily="18" charset="0"/>
            </a:endParaRPr>
          </a:p>
          <a:p>
            <a:endParaRPr lang="zh-CN" altLang="en-US" dirty="0"/>
          </a:p>
        </p:txBody>
      </p:sp>
      <p:sp>
        <p:nvSpPr>
          <p:cNvPr id="3" name="文本占位符 2"/>
          <p:cNvSpPr>
            <a:spLocks noGrp="1"/>
          </p:cNvSpPr>
          <p:nvPr>
            <p:ph type="body" sz="quarter" idx="11"/>
          </p:nvPr>
        </p:nvSpPr>
        <p:spPr>
          <a:xfrm>
            <a:off x="689712" y="1203433"/>
            <a:ext cx="10399466" cy="5106751"/>
          </a:xfrm>
        </p:spPr>
        <p:txBody>
          <a:bodyPr/>
          <a:lstStyle/>
          <a:p>
            <a:r>
              <a:rPr lang="en-US" altLang="zh-CN" dirty="0"/>
              <a:t>Similar to the conversion between nouns and verbs in technical translation sometimes it is also necessary to convert English adjectives into Chinese verbs to achieve smoothness in Chinese translation. e.g.</a:t>
            </a:r>
            <a:endParaRPr lang="en-US" altLang="zh-CN" dirty="0"/>
          </a:p>
          <a:p>
            <a:endParaRPr lang="en-US" altLang="zh-CN" dirty="0" smtClean="0"/>
          </a:p>
          <a:p>
            <a:r>
              <a:rPr lang="en-US" altLang="zh-CN" dirty="0"/>
              <a:t> If </a:t>
            </a:r>
            <a:r>
              <a:rPr lang="en-US" altLang="zh-CN" dirty="0">
                <a:solidFill>
                  <a:srgbClr val="FF0000"/>
                </a:solidFill>
              </a:rPr>
              <a:t>practical</a:t>
            </a:r>
            <a:r>
              <a:rPr lang="en-US" altLang="zh-CN" dirty="0"/>
              <a:t>, superconductors will become the basis for a </a:t>
            </a:r>
            <a:r>
              <a:rPr lang="en-US" altLang="zh-CN" dirty="0" smtClean="0"/>
              <a:t>gargantuan</a:t>
            </a:r>
            <a:r>
              <a:rPr lang="zh-CN" altLang="en-US" dirty="0" smtClean="0"/>
              <a:t>（庞大的，大规模的）</a:t>
            </a:r>
            <a:r>
              <a:rPr lang="en-US" altLang="zh-CN" dirty="0" smtClean="0"/>
              <a:t> </a:t>
            </a:r>
            <a:r>
              <a:rPr lang="en-US" altLang="zh-CN" dirty="0"/>
              <a:t>struggle, initially between the United States and Japan, over </a:t>
            </a:r>
            <a:r>
              <a:rPr lang="en-US" altLang="zh-CN" dirty="0" smtClean="0"/>
              <a:t>ways </a:t>
            </a:r>
            <a:r>
              <a:rPr lang="en-US" altLang="zh-CN" dirty="0"/>
              <a:t>to exploit the </a:t>
            </a:r>
            <a:r>
              <a:rPr lang="en-US" altLang="zh-CN" dirty="0" smtClean="0"/>
              <a:t>new invention.</a:t>
            </a:r>
            <a:endParaRPr lang="en-US" altLang="zh-CN" dirty="0" smtClean="0"/>
          </a:p>
          <a:p>
            <a:endParaRPr lang="en-US" altLang="zh-CN" dirty="0"/>
          </a:p>
          <a:p>
            <a:r>
              <a:rPr lang="zh-CN" altLang="en-US" dirty="0"/>
              <a:t>如果</a:t>
            </a:r>
            <a:r>
              <a:rPr lang="zh-CN" altLang="en-US" dirty="0">
                <a:solidFill>
                  <a:srgbClr val="FF0000"/>
                </a:solidFill>
              </a:rPr>
              <a:t>具有实用价值</a:t>
            </a:r>
            <a:r>
              <a:rPr lang="zh-CN" altLang="en-US" dirty="0"/>
              <a:t>，超导体将作为基础</a:t>
            </a:r>
            <a:r>
              <a:rPr lang="zh-CN" altLang="en-US" dirty="0" smtClean="0"/>
              <a:t>，最初导</a:t>
            </a:r>
            <a:r>
              <a:rPr lang="zh-CN" altLang="en-US" dirty="0"/>
              <a:t>致美国和日本之间展开如何开发利用这项新发明的大规模竞争。</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1" y="657333"/>
            <a:ext cx="10582025" cy="441325"/>
          </a:xfrm>
        </p:spPr>
        <p:txBody>
          <a:bodyPr/>
          <a:lstStyle/>
          <a:p>
            <a:pPr lvl="0">
              <a:lnSpc>
                <a:spcPct val="100000"/>
              </a:lnSpc>
            </a:pPr>
            <a:r>
              <a:rPr lang="en-US" altLang="zh-CN" dirty="0">
                <a:solidFill>
                  <a:srgbClr val="3B3B3B"/>
                </a:solidFill>
              </a:rPr>
              <a:t>Part </a:t>
            </a:r>
            <a:r>
              <a:rPr lang="en-US" altLang="zh-CN" dirty="0" smtClean="0">
                <a:solidFill>
                  <a:srgbClr val="3B3B3B"/>
                </a:solidFill>
              </a:rPr>
              <a:t>one </a:t>
            </a:r>
            <a:r>
              <a:rPr lang="en-US" altLang="zh-CN" dirty="0">
                <a:solidFill>
                  <a:srgbClr val="3B3B3B"/>
                </a:solidFill>
              </a:rPr>
              <a:t>Understanding Words</a:t>
            </a:r>
            <a:endParaRPr lang="en-US" altLang="zh-CN" dirty="0">
              <a:solidFill>
                <a:srgbClr val="3B3B3B"/>
              </a:solidFill>
            </a:endParaRPr>
          </a:p>
          <a:p>
            <a:pPr>
              <a:lnSpc>
                <a:spcPct val="100000"/>
              </a:lnSpc>
            </a:pPr>
            <a:endParaRPr lang="en-US" altLang="zh-CN" dirty="0">
              <a:solidFill>
                <a:schemeClr val="accent1"/>
              </a:solidFill>
            </a:endParaRPr>
          </a:p>
        </p:txBody>
      </p:sp>
      <p:sp>
        <p:nvSpPr>
          <p:cNvPr id="4" name="文本占位符 3"/>
          <p:cNvSpPr>
            <a:spLocks noGrp="1"/>
          </p:cNvSpPr>
          <p:nvPr>
            <p:ph type="body" sz="quarter" idx="11"/>
          </p:nvPr>
        </p:nvSpPr>
        <p:spPr>
          <a:xfrm>
            <a:off x="689712" y="1216087"/>
            <a:ext cx="11216538" cy="5319885"/>
          </a:xfrm>
        </p:spPr>
        <p:txBody>
          <a:bodyPr/>
          <a:lstStyle/>
          <a:p>
            <a:pPr>
              <a:lnSpc>
                <a:spcPct val="100000"/>
              </a:lnSpc>
              <a:spcBef>
                <a:spcPts val="600"/>
              </a:spcBef>
            </a:pPr>
            <a:r>
              <a:rPr lang="en-US" altLang="zh-CN" sz="2800" b="1" dirty="0">
                <a:solidFill>
                  <a:srgbClr val="0070C0"/>
                </a:solidFill>
                <a:latin typeface="Arial" panose="020B0604020202020204" pitchFamily="34" charset="0"/>
                <a:cs typeface="Arial" panose="020B0604020202020204" pitchFamily="34" charset="0"/>
              </a:rPr>
              <a:t>Examples</a:t>
            </a:r>
            <a:endParaRPr lang="en-US" altLang="zh-CN" sz="2800" b="1" dirty="0">
              <a:solidFill>
                <a:srgbClr val="0070C0"/>
              </a:solidFill>
              <a:latin typeface="Arial" panose="020B0604020202020204" pitchFamily="34" charset="0"/>
              <a:cs typeface="Arial" panose="020B0604020202020204" pitchFamily="34" charset="0"/>
            </a:endParaRPr>
          </a:p>
          <a:p>
            <a:pPr>
              <a:lnSpc>
                <a:spcPct val="100000"/>
              </a:lnSpc>
              <a:spcBef>
                <a:spcPts val="1200"/>
              </a:spcBef>
            </a:pPr>
            <a:r>
              <a:rPr lang="en-US" altLang="zh-CN" sz="2800" dirty="0">
                <a:solidFill>
                  <a:schemeClr val="accent1"/>
                </a:solidFill>
                <a:latin typeface="Arial" panose="020B0604020202020204" pitchFamily="34" charset="0"/>
                <a:cs typeface="Arial" panose="020B0604020202020204" pitchFamily="34" charset="0"/>
              </a:rPr>
              <a:t>1. Water is composed of the </a:t>
            </a:r>
            <a:r>
              <a:rPr lang="en-US" altLang="zh-CN" sz="2800" dirty="0">
                <a:solidFill>
                  <a:srgbClr val="0070C0"/>
                </a:solidFill>
                <a:latin typeface="Arial" panose="020B0604020202020204" pitchFamily="34" charset="0"/>
                <a:cs typeface="Arial" panose="020B0604020202020204" pitchFamily="34" charset="0"/>
              </a:rPr>
              <a:t>elements</a:t>
            </a:r>
            <a:r>
              <a:rPr lang="en-US" altLang="zh-CN" sz="2800" dirty="0">
                <a:solidFill>
                  <a:schemeClr val="accent1"/>
                </a:solidFill>
                <a:latin typeface="Arial" panose="020B0604020202020204" pitchFamily="34" charset="0"/>
                <a:cs typeface="Arial" panose="020B0604020202020204" pitchFamily="34" charset="0"/>
              </a:rPr>
              <a:t> hydrogen and oxygen.</a:t>
            </a:r>
            <a:endParaRPr lang="en-US" altLang="zh-CN" sz="2800" dirty="0">
              <a:solidFill>
                <a:schemeClr val="accent1"/>
              </a:solidFill>
              <a:latin typeface="黑体" panose="02010609060101010101" pitchFamily="49" charset="-122"/>
              <a:ea typeface="黑体" panose="02010609060101010101" pitchFamily="49" charset="-122"/>
              <a:cs typeface="Arial" panose="020B0604020202020204" pitchFamily="34" charset="0"/>
            </a:endParaRPr>
          </a:p>
          <a:p>
            <a:pPr>
              <a:lnSpc>
                <a:spcPct val="100000"/>
              </a:lnSpc>
              <a:spcBef>
                <a:spcPts val="600"/>
              </a:spcBef>
            </a:pP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   水是由氢</a:t>
            </a:r>
            <a:r>
              <a:rPr lang="zh-CN" altLang="en-US" sz="2800" dirty="0">
                <a:solidFill>
                  <a:srgbClr val="0070C0"/>
                </a:solidFill>
                <a:latin typeface="黑体" panose="02010609060101010101" pitchFamily="49" charset="-122"/>
                <a:ea typeface="黑体" panose="02010609060101010101" pitchFamily="49" charset="-122"/>
                <a:cs typeface="Arial" panose="020B0604020202020204" pitchFamily="34" charset="0"/>
              </a:rPr>
              <a:t>元素</a:t>
            </a: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和氧</a:t>
            </a:r>
            <a:r>
              <a:rPr lang="zh-CN" altLang="en-US" sz="2800" dirty="0">
                <a:solidFill>
                  <a:srgbClr val="0070C0"/>
                </a:solidFill>
                <a:latin typeface="黑体" panose="02010609060101010101" pitchFamily="49" charset="-122"/>
                <a:ea typeface="黑体" panose="02010609060101010101" pitchFamily="49" charset="-122"/>
                <a:cs typeface="Arial" panose="020B0604020202020204" pitchFamily="34" charset="0"/>
              </a:rPr>
              <a:t>元素</a:t>
            </a: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组成的。</a:t>
            </a:r>
            <a:endParaRPr lang="en-US" altLang="zh-CN" sz="1200" dirty="0">
              <a:solidFill>
                <a:schemeClr val="accent1">
                  <a:lumMod val="75000"/>
                </a:schemeClr>
              </a:solidFill>
              <a:latin typeface="黑体" panose="02010609060101010101" pitchFamily="49" charset="-122"/>
              <a:ea typeface="黑体" panose="02010609060101010101" pitchFamily="49" charset="-122"/>
            </a:endParaRPr>
          </a:p>
          <a:p>
            <a:pPr>
              <a:lnSpc>
                <a:spcPct val="100000"/>
              </a:lnSpc>
              <a:spcBef>
                <a:spcPts val="1200"/>
              </a:spcBef>
            </a:pPr>
            <a:r>
              <a:rPr lang="en-US" altLang="zh-CN" sz="2800" dirty="0">
                <a:solidFill>
                  <a:schemeClr val="accent1"/>
                </a:solidFill>
                <a:latin typeface="Arial" panose="020B0604020202020204" pitchFamily="34" charset="0"/>
                <a:cs typeface="Arial" panose="020B0604020202020204" pitchFamily="34" charset="0"/>
              </a:rPr>
              <a:t>2. Any network </a:t>
            </a:r>
            <a:r>
              <a:rPr lang="en-US" altLang="zh-CN" sz="2800" dirty="0">
                <a:solidFill>
                  <a:srgbClr val="0070C0"/>
                </a:solidFill>
                <a:latin typeface="Arial" panose="020B0604020202020204" pitchFamily="34" charset="0"/>
                <a:cs typeface="Arial" panose="020B0604020202020204" pitchFamily="34" charset="0"/>
              </a:rPr>
              <a:t>element</a:t>
            </a:r>
            <a:r>
              <a:rPr lang="en-US" altLang="zh-CN" sz="2800" dirty="0">
                <a:solidFill>
                  <a:schemeClr val="accent1"/>
                </a:solidFill>
                <a:latin typeface="Arial" panose="020B0604020202020204" pitchFamily="34" charset="0"/>
                <a:cs typeface="Arial" panose="020B0604020202020204" pitchFamily="34" charset="0"/>
              </a:rPr>
              <a:t> that acts as an intermediary system for data transfer, such as a router or a firewall, has two main </a:t>
            </a:r>
            <a:r>
              <a:rPr lang="en-US" altLang="zh-CN" sz="2800" dirty="0">
                <a:solidFill>
                  <a:srgbClr val="FFC000"/>
                </a:solidFill>
                <a:latin typeface="Arial" panose="020B0604020202020204" pitchFamily="34" charset="0"/>
                <a:cs typeface="Arial" panose="020B0604020202020204" pitchFamily="34" charset="0"/>
              </a:rPr>
              <a:t>responsibilities</a:t>
            </a:r>
            <a:r>
              <a:rPr lang="en-US" altLang="zh-CN" sz="2800" dirty="0">
                <a:solidFill>
                  <a:schemeClr val="accent1"/>
                </a:solidFill>
                <a:latin typeface="Arial" panose="020B0604020202020204" pitchFamily="34" charset="0"/>
                <a:cs typeface="Arial" panose="020B0604020202020204" pitchFamily="34" charset="0"/>
              </a:rPr>
              <a:t>.</a:t>
            </a:r>
            <a:endParaRPr lang="en-US" altLang="zh-CN" sz="2800" dirty="0">
              <a:solidFill>
                <a:schemeClr val="accent1"/>
              </a:solidFill>
              <a:latin typeface="Arial" panose="020B0604020202020204" pitchFamily="34" charset="0"/>
              <a:cs typeface="Arial" panose="020B0604020202020204" pitchFamily="34" charset="0"/>
            </a:endParaRPr>
          </a:p>
          <a:p>
            <a:pPr>
              <a:lnSpc>
                <a:spcPct val="100000"/>
              </a:lnSpc>
              <a:spcBef>
                <a:spcPts val="600"/>
              </a:spcBef>
            </a:pPr>
            <a:r>
              <a:rPr lang="en-US" altLang="zh-CN" sz="2800" dirty="0">
                <a:solidFill>
                  <a:schemeClr val="accent1"/>
                </a:solidFill>
                <a:latin typeface="黑体" panose="02010609060101010101" pitchFamily="49" charset="-122"/>
                <a:ea typeface="黑体" panose="02010609060101010101" pitchFamily="49" charset="-122"/>
                <a:cs typeface="Arial" panose="020B0604020202020204" pitchFamily="34" charset="0"/>
              </a:rPr>
              <a:t>   </a:t>
            </a: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任何充当数据传输中介系统的网络</a:t>
            </a:r>
            <a:r>
              <a:rPr lang="zh-CN" altLang="en-US" sz="2800" dirty="0">
                <a:solidFill>
                  <a:srgbClr val="0070C0"/>
                </a:solidFill>
                <a:latin typeface="黑体" panose="02010609060101010101" pitchFamily="49" charset="-122"/>
                <a:ea typeface="黑体" panose="02010609060101010101" pitchFamily="49" charset="-122"/>
                <a:cs typeface="Arial" panose="020B0604020202020204" pitchFamily="34" charset="0"/>
              </a:rPr>
              <a:t>部件</a:t>
            </a: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，比如路由器和防火墙，都具有两项重要</a:t>
            </a:r>
            <a:r>
              <a:rPr lang="zh-CN" altLang="en-US" sz="2800" dirty="0">
                <a:solidFill>
                  <a:srgbClr val="FFC000"/>
                </a:solidFill>
                <a:latin typeface="黑体" panose="02010609060101010101" pitchFamily="49" charset="-122"/>
                <a:ea typeface="黑体" panose="02010609060101010101" pitchFamily="49" charset="-122"/>
                <a:cs typeface="Arial" panose="020B0604020202020204" pitchFamily="34" charset="0"/>
              </a:rPr>
              <a:t>功能</a:t>
            </a: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a:t>
            </a:r>
            <a:endParaRPr lang="en-US" altLang="zh-CN" sz="2800" dirty="0">
              <a:solidFill>
                <a:schemeClr val="accent1"/>
              </a:solidFill>
              <a:latin typeface="黑体" panose="02010609060101010101" pitchFamily="49" charset="-122"/>
              <a:ea typeface="黑体" panose="02010609060101010101" pitchFamily="49" charset="-122"/>
              <a:cs typeface="Arial" panose="020B0604020202020204" pitchFamily="34" charset="0"/>
            </a:endParaRPr>
          </a:p>
          <a:p>
            <a:pPr>
              <a:lnSpc>
                <a:spcPct val="100000"/>
              </a:lnSpc>
              <a:spcBef>
                <a:spcPts val="1200"/>
              </a:spcBef>
            </a:pPr>
            <a:r>
              <a:rPr lang="en-US" altLang="zh-CN" sz="2800" dirty="0">
                <a:solidFill>
                  <a:schemeClr val="accent1"/>
                </a:solidFill>
                <a:latin typeface="Arial" panose="020B0604020202020204" pitchFamily="34" charset="0"/>
                <a:cs typeface="Arial" panose="020B0604020202020204" pitchFamily="34" charset="0"/>
              </a:rPr>
              <a:t>3. You must understand the </a:t>
            </a:r>
            <a:r>
              <a:rPr lang="en-US" altLang="zh-CN" sz="2800" dirty="0">
                <a:solidFill>
                  <a:srgbClr val="0070C0"/>
                </a:solidFill>
                <a:latin typeface="Arial" panose="020B0604020202020204" pitchFamily="34" charset="0"/>
                <a:cs typeface="Arial" panose="020B0604020202020204" pitchFamily="34" charset="0"/>
              </a:rPr>
              <a:t>elements</a:t>
            </a:r>
            <a:r>
              <a:rPr lang="en-US" altLang="zh-CN" sz="2800" dirty="0">
                <a:solidFill>
                  <a:schemeClr val="accent1"/>
                </a:solidFill>
                <a:latin typeface="Arial" panose="020B0604020202020204" pitchFamily="34" charset="0"/>
                <a:cs typeface="Arial" panose="020B0604020202020204" pitchFamily="34" charset="0"/>
              </a:rPr>
              <a:t> of mathematics before we can proceed further.</a:t>
            </a:r>
            <a:endParaRPr lang="en-US" altLang="zh-CN" sz="2800" dirty="0">
              <a:solidFill>
                <a:schemeClr val="accent1"/>
              </a:solidFill>
              <a:latin typeface="Arial" panose="020B0604020202020204" pitchFamily="34" charset="0"/>
              <a:cs typeface="Arial" panose="020B0604020202020204" pitchFamily="34" charset="0"/>
            </a:endParaRPr>
          </a:p>
          <a:p>
            <a:pPr>
              <a:lnSpc>
                <a:spcPct val="100000"/>
              </a:lnSpc>
              <a:spcBef>
                <a:spcPts val="600"/>
              </a:spcBef>
            </a:pP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   你必须先弄懂数学</a:t>
            </a:r>
            <a:r>
              <a:rPr lang="zh-CN" altLang="en-US" sz="2800" dirty="0">
                <a:solidFill>
                  <a:srgbClr val="0070C0"/>
                </a:solidFill>
                <a:latin typeface="黑体" panose="02010609060101010101" pitchFamily="49" charset="-122"/>
                <a:ea typeface="黑体" panose="02010609060101010101" pitchFamily="49" charset="-122"/>
                <a:cs typeface="Arial" panose="020B0604020202020204" pitchFamily="34" charset="0"/>
              </a:rPr>
              <a:t>基础知识</a:t>
            </a: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，我们才能进一步学习。</a:t>
            </a:r>
            <a:endParaRPr lang="en-US" altLang="zh-CN" sz="2800" dirty="0">
              <a:solidFill>
                <a:schemeClr val="accent1"/>
              </a:solidFill>
              <a:latin typeface="黑体" panose="02010609060101010101" pitchFamily="49" charset="-122"/>
              <a:ea typeface="黑体" panose="02010609060101010101" pitchFamily="49" charset="-122"/>
              <a:cs typeface="Arial" panose="020B0604020202020204" pitchFamily="34" charset="0"/>
            </a:endParaRPr>
          </a:p>
          <a:p>
            <a:pPr>
              <a:lnSpc>
                <a:spcPct val="100000"/>
              </a:lnSpc>
              <a:spcBef>
                <a:spcPts val="600"/>
              </a:spcBef>
            </a:pPr>
            <a:endParaRPr lang="en-US" altLang="zh-CN" sz="1200" dirty="0">
              <a:solidFill>
                <a:schemeClr val="accent1"/>
              </a:solidFill>
              <a:latin typeface="黑体" panose="02010609060101010101" pitchFamily="49" charset="-122"/>
              <a:ea typeface="黑体" panose="02010609060101010101" pitchFamily="49"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left)">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left)">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ipe(left)">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wipe(left)">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931025"/>
            <a:ext cx="10150084" cy="5070764"/>
          </a:xfrm>
        </p:spPr>
        <p:txBody>
          <a:bodyPr/>
          <a:lstStyle/>
          <a:p>
            <a:r>
              <a:rPr lang="en-US" altLang="zh-CN" dirty="0"/>
              <a:t> </a:t>
            </a:r>
            <a:r>
              <a:rPr lang="en-US" altLang="zh-CN" sz="3200" dirty="0"/>
              <a:t>The ultimate cost of the disaster is only beginning to be </a:t>
            </a:r>
            <a:r>
              <a:rPr lang="en-US" altLang="zh-CN" sz="3200" dirty="0">
                <a:solidFill>
                  <a:srgbClr val="FF0000"/>
                </a:solidFill>
              </a:rPr>
              <a:t>clear</a:t>
            </a:r>
            <a:r>
              <a:rPr lang="en-US" altLang="zh-CN" sz="3200" dirty="0"/>
              <a:t>: water and farmland in the Ukraine remain </a:t>
            </a:r>
            <a:r>
              <a:rPr lang="en-US" altLang="zh-CN" sz="3200" dirty="0">
                <a:solidFill>
                  <a:srgbClr val="FF0000"/>
                </a:solidFill>
              </a:rPr>
              <a:t>contaminated</a:t>
            </a:r>
            <a:r>
              <a:rPr lang="en-US" altLang="zh-CN" sz="3200" dirty="0"/>
              <a:t> with the radioactive </a:t>
            </a:r>
            <a:r>
              <a:rPr lang="en-US" altLang="zh-CN" sz="3200" dirty="0" smtClean="0"/>
              <a:t>isotopes</a:t>
            </a:r>
            <a:r>
              <a:rPr lang="zh-CN" altLang="en-US" sz="3200" dirty="0" smtClean="0"/>
              <a:t>（同位素）</a:t>
            </a:r>
            <a:r>
              <a:rPr lang="en-US" altLang="zh-CN" sz="3200" dirty="0" smtClean="0"/>
              <a:t>.</a:t>
            </a:r>
            <a:endParaRPr lang="en-US" altLang="zh-CN" sz="3200" dirty="0" smtClean="0"/>
          </a:p>
          <a:p>
            <a:r>
              <a:rPr lang="zh-CN" altLang="en-US" sz="3200" dirty="0"/>
              <a:t>这场灾难造成的最终代价只</a:t>
            </a:r>
            <a:r>
              <a:rPr lang="zh-CN" altLang="en-US" sz="3200" dirty="0" smtClean="0"/>
              <a:t>是</a:t>
            </a:r>
            <a:r>
              <a:rPr lang="zh-CN" altLang="en-US" sz="3200" dirty="0" smtClean="0">
                <a:solidFill>
                  <a:srgbClr val="FF0000"/>
                </a:solidFill>
              </a:rPr>
              <a:t>初露端</a:t>
            </a:r>
            <a:r>
              <a:rPr lang="zh-CN" altLang="en-US" sz="3200" dirty="0">
                <a:solidFill>
                  <a:srgbClr val="FF0000"/>
                </a:solidFill>
              </a:rPr>
              <a:t>倪</a:t>
            </a:r>
            <a:r>
              <a:rPr lang="en-US" altLang="zh-CN" sz="3200" dirty="0"/>
              <a:t>:</a:t>
            </a:r>
            <a:r>
              <a:rPr lang="zh-CN" altLang="en-US" sz="3200" dirty="0"/>
              <a:t>乌克兰的水和农田都受到放射性同位素的</a:t>
            </a:r>
            <a:r>
              <a:rPr lang="zh-CN" altLang="en-US" sz="3200" dirty="0">
                <a:solidFill>
                  <a:srgbClr val="FF0000"/>
                </a:solidFill>
              </a:rPr>
              <a:t>污染</a:t>
            </a:r>
            <a:r>
              <a:rPr lang="zh-CN" altLang="en-US" sz="3200" dirty="0" smtClean="0"/>
              <a:t>。</a:t>
            </a:r>
            <a:endParaRPr lang="en-US" altLang="zh-CN" sz="3200" dirty="0" smtClean="0"/>
          </a:p>
          <a:p>
            <a:r>
              <a:rPr lang="en-US" altLang="zh-CN" sz="3200" dirty="0"/>
              <a:t>Moreover, these signals are broadcast by satellites and are therefore not </a:t>
            </a:r>
            <a:r>
              <a:rPr lang="en-US" altLang="zh-CN" sz="3200" dirty="0">
                <a:solidFill>
                  <a:srgbClr val="FF0000"/>
                </a:solidFill>
              </a:rPr>
              <a:t>available</a:t>
            </a:r>
            <a:r>
              <a:rPr lang="en-US" altLang="zh-CN" sz="3200" dirty="0"/>
              <a:t> to regular television viewers</a:t>
            </a:r>
            <a:r>
              <a:rPr lang="en-US" altLang="zh-CN" sz="3200" dirty="0" smtClean="0"/>
              <a:t>.</a:t>
            </a:r>
            <a:endParaRPr lang="en-US" altLang="zh-CN" sz="3200" dirty="0" smtClean="0"/>
          </a:p>
          <a:p>
            <a:r>
              <a:rPr lang="zh-CN" altLang="en-US" sz="3200" dirty="0"/>
              <a:t>此外，由于这些信号是通过卫星发射的，因此普通电视观众</a:t>
            </a:r>
            <a:r>
              <a:rPr lang="zh-CN" altLang="en-US" sz="3200" dirty="0">
                <a:solidFill>
                  <a:srgbClr val="FF0000"/>
                </a:solidFill>
              </a:rPr>
              <a:t>收看不到</a:t>
            </a:r>
            <a:r>
              <a:rPr lang="zh-CN" altLang="en-US" sz="3200" dirty="0"/>
              <a:t>。</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1203433"/>
            <a:ext cx="11050004" cy="3575044"/>
          </a:xfrm>
        </p:spPr>
        <p:txBody>
          <a:bodyPr/>
          <a:lstStyle/>
          <a:p>
            <a:pPr marL="571500" indent="-571500"/>
            <a:r>
              <a:rPr lang="en-US" altLang="zh-CN" sz="2800" b="1" dirty="0" smtClean="0">
                <a:solidFill>
                  <a:srgbClr val="A50021"/>
                </a:solidFill>
                <a:latin typeface="Times New Roman" panose="02020603050405020304" pitchFamily="18" charset="0"/>
                <a:cs typeface="Times New Roman" panose="02020603050405020304" pitchFamily="18" charset="0"/>
              </a:rPr>
              <a:t>For example:</a:t>
            </a:r>
            <a:endParaRPr lang="en-US" altLang="zh-CN" sz="2800" b="1" dirty="0" smtClean="0">
              <a:solidFill>
                <a:srgbClr val="A50021"/>
              </a:solidFill>
              <a:latin typeface="Times New Roman" panose="02020603050405020304" pitchFamily="18" charset="0"/>
              <a:cs typeface="Times New Roman" panose="02020603050405020304" pitchFamily="18" charset="0"/>
            </a:endParaRPr>
          </a:p>
          <a:p>
            <a:pPr marL="571500" indent="-571500">
              <a:buAutoNum type="alphaUcPeriod"/>
            </a:pPr>
            <a:r>
              <a:rPr lang="en-US" altLang="zh-CN" sz="2800" dirty="0" smtClean="0">
                <a:latin typeface="Times New Roman" panose="02020603050405020304" pitchFamily="18" charset="0"/>
                <a:cs typeface="Times New Roman" panose="02020603050405020304" pitchFamily="18" charset="0"/>
              </a:rPr>
              <a:t>For many years, stainless steel had been used </a:t>
            </a:r>
            <a:r>
              <a:rPr lang="en-US" altLang="zh-CN" sz="2800" dirty="0" smtClean="0">
                <a:solidFill>
                  <a:srgbClr val="FF0000"/>
                </a:solidFill>
                <a:latin typeface="Times New Roman" panose="02020603050405020304" pitchFamily="18" charset="0"/>
                <a:cs typeface="Times New Roman" panose="02020603050405020304" pitchFamily="18" charset="0"/>
              </a:rPr>
              <a:t>for</a:t>
            </a:r>
            <a:r>
              <a:rPr lang="en-US" altLang="zh-CN" sz="2800" dirty="0" smtClean="0">
                <a:latin typeface="Times New Roman" panose="02020603050405020304" pitchFamily="18" charset="0"/>
                <a:cs typeface="Times New Roman" panose="02020603050405020304" pitchFamily="18" charset="0"/>
              </a:rPr>
              <a:t> small things only.                                </a:t>
            </a:r>
            <a:endParaRPr lang="en-US" altLang="zh-CN" sz="2800" dirty="0" smtClean="0">
              <a:latin typeface="Times New Roman" panose="02020603050405020304" pitchFamily="18" charset="0"/>
              <a:cs typeface="Times New Roman" panose="02020603050405020304" pitchFamily="18" charset="0"/>
            </a:endParaRPr>
          </a:p>
          <a:p>
            <a:pPr marL="571500" indent="-571500"/>
            <a:r>
              <a:rPr lang="en-US" altLang="zh-CN" sz="2800" dirty="0" smtClean="0">
                <a:latin typeface="Times New Roman" panose="02020603050405020304" pitchFamily="18" charset="0"/>
                <a:cs typeface="Times New Roman" panose="02020603050405020304" pitchFamily="18" charset="0"/>
              </a:rPr>
              <a:t>  </a:t>
            </a:r>
            <a:r>
              <a:rPr lang="zh-CN" altLang="en-US" sz="2800" dirty="0" smtClean="0">
                <a:latin typeface="宋体" panose="02010600030101010101" pitchFamily="2" charset="-122"/>
                <a:ea typeface="宋体" panose="02010600030101010101" pitchFamily="2" charset="-122"/>
                <a:cs typeface="Times New Roman" panose="02020603050405020304" pitchFamily="18" charset="0"/>
              </a:rPr>
              <a:t>过去很多年里，不锈钢仅用来</a:t>
            </a:r>
            <a:r>
              <a:rPr lang="zh-CN" altLang="en-US" sz="28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制造</a:t>
            </a:r>
            <a:r>
              <a:rPr lang="zh-CN" altLang="en-US" sz="2800" dirty="0" smtClean="0">
                <a:latin typeface="宋体" panose="02010600030101010101" pitchFamily="2" charset="-122"/>
                <a:ea typeface="宋体" panose="02010600030101010101" pitchFamily="2" charset="-122"/>
                <a:cs typeface="Times New Roman" panose="02020603050405020304" pitchFamily="18" charset="0"/>
              </a:rPr>
              <a:t>小物件</a:t>
            </a:r>
            <a:r>
              <a:rPr lang="zh-CN" altLang="en-US" sz="2800" dirty="0" smtClean="0">
                <a:latin typeface="Times New Roman" panose="02020603050405020304" pitchFamily="18" charset="0"/>
                <a:cs typeface="Times New Roman" panose="02020603050405020304" pitchFamily="18" charset="0"/>
              </a:rPr>
              <a:t>。</a:t>
            </a:r>
            <a:endParaRPr lang="zh-CN" altLang="en-US" sz="2800" dirty="0" smtClean="0">
              <a:latin typeface="Times New Roman" panose="02020603050405020304" pitchFamily="18" charset="0"/>
              <a:cs typeface="Times New Roman" panose="02020603050405020304" pitchFamily="18" charset="0"/>
            </a:endParaRPr>
          </a:p>
          <a:p>
            <a:pPr marL="571500" indent="-571500"/>
            <a:endParaRPr lang="zh-CN" altLang="en-US" sz="2800" dirty="0" smtClean="0">
              <a:latin typeface="Times New Roman" panose="02020603050405020304" pitchFamily="18" charset="0"/>
              <a:cs typeface="Times New Roman" panose="02020603050405020304" pitchFamily="18" charset="0"/>
            </a:endParaRPr>
          </a:p>
          <a:p>
            <a:pPr marL="571500" indent="-571500"/>
            <a:r>
              <a:rPr lang="en-US" altLang="zh-CN" sz="2800" dirty="0" smtClean="0">
                <a:latin typeface="Times New Roman" panose="02020603050405020304" pitchFamily="18" charset="0"/>
                <a:cs typeface="Times New Roman" panose="02020603050405020304" pitchFamily="18" charset="0"/>
              </a:rPr>
              <a:t>B.    Each dot of light is translated by the camera tube </a:t>
            </a:r>
            <a:r>
              <a:rPr lang="en-US" altLang="zh-CN" sz="2800" dirty="0" smtClean="0">
                <a:solidFill>
                  <a:srgbClr val="FF0000"/>
                </a:solidFill>
                <a:latin typeface="Times New Roman" panose="02020603050405020304" pitchFamily="18" charset="0"/>
                <a:cs typeface="Times New Roman" panose="02020603050405020304" pitchFamily="18" charset="0"/>
              </a:rPr>
              <a:t>into</a:t>
            </a:r>
            <a:r>
              <a:rPr lang="en-US" altLang="zh-CN" sz="2800" dirty="0" smtClean="0">
                <a:latin typeface="Times New Roman" panose="02020603050405020304" pitchFamily="18" charset="0"/>
                <a:cs typeface="Times New Roman" panose="02020603050405020304" pitchFamily="18" charset="0"/>
              </a:rPr>
              <a:t> an electronic signals.                 </a:t>
            </a:r>
            <a:endParaRPr lang="en-US" altLang="zh-CN" sz="2800" dirty="0" smtClean="0">
              <a:latin typeface="Times New Roman" panose="02020603050405020304" pitchFamily="18" charset="0"/>
              <a:cs typeface="Times New Roman" panose="02020603050405020304" pitchFamily="18" charset="0"/>
            </a:endParaRPr>
          </a:p>
          <a:p>
            <a:pPr marL="571500" indent="-571500"/>
            <a:r>
              <a:rPr lang="en-US" altLang="zh-CN" sz="2800" dirty="0" smtClean="0">
                <a:latin typeface="Times New Roman" panose="02020603050405020304" pitchFamily="18" charset="0"/>
                <a:cs typeface="Times New Roman" panose="02020603050405020304" pitchFamily="18" charset="0"/>
              </a:rPr>
              <a:t>              </a:t>
            </a:r>
            <a:r>
              <a:rPr lang="zh-CN" altLang="en-US" sz="2800" dirty="0" smtClean="0">
                <a:latin typeface="宋体" panose="02010600030101010101" pitchFamily="2" charset="-122"/>
                <a:ea typeface="宋体" panose="02010600030101010101" pitchFamily="2" charset="-122"/>
                <a:cs typeface="Times New Roman" panose="02020603050405020304" pitchFamily="18" charset="0"/>
              </a:rPr>
              <a:t>每个光点都由摄像管转换</a:t>
            </a:r>
            <a:r>
              <a:rPr lang="zh-CN" altLang="en-US" sz="28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成为</a:t>
            </a:r>
            <a:r>
              <a:rPr lang="zh-CN" altLang="en-US" sz="2800" dirty="0" smtClean="0">
                <a:latin typeface="宋体" panose="02010600030101010101" pitchFamily="2" charset="-122"/>
                <a:ea typeface="宋体" panose="02010600030101010101" pitchFamily="2" charset="-122"/>
                <a:cs typeface="Times New Roman" panose="02020603050405020304" pitchFamily="18" charset="0"/>
              </a:rPr>
              <a:t>电子信号。</a:t>
            </a:r>
            <a:endParaRPr lang="en-US" altLang="en-US" sz="2800" dirty="0" smtClean="0">
              <a:latin typeface="宋体" panose="02010600030101010101" pitchFamily="2" charset="-122"/>
              <a:ea typeface="宋体" panose="02010600030101010101" pitchFamily="2" charset="-122"/>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10283088" cy="4848232"/>
          </a:xfrm>
        </p:spPr>
        <p:txBody>
          <a:bodyPr/>
          <a:lstStyle/>
          <a:p>
            <a:r>
              <a:rPr lang="en-US" altLang="zh-CN" sz="2800" dirty="0" smtClean="0"/>
              <a:t>If </a:t>
            </a:r>
            <a:r>
              <a:rPr lang="en-US" altLang="zh-CN" sz="2800" dirty="0"/>
              <a:t>the </a:t>
            </a:r>
            <a:r>
              <a:rPr lang="en-US" altLang="zh-CN" sz="2800" dirty="0" smtClean="0"/>
              <a:t>resistance</a:t>
            </a:r>
            <a:r>
              <a:rPr lang="zh-CN" altLang="en-US" sz="2800" dirty="0" smtClean="0"/>
              <a:t>（电阻）</a:t>
            </a:r>
            <a:r>
              <a:rPr lang="en-US" altLang="zh-CN" sz="2800" dirty="0" smtClean="0"/>
              <a:t> </a:t>
            </a:r>
            <a:r>
              <a:rPr lang="en-US" altLang="zh-CN" sz="2800" dirty="0"/>
              <a:t>drops to zero </a:t>
            </a:r>
            <a:r>
              <a:rPr lang="en-US" altLang="zh-CN" sz="2800" dirty="0">
                <a:solidFill>
                  <a:srgbClr val="FF0000"/>
                </a:solidFill>
              </a:rPr>
              <a:t>on</a:t>
            </a:r>
            <a:r>
              <a:rPr lang="en-US" altLang="zh-CN" sz="2800" dirty="0"/>
              <a:t> the digital meter, they proceed to slice </a:t>
            </a:r>
            <a:r>
              <a:rPr lang="en-US" altLang="zh-CN" sz="2800" dirty="0" smtClean="0"/>
              <a:t>the sample </a:t>
            </a:r>
            <a:r>
              <a:rPr lang="en-US" altLang="zh-CN" sz="2800" dirty="0"/>
              <a:t>into little bits to explore its workings</a:t>
            </a:r>
            <a:r>
              <a:rPr lang="en-US" altLang="zh-CN" sz="2800" dirty="0" smtClean="0"/>
              <a:t>.</a:t>
            </a:r>
            <a:endParaRPr lang="en-US" altLang="zh-CN" sz="2800" dirty="0" smtClean="0"/>
          </a:p>
          <a:p>
            <a:r>
              <a:rPr lang="zh-CN" altLang="en-US" sz="2800" dirty="0"/>
              <a:t>如果数字电压表</a:t>
            </a:r>
            <a:r>
              <a:rPr lang="zh-CN" altLang="en-US" sz="2800" dirty="0">
                <a:solidFill>
                  <a:srgbClr val="FF0000"/>
                </a:solidFill>
              </a:rPr>
              <a:t>显示</a:t>
            </a:r>
            <a:r>
              <a:rPr lang="zh-CN" altLang="en-US" sz="2800" dirty="0"/>
              <a:t>电阻降为零，他们就再将试样分割成小块来探索其工作原理</a:t>
            </a:r>
            <a:r>
              <a:rPr lang="zh-CN" altLang="en-US" sz="2800" dirty="0" smtClean="0"/>
              <a:t>。</a:t>
            </a:r>
            <a:endParaRPr lang="en-US" altLang="zh-CN" sz="2800" dirty="0" smtClean="0"/>
          </a:p>
          <a:p>
            <a:r>
              <a:rPr lang="en-US" altLang="zh-CN" sz="2800" dirty="0">
                <a:solidFill>
                  <a:srgbClr val="FF0000"/>
                </a:solidFill>
              </a:rPr>
              <a:t>With</a:t>
            </a:r>
            <a:r>
              <a:rPr lang="en-US" altLang="zh-CN" sz="2800" dirty="0"/>
              <a:t> a mind toward practical applications, dozens of labs are working </a:t>
            </a:r>
            <a:r>
              <a:rPr lang="en-US" altLang="zh-CN" sz="2800" dirty="0" smtClean="0"/>
              <a:t>on wires </a:t>
            </a:r>
            <a:r>
              <a:rPr lang="en-US" altLang="zh-CN" sz="2800" dirty="0"/>
              <a:t>and films thin enough to deposit on computer chips</a:t>
            </a:r>
            <a:r>
              <a:rPr lang="en-US" altLang="zh-CN" sz="2800" dirty="0" smtClean="0"/>
              <a:t>.</a:t>
            </a:r>
            <a:endParaRPr lang="en-US" altLang="zh-CN" sz="2800" dirty="0" smtClean="0"/>
          </a:p>
          <a:p>
            <a:r>
              <a:rPr lang="zh-CN" altLang="en-US" sz="2800" dirty="0" smtClean="0">
                <a:solidFill>
                  <a:srgbClr val="FF0000"/>
                </a:solidFill>
              </a:rPr>
              <a:t>由</a:t>
            </a:r>
            <a:r>
              <a:rPr lang="zh-CN" altLang="en-US" sz="2800" dirty="0">
                <a:solidFill>
                  <a:srgbClr val="FF0000"/>
                </a:solidFill>
              </a:rPr>
              <a:t>于</a:t>
            </a:r>
            <a:r>
              <a:rPr lang="zh-CN" altLang="en-US" sz="2800" dirty="0" smtClean="0"/>
              <a:t>对</a:t>
            </a:r>
            <a:r>
              <a:rPr lang="en-US" altLang="zh-CN" sz="2800" dirty="0" smtClean="0"/>
              <a:t>(</a:t>
            </a:r>
            <a:r>
              <a:rPr lang="zh-CN" altLang="en-US" sz="2800" dirty="0" smtClean="0"/>
              <a:t>超</a:t>
            </a:r>
            <a:r>
              <a:rPr lang="zh-CN" altLang="en-US" sz="2800" dirty="0"/>
              <a:t>导体</a:t>
            </a:r>
            <a:r>
              <a:rPr lang="zh-CN" altLang="en-US" sz="2800" dirty="0" smtClean="0"/>
              <a:t>的</a:t>
            </a:r>
            <a:r>
              <a:rPr lang="en-US" altLang="zh-CN" sz="2800" dirty="0" smtClean="0"/>
              <a:t>)</a:t>
            </a:r>
            <a:r>
              <a:rPr lang="zh-CN" altLang="en-US" sz="2800" dirty="0" smtClean="0"/>
              <a:t>实际应用都</a:t>
            </a:r>
            <a:r>
              <a:rPr lang="zh-CN" altLang="en-US" sz="2800" dirty="0" smtClean="0">
                <a:solidFill>
                  <a:srgbClr val="FF0000"/>
                </a:solidFill>
              </a:rPr>
              <a:t>抱</a:t>
            </a:r>
            <a:r>
              <a:rPr lang="zh-CN" altLang="en-US" sz="2800" dirty="0">
                <a:solidFill>
                  <a:srgbClr val="FF0000"/>
                </a:solidFill>
              </a:rPr>
              <a:t>有</a:t>
            </a:r>
            <a:r>
              <a:rPr lang="zh-CN" altLang="en-US" sz="2800" dirty="0"/>
              <a:t>希望，几十家实验室都在研制可以固定在计算机芯片上的细线和薄膜。</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smtClean="0"/>
              <a:t>Keys to the Exercises:</a:t>
            </a:r>
            <a:endParaRPr lang="en-US" dirty="0"/>
          </a:p>
        </p:txBody>
      </p:sp>
      <p:sp>
        <p:nvSpPr>
          <p:cNvPr id="3" name="文本占位符 2"/>
          <p:cNvSpPr>
            <a:spLocks noGrp="1"/>
          </p:cNvSpPr>
          <p:nvPr>
            <p:ph type="body" sz="quarter" idx="11"/>
          </p:nvPr>
        </p:nvSpPr>
        <p:spPr>
          <a:xfrm>
            <a:off x="457200" y="1203433"/>
            <a:ext cx="11201400" cy="5090687"/>
          </a:xfrm>
        </p:spPr>
        <p:txBody>
          <a:bodyPr/>
          <a:lstStyle/>
          <a:p>
            <a:pPr marL="457200" indent="-457200">
              <a:buAutoNum type="arabicPeriod"/>
            </a:pPr>
            <a:r>
              <a:rPr lang="en-US" sz="2800" dirty="0" smtClean="0">
                <a:latin typeface="Times New Roman" panose="02020603050405020304" pitchFamily="18" charset="0"/>
                <a:ea typeface="宋体" panose="02010600030101010101" pitchFamily="2" charset="-122"/>
                <a:cs typeface="Times New Roman" panose="02020603050405020304" pitchFamily="18" charset="0"/>
              </a:rPr>
              <a:t>The shadow cast by an object is long or short </a:t>
            </a:r>
            <a:r>
              <a:rPr 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according as </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the sun is </a:t>
            </a:r>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high up in the heaven or </a:t>
            </a:r>
            <a:r>
              <a:rPr 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near</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the horizon. </a:t>
            </a:r>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物体投影的长短</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取决于</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太阳是高挂天空还是</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靠近</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地平线。</a:t>
            </a:r>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514350" indent="-514350">
              <a:buAutoNum type="arabicPeriod" startAt="2"/>
            </a:pPr>
            <a:r>
              <a:rPr lang="en-US" sz="2800" dirty="0" smtClean="0">
                <a:latin typeface="Times New Roman" panose="02020603050405020304" pitchFamily="18" charset="0"/>
                <a:ea typeface="宋体" panose="02010600030101010101" pitchFamily="2" charset="-122"/>
                <a:cs typeface="Times New Roman" panose="02020603050405020304" pitchFamily="18" charset="0"/>
              </a:rPr>
              <a:t>In any machine, input work equals output work plus work done </a:t>
            </a:r>
            <a:r>
              <a:rPr 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against</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friction. </a:t>
            </a:r>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514350" indent="-51435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任何机器的输入功都等于输出功加上</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克服</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摩擦所做的功。</a:t>
            </a:r>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514350" indent="-514350"/>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514350" indent="-514350">
              <a:buAutoNum type="arabicPeriod" startAt="3"/>
            </a:pPr>
            <a:r>
              <a:rPr lang="en-US" sz="2800" dirty="0" smtClean="0">
                <a:latin typeface="Times New Roman" panose="02020603050405020304" pitchFamily="18" charset="0"/>
                <a:ea typeface="宋体" panose="02010600030101010101" pitchFamily="2" charset="-122"/>
                <a:cs typeface="Times New Roman" panose="02020603050405020304" pitchFamily="18" charset="0"/>
              </a:rPr>
              <a:t>An analog computer manipulates data </a:t>
            </a:r>
            <a:r>
              <a:rPr 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by</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analog means.</a:t>
            </a:r>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514350" indent="-51435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模拟计算机</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采用</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模拟方式处理数据。</a:t>
            </a:r>
            <a:endParaRPr lang="en-US" sz="28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ox(in)">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ox(in)">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4"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heel(4)">
                                      <p:cBhvr>
                                        <p:cTn id="30" dur="20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4"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heel(4)">
                                      <p:cBhvr>
                                        <p:cTn id="35"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10183335" cy="4548974"/>
          </a:xfrm>
        </p:spPr>
        <p:txBody>
          <a:bodyPr/>
          <a:lstStyle/>
          <a:p>
            <a:r>
              <a:rPr lang="en-US" altLang="zh-CN" sz="2800" dirty="0" smtClean="0">
                <a:latin typeface="Times New Roman" panose="02020603050405020304" pitchFamily="18" charset="0"/>
                <a:cs typeface="Times New Roman" panose="02020603050405020304" pitchFamily="18" charset="0"/>
              </a:rPr>
              <a:t>Biodiversity </a:t>
            </a:r>
            <a:r>
              <a:rPr lang="en-US" altLang="zh-CN" sz="2800" dirty="0">
                <a:latin typeface="Times New Roman" panose="02020603050405020304" pitchFamily="18" charset="0"/>
                <a:cs typeface="Times New Roman" panose="02020603050405020304" pitchFamily="18" charset="0"/>
              </a:rPr>
              <a:t>is a lively issue these days, mainly because of </a:t>
            </a:r>
            <a:r>
              <a:rPr lang="en-US" altLang="zh-CN" sz="2800" dirty="0">
                <a:solidFill>
                  <a:srgbClr val="FF0000"/>
                </a:solidFill>
                <a:latin typeface="Times New Roman" panose="02020603050405020304" pitchFamily="18" charset="0"/>
                <a:cs typeface="Times New Roman" panose="02020603050405020304" pitchFamily="18" charset="0"/>
              </a:rPr>
              <a:t>the number </a:t>
            </a:r>
            <a:r>
              <a:rPr lang="en-US" altLang="zh-CN" sz="2800" dirty="0">
                <a:latin typeface="Times New Roman" panose="02020603050405020304" pitchFamily="18" charset="0"/>
                <a:cs typeface="Times New Roman" panose="02020603050405020304" pitchFamily="18" charset="0"/>
              </a:rPr>
              <a:t>of species that are going extinct, either by natural causes, or because </a:t>
            </a:r>
            <a:r>
              <a:rPr lang="en-US" altLang="zh-CN" sz="2800" dirty="0" smtClean="0">
                <a:latin typeface="Times New Roman" panose="02020603050405020304" pitchFamily="18" charset="0"/>
                <a:cs typeface="Times New Roman" panose="02020603050405020304" pitchFamily="18" charset="0"/>
              </a:rPr>
              <a:t>we </a:t>
            </a:r>
            <a:r>
              <a:rPr lang="en-US" altLang="zh-CN" sz="2800" dirty="0" smtClean="0">
                <a:solidFill>
                  <a:srgbClr val="FF0000"/>
                </a:solidFill>
                <a:latin typeface="Times New Roman" panose="02020603050405020304" pitchFamily="18" charset="0"/>
                <a:cs typeface="Times New Roman" panose="02020603050405020304" pitchFamily="18" charset="0"/>
              </a:rPr>
              <a:t>space-hungry</a:t>
            </a:r>
            <a:r>
              <a:rPr lang="en-US" altLang="zh-CN" sz="2800" dirty="0" smtClean="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humans are destroying </a:t>
            </a:r>
            <a:r>
              <a:rPr lang="en-US" altLang="zh-CN" sz="2800" dirty="0">
                <a:solidFill>
                  <a:srgbClr val="FF0000"/>
                </a:solidFill>
                <a:latin typeface="Times New Roman" panose="02020603050405020304" pitchFamily="18" charset="0"/>
                <a:cs typeface="Times New Roman" panose="02020603050405020304" pitchFamily="18" charset="0"/>
              </a:rPr>
              <a:t>their</a:t>
            </a:r>
            <a:r>
              <a:rPr lang="en-US" altLang="zh-CN" sz="2800" dirty="0">
                <a:latin typeface="Times New Roman" panose="02020603050405020304" pitchFamily="18" charset="0"/>
                <a:cs typeface="Times New Roman" panose="02020603050405020304" pitchFamily="18" charset="0"/>
              </a:rPr>
              <a:t> habitats</a:t>
            </a:r>
            <a:r>
              <a:rPr lang="en-US" altLang="zh-CN"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cs typeface="Times New Roman" panose="02020603050405020304" pitchFamily="18" charset="0"/>
              </a:rPr>
              <a:t>Compare the </a:t>
            </a:r>
            <a:r>
              <a:rPr lang="en-US" altLang="zh-CN" sz="2800" dirty="0">
                <a:latin typeface="Times New Roman" panose="02020603050405020304" pitchFamily="18" charset="0"/>
                <a:cs typeface="Times New Roman" panose="02020603050405020304" pitchFamily="18" charset="0"/>
              </a:rPr>
              <a:t>following </a:t>
            </a:r>
            <a:r>
              <a:rPr lang="en-US" altLang="zh-CN" sz="2800" dirty="0" smtClean="0">
                <a:latin typeface="Times New Roman" panose="02020603050405020304" pitchFamily="18" charset="0"/>
                <a:cs typeface="Times New Roman" panose="02020603050405020304" pitchFamily="18" charset="0"/>
              </a:rPr>
              <a:t>translations:</a:t>
            </a:r>
            <a:endParaRPr lang="en-US" altLang="zh-CN" sz="2800" dirty="0" smtClean="0">
              <a:latin typeface="Times New Roman" panose="02020603050405020304" pitchFamily="18" charset="0"/>
              <a:cs typeface="Times New Roman" panose="02020603050405020304" pitchFamily="18" charset="0"/>
            </a:endParaRPr>
          </a:p>
          <a:p>
            <a:r>
              <a:rPr lang="zh-CN" altLang="en-US" sz="2800" dirty="0">
                <a:latin typeface="宋体" panose="02010600030101010101" pitchFamily="2" charset="-122"/>
                <a:ea typeface="宋体" panose="02010600030101010101" pitchFamily="2" charset="-122"/>
              </a:rPr>
              <a:t>译文</a:t>
            </a:r>
            <a:r>
              <a:rPr lang="en-US" altLang="zh-CN" sz="2800" dirty="0">
                <a:latin typeface="宋体" panose="02010600030101010101" pitchFamily="2" charset="-122"/>
                <a:ea typeface="宋体" panose="02010600030101010101" pitchFamily="2" charset="-122"/>
              </a:rPr>
              <a:t>1 </a:t>
            </a:r>
            <a:r>
              <a:rPr lang="zh-CN" altLang="en-US" sz="2800" dirty="0">
                <a:latin typeface="宋体" panose="02010600030101010101" pitchFamily="2" charset="-122"/>
                <a:ea typeface="宋体" panose="02010600030101010101" pitchFamily="2" charset="-122"/>
              </a:rPr>
              <a:t>近来生物多样性是热点问题，主要是由于濒临灭绝的物种的数量，或者是</a:t>
            </a:r>
            <a:r>
              <a:rPr lang="zh-CN" altLang="en-US" sz="2800" dirty="0" smtClean="0">
                <a:latin typeface="宋体" panose="02010600030101010101" pitchFamily="2" charset="-122"/>
                <a:ea typeface="宋体" panose="02010600030101010101" pitchFamily="2" charset="-122"/>
              </a:rPr>
              <a:t>自然原因造</a:t>
            </a:r>
            <a:r>
              <a:rPr lang="zh-CN" altLang="en-US" sz="2800" dirty="0">
                <a:latin typeface="宋体" panose="02010600030101010101" pitchFamily="2" charset="-122"/>
                <a:ea typeface="宋体" panose="02010600030101010101" pitchFamily="2" charset="-122"/>
              </a:rPr>
              <a:t>成的，或者是因为缺乏空间的人类将其生境破坏了</a:t>
            </a:r>
            <a:r>
              <a:rPr lang="zh-CN" altLang="en-US" sz="2800" dirty="0" smtClean="0">
                <a:latin typeface="宋体" panose="02010600030101010101" pitchFamily="2" charset="-122"/>
                <a:ea typeface="宋体" panose="02010600030101010101" pitchFamily="2" charset="-122"/>
              </a:rPr>
              <a:t>。</a:t>
            </a:r>
            <a:endParaRPr lang="en-US" altLang="zh-CN" sz="2800" dirty="0" smtClean="0">
              <a:latin typeface="宋体" panose="02010600030101010101" pitchFamily="2" charset="-122"/>
              <a:ea typeface="宋体" panose="02010600030101010101" pitchFamily="2" charset="-122"/>
            </a:endParaRPr>
          </a:p>
          <a:p>
            <a:r>
              <a:rPr lang="zh-CN" altLang="en-US" sz="2800" dirty="0" smtClean="0">
                <a:latin typeface="宋体" panose="02010600030101010101" pitchFamily="2" charset="-122"/>
                <a:ea typeface="宋体" panose="02010600030101010101" pitchFamily="2" charset="-122"/>
              </a:rPr>
              <a:t>译</a:t>
            </a:r>
            <a:r>
              <a:rPr lang="zh-CN" altLang="en-US" sz="2800" dirty="0">
                <a:latin typeface="宋体" panose="02010600030101010101" pitchFamily="2" charset="-122"/>
                <a:ea typeface="宋体" panose="02010600030101010101" pitchFamily="2" charset="-122"/>
              </a:rPr>
              <a:t>文</a:t>
            </a:r>
            <a:r>
              <a:rPr lang="en-US" altLang="zh-CN" sz="2800" dirty="0">
                <a:latin typeface="宋体" panose="02010600030101010101" pitchFamily="2" charset="-122"/>
                <a:ea typeface="宋体" panose="02010600030101010101" pitchFamily="2" charset="-122"/>
              </a:rPr>
              <a:t>2 </a:t>
            </a:r>
            <a:r>
              <a:rPr lang="zh-CN" altLang="en-US" sz="2800" dirty="0">
                <a:latin typeface="宋体" panose="02010600030101010101" pitchFamily="2" charset="-122"/>
                <a:ea typeface="宋体" panose="02010600030101010101" pitchFamily="2" charset="-122"/>
              </a:rPr>
              <a:t>近来生物多样性</a:t>
            </a:r>
            <a:r>
              <a:rPr lang="zh-CN" altLang="en-US" sz="2800" dirty="0">
                <a:solidFill>
                  <a:srgbClr val="FF0000"/>
                </a:solidFill>
                <a:latin typeface="宋体" panose="02010600030101010101" pitchFamily="2" charset="-122"/>
                <a:ea typeface="宋体" panose="02010600030101010101" pitchFamily="2" charset="-122"/>
              </a:rPr>
              <a:t>已成为</a:t>
            </a:r>
            <a:r>
              <a:rPr lang="zh-CN" altLang="en-US" sz="2800" dirty="0">
                <a:latin typeface="宋体" panose="02010600030101010101" pitchFamily="2" charset="-122"/>
                <a:ea typeface="宋体" panose="02010600030101010101" pitchFamily="2" charset="-122"/>
              </a:rPr>
              <a:t>热点问题，</a:t>
            </a:r>
            <a:r>
              <a:rPr lang="zh-CN" altLang="en-US" sz="2800" dirty="0">
                <a:solidFill>
                  <a:srgbClr val="FF0000"/>
                </a:solidFill>
                <a:latin typeface="宋体" panose="02010600030101010101" pitchFamily="2" charset="-122"/>
                <a:ea typeface="宋体" panose="02010600030101010101" pitchFamily="2" charset="-122"/>
              </a:rPr>
              <a:t>其</a:t>
            </a:r>
            <a:r>
              <a:rPr lang="zh-CN" altLang="en-US" sz="2800" dirty="0">
                <a:latin typeface="宋体" panose="02010600030101010101" pitchFamily="2" charset="-122"/>
                <a:ea typeface="宋体" panose="02010600030101010101" pitchFamily="2" charset="-122"/>
              </a:rPr>
              <a:t>主要原因是</a:t>
            </a:r>
            <a:r>
              <a:rPr lang="zh-CN" altLang="en-US" sz="2800" dirty="0">
                <a:solidFill>
                  <a:srgbClr val="FF0000"/>
                </a:solidFill>
                <a:latin typeface="宋体" panose="02010600030101010101" pitchFamily="2" charset="-122"/>
                <a:ea typeface="宋体" panose="02010600030101010101" pitchFamily="2" charset="-122"/>
              </a:rPr>
              <a:t>越来越多的</a:t>
            </a:r>
            <a:r>
              <a:rPr lang="zh-CN" altLang="en-US" sz="2800" dirty="0">
                <a:latin typeface="宋体" panose="02010600030101010101" pitchFamily="2" charset="-122"/>
                <a:ea typeface="宋体" panose="02010600030101010101" pitchFamily="2" charset="-122"/>
              </a:rPr>
              <a:t>物种濒临灭</a:t>
            </a:r>
            <a:r>
              <a:rPr lang="zh-CN" altLang="en-US" sz="2800" dirty="0" smtClean="0">
                <a:latin typeface="宋体" panose="02010600030101010101" pitchFamily="2" charset="-122"/>
                <a:ea typeface="宋体" panose="02010600030101010101" pitchFamily="2" charset="-122"/>
              </a:rPr>
              <a:t>绝，</a:t>
            </a:r>
            <a:r>
              <a:rPr lang="zh-CN" altLang="en-US" sz="2800" dirty="0" smtClean="0">
                <a:solidFill>
                  <a:srgbClr val="FF0000"/>
                </a:solidFill>
                <a:latin typeface="宋体" panose="02010600030101010101" pitchFamily="2" charset="-122"/>
                <a:ea typeface="宋体" panose="02010600030101010101" pitchFamily="2" charset="-122"/>
              </a:rPr>
              <a:t>这</a:t>
            </a:r>
            <a:r>
              <a:rPr lang="zh-CN" altLang="en-US" sz="2800" dirty="0">
                <a:solidFill>
                  <a:srgbClr val="FF0000"/>
                </a:solidFill>
                <a:latin typeface="宋体" panose="02010600030101010101" pitchFamily="2" charset="-122"/>
                <a:ea typeface="宋体" panose="02010600030101010101" pitchFamily="2" charset="-122"/>
              </a:rPr>
              <a:t>种情况与</a:t>
            </a:r>
            <a:r>
              <a:rPr lang="zh-CN" altLang="en-US" sz="2800" dirty="0">
                <a:latin typeface="宋体" panose="02010600030101010101" pitchFamily="2" charset="-122"/>
                <a:ea typeface="宋体" panose="02010600030101010101" pitchFamily="2" charset="-122"/>
              </a:rPr>
              <a:t>自然</a:t>
            </a:r>
            <a:r>
              <a:rPr lang="zh-CN" altLang="en-US" sz="2800" dirty="0">
                <a:solidFill>
                  <a:srgbClr val="FF0000"/>
                </a:solidFill>
                <a:latin typeface="宋体" panose="02010600030101010101" pitchFamily="2" charset="-122"/>
                <a:ea typeface="宋体" panose="02010600030101010101" pitchFamily="2" charset="-122"/>
              </a:rPr>
              <a:t>有关</a:t>
            </a:r>
            <a:r>
              <a:rPr lang="zh-CN" altLang="en-US" sz="2800" dirty="0">
                <a:latin typeface="宋体" panose="02010600030101010101" pitchFamily="2" charset="-122"/>
                <a:ea typeface="宋体" panose="02010600030101010101" pitchFamily="2" charset="-122"/>
              </a:rPr>
              <a:t>，</a:t>
            </a:r>
            <a:r>
              <a:rPr lang="zh-CN" altLang="en-US" sz="2800" dirty="0">
                <a:solidFill>
                  <a:srgbClr val="FF0000"/>
                </a:solidFill>
                <a:latin typeface="宋体" panose="02010600030101010101" pitchFamily="2" charset="-122"/>
                <a:ea typeface="宋体" panose="02010600030101010101" pitchFamily="2" charset="-122"/>
              </a:rPr>
              <a:t>也与</a:t>
            </a:r>
            <a:r>
              <a:rPr lang="zh-CN" altLang="en-US" sz="2800" dirty="0">
                <a:latin typeface="宋体" panose="02010600030101010101" pitchFamily="2" charset="-122"/>
                <a:ea typeface="宋体" panose="02010600030101010101" pitchFamily="2" charset="-122"/>
              </a:rPr>
              <a:t>人类</a:t>
            </a:r>
            <a:r>
              <a:rPr lang="zh-CN" altLang="en-US" sz="2800" dirty="0">
                <a:solidFill>
                  <a:srgbClr val="FF0000"/>
                </a:solidFill>
                <a:latin typeface="宋体" panose="02010600030101010101" pitchFamily="2" charset="-122"/>
                <a:ea typeface="宋体" panose="02010600030101010101" pitchFamily="2" charset="-122"/>
              </a:rPr>
              <a:t>因</a:t>
            </a:r>
            <a:r>
              <a:rPr lang="zh-CN" altLang="en-US" sz="2800" dirty="0">
                <a:latin typeface="宋体" panose="02010600030101010101" pitchFamily="2" charset="-122"/>
                <a:ea typeface="宋体" panose="02010600030101010101" pitchFamily="2" charset="-122"/>
              </a:rPr>
              <a:t>争夺空间而</a:t>
            </a:r>
            <a:r>
              <a:rPr lang="zh-CN" altLang="en-US" sz="2800" dirty="0">
                <a:solidFill>
                  <a:srgbClr val="FF0000"/>
                </a:solidFill>
                <a:latin typeface="宋体" panose="02010600030101010101" pitchFamily="2" charset="-122"/>
                <a:ea typeface="宋体" panose="02010600030101010101" pitchFamily="2" charset="-122"/>
              </a:rPr>
              <a:t>造成物种</a:t>
            </a:r>
            <a:r>
              <a:rPr lang="zh-CN" altLang="en-US" sz="2800" dirty="0">
                <a:latin typeface="宋体" panose="02010600030101010101" pitchFamily="2" charset="-122"/>
                <a:ea typeface="宋体" panose="02010600030101010101" pitchFamily="2" charset="-122"/>
              </a:rPr>
              <a:t>生境丧失</a:t>
            </a:r>
            <a:r>
              <a:rPr lang="zh-CN" altLang="en-US" sz="2800" dirty="0">
                <a:solidFill>
                  <a:srgbClr val="FF0000"/>
                </a:solidFill>
                <a:latin typeface="宋体" panose="02010600030101010101" pitchFamily="2" charset="-122"/>
                <a:ea typeface="宋体" panose="02010600030101010101" pitchFamily="2" charset="-122"/>
              </a:rPr>
              <a:t>有关</a:t>
            </a:r>
            <a:r>
              <a:rPr lang="zh-CN" altLang="en-US" sz="2800" dirty="0">
                <a:latin typeface="宋体" panose="02010600030101010101" pitchFamily="2" charset="-122"/>
                <a:ea typeface="宋体" panose="02010600030101010101" pitchFamily="2" charset="-122"/>
              </a:rPr>
              <a:t>。</a:t>
            </a:r>
            <a:endParaRPr lang="zh-CN" altLang="en-US" sz="28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dirty="0"/>
          </a:p>
        </p:txBody>
      </p:sp>
      <p:sp>
        <p:nvSpPr>
          <p:cNvPr id="3" name="文本占位符 2"/>
          <p:cNvSpPr>
            <a:spLocks noGrp="1"/>
          </p:cNvSpPr>
          <p:nvPr>
            <p:ph type="body" sz="quarter" idx="11"/>
          </p:nvPr>
        </p:nvSpPr>
        <p:spPr>
          <a:xfrm>
            <a:off x="689712" y="1203433"/>
            <a:ext cx="10731975" cy="4997862"/>
          </a:xfrm>
        </p:spPr>
        <p:txBody>
          <a:bodyPr/>
          <a:lstStyle/>
          <a:p>
            <a:r>
              <a:rPr lang="en-US" altLang="zh-CN" sz="2800" dirty="0">
                <a:latin typeface="Times New Roman" panose="02020603050405020304" pitchFamily="18" charset="0"/>
                <a:cs typeface="Times New Roman" panose="02020603050405020304" pitchFamily="18" charset="0"/>
              </a:rPr>
              <a:t>Collecting is an activity that has engaged diverse sorts of </a:t>
            </a:r>
            <a:r>
              <a:rPr lang="en-US" altLang="zh-CN" sz="2800" dirty="0" smtClean="0">
                <a:latin typeface="Times New Roman" panose="02020603050405020304" pitchFamily="18" charset="0"/>
                <a:cs typeface="Times New Roman" panose="02020603050405020304" pitchFamily="18" charset="0"/>
              </a:rPr>
              <a:t>people, unlike laboratory </a:t>
            </a:r>
            <a:r>
              <a:rPr lang="en-US" altLang="zh-CN" sz="2800" dirty="0">
                <a:latin typeface="Times New Roman" panose="02020603050405020304" pitchFamily="18" charset="0"/>
                <a:cs typeface="Times New Roman" panose="02020603050405020304" pitchFamily="18" charset="0"/>
              </a:rPr>
              <a:t>science, which is restricted to a relatively few approved </a:t>
            </a:r>
            <a:r>
              <a:rPr lang="en-US" altLang="zh-CN" sz="2800" dirty="0" smtClean="0">
                <a:latin typeface="Times New Roman" panose="02020603050405020304" pitchFamily="18" charset="0"/>
                <a:cs typeface="Times New Roman" panose="02020603050405020304" pitchFamily="18" charset="0"/>
              </a:rPr>
              <a:t>types.</a:t>
            </a:r>
            <a:endParaRPr lang="en-US" altLang="zh-CN" sz="2800" dirty="0" smtClean="0">
              <a:latin typeface="Times New Roman" panose="02020603050405020304" pitchFamily="18" charset="0"/>
              <a:cs typeface="Times New Roman" panose="02020603050405020304" pitchFamily="18" charset="0"/>
            </a:endParaRPr>
          </a:p>
          <a:p>
            <a:r>
              <a:rPr lang="zh-CN" altLang="en-US" sz="2800" dirty="0" smtClean="0">
                <a:solidFill>
                  <a:srgbClr val="FF0000"/>
                </a:solidFill>
                <a:latin typeface="Times New Roman" panose="02020603050405020304" pitchFamily="18" charset="0"/>
                <a:cs typeface="Times New Roman" panose="02020603050405020304" pitchFamily="18" charset="0"/>
              </a:rPr>
              <a:t>（物种）</a:t>
            </a:r>
            <a:r>
              <a:rPr lang="zh-CN" altLang="en-US" sz="2800" dirty="0" smtClean="0">
                <a:latin typeface="Times New Roman" panose="02020603050405020304" pitchFamily="18" charset="0"/>
                <a:cs typeface="Times New Roman" panose="02020603050405020304" pitchFamily="18" charset="0"/>
              </a:rPr>
              <a:t>收</a:t>
            </a:r>
            <a:r>
              <a:rPr lang="zh-CN" altLang="en-US" sz="2800" dirty="0">
                <a:latin typeface="Times New Roman" panose="02020603050405020304" pitchFamily="18" charset="0"/>
                <a:cs typeface="Times New Roman" panose="02020603050405020304" pitchFamily="18" charset="0"/>
              </a:rPr>
              <a:t>集与实验室科学不同，</a:t>
            </a:r>
            <a:r>
              <a:rPr lang="zh-CN" altLang="en-US" sz="2800" dirty="0">
                <a:solidFill>
                  <a:srgbClr val="FF0000"/>
                </a:solidFill>
                <a:latin typeface="Times New Roman" panose="02020603050405020304" pitchFamily="18" charset="0"/>
                <a:cs typeface="Times New Roman" panose="02020603050405020304" pitchFamily="18" charset="0"/>
              </a:rPr>
              <a:t>前者</a:t>
            </a:r>
            <a:r>
              <a:rPr lang="zh-CN" altLang="en-US" sz="2800" dirty="0">
                <a:latin typeface="Times New Roman" panose="02020603050405020304" pitchFamily="18" charset="0"/>
                <a:cs typeface="Times New Roman" panose="02020603050405020304" pitchFamily="18" charset="0"/>
              </a:rPr>
              <a:t>是各种不同人员参与的活动，</a:t>
            </a:r>
            <a:r>
              <a:rPr lang="zh-CN" altLang="en-US" sz="2800" dirty="0">
                <a:solidFill>
                  <a:srgbClr val="FF0000"/>
                </a:solidFill>
                <a:latin typeface="Times New Roman" panose="02020603050405020304" pitchFamily="18" charset="0"/>
                <a:cs typeface="Times New Roman" panose="02020603050405020304" pitchFamily="18" charset="0"/>
              </a:rPr>
              <a:t>而后者</a:t>
            </a:r>
            <a:r>
              <a:rPr lang="zh-CN" altLang="en-US" sz="2800" dirty="0">
                <a:latin typeface="Times New Roman" panose="02020603050405020304" pitchFamily="18" charset="0"/>
                <a:cs typeface="Times New Roman" panose="02020603050405020304" pitchFamily="18" charset="0"/>
              </a:rPr>
              <a:t>则只涉及很少几</a:t>
            </a:r>
            <a:r>
              <a:rPr lang="zh-CN" altLang="en-US" sz="2800" dirty="0" smtClean="0">
                <a:latin typeface="Times New Roman" panose="02020603050405020304" pitchFamily="18" charset="0"/>
                <a:cs typeface="Times New Roman" panose="02020603050405020304" pitchFamily="18" charset="0"/>
              </a:rPr>
              <a:t>类认可的</a:t>
            </a:r>
            <a:r>
              <a:rPr lang="zh-CN" altLang="en-US" sz="2800" dirty="0">
                <a:solidFill>
                  <a:srgbClr val="FF0000"/>
                </a:solidFill>
                <a:latin typeface="Times New Roman" panose="02020603050405020304" pitchFamily="18" charset="0"/>
                <a:cs typeface="Times New Roman" panose="02020603050405020304" pitchFamily="18" charset="0"/>
              </a:rPr>
              <a:t>人员</a:t>
            </a:r>
            <a:r>
              <a:rPr lang="zh-CN" altLang="en-US" sz="2800" dirty="0" smtClean="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endParaRPr lang="en-US" altLang="zh-CN" sz="2800" dirty="0" smtClean="0">
              <a:latin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cs typeface="Times New Roman" panose="02020603050405020304" pitchFamily="18" charset="0"/>
              </a:rPr>
              <a:t>More </a:t>
            </a:r>
            <a:r>
              <a:rPr lang="en-US" altLang="zh-CN" sz="2800" dirty="0">
                <a:latin typeface="Times New Roman" panose="02020603050405020304" pitchFamily="18" charset="0"/>
                <a:cs typeface="Times New Roman" panose="02020603050405020304" pitchFamily="18" charset="0"/>
              </a:rPr>
              <a:t>than three years have passed since Comet Hale-Bopp, our last naked-eye comet, </a:t>
            </a:r>
            <a:r>
              <a:rPr lang="en-US" altLang="zh-CN" sz="2800" dirty="0">
                <a:solidFill>
                  <a:srgbClr val="FF0000"/>
                </a:solidFill>
                <a:latin typeface="Times New Roman" panose="02020603050405020304" pitchFamily="18" charset="0"/>
                <a:cs typeface="Times New Roman" panose="02020603050405020304" pitchFamily="18" charset="0"/>
              </a:rPr>
              <a:t>graced the evening sky </a:t>
            </a:r>
            <a:r>
              <a:rPr lang="en-US" altLang="zh-CN" sz="2800" dirty="0">
                <a:latin typeface="Times New Roman" panose="02020603050405020304" pitchFamily="18" charset="0"/>
                <a:cs typeface="Times New Roman" panose="02020603050405020304" pitchFamily="18" charset="0"/>
              </a:rPr>
              <a:t>for Northern Hemisphere observers.  (from John E. </a:t>
            </a:r>
            <a:r>
              <a:rPr lang="en-US" altLang="zh-CN" sz="2800" dirty="0" err="1">
                <a:latin typeface="Times New Roman" panose="02020603050405020304" pitchFamily="18" charset="0"/>
                <a:cs typeface="Times New Roman" panose="02020603050405020304" pitchFamily="18" charset="0"/>
              </a:rPr>
              <a:t>Bortle</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Comet LINEAR’s Summer Show</a:t>
            </a:r>
            <a:r>
              <a:rPr lang="en-US" altLang="zh-CN"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r>
              <a:rPr lang="zh-CN" altLang="en-US" sz="2800" dirty="0">
                <a:latin typeface="宋体" panose="02010600030101010101" pitchFamily="2" charset="-122"/>
                <a:ea typeface="宋体" panose="02010600030101010101" pitchFamily="2" charset="-122"/>
              </a:rPr>
              <a:t>三年多以前</a:t>
            </a:r>
            <a:r>
              <a:rPr lang="zh-CN" altLang="en-US" sz="2800" dirty="0" smtClean="0">
                <a:latin typeface="宋体" panose="02010600030101010101" pitchFamily="2" charset="-122"/>
                <a:ea typeface="宋体" panose="02010600030101010101" pitchFamily="2" charset="-122"/>
              </a:rPr>
              <a:t>，北</a:t>
            </a:r>
            <a:r>
              <a:rPr lang="zh-CN" altLang="en-US" sz="2800" dirty="0">
                <a:latin typeface="宋体" panose="02010600030101010101" pitchFamily="2" charset="-122"/>
                <a:ea typeface="宋体" panose="02010600030101010101" pitchFamily="2" charset="-122"/>
              </a:rPr>
              <a:t>半球的天文观测者们</a:t>
            </a:r>
            <a:r>
              <a:rPr lang="zh-CN" altLang="en-US" sz="2800" dirty="0">
                <a:solidFill>
                  <a:srgbClr val="FF0000"/>
                </a:solidFill>
                <a:latin typeface="宋体" panose="02010600030101010101" pitchFamily="2" charset="-122"/>
                <a:ea typeface="宋体" panose="02010600030101010101" pitchFamily="2" charset="-122"/>
              </a:rPr>
              <a:t>在夜空中看到了</a:t>
            </a:r>
            <a:r>
              <a:rPr lang="en-US" altLang="en-US" sz="2800" dirty="0">
                <a:latin typeface="宋体" panose="02010600030101010101" pitchFamily="2" charset="-122"/>
                <a:ea typeface="宋体" panose="02010600030101010101" pitchFamily="2" charset="-122"/>
              </a:rPr>
              <a:t>Hale-Bopp </a:t>
            </a:r>
            <a:r>
              <a:rPr lang="zh-CN" altLang="en-US" sz="2800" dirty="0">
                <a:latin typeface="宋体" panose="02010600030101010101" pitchFamily="2" charset="-122"/>
                <a:ea typeface="宋体" panose="02010600030101010101" pitchFamily="2" charset="-122"/>
              </a:rPr>
              <a:t>彗星</a:t>
            </a:r>
            <a:r>
              <a:rPr lang="zh-CN" altLang="en-US" sz="2800" dirty="0">
                <a:solidFill>
                  <a:srgbClr val="FF0000"/>
                </a:solidFill>
                <a:latin typeface="宋体" panose="02010600030101010101" pitchFamily="2" charset="-122"/>
                <a:ea typeface="宋体" panose="02010600030101010101" pitchFamily="2" charset="-122"/>
              </a:rPr>
              <a:t>优雅的身影</a:t>
            </a:r>
            <a:r>
              <a:rPr lang="zh-CN" altLang="en-US" sz="2800" dirty="0">
                <a:latin typeface="宋体" panose="02010600030101010101" pitchFamily="2" charset="-122"/>
                <a:ea typeface="宋体" panose="02010600030101010101" pitchFamily="2" charset="-122"/>
              </a:rPr>
              <a:t>，</a:t>
            </a:r>
            <a:r>
              <a:rPr lang="zh-CN" altLang="en-US" sz="2800" dirty="0">
                <a:solidFill>
                  <a:srgbClr val="FF0000"/>
                </a:solidFill>
                <a:latin typeface="宋体" panose="02010600030101010101" pitchFamily="2" charset="-122"/>
                <a:ea typeface="宋体" panose="02010600030101010101" pitchFamily="2" charset="-122"/>
              </a:rPr>
              <a:t>它是</a:t>
            </a:r>
            <a:r>
              <a:rPr lang="zh-CN" altLang="en-US" sz="2800" dirty="0">
                <a:latin typeface="宋体" panose="02010600030101010101" pitchFamily="2" charset="-122"/>
                <a:ea typeface="宋体" panose="02010600030101010101" pitchFamily="2" charset="-122"/>
              </a:rPr>
              <a:t>我们能用肉眼</a:t>
            </a:r>
            <a:r>
              <a:rPr lang="zh-CN" altLang="en-US" sz="2800" dirty="0">
                <a:solidFill>
                  <a:srgbClr val="FF0000"/>
                </a:solidFill>
                <a:latin typeface="宋体" panose="02010600030101010101" pitchFamily="2" charset="-122"/>
                <a:ea typeface="宋体" panose="02010600030101010101" pitchFamily="2" charset="-122"/>
              </a:rPr>
              <a:t>看到</a:t>
            </a:r>
            <a:r>
              <a:rPr lang="zh-CN" altLang="en-US" sz="2800" dirty="0">
                <a:latin typeface="宋体" panose="02010600030101010101" pitchFamily="2" charset="-122"/>
                <a:ea typeface="宋体" panose="02010600030101010101" pitchFamily="2" charset="-122"/>
              </a:rPr>
              <a:t>的最后一颗彗星。</a:t>
            </a:r>
            <a:endParaRPr lang="en-US" altLang="en-US" sz="2800" dirty="0">
              <a:latin typeface="宋体" panose="02010600030101010101" pitchFamily="2" charset="-122"/>
              <a:ea typeface="宋体" panose="02010600030101010101" pitchFamily="2" charset="-122"/>
            </a:endParaRPr>
          </a:p>
          <a:p>
            <a:endParaRPr lang="en-US" altLang="zh-CN" dirty="0">
              <a:latin typeface="Times New Roman" panose="02020603050405020304" pitchFamily="18" charset="0"/>
              <a:cs typeface="Times New Roman" panose="02020603050405020304" pitchFamily="18" charset="0"/>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1321418"/>
            <a:ext cx="11108998" cy="1348038"/>
          </a:xfrm>
        </p:spPr>
        <p:txBody>
          <a:bodyPr/>
          <a:lstStyle/>
          <a:p>
            <a:r>
              <a:rPr lang="en-US" sz="2800" dirty="0" smtClean="0">
                <a:latin typeface="Times New Roman" panose="02020603050405020304" pitchFamily="18" charset="0"/>
                <a:cs typeface="Times New Roman" panose="02020603050405020304" pitchFamily="18" charset="0"/>
              </a:rPr>
              <a:t>      Other scientists of the brain, noting that disease and physical damage can </a:t>
            </a:r>
            <a:r>
              <a:rPr lang="en-US" sz="2800" dirty="0" smtClean="0">
                <a:solidFill>
                  <a:srgbClr val="FF0000"/>
                </a:solidFill>
                <a:latin typeface="Times New Roman" panose="02020603050405020304" pitchFamily="18" charset="0"/>
                <a:cs typeface="Times New Roman" panose="02020603050405020304" pitchFamily="18" charset="0"/>
              </a:rPr>
              <a:t>change personally </a:t>
            </a:r>
            <a:r>
              <a:rPr lang="en-US" sz="2800" dirty="0" smtClean="0">
                <a:latin typeface="Times New Roman" panose="02020603050405020304" pitchFamily="18" charset="0"/>
                <a:cs typeface="Times New Roman" panose="02020603050405020304" pitchFamily="18" charset="0"/>
              </a:rPr>
              <a:t>and distort the mind, believe the brain to be nothing more than a fantastically complex computer. </a:t>
            </a:r>
            <a:endParaRPr lang="en-US" sz="2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48929" y="3141406"/>
            <a:ext cx="11061290" cy="954107"/>
          </a:xfrm>
          <a:prstGeom prst="rect">
            <a:avLst/>
          </a:prstGeom>
          <a:noFill/>
        </p:spPr>
        <p:txBody>
          <a:bodyPr wrap="square" rtlCol="0">
            <a:spAutoFit/>
          </a:bodyPr>
          <a:lstStyle/>
          <a:p>
            <a:r>
              <a:rPr lang="zh-CN" altLang="en-US" sz="2800" dirty="0" smtClean="0">
                <a:latin typeface="宋体" panose="02010600030101010101" pitchFamily="2" charset="-122"/>
                <a:ea typeface="宋体" panose="02010600030101010101" pitchFamily="2" charset="-122"/>
              </a:rPr>
              <a:t>其他</a:t>
            </a:r>
            <a:r>
              <a:rPr lang="zh-CN" altLang="en-US" sz="2800" dirty="0" smtClean="0">
                <a:solidFill>
                  <a:srgbClr val="FF0000"/>
                </a:solidFill>
                <a:latin typeface="宋体" panose="02010600030101010101" pitchFamily="2" charset="-122"/>
                <a:ea typeface="宋体" panose="02010600030101010101" pitchFamily="2" charset="-122"/>
              </a:rPr>
              <a:t>研究</a:t>
            </a:r>
            <a:r>
              <a:rPr lang="zh-CN" altLang="en-US" sz="2800" dirty="0" smtClean="0">
                <a:latin typeface="宋体" panose="02010600030101010101" pitchFamily="2" charset="-122"/>
                <a:ea typeface="宋体" panose="02010600030101010101" pitchFamily="2" charset="-122"/>
              </a:rPr>
              <a:t>大脑的科学家，</a:t>
            </a:r>
            <a:r>
              <a:rPr lang="zh-CN" altLang="en-US" sz="2800" dirty="0" smtClean="0">
                <a:solidFill>
                  <a:srgbClr val="FF0000"/>
                </a:solidFill>
                <a:latin typeface="宋体" panose="02010600030101010101" pitchFamily="2" charset="-122"/>
                <a:ea typeface="宋体" panose="02010600030101010101" pitchFamily="2" charset="-122"/>
              </a:rPr>
              <a:t>因为</a:t>
            </a:r>
            <a:r>
              <a:rPr lang="zh-CN" altLang="en-US" sz="2800" dirty="0" smtClean="0">
                <a:latin typeface="宋体" panose="02010600030101010101" pitchFamily="2" charset="-122"/>
                <a:ea typeface="宋体" panose="02010600030101010101" pitchFamily="2" charset="-122"/>
              </a:rPr>
              <a:t>注意到疾病和身体上的损伤</a:t>
            </a:r>
            <a:r>
              <a:rPr lang="zh-CN" altLang="en-US" sz="2800" dirty="0" smtClean="0">
                <a:solidFill>
                  <a:srgbClr val="FF0000"/>
                </a:solidFill>
                <a:latin typeface="宋体" panose="02010600030101010101" pitchFamily="2" charset="-122"/>
                <a:ea typeface="宋体" panose="02010600030101010101" pitchFamily="2" charset="-122"/>
              </a:rPr>
              <a:t>会改变人的性格</a:t>
            </a:r>
            <a:r>
              <a:rPr lang="zh-CN" altLang="en-US" sz="2800" dirty="0" smtClean="0">
                <a:latin typeface="宋体" panose="02010600030101010101" pitchFamily="2" charset="-122"/>
                <a:ea typeface="宋体" panose="02010600030101010101" pitchFamily="2" charset="-122"/>
              </a:rPr>
              <a:t>，扭曲人的思想，</a:t>
            </a:r>
            <a:r>
              <a:rPr lang="zh-CN" altLang="en-US" sz="2800" dirty="0" smtClean="0">
                <a:solidFill>
                  <a:srgbClr val="FF0000"/>
                </a:solidFill>
                <a:latin typeface="宋体" panose="02010600030101010101" pitchFamily="2" charset="-122"/>
                <a:ea typeface="宋体" panose="02010600030101010101" pitchFamily="2" charset="-122"/>
              </a:rPr>
              <a:t>因此</a:t>
            </a:r>
            <a:r>
              <a:rPr lang="zh-CN" altLang="en-US" sz="2800" dirty="0" smtClean="0">
                <a:latin typeface="宋体" panose="02010600030101010101" pitchFamily="2" charset="-122"/>
                <a:ea typeface="宋体" panose="02010600030101010101" pitchFamily="2" charset="-122"/>
              </a:rPr>
              <a:t>认为人脑只不过是一台非常复杂的电脑。</a:t>
            </a:r>
            <a:endParaRPr lang="en-US" altLang="en-US" sz="2800"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Omission </a:t>
            </a:r>
            <a:r>
              <a:rPr lang="zh-CN" altLang="en-US" dirty="0" smtClean="0"/>
              <a:t>减词法</a:t>
            </a:r>
            <a:endParaRPr lang="zh-CN" altLang="en-US" dirty="0"/>
          </a:p>
        </p:txBody>
      </p:sp>
      <p:sp>
        <p:nvSpPr>
          <p:cNvPr id="3" name="文本占位符 2"/>
          <p:cNvSpPr>
            <a:spLocks noGrp="1"/>
          </p:cNvSpPr>
          <p:nvPr>
            <p:ph type="body" sz="quarter" idx="11"/>
          </p:nvPr>
        </p:nvSpPr>
        <p:spPr>
          <a:xfrm>
            <a:off x="689712" y="1203433"/>
            <a:ext cx="10316339" cy="5213992"/>
          </a:xfrm>
        </p:spPr>
        <p:txBody>
          <a:bodyPr/>
          <a:lstStyle/>
          <a:p>
            <a:r>
              <a:rPr lang="en-US" altLang="zh-CN" sz="2800" dirty="0"/>
              <a:t>Just opposite </a:t>
            </a:r>
            <a:r>
              <a:rPr lang="en-US" altLang="zh-CN" sz="2800" dirty="0" smtClean="0"/>
              <a:t>to amplification</a:t>
            </a:r>
            <a:r>
              <a:rPr lang="zh-CN" altLang="en-US" sz="2800" dirty="0" smtClean="0"/>
              <a:t>，</a:t>
            </a:r>
            <a:r>
              <a:rPr lang="en-US" altLang="zh-CN" sz="2800" dirty="0" smtClean="0">
                <a:solidFill>
                  <a:srgbClr val="FF0000"/>
                </a:solidFill>
              </a:rPr>
              <a:t>omission</a:t>
            </a:r>
            <a:r>
              <a:rPr lang="en-US" altLang="zh-CN" sz="2800" dirty="0" smtClean="0"/>
              <a:t> </a:t>
            </a:r>
            <a:r>
              <a:rPr lang="en-US" altLang="zh-CN" sz="2800" dirty="0"/>
              <a:t>means leaving some words out </a:t>
            </a:r>
            <a:r>
              <a:rPr lang="en-US" altLang="zh-CN" sz="2800" dirty="0" smtClean="0"/>
              <a:t>in </a:t>
            </a:r>
            <a:r>
              <a:rPr lang="en-US" altLang="zh-CN" sz="2800" dirty="0"/>
              <a:t>the process of </a:t>
            </a:r>
            <a:r>
              <a:rPr lang="en-US" altLang="zh-CN" sz="2800" dirty="0" smtClean="0"/>
              <a:t>translating </a:t>
            </a:r>
            <a:r>
              <a:rPr lang="en-US" altLang="zh-CN" sz="2800" dirty="0"/>
              <a:t>English into Chinese. This method is widely adopted because many words which are essential in English are not necessary in Chinese. such as the </a:t>
            </a:r>
            <a:r>
              <a:rPr lang="en-US" altLang="zh-CN" sz="2800" dirty="0" err="1"/>
              <a:t>articies</a:t>
            </a:r>
            <a:r>
              <a:rPr lang="en-US" altLang="zh-CN" sz="2800" dirty="0"/>
              <a:t> </a:t>
            </a:r>
            <a:r>
              <a:rPr lang="en-US" altLang="zh-CN" sz="2800" dirty="0" smtClean="0"/>
              <a:t>“a” </a:t>
            </a:r>
            <a:r>
              <a:rPr lang="en-US" altLang="zh-CN" sz="2800" dirty="0"/>
              <a:t>and </a:t>
            </a:r>
            <a:r>
              <a:rPr lang="en-US" altLang="zh-CN" sz="2800" dirty="0" smtClean="0"/>
              <a:t>“the” </a:t>
            </a:r>
            <a:r>
              <a:rPr lang="en-US" altLang="zh-CN" sz="2800" dirty="0"/>
              <a:t>and the pronouns like "</a:t>
            </a:r>
            <a:r>
              <a:rPr lang="en-US" altLang="zh-CN" sz="2800" dirty="0" smtClean="0"/>
              <a:t>his”"</a:t>
            </a:r>
            <a:r>
              <a:rPr lang="en-US" altLang="zh-CN" sz="2800" dirty="0" err="1" smtClean="0"/>
              <a:t>her”and</a:t>
            </a:r>
            <a:r>
              <a:rPr lang="en-US" altLang="zh-CN" sz="2800" dirty="0" smtClean="0"/>
              <a:t> </a:t>
            </a:r>
            <a:r>
              <a:rPr lang="en-US" altLang="zh-CN" sz="2800" dirty="0"/>
              <a:t>"</a:t>
            </a:r>
            <a:r>
              <a:rPr lang="en-US" altLang="zh-CN" sz="2800" dirty="0" err="1" smtClean="0"/>
              <a:t>their”etc</a:t>
            </a:r>
            <a:r>
              <a:rPr lang="en-US" altLang="zh-CN" sz="2800" dirty="0"/>
              <a:t>. </a:t>
            </a:r>
            <a:endParaRPr lang="en-US" altLang="zh-CN" sz="2800" dirty="0" smtClean="0"/>
          </a:p>
          <a:p>
            <a:r>
              <a:rPr lang="en-US" altLang="zh-CN" sz="2800" dirty="0"/>
              <a:t>For </a:t>
            </a:r>
            <a:r>
              <a:rPr lang="en-US" altLang="zh-CN" sz="2800" dirty="0" smtClean="0"/>
              <a:t>example:</a:t>
            </a:r>
            <a:endParaRPr lang="en-US" altLang="zh-CN" sz="2800" dirty="0" smtClean="0"/>
          </a:p>
          <a:p>
            <a:r>
              <a:rPr lang="en-US" altLang="zh-CN" sz="2800" dirty="0" smtClean="0">
                <a:solidFill>
                  <a:srgbClr val="FF0000"/>
                </a:solidFill>
              </a:rPr>
              <a:t>A</a:t>
            </a:r>
            <a:r>
              <a:rPr lang="en-US" altLang="zh-CN" sz="2800" dirty="0" smtClean="0"/>
              <a:t> stroke </a:t>
            </a:r>
            <a:r>
              <a:rPr lang="en-US" altLang="zh-CN" sz="2800" dirty="0"/>
              <a:t>occurs when </a:t>
            </a:r>
            <a:r>
              <a:rPr lang="en-US" altLang="zh-CN" sz="2800" dirty="0">
                <a:solidFill>
                  <a:srgbClr val="FF0000"/>
                </a:solidFill>
              </a:rPr>
              <a:t>the</a:t>
            </a:r>
            <a:r>
              <a:rPr lang="en-US" altLang="zh-CN" sz="2800" dirty="0"/>
              <a:t> blood flow to </a:t>
            </a:r>
            <a:r>
              <a:rPr lang="en-US" altLang="zh-CN" sz="2800" dirty="0">
                <a:solidFill>
                  <a:srgbClr val="FF0000"/>
                </a:solidFill>
              </a:rPr>
              <a:t>a</a:t>
            </a:r>
            <a:r>
              <a:rPr lang="en-US" altLang="zh-CN" sz="2800" dirty="0"/>
              <a:t> section of </a:t>
            </a:r>
            <a:r>
              <a:rPr lang="en-US" altLang="zh-CN" sz="2800" dirty="0">
                <a:solidFill>
                  <a:srgbClr val="FF0000"/>
                </a:solidFill>
              </a:rPr>
              <a:t>the </a:t>
            </a:r>
            <a:r>
              <a:rPr lang="en-US" altLang="zh-CN" sz="2800" dirty="0"/>
              <a:t>brain </a:t>
            </a:r>
            <a:r>
              <a:rPr lang="en-US" altLang="zh-CN" sz="2800" dirty="0" smtClean="0"/>
              <a:t>stops; brain </a:t>
            </a:r>
            <a:r>
              <a:rPr lang="en-US" altLang="zh-CN" sz="2800" dirty="0"/>
              <a:t>cells in </a:t>
            </a:r>
            <a:r>
              <a:rPr lang="en-US" altLang="zh-CN" sz="2800" dirty="0">
                <a:solidFill>
                  <a:srgbClr val="FF0000"/>
                </a:solidFill>
              </a:rPr>
              <a:t>the</a:t>
            </a:r>
            <a:r>
              <a:rPr lang="en-US" altLang="zh-CN" sz="2800" dirty="0"/>
              <a:t> area lose </a:t>
            </a:r>
            <a:r>
              <a:rPr lang="en-US" altLang="zh-CN" sz="2800" dirty="0">
                <a:solidFill>
                  <a:srgbClr val="FF0000"/>
                </a:solidFill>
              </a:rPr>
              <a:t>their</a:t>
            </a:r>
            <a:r>
              <a:rPr lang="en-US" altLang="zh-CN" sz="2800" dirty="0"/>
              <a:t> source of energy and within minutes begin to die</a:t>
            </a:r>
            <a:r>
              <a:rPr lang="en-US" altLang="zh-CN" sz="2800" dirty="0" smtClean="0"/>
              <a:t>.</a:t>
            </a:r>
            <a:endParaRPr lang="en-US" altLang="zh-CN" sz="2800" dirty="0" smtClean="0"/>
          </a:p>
          <a:p>
            <a:r>
              <a:rPr lang="zh-CN" altLang="en-US" sz="2800" dirty="0" smtClean="0">
                <a:solidFill>
                  <a:srgbClr val="FF0000"/>
                </a:solidFill>
              </a:rPr>
              <a:t>血</a:t>
            </a:r>
            <a:r>
              <a:rPr lang="zh-CN" altLang="en-US" sz="2800" dirty="0"/>
              <a:t>流在</a:t>
            </a:r>
            <a:r>
              <a:rPr lang="zh-CN" altLang="en-US" sz="2800" dirty="0">
                <a:solidFill>
                  <a:srgbClr val="FF0000"/>
                </a:solidFill>
              </a:rPr>
              <a:t>大脑</a:t>
            </a:r>
            <a:r>
              <a:rPr lang="zh-CN" altLang="en-US" sz="2800" dirty="0"/>
              <a:t>的</a:t>
            </a:r>
            <a:r>
              <a:rPr lang="zh-CN" altLang="en-US" sz="2800" dirty="0">
                <a:solidFill>
                  <a:srgbClr val="FF0000"/>
                </a:solidFill>
              </a:rPr>
              <a:t>某个</a:t>
            </a:r>
            <a:r>
              <a:rPr lang="zh-CN" altLang="en-US" sz="2800" dirty="0"/>
              <a:t>部位受阻时就会发生中风，</a:t>
            </a:r>
            <a:r>
              <a:rPr lang="zh-CN" altLang="en-US" sz="2800" dirty="0">
                <a:solidFill>
                  <a:srgbClr val="FF0000"/>
                </a:solidFill>
              </a:rPr>
              <a:t>这</a:t>
            </a:r>
            <a:r>
              <a:rPr lang="zh-CN" altLang="en-US" sz="2800" dirty="0"/>
              <a:t>部分脑细胞失去了</a:t>
            </a:r>
            <a:r>
              <a:rPr lang="zh-CN" altLang="en-US" sz="2800" dirty="0">
                <a:solidFill>
                  <a:srgbClr val="FF0000"/>
                </a:solidFill>
              </a:rPr>
              <a:t>能量</a:t>
            </a:r>
            <a:r>
              <a:rPr lang="zh-CN" altLang="en-US" sz="2800" dirty="0"/>
              <a:t>来源，几分钟内就开始坏死</a:t>
            </a:r>
            <a:r>
              <a:rPr lang="en-US" altLang="zh-CN" sz="2800" dirty="0" smtClean="0"/>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8656269" cy="4964611"/>
          </a:xfrm>
        </p:spPr>
        <p:txBody>
          <a:bodyPr/>
          <a:lstStyle/>
          <a:p>
            <a:r>
              <a:rPr lang="en-US" altLang="zh-CN" sz="2800" dirty="0"/>
              <a:t>Which words should be omitted depends on the meaning of the English original and the usage of the Chinese language</a:t>
            </a:r>
            <a:r>
              <a:rPr lang="en-US" altLang="zh-CN" sz="2800" dirty="0" smtClean="0"/>
              <a:t>.</a:t>
            </a:r>
            <a:endParaRPr lang="en-US" altLang="zh-CN" sz="2800" dirty="0" smtClean="0"/>
          </a:p>
          <a:p>
            <a:r>
              <a:rPr lang="en-US" altLang="zh-CN" sz="2800" dirty="0" smtClean="0">
                <a:solidFill>
                  <a:srgbClr val="FF0000"/>
                </a:solidFill>
              </a:rPr>
              <a:t>If you </a:t>
            </a:r>
            <a:r>
              <a:rPr lang="en-US" altLang="zh-CN" sz="2800" dirty="0"/>
              <a:t>melt two or more metals together</a:t>
            </a:r>
            <a:r>
              <a:rPr lang="en-US" altLang="zh-CN" sz="2800" dirty="0" smtClean="0"/>
              <a:t>, </a:t>
            </a:r>
            <a:r>
              <a:rPr lang="en-US" altLang="zh-CN" sz="2800" dirty="0" smtClean="0">
                <a:solidFill>
                  <a:srgbClr val="FF0000"/>
                </a:solidFill>
              </a:rPr>
              <a:t>you</a:t>
            </a:r>
            <a:r>
              <a:rPr lang="en-US" altLang="zh-CN" sz="2800" dirty="0" smtClean="0"/>
              <a:t> </a:t>
            </a:r>
            <a:r>
              <a:rPr lang="en-US" altLang="zh-CN" sz="2800" dirty="0"/>
              <a:t>can get a new metal</a:t>
            </a:r>
            <a:r>
              <a:rPr lang="en-US" altLang="zh-CN" sz="2800" dirty="0" smtClean="0"/>
              <a:t>.</a:t>
            </a:r>
            <a:endParaRPr lang="en-US" altLang="zh-CN" sz="2800" dirty="0" smtClean="0"/>
          </a:p>
          <a:p>
            <a:r>
              <a:rPr lang="zh-CN" altLang="en-US" sz="2800" dirty="0" smtClean="0"/>
              <a:t>将</a:t>
            </a:r>
            <a:r>
              <a:rPr lang="zh-CN" altLang="en-US" sz="2800" dirty="0"/>
              <a:t>两种或多种金属熔合在一起可产生一种新金属。</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smtClean="0"/>
              <a:t>Keys to the Exercises:</a:t>
            </a:r>
            <a:endParaRPr lang="en-US" dirty="0"/>
          </a:p>
        </p:txBody>
      </p:sp>
      <p:sp>
        <p:nvSpPr>
          <p:cNvPr id="3" name="文本占位符 2"/>
          <p:cNvSpPr>
            <a:spLocks noGrp="1"/>
          </p:cNvSpPr>
          <p:nvPr>
            <p:ph type="body" sz="quarter" idx="11"/>
          </p:nvPr>
        </p:nvSpPr>
        <p:spPr>
          <a:xfrm>
            <a:off x="548640" y="1539241"/>
            <a:ext cx="11170920" cy="4053839"/>
          </a:xfrm>
        </p:spPr>
        <p:txBody>
          <a:bodyPr/>
          <a:lstStyle/>
          <a:p>
            <a:pPr marL="514350" indent="-514350">
              <a:buAutoNum type="arabicPeriod"/>
            </a:pPr>
            <a:r>
              <a:rPr lang="en-US" sz="2800" dirty="0" smtClean="0">
                <a:latin typeface="Times New Roman" panose="02020603050405020304" pitchFamily="18" charset="0"/>
                <a:ea typeface="宋体" panose="02010600030101010101" pitchFamily="2" charset="-122"/>
                <a:cs typeface="Times New Roman" panose="02020603050405020304" pitchFamily="18" charset="0"/>
              </a:rPr>
              <a:t>Combine digital technology with advanced software, smaller and more</a:t>
            </a:r>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514350" indent="-51435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powerful microprocessors, and exponential growth in fiber and wireless bandwidth, and you get something far more powerful-seamless, universal connectivity. </a:t>
            </a:r>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514350" indent="-51435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把数字技术与先进的软件、</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体积</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更小、</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功能</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更强大的微型处理器以及快速增长的</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光</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纤和无线频带宽度发展相结合，你就会获得功能更强大的无缝隙全方位的连接。</a:t>
            </a:r>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514350" indent="-514350"/>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in)">
                                      <p:cBhvr>
                                        <p:cTn id="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1" y="657333"/>
            <a:ext cx="10582025" cy="441325"/>
          </a:xfrm>
        </p:spPr>
        <p:txBody>
          <a:bodyPr/>
          <a:lstStyle/>
          <a:p>
            <a:pPr lvl="0">
              <a:lnSpc>
                <a:spcPct val="100000"/>
              </a:lnSpc>
            </a:pPr>
            <a:r>
              <a:rPr lang="en-US" altLang="zh-CN" dirty="0">
                <a:solidFill>
                  <a:srgbClr val="3B3B3B"/>
                </a:solidFill>
              </a:rPr>
              <a:t>Part </a:t>
            </a:r>
            <a:r>
              <a:rPr lang="en-US" altLang="zh-CN" dirty="0" smtClean="0">
                <a:solidFill>
                  <a:srgbClr val="3B3B3B"/>
                </a:solidFill>
              </a:rPr>
              <a:t>one </a:t>
            </a:r>
            <a:r>
              <a:rPr lang="en-US" altLang="zh-CN" dirty="0">
                <a:solidFill>
                  <a:srgbClr val="3B3B3B"/>
                </a:solidFill>
              </a:rPr>
              <a:t>Understanding Words</a:t>
            </a:r>
            <a:endParaRPr lang="en-US" altLang="zh-CN" dirty="0">
              <a:solidFill>
                <a:srgbClr val="3B3B3B"/>
              </a:solidFill>
            </a:endParaRPr>
          </a:p>
          <a:p>
            <a:pPr>
              <a:lnSpc>
                <a:spcPct val="100000"/>
              </a:lnSpc>
            </a:pPr>
            <a:endParaRPr lang="en-US" altLang="zh-CN" dirty="0">
              <a:solidFill>
                <a:schemeClr val="accent1"/>
              </a:solidFill>
            </a:endParaRPr>
          </a:p>
        </p:txBody>
      </p:sp>
      <p:sp>
        <p:nvSpPr>
          <p:cNvPr id="4" name="文本占位符 3"/>
          <p:cNvSpPr>
            <a:spLocks noGrp="1"/>
          </p:cNvSpPr>
          <p:nvPr>
            <p:ph type="body" sz="quarter" idx="11"/>
          </p:nvPr>
        </p:nvSpPr>
        <p:spPr>
          <a:xfrm>
            <a:off x="689712" y="1216087"/>
            <a:ext cx="11216538" cy="5319885"/>
          </a:xfrm>
        </p:spPr>
        <p:txBody>
          <a:bodyPr/>
          <a:lstStyle/>
          <a:p>
            <a:pPr>
              <a:lnSpc>
                <a:spcPct val="100000"/>
              </a:lnSpc>
              <a:spcBef>
                <a:spcPts val="600"/>
              </a:spcBef>
            </a:pPr>
            <a:r>
              <a:rPr lang="en-US" altLang="zh-CN" sz="2800" b="1" dirty="0">
                <a:solidFill>
                  <a:srgbClr val="0070C0"/>
                </a:solidFill>
                <a:latin typeface="Arial" panose="020B0604020202020204" pitchFamily="34" charset="0"/>
                <a:cs typeface="Arial" panose="020B0604020202020204" pitchFamily="34" charset="0"/>
              </a:rPr>
              <a:t>Examples</a:t>
            </a:r>
            <a:endParaRPr lang="en-US" altLang="zh-CN" sz="2800" b="1" dirty="0">
              <a:solidFill>
                <a:srgbClr val="0070C0"/>
              </a:solidFill>
              <a:latin typeface="Arial" panose="020B0604020202020204" pitchFamily="34" charset="0"/>
              <a:cs typeface="Arial" panose="020B0604020202020204" pitchFamily="34" charset="0"/>
            </a:endParaRPr>
          </a:p>
          <a:p>
            <a:pPr>
              <a:lnSpc>
                <a:spcPct val="100000"/>
              </a:lnSpc>
              <a:spcBef>
                <a:spcPts val="1200"/>
              </a:spcBef>
            </a:pPr>
            <a:r>
              <a:rPr lang="en-US" altLang="zh-CN" sz="2800" dirty="0">
                <a:solidFill>
                  <a:schemeClr val="accent1"/>
                </a:solidFill>
                <a:latin typeface="Arial" panose="020B0604020202020204" pitchFamily="34" charset="0"/>
                <a:cs typeface="Arial" panose="020B0604020202020204" pitchFamily="34" charset="0"/>
              </a:rPr>
              <a:t>4. The next two chapters, describe certain restricted models of computation capable of performing very specialized </a:t>
            </a:r>
            <a:r>
              <a:rPr lang="en-US" altLang="zh-CN" sz="2800" dirty="0">
                <a:solidFill>
                  <a:srgbClr val="C00000"/>
                </a:solidFill>
                <a:latin typeface="Arial" panose="020B0604020202020204" pitchFamily="34" charset="0"/>
                <a:cs typeface="Arial" panose="020B0604020202020204" pitchFamily="34" charset="0"/>
              </a:rPr>
              <a:t>string</a:t>
            </a:r>
            <a:r>
              <a:rPr lang="en-US" altLang="zh-CN" sz="2800" dirty="0">
                <a:solidFill>
                  <a:schemeClr val="accent1"/>
                </a:solidFill>
                <a:latin typeface="Arial" panose="020B0604020202020204" pitchFamily="34" charset="0"/>
                <a:cs typeface="Arial" panose="020B0604020202020204" pitchFamily="34" charset="0"/>
              </a:rPr>
              <a:t> manipulation tasks, such as telling whether a given </a:t>
            </a:r>
            <a:r>
              <a:rPr lang="en-US" altLang="zh-CN" sz="2800" dirty="0">
                <a:solidFill>
                  <a:srgbClr val="C00000"/>
                </a:solidFill>
                <a:latin typeface="Arial" panose="020B0604020202020204" pitchFamily="34" charset="0"/>
                <a:cs typeface="Arial" panose="020B0604020202020204" pitchFamily="34" charset="0"/>
              </a:rPr>
              <a:t>string</a:t>
            </a:r>
            <a:r>
              <a:rPr lang="en-US" altLang="zh-CN" sz="2800" dirty="0">
                <a:solidFill>
                  <a:schemeClr val="accent1"/>
                </a:solidFill>
                <a:latin typeface="Arial" panose="020B0604020202020204" pitchFamily="34" charset="0"/>
                <a:cs typeface="Arial" panose="020B0604020202020204" pitchFamily="34" charset="0"/>
              </a:rPr>
              <a:t>, say the word punk, appears in a given text, such as the collected works of Shakespeare; or for testing whether a given </a:t>
            </a:r>
            <a:r>
              <a:rPr lang="en-US" altLang="zh-CN" sz="2800" dirty="0">
                <a:solidFill>
                  <a:srgbClr val="C00000"/>
                </a:solidFill>
                <a:latin typeface="Arial" panose="020B0604020202020204" pitchFamily="34" charset="0"/>
                <a:cs typeface="Arial" panose="020B0604020202020204" pitchFamily="34" charset="0"/>
              </a:rPr>
              <a:t>string</a:t>
            </a:r>
            <a:r>
              <a:rPr lang="en-US" altLang="zh-CN" sz="2800" dirty="0">
                <a:solidFill>
                  <a:schemeClr val="accent1"/>
                </a:solidFill>
                <a:latin typeface="Arial" panose="020B0604020202020204" pitchFamily="34" charset="0"/>
                <a:cs typeface="Arial" panose="020B0604020202020204" pitchFamily="34" charset="0"/>
              </a:rPr>
              <a:t> of parentheses is properly balanced-like () and (()) (), but not )().</a:t>
            </a:r>
            <a:endParaRPr lang="en-US" altLang="zh-CN" sz="2800" dirty="0">
              <a:solidFill>
                <a:schemeClr val="accent1"/>
              </a:solidFill>
              <a:latin typeface="Arial" panose="020B0604020202020204" pitchFamily="34" charset="0"/>
              <a:cs typeface="Arial" panose="020B0604020202020204" pitchFamily="34" charset="0"/>
            </a:endParaRPr>
          </a:p>
          <a:p>
            <a:pPr>
              <a:lnSpc>
                <a:spcPct val="100000"/>
              </a:lnSpc>
              <a:spcBef>
                <a:spcPts val="1200"/>
              </a:spcBef>
            </a:pPr>
            <a:r>
              <a:rPr lang="en-US" altLang="zh-CN" sz="2800" dirty="0">
                <a:solidFill>
                  <a:schemeClr val="accent1"/>
                </a:solidFill>
                <a:latin typeface="Arial" panose="020B0604020202020204" pitchFamily="34" charset="0"/>
                <a:ea typeface="黑体" panose="02010609060101010101" pitchFamily="49" charset="-122"/>
                <a:cs typeface="Arial" panose="020B0604020202020204" pitchFamily="34" charset="0"/>
              </a:rPr>
              <a:t>    </a:t>
            </a:r>
            <a:r>
              <a:rPr lang="zh-CN" altLang="en-US" sz="2800" dirty="0">
                <a:solidFill>
                  <a:schemeClr val="accent1"/>
                </a:solidFill>
                <a:latin typeface="Arial" panose="020B0604020202020204" pitchFamily="34" charset="0"/>
                <a:ea typeface="黑体" panose="02010609060101010101" pitchFamily="49" charset="-122"/>
                <a:cs typeface="Arial" panose="020B0604020202020204" pitchFamily="34" charset="0"/>
              </a:rPr>
              <a:t>下两章讲述某些计算机的限制模型，这些计算机可以执行非常专业的</a:t>
            </a:r>
            <a:r>
              <a:rPr lang="zh-CN" altLang="en-US" sz="2800" dirty="0">
                <a:solidFill>
                  <a:srgbClr val="0070C0"/>
                </a:solidFill>
                <a:latin typeface="Arial" panose="020B0604020202020204" pitchFamily="34" charset="0"/>
                <a:ea typeface="黑体" panose="02010609060101010101" pitchFamily="49" charset="-122"/>
                <a:cs typeface="Arial" panose="020B0604020202020204" pitchFamily="34" charset="0"/>
              </a:rPr>
              <a:t>字符串</a:t>
            </a:r>
            <a:r>
              <a:rPr lang="zh-CN" altLang="en-US" sz="2800" dirty="0">
                <a:solidFill>
                  <a:schemeClr val="accent1"/>
                </a:solidFill>
                <a:latin typeface="Arial" panose="020B0604020202020204" pitchFamily="34" charset="0"/>
                <a:ea typeface="黑体" panose="02010609060101010101" pitchFamily="49" charset="-122"/>
                <a:cs typeface="Arial" panose="020B0604020202020204" pitchFamily="34" charset="0"/>
              </a:rPr>
              <a:t>操作，比如，可以说出一个给定的</a:t>
            </a:r>
            <a:r>
              <a:rPr lang="zh-CN" altLang="en-US" sz="2800" dirty="0">
                <a:solidFill>
                  <a:srgbClr val="0070C0"/>
                </a:solidFill>
                <a:latin typeface="Arial" panose="020B0604020202020204" pitchFamily="34" charset="0"/>
                <a:ea typeface="黑体" panose="02010609060101010101" pitchFamily="49" charset="-122"/>
                <a:cs typeface="Arial" panose="020B0604020202020204" pitchFamily="34" charset="0"/>
              </a:rPr>
              <a:t>字符串</a:t>
            </a:r>
            <a:r>
              <a:rPr lang="zh-CN" altLang="en-US" sz="2800" dirty="0">
                <a:solidFill>
                  <a:schemeClr val="accent1"/>
                </a:solidFill>
                <a:latin typeface="Arial" panose="020B0604020202020204" pitchFamily="34" charset="0"/>
                <a:ea typeface="黑体" panose="02010609060101010101" pitchFamily="49" charset="-122"/>
                <a:cs typeface="Arial" panose="020B0604020202020204" pitchFamily="34" charset="0"/>
              </a:rPr>
              <a:t>（像</a:t>
            </a:r>
            <a:r>
              <a:rPr lang="en-US" altLang="zh-CN" sz="2800" dirty="0">
                <a:solidFill>
                  <a:schemeClr val="accent1"/>
                </a:solidFill>
                <a:latin typeface="Arial" panose="020B0604020202020204" pitchFamily="34" charset="0"/>
                <a:ea typeface="黑体" panose="02010609060101010101" pitchFamily="49" charset="-122"/>
                <a:cs typeface="Arial" panose="020B0604020202020204" pitchFamily="34" charset="0"/>
              </a:rPr>
              <a:t>punk</a:t>
            </a:r>
            <a:r>
              <a:rPr lang="zh-CN" altLang="en-US" sz="2800" dirty="0">
                <a:solidFill>
                  <a:schemeClr val="accent1"/>
                </a:solidFill>
                <a:latin typeface="Arial" panose="020B0604020202020204" pitchFamily="34" charset="0"/>
                <a:ea typeface="黑体" panose="02010609060101010101" pitchFamily="49" charset="-122"/>
                <a:cs typeface="Arial" panose="020B0604020202020204" pitchFamily="34" charset="0"/>
              </a:rPr>
              <a:t>）是否在给定的文本中出现（比如</a:t>
            </a:r>
            <a:r>
              <a:rPr lang="en-US" altLang="zh-CN" sz="2800" dirty="0">
                <a:solidFill>
                  <a:schemeClr val="accent1"/>
                </a:solidFill>
                <a:latin typeface="Arial" panose="020B0604020202020204" pitchFamily="34" charset="0"/>
                <a:ea typeface="黑体" panose="02010609060101010101" pitchFamily="49" charset="-122"/>
                <a:cs typeface="Arial" panose="020B0604020202020204" pitchFamily="34" charset="0"/>
              </a:rPr>
              <a:t>《</a:t>
            </a:r>
            <a:r>
              <a:rPr lang="zh-CN" altLang="en-US" sz="2800" dirty="0">
                <a:solidFill>
                  <a:schemeClr val="accent1"/>
                </a:solidFill>
                <a:latin typeface="Arial" panose="020B0604020202020204" pitchFamily="34" charset="0"/>
                <a:ea typeface="黑体" panose="02010609060101010101" pitchFamily="49" charset="-122"/>
                <a:cs typeface="Arial" panose="020B0604020202020204" pitchFamily="34" charset="0"/>
              </a:rPr>
              <a:t>莎士比亚全集</a:t>
            </a:r>
            <a:r>
              <a:rPr lang="en-US" altLang="zh-CN" sz="2800" dirty="0">
                <a:solidFill>
                  <a:schemeClr val="accent1"/>
                </a:solidFill>
                <a:latin typeface="Arial" panose="020B0604020202020204" pitchFamily="34" charset="0"/>
                <a:ea typeface="黑体" panose="02010609060101010101" pitchFamily="49" charset="-122"/>
                <a:cs typeface="Arial" panose="020B0604020202020204" pitchFamily="34" charset="0"/>
              </a:rPr>
              <a:t>》</a:t>
            </a:r>
            <a:r>
              <a:rPr lang="zh-CN" altLang="en-US" sz="2800" dirty="0">
                <a:solidFill>
                  <a:schemeClr val="accent1"/>
                </a:solidFill>
                <a:latin typeface="Arial" panose="020B0604020202020204" pitchFamily="34" charset="0"/>
                <a:ea typeface="黑体" panose="02010609060101010101" pitchFamily="49" charset="-122"/>
                <a:cs typeface="Arial" panose="020B0604020202020204" pitchFamily="34" charset="0"/>
              </a:rPr>
              <a:t>），或者可以测试</a:t>
            </a:r>
            <a:r>
              <a:rPr lang="zh-CN" altLang="en-US" sz="2800" dirty="0">
                <a:solidFill>
                  <a:srgbClr val="0070C0"/>
                </a:solidFill>
                <a:latin typeface="Arial" panose="020B0604020202020204" pitchFamily="34" charset="0"/>
                <a:ea typeface="黑体" panose="02010609060101010101" pitchFamily="49" charset="-122"/>
                <a:cs typeface="Arial" panose="020B0604020202020204" pitchFamily="34" charset="0"/>
              </a:rPr>
              <a:t>一对</a:t>
            </a:r>
            <a:r>
              <a:rPr lang="zh-CN" altLang="en-US" sz="2800" dirty="0">
                <a:solidFill>
                  <a:schemeClr val="accent1"/>
                </a:solidFill>
                <a:latin typeface="Arial" panose="020B0604020202020204" pitchFamily="34" charset="0"/>
                <a:ea typeface="黑体" panose="02010609060101010101" pitchFamily="49" charset="-122"/>
                <a:cs typeface="Arial" panose="020B0604020202020204" pitchFamily="34" charset="0"/>
              </a:rPr>
              <a:t>括号是否配合得当。</a:t>
            </a:r>
            <a:endParaRPr lang="en-US" altLang="zh-CN" sz="2800" dirty="0">
              <a:solidFill>
                <a:schemeClr val="accent1"/>
              </a:solidFill>
              <a:latin typeface="黑体" panose="02010609060101010101" pitchFamily="49" charset="-122"/>
              <a:ea typeface="黑体" panose="02010609060101010101" pitchFamily="49" charset="-122"/>
              <a:cs typeface="Arial" panose="020B0604020202020204" pitchFamily="34" charset="0"/>
            </a:endParaRPr>
          </a:p>
          <a:p>
            <a:pPr>
              <a:lnSpc>
                <a:spcPct val="100000"/>
              </a:lnSpc>
              <a:spcBef>
                <a:spcPts val="600"/>
              </a:spcBef>
            </a:pPr>
            <a:endParaRPr lang="en-US" altLang="zh-CN" sz="1200" dirty="0">
              <a:solidFill>
                <a:schemeClr val="accent1"/>
              </a:solidFill>
              <a:latin typeface="黑体" panose="02010609060101010101" pitchFamily="49" charset="-122"/>
              <a:ea typeface="黑体" panose="02010609060101010101" pitchFamily="49"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533400" y="1203433"/>
            <a:ext cx="11216640" cy="4953527"/>
          </a:xfrm>
        </p:spPr>
        <p:txBody>
          <a:bodyPr/>
          <a:lstStyle/>
          <a:p>
            <a:pPr marL="514350" indent="-514350">
              <a:buAutoNum type="arabicPeriod" startAt="2"/>
            </a:pPr>
            <a:r>
              <a:rPr lang="en-US" sz="2800" dirty="0" smtClean="0">
                <a:latin typeface="Times New Roman" panose="02020603050405020304" pitchFamily="18" charset="0"/>
                <a:ea typeface="宋体" panose="02010600030101010101" pitchFamily="2" charset="-122"/>
                <a:cs typeface="Times New Roman" panose="02020603050405020304" pitchFamily="18" charset="0"/>
              </a:rPr>
              <a:t>A new kind of computer --- small, cheap, fine --- is attracting increasing attention. </a:t>
            </a:r>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514350" indent="-51435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一种新型的计算机越来越引起人们的注意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这种计算机</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体积</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小、</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价钱</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低、</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性能</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优。</a:t>
            </a:r>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514350" indent="-51435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514350" indent="-514350"/>
            <a:r>
              <a:rPr lang="en-US" sz="2800" dirty="0" smtClean="0">
                <a:latin typeface="Times New Roman" panose="02020603050405020304" pitchFamily="18" charset="0"/>
                <a:ea typeface="宋体" panose="02010600030101010101" pitchFamily="2" charset="-122"/>
                <a:cs typeface="Times New Roman" panose="02020603050405020304" pitchFamily="18" charset="0"/>
              </a:rPr>
              <a:t>3.  If the surface </a:t>
            </a:r>
            <a:r>
              <a:rPr 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is</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smooth, reflection </a:t>
            </a:r>
            <a:r>
              <a:rPr 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is</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regular; if the surface </a:t>
            </a:r>
            <a:r>
              <a:rPr 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is</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rough, the reflection </a:t>
            </a:r>
            <a:r>
              <a:rPr 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is</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diffuse. </a:t>
            </a:r>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如果表面光滑，则反射规则；如果表面不平，则反射发散。</a:t>
            </a:r>
            <a:endParaRPr lang="en-US" sz="28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heel(4)">
                                      <p:cBhvr>
                                        <p:cTn id="12" dur="20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heel(4)">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1" y="657333"/>
            <a:ext cx="10582025" cy="441325"/>
          </a:xfrm>
        </p:spPr>
        <p:txBody>
          <a:bodyPr/>
          <a:lstStyle/>
          <a:p>
            <a:pPr>
              <a:lnSpc>
                <a:spcPct val="100000"/>
              </a:lnSpc>
            </a:pPr>
            <a:r>
              <a:rPr lang="en-US" altLang="zh-CN" dirty="0">
                <a:solidFill>
                  <a:schemeClr val="accent1"/>
                </a:solidFill>
              </a:rPr>
              <a:t>Part three Translation Practice </a:t>
            </a:r>
            <a:r>
              <a:rPr lang="en-US" altLang="zh-CN" dirty="0">
                <a:solidFill>
                  <a:srgbClr val="F29000"/>
                </a:solidFill>
              </a:rPr>
              <a:t>(Keys)</a:t>
            </a:r>
            <a:endParaRPr lang="en-US" altLang="zh-CN" dirty="0">
              <a:solidFill>
                <a:srgbClr val="F29000"/>
              </a:solidFill>
            </a:endParaRPr>
          </a:p>
          <a:p>
            <a:pPr>
              <a:lnSpc>
                <a:spcPct val="100000"/>
              </a:lnSpc>
            </a:pPr>
            <a:endParaRPr lang="en-US" altLang="zh-CN" dirty="0">
              <a:solidFill>
                <a:schemeClr val="accent1"/>
              </a:solidFill>
            </a:endParaRPr>
          </a:p>
        </p:txBody>
      </p:sp>
      <p:sp>
        <p:nvSpPr>
          <p:cNvPr id="4" name="文本占位符 3"/>
          <p:cNvSpPr>
            <a:spLocks noGrp="1"/>
          </p:cNvSpPr>
          <p:nvPr>
            <p:ph type="body" sz="quarter" idx="11"/>
          </p:nvPr>
        </p:nvSpPr>
        <p:spPr>
          <a:xfrm>
            <a:off x="689712" y="1216087"/>
            <a:ext cx="11216538" cy="5319885"/>
          </a:xfrm>
        </p:spPr>
        <p:txBody>
          <a:bodyPr/>
          <a:lstStyle/>
          <a:p>
            <a:pPr>
              <a:lnSpc>
                <a:spcPct val="100000"/>
              </a:lnSpc>
              <a:spcBef>
                <a:spcPts val="600"/>
              </a:spcBef>
            </a:pPr>
            <a:r>
              <a:rPr lang="en-US" altLang="zh-CN" sz="2500" dirty="0">
                <a:solidFill>
                  <a:schemeClr val="accent1"/>
                </a:solidFill>
                <a:latin typeface="Times New Roman" panose="02020603050405020304" pitchFamily="18" charset="0"/>
                <a:cs typeface="Times New Roman" panose="02020603050405020304" pitchFamily="18" charset="0"/>
              </a:rPr>
              <a:t>1. The comet was about the 7th </a:t>
            </a:r>
            <a:r>
              <a:rPr lang="en-US" altLang="zh-CN" sz="2500" dirty="0">
                <a:solidFill>
                  <a:srgbClr val="C00000"/>
                </a:solidFill>
                <a:latin typeface="Times New Roman" panose="02020603050405020304" pitchFamily="18" charset="0"/>
                <a:cs typeface="Times New Roman" panose="02020603050405020304" pitchFamily="18" charset="0"/>
              </a:rPr>
              <a:t>magnitude</a:t>
            </a:r>
            <a:r>
              <a:rPr lang="en-US" altLang="zh-CN" sz="2500" dirty="0">
                <a:solidFill>
                  <a:schemeClr val="accent1"/>
                </a:solidFill>
                <a:latin typeface="Times New Roman" panose="02020603050405020304" pitchFamily="18" charset="0"/>
                <a:cs typeface="Times New Roman" panose="02020603050405020304" pitchFamily="18" charset="0"/>
              </a:rPr>
              <a:t> last week and is now expected to get no brighter than </a:t>
            </a:r>
            <a:r>
              <a:rPr lang="en-US" altLang="zh-CN" sz="2500" dirty="0">
                <a:solidFill>
                  <a:srgbClr val="C00000"/>
                </a:solidFill>
                <a:latin typeface="Times New Roman" panose="02020603050405020304" pitchFamily="18" charset="0"/>
                <a:cs typeface="Times New Roman" panose="02020603050405020304" pitchFamily="18" charset="0"/>
              </a:rPr>
              <a:t>magnitude</a:t>
            </a:r>
            <a:r>
              <a:rPr lang="en-US" altLang="zh-CN" sz="2500" dirty="0">
                <a:solidFill>
                  <a:schemeClr val="accent1"/>
                </a:solidFill>
                <a:latin typeface="Times New Roman" panose="02020603050405020304" pitchFamily="18" charset="0"/>
                <a:cs typeface="Times New Roman" panose="02020603050405020304" pitchFamily="18" charset="0"/>
              </a:rPr>
              <a:t> 6.</a:t>
            </a:r>
            <a:endParaRPr lang="en-US" altLang="zh-CN" sz="2500" dirty="0">
              <a:solidFill>
                <a:schemeClr val="accent1"/>
              </a:solidFill>
              <a:latin typeface="Times New Roman" panose="02020603050405020304" pitchFamily="18" charset="0"/>
              <a:cs typeface="Times New Roman" panose="02020603050405020304" pitchFamily="18" charset="0"/>
            </a:endParaRPr>
          </a:p>
          <a:p>
            <a:pPr>
              <a:lnSpc>
                <a:spcPct val="100000"/>
              </a:lnSpc>
              <a:spcBef>
                <a:spcPts val="600"/>
              </a:spcBef>
            </a:pPr>
            <a:r>
              <a:rPr lang="en-US" altLang="zh-CN" sz="2500" dirty="0">
                <a:solidFill>
                  <a:schemeClr val="accent1"/>
                </a:solidFill>
                <a:latin typeface="Times New Roman" panose="02020603050405020304" pitchFamily="18" charset="0"/>
                <a:cs typeface="Times New Roman" panose="02020603050405020304" pitchFamily="18" charset="0"/>
              </a:rPr>
              <a:t>    </a:t>
            </a:r>
            <a:r>
              <a:rPr lang="zh-CN" altLang="en-US" dirty="0">
                <a:solidFill>
                  <a:schemeClr val="accent1"/>
                </a:solidFill>
                <a:latin typeface="+mn-lt"/>
                <a:cs typeface="Times New Roman" panose="02020603050405020304" pitchFamily="18" charset="0"/>
              </a:rPr>
              <a:t>上周该彗星（的亮度）是</a:t>
            </a:r>
            <a:r>
              <a:rPr lang="en-US" altLang="zh-CN" dirty="0">
                <a:solidFill>
                  <a:schemeClr val="accent1"/>
                </a:solidFill>
                <a:latin typeface="+mn-lt"/>
                <a:cs typeface="Times New Roman" panose="02020603050405020304" pitchFamily="18" charset="0"/>
              </a:rPr>
              <a:t>7</a:t>
            </a:r>
            <a:r>
              <a:rPr lang="zh-CN" altLang="en-US" dirty="0">
                <a:solidFill>
                  <a:srgbClr val="0070C0"/>
                </a:solidFill>
                <a:latin typeface="+mn-lt"/>
                <a:cs typeface="Times New Roman" panose="02020603050405020304" pitchFamily="18" charset="0"/>
              </a:rPr>
              <a:t>星等</a:t>
            </a:r>
            <a:r>
              <a:rPr lang="zh-CN" altLang="en-US" dirty="0">
                <a:solidFill>
                  <a:schemeClr val="accent1"/>
                </a:solidFill>
                <a:latin typeface="+mn-lt"/>
                <a:cs typeface="Times New Roman" panose="02020603050405020304" pitchFamily="18" charset="0"/>
              </a:rPr>
              <a:t>，现在顶多有</a:t>
            </a:r>
            <a:r>
              <a:rPr lang="en-US" altLang="zh-CN" dirty="0">
                <a:solidFill>
                  <a:schemeClr val="accent1"/>
                </a:solidFill>
                <a:latin typeface="+mn-lt"/>
                <a:cs typeface="Times New Roman" panose="02020603050405020304" pitchFamily="18" charset="0"/>
              </a:rPr>
              <a:t>6</a:t>
            </a:r>
            <a:r>
              <a:rPr lang="zh-CN" altLang="en-US" dirty="0">
                <a:solidFill>
                  <a:srgbClr val="0070C0"/>
                </a:solidFill>
                <a:latin typeface="+mn-lt"/>
                <a:cs typeface="Times New Roman" panose="02020603050405020304" pitchFamily="18" charset="0"/>
              </a:rPr>
              <a:t>星等</a:t>
            </a:r>
            <a:r>
              <a:rPr lang="zh-CN" altLang="en-US" dirty="0">
                <a:solidFill>
                  <a:schemeClr val="accent1"/>
                </a:solidFill>
                <a:latin typeface="+mn-lt"/>
                <a:cs typeface="Times New Roman" panose="02020603050405020304" pitchFamily="18" charset="0"/>
              </a:rPr>
              <a:t>。</a:t>
            </a:r>
            <a:endParaRPr lang="en-US" altLang="zh-CN" dirty="0">
              <a:solidFill>
                <a:schemeClr val="accent1"/>
              </a:solidFill>
              <a:latin typeface="+mn-lt"/>
              <a:cs typeface="Times New Roman" panose="02020603050405020304" pitchFamily="18" charset="0"/>
            </a:endParaRPr>
          </a:p>
          <a:p>
            <a:pPr>
              <a:lnSpc>
                <a:spcPct val="100000"/>
              </a:lnSpc>
              <a:spcBef>
                <a:spcPts val="600"/>
              </a:spcBef>
            </a:pPr>
            <a:r>
              <a:rPr lang="en-US" altLang="zh-CN" sz="2500" dirty="0">
                <a:solidFill>
                  <a:schemeClr val="accent1"/>
                </a:solidFill>
                <a:latin typeface="Times New Roman" panose="02020603050405020304" pitchFamily="18" charset="0"/>
                <a:cs typeface="Times New Roman" panose="02020603050405020304" pitchFamily="18" charset="0"/>
              </a:rPr>
              <a:t>2. You can use our </a:t>
            </a:r>
            <a:r>
              <a:rPr lang="en-US" altLang="zh-CN" sz="2500" dirty="0">
                <a:solidFill>
                  <a:srgbClr val="C00000"/>
                </a:solidFill>
                <a:latin typeface="Times New Roman" panose="02020603050405020304" pitchFamily="18" charset="0"/>
                <a:cs typeface="Times New Roman" panose="02020603050405020304" pitchFamily="18" charset="0"/>
              </a:rPr>
              <a:t>charts</a:t>
            </a:r>
            <a:r>
              <a:rPr lang="en-US" altLang="zh-CN" sz="2500" dirty="0">
                <a:solidFill>
                  <a:schemeClr val="accent1"/>
                </a:solidFill>
                <a:latin typeface="Times New Roman" panose="02020603050405020304" pitchFamily="18" charset="0"/>
                <a:cs typeface="Times New Roman" panose="02020603050405020304" pitchFamily="18" charset="0"/>
              </a:rPr>
              <a:t> to pinpoint the location of that comet right after dark.</a:t>
            </a:r>
            <a:endParaRPr lang="en-US" altLang="zh-CN" sz="2500" dirty="0">
              <a:solidFill>
                <a:schemeClr val="accent1"/>
              </a:solidFill>
              <a:latin typeface="Times New Roman" panose="02020603050405020304" pitchFamily="18" charset="0"/>
              <a:cs typeface="Times New Roman" panose="02020603050405020304" pitchFamily="18" charset="0"/>
            </a:endParaRPr>
          </a:p>
          <a:p>
            <a:pPr>
              <a:lnSpc>
                <a:spcPct val="100000"/>
              </a:lnSpc>
              <a:spcBef>
                <a:spcPts val="600"/>
              </a:spcBef>
            </a:pPr>
            <a:r>
              <a:rPr lang="en-US" altLang="zh-CN" sz="2500" dirty="0">
                <a:solidFill>
                  <a:schemeClr val="accent1"/>
                </a:solidFill>
                <a:latin typeface="Times New Roman" panose="02020603050405020304" pitchFamily="18" charset="0"/>
                <a:cs typeface="Times New Roman" panose="02020603050405020304" pitchFamily="18" charset="0"/>
              </a:rPr>
              <a:t>    </a:t>
            </a:r>
            <a:r>
              <a:rPr lang="zh-CN" altLang="en-US" dirty="0">
                <a:solidFill>
                  <a:schemeClr val="accent1"/>
                </a:solidFill>
                <a:cs typeface="Times New Roman" panose="02020603050405020304" pitchFamily="18" charset="0"/>
              </a:rPr>
              <a:t>可以在天刚黑的时候参照</a:t>
            </a:r>
            <a:r>
              <a:rPr lang="zh-CN" altLang="en-US" dirty="0">
                <a:solidFill>
                  <a:srgbClr val="0070C0"/>
                </a:solidFill>
                <a:cs typeface="Times New Roman" panose="02020603050405020304" pitchFamily="18" charset="0"/>
              </a:rPr>
              <a:t>星图</a:t>
            </a:r>
            <a:r>
              <a:rPr lang="zh-CN" altLang="en-US" dirty="0">
                <a:solidFill>
                  <a:schemeClr val="accent1"/>
                </a:solidFill>
                <a:cs typeface="Times New Roman" panose="02020603050405020304" pitchFamily="18" charset="0"/>
              </a:rPr>
              <a:t>来查找那颗彗星的位置</a:t>
            </a:r>
            <a:r>
              <a:rPr lang="zh-CN" altLang="en-US" sz="2500" dirty="0">
                <a:solidFill>
                  <a:schemeClr val="accent1"/>
                </a:solidFill>
                <a:cs typeface="Times New Roman" panose="02020603050405020304" pitchFamily="18" charset="0"/>
              </a:rPr>
              <a:t>。</a:t>
            </a:r>
            <a:endParaRPr lang="en-US" altLang="zh-CN" sz="2500" dirty="0">
              <a:solidFill>
                <a:schemeClr val="accent1"/>
              </a:solidFill>
              <a:cs typeface="Times New Roman" panose="02020603050405020304" pitchFamily="18" charset="0"/>
            </a:endParaRPr>
          </a:p>
          <a:p>
            <a:pPr>
              <a:lnSpc>
                <a:spcPct val="100000"/>
              </a:lnSpc>
              <a:spcBef>
                <a:spcPts val="600"/>
              </a:spcBef>
            </a:pPr>
            <a:r>
              <a:rPr lang="en-US" altLang="zh-CN" sz="2500" dirty="0">
                <a:solidFill>
                  <a:schemeClr val="accent1"/>
                </a:solidFill>
                <a:latin typeface="Times New Roman" panose="02020603050405020304" pitchFamily="18" charset="0"/>
                <a:cs typeface="Times New Roman" panose="02020603050405020304" pitchFamily="18" charset="0"/>
              </a:rPr>
              <a:t>3. </a:t>
            </a:r>
            <a:r>
              <a:rPr lang="en-US" altLang="zh-CN" sz="2500" dirty="0" smtClean="0">
                <a:solidFill>
                  <a:schemeClr val="accent1"/>
                </a:solidFill>
                <a:latin typeface="Times New Roman" panose="02020603050405020304" pitchFamily="18" charset="0"/>
                <a:cs typeface="Times New Roman" panose="02020603050405020304" pitchFamily="18" charset="0"/>
              </a:rPr>
              <a:t>Individual American politicians have great </a:t>
            </a:r>
            <a:r>
              <a:rPr lang="en-US" altLang="zh-CN" sz="2500" dirty="0" smtClean="0">
                <a:solidFill>
                  <a:srgbClr val="C00000"/>
                </a:solidFill>
                <a:latin typeface="Times New Roman" panose="02020603050405020304" pitchFamily="18" charset="0"/>
                <a:cs typeface="Times New Roman" panose="02020603050405020304" pitchFamily="18" charset="0"/>
              </a:rPr>
              <a:t>latitude</a:t>
            </a:r>
            <a:r>
              <a:rPr lang="en-US" altLang="zh-CN" sz="2500" dirty="0" smtClean="0">
                <a:solidFill>
                  <a:schemeClr val="accent1"/>
                </a:solidFill>
                <a:latin typeface="Times New Roman" panose="02020603050405020304" pitchFamily="18" charset="0"/>
                <a:cs typeface="Times New Roman" panose="02020603050405020304" pitchFamily="18" charset="0"/>
              </a:rPr>
              <a:t> to propose new laws.</a:t>
            </a:r>
            <a:endParaRPr lang="en-US" altLang="zh-CN" sz="2500" dirty="0" smtClean="0">
              <a:solidFill>
                <a:schemeClr val="accent1"/>
              </a:solidFill>
              <a:latin typeface="Times New Roman" panose="02020603050405020304" pitchFamily="18" charset="0"/>
              <a:cs typeface="Times New Roman" panose="02020603050405020304" pitchFamily="18" charset="0"/>
            </a:endParaRPr>
          </a:p>
          <a:p>
            <a:pPr>
              <a:lnSpc>
                <a:spcPct val="100000"/>
              </a:lnSpc>
              <a:spcBef>
                <a:spcPts val="600"/>
              </a:spcBef>
            </a:pPr>
            <a:r>
              <a:rPr lang="en-US" altLang="zh-CN" sz="2500" dirty="0" smtClean="0">
                <a:solidFill>
                  <a:schemeClr val="accent1"/>
                </a:solidFill>
                <a:latin typeface="Times New Roman" panose="02020603050405020304" pitchFamily="18" charset="0"/>
                <a:cs typeface="Times New Roman" panose="02020603050405020304" pitchFamily="18" charset="0"/>
              </a:rPr>
              <a:t>    </a:t>
            </a:r>
            <a:r>
              <a:rPr lang="zh-CN" altLang="en-US" dirty="0" smtClean="0">
                <a:solidFill>
                  <a:schemeClr val="accent1"/>
                </a:solidFill>
                <a:cs typeface="Times New Roman" panose="02020603050405020304" pitchFamily="18" charset="0"/>
              </a:rPr>
              <a:t>在提出新的立法方面，美国政客有很大的</a:t>
            </a:r>
            <a:r>
              <a:rPr lang="zh-CN" altLang="en-US" dirty="0" smtClean="0">
                <a:solidFill>
                  <a:srgbClr val="0070C0"/>
                </a:solidFill>
                <a:cs typeface="Times New Roman" panose="02020603050405020304" pitchFamily="18" charset="0"/>
              </a:rPr>
              <a:t>自由权</a:t>
            </a:r>
            <a:r>
              <a:rPr lang="zh-CN" altLang="en-US" sz="2500" dirty="0" smtClean="0">
                <a:solidFill>
                  <a:schemeClr val="accent1"/>
                </a:solidFill>
                <a:cs typeface="Times New Roman" panose="02020603050405020304" pitchFamily="18" charset="0"/>
              </a:rPr>
              <a:t>。</a:t>
            </a:r>
            <a:endParaRPr lang="en-US" altLang="zh-CN" sz="2500" dirty="0" smtClean="0">
              <a:solidFill>
                <a:schemeClr val="accent1"/>
              </a:solidFill>
              <a:cs typeface="Times New Roman" panose="02020603050405020304" pitchFamily="18" charset="0"/>
            </a:endParaRPr>
          </a:p>
          <a:p>
            <a:pPr>
              <a:lnSpc>
                <a:spcPct val="100000"/>
              </a:lnSpc>
              <a:spcBef>
                <a:spcPts val="600"/>
              </a:spcBef>
            </a:pPr>
            <a:r>
              <a:rPr lang="en-US" altLang="zh-CN" sz="2500" dirty="0" smtClean="0">
                <a:solidFill>
                  <a:schemeClr val="accent1"/>
                </a:solidFill>
                <a:latin typeface="Times New Roman" panose="02020603050405020304" pitchFamily="18" charset="0"/>
                <a:cs typeface="Times New Roman" panose="02020603050405020304" pitchFamily="18" charset="0"/>
              </a:rPr>
              <a:t>4. Critics </a:t>
            </a:r>
            <a:r>
              <a:rPr lang="en-US" altLang="zh-CN" sz="2500" dirty="0" smtClean="0">
                <a:solidFill>
                  <a:srgbClr val="C00000"/>
                </a:solidFill>
                <a:latin typeface="Times New Roman" panose="02020603050405020304" pitchFamily="18" charset="0"/>
                <a:cs typeface="Times New Roman" panose="02020603050405020304" pitchFamily="18" charset="0"/>
              </a:rPr>
              <a:t>contend</a:t>
            </a:r>
            <a:r>
              <a:rPr lang="en-US" altLang="zh-CN" sz="2500" dirty="0" smtClean="0">
                <a:solidFill>
                  <a:schemeClr val="accent1"/>
                </a:solidFill>
                <a:latin typeface="Times New Roman" panose="02020603050405020304" pitchFamily="18" charset="0"/>
                <a:cs typeface="Times New Roman" panose="02020603050405020304" pitchFamily="18" charset="0"/>
              </a:rPr>
              <a:t> that ADSL(</a:t>
            </a:r>
            <a:r>
              <a:rPr lang="zh-CN" altLang="en-US" sz="2500" dirty="0" smtClean="0">
                <a:solidFill>
                  <a:schemeClr val="accent1"/>
                </a:solidFill>
                <a:latin typeface="Times New Roman" panose="02020603050405020304" pitchFamily="18" charset="0"/>
                <a:cs typeface="Times New Roman" panose="02020603050405020304" pitchFamily="18" charset="0"/>
              </a:rPr>
              <a:t>非对称数字用户线</a:t>
            </a:r>
            <a:r>
              <a:rPr lang="en-US" altLang="zh-CN" sz="2500" dirty="0" smtClean="0">
                <a:solidFill>
                  <a:schemeClr val="accent1"/>
                </a:solidFill>
                <a:latin typeface="Times New Roman" panose="02020603050405020304" pitchFamily="18" charset="0"/>
                <a:cs typeface="Times New Roman" panose="02020603050405020304" pitchFamily="18" charset="0"/>
              </a:rPr>
              <a:t>) represents merely an interim solution that fiber-to-the-curb(FTTC</a:t>
            </a:r>
            <a:r>
              <a:rPr lang="zh-CN" altLang="en-US" sz="2500" dirty="0" smtClean="0">
                <a:solidFill>
                  <a:schemeClr val="accent1"/>
                </a:solidFill>
                <a:latin typeface="Times New Roman" panose="02020603050405020304" pitchFamily="18" charset="0"/>
                <a:cs typeface="Times New Roman" panose="02020603050405020304" pitchFamily="18" charset="0"/>
              </a:rPr>
              <a:t>光纤到小区</a:t>
            </a:r>
            <a:r>
              <a:rPr lang="en-US" altLang="zh-CN" sz="2500" dirty="0" smtClean="0">
                <a:solidFill>
                  <a:schemeClr val="accent1"/>
                </a:solidFill>
                <a:latin typeface="Times New Roman" panose="02020603050405020304" pitchFamily="18" charset="0"/>
                <a:cs typeface="Times New Roman" panose="02020603050405020304" pitchFamily="18" charset="0"/>
              </a:rPr>
              <a:t>) installation will soon render obsolete.</a:t>
            </a:r>
            <a:endParaRPr lang="en-US" altLang="zh-CN" sz="2500" dirty="0" smtClean="0">
              <a:solidFill>
                <a:schemeClr val="accent1"/>
              </a:solidFill>
              <a:latin typeface="Times New Roman" panose="02020603050405020304" pitchFamily="18" charset="0"/>
              <a:cs typeface="Times New Roman" panose="02020603050405020304" pitchFamily="18" charset="0"/>
            </a:endParaRPr>
          </a:p>
          <a:p>
            <a:pPr>
              <a:lnSpc>
                <a:spcPct val="100000"/>
              </a:lnSpc>
              <a:spcBef>
                <a:spcPts val="600"/>
              </a:spcBef>
            </a:pPr>
            <a:r>
              <a:rPr lang="en-US" altLang="zh-CN" sz="2500" dirty="0" smtClean="0">
                <a:solidFill>
                  <a:schemeClr val="accent1"/>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a:solidFill>
                  <a:schemeClr val="accent1"/>
                </a:solidFill>
                <a:cs typeface="Times New Roman" panose="02020603050405020304" pitchFamily="18" charset="0"/>
              </a:rPr>
              <a:t>评论家们</a:t>
            </a:r>
            <a:r>
              <a:rPr lang="zh-CN" altLang="en-US" dirty="0">
                <a:solidFill>
                  <a:srgbClr val="0070C0"/>
                </a:solidFill>
                <a:cs typeface="Times New Roman" panose="02020603050405020304" pitchFamily="18" charset="0"/>
              </a:rPr>
              <a:t>认为</a:t>
            </a:r>
            <a:r>
              <a:rPr lang="zh-CN" altLang="en-US" dirty="0">
                <a:solidFill>
                  <a:schemeClr val="accent1"/>
                </a:solidFill>
                <a:cs typeface="Times New Roman" panose="02020603050405020304" pitchFamily="18" charset="0"/>
              </a:rPr>
              <a:t>，</a:t>
            </a:r>
            <a:r>
              <a:rPr lang="en-US" altLang="zh-CN" dirty="0">
                <a:solidFill>
                  <a:schemeClr val="accent1"/>
                </a:solidFill>
                <a:cs typeface="Times New Roman" panose="02020603050405020304" pitchFamily="18" charset="0"/>
              </a:rPr>
              <a:t>ADSL</a:t>
            </a:r>
            <a:r>
              <a:rPr lang="zh-CN" altLang="en-US" dirty="0">
                <a:solidFill>
                  <a:schemeClr val="accent1"/>
                </a:solidFill>
                <a:cs typeface="Times New Roman" panose="02020603050405020304" pitchFamily="18" charset="0"/>
              </a:rPr>
              <a:t>（非对称数字用户线）只代表一种暂时的解决方案，很快就会被</a:t>
            </a:r>
            <a:r>
              <a:rPr lang="en-US" altLang="zh-CN" dirty="0">
                <a:solidFill>
                  <a:schemeClr val="accent1"/>
                </a:solidFill>
                <a:cs typeface="Times New Roman" panose="02020603050405020304" pitchFamily="18" charset="0"/>
              </a:rPr>
              <a:t>FTTC</a:t>
            </a:r>
            <a:r>
              <a:rPr lang="zh-CN" altLang="en-US" dirty="0">
                <a:solidFill>
                  <a:schemeClr val="accent1"/>
                </a:solidFill>
                <a:cs typeface="Times New Roman" panose="02020603050405020304" pitchFamily="18" charset="0"/>
              </a:rPr>
              <a:t>（光纤到小区）代替。</a:t>
            </a:r>
            <a:endParaRPr lang="en-US" altLang="zh-CN" dirty="0">
              <a:solidFill>
                <a:schemeClr val="accent1"/>
              </a:solidFill>
              <a:cs typeface="Times New Roman" panose="02020603050405020304" pitchFamily="18" charset="0"/>
            </a:endParaRPr>
          </a:p>
          <a:p>
            <a:pPr>
              <a:lnSpc>
                <a:spcPct val="100000"/>
              </a:lnSpc>
              <a:spcBef>
                <a:spcPts val="600"/>
              </a:spcBef>
            </a:pPr>
            <a:r>
              <a:rPr lang="en-US" altLang="zh-CN" sz="2800" dirty="0">
                <a:solidFill>
                  <a:schemeClr val="accent1"/>
                </a:solidFill>
                <a:latin typeface="黑体" panose="02010609060101010101" pitchFamily="49" charset="-122"/>
                <a:ea typeface="黑体" panose="02010609060101010101" pitchFamily="49" charset="-122"/>
                <a:cs typeface="Arial" panose="020B0604020202020204" pitchFamily="34" charset="0"/>
              </a:rPr>
              <a:t>   </a:t>
            </a:r>
            <a:endParaRPr lang="en-US" altLang="zh-CN" sz="2300" dirty="0">
              <a:solidFill>
                <a:schemeClr val="accent1">
                  <a:lumMod val="75000"/>
                </a:schemeClr>
              </a:solidFill>
              <a:latin typeface="黑体" panose="02010609060101010101" pitchFamily="49" charset="-122"/>
              <a:ea typeface="黑体" panose="02010609060101010101" pitchFamily="49" charset="-122"/>
            </a:endParaRPr>
          </a:p>
          <a:p>
            <a:pPr algn="just">
              <a:lnSpc>
                <a:spcPct val="150000"/>
              </a:lnSpc>
            </a:pPr>
            <a:endParaRPr lang="zh-CN" altLang="en-US" sz="2300" dirty="0">
              <a:solidFill>
                <a:schemeClr val="accent1">
                  <a:lumMod val="75000"/>
                </a:schemeClr>
              </a:solidFill>
            </a:endParaRPr>
          </a:p>
        </p:txBody>
      </p:sp>
      <p:sp>
        <p:nvSpPr>
          <p:cNvPr id="2" name="标注: 线形 1"/>
          <p:cNvSpPr/>
          <p:nvPr/>
        </p:nvSpPr>
        <p:spPr>
          <a:xfrm>
            <a:off x="8496300" y="3581400"/>
            <a:ext cx="3005988" cy="1228725"/>
          </a:xfrm>
          <a:prstGeom prst="borderCallout1">
            <a:avLst>
              <a:gd name="adj1" fmla="val 18750"/>
              <a:gd name="adj2" fmla="val -8333"/>
              <a:gd name="adj3" fmla="val 193948"/>
              <a:gd name="adj4" fmla="val -177403"/>
            </a:avLst>
          </a:prstGeom>
          <a:solidFill>
            <a:srgbClr val="FFE3B9"/>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0070C0"/>
                </a:solidFill>
              </a:rPr>
              <a:t>专业缩略语可以不必翻译，如有必要可在括号中注明解释。</a:t>
            </a:r>
            <a:endParaRPr lang="zh-CN" altLang="en-US" sz="2400" b="1"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wipe(left)">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wipe(left)">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wipe(left)">
                                      <p:cBhvr>
                                        <p:cTn id="22" dur="500"/>
                                        <p:tgtEl>
                                          <p:spTgt spid="4">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1" y="657333"/>
            <a:ext cx="10582025" cy="441325"/>
          </a:xfrm>
        </p:spPr>
        <p:txBody>
          <a:bodyPr/>
          <a:lstStyle/>
          <a:p>
            <a:pPr>
              <a:lnSpc>
                <a:spcPct val="100000"/>
              </a:lnSpc>
            </a:pPr>
            <a:r>
              <a:rPr lang="en-US" altLang="zh-CN" dirty="0">
                <a:solidFill>
                  <a:schemeClr val="accent1"/>
                </a:solidFill>
              </a:rPr>
              <a:t>Part three Translation Practice</a:t>
            </a:r>
            <a:endParaRPr lang="en-US" altLang="zh-CN" dirty="0">
              <a:solidFill>
                <a:schemeClr val="accent1"/>
              </a:solidFill>
            </a:endParaRPr>
          </a:p>
          <a:p>
            <a:pPr>
              <a:lnSpc>
                <a:spcPct val="100000"/>
              </a:lnSpc>
            </a:pPr>
            <a:endParaRPr lang="en-US" altLang="zh-CN" dirty="0">
              <a:solidFill>
                <a:schemeClr val="accent1"/>
              </a:solidFill>
            </a:endParaRPr>
          </a:p>
        </p:txBody>
      </p:sp>
      <p:sp>
        <p:nvSpPr>
          <p:cNvPr id="4" name="文本占位符 3"/>
          <p:cNvSpPr>
            <a:spLocks noGrp="1"/>
          </p:cNvSpPr>
          <p:nvPr>
            <p:ph type="body" sz="quarter" idx="11"/>
          </p:nvPr>
        </p:nvSpPr>
        <p:spPr>
          <a:xfrm>
            <a:off x="689712" y="1216087"/>
            <a:ext cx="11216538" cy="5319885"/>
          </a:xfrm>
        </p:spPr>
        <p:txBody>
          <a:bodyPr/>
          <a:lstStyle/>
          <a:p>
            <a:pPr>
              <a:lnSpc>
                <a:spcPct val="100000"/>
              </a:lnSpc>
              <a:spcBef>
                <a:spcPts val="1200"/>
              </a:spcBef>
            </a:pPr>
            <a:r>
              <a:rPr lang="en-US" altLang="zh-CN" sz="2500" dirty="0">
                <a:solidFill>
                  <a:schemeClr val="accent1"/>
                </a:solidFill>
                <a:latin typeface="Times New Roman" panose="02020603050405020304" pitchFamily="18" charset="0"/>
                <a:cs typeface="Times New Roman" panose="02020603050405020304" pitchFamily="18" charset="0"/>
              </a:rPr>
              <a:t>5. Silicon Integrated Systems Corp. has </a:t>
            </a:r>
            <a:r>
              <a:rPr lang="en-US" altLang="zh-CN" sz="2500" dirty="0">
                <a:solidFill>
                  <a:srgbClr val="C00000"/>
                </a:solidFill>
                <a:latin typeface="Times New Roman" panose="02020603050405020304" pitchFamily="18" charset="0"/>
                <a:cs typeface="Times New Roman" panose="02020603050405020304" pitchFamily="18" charset="0"/>
              </a:rPr>
              <a:t>launched</a:t>
            </a:r>
            <a:r>
              <a:rPr lang="en-US" altLang="zh-CN" sz="2500" dirty="0">
                <a:solidFill>
                  <a:schemeClr val="accent1"/>
                </a:solidFill>
                <a:latin typeface="Times New Roman" panose="02020603050405020304" pitchFamily="18" charset="0"/>
                <a:cs typeface="Times New Roman" panose="02020603050405020304" pitchFamily="18" charset="0"/>
              </a:rPr>
              <a:t> what it claims is the first single-chip chipset to support Advanced Micro Devices Inc.’s Athlon and Duron processors.</a:t>
            </a:r>
            <a:endParaRPr lang="en-US" altLang="zh-CN" sz="2500" dirty="0">
              <a:solidFill>
                <a:schemeClr val="accent1"/>
              </a:solidFill>
              <a:latin typeface="Times New Roman" panose="02020603050405020304" pitchFamily="18" charset="0"/>
              <a:cs typeface="Times New Roman" panose="02020603050405020304" pitchFamily="18" charset="0"/>
            </a:endParaRPr>
          </a:p>
          <a:p>
            <a:pPr>
              <a:lnSpc>
                <a:spcPct val="100000"/>
              </a:lnSpc>
              <a:spcBef>
                <a:spcPts val="1200"/>
              </a:spcBef>
            </a:pPr>
            <a:r>
              <a:rPr lang="en-US" altLang="zh-CN" sz="2500"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Sis</a:t>
            </a:r>
            <a:r>
              <a:rPr lang="zh-CN" altLang="en-US" dirty="0">
                <a:solidFill>
                  <a:schemeClr val="accent1"/>
                </a:solidFill>
                <a:latin typeface="Times New Roman" panose="02020603050405020304" pitchFamily="18" charset="0"/>
                <a:cs typeface="Times New Roman" panose="02020603050405020304" pitchFamily="18" charset="0"/>
              </a:rPr>
              <a:t>（矽统公司）已经</a:t>
            </a:r>
            <a:r>
              <a:rPr lang="zh-CN" altLang="en-US" dirty="0">
                <a:solidFill>
                  <a:srgbClr val="0070C0"/>
                </a:solidFill>
                <a:latin typeface="Times New Roman" panose="02020603050405020304" pitchFamily="18" charset="0"/>
                <a:cs typeface="Times New Roman" panose="02020603050405020304" pitchFamily="18" charset="0"/>
              </a:rPr>
              <a:t>发布</a:t>
            </a:r>
            <a:r>
              <a:rPr lang="zh-CN" altLang="en-US" dirty="0">
                <a:solidFill>
                  <a:schemeClr val="accent1"/>
                </a:solidFill>
                <a:latin typeface="Times New Roman" panose="02020603050405020304" pitchFamily="18" charset="0"/>
                <a:cs typeface="Times New Roman" panose="02020603050405020304" pitchFamily="18" charset="0"/>
              </a:rPr>
              <a:t>了它所谓的第一个支持</a:t>
            </a:r>
            <a:r>
              <a:rPr lang="en-US" altLang="zh-CN" dirty="0">
                <a:solidFill>
                  <a:schemeClr val="accent1"/>
                </a:solidFill>
                <a:latin typeface="Times New Roman" panose="02020603050405020304" pitchFamily="18" charset="0"/>
                <a:cs typeface="Times New Roman" panose="02020603050405020304" pitchFamily="18" charset="0"/>
              </a:rPr>
              <a:t>AMD</a:t>
            </a:r>
            <a:r>
              <a:rPr lang="zh-CN" altLang="en-US" dirty="0">
                <a:solidFill>
                  <a:schemeClr val="accent1"/>
                </a:solidFill>
                <a:latin typeface="Times New Roman" panose="02020603050405020304" pitchFamily="18" charset="0"/>
                <a:cs typeface="Times New Roman" panose="02020603050405020304" pitchFamily="18" charset="0"/>
              </a:rPr>
              <a:t>（美国先进微器件公司）速龙和独龙处理器的单芯片芯片组。</a:t>
            </a:r>
            <a:endParaRPr lang="en-US" altLang="zh-CN" dirty="0">
              <a:solidFill>
                <a:schemeClr val="accent1"/>
              </a:solidFill>
              <a:latin typeface="Times New Roman" panose="02020603050405020304" pitchFamily="18" charset="0"/>
              <a:cs typeface="Times New Roman" panose="02020603050405020304" pitchFamily="18" charset="0"/>
            </a:endParaRPr>
          </a:p>
          <a:p>
            <a:pPr>
              <a:lnSpc>
                <a:spcPct val="100000"/>
              </a:lnSpc>
              <a:spcBef>
                <a:spcPts val="1200"/>
              </a:spcBef>
            </a:pPr>
            <a:r>
              <a:rPr lang="en-US" altLang="zh-CN" sz="2500" dirty="0">
                <a:solidFill>
                  <a:schemeClr val="accent1"/>
                </a:solidFill>
                <a:latin typeface="Times New Roman" panose="02020603050405020304" pitchFamily="18" charset="0"/>
                <a:cs typeface="Times New Roman" panose="02020603050405020304" pitchFamily="18" charset="0"/>
              </a:rPr>
              <a:t>6. Psychologists </a:t>
            </a:r>
            <a:r>
              <a:rPr lang="en-US" altLang="zh-CN" sz="2500" dirty="0">
                <a:solidFill>
                  <a:srgbClr val="C00000"/>
                </a:solidFill>
                <a:latin typeface="Times New Roman" panose="02020603050405020304" pitchFamily="18" charset="0"/>
                <a:cs typeface="Times New Roman" panose="02020603050405020304" pitchFamily="18" charset="0"/>
              </a:rPr>
              <a:t>working</a:t>
            </a:r>
            <a:r>
              <a:rPr lang="en-US" altLang="zh-CN" sz="2500" dirty="0">
                <a:solidFill>
                  <a:schemeClr val="accent1"/>
                </a:solidFill>
                <a:latin typeface="Times New Roman" panose="02020603050405020304" pitchFamily="18" charset="0"/>
                <a:cs typeface="Times New Roman" panose="02020603050405020304" pitchFamily="18" charset="0"/>
              </a:rPr>
              <a:t> with these populations often notice that they would have periods where they appeared to be re-living the trauma.</a:t>
            </a:r>
            <a:endParaRPr lang="en-US" altLang="zh-CN" sz="2500" dirty="0">
              <a:solidFill>
                <a:schemeClr val="accent1"/>
              </a:solidFill>
              <a:latin typeface="Times New Roman" panose="02020603050405020304" pitchFamily="18" charset="0"/>
              <a:cs typeface="Times New Roman" panose="02020603050405020304" pitchFamily="18" charset="0"/>
            </a:endParaRPr>
          </a:p>
          <a:p>
            <a:pPr>
              <a:lnSpc>
                <a:spcPct val="100000"/>
              </a:lnSpc>
              <a:spcBef>
                <a:spcPts val="1200"/>
              </a:spcBef>
            </a:pPr>
            <a:r>
              <a:rPr lang="en-US" altLang="zh-CN" sz="2500" dirty="0">
                <a:solidFill>
                  <a:schemeClr val="accent1"/>
                </a:solidFill>
                <a:latin typeface="Times New Roman" panose="02020603050405020304" pitchFamily="18" charset="0"/>
                <a:cs typeface="Times New Roman" panose="02020603050405020304" pitchFamily="18" charset="0"/>
              </a:rPr>
              <a:t>    </a:t>
            </a:r>
            <a:r>
              <a:rPr lang="zh-CN" altLang="en-US" dirty="0">
                <a:solidFill>
                  <a:srgbClr val="0070C0"/>
                </a:solidFill>
                <a:latin typeface="Times New Roman" panose="02020603050405020304" pitchFamily="18" charset="0"/>
                <a:cs typeface="Times New Roman" panose="02020603050405020304" pitchFamily="18" charset="0"/>
              </a:rPr>
              <a:t>研究</a:t>
            </a:r>
            <a:r>
              <a:rPr lang="zh-CN" altLang="en-US" dirty="0">
                <a:solidFill>
                  <a:schemeClr val="accent1"/>
                </a:solidFill>
                <a:latin typeface="Times New Roman" panose="02020603050405020304" pitchFamily="18" charset="0"/>
                <a:cs typeface="Times New Roman" panose="02020603050405020304" pitchFamily="18" charset="0"/>
              </a:rPr>
              <a:t>这些人的心理学者常常注意到这样的现象：他们好像在重温他们所受的伤害</a:t>
            </a:r>
            <a:r>
              <a:rPr lang="zh-CN" altLang="en-US" sz="2500" dirty="0">
                <a:solidFill>
                  <a:schemeClr val="accent1"/>
                </a:solidFill>
                <a:latin typeface="Times New Roman" panose="02020603050405020304" pitchFamily="18" charset="0"/>
                <a:cs typeface="Times New Roman" panose="02020603050405020304" pitchFamily="18" charset="0"/>
              </a:rPr>
              <a:t>。</a:t>
            </a:r>
            <a:endParaRPr lang="en-US" altLang="zh-CN" sz="2500" dirty="0">
              <a:solidFill>
                <a:schemeClr val="accent1"/>
              </a:solidFill>
              <a:latin typeface="Times New Roman" panose="02020603050405020304" pitchFamily="18" charset="0"/>
              <a:cs typeface="Times New Roman" panose="02020603050405020304" pitchFamily="18" charset="0"/>
            </a:endParaRPr>
          </a:p>
          <a:p>
            <a:pPr>
              <a:lnSpc>
                <a:spcPct val="100000"/>
              </a:lnSpc>
              <a:spcBef>
                <a:spcPts val="1200"/>
              </a:spcBef>
            </a:pPr>
            <a:r>
              <a:rPr lang="en-US" altLang="zh-CN" sz="2500" dirty="0">
                <a:solidFill>
                  <a:schemeClr val="accent1"/>
                </a:solidFill>
                <a:latin typeface="Times New Roman" panose="02020603050405020304" pitchFamily="18" charset="0"/>
                <a:cs typeface="Times New Roman" panose="02020603050405020304" pitchFamily="18" charset="0"/>
              </a:rPr>
              <a:t>7. </a:t>
            </a:r>
            <a:r>
              <a:rPr lang="en-US" altLang="zh-CN" sz="2500" dirty="0">
                <a:solidFill>
                  <a:srgbClr val="C00000"/>
                </a:solidFill>
                <a:latin typeface="Times New Roman" panose="02020603050405020304" pitchFamily="18" charset="0"/>
                <a:cs typeface="Times New Roman" panose="02020603050405020304" pitchFamily="18" charset="0"/>
              </a:rPr>
              <a:t>Work</a:t>
            </a:r>
            <a:r>
              <a:rPr lang="en-US" altLang="zh-CN" sz="2500" dirty="0">
                <a:solidFill>
                  <a:schemeClr val="accent1"/>
                </a:solidFill>
                <a:latin typeface="Times New Roman" panose="02020603050405020304" pitchFamily="18" charset="0"/>
                <a:cs typeface="Times New Roman" panose="02020603050405020304" pitchFamily="18" charset="0"/>
              </a:rPr>
              <a:t> with World War II veterans found that assisting combat veterans to abreact the trauma in a controlled environment allowed the symptoms to decrease.</a:t>
            </a:r>
            <a:endParaRPr lang="en-US" altLang="zh-CN" sz="2500" dirty="0">
              <a:solidFill>
                <a:schemeClr val="accent1"/>
              </a:solidFill>
              <a:latin typeface="Times New Roman" panose="02020603050405020304" pitchFamily="18" charset="0"/>
              <a:cs typeface="Times New Roman" panose="02020603050405020304" pitchFamily="18" charset="0"/>
            </a:endParaRPr>
          </a:p>
          <a:p>
            <a:pPr>
              <a:lnSpc>
                <a:spcPct val="100000"/>
              </a:lnSpc>
              <a:spcBef>
                <a:spcPts val="1200"/>
              </a:spcBef>
            </a:pPr>
            <a:r>
              <a:rPr lang="en-US" altLang="zh-CN" sz="2500" dirty="0">
                <a:solidFill>
                  <a:schemeClr val="accent1"/>
                </a:solidFill>
                <a:latin typeface="Times New Roman" panose="02020603050405020304" pitchFamily="18" charset="0"/>
                <a:cs typeface="Times New Roman" panose="02020603050405020304" pitchFamily="18" charset="0"/>
              </a:rPr>
              <a:t>    </a:t>
            </a:r>
            <a:r>
              <a:rPr lang="zh-CN" altLang="en-US" dirty="0">
                <a:solidFill>
                  <a:schemeClr val="accent1"/>
                </a:solidFill>
                <a:latin typeface="Times New Roman" panose="02020603050405020304" pitchFamily="18" charset="0"/>
                <a:cs typeface="Times New Roman" panose="02020603050405020304" pitchFamily="18" charset="0"/>
              </a:rPr>
              <a:t>对二战老兵的</a:t>
            </a:r>
            <a:r>
              <a:rPr lang="zh-CN" altLang="en-US" dirty="0">
                <a:solidFill>
                  <a:srgbClr val="0070C0"/>
                </a:solidFill>
                <a:latin typeface="Times New Roman" panose="02020603050405020304" pitchFamily="18" charset="0"/>
                <a:cs typeface="Times New Roman" panose="02020603050405020304" pitchFamily="18" charset="0"/>
              </a:rPr>
              <a:t>研究</a:t>
            </a:r>
            <a:r>
              <a:rPr lang="zh-CN" altLang="en-US" dirty="0">
                <a:solidFill>
                  <a:schemeClr val="accent1"/>
                </a:solidFill>
                <a:latin typeface="Times New Roman" panose="02020603050405020304" pitchFamily="18" charset="0"/>
                <a:cs typeface="Times New Roman" panose="02020603050405020304" pitchFamily="18" charset="0"/>
              </a:rPr>
              <a:t>表明，通过在</a:t>
            </a:r>
            <a:r>
              <a:rPr lang="zh-CN" altLang="en-US" u="sng" dirty="0">
                <a:solidFill>
                  <a:schemeClr val="accent1"/>
                </a:solidFill>
                <a:latin typeface="Times New Roman" panose="02020603050405020304" pitchFamily="18" charset="0"/>
                <a:cs typeface="Times New Roman" panose="02020603050405020304" pitchFamily="18" charset="0"/>
              </a:rPr>
              <a:t>控制环境</a:t>
            </a:r>
            <a:r>
              <a:rPr lang="zh-CN" altLang="en-US" dirty="0">
                <a:solidFill>
                  <a:schemeClr val="accent1"/>
                </a:solidFill>
                <a:latin typeface="Times New Roman" panose="02020603050405020304" pitchFamily="18" charset="0"/>
                <a:cs typeface="Times New Roman" panose="02020603050405020304" pitchFamily="18" charset="0"/>
              </a:rPr>
              <a:t>下帮助这些参加过搏斗的老兵，宣泄他们所受到的伤害可以使病症减轻。</a:t>
            </a:r>
            <a:endParaRPr lang="en-US" altLang="zh-CN" dirty="0">
              <a:solidFill>
                <a:schemeClr val="accent1"/>
              </a:solidFill>
              <a:latin typeface="Times New Roman" panose="02020603050405020304" pitchFamily="18" charset="0"/>
              <a:cs typeface="Times New Roman" panose="02020603050405020304" pitchFamily="18" charset="0"/>
            </a:endParaRPr>
          </a:p>
          <a:p>
            <a:pPr>
              <a:lnSpc>
                <a:spcPct val="100000"/>
              </a:lnSpc>
              <a:spcBef>
                <a:spcPts val="600"/>
              </a:spcBef>
            </a:pPr>
            <a:r>
              <a:rPr lang="en-US" altLang="zh-CN" sz="2800" dirty="0">
                <a:solidFill>
                  <a:schemeClr val="accent1"/>
                </a:solidFill>
                <a:latin typeface="黑体" panose="02010609060101010101" pitchFamily="49" charset="-122"/>
                <a:ea typeface="黑体" panose="02010609060101010101" pitchFamily="49" charset="-122"/>
                <a:cs typeface="Arial" panose="020B0604020202020204" pitchFamily="34" charset="0"/>
              </a:rPr>
              <a:t>   </a:t>
            </a:r>
            <a:endParaRPr lang="en-US" altLang="zh-CN" sz="2300" dirty="0">
              <a:solidFill>
                <a:schemeClr val="accent1">
                  <a:lumMod val="75000"/>
                </a:schemeClr>
              </a:solidFill>
              <a:latin typeface="黑体" panose="02010609060101010101" pitchFamily="49" charset="-122"/>
              <a:ea typeface="黑体" panose="02010609060101010101" pitchFamily="49" charset="-122"/>
            </a:endParaRPr>
          </a:p>
          <a:p>
            <a:pPr algn="just">
              <a:lnSpc>
                <a:spcPct val="150000"/>
              </a:lnSpc>
            </a:pPr>
            <a:endParaRPr lang="zh-CN" altLang="en-US" sz="2300" dirty="0">
              <a:solidFill>
                <a:schemeClr val="accent1">
                  <a:lumMod val="75000"/>
                </a:schemeClr>
              </a:solidFill>
            </a:endParaRPr>
          </a:p>
        </p:txBody>
      </p:sp>
      <p:sp>
        <p:nvSpPr>
          <p:cNvPr id="5" name="标注: 线形 4"/>
          <p:cNvSpPr/>
          <p:nvPr/>
        </p:nvSpPr>
        <p:spPr>
          <a:xfrm>
            <a:off x="7572375" y="50908"/>
            <a:ext cx="3461236" cy="1298529"/>
          </a:xfrm>
          <a:prstGeom prst="borderCallout1">
            <a:avLst>
              <a:gd name="adj1" fmla="val 18750"/>
              <a:gd name="adj2" fmla="val -8333"/>
              <a:gd name="adj3" fmla="val 174139"/>
              <a:gd name="adj4" fmla="val -171998"/>
            </a:avLst>
          </a:prstGeom>
          <a:solidFill>
            <a:srgbClr val="FFE3B9"/>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0070C0"/>
                </a:solidFill>
              </a:rPr>
              <a:t>著名公司的名称不必翻译，或者可以使用公认的译名。若没用公认的译名，应保留英文名，避免造成误会。</a:t>
            </a:r>
            <a:endParaRPr lang="zh-CN" altLang="en-US" sz="2000" b="1" dirty="0">
              <a:solidFill>
                <a:srgbClr val="0070C0"/>
              </a:solidFill>
            </a:endParaRPr>
          </a:p>
        </p:txBody>
      </p:sp>
      <p:sp>
        <p:nvSpPr>
          <p:cNvPr id="6" name="标注: 线形 5"/>
          <p:cNvSpPr/>
          <p:nvPr/>
        </p:nvSpPr>
        <p:spPr>
          <a:xfrm>
            <a:off x="6172200" y="5910154"/>
            <a:ext cx="2085975" cy="581025"/>
          </a:xfrm>
          <a:prstGeom prst="borderCallout1">
            <a:avLst>
              <a:gd name="adj1" fmla="val 18750"/>
              <a:gd name="adj2" fmla="val -8333"/>
              <a:gd name="adj3" fmla="val -108805"/>
              <a:gd name="adj4" fmla="val -166519"/>
            </a:avLst>
          </a:prstGeom>
          <a:solidFill>
            <a:srgbClr val="FFE3B9"/>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0070C0"/>
                </a:solidFill>
              </a:rPr>
              <a:t>冠词“</a:t>
            </a:r>
            <a:r>
              <a:rPr lang="en-US" altLang="zh-CN" sz="2400" b="1" dirty="0">
                <a:solidFill>
                  <a:srgbClr val="0070C0"/>
                </a:solidFill>
              </a:rPr>
              <a:t>a</a:t>
            </a:r>
            <a:r>
              <a:rPr lang="zh-CN" altLang="en-US" sz="2400" b="1" dirty="0">
                <a:solidFill>
                  <a:srgbClr val="0070C0"/>
                </a:solidFill>
              </a:rPr>
              <a:t>”不译</a:t>
            </a:r>
            <a:endParaRPr lang="zh-CN" altLang="en-US" sz="2400" b="1" dirty="0">
              <a:solidFill>
                <a:srgbClr val="0070C0"/>
              </a:solidFill>
            </a:endParaRPr>
          </a:p>
        </p:txBody>
      </p:sp>
      <p:sp>
        <p:nvSpPr>
          <p:cNvPr id="2" name="矩形 1"/>
          <p:cNvSpPr/>
          <p:nvPr/>
        </p:nvSpPr>
        <p:spPr>
          <a:xfrm>
            <a:off x="2457450" y="4953000"/>
            <a:ext cx="295275" cy="32385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flipV="1">
            <a:off x="8029575" y="1349437"/>
            <a:ext cx="523875" cy="89846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wipe(left)">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wipe(left)">
                                      <p:cBhvr>
                                        <p:cTn id="23" dur="500"/>
                                        <p:tgtEl>
                                          <p:spTgt spid="4">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1" y="657333"/>
            <a:ext cx="10582025" cy="441325"/>
          </a:xfrm>
        </p:spPr>
        <p:txBody>
          <a:bodyPr/>
          <a:lstStyle/>
          <a:p>
            <a:pPr>
              <a:lnSpc>
                <a:spcPct val="100000"/>
              </a:lnSpc>
            </a:pPr>
            <a:r>
              <a:rPr lang="en-US" altLang="zh-CN" dirty="0">
                <a:solidFill>
                  <a:schemeClr val="accent1"/>
                </a:solidFill>
              </a:rPr>
              <a:t>Part three Translation Practice</a:t>
            </a:r>
            <a:endParaRPr lang="en-US" altLang="zh-CN" dirty="0">
              <a:solidFill>
                <a:schemeClr val="accent1"/>
              </a:solidFill>
            </a:endParaRPr>
          </a:p>
          <a:p>
            <a:pPr>
              <a:lnSpc>
                <a:spcPct val="100000"/>
              </a:lnSpc>
            </a:pPr>
            <a:endParaRPr lang="en-US" altLang="zh-CN" dirty="0">
              <a:solidFill>
                <a:schemeClr val="accent1"/>
              </a:solidFill>
            </a:endParaRPr>
          </a:p>
        </p:txBody>
      </p:sp>
      <p:sp>
        <p:nvSpPr>
          <p:cNvPr id="4" name="文本占位符 3"/>
          <p:cNvSpPr>
            <a:spLocks noGrp="1"/>
          </p:cNvSpPr>
          <p:nvPr>
            <p:ph type="body" sz="quarter" idx="11"/>
          </p:nvPr>
        </p:nvSpPr>
        <p:spPr>
          <a:xfrm>
            <a:off x="689712" y="1216087"/>
            <a:ext cx="11216538" cy="5319885"/>
          </a:xfrm>
        </p:spPr>
        <p:txBody>
          <a:bodyPr/>
          <a:lstStyle/>
          <a:p>
            <a:pPr>
              <a:lnSpc>
                <a:spcPct val="100000"/>
              </a:lnSpc>
              <a:spcBef>
                <a:spcPts val="1200"/>
              </a:spcBef>
            </a:pPr>
            <a:r>
              <a:rPr lang="en-US" altLang="zh-CN" sz="2800" dirty="0">
                <a:solidFill>
                  <a:schemeClr val="accent1"/>
                </a:solidFill>
                <a:latin typeface="Times New Roman" panose="02020603050405020304" pitchFamily="18" charset="0"/>
                <a:cs typeface="Times New Roman" panose="02020603050405020304" pitchFamily="18" charset="0"/>
              </a:rPr>
              <a:t>8. Open and </a:t>
            </a:r>
            <a:r>
              <a:rPr lang="en-US" altLang="zh-CN" sz="2800" dirty="0">
                <a:solidFill>
                  <a:srgbClr val="C00000"/>
                </a:solidFill>
                <a:latin typeface="Times New Roman" panose="02020603050405020304" pitchFamily="18" charset="0"/>
                <a:cs typeface="Times New Roman" panose="02020603050405020304" pitchFamily="18" charset="0"/>
              </a:rPr>
              <a:t>advised</a:t>
            </a:r>
            <a:r>
              <a:rPr lang="en-US" altLang="zh-CN" sz="2800" dirty="0">
                <a:solidFill>
                  <a:schemeClr val="accent1"/>
                </a:solidFill>
                <a:latin typeface="Times New Roman" panose="02020603050405020304" pitchFamily="18" charset="0"/>
                <a:cs typeface="Times New Roman" panose="02020603050405020304" pitchFamily="18" charset="0"/>
              </a:rPr>
              <a:t> speaking of seditious language </a:t>
            </a:r>
            <a:r>
              <a:rPr lang="en-US" altLang="zh-CN" sz="2800" dirty="0" smtClean="0">
                <a:solidFill>
                  <a:schemeClr val="accent1"/>
                </a:solidFill>
                <a:latin typeface="Times New Roman" panose="02020603050405020304" pitchFamily="18" charset="0"/>
                <a:cs typeface="Times New Roman" panose="02020603050405020304" pitchFamily="18" charset="0"/>
              </a:rPr>
              <a:t>is </a:t>
            </a:r>
            <a:r>
              <a:rPr lang="en-US" altLang="zh-CN" sz="2800" dirty="0">
                <a:solidFill>
                  <a:schemeClr val="accent1"/>
                </a:solidFill>
                <a:latin typeface="Times New Roman" panose="02020603050405020304" pitchFamily="18" charset="0"/>
                <a:cs typeface="Times New Roman" panose="02020603050405020304" pitchFamily="18" charset="0"/>
              </a:rPr>
              <a:t>a felony in all parts of the country.</a:t>
            </a:r>
            <a:endParaRPr lang="en-US" altLang="zh-CN" sz="2800" dirty="0">
              <a:solidFill>
                <a:schemeClr val="accent1"/>
              </a:solidFill>
              <a:latin typeface="Times New Roman" panose="02020603050405020304" pitchFamily="18" charset="0"/>
              <a:cs typeface="Times New Roman" panose="02020603050405020304" pitchFamily="18" charset="0"/>
            </a:endParaRPr>
          </a:p>
          <a:p>
            <a:pPr>
              <a:lnSpc>
                <a:spcPct val="100000"/>
              </a:lnSpc>
              <a:spcBef>
                <a:spcPts val="1200"/>
              </a:spcBef>
            </a:pPr>
            <a:r>
              <a:rPr lang="en-US" altLang="zh-CN" sz="2500" dirty="0">
                <a:solidFill>
                  <a:schemeClr val="accent1"/>
                </a:solidFill>
                <a:latin typeface="Times New Roman" panose="02020603050405020304" pitchFamily="18" charset="0"/>
                <a:cs typeface="Times New Roman" panose="02020603050405020304" pitchFamily="18" charset="0"/>
              </a:rPr>
              <a:t>    </a:t>
            </a:r>
            <a:r>
              <a:rPr lang="zh-CN" altLang="en-US" sz="2500" dirty="0">
                <a:solidFill>
                  <a:schemeClr val="accent1"/>
                </a:solidFill>
                <a:latin typeface="Times New Roman" panose="02020603050405020304" pitchFamily="18" charset="0"/>
                <a:cs typeface="Times New Roman" panose="02020603050405020304" pitchFamily="18" charset="0"/>
              </a:rPr>
              <a:t>在全国各地公开的、</a:t>
            </a:r>
            <a:r>
              <a:rPr lang="zh-CN" altLang="en-US" sz="2500" dirty="0">
                <a:solidFill>
                  <a:srgbClr val="0070C0"/>
                </a:solidFill>
                <a:latin typeface="Times New Roman" panose="02020603050405020304" pitchFamily="18" charset="0"/>
                <a:cs typeface="Times New Roman" panose="02020603050405020304" pitchFamily="18" charset="0"/>
              </a:rPr>
              <a:t>蓄意的</a:t>
            </a:r>
            <a:r>
              <a:rPr lang="zh-CN" altLang="en-US" sz="2500" dirty="0">
                <a:solidFill>
                  <a:schemeClr val="accent1"/>
                </a:solidFill>
                <a:latin typeface="Times New Roman" panose="02020603050405020304" pitchFamily="18" charset="0"/>
                <a:cs typeface="Times New Roman" panose="02020603050405020304" pitchFamily="18" charset="0"/>
              </a:rPr>
              <a:t>传播煽动性语言是重罪。</a:t>
            </a:r>
            <a:endParaRPr lang="en-US" altLang="zh-CN" sz="2500" dirty="0">
              <a:solidFill>
                <a:schemeClr val="accent1"/>
              </a:solidFill>
              <a:latin typeface="Times New Roman" panose="02020603050405020304" pitchFamily="18" charset="0"/>
              <a:cs typeface="Times New Roman" panose="02020603050405020304" pitchFamily="18" charset="0"/>
            </a:endParaRPr>
          </a:p>
          <a:p>
            <a:pPr marL="457200" indent="-457200">
              <a:lnSpc>
                <a:spcPct val="100000"/>
              </a:lnSpc>
              <a:spcBef>
                <a:spcPts val="2400"/>
              </a:spcBef>
              <a:buFont typeface="Wingdings" panose="05000000000000000000" pitchFamily="2" charset="2"/>
              <a:buChar char="u"/>
            </a:pPr>
            <a:r>
              <a:rPr lang="en-US" altLang="zh-CN" sz="2800" b="1" dirty="0">
                <a:solidFill>
                  <a:srgbClr val="F29000"/>
                </a:solidFill>
                <a:cs typeface="Arial" panose="020B0604020202020204" pitchFamily="34" charset="0"/>
              </a:rPr>
              <a:t>How do you determine the meaning of a word in a sentence using a dictionary?</a:t>
            </a:r>
            <a:endParaRPr lang="en-US" altLang="zh-CN" sz="2800" b="1" dirty="0">
              <a:solidFill>
                <a:srgbClr val="F29000"/>
              </a:solidFill>
              <a:cs typeface="Arial" panose="020B0604020202020204" pitchFamily="34" charset="0"/>
            </a:endParaRPr>
          </a:p>
          <a:p>
            <a:pPr marL="457200" indent="-457200">
              <a:lnSpc>
                <a:spcPct val="100000"/>
              </a:lnSpc>
              <a:spcBef>
                <a:spcPts val="2400"/>
              </a:spcBef>
              <a:buFont typeface="Wingdings" panose="05000000000000000000" pitchFamily="2" charset="2"/>
              <a:buChar char="ü"/>
            </a:pPr>
            <a:r>
              <a:rPr lang="en-US" altLang="zh-CN" sz="2800" dirty="0">
                <a:solidFill>
                  <a:srgbClr val="F29000"/>
                </a:solidFill>
                <a:cs typeface="Arial" panose="020B0604020202020204" pitchFamily="34" charset="0"/>
              </a:rPr>
              <a:t>Identify the part of speech of the word in the sentence.</a:t>
            </a:r>
            <a:endParaRPr lang="en-US" altLang="zh-CN" sz="2800" dirty="0">
              <a:solidFill>
                <a:srgbClr val="F29000"/>
              </a:solidFill>
              <a:cs typeface="Arial" panose="020B0604020202020204" pitchFamily="34" charset="0"/>
            </a:endParaRPr>
          </a:p>
          <a:p>
            <a:pPr marL="457200" indent="-457200">
              <a:lnSpc>
                <a:spcPct val="100000"/>
              </a:lnSpc>
              <a:spcBef>
                <a:spcPts val="2400"/>
              </a:spcBef>
              <a:buFont typeface="Wingdings" panose="05000000000000000000" pitchFamily="2" charset="2"/>
              <a:buChar char="ü"/>
            </a:pPr>
            <a:r>
              <a:rPr lang="en-US" altLang="zh-CN" sz="2800" dirty="0">
                <a:solidFill>
                  <a:srgbClr val="F29000"/>
                </a:solidFill>
                <a:cs typeface="Arial" panose="020B0604020202020204" pitchFamily="34" charset="0"/>
              </a:rPr>
              <a:t>Determine its meaning using the context and the dictionary together.</a:t>
            </a:r>
            <a:endParaRPr lang="en-US" altLang="zh-CN" sz="2800" dirty="0">
              <a:solidFill>
                <a:srgbClr val="F29000"/>
              </a:solidFill>
              <a:cs typeface="Arial" panose="020B0604020202020204" pitchFamily="34" charset="0"/>
            </a:endParaRPr>
          </a:p>
          <a:p>
            <a:pPr>
              <a:lnSpc>
                <a:spcPct val="100000"/>
              </a:lnSpc>
              <a:spcBef>
                <a:spcPts val="2400"/>
              </a:spcBef>
            </a:pPr>
            <a:r>
              <a:rPr lang="en-US" altLang="zh-CN" sz="2800" dirty="0">
                <a:solidFill>
                  <a:srgbClr val="F29000"/>
                </a:solidFill>
                <a:cs typeface="Arial" panose="020B0604020202020204" pitchFamily="34" charset="0"/>
              </a:rPr>
              <a:t>     </a:t>
            </a:r>
            <a:endParaRPr lang="en-US" altLang="zh-CN" sz="2800" dirty="0">
              <a:solidFill>
                <a:srgbClr val="F29000"/>
              </a:solidFill>
              <a:cs typeface="Arial" panose="020B0604020202020204" pitchFamily="34" charset="0"/>
            </a:endParaRPr>
          </a:p>
          <a:p>
            <a:pPr>
              <a:lnSpc>
                <a:spcPct val="100000"/>
              </a:lnSpc>
              <a:spcBef>
                <a:spcPts val="600"/>
              </a:spcBef>
            </a:pPr>
            <a:r>
              <a:rPr lang="en-US" altLang="zh-CN" sz="2800" dirty="0">
                <a:solidFill>
                  <a:schemeClr val="accent1"/>
                </a:solidFill>
                <a:latin typeface="黑体" panose="02010609060101010101" pitchFamily="49" charset="-122"/>
                <a:ea typeface="黑体" panose="02010609060101010101" pitchFamily="49" charset="-122"/>
                <a:cs typeface="Arial" panose="020B0604020202020204" pitchFamily="34" charset="0"/>
              </a:rPr>
              <a:t>   </a:t>
            </a:r>
            <a:endParaRPr lang="en-US" altLang="zh-CN" sz="2300" dirty="0">
              <a:solidFill>
                <a:schemeClr val="accent1">
                  <a:lumMod val="75000"/>
                </a:schemeClr>
              </a:solidFill>
              <a:latin typeface="黑体" panose="02010609060101010101" pitchFamily="49" charset="-122"/>
              <a:ea typeface="黑体" panose="02010609060101010101" pitchFamily="49" charset="-122"/>
            </a:endParaRPr>
          </a:p>
          <a:p>
            <a:pPr algn="just">
              <a:lnSpc>
                <a:spcPct val="150000"/>
              </a:lnSpc>
            </a:pPr>
            <a:endParaRPr lang="zh-CN" altLang="en-US" sz="2300" dirty="0">
              <a:solidFill>
                <a:schemeClr val="accent1">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left)">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left)">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smtClean="0"/>
              <a:t>Keys:</a:t>
            </a:r>
            <a:endParaRPr lang="en-US" dirty="0"/>
          </a:p>
        </p:txBody>
      </p:sp>
      <p:sp>
        <p:nvSpPr>
          <p:cNvPr id="3" name="文本占位符 2"/>
          <p:cNvSpPr>
            <a:spLocks noGrp="1"/>
          </p:cNvSpPr>
          <p:nvPr>
            <p:ph type="body" sz="quarter" idx="11"/>
          </p:nvPr>
        </p:nvSpPr>
        <p:spPr>
          <a:xfrm>
            <a:off x="501446" y="1106129"/>
            <a:ext cx="11312012" cy="5029200"/>
          </a:xfrm>
        </p:spPr>
        <p:txBody>
          <a:bodyPr/>
          <a:lstStyle/>
          <a:p>
            <a:pPr marL="514350" indent="-514350">
              <a:buAutoNum type="arabicPeriod"/>
            </a:pPr>
            <a:r>
              <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The major problem in manufacturing is the control of contamination and </a:t>
            </a:r>
            <a:r>
              <a:rPr lang="en-US" altLang="zh-CN" sz="2800" u="sng"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foreign material</a:t>
            </a:r>
            <a:r>
              <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endParaRPr>
          </a:p>
          <a:p>
            <a:pPr marL="514350" indent="-514350"/>
            <a:r>
              <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制造时的一个主要问题是控制污染和</a:t>
            </a:r>
            <a:r>
              <a:rPr lang="zh-CN" altLang="en-US" sz="2800" u="sng"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杂质</a:t>
            </a:r>
            <a:r>
              <a:rPr lang="zh-CN" altLang="en-US"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endParaRPr>
          </a:p>
          <a:p>
            <a:pPr marL="514350" indent="-514350"/>
            <a:endPar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2. The bacterial pneumonia may complicate influenza at </a:t>
            </a:r>
            <a:r>
              <a:rPr lang="en-US" altLang="zh-CN" sz="2800" u="sng"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both extremes of age</a:t>
            </a:r>
            <a:r>
              <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u="sng"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幼儿和老年流行感冒患者</a:t>
            </a:r>
            <a:r>
              <a:rPr lang="zh-CN" altLang="en-US"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可能并发细菌性肺炎。</a:t>
            </a:r>
            <a:endPar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3. Porcelain is commonly used to </a:t>
            </a:r>
            <a:r>
              <a:rPr lang="en-US" altLang="zh-CN" sz="2800" u="sng"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resist</a:t>
            </a:r>
            <a:r>
              <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 electric current.</a:t>
            </a:r>
            <a:endPar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陶瓷常用来</a:t>
            </a:r>
            <a:r>
              <a:rPr lang="zh-CN" altLang="en-US" sz="2800" u="sng"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隔绝</a:t>
            </a:r>
            <a:r>
              <a:rPr lang="zh-CN" altLang="en-US"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电流</a:t>
            </a:r>
            <a:endPar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arn(in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arn(inHorizont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530941" y="737419"/>
            <a:ext cx="11179278" cy="5471652"/>
          </a:xfrm>
        </p:spPr>
        <p:txBody>
          <a:bodyPr/>
          <a:lstStyle/>
          <a:p>
            <a:r>
              <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4. For the average consumer, voice-activated devices are a convenience; for the elderly and handicapped, they may become </a:t>
            </a:r>
            <a:r>
              <a:rPr lang="en-US" altLang="zh-CN" sz="2800" u="sng"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indispensable</a:t>
            </a:r>
            <a:r>
              <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 for a wide variety of chores in the home.</a:t>
            </a:r>
            <a:endPar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对一般使用者来说，声触发装置能提供方便，而对老年人和残疾人来说，它可能成为从事各种家庭杂务时</a:t>
            </a:r>
            <a:r>
              <a:rPr lang="zh-CN" altLang="en-US" sz="2800" u="sng"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必要的</a:t>
            </a:r>
            <a:r>
              <a:rPr lang="zh-CN" altLang="en-US"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帮手。</a:t>
            </a:r>
            <a:endPar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5. In general, the design procedure is not </a:t>
            </a:r>
            <a:r>
              <a:rPr lang="en-US" altLang="zh-CN" sz="2800" u="sng"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straightforward</a:t>
            </a:r>
            <a:r>
              <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 and will require trial and error. </a:t>
            </a:r>
            <a:endPar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一般来说，设计过程不是</a:t>
            </a:r>
            <a:r>
              <a:rPr lang="zh-CN" altLang="en-US" sz="2800" u="sng"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一帆风顺的</a:t>
            </a:r>
            <a:r>
              <a:rPr lang="zh-CN" altLang="en-US"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，而需要反复试验。</a:t>
            </a:r>
            <a:endPar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6. Alloys belong to a half-way </a:t>
            </a:r>
            <a:r>
              <a:rPr lang="en-US" altLang="zh-CN" sz="2800" u="sng" dirty="0" smtClean="0">
                <a:latin typeface="Times New Roman" panose="02020603050405020304" pitchFamily="18" charset="0"/>
                <a:ea typeface="宋体" panose="02010600030101010101" pitchFamily="2" charset="-122"/>
                <a:cs typeface="Times New Roman" panose="02020603050405020304" pitchFamily="18" charset="0"/>
              </a:rPr>
              <a:t>house</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between mixtures and compounds.</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合金是介于混合物和化合物之间的一种中间</a:t>
            </a:r>
            <a:r>
              <a:rPr lang="zh-CN" altLang="en-US" sz="2800" u="sng"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结构</a:t>
            </a:r>
            <a:r>
              <a:rPr lang="zh-CN" altLang="en-US"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sz="28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ircle(in)">
                                      <p:cBhvr>
                                        <p:cTn id="27" dur="2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circle(in)">
                                      <p:cBhvr>
                                        <p:cTn id="3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560438" y="884903"/>
            <a:ext cx="11297264" cy="5397910"/>
          </a:xfrm>
        </p:spPr>
        <p:txBody>
          <a:bodyPr/>
          <a:lstStyle/>
          <a:p>
            <a:pPr marL="571500" indent="-571500">
              <a:buAutoNum type="arabicPeriod" startAt="7"/>
            </a:pP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There are three steps which must be taken before we </a:t>
            </a:r>
            <a:r>
              <a:rPr lang="en-US" altLang="zh-CN" sz="2800" u="sng" dirty="0" smtClean="0">
                <a:latin typeface="Times New Roman" panose="02020603050405020304" pitchFamily="18" charset="0"/>
                <a:ea typeface="宋体" panose="02010600030101010101" pitchFamily="2" charset="-122"/>
                <a:cs typeface="Times New Roman" panose="02020603050405020304" pitchFamily="18" charset="0"/>
              </a:rPr>
              <a:t>graduate</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from the integrated circuit technology.</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571500" indent="-571500"/>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我们要</a:t>
            </a:r>
            <a:r>
              <a:rPr lang="zh-CN" altLang="en-US" sz="2800" u="sng" dirty="0" smtClean="0">
                <a:latin typeface="Times New Roman" panose="02020603050405020304" pitchFamily="18" charset="0"/>
                <a:ea typeface="宋体" panose="02010600030101010101" pitchFamily="2" charset="-122"/>
                <a:cs typeface="Times New Roman" panose="02020603050405020304" pitchFamily="18" charset="0"/>
              </a:rPr>
              <a:t>完全掌握</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集成电路，还必须经过三个阶段。</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571500" indent="-571500"/>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571500" indent="-571500"/>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8.  The new liquid crystals </a:t>
            </a:r>
            <a:r>
              <a:rPr lang="en-US" altLang="zh-CN" sz="2800" u="sng" dirty="0" smtClean="0">
                <a:latin typeface="Times New Roman" panose="02020603050405020304" pitchFamily="18" charset="0"/>
                <a:ea typeface="宋体" panose="02010600030101010101" pitchFamily="2" charset="-122"/>
                <a:cs typeface="Times New Roman" panose="02020603050405020304" pitchFamily="18" charset="0"/>
              </a:rPr>
              <a:t>feature</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wide working temperature range, low-voltage operation and high reliability.</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571500" indent="-571500"/>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      新型液晶的</a:t>
            </a:r>
            <a:r>
              <a:rPr lang="zh-CN" altLang="en-US" sz="2800" u="sng" dirty="0" smtClean="0">
                <a:latin typeface="Times New Roman" panose="02020603050405020304" pitchFamily="18" charset="0"/>
                <a:ea typeface="宋体" panose="02010600030101010101" pitchFamily="2" charset="-122"/>
                <a:cs typeface="Times New Roman" panose="02020603050405020304" pitchFamily="18" charset="0"/>
              </a:rPr>
              <a:t>特点</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是工作温度范围宽、工作电压低、可靠性高。</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571500" indent="-571500"/>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571500" indent="-571500">
              <a:buAutoNum type="arabicPeriod" startAt="9"/>
            </a:pP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Before </a:t>
            </a:r>
            <a:r>
              <a:rPr lang="en-US" altLang="zh-CN" sz="2800" u="sng" dirty="0" smtClean="0">
                <a:latin typeface="Times New Roman" panose="02020603050405020304" pitchFamily="18" charset="0"/>
                <a:ea typeface="宋体" panose="02010600030101010101" pitchFamily="2" charset="-122"/>
                <a:cs typeface="Times New Roman" panose="02020603050405020304" pitchFamily="18" charset="0"/>
              </a:rPr>
              <a:t>going into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details, may I ask you some questions?</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571500" indent="-571500"/>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     在</a:t>
            </a:r>
            <a:r>
              <a:rPr lang="zh-CN" altLang="en-US" sz="2800" u="sng" dirty="0" smtClean="0">
                <a:latin typeface="Times New Roman" panose="02020603050405020304" pitchFamily="18" charset="0"/>
                <a:ea typeface="宋体" panose="02010600030101010101" pitchFamily="2" charset="-122"/>
                <a:cs typeface="Times New Roman" panose="02020603050405020304" pitchFamily="18" charset="0"/>
              </a:rPr>
              <a:t>讨论</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细节之前，我可以问你几个问题吗？</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heckerboard(across)">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heckerboard(across)">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heckerboard(across)">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checkerboard(across)">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1203433"/>
            <a:ext cx="10769785" cy="5005638"/>
          </a:xfrm>
        </p:spPr>
        <p:txBody>
          <a:bodyPr/>
          <a:lstStyle/>
          <a:p>
            <a:pPr marL="571500" indent="-571500"/>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10. He often referred to handbooks </a:t>
            </a:r>
            <a:r>
              <a:rPr lang="en-US" altLang="zh-CN" sz="2800" u="sng" dirty="0" smtClean="0">
                <a:latin typeface="Times New Roman" panose="02020603050405020304" pitchFamily="18" charset="0"/>
                <a:ea typeface="宋体" panose="02010600030101010101" pitchFamily="2" charset="-122"/>
                <a:cs typeface="Times New Roman" panose="02020603050405020304" pitchFamily="18" charset="0"/>
              </a:rPr>
              <a:t>for</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some data when designing.</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571500" indent="-571500"/>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设计时他常参考手册</a:t>
            </a:r>
            <a:r>
              <a:rPr lang="zh-CN" altLang="en-US" sz="2800" u="sng" dirty="0" smtClean="0">
                <a:latin typeface="Times New Roman" panose="02020603050405020304" pitchFamily="18" charset="0"/>
                <a:ea typeface="宋体" panose="02010600030101010101" pitchFamily="2" charset="-122"/>
                <a:cs typeface="Times New Roman" panose="02020603050405020304" pitchFamily="18" charset="0"/>
              </a:rPr>
              <a:t>查阅</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一些数据。</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571500" indent="-571500"/>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571500" indent="-571500"/>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11. Radio waves are similar to light waves except </a:t>
            </a:r>
            <a:r>
              <a:rPr lang="en-US" altLang="zh-CN" sz="2800" u="sng" dirty="0" smtClean="0">
                <a:latin typeface="Times New Roman" panose="02020603050405020304" pitchFamily="18" charset="0"/>
                <a:ea typeface="宋体" panose="02010600030101010101" pitchFamily="2" charset="-122"/>
                <a:cs typeface="Times New Roman" panose="02020603050405020304" pitchFamily="18" charset="0"/>
              </a:rPr>
              <a:t>their</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wave length is much greater.</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无线电波与光波相似，但</a:t>
            </a:r>
            <a:r>
              <a:rPr lang="zh-CN" altLang="en-US" sz="2800" u="sng" dirty="0" smtClean="0">
                <a:latin typeface="Times New Roman" panose="02020603050405020304" pitchFamily="18" charset="0"/>
                <a:ea typeface="宋体" panose="02010600030101010101" pitchFamily="2" charset="-122"/>
                <a:cs typeface="Times New Roman" panose="02020603050405020304" pitchFamily="18" charset="0"/>
              </a:rPr>
              <a:t>无线电波的</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波长要长得多。</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sz="28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ox(i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ox(i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smtClean="0"/>
              <a:t>Words and Phrases</a:t>
            </a:r>
            <a:endParaRPr lang="en-US" dirty="0"/>
          </a:p>
        </p:txBody>
      </p:sp>
      <p:sp>
        <p:nvSpPr>
          <p:cNvPr id="3" name="文本占位符 2"/>
          <p:cNvSpPr>
            <a:spLocks noGrp="1"/>
          </p:cNvSpPr>
          <p:nvPr>
            <p:ph type="body" sz="quarter" idx="11"/>
          </p:nvPr>
        </p:nvSpPr>
        <p:spPr>
          <a:xfrm>
            <a:off x="501445" y="1321417"/>
            <a:ext cx="11341510" cy="4990890"/>
          </a:xfrm>
        </p:spPr>
        <p:txBody>
          <a:bodyPr/>
          <a:lstStyle/>
          <a:p>
            <a:r>
              <a:rPr lang="en-US" sz="2800" dirty="0" smtClean="0">
                <a:latin typeface="Times New Roman" panose="02020603050405020304" pitchFamily="18" charset="0"/>
                <a:ea typeface="宋体" panose="02010600030101010101" pitchFamily="2" charset="-122"/>
                <a:cs typeface="Times New Roman" panose="02020603050405020304" pitchFamily="18" charset="0"/>
              </a:rPr>
              <a:t>derivation [ˌ</a:t>
            </a:r>
            <a:r>
              <a:rPr lang="en-US" sz="2800" dirty="0" err="1" smtClean="0">
                <a:latin typeface="Times New Roman" panose="02020603050405020304" pitchFamily="18" charset="0"/>
                <a:ea typeface="宋体" panose="02010600030101010101" pitchFamily="2" charset="-122"/>
                <a:cs typeface="Times New Roman" panose="02020603050405020304" pitchFamily="18" charset="0"/>
              </a:rPr>
              <a:t>derɪˈveɪʃn</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i="1" dirty="0" smtClean="0">
                <a:latin typeface="Times New Roman" panose="02020603050405020304" pitchFamily="18" charset="0"/>
                <a:ea typeface="宋体" panose="02010600030101010101" pitchFamily="2" charset="-122"/>
                <a:cs typeface="Times New Roman" panose="02020603050405020304" pitchFamily="18" charset="0"/>
              </a:rPr>
              <a:t>n.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起源，由来</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词源</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permeate </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[ˈ</a:t>
            </a:r>
            <a:r>
              <a:rPr lang="en-US" sz="2800" dirty="0" err="1" smtClean="0">
                <a:latin typeface="Times New Roman" panose="02020603050405020304" pitchFamily="18" charset="0"/>
                <a:ea typeface="宋体" panose="02010600030101010101" pitchFamily="2" charset="-122"/>
                <a:cs typeface="Times New Roman" panose="02020603050405020304" pitchFamily="18" charset="0"/>
              </a:rPr>
              <a:t>pɜːmieɪt</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i="1" dirty="0" err="1" smtClean="0">
                <a:latin typeface="Times New Roman" panose="02020603050405020304" pitchFamily="18" charset="0"/>
                <a:ea typeface="宋体" panose="02010600030101010101" pitchFamily="2" charset="-122"/>
                <a:cs typeface="Times New Roman" panose="02020603050405020304" pitchFamily="18" charset="0"/>
              </a:rPr>
              <a:t>vt</a:t>
            </a:r>
            <a:r>
              <a:rPr lang="en-US" altLang="zh-CN" sz="2800" b="1" i="1" dirty="0" smtClean="0">
                <a:latin typeface="Times New Roman" panose="02020603050405020304" pitchFamily="18" charset="0"/>
                <a:ea typeface="宋体" panose="02010600030101010101" pitchFamily="2" charset="-122"/>
                <a:cs typeface="Times New Roman" panose="02020603050405020304" pitchFamily="18" charset="0"/>
              </a:rPr>
              <a:t>.&amp; vi.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弥漫</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遍布</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渗入</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渗透</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paradigm </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[ˈ</a:t>
            </a:r>
            <a:r>
              <a:rPr lang="en-US" sz="2800" dirty="0" err="1" smtClean="0">
                <a:latin typeface="Times New Roman" panose="02020603050405020304" pitchFamily="18" charset="0"/>
                <a:ea typeface="宋体" panose="02010600030101010101" pitchFamily="2" charset="-122"/>
                <a:cs typeface="Times New Roman" panose="02020603050405020304" pitchFamily="18" charset="0"/>
              </a:rPr>
              <a:t>pærədaɪm</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i="1" dirty="0" smtClean="0">
                <a:latin typeface="Times New Roman" panose="02020603050405020304" pitchFamily="18" charset="0"/>
                <a:ea typeface="宋体" panose="02010600030101010101" pitchFamily="2" charset="-122"/>
                <a:cs typeface="Times New Roman" panose="02020603050405020304" pitchFamily="18" charset="0"/>
              </a:rPr>
              <a:t>n.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范例，样式，模范</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magnitude </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[ˈ</a:t>
            </a:r>
            <a:r>
              <a:rPr lang="en-US" sz="2800" dirty="0" err="1" smtClean="0">
                <a:latin typeface="Times New Roman" panose="02020603050405020304" pitchFamily="18" charset="0"/>
                <a:ea typeface="宋体" panose="02010600030101010101" pitchFamily="2" charset="-122"/>
                <a:cs typeface="Times New Roman" panose="02020603050405020304" pitchFamily="18" charset="0"/>
              </a:rPr>
              <a:t>mæɡnɪtjuːd</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i="1" dirty="0" smtClean="0">
                <a:latin typeface="Times New Roman" panose="02020603050405020304" pitchFamily="18" charset="0"/>
                <a:ea typeface="宋体" panose="02010600030101010101" pitchFamily="2" charset="-122"/>
                <a:cs typeface="Times New Roman" panose="02020603050405020304" pitchFamily="18" charset="0"/>
              </a:rPr>
              <a:t>n.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巨大，广大</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重大，重要</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量级</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（地震）级数</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dissenting </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a:t>
            </a:r>
            <a:r>
              <a:rPr lang="en-US" sz="2800" dirty="0" err="1" smtClean="0">
                <a:latin typeface="Times New Roman" panose="02020603050405020304" pitchFamily="18" charset="0"/>
                <a:ea typeface="宋体" panose="02010600030101010101" pitchFamily="2" charset="-122"/>
                <a:cs typeface="Times New Roman" panose="02020603050405020304" pitchFamily="18" charset="0"/>
              </a:rPr>
              <a:t>dɪ'sentɪŋ</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sz="2800" b="1" i="1" dirty="0" smtClean="0">
                <a:latin typeface="Times New Roman" panose="02020603050405020304" pitchFamily="18" charset="0"/>
                <a:ea typeface="宋体" panose="02010600030101010101" pitchFamily="2" charset="-122"/>
                <a:cs typeface="Times New Roman" panose="02020603050405020304" pitchFamily="18" charset="0"/>
              </a:rPr>
              <a:t>adj.</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不同意的 </a:t>
            </a:r>
            <a:r>
              <a:rPr lang="en-US" sz="2800" b="1" i="1" dirty="0" smtClean="0">
                <a:latin typeface="Times New Roman" panose="02020603050405020304" pitchFamily="18" charset="0"/>
                <a:ea typeface="宋体" panose="02010600030101010101" pitchFamily="2" charset="-122"/>
                <a:cs typeface="Times New Roman" panose="02020603050405020304" pitchFamily="18" charset="0"/>
              </a:rPr>
              <a:t>v.</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不同意，持异议</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dissent</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的现在分词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transformation </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[ˌ</a:t>
            </a:r>
            <a:r>
              <a:rPr lang="en-US" sz="2800" dirty="0" err="1" smtClean="0">
                <a:latin typeface="Times New Roman" panose="02020603050405020304" pitchFamily="18" charset="0"/>
                <a:ea typeface="宋体" panose="02010600030101010101" pitchFamily="2" charset="-122"/>
                <a:cs typeface="Times New Roman" panose="02020603050405020304" pitchFamily="18" charset="0"/>
              </a:rPr>
              <a:t>trænsfəˈmeɪʃn</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i="1" dirty="0" smtClean="0">
                <a:latin typeface="Times New Roman" panose="02020603050405020304" pitchFamily="18" charset="0"/>
                <a:ea typeface="宋体" panose="02010600030101010101" pitchFamily="2" charset="-122"/>
                <a:cs typeface="Times New Roman" panose="02020603050405020304" pitchFamily="18" charset="0"/>
              </a:rPr>
              <a:t>n.</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变化</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&lt;</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核</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&gt;</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转换</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&lt;</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语</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&gt;</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转换</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abreaction </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a:t>
            </a:r>
            <a:r>
              <a:rPr lang="en-US" sz="2800" dirty="0" err="1" smtClean="0">
                <a:latin typeface="Times New Roman" panose="02020603050405020304" pitchFamily="18" charset="0"/>
                <a:ea typeface="宋体" panose="02010600030101010101" pitchFamily="2" charset="-122"/>
                <a:cs typeface="Times New Roman" panose="02020603050405020304" pitchFamily="18" charset="0"/>
              </a:rPr>
              <a:t>æbrɪ'ækʃ</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(ə)n] </a:t>
            </a:r>
            <a:r>
              <a:rPr lang="en-US" altLang="zh-CN" sz="2800" b="1" i="1" dirty="0" smtClean="0">
                <a:latin typeface="Times New Roman" panose="02020603050405020304" pitchFamily="18" charset="0"/>
                <a:ea typeface="宋体" panose="02010600030101010101" pitchFamily="2" charset="-122"/>
                <a:cs typeface="Times New Roman" panose="02020603050405020304" pitchFamily="18" charset="0"/>
              </a:rPr>
              <a:t>n.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消散，（情感，情绪等的）发泄</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deterioration </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a:t>
            </a:r>
            <a:r>
              <a:rPr lang="en-US" sz="2800" dirty="0" err="1" smtClean="0">
                <a:latin typeface="Times New Roman" panose="02020603050405020304" pitchFamily="18" charset="0"/>
                <a:ea typeface="宋体" panose="02010600030101010101" pitchFamily="2" charset="-122"/>
                <a:cs typeface="Times New Roman" panose="02020603050405020304" pitchFamily="18" charset="0"/>
              </a:rPr>
              <a:t>dɪˌtɪərɪəˈreɪʃən</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i="1" dirty="0" smtClean="0">
                <a:latin typeface="Times New Roman" panose="02020603050405020304" pitchFamily="18" charset="0"/>
                <a:ea typeface="宋体" panose="02010600030101010101" pitchFamily="2" charset="-122"/>
                <a:cs typeface="Times New Roman" panose="02020603050405020304" pitchFamily="18" charset="0"/>
              </a:rPr>
              <a:t>n.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恶化，变坏</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衰退</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implementation </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[ˌ</a:t>
            </a:r>
            <a:r>
              <a:rPr lang="en-US" sz="2800" dirty="0" err="1" smtClean="0">
                <a:latin typeface="Times New Roman" panose="02020603050405020304" pitchFamily="18" charset="0"/>
                <a:ea typeface="宋体" panose="02010600030101010101" pitchFamily="2" charset="-122"/>
                <a:cs typeface="Times New Roman" panose="02020603050405020304" pitchFamily="18" charset="0"/>
              </a:rPr>
              <a:t>ɪmplɪmen'teɪʃn</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i="1" dirty="0" smtClean="0">
                <a:latin typeface="Times New Roman" panose="02020603050405020304" pitchFamily="18" charset="0"/>
                <a:ea typeface="宋体" panose="02010600030101010101" pitchFamily="2" charset="-122"/>
                <a:cs typeface="Times New Roman" panose="02020603050405020304" pitchFamily="18" charset="0"/>
              </a:rPr>
              <a:t>n.</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（新政策的）实施</a:t>
            </a:r>
            <a:endPar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sz="28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689711" y="1203434"/>
            <a:ext cx="10932017" cy="4223972"/>
          </a:xfrm>
        </p:spPr>
        <p:txBody>
          <a:bodyPr/>
          <a:lstStyle/>
          <a:p>
            <a:r>
              <a:rPr lang="en-US" sz="2800" dirty="0" smtClean="0">
                <a:latin typeface="Times New Roman" panose="02020603050405020304" pitchFamily="18" charset="0"/>
                <a:ea typeface="宋体" panose="02010600030101010101" pitchFamily="2" charset="-122"/>
                <a:cs typeface="Times New Roman" panose="02020603050405020304" pitchFamily="18" charset="0"/>
              </a:rPr>
              <a:t>diode [ˈ</a:t>
            </a:r>
            <a:r>
              <a:rPr lang="en-US" sz="2800" dirty="0" err="1" smtClean="0">
                <a:latin typeface="Times New Roman" panose="02020603050405020304" pitchFamily="18" charset="0"/>
                <a:ea typeface="宋体" panose="02010600030101010101" pitchFamily="2" charset="-122"/>
                <a:cs typeface="Times New Roman" panose="02020603050405020304" pitchFamily="18" charset="0"/>
              </a:rPr>
              <a:t>daɪəʊd</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sz="2800" b="1" i="1" dirty="0" smtClean="0">
                <a:latin typeface="Times New Roman" panose="02020603050405020304" pitchFamily="18" charset="0"/>
                <a:ea typeface="宋体" panose="02010600030101010101" pitchFamily="2" charset="-122"/>
                <a:cs typeface="Times New Roman" panose="02020603050405020304" pitchFamily="18" charset="0"/>
              </a:rPr>
              <a:t>n.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二极管</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r>
              <a:rPr lang="en-US" sz="2800" dirty="0" smtClean="0">
                <a:latin typeface="Times New Roman" panose="02020603050405020304" pitchFamily="18" charset="0"/>
                <a:ea typeface="宋体" panose="02010600030101010101" pitchFamily="2" charset="-122"/>
                <a:cs typeface="Times New Roman" panose="02020603050405020304" pitchFamily="18" charset="0"/>
              </a:rPr>
              <a:t>linear [ˈ</a:t>
            </a:r>
            <a:r>
              <a:rPr lang="en-US" sz="2800" dirty="0" err="1" smtClean="0">
                <a:latin typeface="Times New Roman" panose="02020603050405020304" pitchFamily="18" charset="0"/>
                <a:ea typeface="宋体" panose="02010600030101010101" pitchFamily="2" charset="-122"/>
                <a:cs typeface="Times New Roman" panose="02020603050405020304" pitchFamily="18" charset="0"/>
              </a:rPr>
              <a:t>lɪniə</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(r)] </a:t>
            </a:r>
            <a:r>
              <a:rPr lang="en-US" altLang="zh-CN" sz="2800" b="1" i="1" dirty="0" smtClean="0">
                <a:latin typeface="Times New Roman" panose="02020603050405020304" pitchFamily="18" charset="0"/>
                <a:ea typeface="宋体" panose="02010600030101010101" pitchFamily="2" charset="-122"/>
                <a:cs typeface="Times New Roman" panose="02020603050405020304" pitchFamily="18" charset="0"/>
              </a:rPr>
              <a:t>adj.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直线的，线形的</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长度的</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&lt;</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数</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&gt;</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一次的，线性的</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r>
              <a:rPr lang="en-US" sz="2800" dirty="0" smtClean="0">
                <a:latin typeface="Times New Roman" panose="02020603050405020304" pitchFamily="18" charset="0"/>
                <a:ea typeface="宋体" panose="02010600030101010101" pitchFamily="2" charset="-122"/>
                <a:cs typeface="Times New Roman" panose="02020603050405020304" pitchFamily="18" charset="0"/>
              </a:rPr>
              <a:t>cathode-ray tube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阴极射线管</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preposition </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[ˌ</a:t>
            </a:r>
            <a:r>
              <a:rPr lang="en-US" sz="2800" dirty="0" err="1" smtClean="0">
                <a:latin typeface="Times New Roman" panose="02020603050405020304" pitchFamily="18" charset="0"/>
                <a:ea typeface="宋体" panose="02010600030101010101" pitchFamily="2" charset="-122"/>
                <a:cs typeface="Times New Roman" panose="02020603050405020304" pitchFamily="18" charset="0"/>
              </a:rPr>
              <a:t>prepəˈzɪʃn</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sz="2800" b="1" i="1" dirty="0" smtClean="0">
                <a:latin typeface="Times New Roman" panose="02020603050405020304" pitchFamily="18" charset="0"/>
                <a:ea typeface="宋体" panose="02010600030101010101" pitchFamily="2" charset="-122"/>
                <a:cs typeface="Times New Roman" panose="02020603050405020304" pitchFamily="18" charset="0"/>
              </a:rPr>
              <a:t>n.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介词</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前置词</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distort </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a:t>
            </a:r>
            <a:r>
              <a:rPr lang="en-US" sz="2800" dirty="0" err="1" smtClean="0">
                <a:latin typeface="Times New Roman" panose="02020603050405020304" pitchFamily="18" charset="0"/>
                <a:ea typeface="宋体" panose="02010600030101010101" pitchFamily="2" charset="-122"/>
                <a:cs typeface="Times New Roman" panose="02020603050405020304" pitchFamily="18" charset="0"/>
              </a:rPr>
              <a:t>dɪˈstɔːt</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i="1" dirty="0" smtClean="0">
                <a:latin typeface="Times New Roman" panose="02020603050405020304" pitchFamily="18" charset="0"/>
                <a:ea typeface="宋体" panose="02010600030101010101" pitchFamily="2" charset="-122"/>
                <a:cs typeface="Times New Roman" panose="02020603050405020304" pitchFamily="18" charset="0"/>
              </a:rPr>
              <a:t>v.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歪曲，曲解</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（使）变形，失真</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r>
              <a:rPr lang="en-US" sz="2800" dirty="0" smtClean="0">
                <a:latin typeface="Times New Roman" panose="02020603050405020304" pitchFamily="18" charset="0"/>
                <a:ea typeface="宋体" panose="02010600030101010101" pitchFamily="2" charset="-122"/>
                <a:cs typeface="Times New Roman" panose="02020603050405020304" pitchFamily="18" charset="0"/>
              </a:rPr>
              <a:t>fantastically [</a:t>
            </a:r>
            <a:r>
              <a:rPr lang="en-US" sz="2800" dirty="0" err="1" smtClean="0">
                <a:latin typeface="Times New Roman" panose="02020603050405020304" pitchFamily="18" charset="0"/>
                <a:ea typeface="宋体" panose="02010600030101010101" pitchFamily="2" charset="-122"/>
                <a:cs typeface="Times New Roman" panose="02020603050405020304" pitchFamily="18" charset="0"/>
              </a:rPr>
              <a:t>fæn'tæstɪklɪ</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adv.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想像中地；奇特地；难以置信地</a:t>
            </a:r>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sz="28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srgbClr val="3B3B3B"/>
                </a:solidFill>
              </a:rPr>
              <a:t>Part </a:t>
            </a:r>
            <a:r>
              <a:rPr lang="en-US" altLang="zh-CN" dirty="0" smtClean="0">
                <a:solidFill>
                  <a:srgbClr val="3B3B3B"/>
                </a:solidFill>
              </a:rPr>
              <a:t>one </a:t>
            </a:r>
            <a:r>
              <a:rPr lang="en-US" altLang="zh-CN" dirty="0">
                <a:solidFill>
                  <a:srgbClr val="3B3B3B"/>
                </a:solidFill>
              </a:rPr>
              <a:t>Understanding Words</a:t>
            </a:r>
            <a:endParaRPr lang="en-US" altLang="zh-CN" dirty="0">
              <a:solidFill>
                <a:srgbClr val="3B3B3B"/>
              </a:solidFill>
            </a:endParaRPr>
          </a:p>
          <a:p>
            <a:endParaRPr lang="zh-CN" altLang="en-US" dirty="0"/>
          </a:p>
        </p:txBody>
      </p:sp>
      <p:sp>
        <p:nvSpPr>
          <p:cNvPr id="3" name="文本占位符 2"/>
          <p:cNvSpPr>
            <a:spLocks noGrp="1"/>
          </p:cNvSpPr>
          <p:nvPr>
            <p:ph type="body" sz="quarter" idx="11"/>
          </p:nvPr>
        </p:nvSpPr>
        <p:spPr>
          <a:xfrm>
            <a:off x="689712" y="1203433"/>
            <a:ext cx="8656269" cy="5101573"/>
          </a:xfrm>
        </p:spPr>
        <p:txBody>
          <a:bodyPr/>
          <a:lstStyle/>
          <a:p>
            <a:r>
              <a:rPr lang="en-US" altLang="zh-CN" b="1" dirty="0">
                <a:solidFill>
                  <a:srgbClr val="0070C0"/>
                </a:solidFill>
                <a:latin typeface="Arial" panose="020B0604020202020204" pitchFamily="34" charset="0"/>
                <a:cs typeface="Arial" panose="020B0604020202020204" pitchFamily="34" charset="0"/>
              </a:rPr>
              <a:t>Examples</a:t>
            </a:r>
            <a:endParaRPr lang="en-US" altLang="zh-CN" b="1" dirty="0">
              <a:solidFill>
                <a:srgbClr val="0070C0"/>
              </a:solidFill>
              <a:latin typeface="Arial" panose="020B0604020202020204" pitchFamily="34" charset="0"/>
              <a:cs typeface="Arial" panose="020B0604020202020204" pitchFamily="34" charset="0"/>
            </a:endParaRPr>
          </a:p>
          <a:p>
            <a:r>
              <a:rPr lang="en-US" altLang="zh-CN" dirty="0" smtClean="0">
                <a:solidFill>
                  <a:schemeClr val="accent1"/>
                </a:solidFill>
              </a:rPr>
              <a:t>Latitude </a:t>
            </a:r>
            <a:r>
              <a:rPr lang="zh-CN" altLang="en-US" dirty="0" smtClean="0">
                <a:solidFill>
                  <a:schemeClr val="accent1"/>
                </a:solidFill>
              </a:rPr>
              <a:t>维度 </a:t>
            </a:r>
            <a:r>
              <a:rPr lang="en-US" altLang="zh-CN" dirty="0" smtClean="0">
                <a:solidFill>
                  <a:schemeClr val="accent1"/>
                </a:solidFill>
              </a:rPr>
              <a:t>or longitude </a:t>
            </a:r>
            <a:r>
              <a:rPr lang="zh-CN" altLang="en-US" dirty="0" smtClean="0">
                <a:solidFill>
                  <a:schemeClr val="accent1"/>
                </a:solidFill>
              </a:rPr>
              <a:t>经度</a:t>
            </a:r>
            <a:endParaRPr lang="en-US" altLang="zh-CN" dirty="0" smtClean="0">
              <a:solidFill>
                <a:schemeClr val="accent1"/>
              </a:solidFill>
            </a:endParaRPr>
          </a:p>
          <a:p>
            <a:pPr marL="457200" indent="-457200">
              <a:buAutoNum type="arabicPeriod"/>
            </a:pPr>
            <a:r>
              <a:rPr lang="en-US" altLang="zh-CN" dirty="0" smtClean="0">
                <a:solidFill>
                  <a:schemeClr val="accent1"/>
                </a:solidFill>
              </a:rPr>
              <a:t>Individual American politicians have great </a:t>
            </a:r>
            <a:r>
              <a:rPr lang="en-US" altLang="zh-CN" dirty="0" smtClean="0">
                <a:solidFill>
                  <a:schemeClr val="tx2"/>
                </a:solidFill>
              </a:rPr>
              <a:t>latitude</a:t>
            </a:r>
            <a:r>
              <a:rPr lang="en-US" altLang="zh-CN" dirty="0" smtClean="0">
                <a:solidFill>
                  <a:schemeClr val="accent1"/>
                </a:solidFill>
              </a:rPr>
              <a:t> to propose new laws.</a:t>
            </a:r>
            <a:endParaRPr lang="en-US" altLang="zh-CN" dirty="0" smtClean="0">
              <a:solidFill>
                <a:schemeClr val="accent1"/>
              </a:solidFill>
            </a:endParaRPr>
          </a:p>
          <a:p>
            <a:r>
              <a:rPr lang="zh-CN" altLang="en-US" dirty="0" smtClean="0">
                <a:solidFill>
                  <a:schemeClr val="accent1"/>
                </a:solidFill>
              </a:rPr>
              <a:t>    在提出新的立法方面，美国政客有很大的</a:t>
            </a:r>
            <a:r>
              <a:rPr lang="zh-CN" altLang="en-US" dirty="0" smtClean="0">
                <a:solidFill>
                  <a:schemeClr val="tx2"/>
                </a:solidFill>
              </a:rPr>
              <a:t>自由权</a:t>
            </a:r>
            <a:r>
              <a:rPr lang="zh-CN" altLang="en-US" dirty="0" smtClean="0">
                <a:solidFill>
                  <a:schemeClr val="accent1"/>
                </a:solidFill>
              </a:rPr>
              <a:t>。</a:t>
            </a:r>
            <a:endParaRPr lang="en-US" altLang="zh-CN" dirty="0" smtClean="0">
              <a:solidFill>
                <a:schemeClr val="accent1"/>
              </a:solidFill>
            </a:endParaRPr>
          </a:p>
          <a:p>
            <a:r>
              <a:rPr lang="en-US" altLang="zh-CN" dirty="0" smtClean="0">
                <a:solidFill>
                  <a:schemeClr val="accent1"/>
                </a:solidFill>
              </a:rPr>
              <a:t>2. A long </a:t>
            </a:r>
            <a:r>
              <a:rPr lang="en-US" altLang="zh-CN" dirty="0" smtClean="0">
                <a:solidFill>
                  <a:schemeClr val="tx2"/>
                </a:solidFill>
              </a:rPr>
              <a:t>longitude</a:t>
            </a:r>
            <a:r>
              <a:rPr lang="en-US" altLang="zh-CN" dirty="0" smtClean="0">
                <a:solidFill>
                  <a:schemeClr val="accent1"/>
                </a:solidFill>
              </a:rPr>
              <a:t> study finds that we feel less negative emotion as life progresses.</a:t>
            </a:r>
            <a:endParaRPr lang="en-US" altLang="zh-CN" dirty="0" smtClean="0">
              <a:solidFill>
                <a:schemeClr val="accent1"/>
              </a:solidFill>
            </a:endParaRPr>
          </a:p>
          <a:p>
            <a:r>
              <a:rPr lang="en-US" altLang="zh-CN" dirty="0">
                <a:solidFill>
                  <a:schemeClr val="accent1"/>
                </a:solidFill>
              </a:rPr>
              <a:t> </a:t>
            </a:r>
            <a:r>
              <a:rPr lang="en-US" altLang="zh-CN" dirty="0" smtClean="0">
                <a:solidFill>
                  <a:schemeClr val="accent1"/>
                </a:solidFill>
              </a:rPr>
              <a:t>   </a:t>
            </a:r>
            <a:r>
              <a:rPr lang="zh-CN" altLang="en-US" dirty="0" smtClean="0">
                <a:solidFill>
                  <a:schemeClr val="accent1"/>
                </a:solidFill>
              </a:rPr>
              <a:t>一次大型的（对各种年龄段人群的）</a:t>
            </a:r>
            <a:r>
              <a:rPr lang="zh-CN" altLang="en-US" dirty="0" smtClean="0">
                <a:solidFill>
                  <a:schemeClr val="tx2"/>
                </a:solidFill>
              </a:rPr>
              <a:t>纵向的</a:t>
            </a:r>
            <a:r>
              <a:rPr lang="zh-CN" altLang="en-US" dirty="0" smtClean="0">
                <a:solidFill>
                  <a:schemeClr val="accent1"/>
                </a:solidFill>
              </a:rPr>
              <a:t>研究表明，随着年龄的增长，我们的消极情绪会越来越少。</a:t>
            </a:r>
            <a:endParaRPr lang="zh-CN" altLang="en-US" dirty="0">
              <a:solidFill>
                <a:schemeClr val="accent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1" y="657333"/>
            <a:ext cx="10582025" cy="441325"/>
          </a:xfrm>
        </p:spPr>
        <p:txBody>
          <a:bodyPr/>
          <a:lstStyle/>
          <a:p>
            <a:pPr>
              <a:lnSpc>
                <a:spcPct val="100000"/>
              </a:lnSpc>
            </a:pPr>
            <a:r>
              <a:rPr lang="en-US" altLang="zh-CN" dirty="0">
                <a:solidFill>
                  <a:schemeClr val="accent1"/>
                </a:solidFill>
              </a:rPr>
              <a:t>Part </a:t>
            </a:r>
            <a:r>
              <a:rPr lang="en-US" altLang="zh-CN" dirty="0" smtClean="0">
                <a:solidFill>
                  <a:schemeClr val="accent1"/>
                </a:solidFill>
              </a:rPr>
              <a:t>one </a:t>
            </a:r>
            <a:r>
              <a:rPr lang="en-US" altLang="zh-CN" dirty="0">
                <a:solidFill>
                  <a:schemeClr val="accent1"/>
                </a:solidFill>
              </a:rPr>
              <a:t>Understanding Words</a:t>
            </a:r>
            <a:endParaRPr lang="en-US" altLang="zh-CN" dirty="0">
              <a:solidFill>
                <a:schemeClr val="accent1"/>
              </a:solidFill>
            </a:endParaRPr>
          </a:p>
          <a:p>
            <a:pPr>
              <a:lnSpc>
                <a:spcPct val="100000"/>
              </a:lnSpc>
            </a:pPr>
            <a:endParaRPr lang="en-US" altLang="zh-CN" dirty="0">
              <a:solidFill>
                <a:schemeClr val="accent1"/>
              </a:solidFill>
            </a:endParaRPr>
          </a:p>
          <a:p>
            <a:pPr>
              <a:lnSpc>
                <a:spcPct val="100000"/>
              </a:lnSpc>
            </a:pPr>
            <a:endParaRPr lang="en-US" altLang="zh-CN" dirty="0">
              <a:solidFill>
                <a:schemeClr val="accent1"/>
              </a:solidFill>
            </a:endParaRPr>
          </a:p>
        </p:txBody>
      </p:sp>
      <p:sp>
        <p:nvSpPr>
          <p:cNvPr id="4" name="文本占位符 3"/>
          <p:cNvSpPr>
            <a:spLocks noGrp="1"/>
          </p:cNvSpPr>
          <p:nvPr>
            <p:ph type="body" sz="quarter" idx="11"/>
          </p:nvPr>
        </p:nvSpPr>
        <p:spPr>
          <a:xfrm>
            <a:off x="689712" y="1216087"/>
            <a:ext cx="11140338" cy="5270437"/>
          </a:xfrm>
        </p:spPr>
        <p:txBody>
          <a:bodyPr/>
          <a:lstStyle/>
          <a:p>
            <a:pPr algn="just">
              <a:lnSpc>
                <a:spcPct val="100000"/>
              </a:lnSpc>
              <a:spcBef>
                <a:spcPts val="0"/>
              </a:spcBef>
            </a:pPr>
            <a:r>
              <a:rPr lang="en-US" altLang="zh-CN" sz="2800" b="1" dirty="0">
                <a:solidFill>
                  <a:srgbClr val="F29000"/>
                </a:solidFill>
                <a:latin typeface="Arial" panose="020B0604020202020204" pitchFamily="34" charset="0"/>
                <a:cs typeface="Arial" panose="020B0604020202020204" pitchFamily="34" charset="0"/>
              </a:rPr>
              <a:t>1.3 Acronyms (</a:t>
            </a:r>
            <a:r>
              <a:rPr lang="zh-CN" altLang="en-US" sz="2800" b="1" dirty="0">
                <a:solidFill>
                  <a:srgbClr val="F29000"/>
                </a:solidFill>
                <a:latin typeface="Arial" panose="020B0604020202020204" pitchFamily="34" charset="0"/>
                <a:cs typeface="Arial" panose="020B0604020202020204" pitchFamily="34" charset="0"/>
              </a:rPr>
              <a:t>首字母缩略语</a:t>
            </a:r>
            <a:r>
              <a:rPr lang="en-US" altLang="zh-CN" sz="2800" b="1" dirty="0">
                <a:solidFill>
                  <a:srgbClr val="F29000"/>
                </a:solidFill>
                <a:latin typeface="Arial" panose="020B0604020202020204" pitchFamily="34" charset="0"/>
                <a:cs typeface="Arial" panose="020B0604020202020204" pitchFamily="34" charset="0"/>
              </a:rPr>
              <a:t>)</a:t>
            </a:r>
            <a:endParaRPr lang="en-US" altLang="zh-CN" sz="2800" b="1" dirty="0">
              <a:solidFill>
                <a:srgbClr val="F29000"/>
              </a:solidFill>
              <a:latin typeface="Arial" panose="020B0604020202020204" pitchFamily="34" charset="0"/>
              <a:cs typeface="Arial" panose="020B0604020202020204" pitchFamily="34" charset="0"/>
            </a:endParaRP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IAPO                                           </a:t>
            </a:r>
            <a:endParaRPr lang="en-US" altLang="zh-CN" sz="2700" dirty="0">
              <a:solidFill>
                <a:schemeClr val="accent1"/>
              </a:solidFill>
              <a:latin typeface="Times New Roman" panose="02020603050405020304" pitchFamily="18" charset="0"/>
              <a:cs typeface="Times New Roman" panose="02020603050405020304" pitchFamily="18" charset="0"/>
            </a:endParaRP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OPEC</a:t>
            </a:r>
            <a:endParaRPr lang="en-US" altLang="zh-CN" sz="2700" dirty="0">
              <a:solidFill>
                <a:schemeClr val="accent1"/>
              </a:solidFill>
              <a:latin typeface="Times New Roman" panose="02020603050405020304" pitchFamily="18" charset="0"/>
              <a:cs typeface="Times New Roman" panose="02020603050405020304" pitchFamily="18" charset="0"/>
            </a:endParaRP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HTTP</a:t>
            </a:r>
            <a:endParaRPr lang="en-US" altLang="zh-CN" sz="2700" dirty="0">
              <a:solidFill>
                <a:schemeClr val="accent1"/>
              </a:solidFill>
              <a:latin typeface="Times New Roman" panose="02020603050405020304" pitchFamily="18" charset="0"/>
              <a:cs typeface="Times New Roman" panose="02020603050405020304" pitchFamily="18" charset="0"/>
            </a:endParaRP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DNS </a:t>
            </a:r>
            <a:endParaRPr lang="en-US" altLang="zh-CN" sz="2700" dirty="0">
              <a:solidFill>
                <a:schemeClr val="accent1"/>
              </a:solidFill>
              <a:latin typeface="Times New Roman" panose="02020603050405020304" pitchFamily="18" charset="0"/>
              <a:cs typeface="Times New Roman" panose="02020603050405020304" pitchFamily="18" charset="0"/>
            </a:endParaRP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WLAN</a:t>
            </a:r>
            <a:endParaRPr lang="en-US" altLang="zh-CN" sz="2700" dirty="0">
              <a:solidFill>
                <a:schemeClr val="accent1"/>
              </a:solidFill>
              <a:latin typeface="Times New Roman" panose="02020603050405020304" pitchFamily="18" charset="0"/>
              <a:cs typeface="Times New Roman" panose="02020603050405020304" pitchFamily="18" charset="0"/>
            </a:endParaRP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CDMA</a:t>
            </a:r>
            <a:endParaRPr lang="en-US" altLang="zh-CN" sz="2700" dirty="0">
              <a:solidFill>
                <a:schemeClr val="accent1"/>
              </a:solidFill>
              <a:latin typeface="Times New Roman" panose="02020603050405020304" pitchFamily="18" charset="0"/>
              <a:cs typeface="Times New Roman" panose="02020603050405020304" pitchFamily="18" charset="0"/>
            </a:endParaRP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SIM</a:t>
            </a:r>
            <a:endParaRPr lang="en-US" altLang="zh-CN" sz="2700" dirty="0">
              <a:solidFill>
                <a:schemeClr val="accent1"/>
              </a:solidFill>
              <a:latin typeface="Times New Roman" panose="02020603050405020304" pitchFamily="18" charset="0"/>
              <a:cs typeface="Times New Roman" panose="02020603050405020304" pitchFamily="18" charset="0"/>
            </a:endParaRP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GSM</a:t>
            </a:r>
            <a:endParaRPr lang="en-US" altLang="zh-CN" sz="2700" dirty="0">
              <a:solidFill>
                <a:schemeClr val="accent1"/>
              </a:solidFill>
              <a:latin typeface="Times New Roman" panose="02020603050405020304" pitchFamily="18" charset="0"/>
              <a:cs typeface="Times New Roman" panose="02020603050405020304" pitchFamily="18" charset="0"/>
            </a:endParaRPr>
          </a:p>
          <a:p>
            <a:pPr marL="457200" indent="-457200">
              <a:lnSpc>
                <a:spcPct val="100000"/>
              </a:lnSpc>
              <a:spcBef>
                <a:spcPts val="1800"/>
              </a:spcBef>
              <a:buFont typeface="Wingdings" panose="05000000000000000000" pitchFamily="2" charset="2"/>
              <a:buChar char="u"/>
            </a:pPr>
            <a:r>
              <a:rPr lang="en-US" altLang="zh-CN" sz="2800" dirty="0">
                <a:solidFill>
                  <a:srgbClr val="C00000"/>
                </a:solidFill>
                <a:latin typeface="Arial" panose="020B0604020202020204" pitchFamily="34" charset="0"/>
                <a:cs typeface="Arial" panose="020B0604020202020204" pitchFamily="34" charset="0"/>
              </a:rPr>
              <a:t>Accumulate them when reading</a:t>
            </a:r>
            <a:r>
              <a:rPr lang="en-US" altLang="zh-CN" sz="2700" dirty="0">
                <a:solidFill>
                  <a:srgbClr val="C00000"/>
                </a:solidFill>
                <a:latin typeface="Times New Roman" panose="02020603050405020304" pitchFamily="18" charset="0"/>
                <a:cs typeface="Times New Roman" panose="02020603050405020304" pitchFamily="18" charset="0"/>
              </a:rPr>
              <a:t>.</a:t>
            </a:r>
            <a:endParaRPr lang="zh-CN" altLang="en-US" sz="2300" dirty="0">
              <a:solidFill>
                <a:schemeClr val="accent1">
                  <a:lumMod val="75000"/>
                </a:schemeClr>
              </a:solidFill>
            </a:endParaRPr>
          </a:p>
        </p:txBody>
      </p:sp>
      <p:sp>
        <p:nvSpPr>
          <p:cNvPr id="8" name="文本框 7"/>
          <p:cNvSpPr txBox="1"/>
          <p:nvPr/>
        </p:nvSpPr>
        <p:spPr>
          <a:xfrm>
            <a:off x="2448819" y="1753654"/>
            <a:ext cx="9856416" cy="49244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International Association of Physical Oceanography</a:t>
            </a:r>
            <a:r>
              <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rPr>
              <a:t>国际物理海洋学协会</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endParaRPr>
          </a:p>
        </p:txBody>
      </p:sp>
      <p:sp>
        <p:nvSpPr>
          <p:cNvPr id="9" name="文本框 8"/>
          <p:cNvSpPr txBox="1"/>
          <p:nvPr/>
        </p:nvSpPr>
        <p:spPr>
          <a:xfrm>
            <a:off x="2448819" y="2239555"/>
            <a:ext cx="8767528" cy="49244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Organization of Petroleum Exporting Countries </a:t>
            </a:r>
            <a:r>
              <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rPr>
              <a:t>石油输出国组织</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endParaRPr>
          </a:p>
        </p:txBody>
      </p:sp>
      <p:sp>
        <p:nvSpPr>
          <p:cNvPr id="11" name="文本框 10"/>
          <p:cNvSpPr txBox="1"/>
          <p:nvPr/>
        </p:nvSpPr>
        <p:spPr>
          <a:xfrm>
            <a:off x="2448819" y="2715075"/>
            <a:ext cx="6431312" cy="49244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hyper-text transmission protocol </a:t>
            </a:r>
            <a:r>
              <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rPr>
              <a:t>文件传输协议</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endParaRPr>
          </a:p>
        </p:txBody>
      </p:sp>
      <p:sp>
        <p:nvSpPr>
          <p:cNvPr id="13" name="文本框 12"/>
          <p:cNvSpPr txBox="1"/>
          <p:nvPr/>
        </p:nvSpPr>
        <p:spPr>
          <a:xfrm>
            <a:off x="2448819" y="3190595"/>
            <a:ext cx="4314001" cy="49244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domain name system </a:t>
            </a:r>
            <a:r>
              <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rPr>
              <a:t>域名系统</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endParaRPr>
          </a:p>
        </p:txBody>
      </p:sp>
      <p:sp>
        <p:nvSpPr>
          <p:cNvPr id="16" name="文本框 15"/>
          <p:cNvSpPr txBox="1"/>
          <p:nvPr/>
        </p:nvSpPr>
        <p:spPr>
          <a:xfrm>
            <a:off x="2448819" y="3676323"/>
            <a:ext cx="5440913" cy="49244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wireless local area network </a:t>
            </a:r>
            <a:r>
              <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rPr>
              <a:t>无线局域网</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endParaRPr>
          </a:p>
        </p:txBody>
      </p:sp>
      <p:sp>
        <p:nvSpPr>
          <p:cNvPr id="17" name="文本框 16"/>
          <p:cNvSpPr txBox="1"/>
          <p:nvPr/>
        </p:nvSpPr>
        <p:spPr>
          <a:xfrm>
            <a:off x="2448819" y="4162051"/>
            <a:ext cx="5415265" cy="49244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code division multiple access </a:t>
            </a:r>
            <a:r>
              <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rPr>
              <a:t>码分多址</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endParaRPr>
          </a:p>
        </p:txBody>
      </p:sp>
      <p:sp>
        <p:nvSpPr>
          <p:cNvPr id="18" name="文本框 17"/>
          <p:cNvSpPr txBox="1"/>
          <p:nvPr/>
        </p:nvSpPr>
        <p:spPr>
          <a:xfrm>
            <a:off x="2448819" y="4637742"/>
            <a:ext cx="5670142" cy="49244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subscriber identity</a:t>
            </a:r>
            <a:r>
              <a:rPr kumimoji="0" lang="en-US" altLang="zh-CN" sz="2600" b="0" i="0" u="none" strike="noStrike" kern="1200" cap="none" spc="0" normalizeH="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 module </a:t>
            </a:r>
            <a:r>
              <a:rPr kumimoji="0" lang="zh-CN" altLang="en-US" sz="2400" b="0" i="0" u="none" strike="noStrike" kern="1200" cap="none" spc="0" normalizeH="0" noProof="0" dirty="0">
                <a:ln>
                  <a:noFill/>
                </a:ln>
                <a:solidFill>
                  <a:srgbClr val="002060"/>
                </a:solidFill>
                <a:effectLst/>
                <a:uLnTx/>
                <a:uFillTx/>
                <a:latin typeface="黑体" panose="02010609060101010101" pitchFamily="49" charset="-122"/>
                <a:ea typeface="黑体" panose="02010609060101010101" pitchFamily="49" charset="-122"/>
                <a:cs typeface="+mn-cs"/>
              </a:rPr>
              <a:t>用户标识模块</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endParaRPr>
          </a:p>
        </p:txBody>
      </p:sp>
      <p:sp>
        <p:nvSpPr>
          <p:cNvPr id="19" name="文本框 18"/>
          <p:cNvSpPr txBox="1"/>
          <p:nvPr/>
        </p:nvSpPr>
        <p:spPr>
          <a:xfrm>
            <a:off x="2448819" y="5132015"/>
            <a:ext cx="8342348" cy="49244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global</a:t>
            </a:r>
            <a:r>
              <a:rPr kumimoji="0" lang="en-US" altLang="zh-CN" sz="2600" b="0" i="0" u="none" strike="noStrike" kern="1200" cap="none" spc="0" normalizeH="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 system for mobile communications </a:t>
            </a:r>
            <a:r>
              <a:rPr kumimoji="0" lang="zh-CN" altLang="en-US" sz="2400" b="0" i="0" u="none" strike="noStrike" kern="1200" cap="none" spc="0" normalizeH="0" noProof="0" dirty="0">
                <a:ln>
                  <a:noFill/>
                </a:ln>
                <a:solidFill>
                  <a:srgbClr val="002060"/>
                </a:solidFill>
                <a:effectLst/>
                <a:uLnTx/>
                <a:uFillTx/>
                <a:latin typeface="黑体" panose="02010609060101010101" pitchFamily="49" charset="-122"/>
                <a:ea typeface="黑体" panose="02010609060101010101" pitchFamily="49" charset="-122"/>
                <a:cs typeface="+mn-cs"/>
              </a:rPr>
              <a:t>全球移动通信系统</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wipe(left)">
                                      <p:cBhvr>
                                        <p:cTn id="10" dur="500"/>
                                        <p:tgtEl>
                                          <p:spTgt spid="4">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wipe(left)">
                                      <p:cBhvr>
                                        <p:cTn id="13" dur="500"/>
                                        <p:tgtEl>
                                          <p:spTgt spid="4">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wipe(left)">
                                      <p:cBhvr>
                                        <p:cTn id="16" dur="500"/>
                                        <p:tgtEl>
                                          <p:spTgt spid="4">
                                            <p:txEl>
                                              <p:pRg st="4" end="4"/>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wipe(left)">
                                      <p:cBhvr>
                                        <p:cTn id="19" dur="500"/>
                                        <p:tgtEl>
                                          <p:spTgt spid="4">
                                            <p:txEl>
                                              <p:pRg st="5" end="5"/>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left)">
                                      <p:cBhvr>
                                        <p:cTn id="22" dur="500"/>
                                        <p:tgtEl>
                                          <p:spTgt spid="4">
                                            <p:txEl>
                                              <p:pRg st="6" end="6"/>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wipe(left)">
                                      <p:cBhvr>
                                        <p:cTn id="25" dur="500"/>
                                        <p:tgtEl>
                                          <p:spTgt spid="4">
                                            <p:txEl>
                                              <p:pRg st="7" end="7"/>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
                                            <p:txEl>
                                              <p:pRg st="8" end="8"/>
                                            </p:txEl>
                                          </p:spTgt>
                                        </p:tgtEl>
                                        <p:attrNameLst>
                                          <p:attrName>style.visibility</p:attrName>
                                        </p:attrNameLst>
                                      </p:cBhvr>
                                      <p:to>
                                        <p:strVal val="visible"/>
                                      </p:to>
                                    </p:set>
                                    <p:animEffect transition="in" filter="wipe(left)">
                                      <p:cBhvr>
                                        <p:cTn id="28" dur="500"/>
                                        <p:tgtEl>
                                          <p:spTgt spid="4">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4">
                                            <p:txEl>
                                              <p:pRg st="9" end="9"/>
                                            </p:txEl>
                                          </p:spTgt>
                                        </p:tgtEl>
                                        <p:attrNameLst>
                                          <p:attrName>style.visibility</p:attrName>
                                        </p:attrNameLst>
                                      </p:cBhvr>
                                      <p:to>
                                        <p:strVal val="visible"/>
                                      </p:to>
                                    </p:set>
                                    <p:animEffect transition="in" filter="wipe(left)">
                                      <p:cBhvr>
                                        <p:cTn id="65"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8" grpId="0"/>
      <p:bldP spid="9" grpId="0"/>
      <p:bldP spid="11" grpId="0"/>
      <p:bldP spid="13" grpId="0"/>
      <p:bldP spid="16" grpId="0"/>
      <p:bldP spid="17" grpId="0"/>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1" y="657333"/>
            <a:ext cx="10582025" cy="441325"/>
          </a:xfrm>
        </p:spPr>
        <p:txBody>
          <a:bodyPr/>
          <a:lstStyle/>
          <a:p>
            <a:pPr lvl="0">
              <a:lnSpc>
                <a:spcPct val="100000"/>
              </a:lnSpc>
            </a:pPr>
            <a:r>
              <a:rPr lang="en-US" altLang="zh-CN" dirty="0">
                <a:solidFill>
                  <a:srgbClr val="3B3B3B"/>
                </a:solidFill>
              </a:rPr>
              <a:t>Part </a:t>
            </a:r>
            <a:r>
              <a:rPr lang="en-US" altLang="zh-CN" dirty="0" smtClean="0">
                <a:solidFill>
                  <a:srgbClr val="3B3B3B"/>
                </a:solidFill>
              </a:rPr>
              <a:t>one </a:t>
            </a:r>
            <a:r>
              <a:rPr lang="en-US" altLang="zh-CN" dirty="0">
                <a:solidFill>
                  <a:srgbClr val="3B3B3B"/>
                </a:solidFill>
              </a:rPr>
              <a:t>Understanding Words</a:t>
            </a:r>
            <a:endParaRPr lang="en-US" altLang="zh-CN" dirty="0">
              <a:solidFill>
                <a:srgbClr val="3B3B3B"/>
              </a:solidFill>
            </a:endParaRPr>
          </a:p>
          <a:p>
            <a:pPr>
              <a:lnSpc>
                <a:spcPct val="100000"/>
              </a:lnSpc>
            </a:pPr>
            <a:endParaRPr lang="en-US" altLang="zh-CN" dirty="0">
              <a:solidFill>
                <a:schemeClr val="accent1"/>
              </a:solidFill>
            </a:endParaRPr>
          </a:p>
        </p:txBody>
      </p:sp>
      <p:sp>
        <p:nvSpPr>
          <p:cNvPr id="4" name="文本占位符 3"/>
          <p:cNvSpPr>
            <a:spLocks noGrp="1"/>
          </p:cNvSpPr>
          <p:nvPr>
            <p:ph type="body" sz="quarter" idx="11"/>
          </p:nvPr>
        </p:nvSpPr>
        <p:spPr>
          <a:xfrm>
            <a:off x="689712" y="1216087"/>
            <a:ext cx="11216538" cy="5319885"/>
          </a:xfrm>
        </p:spPr>
        <p:txBody>
          <a:bodyPr/>
          <a:lstStyle/>
          <a:p>
            <a:pPr lvl="0" algn="just">
              <a:lnSpc>
                <a:spcPct val="150000"/>
              </a:lnSpc>
            </a:pPr>
            <a:r>
              <a:rPr lang="en-US" altLang="zh-CN" sz="2800" b="1" dirty="0">
                <a:solidFill>
                  <a:srgbClr val="F29000"/>
                </a:solidFill>
              </a:rPr>
              <a:t>2. Non-Technical Words</a:t>
            </a:r>
            <a:endParaRPr lang="en-US" altLang="zh-CN" sz="2800" b="1" dirty="0">
              <a:solidFill>
                <a:srgbClr val="F29000"/>
              </a:solidFill>
            </a:endParaRPr>
          </a:p>
          <a:p>
            <a:pPr lvl="0" algn="just">
              <a:lnSpc>
                <a:spcPct val="120000"/>
              </a:lnSpc>
            </a:pPr>
            <a:r>
              <a:rPr lang="en-US" altLang="zh-CN" sz="2800" b="1" dirty="0">
                <a:solidFill>
                  <a:srgbClr val="F29000"/>
                </a:solidFill>
                <a:latin typeface="Arial" panose="020B0604020202020204" pitchFamily="34" charset="0"/>
                <a:cs typeface="Arial" panose="020B0604020202020204" pitchFamily="34" charset="0"/>
              </a:rPr>
              <a:t>2.1 To distinguish the parts of speech</a:t>
            </a:r>
            <a:endParaRPr lang="en-US" altLang="zh-CN" sz="2800" b="1" dirty="0">
              <a:solidFill>
                <a:srgbClr val="F29000"/>
              </a:solidFill>
              <a:latin typeface="Arial" panose="020B0604020202020204" pitchFamily="34" charset="0"/>
              <a:cs typeface="Arial" panose="020B0604020202020204" pitchFamily="34" charset="0"/>
            </a:endParaRPr>
          </a:p>
          <a:p>
            <a:pPr lvl="0" algn="just">
              <a:lnSpc>
                <a:spcPct val="120000"/>
              </a:lnSpc>
            </a:pPr>
            <a:r>
              <a:rPr lang="en-US" altLang="zh-CN" sz="2800" b="1" dirty="0">
                <a:solidFill>
                  <a:schemeClr val="accent1"/>
                </a:solidFill>
                <a:latin typeface="Arial" panose="020B0604020202020204" pitchFamily="34" charset="0"/>
                <a:cs typeface="Arial" panose="020B0604020202020204" pitchFamily="34" charset="0"/>
              </a:rPr>
              <a:t>Can you tell the parts of speech of the highlighted words?</a:t>
            </a:r>
            <a:endParaRPr lang="en-US" altLang="zh-CN" sz="2800" b="1" dirty="0">
              <a:solidFill>
                <a:schemeClr val="accent1"/>
              </a:solidFill>
              <a:latin typeface="Arial" panose="020B0604020202020204" pitchFamily="34" charset="0"/>
              <a:cs typeface="Arial" panose="020B0604020202020204" pitchFamily="34" charset="0"/>
            </a:endParaRPr>
          </a:p>
          <a:p>
            <a:pPr>
              <a:lnSpc>
                <a:spcPct val="100000"/>
              </a:lnSpc>
              <a:spcBef>
                <a:spcPts val="1200"/>
              </a:spcBef>
            </a:pPr>
            <a:r>
              <a:rPr lang="en-US" altLang="zh-CN" sz="2800" dirty="0">
                <a:solidFill>
                  <a:schemeClr val="accent1"/>
                </a:solidFill>
                <a:latin typeface="Arial" panose="020B0604020202020204" pitchFamily="34" charset="0"/>
                <a:cs typeface="Arial" panose="020B0604020202020204" pitchFamily="34" charset="0"/>
              </a:rPr>
              <a:t>     1. He thought that </a:t>
            </a:r>
            <a:r>
              <a:rPr lang="en-US" altLang="zh-CN" sz="2800" dirty="0">
                <a:solidFill>
                  <a:srgbClr val="C00000"/>
                </a:solidFill>
                <a:latin typeface="Arial" panose="020B0604020202020204" pitchFamily="34" charset="0"/>
                <a:cs typeface="Arial" panose="020B0604020202020204" pitchFamily="34" charset="0"/>
              </a:rPr>
              <a:t>directly</a:t>
            </a:r>
            <a:r>
              <a:rPr lang="en-US" altLang="zh-CN" sz="2800" dirty="0">
                <a:solidFill>
                  <a:schemeClr val="accent1"/>
                </a:solidFill>
                <a:latin typeface="Arial" panose="020B0604020202020204" pitchFamily="34" charset="0"/>
                <a:cs typeface="Arial" panose="020B0604020202020204" pitchFamily="34" charset="0"/>
              </a:rPr>
              <a:t> internal confidence in the regime </a:t>
            </a:r>
            <a:r>
              <a:rPr lang="en-US" altLang="zh-CN" dirty="0">
                <a:solidFill>
                  <a:schemeClr val="accent1"/>
                </a:solidFill>
              </a:rPr>
              <a:t>/</a:t>
            </a:r>
            <a:r>
              <a:rPr lang="en-US" altLang="zh-CN" dirty="0" err="1">
                <a:solidFill>
                  <a:schemeClr val="accent1"/>
                </a:solidFill>
              </a:rPr>
              <a:t>reɪˈʒiːm</a:t>
            </a:r>
            <a:r>
              <a:rPr lang="en-US" altLang="zh-CN" dirty="0" smtClean="0">
                <a:solidFill>
                  <a:schemeClr val="accent1"/>
                </a:solidFill>
              </a:rPr>
              <a:t>/ </a:t>
            </a:r>
            <a:r>
              <a:rPr lang="en-US" altLang="zh-CN" sz="2800" dirty="0" smtClean="0">
                <a:solidFill>
                  <a:schemeClr val="accent1"/>
                </a:solidFill>
                <a:latin typeface="Arial" panose="020B0604020202020204" pitchFamily="34" charset="0"/>
                <a:cs typeface="Arial" panose="020B0604020202020204" pitchFamily="34" charset="0"/>
              </a:rPr>
              <a:t>declined</a:t>
            </a:r>
            <a:r>
              <a:rPr lang="en-US" altLang="zh-CN" sz="2800" dirty="0">
                <a:solidFill>
                  <a:schemeClr val="accent1"/>
                </a:solidFill>
                <a:latin typeface="Arial" panose="020B0604020202020204" pitchFamily="34" charset="0"/>
                <a:cs typeface="Arial" panose="020B0604020202020204" pitchFamily="34" charset="0"/>
              </a:rPr>
              <a:t>, her financial structure would be in danger.</a:t>
            </a:r>
            <a:endParaRPr lang="en-US" altLang="zh-CN" sz="2800" dirty="0">
              <a:solidFill>
                <a:schemeClr val="accent1"/>
              </a:solidFill>
              <a:latin typeface="黑体" panose="02010609060101010101" pitchFamily="49" charset="-122"/>
              <a:ea typeface="黑体" panose="02010609060101010101" pitchFamily="49" charset="-122"/>
              <a:cs typeface="Arial" panose="020B0604020202020204" pitchFamily="34" charset="0"/>
            </a:endParaRPr>
          </a:p>
          <a:p>
            <a:pPr>
              <a:lnSpc>
                <a:spcPct val="100000"/>
              </a:lnSpc>
              <a:spcBef>
                <a:spcPts val="600"/>
              </a:spcBef>
            </a:pP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   他认为，</a:t>
            </a:r>
            <a:r>
              <a:rPr lang="zh-CN" altLang="en-US" sz="2800" dirty="0">
                <a:solidFill>
                  <a:srgbClr val="0070C0"/>
                </a:solidFill>
                <a:latin typeface="黑体" panose="02010609060101010101" pitchFamily="49" charset="-122"/>
                <a:ea typeface="黑体" panose="02010609060101010101" pitchFamily="49" charset="-122"/>
                <a:cs typeface="Arial" panose="020B0604020202020204" pitchFamily="34" charset="0"/>
              </a:rPr>
              <a:t>一旦</a:t>
            </a: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国内对政府的信心下降，它的财政体制就会出现危机。</a:t>
            </a:r>
            <a:endParaRPr lang="en-US" altLang="zh-CN" sz="1200" dirty="0">
              <a:solidFill>
                <a:schemeClr val="accent1">
                  <a:lumMod val="75000"/>
                </a:schemeClr>
              </a:solidFill>
              <a:latin typeface="黑体" panose="02010609060101010101" pitchFamily="49" charset="-122"/>
              <a:ea typeface="黑体" panose="02010609060101010101" pitchFamily="49" charset="-122"/>
            </a:endParaRPr>
          </a:p>
          <a:p>
            <a:pPr>
              <a:lnSpc>
                <a:spcPct val="100000"/>
              </a:lnSpc>
              <a:spcBef>
                <a:spcPts val="1800"/>
              </a:spcBef>
            </a:pPr>
            <a:r>
              <a:rPr lang="en-US" altLang="zh-CN" sz="2800" dirty="0">
                <a:solidFill>
                  <a:schemeClr val="accent1"/>
                </a:solidFill>
                <a:latin typeface="Arial" panose="020B0604020202020204" pitchFamily="34" charset="0"/>
                <a:cs typeface="Arial" panose="020B0604020202020204" pitchFamily="34" charset="0"/>
              </a:rPr>
              <a:t>     2. She’s very active, </a:t>
            </a:r>
            <a:r>
              <a:rPr lang="en-US" altLang="zh-CN" sz="2800" dirty="0">
                <a:solidFill>
                  <a:srgbClr val="C00000"/>
                </a:solidFill>
                <a:latin typeface="Arial" panose="020B0604020202020204" pitchFamily="34" charset="0"/>
                <a:cs typeface="Arial" panose="020B0604020202020204" pitchFamily="34" charset="0"/>
              </a:rPr>
              <a:t>considering</a:t>
            </a:r>
            <a:r>
              <a:rPr lang="en-US" altLang="zh-CN" sz="2800" dirty="0">
                <a:solidFill>
                  <a:schemeClr val="accent1"/>
                </a:solidFill>
                <a:latin typeface="Arial" panose="020B0604020202020204" pitchFamily="34" charset="0"/>
                <a:cs typeface="Arial" panose="020B0604020202020204" pitchFamily="34" charset="0"/>
              </a:rPr>
              <a:t> her age.</a:t>
            </a:r>
            <a:endParaRPr lang="en-US" altLang="zh-CN" sz="2800" dirty="0">
              <a:solidFill>
                <a:schemeClr val="accent1"/>
              </a:solidFill>
              <a:latin typeface="Arial" panose="020B0604020202020204" pitchFamily="34" charset="0"/>
              <a:cs typeface="Arial" panose="020B0604020202020204" pitchFamily="34" charset="0"/>
            </a:endParaRPr>
          </a:p>
          <a:p>
            <a:pPr>
              <a:lnSpc>
                <a:spcPct val="100000"/>
              </a:lnSpc>
              <a:spcBef>
                <a:spcPts val="600"/>
              </a:spcBef>
            </a:pPr>
            <a:r>
              <a:rPr lang="en-US" altLang="zh-CN" sz="2800" dirty="0">
                <a:solidFill>
                  <a:schemeClr val="accent1"/>
                </a:solidFill>
                <a:latin typeface="黑体" panose="02010609060101010101" pitchFamily="49" charset="-122"/>
                <a:ea typeface="黑体" panose="02010609060101010101" pitchFamily="49" charset="-122"/>
                <a:cs typeface="Arial" panose="020B0604020202020204" pitchFamily="34" charset="0"/>
              </a:rPr>
              <a:t>   </a:t>
            </a:r>
            <a:r>
              <a:rPr lang="zh-CN" altLang="en-US" sz="2800" dirty="0">
                <a:solidFill>
                  <a:srgbClr val="0070C0"/>
                </a:solidFill>
                <a:latin typeface="黑体" panose="02010609060101010101" pitchFamily="49" charset="-122"/>
                <a:ea typeface="黑体" panose="02010609060101010101" pitchFamily="49" charset="-122"/>
                <a:cs typeface="Arial" panose="020B0604020202020204" pitchFamily="34" charset="0"/>
              </a:rPr>
              <a:t>从</a:t>
            </a: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她的年龄</a:t>
            </a:r>
            <a:r>
              <a:rPr lang="zh-CN" altLang="en-US" sz="2800" dirty="0">
                <a:solidFill>
                  <a:srgbClr val="0070C0"/>
                </a:solidFill>
                <a:latin typeface="黑体" panose="02010609060101010101" pitchFamily="49" charset="-122"/>
                <a:ea typeface="黑体" panose="02010609060101010101" pitchFamily="49" charset="-122"/>
                <a:cs typeface="Arial" panose="020B0604020202020204" pitchFamily="34" charset="0"/>
              </a:rPr>
              <a:t>来看</a:t>
            </a: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，她算是很积极的了。</a:t>
            </a:r>
            <a:endParaRPr lang="en-US" altLang="zh-CN" sz="2800" dirty="0">
              <a:solidFill>
                <a:schemeClr val="accent1"/>
              </a:solidFill>
              <a:latin typeface="黑体" panose="02010609060101010101" pitchFamily="49" charset="-122"/>
              <a:ea typeface="黑体" panose="02010609060101010101" pitchFamily="49" charset="-122"/>
              <a:cs typeface="Arial" panose="020B0604020202020204" pitchFamily="34" charset="0"/>
            </a:endParaRPr>
          </a:p>
          <a:p>
            <a:pPr>
              <a:lnSpc>
                <a:spcPct val="100000"/>
              </a:lnSpc>
              <a:spcBef>
                <a:spcPts val="600"/>
              </a:spcBef>
            </a:pPr>
            <a:endParaRPr lang="en-US" altLang="zh-CN" sz="1200" dirty="0">
              <a:solidFill>
                <a:schemeClr val="accent1"/>
              </a:solidFill>
              <a:latin typeface="黑体" panose="02010609060101010101" pitchFamily="49" charset="-122"/>
              <a:ea typeface="黑体" panose="02010609060101010101" pitchFamily="49" charset="-122"/>
              <a:cs typeface="Arial" panose="020B0604020202020204" pitchFamily="34" charset="0"/>
            </a:endParaRPr>
          </a:p>
        </p:txBody>
      </p:sp>
      <p:sp>
        <p:nvSpPr>
          <p:cNvPr id="5" name="文本框 4"/>
          <p:cNvSpPr txBox="1"/>
          <p:nvPr/>
        </p:nvSpPr>
        <p:spPr>
          <a:xfrm>
            <a:off x="4791075" y="2967335"/>
            <a:ext cx="800219" cy="461665"/>
          </a:xfrm>
          <a:prstGeom prst="rect">
            <a:avLst/>
          </a:prstGeom>
          <a:solidFill>
            <a:srgbClr val="FFFF00"/>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3B3B3B"/>
                </a:solidFill>
                <a:effectLst/>
                <a:uLnTx/>
                <a:uFillTx/>
                <a:latin typeface="黑体" panose="02010609060101010101" pitchFamily="49" charset="-122"/>
                <a:ea typeface="黑体" panose="02010609060101010101" pitchFamily="49" charset="-122"/>
                <a:cs typeface="+mn-cs"/>
              </a:rPr>
              <a:t>连词</a:t>
            </a:r>
            <a:endParaRPr kumimoji="0" lang="zh-CN" altLang="en-US" sz="2400" b="0" i="0" u="none" strike="noStrike" kern="1200" cap="none" spc="0" normalizeH="0" baseline="0" noProof="0" dirty="0">
              <a:ln>
                <a:noFill/>
              </a:ln>
              <a:solidFill>
                <a:srgbClr val="3B3B3B"/>
              </a:solidFill>
              <a:effectLst/>
              <a:uLnTx/>
              <a:uFillTx/>
              <a:latin typeface="黑体" panose="02010609060101010101" pitchFamily="49" charset="-122"/>
              <a:ea typeface="黑体" panose="02010609060101010101" pitchFamily="49" charset="-122"/>
              <a:cs typeface="+mn-cs"/>
            </a:endParaRPr>
          </a:p>
        </p:txBody>
      </p:sp>
      <p:sp>
        <p:nvSpPr>
          <p:cNvPr id="6" name="文本框 5"/>
          <p:cNvSpPr txBox="1"/>
          <p:nvPr/>
        </p:nvSpPr>
        <p:spPr>
          <a:xfrm>
            <a:off x="5580613" y="4629150"/>
            <a:ext cx="800219" cy="461665"/>
          </a:xfrm>
          <a:prstGeom prst="rect">
            <a:avLst/>
          </a:prstGeom>
          <a:solidFill>
            <a:srgbClr val="FFFF00"/>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3B3B3B"/>
                </a:solidFill>
                <a:effectLst/>
                <a:uLnTx/>
                <a:uFillTx/>
                <a:latin typeface="黑体" panose="02010609060101010101" pitchFamily="49" charset="-122"/>
                <a:ea typeface="黑体" panose="02010609060101010101" pitchFamily="49" charset="-122"/>
                <a:cs typeface="+mn-cs"/>
              </a:rPr>
              <a:t>介词</a:t>
            </a:r>
            <a:endParaRPr kumimoji="0" lang="zh-CN" altLang="en-US" sz="2400" b="0" i="0" u="none" strike="noStrike" kern="1200" cap="none" spc="0" normalizeH="0" baseline="0" noProof="0" dirty="0">
              <a:ln>
                <a:noFill/>
              </a:ln>
              <a:solidFill>
                <a:srgbClr val="3B3B3B"/>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left)">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left)">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22" presetClass="entr" presetSubtype="8" fill="hold" grpId="0"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wipe(left)">
                                      <p:cBhvr>
                                        <p:cTn id="29" dur="500"/>
                                        <p:tgtEl>
                                          <p:spTgt spid="4">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
                                            <p:txEl>
                                              <p:pRg st="6" end="6"/>
                                            </p:txEl>
                                          </p:spTgt>
                                        </p:tgtEl>
                                        <p:attrNameLst>
                                          <p:attrName>style.visibility</p:attrName>
                                        </p:attrNameLst>
                                      </p:cBhvr>
                                      <p:to>
                                        <p:strVal val="visible"/>
                                      </p:to>
                                    </p:set>
                                    <p:animEffect transition="in" filter="wipe(left)">
                                      <p:cBhvr>
                                        <p:cTn id="38"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1" y="657333"/>
            <a:ext cx="10582025" cy="441325"/>
          </a:xfrm>
        </p:spPr>
        <p:txBody>
          <a:bodyPr/>
          <a:lstStyle/>
          <a:p>
            <a:pPr lvl="0">
              <a:lnSpc>
                <a:spcPct val="100000"/>
              </a:lnSpc>
            </a:pPr>
            <a:r>
              <a:rPr lang="en-US" altLang="zh-CN" dirty="0">
                <a:solidFill>
                  <a:srgbClr val="3B3B3B"/>
                </a:solidFill>
              </a:rPr>
              <a:t>Part </a:t>
            </a:r>
            <a:r>
              <a:rPr lang="en-US" altLang="zh-CN" dirty="0" smtClean="0">
                <a:solidFill>
                  <a:srgbClr val="3B3B3B"/>
                </a:solidFill>
              </a:rPr>
              <a:t>one </a:t>
            </a:r>
            <a:r>
              <a:rPr lang="en-US" altLang="zh-CN" dirty="0">
                <a:solidFill>
                  <a:srgbClr val="3B3B3B"/>
                </a:solidFill>
              </a:rPr>
              <a:t>Understanding Words</a:t>
            </a:r>
            <a:endParaRPr lang="en-US" altLang="zh-CN" dirty="0">
              <a:solidFill>
                <a:srgbClr val="3B3B3B"/>
              </a:solidFill>
            </a:endParaRPr>
          </a:p>
          <a:p>
            <a:pPr>
              <a:lnSpc>
                <a:spcPct val="100000"/>
              </a:lnSpc>
            </a:pPr>
            <a:endParaRPr lang="en-US" altLang="zh-CN" dirty="0">
              <a:solidFill>
                <a:schemeClr val="accent1"/>
              </a:solidFill>
            </a:endParaRPr>
          </a:p>
        </p:txBody>
      </p:sp>
      <p:sp>
        <p:nvSpPr>
          <p:cNvPr id="4" name="文本占位符 3"/>
          <p:cNvSpPr>
            <a:spLocks noGrp="1"/>
          </p:cNvSpPr>
          <p:nvPr>
            <p:ph type="body" sz="quarter" idx="11"/>
          </p:nvPr>
        </p:nvSpPr>
        <p:spPr>
          <a:xfrm>
            <a:off x="689712" y="1216087"/>
            <a:ext cx="11178438" cy="5319885"/>
          </a:xfrm>
        </p:spPr>
        <p:txBody>
          <a:bodyPr/>
          <a:lstStyle/>
          <a:p>
            <a:pPr lvl="0" algn="just">
              <a:lnSpc>
                <a:spcPct val="150000"/>
              </a:lnSpc>
            </a:pPr>
            <a:r>
              <a:rPr lang="en-US" altLang="zh-CN" sz="2800" b="1" dirty="0">
                <a:solidFill>
                  <a:srgbClr val="F29000"/>
                </a:solidFill>
                <a:latin typeface="Arial" panose="020B0604020202020204" pitchFamily="34" charset="0"/>
                <a:cs typeface="Arial" panose="020B0604020202020204" pitchFamily="34" charset="0"/>
              </a:rPr>
              <a:t>2.2 To understand the words in the context</a:t>
            </a:r>
            <a:endParaRPr lang="en-US" altLang="zh-CN" sz="2800" b="1" dirty="0">
              <a:solidFill>
                <a:srgbClr val="F29000"/>
              </a:solidFill>
              <a:latin typeface="Arial" panose="020B0604020202020204" pitchFamily="34" charset="0"/>
              <a:cs typeface="Arial" panose="020B0604020202020204" pitchFamily="34" charset="0"/>
            </a:endParaRPr>
          </a:p>
          <a:p>
            <a:pPr lvl="0" algn="just">
              <a:lnSpc>
                <a:spcPct val="100000"/>
              </a:lnSpc>
            </a:pPr>
            <a:r>
              <a:rPr lang="en-US" altLang="zh-CN" sz="2800" b="1" dirty="0">
                <a:solidFill>
                  <a:schemeClr val="accent1"/>
                </a:solidFill>
                <a:latin typeface="Arial" panose="020B0604020202020204" pitchFamily="34" charset="0"/>
                <a:cs typeface="Arial" panose="020B0604020202020204" pitchFamily="34" charset="0"/>
              </a:rPr>
              <a:t>How do you translate the highlighted words?</a:t>
            </a:r>
            <a:endParaRPr lang="en-US" altLang="zh-CN" sz="2800" b="1" dirty="0">
              <a:solidFill>
                <a:schemeClr val="accent1"/>
              </a:solidFill>
              <a:latin typeface="Arial" panose="020B0604020202020204" pitchFamily="34" charset="0"/>
              <a:cs typeface="Arial" panose="020B0604020202020204" pitchFamily="34" charset="0"/>
            </a:endParaRPr>
          </a:p>
          <a:p>
            <a:pPr>
              <a:lnSpc>
                <a:spcPct val="100000"/>
              </a:lnSpc>
              <a:spcBef>
                <a:spcPts val="1200"/>
              </a:spcBef>
            </a:pPr>
            <a:r>
              <a:rPr lang="en-US" altLang="zh-CN" sz="2800" dirty="0">
                <a:solidFill>
                  <a:schemeClr val="accent1"/>
                </a:solidFill>
                <a:latin typeface="Arial" panose="020B0604020202020204" pitchFamily="34" charset="0"/>
                <a:cs typeface="Arial" panose="020B0604020202020204" pitchFamily="34" charset="0"/>
              </a:rPr>
              <a:t>1. The comet is running even a little </a:t>
            </a:r>
            <a:r>
              <a:rPr lang="en-US" altLang="zh-CN" sz="2800" dirty="0">
                <a:solidFill>
                  <a:srgbClr val="C00000"/>
                </a:solidFill>
                <a:latin typeface="Arial" panose="020B0604020202020204" pitchFamily="34" charset="0"/>
                <a:cs typeface="Arial" panose="020B0604020202020204" pitchFamily="34" charset="0"/>
              </a:rPr>
              <a:t>fainter</a:t>
            </a:r>
            <a:r>
              <a:rPr lang="en-US" altLang="zh-CN" sz="2800" dirty="0">
                <a:solidFill>
                  <a:schemeClr val="accent1"/>
                </a:solidFill>
                <a:latin typeface="Arial" panose="020B0604020202020204" pitchFamily="34" charset="0"/>
                <a:cs typeface="Arial" panose="020B0604020202020204" pitchFamily="34" charset="0"/>
              </a:rPr>
              <a:t> than we conservatively predicted.</a:t>
            </a:r>
            <a:endParaRPr lang="en-US" altLang="zh-CN" sz="2800" dirty="0">
              <a:solidFill>
                <a:schemeClr val="accent1"/>
              </a:solidFill>
              <a:latin typeface="黑体" panose="02010609060101010101" pitchFamily="49" charset="-122"/>
              <a:ea typeface="黑体" panose="02010609060101010101" pitchFamily="49" charset="-122"/>
              <a:cs typeface="Arial" panose="020B0604020202020204" pitchFamily="34" charset="0"/>
            </a:endParaRPr>
          </a:p>
          <a:p>
            <a:pPr>
              <a:lnSpc>
                <a:spcPct val="100000"/>
              </a:lnSpc>
              <a:spcBef>
                <a:spcPts val="600"/>
              </a:spcBef>
            </a:pP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  彗星变得甚至比我们保守估计的还要</a:t>
            </a:r>
            <a:r>
              <a:rPr lang="zh-CN" altLang="en-US" sz="2800" dirty="0">
                <a:solidFill>
                  <a:srgbClr val="0070C0"/>
                </a:solidFill>
                <a:latin typeface="黑体" panose="02010609060101010101" pitchFamily="49" charset="-122"/>
                <a:ea typeface="黑体" panose="02010609060101010101" pitchFamily="49" charset="-122"/>
                <a:cs typeface="Arial" panose="020B0604020202020204" pitchFamily="34" charset="0"/>
              </a:rPr>
              <a:t>暗</a:t>
            </a: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一些。</a:t>
            </a:r>
            <a:endParaRPr lang="en-US" altLang="zh-CN" sz="1200" dirty="0">
              <a:solidFill>
                <a:schemeClr val="accent1">
                  <a:lumMod val="75000"/>
                </a:schemeClr>
              </a:solidFill>
              <a:latin typeface="黑体" panose="02010609060101010101" pitchFamily="49" charset="-122"/>
              <a:ea typeface="黑体" panose="02010609060101010101" pitchFamily="49" charset="-122"/>
            </a:endParaRPr>
          </a:p>
          <a:p>
            <a:pPr>
              <a:lnSpc>
                <a:spcPct val="100000"/>
              </a:lnSpc>
              <a:spcBef>
                <a:spcPts val="1200"/>
              </a:spcBef>
            </a:pPr>
            <a:r>
              <a:rPr lang="en-US" altLang="zh-CN" sz="2800" dirty="0">
                <a:solidFill>
                  <a:schemeClr val="accent1"/>
                </a:solidFill>
                <a:latin typeface="Arial" panose="020B0604020202020204" pitchFamily="34" charset="0"/>
                <a:cs typeface="Arial" panose="020B0604020202020204" pitchFamily="34" charset="0"/>
              </a:rPr>
              <a:t>2. He described the comet as like “a </a:t>
            </a:r>
            <a:r>
              <a:rPr lang="en-US" altLang="zh-CN" sz="2800" dirty="0">
                <a:solidFill>
                  <a:srgbClr val="C00000"/>
                </a:solidFill>
                <a:latin typeface="Arial" panose="020B0604020202020204" pitchFamily="34" charset="0"/>
                <a:cs typeface="Arial" panose="020B0604020202020204" pitchFamily="34" charset="0"/>
              </a:rPr>
              <a:t>faint</a:t>
            </a:r>
            <a:r>
              <a:rPr lang="en-US" altLang="zh-CN" sz="2800" dirty="0">
                <a:solidFill>
                  <a:schemeClr val="accent1"/>
                </a:solidFill>
                <a:latin typeface="Arial" panose="020B0604020202020204" pitchFamily="34" charset="0"/>
                <a:cs typeface="Arial" panose="020B0604020202020204" pitchFamily="34" charset="0"/>
              </a:rPr>
              <a:t> exclamation point chalked on the sky”.</a:t>
            </a:r>
            <a:endParaRPr lang="en-US" altLang="zh-CN" sz="2800" dirty="0">
              <a:solidFill>
                <a:schemeClr val="accent1"/>
              </a:solidFill>
              <a:latin typeface="Arial" panose="020B0604020202020204" pitchFamily="34" charset="0"/>
              <a:cs typeface="Arial" panose="020B0604020202020204" pitchFamily="34" charset="0"/>
            </a:endParaRPr>
          </a:p>
          <a:p>
            <a:pPr>
              <a:lnSpc>
                <a:spcPct val="100000"/>
              </a:lnSpc>
              <a:spcBef>
                <a:spcPts val="600"/>
              </a:spcBef>
            </a:pPr>
            <a:r>
              <a:rPr lang="en-US" altLang="zh-CN" sz="2800" dirty="0">
                <a:solidFill>
                  <a:schemeClr val="accent1"/>
                </a:solidFill>
                <a:latin typeface="Arial" panose="020B0604020202020204" pitchFamily="34" charset="0"/>
                <a:cs typeface="Arial" panose="020B0604020202020204" pitchFamily="34" charset="0"/>
              </a:rPr>
              <a:t>   </a:t>
            </a: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他将那颗彗星描绘成“用粉笔画在天上的一个</a:t>
            </a:r>
            <a:r>
              <a:rPr lang="zh-CN" altLang="en-US" sz="2800" dirty="0">
                <a:solidFill>
                  <a:srgbClr val="0070C0"/>
                </a:solidFill>
                <a:latin typeface="黑体" panose="02010609060101010101" pitchFamily="49" charset="-122"/>
                <a:ea typeface="黑体" panose="02010609060101010101" pitchFamily="49" charset="-122"/>
                <a:cs typeface="Arial" panose="020B0604020202020204" pitchFamily="34" charset="0"/>
              </a:rPr>
              <a:t>淡淡的</a:t>
            </a: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感叹号”。</a:t>
            </a:r>
            <a:endPar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endParaRPr>
          </a:p>
          <a:p>
            <a:pPr lvl="0" indent="-720090">
              <a:lnSpc>
                <a:spcPct val="100000"/>
              </a:lnSpc>
              <a:spcBef>
                <a:spcPts val="1200"/>
              </a:spcBef>
            </a:pPr>
            <a:r>
              <a:rPr lang="en-US" altLang="zh-CN" sz="2600" dirty="0">
                <a:solidFill>
                  <a:srgbClr val="3B3B3B"/>
                </a:solidFill>
                <a:latin typeface="Arial" panose="020B0604020202020204" pitchFamily="34" charset="0"/>
                <a:cs typeface="Arial" panose="020B0604020202020204" pitchFamily="34" charset="0"/>
              </a:rPr>
              <a:t>3. Our </a:t>
            </a:r>
            <a:r>
              <a:rPr lang="en-US" altLang="zh-CN" sz="2600" dirty="0">
                <a:solidFill>
                  <a:srgbClr val="C00000"/>
                </a:solidFill>
                <a:latin typeface="Arial" panose="020B0604020202020204" pitchFamily="34" charset="0"/>
                <a:cs typeface="Arial" panose="020B0604020202020204" pitchFamily="34" charset="0"/>
              </a:rPr>
              <a:t>secret sauce </a:t>
            </a:r>
            <a:r>
              <a:rPr lang="en-US" altLang="zh-CN" sz="2600" dirty="0">
                <a:solidFill>
                  <a:srgbClr val="3B3B3B"/>
                </a:solidFill>
                <a:latin typeface="Arial" panose="020B0604020202020204" pitchFamily="34" charset="0"/>
                <a:cs typeface="Arial" panose="020B0604020202020204" pitchFamily="34" charset="0"/>
              </a:rPr>
              <a:t>is our physical layer and our analog methodology…</a:t>
            </a:r>
            <a:endParaRPr lang="en-US" altLang="zh-CN" sz="2600" dirty="0">
              <a:solidFill>
                <a:srgbClr val="3B3B3B"/>
              </a:solidFill>
              <a:latin typeface="Arial" panose="020B0604020202020204" pitchFamily="34" charset="0"/>
              <a:cs typeface="Arial" panose="020B0604020202020204" pitchFamily="34" charset="0"/>
            </a:endParaRPr>
          </a:p>
          <a:p>
            <a:pPr lvl="0">
              <a:lnSpc>
                <a:spcPct val="100000"/>
              </a:lnSpc>
              <a:spcBef>
                <a:spcPts val="600"/>
              </a:spcBef>
            </a:pPr>
            <a:r>
              <a:rPr lang="en-US" altLang="zh-CN" sz="2600" dirty="0">
                <a:solidFill>
                  <a:srgbClr val="3B3B3B"/>
                </a:solidFill>
                <a:latin typeface="黑体" panose="02010609060101010101" pitchFamily="49" charset="-122"/>
                <a:ea typeface="黑体" panose="02010609060101010101" pitchFamily="49" charset="-122"/>
                <a:cs typeface="Arial" panose="020B0604020202020204" pitchFamily="34" charset="0"/>
              </a:rPr>
              <a:t>  </a:t>
            </a:r>
            <a:r>
              <a:rPr lang="zh-CN" altLang="en-US" sz="2600" dirty="0">
                <a:solidFill>
                  <a:srgbClr val="3B3B3B"/>
                </a:solidFill>
                <a:latin typeface="黑体" panose="02010609060101010101" pitchFamily="49" charset="-122"/>
                <a:ea typeface="黑体" panose="02010609060101010101" pitchFamily="49" charset="-122"/>
                <a:cs typeface="Arial" panose="020B0604020202020204" pitchFamily="34" charset="0"/>
              </a:rPr>
              <a:t>我们的</a:t>
            </a:r>
            <a:r>
              <a:rPr lang="zh-CN" altLang="en-US" sz="2600" dirty="0">
                <a:solidFill>
                  <a:srgbClr val="0070C0"/>
                </a:solidFill>
                <a:latin typeface="黑体" panose="02010609060101010101" pitchFamily="49" charset="-122"/>
                <a:ea typeface="黑体" panose="02010609060101010101" pitchFamily="49" charset="-122"/>
                <a:cs typeface="Arial" panose="020B0604020202020204" pitchFamily="34" charset="0"/>
              </a:rPr>
              <a:t>秘诀</a:t>
            </a:r>
            <a:r>
              <a:rPr lang="zh-CN" altLang="en-US" sz="2600" dirty="0">
                <a:solidFill>
                  <a:srgbClr val="3B3B3B"/>
                </a:solidFill>
                <a:latin typeface="黑体" panose="02010609060101010101" pitchFamily="49" charset="-122"/>
                <a:ea typeface="黑体" panose="02010609060101010101" pitchFamily="49" charset="-122"/>
                <a:cs typeface="Arial" panose="020B0604020202020204" pitchFamily="34" charset="0"/>
              </a:rPr>
              <a:t>就在于不同物理层技术和模拟方法</a:t>
            </a:r>
            <a:r>
              <a:rPr lang="en-US" altLang="zh-CN" sz="2600" dirty="0">
                <a:solidFill>
                  <a:srgbClr val="3B3B3B"/>
                </a:solidFill>
                <a:latin typeface="黑体" panose="02010609060101010101" pitchFamily="49" charset="-122"/>
                <a:ea typeface="黑体" panose="02010609060101010101" pitchFamily="49" charset="-122"/>
                <a:cs typeface="Arial" panose="020B0604020202020204" pitchFamily="34" charset="0"/>
              </a:rPr>
              <a:t>……</a:t>
            </a:r>
            <a:endParaRPr lang="en-US" altLang="zh-CN" sz="2600" dirty="0">
              <a:solidFill>
                <a:srgbClr val="3B3B3B"/>
              </a:solidFill>
              <a:latin typeface="黑体" panose="02010609060101010101" pitchFamily="49" charset="-122"/>
              <a:ea typeface="黑体" panose="02010609060101010101" pitchFamily="49" charset="-122"/>
              <a:cs typeface="Arial" panose="020B0604020202020204" pitchFamily="34" charset="0"/>
            </a:endParaRPr>
          </a:p>
          <a:p>
            <a:pPr>
              <a:lnSpc>
                <a:spcPct val="100000"/>
              </a:lnSpc>
              <a:spcBef>
                <a:spcPts val="600"/>
              </a:spcBef>
            </a:pPr>
            <a:endParaRPr lang="en-US" altLang="zh-CN" sz="1200" dirty="0">
              <a:solidFill>
                <a:schemeClr val="accent1"/>
              </a:solidFill>
              <a:latin typeface="黑体" panose="02010609060101010101" pitchFamily="49" charset="-122"/>
              <a:ea typeface="黑体" panose="02010609060101010101" pitchFamily="49"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wipe(left)">
                                      <p:cBhvr>
                                        <p:cTn id="10" dur="500"/>
                                        <p:tgtEl>
                                          <p:spTgt spid="4">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wipe(left)">
                                      <p:cBhvr>
                                        <p:cTn id="13" dur="500"/>
                                        <p:tgtEl>
                                          <p:spTgt spid="4">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wipe(left)">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wipe(left)">
                                      <p:cBhvr>
                                        <p:cTn id="23" dur="500"/>
                                        <p:tgtEl>
                                          <p:spTgt spid="4">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wipe(left)">
                                      <p:cBhvr>
                                        <p:cTn id="28" dur="500"/>
                                        <p:tgtEl>
                                          <p:spTgt spid="4">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wipe(left)">
                                      <p:cBhvr>
                                        <p:cTn id="33"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smtClean="0"/>
              <a:t>Part </a:t>
            </a:r>
            <a:r>
              <a:rPr lang="en-US" dirty="0"/>
              <a:t>2</a:t>
            </a:r>
            <a:r>
              <a:rPr lang="en-US" dirty="0" smtClean="0"/>
              <a:t> techniques of words translation</a:t>
            </a:r>
            <a:endParaRPr lang="en-US" dirty="0"/>
          </a:p>
        </p:txBody>
      </p:sp>
      <p:sp>
        <p:nvSpPr>
          <p:cNvPr id="3" name="文本占位符 2"/>
          <p:cNvSpPr>
            <a:spLocks noGrp="1"/>
          </p:cNvSpPr>
          <p:nvPr>
            <p:ph type="body" sz="quarter" idx="11"/>
          </p:nvPr>
        </p:nvSpPr>
        <p:spPr>
          <a:xfrm>
            <a:off x="689712" y="1203433"/>
            <a:ext cx="10349995" cy="4171455"/>
          </a:xfrm>
        </p:spPr>
        <p:txBody>
          <a:bodyPr/>
          <a:lstStyle/>
          <a:p>
            <a:r>
              <a:rPr lang="en-US" altLang="zh-CN" sz="4000" dirty="0" smtClean="0">
                <a:latin typeface="Calibri" panose="020F0502020204030204" pitchFamily="34" charset="0"/>
                <a:cs typeface="Calibri" panose="020F0502020204030204" pitchFamily="34" charset="0"/>
              </a:rPr>
              <a:t>1. Derivation </a:t>
            </a:r>
            <a:r>
              <a:rPr lang="en-US" altLang="zh-CN" sz="4000" dirty="0">
                <a:latin typeface="Calibri" panose="020F0502020204030204" pitchFamily="34" charset="0"/>
                <a:cs typeface="Calibri" panose="020F0502020204030204" pitchFamily="34" charset="0"/>
              </a:rPr>
              <a:t>of the words’ meaning (</a:t>
            </a:r>
            <a:r>
              <a:rPr lang="zh-CN" altLang="en-US" sz="4000" dirty="0">
                <a:latin typeface="Calibri" panose="020F0502020204030204" pitchFamily="34" charset="0"/>
                <a:cs typeface="Calibri" panose="020F0502020204030204" pitchFamily="34" charset="0"/>
              </a:rPr>
              <a:t>派生</a:t>
            </a:r>
            <a:r>
              <a:rPr lang="en-US" altLang="zh-CN" sz="4000" dirty="0">
                <a:latin typeface="Calibri" panose="020F0502020204030204" pitchFamily="34" charset="0"/>
                <a:cs typeface="Calibri" panose="020F0502020204030204" pitchFamily="34" charset="0"/>
              </a:rPr>
              <a:t>)</a:t>
            </a:r>
            <a:endParaRPr lang="zh-CN" altLang="en-US" sz="4000" dirty="0">
              <a:latin typeface="Calibri" panose="020F0502020204030204" pitchFamily="34" charset="0"/>
              <a:cs typeface="Calibri" panose="020F0502020204030204" pitchFamily="34" charset="0"/>
            </a:endParaRPr>
          </a:p>
          <a:p>
            <a:r>
              <a:rPr lang="en-US" altLang="zh-CN" sz="4000" dirty="0" smtClean="0">
                <a:latin typeface="Calibri" panose="020F0502020204030204" pitchFamily="34" charset="0"/>
                <a:cs typeface="Calibri" panose="020F0502020204030204" pitchFamily="34" charset="0"/>
              </a:rPr>
              <a:t>2. Transformation </a:t>
            </a:r>
            <a:r>
              <a:rPr lang="en-US" altLang="zh-CN" sz="4000" dirty="0">
                <a:latin typeface="Calibri" panose="020F0502020204030204" pitchFamily="34" charset="0"/>
                <a:cs typeface="Calibri" panose="020F0502020204030204" pitchFamily="34" charset="0"/>
              </a:rPr>
              <a:t>of the Parts of Speech </a:t>
            </a:r>
            <a:r>
              <a:rPr lang="zh-CN" altLang="en-US" sz="4000" dirty="0">
                <a:latin typeface="Calibri" panose="020F0502020204030204" pitchFamily="34" charset="0"/>
                <a:cs typeface="Calibri" panose="020F0502020204030204" pitchFamily="34" charset="0"/>
              </a:rPr>
              <a:t>（转换）</a:t>
            </a:r>
            <a:endParaRPr lang="zh-CN" altLang="en-US" sz="4000" b="1" dirty="0">
              <a:latin typeface="Calibri" panose="020F0502020204030204" pitchFamily="34" charset="0"/>
              <a:cs typeface="Calibri" panose="020F0502020204030204" pitchFamily="34" charset="0"/>
            </a:endParaRPr>
          </a:p>
          <a:p>
            <a:r>
              <a:rPr lang="en-US" altLang="zh-CN" sz="4000" dirty="0" smtClean="0">
                <a:latin typeface="Calibri" panose="020F0502020204030204" pitchFamily="34" charset="0"/>
                <a:cs typeface="Calibri" panose="020F0502020204030204" pitchFamily="34" charset="0"/>
              </a:rPr>
              <a:t>3. Addition </a:t>
            </a:r>
            <a:r>
              <a:rPr lang="en-US" altLang="zh-CN" sz="4000" dirty="0">
                <a:latin typeface="Calibri" panose="020F0502020204030204" pitchFamily="34" charset="0"/>
                <a:cs typeface="Calibri" panose="020F0502020204030204" pitchFamily="34" charset="0"/>
              </a:rPr>
              <a:t>and Reduction of Words</a:t>
            </a:r>
            <a:endParaRPr lang="zh-CN" altLang="en-US" sz="4000" b="1" dirty="0">
              <a:latin typeface="Calibri" panose="020F0502020204030204" pitchFamily="34" charset="0"/>
              <a:cs typeface="Calibri" panose="020F0502020204030204" pitchFamily="34" charset="0"/>
            </a:endParaRPr>
          </a:p>
          <a:p>
            <a:endParaRPr lang="en-US" dirty="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commondata" val="eyJoZGlkIjoiMDBhNWU3ODI2MDVjNmViMTRlYmQ5MmM5OGZhYzc1MjQifQ=="/>
</p:tagLst>
</file>

<file path=ppt/theme/theme1.xml><?xml version="1.0" encoding="utf-8"?>
<a:theme xmlns:a="http://schemas.openxmlformats.org/drawingml/2006/main" name="1_Office 主题​​">
  <a:themeElements>
    <a:clrScheme name="山东大学配色">
      <a:dk1>
        <a:srgbClr val="9B0D14"/>
      </a:dk1>
      <a:lt1>
        <a:srgbClr val="FFFFFF"/>
      </a:lt1>
      <a:dk2>
        <a:srgbClr val="9B0D14"/>
      </a:dk2>
      <a:lt2>
        <a:srgbClr val="FFFFFF"/>
      </a:lt2>
      <a:accent1>
        <a:srgbClr val="3B3B3B"/>
      </a:accent1>
      <a:accent2>
        <a:srgbClr val="5C5C5C"/>
      </a:accent2>
      <a:accent3>
        <a:srgbClr val="929292"/>
      </a:accent3>
      <a:accent4>
        <a:srgbClr val="E9E9E9"/>
      </a:accent4>
      <a:accent5>
        <a:srgbClr val="E9E9E9"/>
      </a:accent5>
      <a:accent6>
        <a:srgbClr val="FFFFFF"/>
      </a:accent6>
      <a:hlink>
        <a:srgbClr val="FFFFFF"/>
      </a:hlink>
      <a:folHlink>
        <a:srgbClr val="FFFFF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17148</Words>
  <Application>WPS 演示</Application>
  <PresentationFormat>宽屏</PresentationFormat>
  <Paragraphs>511</Paragraphs>
  <Slides>49</Slides>
  <Notes>0</Notes>
  <HiddenSlides>1</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49</vt:i4>
      </vt:variant>
    </vt:vector>
  </HeadingPairs>
  <TitlesOfParts>
    <vt:vector size="60" baseType="lpstr">
      <vt:lpstr>Arial</vt:lpstr>
      <vt:lpstr>宋体</vt:lpstr>
      <vt:lpstr>Wingdings</vt:lpstr>
      <vt:lpstr>微软雅黑</vt:lpstr>
      <vt:lpstr>等线</vt:lpstr>
      <vt:lpstr>Times New Roman</vt:lpstr>
      <vt:lpstr>黑体</vt:lpstr>
      <vt:lpstr>Arial Unicode MS</vt:lpstr>
      <vt:lpstr>Calibri</vt:lpstr>
      <vt:lpstr>等线 Light</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dc:creator>
  <cp:lastModifiedBy>WPS_1661267062</cp:lastModifiedBy>
  <cp:revision>127</cp:revision>
  <dcterms:created xsi:type="dcterms:W3CDTF">2021-08-24T02:10:00Z</dcterms:created>
  <dcterms:modified xsi:type="dcterms:W3CDTF">2024-01-08T17:46:00Z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15C39A4E25AA4E8EB40838D0FCFD69DB_12</vt:lpwstr>
  </property>
  <property fmtid="{D5CDD505-2E9C-101B-9397-08002B2CF9AE}" pid="3" name="KSOProductBuildVer">
    <vt:lpwstr>2052-12.1.0.16120</vt:lpwstr>
  </property>
</Properties>
</file>