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5" r:id="rId2"/>
  </p:sldMasterIdLst>
  <p:notesMasterIdLst>
    <p:notesMasterId r:id="rId50"/>
  </p:notesMasterIdLst>
  <p:handoutMasterIdLst>
    <p:handoutMasterId r:id="rId51"/>
  </p:handoutMasterIdLst>
  <p:sldIdLst>
    <p:sldId id="269" r:id="rId3"/>
    <p:sldId id="460" r:id="rId4"/>
    <p:sldId id="470" r:id="rId5"/>
    <p:sldId id="615" r:id="rId6"/>
    <p:sldId id="540" r:id="rId7"/>
    <p:sldId id="617" r:id="rId8"/>
    <p:sldId id="616" r:id="rId9"/>
    <p:sldId id="618" r:id="rId10"/>
    <p:sldId id="619" r:id="rId11"/>
    <p:sldId id="620" r:id="rId12"/>
    <p:sldId id="622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7" r:id="rId24"/>
    <p:sldId id="635" r:id="rId25"/>
    <p:sldId id="636" r:id="rId26"/>
    <p:sldId id="640" r:id="rId27"/>
    <p:sldId id="645" r:id="rId28"/>
    <p:sldId id="641" r:id="rId29"/>
    <p:sldId id="642" r:id="rId30"/>
    <p:sldId id="643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  <p:sldId id="659" r:id="rId45"/>
    <p:sldId id="660" r:id="rId46"/>
    <p:sldId id="661" r:id="rId47"/>
    <p:sldId id="662" r:id="rId48"/>
    <p:sldId id="66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orient="horz" pos="897">
          <p15:clr>
            <a:srgbClr val="A4A3A4"/>
          </p15:clr>
        </p15:guide>
        <p15:guide id="3" pos="3840">
          <p15:clr>
            <a:srgbClr val="A4A3A4"/>
          </p15:clr>
        </p15:guide>
        <p15:guide id="4" pos="434">
          <p15:clr>
            <a:srgbClr val="A4A3A4"/>
          </p15:clr>
        </p15:guide>
        <p15:guide id="5" pos="7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0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978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8" y="1422"/>
      </p:cViewPr>
      <p:guideLst>
        <p:guide orient="horz" pos="2142"/>
        <p:guide orient="horz" pos="897"/>
        <p:guide pos="3840"/>
        <p:guide pos="434"/>
        <p:guide pos="72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4F44D-5D97-406A-BA0E-58D163AAE4C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CD462-4244-45FD-AE81-8D4A47C32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90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B2DD-681E-48D7-A961-2116EC31A552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B16A2-B07D-4345-8CFE-24C53796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2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1" b="14193"/>
          <a:stretch>
            <a:fillRect/>
          </a:stretch>
        </p:blipFill>
        <p:spPr>
          <a:xfrm>
            <a:off x="1" y="0"/>
            <a:ext cx="12192000" cy="48387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48387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38700"/>
            <a:ext cx="12192000" cy="114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chemeClr val="bg1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1" b="14193"/>
          <a:stretch>
            <a:fillRect/>
          </a:stretch>
        </p:blipFill>
        <p:spPr>
          <a:xfrm>
            <a:off x="1" y="0"/>
            <a:ext cx="12192000" cy="48387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48387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38700"/>
            <a:ext cx="12192000" cy="114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chemeClr val="bg1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2" b="15294"/>
          <a:stretch>
            <a:fillRect/>
          </a:stretch>
        </p:blipFill>
        <p:spPr>
          <a:xfrm>
            <a:off x="-63501" y="0"/>
            <a:ext cx="425593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3995879" cy="68580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5691" y="-82146"/>
            <a:ext cx="3853006" cy="3700593"/>
          </a:xfrm>
          <a:prstGeom prst="rect">
            <a:avLst/>
          </a:prstGeom>
        </p:spPr>
      </p:pic>
      <p:sp>
        <p:nvSpPr>
          <p:cNvPr id="70" name="文本框 69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71" name="组合 70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2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-624114" y="4905830"/>
            <a:ext cx="1394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33462" r="1274" b="30750"/>
          <a:stretch>
            <a:fillRect/>
          </a:stretch>
        </p:blipFill>
        <p:spPr>
          <a:xfrm>
            <a:off x="0" y="1847850"/>
            <a:ext cx="12192000" cy="299085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6" b="17049"/>
          <a:stretch>
            <a:fillRect/>
          </a:stretch>
        </p:blipFill>
        <p:spPr>
          <a:xfrm>
            <a:off x="0" y="1878540"/>
            <a:ext cx="12192000" cy="2997201"/>
          </a:xfrm>
          <a:prstGeom prst="rect">
            <a:avLst/>
          </a:prstGeom>
        </p:spPr>
      </p:pic>
      <p:sp>
        <p:nvSpPr>
          <p:cNvPr id="49" name="矩形 48"/>
          <p:cNvSpPr/>
          <p:nvPr userDrawn="1"/>
        </p:nvSpPr>
        <p:spPr>
          <a:xfrm>
            <a:off x="0" y="1829470"/>
            <a:ext cx="12192000" cy="3046271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0" hasCustomPrompt="1"/>
          </p:nvPr>
        </p:nvSpPr>
        <p:spPr>
          <a:xfrm>
            <a:off x="-10706" y="2689225"/>
            <a:ext cx="12202706" cy="1181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这里输入章节标题</a:t>
            </a:r>
          </a:p>
        </p:txBody>
      </p:sp>
      <p:sp>
        <p:nvSpPr>
          <p:cNvPr id="112" name="文本框 111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113" name="组合 112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14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2" b="15294"/>
          <a:stretch>
            <a:fillRect/>
          </a:stretch>
        </p:blipFill>
        <p:spPr>
          <a:xfrm>
            <a:off x="-63501" y="0"/>
            <a:ext cx="425593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3995879" cy="68580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5691" y="-82146"/>
            <a:ext cx="3853006" cy="3700593"/>
          </a:xfrm>
          <a:prstGeom prst="rect">
            <a:avLst/>
          </a:prstGeom>
        </p:spPr>
      </p:pic>
      <p:sp>
        <p:nvSpPr>
          <p:cNvPr id="70" name="文本框 69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71" name="组合 70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2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2024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10616045" y="51897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5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矩形 63"/>
          <p:cNvSpPr/>
          <p:nvPr userDrawn="1"/>
        </p:nvSpPr>
        <p:spPr>
          <a:xfrm>
            <a:off x="482600" y="1638109"/>
            <a:ext cx="7366000" cy="3889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图片占位符 70"/>
          <p:cNvSpPr>
            <a:spLocks noGrp="1"/>
          </p:cNvSpPr>
          <p:nvPr>
            <p:ph type="pic" sz="quarter" idx="10"/>
          </p:nvPr>
        </p:nvSpPr>
        <p:spPr>
          <a:xfrm>
            <a:off x="7848600" y="1637847"/>
            <a:ext cx="3733800" cy="3889170"/>
          </a:xfrm>
          <a:custGeom>
            <a:avLst/>
            <a:gdLst>
              <a:gd name="connsiteX0" fmla="*/ 0 w 3733800"/>
              <a:gd name="connsiteY0" fmla="*/ 0 h 3889170"/>
              <a:gd name="connsiteX1" fmla="*/ 3733800 w 3733800"/>
              <a:gd name="connsiteY1" fmla="*/ 0 h 3889170"/>
              <a:gd name="connsiteX2" fmla="*/ 3733800 w 3733800"/>
              <a:gd name="connsiteY2" fmla="*/ 3889170 h 3889170"/>
              <a:gd name="connsiteX3" fmla="*/ 0 w 3733800"/>
              <a:gd name="connsiteY3" fmla="*/ 3889170 h 388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3889170">
                <a:moveTo>
                  <a:pt x="0" y="0"/>
                </a:moveTo>
                <a:lnTo>
                  <a:pt x="3733800" y="0"/>
                </a:lnTo>
                <a:lnTo>
                  <a:pt x="3733800" y="3889170"/>
                </a:lnTo>
                <a:lnTo>
                  <a:pt x="0" y="3889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659999"/>
            <a:ext cx="12192000" cy="441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530850" y="1233817"/>
            <a:ext cx="11303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 userDrawn="1"/>
        </p:nvGrpSpPr>
        <p:grpSpPr>
          <a:xfrm>
            <a:off x="11320342" y="336984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8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67501"/>
            <a:ext cx="12192000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-825500" y="6629400"/>
            <a:ext cx="13385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65" name="组合 64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6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04001"/>
            <a:ext cx="12192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242426" y="663990"/>
            <a:ext cx="434926" cy="434926"/>
            <a:chOff x="226124" y="563587"/>
            <a:chExt cx="434926" cy="434926"/>
          </a:xfrm>
        </p:grpSpPr>
        <p:sp>
          <p:nvSpPr>
            <p:cNvPr id="71" name="椭圆 70"/>
            <p:cNvSpPr/>
            <p:nvPr/>
          </p:nvSpPr>
          <p:spPr bwMode="auto">
            <a:xfrm>
              <a:off x="226124" y="563587"/>
              <a:ext cx="434926" cy="4349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72" name="Freeform 5"/>
            <p:cNvSpPr>
              <a:spLocks noEditPoints="1"/>
            </p:cNvSpPr>
            <p:nvPr userDrawn="1"/>
          </p:nvSpPr>
          <p:spPr bwMode="auto">
            <a:xfrm>
              <a:off x="285312" y="713677"/>
              <a:ext cx="316550" cy="192863"/>
            </a:xfrm>
            <a:custGeom>
              <a:avLst/>
              <a:gdLst>
                <a:gd name="T0" fmla="*/ 0 w 353"/>
                <a:gd name="T1" fmla="*/ 0 h 214"/>
                <a:gd name="T2" fmla="*/ 340 w 353"/>
                <a:gd name="T3" fmla="*/ 0 h 214"/>
                <a:gd name="T4" fmla="*/ 340 w 353"/>
                <a:gd name="T5" fmla="*/ 14 h 214"/>
                <a:gd name="T6" fmla="*/ 340 w 353"/>
                <a:gd name="T7" fmla="*/ 41 h 214"/>
                <a:gd name="T8" fmla="*/ 340 w 353"/>
                <a:gd name="T9" fmla="*/ 115 h 214"/>
                <a:gd name="T10" fmla="*/ 349 w 353"/>
                <a:gd name="T11" fmla="*/ 130 h 214"/>
                <a:gd name="T12" fmla="*/ 344 w 353"/>
                <a:gd name="T13" fmla="*/ 142 h 214"/>
                <a:gd name="T14" fmla="*/ 353 w 353"/>
                <a:gd name="T15" fmla="*/ 198 h 214"/>
                <a:gd name="T16" fmla="*/ 329 w 353"/>
                <a:gd name="T17" fmla="*/ 198 h 214"/>
                <a:gd name="T18" fmla="*/ 325 w 353"/>
                <a:gd name="T19" fmla="*/ 177 h 214"/>
                <a:gd name="T20" fmla="*/ 319 w 353"/>
                <a:gd name="T21" fmla="*/ 198 h 214"/>
                <a:gd name="T22" fmla="*/ 313 w 353"/>
                <a:gd name="T23" fmla="*/ 198 h 214"/>
                <a:gd name="T24" fmla="*/ 321 w 353"/>
                <a:gd name="T25" fmla="*/ 142 h 214"/>
                <a:gd name="T26" fmla="*/ 316 w 353"/>
                <a:gd name="T27" fmla="*/ 130 h 214"/>
                <a:gd name="T28" fmla="*/ 325 w 353"/>
                <a:gd name="T29" fmla="*/ 115 h 214"/>
                <a:gd name="T30" fmla="*/ 325 w 353"/>
                <a:gd name="T31" fmla="*/ 41 h 214"/>
                <a:gd name="T32" fmla="*/ 0 w 353"/>
                <a:gd name="T33" fmla="*/ 41 h 214"/>
                <a:gd name="T34" fmla="*/ 0 w 353"/>
                <a:gd name="T35" fmla="*/ 0 h 214"/>
                <a:gd name="T36" fmla="*/ 49 w 353"/>
                <a:gd name="T37" fmla="*/ 66 h 214"/>
                <a:gd name="T38" fmla="*/ 48 w 353"/>
                <a:gd name="T39" fmla="*/ 180 h 214"/>
                <a:gd name="T40" fmla="*/ 175 w 353"/>
                <a:gd name="T41" fmla="*/ 214 h 214"/>
                <a:gd name="T42" fmla="*/ 299 w 353"/>
                <a:gd name="T43" fmla="*/ 180 h 214"/>
                <a:gd name="T44" fmla="*/ 299 w 353"/>
                <a:gd name="T45" fmla="*/ 66 h 214"/>
                <a:gd name="T46" fmla="*/ 49 w 353"/>
                <a:gd name="T47" fmla="*/ 6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3" h="214">
                  <a:moveTo>
                    <a:pt x="0" y="0"/>
                  </a:moveTo>
                  <a:cubicBezTo>
                    <a:pt x="340" y="0"/>
                    <a:pt x="340" y="0"/>
                    <a:pt x="340" y="0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40" y="41"/>
                    <a:pt x="340" y="41"/>
                    <a:pt x="340" y="41"/>
                  </a:cubicBezTo>
                  <a:cubicBezTo>
                    <a:pt x="340" y="115"/>
                    <a:pt x="340" y="115"/>
                    <a:pt x="340" y="115"/>
                  </a:cubicBezTo>
                  <a:cubicBezTo>
                    <a:pt x="345" y="118"/>
                    <a:pt x="349" y="123"/>
                    <a:pt x="349" y="130"/>
                  </a:cubicBezTo>
                  <a:cubicBezTo>
                    <a:pt x="349" y="135"/>
                    <a:pt x="347" y="139"/>
                    <a:pt x="344" y="142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329" y="198"/>
                    <a:pt x="329" y="198"/>
                    <a:pt x="329" y="198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3" y="198"/>
                    <a:pt x="313" y="198"/>
                    <a:pt x="313" y="198"/>
                  </a:cubicBezTo>
                  <a:cubicBezTo>
                    <a:pt x="321" y="142"/>
                    <a:pt x="321" y="142"/>
                    <a:pt x="321" y="142"/>
                  </a:cubicBezTo>
                  <a:cubicBezTo>
                    <a:pt x="318" y="139"/>
                    <a:pt x="316" y="135"/>
                    <a:pt x="316" y="130"/>
                  </a:cubicBezTo>
                  <a:cubicBezTo>
                    <a:pt x="316" y="123"/>
                    <a:pt x="320" y="118"/>
                    <a:pt x="325" y="115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9" y="66"/>
                  </a:moveTo>
                  <a:cubicBezTo>
                    <a:pt x="48" y="180"/>
                    <a:pt x="48" y="180"/>
                    <a:pt x="48" y="180"/>
                  </a:cubicBezTo>
                  <a:cubicBezTo>
                    <a:pt x="98" y="179"/>
                    <a:pt x="138" y="194"/>
                    <a:pt x="175" y="214"/>
                  </a:cubicBezTo>
                  <a:cubicBezTo>
                    <a:pt x="206" y="191"/>
                    <a:pt x="246" y="178"/>
                    <a:pt x="299" y="180"/>
                  </a:cubicBezTo>
                  <a:cubicBezTo>
                    <a:pt x="299" y="142"/>
                    <a:pt x="299" y="104"/>
                    <a:pt x="299" y="66"/>
                  </a:cubicBezTo>
                  <a:lnTo>
                    <a:pt x="49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12" y="6573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89712" y="12034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1240170" y="330679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-624114" y="4905830"/>
            <a:ext cx="1394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33462" r="1274" b="30750"/>
          <a:stretch>
            <a:fillRect/>
          </a:stretch>
        </p:blipFill>
        <p:spPr>
          <a:xfrm>
            <a:off x="0" y="1847850"/>
            <a:ext cx="12192000" cy="299085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6" b="17049"/>
          <a:stretch>
            <a:fillRect/>
          </a:stretch>
        </p:blipFill>
        <p:spPr>
          <a:xfrm>
            <a:off x="0" y="1878540"/>
            <a:ext cx="12192000" cy="2997201"/>
          </a:xfrm>
          <a:prstGeom prst="rect">
            <a:avLst/>
          </a:prstGeom>
        </p:spPr>
      </p:pic>
      <p:sp>
        <p:nvSpPr>
          <p:cNvPr id="49" name="矩形 48"/>
          <p:cNvSpPr/>
          <p:nvPr userDrawn="1"/>
        </p:nvSpPr>
        <p:spPr>
          <a:xfrm>
            <a:off x="0" y="1829470"/>
            <a:ext cx="12192000" cy="3046271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0" hasCustomPrompt="1"/>
          </p:nvPr>
        </p:nvSpPr>
        <p:spPr>
          <a:xfrm>
            <a:off x="-10706" y="2689225"/>
            <a:ext cx="12202706" cy="1181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这里输入章节标题</a:t>
            </a:r>
          </a:p>
        </p:txBody>
      </p:sp>
      <p:sp>
        <p:nvSpPr>
          <p:cNvPr id="112" name="文本框 111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113" name="组合 112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14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2024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10616045" y="51897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5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矩形 63"/>
          <p:cNvSpPr/>
          <p:nvPr userDrawn="1"/>
        </p:nvSpPr>
        <p:spPr>
          <a:xfrm>
            <a:off x="482600" y="1638109"/>
            <a:ext cx="7366000" cy="3889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图片占位符 70"/>
          <p:cNvSpPr>
            <a:spLocks noGrp="1"/>
          </p:cNvSpPr>
          <p:nvPr>
            <p:ph type="pic" sz="quarter" idx="10"/>
          </p:nvPr>
        </p:nvSpPr>
        <p:spPr>
          <a:xfrm>
            <a:off x="7848600" y="1637847"/>
            <a:ext cx="3733800" cy="3889170"/>
          </a:xfrm>
          <a:custGeom>
            <a:avLst/>
            <a:gdLst>
              <a:gd name="connsiteX0" fmla="*/ 0 w 3733800"/>
              <a:gd name="connsiteY0" fmla="*/ 0 h 3889170"/>
              <a:gd name="connsiteX1" fmla="*/ 3733800 w 3733800"/>
              <a:gd name="connsiteY1" fmla="*/ 0 h 3889170"/>
              <a:gd name="connsiteX2" fmla="*/ 3733800 w 3733800"/>
              <a:gd name="connsiteY2" fmla="*/ 3889170 h 3889170"/>
              <a:gd name="connsiteX3" fmla="*/ 0 w 3733800"/>
              <a:gd name="connsiteY3" fmla="*/ 3889170 h 388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3889170">
                <a:moveTo>
                  <a:pt x="0" y="0"/>
                </a:moveTo>
                <a:lnTo>
                  <a:pt x="3733800" y="0"/>
                </a:lnTo>
                <a:lnTo>
                  <a:pt x="3733800" y="3889170"/>
                </a:lnTo>
                <a:lnTo>
                  <a:pt x="0" y="3889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659999"/>
            <a:ext cx="12192000" cy="441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530850" y="1233817"/>
            <a:ext cx="11303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 userDrawn="1"/>
        </p:nvGrpSpPr>
        <p:grpSpPr>
          <a:xfrm>
            <a:off x="11320342" y="336984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8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67501"/>
            <a:ext cx="12192000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-825500" y="6629400"/>
            <a:ext cx="13385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65" name="组合 64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6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04001"/>
            <a:ext cx="12192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242426" y="663990"/>
            <a:ext cx="434926" cy="434926"/>
            <a:chOff x="226124" y="563587"/>
            <a:chExt cx="434926" cy="434926"/>
          </a:xfrm>
        </p:grpSpPr>
        <p:sp>
          <p:nvSpPr>
            <p:cNvPr id="71" name="椭圆 70"/>
            <p:cNvSpPr/>
            <p:nvPr/>
          </p:nvSpPr>
          <p:spPr bwMode="auto">
            <a:xfrm>
              <a:off x="226124" y="563587"/>
              <a:ext cx="434926" cy="4349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72" name="Freeform 5"/>
            <p:cNvSpPr>
              <a:spLocks noEditPoints="1"/>
            </p:cNvSpPr>
            <p:nvPr userDrawn="1"/>
          </p:nvSpPr>
          <p:spPr bwMode="auto">
            <a:xfrm>
              <a:off x="285312" y="713677"/>
              <a:ext cx="316550" cy="192863"/>
            </a:xfrm>
            <a:custGeom>
              <a:avLst/>
              <a:gdLst>
                <a:gd name="T0" fmla="*/ 0 w 353"/>
                <a:gd name="T1" fmla="*/ 0 h 214"/>
                <a:gd name="T2" fmla="*/ 340 w 353"/>
                <a:gd name="T3" fmla="*/ 0 h 214"/>
                <a:gd name="T4" fmla="*/ 340 w 353"/>
                <a:gd name="T5" fmla="*/ 14 h 214"/>
                <a:gd name="T6" fmla="*/ 340 w 353"/>
                <a:gd name="T7" fmla="*/ 41 h 214"/>
                <a:gd name="T8" fmla="*/ 340 w 353"/>
                <a:gd name="T9" fmla="*/ 115 h 214"/>
                <a:gd name="T10" fmla="*/ 349 w 353"/>
                <a:gd name="T11" fmla="*/ 130 h 214"/>
                <a:gd name="T12" fmla="*/ 344 w 353"/>
                <a:gd name="T13" fmla="*/ 142 h 214"/>
                <a:gd name="T14" fmla="*/ 353 w 353"/>
                <a:gd name="T15" fmla="*/ 198 h 214"/>
                <a:gd name="T16" fmla="*/ 329 w 353"/>
                <a:gd name="T17" fmla="*/ 198 h 214"/>
                <a:gd name="T18" fmla="*/ 325 w 353"/>
                <a:gd name="T19" fmla="*/ 177 h 214"/>
                <a:gd name="T20" fmla="*/ 319 w 353"/>
                <a:gd name="T21" fmla="*/ 198 h 214"/>
                <a:gd name="T22" fmla="*/ 313 w 353"/>
                <a:gd name="T23" fmla="*/ 198 h 214"/>
                <a:gd name="T24" fmla="*/ 321 w 353"/>
                <a:gd name="T25" fmla="*/ 142 h 214"/>
                <a:gd name="T26" fmla="*/ 316 w 353"/>
                <a:gd name="T27" fmla="*/ 130 h 214"/>
                <a:gd name="T28" fmla="*/ 325 w 353"/>
                <a:gd name="T29" fmla="*/ 115 h 214"/>
                <a:gd name="T30" fmla="*/ 325 w 353"/>
                <a:gd name="T31" fmla="*/ 41 h 214"/>
                <a:gd name="T32" fmla="*/ 0 w 353"/>
                <a:gd name="T33" fmla="*/ 41 h 214"/>
                <a:gd name="T34" fmla="*/ 0 w 353"/>
                <a:gd name="T35" fmla="*/ 0 h 214"/>
                <a:gd name="T36" fmla="*/ 49 w 353"/>
                <a:gd name="T37" fmla="*/ 66 h 214"/>
                <a:gd name="T38" fmla="*/ 48 w 353"/>
                <a:gd name="T39" fmla="*/ 180 h 214"/>
                <a:gd name="T40" fmla="*/ 175 w 353"/>
                <a:gd name="T41" fmla="*/ 214 h 214"/>
                <a:gd name="T42" fmla="*/ 299 w 353"/>
                <a:gd name="T43" fmla="*/ 180 h 214"/>
                <a:gd name="T44" fmla="*/ 299 w 353"/>
                <a:gd name="T45" fmla="*/ 66 h 214"/>
                <a:gd name="T46" fmla="*/ 49 w 353"/>
                <a:gd name="T47" fmla="*/ 6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3" h="214">
                  <a:moveTo>
                    <a:pt x="0" y="0"/>
                  </a:moveTo>
                  <a:cubicBezTo>
                    <a:pt x="340" y="0"/>
                    <a:pt x="340" y="0"/>
                    <a:pt x="340" y="0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40" y="41"/>
                    <a:pt x="340" y="41"/>
                    <a:pt x="340" y="41"/>
                  </a:cubicBezTo>
                  <a:cubicBezTo>
                    <a:pt x="340" y="115"/>
                    <a:pt x="340" y="115"/>
                    <a:pt x="340" y="115"/>
                  </a:cubicBezTo>
                  <a:cubicBezTo>
                    <a:pt x="345" y="118"/>
                    <a:pt x="349" y="123"/>
                    <a:pt x="349" y="130"/>
                  </a:cubicBezTo>
                  <a:cubicBezTo>
                    <a:pt x="349" y="135"/>
                    <a:pt x="347" y="139"/>
                    <a:pt x="344" y="142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329" y="198"/>
                    <a:pt x="329" y="198"/>
                    <a:pt x="329" y="198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3" y="198"/>
                    <a:pt x="313" y="198"/>
                    <a:pt x="313" y="198"/>
                  </a:cubicBezTo>
                  <a:cubicBezTo>
                    <a:pt x="321" y="142"/>
                    <a:pt x="321" y="142"/>
                    <a:pt x="321" y="142"/>
                  </a:cubicBezTo>
                  <a:cubicBezTo>
                    <a:pt x="318" y="139"/>
                    <a:pt x="316" y="135"/>
                    <a:pt x="316" y="130"/>
                  </a:cubicBezTo>
                  <a:cubicBezTo>
                    <a:pt x="316" y="123"/>
                    <a:pt x="320" y="118"/>
                    <a:pt x="325" y="115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9" y="66"/>
                  </a:moveTo>
                  <a:cubicBezTo>
                    <a:pt x="48" y="180"/>
                    <a:pt x="48" y="180"/>
                    <a:pt x="48" y="180"/>
                  </a:cubicBezTo>
                  <a:cubicBezTo>
                    <a:pt x="98" y="179"/>
                    <a:pt x="138" y="194"/>
                    <a:pt x="175" y="214"/>
                  </a:cubicBezTo>
                  <a:cubicBezTo>
                    <a:pt x="206" y="191"/>
                    <a:pt x="246" y="178"/>
                    <a:pt x="299" y="180"/>
                  </a:cubicBezTo>
                  <a:cubicBezTo>
                    <a:pt x="299" y="142"/>
                    <a:pt x="299" y="104"/>
                    <a:pt x="299" y="66"/>
                  </a:cubicBezTo>
                  <a:lnTo>
                    <a:pt x="49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12" y="6573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89712" y="12034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1240170" y="330679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485" y="1289685"/>
            <a:ext cx="120307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Phrases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07218" y="5258226"/>
            <a:ext cx="7033902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山东大学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9"/>
            <a:ext cx="11140338" cy="35058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microwave.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3341" y="355706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有线网络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69113" y="1348598"/>
            <a:ext cx="1798756" cy="461665"/>
          </a:xfrm>
          <a:prstGeom prst="rect">
            <a:avLst/>
          </a:prstGeom>
          <a:solidFill>
            <a:srgbClr val="4BD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  <p:sp>
        <p:nvSpPr>
          <p:cNvPr id="5" name="文本占位符 3"/>
          <p:cNvSpPr txBox="1"/>
          <p:nvPr/>
        </p:nvSpPr>
        <p:spPr>
          <a:xfrm>
            <a:off x="542785" y="1453279"/>
            <a:ext cx="9900285" cy="32114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zh-CN" sz="2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9"/>
            <a:ext cx="11140338" cy="1587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sum,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translating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phrases,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simply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according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order.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</a:t>
            </a: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characteristic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states,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activities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 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cordless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                                  personal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 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smart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                           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acoustic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optical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>
              <a:lnSpc>
                <a:spcPct val="150000"/>
              </a:lnSpc>
            </a:pPr>
            <a:endParaRPr lang="en-US" altLang="zh-CN" sz="23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0853" y="371828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虚拟助手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8734" y="3730368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无线接入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78342" y="313831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无绳电话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78123" y="424008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智能手机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54505" y="4228002"/>
            <a:ext cx="80021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闪存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9897" y="4776837"/>
            <a:ext cx="110799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声反馈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54724" y="474077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液晶显示屏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4591" y="312477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个人通信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78123" y="5258832"/>
            <a:ext cx="80021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23862" y="5332573"/>
            <a:ext cx="80021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                                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Multi-Frequency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                           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TDMA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CDMA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FDMA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(frequency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3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46065" y="313608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三鉴传感器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7783" y="3135368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双鉴传感器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19721" y="2492314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单边带调制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3499" y="3644518"/>
            <a:ext cx="110799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多用户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38179" y="3644517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多址接入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9368" y="4106182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时分多址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9368" y="458440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码分多址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42725" y="252155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双音多频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10280" y="5142188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频分多址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Local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23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10764" y="3755946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本地交换网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10799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0764" y="319816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本地通信网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最近的研究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4424" y="319816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永久的失败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移动电话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4424" y="319816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便携式电脑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825625"/>
            <a:ext cx="9900285" cy="3585824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Generally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speaking,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regardless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relationship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because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attributive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usually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indicates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noun,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主谓词组”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poor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占位符 3"/>
          <p:cNvSpPr txBox="1"/>
          <p:nvPr/>
        </p:nvSpPr>
        <p:spPr>
          <a:xfrm>
            <a:off x="689712" y="3429000"/>
            <a:ext cx="9900285" cy="11544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zh-CN" sz="2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4877" y="5363793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英语很差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hrases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825625"/>
            <a:ext cx="9900285" cy="347251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usually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adverbial.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副词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often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状语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补语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Translation: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cases,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副词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占位符 3"/>
          <p:cNvSpPr txBox="1"/>
          <p:nvPr/>
        </p:nvSpPr>
        <p:spPr>
          <a:xfrm>
            <a:off x="689712" y="3429000"/>
            <a:ext cx="9900285" cy="11544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zh-CN" sz="2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72496" y="1759396"/>
            <a:ext cx="5565918" cy="1323439"/>
            <a:chOff x="5675695" y="2064196"/>
            <a:chExt cx="5565918" cy="1323439"/>
          </a:xfrm>
        </p:grpSpPr>
        <p:sp>
          <p:nvSpPr>
            <p:cNvPr id="38" name="椭圆 37"/>
            <p:cNvSpPr/>
            <p:nvPr/>
          </p:nvSpPr>
          <p:spPr bwMode="auto">
            <a:xfrm>
              <a:off x="5675695" y="2083305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59195" y="2064196"/>
              <a:ext cx="49824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Semantic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Relations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of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Different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and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Their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Translation</a:t>
              </a:r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5771115" y="2222862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5897172" y="2302015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5771115" y="2192158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472496" y="3539043"/>
            <a:ext cx="6381167" cy="913070"/>
            <a:chOff x="5675695" y="3167582"/>
            <a:chExt cx="6381167" cy="913070"/>
          </a:xfrm>
        </p:grpSpPr>
        <p:sp>
          <p:nvSpPr>
            <p:cNvPr id="44" name="椭圆 43"/>
            <p:cNvSpPr/>
            <p:nvPr/>
          </p:nvSpPr>
          <p:spPr bwMode="auto">
            <a:xfrm>
              <a:off x="5675695" y="3186691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259195" y="3167582"/>
              <a:ext cx="5797667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Translation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of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Some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Special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5751980" y="3326697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5878037" y="3405850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"/>
            <p:cNvSpPr>
              <a:spLocks noEditPoints="1"/>
            </p:cNvSpPr>
            <p:nvPr/>
          </p:nvSpPr>
          <p:spPr bwMode="auto">
            <a:xfrm>
              <a:off x="5751980" y="3295993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331341"/>
            <a:ext cx="11064110" cy="8872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analyzing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adverbs,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designate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constitutes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89351" y="2728209"/>
            <a:ext cx="10869146" cy="3642611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carefully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studied 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/>
      <p:bldP spid="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1427" y="1035006"/>
            <a:ext cx="10869146" cy="522931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indicates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severely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depressed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</a:p>
          <a:p>
            <a:pPr algn="just">
              <a:lnSpc>
                <a:spcPct val="100000"/>
              </a:lnSpc>
            </a:pP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indicates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unnecessarily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manner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risen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dramatically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1427" y="1607695"/>
            <a:ext cx="10869146" cy="217093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cases,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necessary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habit</a:t>
            </a: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1427" y="1363288"/>
            <a:ext cx="10869146" cy="490103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heralded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（预示）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vocally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（动物的）</a:t>
            </a:r>
            <a:r>
              <a:rPr lang="zh-CN" altLang="en-US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叫声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也预示着繁殖季节即将来临。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indicates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semantically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relevant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aspect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intellectually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teenagers</a:t>
            </a:r>
          </a:p>
          <a:p>
            <a:pPr algn="just">
              <a:lnSpc>
                <a:spcPct val="100000"/>
              </a:lnSpc>
            </a:pP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judgment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concerning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…;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…;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…;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unluckily,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>
              <a:lnSpc>
                <a:spcPct val="10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translation, they also act as parentheses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插入语）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1427" y="1607694"/>
            <a:ext cx="10869146" cy="4656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congressionally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subsidy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由国会保障的津贴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affected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 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复印机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astonishing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令人震惊的暗示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transferred</a:t>
            </a:r>
            <a:r>
              <a:rPr lang="zh-CN" altLang="en-US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epithet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转移修饰</a:t>
            </a:r>
            <a:r>
              <a:rPr lang="zh-CN" altLang="en-US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rhetoric.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such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follows:</a:t>
            </a: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transferred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epithet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转移修饰</a:t>
            </a: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）（移就）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9712" y="1203433"/>
            <a:ext cx="8656269" cy="4595201"/>
          </a:xfrm>
        </p:spPr>
        <p:txBody>
          <a:bodyPr/>
          <a:lstStyle/>
          <a:p>
            <a:r>
              <a:rPr lang="zh-CN" altLang="en-US" sz="2800" dirty="0" smtClean="0"/>
              <a:t>移人于物：</a:t>
            </a:r>
            <a:endParaRPr lang="en-US" altLang="zh-CN" sz="2800" dirty="0" smtClean="0"/>
          </a:p>
          <a:p>
            <a:r>
              <a:rPr lang="en-US" sz="2800" dirty="0" smtClean="0"/>
              <a:t>The big man crashed down on a protesting chair.</a:t>
            </a:r>
          </a:p>
          <a:p>
            <a:r>
              <a:rPr lang="en-US" sz="2800" dirty="0" smtClean="0"/>
              <a:t>The thief made a trembling confession of his wrong doings.</a:t>
            </a:r>
          </a:p>
          <a:p>
            <a:r>
              <a:rPr lang="zh-CN" altLang="en-US" sz="2800" dirty="0" smtClean="0"/>
              <a:t>移物于物：</a:t>
            </a:r>
            <a:endParaRPr lang="en-US" altLang="zh-CN" sz="2800" dirty="0" smtClean="0"/>
          </a:p>
          <a:p>
            <a:r>
              <a:rPr lang="en-US" sz="2800" dirty="0" smtClean="0"/>
              <a:t>The white silence seemed to sneer, and a great fear came upon him.</a:t>
            </a:r>
          </a:p>
          <a:p>
            <a:r>
              <a:rPr lang="zh-CN" altLang="en-US" sz="2800" dirty="0" smtClean="0"/>
              <a:t>寂静的茫茫雪野好像在冷笑，一阵恐惧朝他袭来。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853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1606" y="1377632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happen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prohibition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undergoes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glacier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37477" y="13641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成像技术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light-absorbing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dye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worm-eating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8"/>
            <a:ext cx="9606432" cy="47114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English,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passive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distinguished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clearly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often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unnecessary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keep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passive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marker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time.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b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Treasured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zh-CN" altLang="en-US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珍藏的记忆</a:t>
            </a:r>
            <a:endParaRPr lang="en-US" altLang="zh-CN" sz="2700" b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water-filled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 </a:t>
            </a:r>
            <a:r>
              <a:rPr lang="zh-CN" altLang="en-US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装满水的瓶子</a:t>
            </a:r>
            <a:endParaRPr lang="en-US" altLang="zh-CN" sz="2700" b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SDRAM-enabled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chipset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b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–ed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47765" y="5192902"/>
            <a:ext cx="2893576" cy="461665"/>
          </a:xfrm>
          <a:prstGeom prst="rect">
            <a:avLst/>
          </a:prstGeom>
          <a:solidFill>
            <a:srgbClr val="4BD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SDRAM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的芯片组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78960" y="1689102"/>
            <a:ext cx="7957820" cy="1547439"/>
            <a:chOff x="5675695" y="2083305"/>
            <a:chExt cx="6176858" cy="443092"/>
          </a:xfrm>
        </p:grpSpPr>
        <p:sp>
          <p:nvSpPr>
            <p:cNvPr id="38" name="椭圆 37"/>
            <p:cNvSpPr/>
            <p:nvPr/>
          </p:nvSpPr>
          <p:spPr bwMode="auto">
            <a:xfrm>
              <a:off x="5675695" y="2083305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64202" y="2264949"/>
              <a:ext cx="5588351" cy="26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Semantic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Relations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of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Different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and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Their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Translation</a:t>
              </a:r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5771115" y="2222862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5897172" y="2302015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5771315" y="2192218"/>
              <a:ext cx="392831" cy="187280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605" y="3862070"/>
            <a:ext cx="201358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1" y="1392636"/>
            <a:ext cx="9900285" cy="1742386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phrases,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their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meaning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cannot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judged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literal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meaning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compose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them.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such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cases,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necessary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mind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their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meaning.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1" y="2959431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“balance”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4008637" y="380603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成败未决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548451C-E03E-5C4B-9099-532C436F9AFD}"/>
              </a:ext>
            </a:extLst>
          </p:cNvPr>
          <p:cNvSpPr txBox="1"/>
          <p:nvPr/>
        </p:nvSpPr>
        <p:spPr>
          <a:xfrm>
            <a:off x="4009757" y="455268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悬而未决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05071F9-48AA-8B48-928B-AE03C0BC9F3C}"/>
              </a:ext>
            </a:extLst>
          </p:cNvPr>
          <p:cNvSpPr txBox="1"/>
          <p:nvPr/>
        </p:nvSpPr>
        <p:spPr>
          <a:xfrm>
            <a:off x="4009757" y="526357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悬置未定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CDE3411-B9C2-6B4B-A221-1A796E23133F}"/>
              </a:ext>
            </a:extLst>
          </p:cNvPr>
          <p:cNvSpPr txBox="1"/>
          <p:nvPr/>
        </p:nvSpPr>
        <p:spPr>
          <a:xfrm>
            <a:off x="4009757" y="5969834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掌握决定权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5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0" y="1321186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在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之前；在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之下；不超过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o’clock.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1172672" y="2825378"/>
            <a:ext cx="4185761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我想他不会在两点之前到达。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8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0" y="1321186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him;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有能力干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him?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1172672" y="2825378"/>
            <a:ext cx="2954655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你认为他干得了吗？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0" y="1321186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PCMCIA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PCMCIA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1238933" y="3405161"/>
            <a:ext cx="8186857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PCMCIA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卡共有三种。和卡一样，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PCMCIA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插槽也有三个型号。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45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Inc.,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(ADSL)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837578" y="5127943"/>
            <a:ext cx="10187404" cy="1200329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为了满足用户使用传统电话线进行高速数字传输的需求，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Analog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Devices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noProof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Partner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Aware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公司开发出了第一种符合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ADSL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（非对称数字用户线）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标准的芯片组。</a:t>
            </a:r>
          </a:p>
        </p:txBody>
      </p:sp>
    </p:spTree>
    <p:extLst>
      <p:ext uri="{BB962C8B-B14F-4D97-AF65-F5344CB8AC3E}">
        <p14:creationId xmlns:p14="http://schemas.microsoft.com/office/powerpoint/2010/main" val="312682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49731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Chinese.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software-centric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X-router/firewall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7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on …(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  的要求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811073" y="4207565"/>
            <a:ext cx="8494633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的路由器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防火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墙的设计是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以软件为中心的（基于软件的），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对硬件结构几乎没有什么要求。</a:t>
            </a:r>
          </a:p>
        </p:txBody>
      </p:sp>
    </p:spTree>
    <p:extLst>
      <p:ext uri="{BB962C8B-B14F-4D97-AF65-F5344CB8AC3E}">
        <p14:creationId xmlns:p14="http://schemas.microsoft.com/office/powerpoint/2010/main" val="408633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22117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SiS730S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said.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797821" y="3326296"/>
            <a:ext cx="6494085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该公司声称，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SiS730S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还可支持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多达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种语言。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72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69"/>
            <a:ext cx="9900285" cy="523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Chinese.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downstream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(network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8MBPS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KBPS.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MBPS,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two-way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teleconferencing,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“surfing”,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access.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</p:spTree>
    <p:extLst>
      <p:ext uri="{BB962C8B-B14F-4D97-AF65-F5344CB8AC3E}">
        <p14:creationId xmlns:p14="http://schemas.microsoft.com/office/powerpoint/2010/main" val="26151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1430977" y="2509919"/>
            <a:ext cx="8186857" cy="2308324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该芯片组可使下行（由网络至家庭）数据速率高达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8MBPS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交互速率高达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500KBPS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8MBPS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这个速度相当于最快的普通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调制解调器速度的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多倍，可以支持好几个数字视频通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道。而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500KBPS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这个交互速率则可以支持双向电话会议，高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速网上冲浪，以及局域网接入。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3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52038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furnish…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with…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next-generation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multi-media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hybrid-fiber-coax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(HFC)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suppliers..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824325" y="4518991"/>
            <a:ext cx="9571851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ADSL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使得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电话公司也可以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参与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下一代的多媒体通信，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使它们可以和有线电视提供商的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HFC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（同轴光纤混合）技术进行竞争。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54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72496" y="1759396"/>
            <a:ext cx="5565918" cy="472245"/>
            <a:chOff x="5675695" y="2064196"/>
            <a:chExt cx="5565918" cy="472245"/>
          </a:xfrm>
        </p:grpSpPr>
        <p:sp>
          <p:nvSpPr>
            <p:cNvPr id="38" name="椭圆 37"/>
            <p:cNvSpPr/>
            <p:nvPr/>
          </p:nvSpPr>
          <p:spPr bwMode="auto">
            <a:xfrm>
              <a:off x="5675695" y="2083305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59195" y="2064196"/>
              <a:ext cx="4982418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Noun-noun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 </a:t>
              </a:r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5771115" y="2222862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5897172" y="2302015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5771115" y="2192158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472496" y="2667099"/>
            <a:ext cx="6381167" cy="472245"/>
            <a:chOff x="5675695" y="3167582"/>
            <a:chExt cx="6381167" cy="472245"/>
          </a:xfrm>
        </p:grpSpPr>
        <p:sp>
          <p:nvSpPr>
            <p:cNvPr id="44" name="椭圆 43"/>
            <p:cNvSpPr/>
            <p:nvPr/>
          </p:nvSpPr>
          <p:spPr bwMode="auto">
            <a:xfrm>
              <a:off x="5675695" y="3186691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259195" y="3167582"/>
              <a:ext cx="5797667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Adjective-noun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5751980" y="3326697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5878037" y="3405850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"/>
            <p:cNvSpPr>
              <a:spLocks noEditPoints="1"/>
            </p:cNvSpPr>
            <p:nvPr/>
          </p:nvSpPr>
          <p:spPr bwMode="auto">
            <a:xfrm>
              <a:off x="5751980" y="3295993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72496" y="3566459"/>
            <a:ext cx="6058027" cy="472245"/>
            <a:chOff x="5675695" y="4270968"/>
            <a:chExt cx="6058027" cy="472245"/>
          </a:xfrm>
        </p:grpSpPr>
        <p:sp>
          <p:nvSpPr>
            <p:cNvPr id="50" name="椭圆 49"/>
            <p:cNvSpPr/>
            <p:nvPr/>
          </p:nvSpPr>
          <p:spPr bwMode="auto">
            <a:xfrm>
              <a:off x="5675695" y="4290077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259195" y="4270968"/>
              <a:ext cx="5474527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with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adverbs</a:t>
              </a: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5767556" y="4429634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5893613" y="4508787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7"/>
            <p:cNvSpPr>
              <a:spLocks noEditPoints="1"/>
            </p:cNvSpPr>
            <p:nvPr/>
          </p:nvSpPr>
          <p:spPr bwMode="auto">
            <a:xfrm>
              <a:off x="5767556" y="4398930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518191" y="4409564"/>
            <a:ext cx="6058027" cy="472245"/>
            <a:chOff x="5675695" y="4270968"/>
            <a:chExt cx="6058027" cy="472245"/>
          </a:xfrm>
        </p:grpSpPr>
        <p:sp>
          <p:nvSpPr>
            <p:cNvPr id="56" name="椭圆 55"/>
            <p:cNvSpPr/>
            <p:nvPr/>
          </p:nvSpPr>
          <p:spPr bwMode="auto">
            <a:xfrm>
              <a:off x="5675695" y="4290077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259195" y="4270968"/>
              <a:ext cx="5474527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with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“of”</a:t>
              </a:r>
            </a:p>
          </p:txBody>
        </p:sp>
        <p:sp>
          <p:nvSpPr>
            <p:cNvPr id="58" name="Freeform 5"/>
            <p:cNvSpPr>
              <a:spLocks noEditPoints="1"/>
            </p:cNvSpPr>
            <p:nvPr/>
          </p:nvSpPr>
          <p:spPr bwMode="auto">
            <a:xfrm>
              <a:off x="5767556" y="4429634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5893613" y="4508787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7"/>
            <p:cNvSpPr>
              <a:spLocks noEditPoints="1"/>
            </p:cNvSpPr>
            <p:nvPr/>
          </p:nvSpPr>
          <p:spPr bwMode="auto">
            <a:xfrm>
              <a:off x="5767556" y="4398930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472496" y="5305786"/>
            <a:ext cx="6058027" cy="472245"/>
            <a:chOff x="5675695" y="4270968"/>
            <a:chExt cx="6058027" cy="472245"/>
          </a:xfrm>
        </p:grpSpPr>
        <p:sp>
          <p:nvSpPr>
            <p:cNvPr id="27" name="椭圆 26"/>
            <p:cNvSpPr/>
            <p:nvPr/>
          </p:nvSpPr>
          <p:spPr bwMode="auto">
            <a:xfrm>
              <a:off x="5675695" y="4290077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59195" y="4270968"/>
              <a:ext cx="5474527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with-</a:t>
              </a:r>
              <a:r>
                <a:rPr lang="en-US" altLang="zh-CN" sz="2400" b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ing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participle</a:t>
              </a: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5767556" y="4429634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5893613" y="4508787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5767556" y="4398930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72496" y="6061959"/>
            <a:ext cx="6058027" cy="472245"/>
            <a:chOff x="5675695" y="4270968"/>
            <a:chExt cx="6058027" cy="472245"/>
          </a:xfrm>
        </p:grpSpPr>
        <p:sp>
          <p:nvSpPr>
            <p:cNvPr id="33" name="椭圆 32"/>
            <p:cNvSpPr/>
            <p:nvPr/>
          </p:nvSpPr>
          <p:spPr bwMode="auto">
            <a:xfrm>
              <a:off x="5675695" y="4290077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259195" y="4270968"/>
              <a:ext cx="5474527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with-ed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participle</a:t>
              </a:r>
            </a:p>
          </p:txBody>
        </p:sp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5767556" y="4429634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5893613" y="4508787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7"/>
            <p:cNvSpPr>
              <a:spLocks noEditPoints="1"/>
            </p:cNvSpPr>
            <p:nvPr/>
          </p:nvSpPr>
          <p:spPr bwMode="auto">
            <a:xfrm>
              <a:off x="5767556" y="4398930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5123782" y="934142"/>
            <a:ext cx="5474527" cy="47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Semantic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Relations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Phrases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22117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顶多；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最少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864082" y="3531705"/>
            <a:ext cx="1003351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即使不用考虑费用的问题，要完全替换现有的基础设施也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至少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要用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8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52944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off-the-shelf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可从市场上买到</a:t>
            </a: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 现成的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off-the-shelf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price-performance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vendors 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（供应商）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776984" y="5121966"/>
            <a:ext cx="9571851" cy="1200329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强大的软件技术，我们仅使用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流行的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商用部件就可获得高性能。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的网络产品具有业界最高性价比，而其他供应商需要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定制硬件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才可以获得同样的性能。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51626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equal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同类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平等对待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years’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D6F568-CAEB-634D-A838-B641E7A0EEBB}"/>
              </a:ext>
            </a:extLst>
          </p:cNvPr>
          <p:cNvSpPr txBox="1"/>
          <p:nvPr/>
        </p:nvSpPr>
        <p:spPr>
          <a:xfrm>
            <a:off x="864258" y="4631636"/>
            <a:ext cx="9725739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1997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年路由选择算法推出以来，市场上至今还没有产品能和它匹敌。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在因特网领域里能够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领先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三年，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实属不易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3" y="1114569"/>
            <a:ext cx="10298078" cy="523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cases,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contextualized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understanding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phrases.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head-to-head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C3EF703-A9A9-6241-80ED-4D654D56447A}"/>
              </a:ext>
            </a:extLst>
          </p:cNvPr>
          <p:cNvSpPr txBox="1"/>
          <p:nvPr/>
        </p:nvSpPr>
        <p:spPr>
          <a:xfrm>
            <a:off x="1338827" y="3258414"/>
            <a:ext cx="618630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他们认为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公司的主流应用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CA8686D-8479-5240-9F9A-39D7686F4ED7}"/>
              </a:ext>
            </a:extLst>
          </p:cNvPr>
          <p:cNvSpPr txBox="1"/>
          <p:nvPr/>
        </p:nvSpPr>
        <p:spPr>
          <a:xfrm>
            <a:off x="1338827" y="4772978"/>
            <a:ext cx="6647974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现在，我们和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Broadcom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等公司处于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竞争中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9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284814" y="1114569"/>
            <a:ext cx="11467476" cy="523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activity: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Kendin has virtually no experience as a physical-layer provider, and I’d question their ability to come in at this stage in a mature market and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altLang="zh-CN" sz="27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取得初步进展，引起注意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 Broadcom is formidable, but we’re going to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in their rearview mirror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they aren’t going to be able to shake us.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of distribution for networks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new ground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 day and the traffic over the Internet are escalating.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</p:spTree>
    <p:extLst>
      <p:ext uri="{BB962C8B-B14F-4D97-AF65-F5344CB8AC3E}">
        <p14:creationId xmlns:p14="http://schemas.microsoft.com/office/powerpoint/2010/main" val="39916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18984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physical-layer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mature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formidable,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we’re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rearview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aren’t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shake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AD9645B-776A-114B-843C-5081485DE82C}"/>
              </a:ext>
            </a:extLst>
          </p:cNvPr>
          <p:cNvSpPr txBox="1"/>
          <p:nvPr/>
        </p:nvSpPr>
        <p:spPr>
          <a:xfrm>
            <a:off x="799181" y="2979296"/>
            <a:ext cx="10341293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实际上，作为一个物理层芯片供应商，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Kendin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没有任何经验。我很怀疑他们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能否在这个时候进入这个成熟的市场并且站得住脚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B9134FD-0DB1-BA41-8DE4-930E0A5D41BC}"/>
              </a:ext>
            </a:extLst>
          </p:cNvPr>
          <p:cNvSpPr txBox="1"/>
          <p:nvPr/>
        </p:nvSpPr>
        <p:spPr>
          <a:xfrm>
            <a:off x="799181" y="5444186"/>
            <a:ext cx="9571851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是的，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Broadcom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是很可怕，但我们会</a:t>
            </a:r>
            <a:r>
              <a:rPr lang="zh-CN" altLang="en-US" sz="240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紧紧跟上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，他们不会吓倒我们的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6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358567"/>
            <a:ext cx="9900285" cy="13737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of distribution for networks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new ground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 day and the traffic over the Internet are escalating.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AD9645B-776A-114B-843C-5081485DE82C}"/>
              </a:ext>
            </a:extLst>
          </p:cNvPr>
          <p:cNvSpPr txBox="1"/>
          <p:nvPr/>
        </p:nvSpPr>
        <p:spPr>
          <a:xfrm>
            <a:off x="689712" y="3013501"/>
            <a:ext cx="8340745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网络每天都有新的发展，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上的数据流量也与日俱增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5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ianfeiwendang.com/pic/25b61e39692a222ac71c26e2/1-810-jpg_6-1080-0-0-10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22" y="346491"/>
            <a:ext cx="8307977" cy="623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825625"/>
            <a:ext cx="9900285" cy="115443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Brainstorm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many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possible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examine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their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structure.</a:t>
            </a:r>
          </a:p>
        </p:txBody>
      </p:sp>
      <p:sp>
        <p:nvSpPr>
          <p:cNvPr id="6" name="文本占位符 3"/>
          <p:cNvSpPr txBox="1"/>
          <p:nvPr/>
        </p:nvSpPr>
        <p:spPr>
          <a:xfrm>
            <a:off x="689712" y="3429000"/>
            <a:ext cx="9900285" cy="11544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chemistry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talk,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mountain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village,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  <p:sp>
        <p:nvSpPr>
          <p:cNvPr id="5" name="文本占位符 3"/>
          <p:cNvSpPr txBox="1"/>
          <p:nvPr/>
        </p:nvSpPr>
        <p:spPr>
          <a:xfrm>
            <a:off x="542785" y="1453279"/>
            <a:ext cx="9900285" cy="32114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least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nominalized</a:t>
            </a:r>
            <a:r>
              <a:rPr lang="zh-CN" altLang="en-US" sz="23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Usually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nominalized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verb.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example: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rearrangement</a:t>
            </a:r>
          </a:p>
          <a:p>
            <a:pPr algn="just">
              <a:lnSpc>
                <a:spcPct val="150000"/>
              </a:lnSpc>
            </a:pP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Translation: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kind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translated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kind,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because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very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often.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8"/>
            <a:ext cx="11140338" cy="32896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                                  speech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synthesizer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information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                                 data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spectrum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frequency modulation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47202" y="1972752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数据转储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60571" y="201020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信息检索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07565" y="1363588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模式识别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1734" y="2551262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频谱分析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52904" y="3054161"/>
            <a:ext cx="2646878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频率调制，即调频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645018" y="355706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文字处理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69610" y="136358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语音合成器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8"/>
            <a:ext cx="11140338" cy="42783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formulae,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meanings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rocket”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rocket”,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关于火箭的试验”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在火箭上进行的试验”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  <p:sp>
        <p:nvSpPr>
          <p:cNvPr id="5" name="文本占位符 3"/>
          <p:cNvSpPr txBox="1"/>
          <p:nvPr/>
        </p:nvSpPr>
        <p:spPr>
          <a:xfrm>
            <a:off x="542785" y="1453279"/>
            <a:ext cx="9900285" cy="32114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</a:t>
            </a:r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because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constitutes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difficult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analyze.</a:t>
            </a:r>
          </a:p>
          <a:p>
            <a:pPr algn="just">
              <a:lnSpc>
                <a:spcPct val="150000"/>
              </a:lnSpc>
            </a:pP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Translation: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dealing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with.</a:t>
            </a:r>
            <a:endParaRPr lang="en-US" altLang="zh-CN" sz="2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山东大学配色">
      <a:dk1>
        <a:srgbClr val="9B0D14"/>
      </a:dk1>
      <a:lt1>
        <a:srgbClr val="FFFFFF"/>
      </a:lt1>
      <a:dk2>
        <a:srgbClr val="9B0D14"/>
      </a:dk2>
      <a:lt2>
        <a:srgbClr val="FFFFFF"/>
      </a:lt2>
      <a:accent1>
        <a:srgbClr val="3B3B3B"/>
      </a:accent1>
      <a:accent2>
        <a:srgbClr val="5C5C5C"/>
      </a:accent2>
      <a:accent3>
        <a:srgbClr val="929292"/>
      </a:accent3>
      <a:accent4>
        <a:srgbClr val="E9E9E9"/>
      </a:accent4>
      <a:accent5>
        <a:srgbClr val="E9E9E9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山东大学配色">
      <a:dk1>
        <a:srgbClr val="9B0D14"/>
      </a:dk1>
      <a:lt1>
        <a:srgbClr val="FFFFFF"/>
      </a:lt1>
      <a:dk2>
        <a:srgbClr val="9B0D14"/>
      </a:dk2>
      <a:lt2>
        <a:srgbClr val="FFFFFF"/>
      </a:lt2>
      <a:accent1>
        <a:srgbClr val="3B3B3B"/>
      </a:accent1>
      <a:accent2>
        <a:srgbClr val="5C5C5C"/>
      </a:accent2>
      <a:accent3>
        <a:srgbClr val="929292"/>
      </a:accent3>
      <a:accent4>
        <a:srgbClr val="E9E9E9"/>
      </a:accent4>
      <a:accent5>
        <a:srgbClr val="E9E9E9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2853</Words>
  <Application>Microsoft Office PowerPoint</Application>
  <PresentationFormat>宽屏</PresentationFormat>
  <Paragraphs>316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等线</vt:lpstr>
      <vt:lpstr>等线 Light</vt:lpstr>
      <vt:lpstr>黑体</vt:lpstr>
      <vt:lpstr>微软雅黑</vt:lpstr>
      <vt:lpstr>Arial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王焕杨</dc:creator>
  <cp:lastModifiedBy>sdu</cp:lastModifiedBy>
  <cp:revision>279</cp:revision>
  <dcterms:created xsi:type="dcterms:W3CDTF">2018-04-09T07:37:00Z</dcterms:created>
  <dcterms:modified xsi:type="dcterms:W3CDTF">2023-11-13T04:20:05Z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