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6"/>
  </p:notesMasterIdLst>
  <p:handoutMasterIdLst>
    <p:handoutMasterId r:id="rId37"/>
  </p:handoutMasterIdLst>
  <p:sldIdLst>
    <p:sldId id="677" r:id="rId3"/>
    <p:sldId id="736" r:id="rId4"/>
    <p:sldId id="739" r:id="rId5"/>
    <p:sldId id="740" r:id="rId6"/>
    <p:sldId id="694" r:id="rId7"/>
    <p:sldId id="696" r:id="rId8"/>
    <p:sldId id="698" r:id="rId9"/>
    <p:sldId id="702" r:id="rId10"/>
    <p:sldId id="706" r:id="rId11"/>
    <p:sldId id="707" r:id="rId12"/>
    <p:sldId id="708" r:id="rId13"/>
    <p:sldId id="709" r:id="rId14"/>
    <p:sldId id="710" r:id="rId15"/>
    <p:sldId id="712" r:id="rId16"/>
    <p:sldId id="704" r:id="rId17"/>
    <p:sldId id="713" r:id="rId18"/>
    <p:sldId id="714" r:id="rId19"/>
    <p:sldId id="715" r:id="rId20"/>
    <p:sldId id="716" r:id="rId21"/>
    <p:sldId id="721" r:id="rId22"/>
    <p:sldId id="722" r:id="rId23"/>
    <p:sldId id="723" r:id="rId24"/>
    <p:sldId id="724" r:id="rId25"/>
    <p:sldId id="725" r:id="rId26"/>
    <p:sldId id="726" r:id="rId27"/>
    <p:sldId id="727" r:id="rId28"/>
    <p:sldId id="728" r:id="rId29"/>
    <p:sldId id="729" r:id="rId30"/>
    <p:sldId id="717" r:id="rId31"/>
    <p:sldId id="718" r:id="rId32"/>
    <p:sldId id="719" r:id="rId33"/>
    <p:sldId id="730" r:id="rId34"/>
    <p:sldId id="731" r:id="rId35"/>
  </p:sldIdLst>
  <p:sldSz cx="12192000" cy="6858000"/>
  <p:notesSz cx="9144000" cy="6858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orient="horz" pos="893" userDrawn="1">
          <p15:clr>
            <a:srgbClr val="A4A3A4"/>
          </p15:clr>
        </p15:guide>
        <p15:guide id="3" pos="3840" userDrawn="1">
          <p15:clr>
            <a:srgbClr val="A4A3A4"/>
          </p15:clr>
        </p15:guide>
        <p15:guide id="4" pos="434" userDrawn="1">
          <p15:clr>
            <a:srgbClr val="A4A3A4"/>
          </p15:clr>
        </p15:guide>
        <p15:guide id="5"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showGuides="1">
      <p:cViewPr varScale="1">
        <p:scale>
          <a:sx n="113" d="100"/>
          <a:sy n="113" d="100"/>
        </p:scale>
        <p:origin x="126" y="174"/>
      </p:cViewPr>
      <p:guideLst>
        <p:guide orient="horz" pos="2142"/>
        <p:guide orient="horz" pos="893"/>
        <p:guide pos="3840"/>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E434F44D-5D97-406A-BA0E-58D163AAE4C6}"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CE8CD462-4244-45FD-AE81-8D4A47C32CB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109728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00" y="6243638"/>
            <a:ext cx="2844800" cy="457200"/>
          </a:xfrm>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a:xfrm>
            <a:off x="4165600" y="6248400"/>
            <a:ext cx="3860800" cy="457200"/>
          </a:xfrm>
        </p:spPr>
        <p:txBody>
          <a:bodyPr/>
          <a:lstStyle/>
          <a:p>
            <a:pPr lvl="0"/>
            <a:endParaRPr lang="zh-CN" altLang="en-US" dirty="0"/>
          </a:p>
        </p:txBody>
      </p:sp>
      <p:sp>
        <p:nvSpPr>
          <p:cNvPr id="6" name="Slide Number Placeholder 5"/>
          <p:cNvSpPr>
            <a:spLocks noGrp="1"/>
          </p:cNvSpPr>
          <p:nvPr>
            <p:ph type="sldNum" sz="quarter" idx="12"/>
          </p:nvPr>
        </p:nvSpPr>
        <p:spPr>
          <a:xfrm>
            <a:off x="8737600" y="6243638"/>
            <a:ext cx="2844800" cy="457200"/>
          </a:xfrm>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endParaRPr lang="zh-CN" altLang="en-US" dirty="0"/>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6"/>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lang="en-US" altLang="zh-CN" sz="2700" dirty="0">
                <a:solidFill>
                  <a:srgbClr val="FF0000"/>
                </a:solidFill>
                <a:latin typeface="Times New Roman" panose="02020603050405020304" pitchFamily="18" charset="0"/>
                <a:cs typeface="Times New Roman" panose="02020603050405020304" pitchFamily="18" charset="0"/>
              </a:rPr>
              <a:t>A CCD camera </a:t>
            </a:r>
            <a:r>
              <a:rPr lang="en-US" altLang="zh-CN" sz="2700" dirty="0">
                <a:solidFill>
                  <a:schemeClr val="accent1"/>
                </a:solidFill>
                <a:latin typeface="Times New Roman" panose="02020603050405020304" pitchFamily="18" charset="0"/>
                <a:cs typeface="Times New Roman" panose="02020603050405020304" pitchFamily="18" charset="0"/>
              </a:rPr>
              <a:t>on a small telescope, combined with cheap, powerful image-analysisi shareware, </a:t>
            </a:r>
            <a:r>
              <a:rPr lang="en-US" altLang="zh-CN" sz="2700" dirty="0">
                <a:solidFill>
                  <a:srgbClr val="FF0000"/>
                </a:solidFill>
                <a:latin typeface="Times New Roman" panose="02020603050405020304" pitchFamily="18" charset="0"/>
                <a:cs typeface="Times New Roman" panose="02020603050405020304" pitchFamily="18" charset="0"/>
              </a:rPr>
              <a:t>can measure </a:t>
            </a:r>
            <a:r>
              <a:rPr lang="en-US" altLang="zh-CN" sz="2700" dirty="0">
                <a:solidFill>
                  <a:schemeClr val="accent1"/>
                </a:solidFill>
                <a:latin typeface="Times New Roman" panose="02020603050405020304" pitchFamily="18" charset="0"/>
                <a:cs typeface="Times New Roman" panose="02020603050405020304" pitchFamily="18" charset="0"/>
              </a:rPr>
              <a:t>magnitudes of much fainter stars much more accurately than can be done by eye. (from Alan MacRobert: </a:t>
            </a:r>
            <a:r>
              <a:rPr lang="en-US" altLang="zh-CN" sz="2700" i="1" dirty="0">
                <a:solidFill>
                  <a:schemeClr val="accent1"/>
                </a:solidFill>
                <a:latin typeface="Times New Roman Italic" panose="02020603050405020304" charset="0"/>
                <a:cs typeface="Times New Roman Italic" panose="02020603050405020304" charset="0"/>
              </a:rPr>
              <a:t>The Lure of variable Stars</a:t>
            </a:r>
            <a:r>
              <a:rPr lang="en-US" altLang="zh-CN" sz="2700" dirty="0">
                <a:solidFill>
                  <a:schemeClr val="accent1"/>
                </a:solidFill>
                <a:latin typeface="Times New Roman" panose="02020603050405020304" pitchFamily="18" charset="0"/>
                <a:cs typeface="Times New Roman" panose="02020603050405020304" pitchFamily="18" charset="0"/>
              </a:rPr>
              <a:t>)</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gn="just">
              <a:lnSpc>
                <a:spcPct val="130000"/>
              </a:lnSpc>
            </a:pPr>
            <a:r>
              <a:rPr lang="zh-CN" altLang="en-US" sz="2700" dirty="0">
                <a:solidFill>
                  <a:schemeClr val="accent1"/>
                </a:solidFill>
                <a:latin typeface="Times New Roman" panose="02020603050405020304" pitchFamily="18" charset="0"/>
                <a:cs typeface="Times New Roman" panose="02020603050405020304" pitchFamily="18" charset="0"/>
              </a:rPr>
              <a:t>给一架小型望远镜上的</a:t>
            </a:r>
            <a:r>
              <a:rPr lang="en-US" altLang="zh-CN" sz="2700" dirty="0">
                <a:solidFill>
                  <a:schemeClr val="accent1"/>
                </a:solidFill>
                <a:latin typeface="Times New Roman" panose="02020603050405020304" pitchFamily="18" charset="0"/>
                <a:cs typeface="Times New Roman" panose="02020603050405020304" pitchFamily="18" charset="0"/>
              </a:rPr>
              <a:t>CCD</a:t>
            </a:r>
            <a:r>
              <a:rPr lang="zh-CN" altLang="en-US" sz="2700" dirty="0">
                <a:solidFill>
                  <a:schemeClr val="accent1"/>
                </a:solidFill>
                <a:latin typeface="Times New Roman" panose="02020603050405020304" pitchFamily="18" charset="0"/>
                <a:cs typeface="Times New Roman" panose="02020603050405020304" pitchFamily="18" charset="0"/>
              </a:rPr>
              <a:t>摄像机装上价廉且功能强大的图像分析共享软件，就可以测量星等更弱的星星，并且比肉眼更加准确。</a:t>
            </a:r>
            <a:endParaRPr lang="zh-CN" altLang="en-US"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zh-CN" altLang="en-US" dirty="0">
                <a:latin typeface="Times New Roman" panose="02020603050405020304" pitchFamily="18" charset="0"/>
                <a:cs typeface="Times New Roman" panose="02020603050405020304" pitchFamily="18" charset="0"/>
              </a:rPr>
              <a:t>试译长句：</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824955" cy="4943367"/>
          </a:xfrm>
        </p:spPr>
        <p:txBody>
          <a:bodyPr/>
          <a:lstStyle/>
          <a:p>
            <a:r>
              <a:rPr lang="en-US" altLang="zh-CN" sz="2800" b="1" dirty="0" smtClean="0"/>
              <a:t>3. A </a:t>
            </a:r>
            <a:r>
              <a:rPr lang="en-US" altLang="zh-CN" sz="2800" b="1" dirty="0"/>
              <a:t>major application of </a:t>
            </a:r>
            <a:r>
              <a:rPr lang="en-US" altLang="zh-CN" sz="2800" b="1" dirty="0" smtClean="0"/>
              <a:t>rectifier</a:t>
            </a:r>
            <a:r>
              <a:rPr lang="zh-CN" altLang="en-US" sz="2800" b="1" dirty="0" smtClean="0"/>
              <a:t>（整流器）</a:t>
            </a:r>
            <a:r>
              <a:rPr lang="en-US" altLang="zh-CN" sz="2800" b="1" dirty="0" smtClean="0"/>
              <a:t> </a:t>
            </a:r>
            <a:r>
              <a:rPr lang="en-US" altLang="zh-CN" sz="2800" b="1" dirty="0"/>
              <a:t>is in power-supply circuits, which </a:t>
            </a:r>
            <a:r>
              <a:rPr lang="en-US" altLang="zh-CN" sz="2800" b="1" dirty="0">
                <a:solidFill>
                  <a:srgbClr val="FF0000"/>
                </a:solidFill>
              </a:rPr>
              <a:t>convert</a:t>
            </a:r>
            <a:r>
              <a:rPr lang="en-US" altLang="zh-CN" sz="2800" b="1" dirty="0"/>
              <a:t> conventional </a:t>
            </a:r>
            <a:r>
              <a:rPr lang="en-US" altLang="zh-CN" sz="2800" b="1" dirty="0" smtClean="0"/>
              <a:t>115V 60 </a:t>
            </a:r>
            <a:r>
              <a:rPr lang="en-US" altLang="zh-CN" sz="2800" b="1" dirty="0"/>
              <a:t>Hz ac </a:t>
            </a:r>
            <a:r>
              <a:rPr lang="zh-CN" altLang="en-US" sz="2800" b="1" dirty="0" smtClean="0"/>
              <a:t>（交流）</a:t>
            </a:r>
            <a:r>
              <a:rPr lang="en-US" altLang="zh-CN" sz="2800" b="1" dirty="0" smtClean="0"/>
              <a:t>line </a:t>
            </a:r>
            <a:r>
              <a:rPr lang="en-US" altLang="zh-CN" sz="2800" b="1" dirty="0"/>
              <a:t>voltages </a:t>
            </a:r>
            <a:r>
              <a:rPr lang="en-US" altLang="zh-CN" sz="2800" b="1" dirty="0">
                <a:solidFill>
                  <a:srgbClr val="FF0000"/>
                </a:solidFill>
              </a:rPr>
              <a:t>to</a:t>
            </a:r>
            <a:r>
              <a:rPr lang="en-US" altLang="zh-CN" sz="2800" b="1" dirty="0"/>
              <a:t> </a:t>
            </a:r>
            <a:r>
              <a:rPr lang="en-US" altLang="zh-CN" sz="2800" b="1" dirty="0" smtClean="0"/>
              <a:t>dc</a:t>
            </a:r>
            <a:r>
              <a:rPr lang="zh-CN" altLang="en-US" sz="2800" b="1" dirty="0" smtClean="0"/>
              <a:t>（直流）</a:t>
            </a:r>
            <a:r>
              <a:rPr lang="en-US" altLang="zh-CN" sz="2800" b="1" dirty="0" smtClean="0"/>
              <a:t> </a:t>
            </a:r>
            <a:r>
              <a:rPr lang="en-US" altLang="zh-CN" sz="2800" b="1" dirty="0"/>
              <a:t>potentials suitable for use </a:t>
            </a:r>
            <a:r>
              <a:rPr lang="en-US" altLang="zh-CN" sz="2800" b="1" dirty="0">
                <a:solidFill>
                  <a:srgbClr val="FF0000"/>
                </a:solidFill>
              </a:rPr>
              <a:t>with vacuum tubes and transistors</a:t>
            </a:r>
            <a:r>
              <a:rPr lang="en-US" altLang="zh-CN" sz="2800" b="1" dirty="0" smtClean="0"/>
              <a:t>.</a:t>
            </a:r>
            <a:endParaRPr lang="en-US" altLang="zh-CN" sz="2800" b="1" dirty="0" smtClean="0"/>
          </a:p>
          <a:p>
            <a:endParaRPr lang="en-US" altLang="zh-CN" sz="2800" dirty="0" smtClean="0"/>
          </a:p>
          <a:p>
            <a:r>
              <a:rPr lang="zh-CN" altLang="en-US" sz="2800" dirty="0" smtClean="0"/>
              <a:t>整流器</a:t>
            </a:r>
            <a:r>
              <a:rPr lang="zh-CN" altLang="en-US" sz="2800" dirty="0"/>
              <a:t>的一个主要应用是用在电源电路中，将常规的</a:t>
            </a:r>
            <a:r>
              <a:rPr lang="en-US" altLang="zh-CN" sz="2800" dirty="0"/>
              <a:t>115V.60Hz</a:t>
            </a:r>
            <a:r>
              <a:rPr lang="zh-CN" altLang="en-US" sz="2800" dirty="0"/>
              <a:t>的交流电压转换成适用于真空电子管和晶体管的直流电压</a:t>
            </a:r>
            <a:r>
              <a:rPr lang="en-US" altLang="zh-CN" sz="2800" dirty="0"/>
              <a:t>(</a:t>
            </a:r>
            <a:r>
              <a:rPr lang="zh-CN" altLang="en-US" sz="2800" dirty="0"/>
              <a:t>电势</a:t>
            </a:r>
            <a:r>
              <a:rPr lang="en-US" altLang="zh-CN" sz="2800" dirty="0"/>
              <a:t>)</a:t>
            </a:r>
            <a:r>
              <a:rPr lang="zh-CN" altLang="en-US" sz="2800" dirty="0" smtClean="0"/>
              <a:t>。✔</a:t>
            </a:r>
            <a:endParaRPr lang="en-US" altLang="zh-CN" sz="2800"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 Other Issues in Sentence Analysis</a:t>
            </a:r>
            <a:endParaRPr lang="zh-CN" altLang="en-US" dirty="0"/>
          </a:p>
        </p:txBody>
      </p:sp>
      <p:sp>
        <p:nvSpPr>
          <p:cNvPr id="3" name="文本占位符 2"/>
          <p:cNvSpPr>
            <a:spLocks noGrp="1"/>
          </p:cNvSpPr>
          <p:nvPr>
            <p:ph type="body" sz="quarter" idx="11"/>
          </p:nvPr>
        </p:nvSpPr>
        <p:spPr>
          <a:xfrm>
            <a:off x="689712" y="1203433"/>
            <a:ext cx="10570955" cy="5129634"/>
          </a:xfrm>
        </p:spPr>
        <p:txBody>
          <a:bodyPr/>
          <a:lstStyle/>
          <a:p>
            <a:r>
              <a:rPr lang="en-US" altLang="zh-CN" sz="2800" dirty="0"/>
              <a:t>(1)To determine the semantic class </a:t>
            </a:r>
            <a:r>
              <a:rPr lang="en-US" altLang="zh-CN" sz="2800" dirty="0" smtClean="0"/>
              <a:t>of each </a:t>
            </a:r>
            <a:r>
              <a:rPr lang="en-US" altLang="zh-CN" sz="2800" dirty="0"/>
              <a:t>term in the specific phrase being studied</a:t>
            </a:r>
            <a:r>
              <a:rPr lang="en-US" altLang="zh-CN" sz="2800" dirty="0" smtClean="0"/>
              <a:t>. </a:t>
            </a:r>
            <a:endParaRPr lang="en-US" altLang="zh-CN" sz="2800" dirty="0" smtClean="0"/>
          </a:p>
          <a:p>
            <a:r>
              <a:rPr lang="en-US" altLang="zh-CN" dirty="0" err="1"/>
              <a:t>Bisync</a:t>
            </a:r>
            <a:r>
              <a:rPr lang="en-US" altLang="zh-CN" dirty="0"/>
              <a:t>, </a:t>
            </a:r>
            <a:r>
              <a:rPr lang="en-US" altLang="zh-CN" dirty="0">
                <a:solidFill>
                  <a:srgbClr val="FF0000"/>
                </a:solidFill>
              </a:rPr>
              <a:t>short</a:t>
            </a:r>
            <a:r>
              <a:rPr lang="en-US" altLang="zh-CN" dirty="0"/>
              <a:t> for binary </a:t>
            </a:r>
            <a:r>
              <a:rPr lang="en-US" altLang="zh-CN" dirty="0" smtClean="0"/>
              <a:t>synchronous(</a:t>
            </a:r>
            <a:r>
              <a:rPr lang="zh-CN" altLang="en-US" dirty="0" smtClean="0"/>
              <a:t>同步</a:t>
            </a:r>
            <a:r>
              <a:rPr lang="en-US" altLang="zh-CN" dirty="0" smtClean="0"/>
              <a:t>), </a:t>
            </a:r>
            <a:r>
              <a:rPr lang="en-US" altLang="zh-CN" dirty="0"/>
              <a:t>a type of synchronous communications used primarily </a:t>
            </a:r>
            <a:r>
              <a:rPr lang="en-US" altLang="zh-CN" dirty="0" smtClean="0"/>
              <a:t>in mainframe</a:t>
            </a:r>
            <a:r>
              <a:rPr lang="zh-CN" altLang="en-US" dirty="0" smtClean="0"/>
              <a:t>（主机）</a:t>
            </a:r>
            <a:r>
              <a:rPr lang="en-US" altLang="zh-CN" dirty="0" smtClean="0"/>
              <a:t> </a:t>
            </a:r>
            <a:r>
              <a:rPr lang="en-US" altLang="zh-CN" dirty="0"/>
              <a:t>networks, the de </a:t>
            </a:r>
            <a:r>
              <a:rPr lang="en-US" altLang="zh-CN" dirty="0" smtClean="0"/>
              <a:t>facto</a:t>
            </a:r>
            <a:r>
              <a:rPr lang="zh-CN" altLang="en-US" dirty="0" smtClean="0"/>
              <a:t>（实际上）</a:t>
            </a:r>
            <a:r>
              <a:rPr lang="en-US" altLang="zh-CN" dirty="0" smtClean="0"/>
              <a:t> </a:t>
            </a:r>
            <a:r>
              <a:rPr lang="en-US" altLang="zh-CN" dirty="0" err="1"/>
              <a:t>bisync</a:t>
            </a:r>
            <a:r>
              <a:rPr lang="en-US" altLang="zh-CN" dirty="0"/>
              <a:t> standard is Binary Synchronous </a:t>
            </a:r>
            <a:r>
              <a:rPr lang="en-US" altLang="zh-CN" dirty="0" smtClean="0"/>
              <a:t>Communications (</a:t>
            </a:r>
            <a:r>
              <a:rPr lang="en-US" altLang="zh-CN" dirty="0"/>
              <a:t>BSC) develop by IBM. The binary part of the name signifies that the data is binary-coded. The synchronous part means that both the sender and receiver must be synchronized </a:t>
            </a:r>
            <a:r>
              <a:rPr lang="en-US" altLang="zh-CN" dirty="0">
                <a:solidFill>
                  <a:srgbClr val="FF0000"/>
                </a:solidFill>
              </a:rPr>
              <a:t>before</a:t>
            </a:r>
            <a:r>
              <a:rPr lang="en-US" altLang="zh-CN" dirty="0"/>
              <a:t> the data transfer can begin. (from “A Term a </a:t>
            </a:r>
            <a:r>
              <a:rPr lang="en-US" altLang="zh-CN" dirty="0" smtClean="0"/>
              <a:t>Day: </a:t>
            </a:r>
            <a:r>
              <a:rPr lang="en-US" altLang="zh-CN" dirty="0" err="1" smtClean="0"/>
              <a:t>Bisync</a:t>
            </a:r>
            <a:r>
              <a:rPr lang="en-US" altLang="zh-CN" dirty="0" smtClean="0"/>
              <a:t>")</a:t>
            </a:r>
            <a:endParaRPr lang="en-US" altLang="zh-CN" dirty="0" smtClean="0"/>
          </a:p>
          <a:p>
            <a:r>
              <a:rPr lang="en-US" altLang="zh-CN" dirty="0" err="1"/>
              <a:t>Bisyns</a:t>
            </a:r>
            <a:r>
              <a:rPr lang="zh-CN" altLang="en-US" dirty="0"/>
              <a:t>是</a:t>
            </a:r>
            <a:r>
              <a:rPr lang="en-US" altLang="zh-CN" dirty="0"/>
              <a:t>binary synchronous(</a:t>
            </a:r>
            <a:r>
              <a:rPr lang="zh-CN" altLang="en-US" dirty="0"/>
              <a:t>二进制同步</a:t>
            </a:r>
            <a:r>
              <a:rPr lang="en-US" altLang="zh-CN" dirty="0"/>
              <a:t>)</a:t>
            </a:r>
            <a:r>
              <a:rPr lang="zh-CN" altLang="en-US" dirty="0"/>
              <a:t>的缩写，是一种主要用于大型机网络的同步通信方式。</a:t>
            </a:r>
            <a:r>
              <a:rPr lang="en-US" altLang="zh-CN" dirty="0" err="1"/>
              <a:t>Bisyns</a:t>
            </a:r>
            <a:r>
              <a:rPr lang="zh-CN" altLang="en-US" dirty="0"/>
              <a:t>事实上的标准是由</a:t>
            </a:r>
            <a:r>
              <a:rPr lang="en-US" altLang="zh-CN" dirty="0"/>
              <a:t>IBM</a:t>
            </a:r>
            <a:r>
              <a:rPr lang="zh-CN" altLang="en-US" dirty="0"/>
              <a:t>开发的</a:t>
            </a:r>
            <a:r>
              <a:rPr lang="en-US" altLang="zh-CN" dirty="0"/>
              <a:t>BSC(</a:t>
            </a:r>
            <a:r>
              <a:rPr lang="zh-CN" altLang="en-US" dirty="0"/>
              <a:t>二进制同步通信</a:t>
            </a:r>
            <a:r>
              <a:rPr lang="en-US" altLang="zh-CN" dirty="0"/>
              <a:t>)</a:t>
            </a:r>
            <a:r>
              <a:rPr lang="zh-CN" altLang="en-US" dirty="0"/>
              <a:t>标准。“二进制”是指数据采用的是二进制编码。“同步”是指发送方和接受方必须同步</a:t>
            </a:r>
            <a:r>
              <a:rPr lang="zh-CN" altLang="en-US" dirty="0">
                <a:solidFill>
                  <a:srgbClr val="FF0000"/>
                </a:solidFill>
              </a:rPr>
              <a:t>才</a:t>
            </a:r>
            <a:r>
              <a:rPr lang="zh-CN" altLang="en-US" dirty="0"/>
              <a:t>能进行数据传输。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910555" cy="441325"/>
          </a:xfrm>
        </p:spPr>
        <p:txBody>
          <a:bodyPr/>
          <a:lstStyle/>
          <a:p>
            <a:r>
              <a:rPr lang="en-US" altLang="zh-CN" dirty="0"/>
              <a:t>(2) Be quick to recognize the commonly-used phrases</a:t>
            </a:r>
            <a:endParaRPr lang="zh-CN" altLang="en-US" dirty="0"/>
          </a:p>
        </p:txBody>
      </p:sp>
      <p:sp>
        <p:nvSpPr>
          <p:cNvPr id="3" name="文本占位符 2"/>
          <p:cNvSpPr>
            <a:spLocks noGrp="1"/>
          </p:cNvSpPr>
          <p:nvPr>
            <p:ph type="body" sz="quarter" idx="11"/>
          </p:nvPr>
        </p:nvSpPr>
        <p:spPr>
          <a:xfrm>
            <a:off x="689712" y="1203433"/>
            <a:ext cx="9669134" cy="4604700"/>
          </a:xfrm>
        </p:spPr>
        <p:txBody>
          <a:bodyPr/>
          <a:lstStyle/>
          <a:p>
            <a:r>
              <a:rPr lang="en-US" altLang="zh-CN" sz="2800" dirty="0" smtClean="0"/>
              <a:t>Eventually </a:t>
            </a:r>
            <a:r>
              <a:rPr lang="en-US" altLang="zh-CN" sz="2800" dirty="0"/>
              <a:t>a </a:t>
            </a:r>
            <a:r>
              <a:rPr lang="en-US" altLang="zh-CN" sz="2800" dirty="0">
                <a:solidFill>
                  <a:srgbClr val="FF0000"/>
                </a:solidFill>
              </a:rPr>
              <a:t>replacement </a:t>
            </a:r>
            <a:r>
              <a:rPr lang="en-US" altLang="zh-CN" sz="2800" dirty="0" smtClean="0">
                <a:solidFill>
                  <a:srgbClr val="FF0000"/>
                </a:solidFill>
              </a:rPr>
              <a:t>of </a:t>
            </a:r>
            <a:r>
              <a:rPr lang="en-US" altLang="zh-CN" sz="2800" dirty="0" smtClean="0"/>
              <a:t>the </a:t>
            </a:r>
            <a:r>
              <a:rPr lang="en-US" altLang="zh-CN" sz="2800" dirty="0"/>
              <a:t>POTS infrastructure </a:t>
            </a:r>
            <a:r>
              <a:rPr lang="en-US" altLang="zh-CN" sz="2800" dirty="0">
                <a:solidFill>
                  <a:srgbClr val="FF0000"/>
                </a:solidFill>
              </a:rPr>
              <a:t>with</a:t>
            </a:r>
            <a:r>
              <a:rPr lang="en-US" altLang="zh-CN" sz="2800" dirty="0"/>
              <a:t> FTTC is </a:t>
            </a:r>
            <a:r>
              <a:rPr lang="en-US" altLang="zh-CN" sz="2800" dirty="0" smtClean="0">
                <a:solidFill>
                  <a:srgbClr val="FF0000"/>
                </a:solidFill>
              </a:rPr>
              <a:t>inevitable</a:t>
            </a:r>
            <a:r>
              <a:rPr lang="en-US" altLang="zh-CN" sz="2800" dirty="0" smtClean="0"/>
              <a:t> .</a:t>
            </a:r>
            <a:endParaRPr lang="en-US" altLang="zh-CN" sz="2800" dirty="0" smtClean="0"/>
          </a:p>
          <a:p>
            <a:r>
              <a:rPr lang="zh-CN" altLang="en-US" sz="2800" dirty="0"/>
              <a:t>最终，</a:t>
            </a:r>
            <a:r>
              <a:rPr lang="en-US" altLang="zh-CN" sz="2800" dirty="0"/>
              <a:t>FTTC(</a:t>
            </a:r>
            <a:r>
              <a:rPr lang="zh-CN" altLang="en-US" sz="2800" dirty="0"/>
              <a:t>光纤入小区</a:t>
            </a:r>
            <a:r>
              <a:rPr lang="en-US" altLang="zh-CN" sz="2800" dirty="0"/>
              <a:t>)</a:t>
            </a:r>
            <a:r>
              <a:rPr lang="zh-CN" altLang="en-US" sz="2800" dirty="0"/>
              <a:t>会不可避免地替代</a:t>
            </a:r>
            <a:r>
              <a:rPr lang="en-US" altLang="zh-CN" sz="2800" dirty="0"/>
              <a:t>POTS(</a:t>
            </a:r>
            <a:r>
              <a:rPr lang="zh-CN" altLang="en-US" sz="2800" dirty="0"/>
              <a:t>老式普通电话系统</a:t>
            </a:r>
            <a:r>
              <a:rPr lang="en-US" altLang="zh-CN" sz="2800" dirty="0"/>
              <a:t>Plain Old Telephone System)</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10587888" cy="441325"/>
          </a:xfrm>
        </p:spPr>
        <p:txBody>
          <a:bodyPr/>
          <a:lstStyle/>
          <a:p>
            <a:r>
              <a:rPr lang="en-US" altLang="zh-CN" dirty="0"/>
              <a:t>(3) To judge the author's attitude from the whole passage</a:t>
            </a:r>
            <a:endParaRPr lang="zh-CN" altLang="en-US" dirty="0"/>
          </a:p>
        </p:txBody>
      </p:sp>
      <p:sp>
        <p:nvSpPr>
          <p:cNvPr id="3" name="文本占位符 2"/>
          <p:cNvSpPr>
            <a:spLocks noGrp="1"/>
          </p:cNvSpPr>
          <p:nvPr>
            <p:ph type="body" sz="quarter" idx="11"/>
          </p:nvPr>
        </p:nvSpPr>
        <p:spPr>
          <a:xfrm>
            <a:off x="689711" y="1203433"/>
            <a:ext cx="10977355" cy="5180434"/>
          </a:xfrm>
        </p:spPr>
        <p:txBody>
          <a:bodyPr/>
          <a:lstStyle/>
          <a:p>
            <a:r>
              <a:rPr lang="en-US" altLang="zh-CN" dirty="0" smtClean="0"/>
              <a:t>For </a:t>
            </a:r>
            <a:r>
              <a:rPr lang="en-US" altLang="zh-CN" dirty="0"/>
              <a:t>example: </a:t>
            </a:r>
            <a:endParaRPr lang="en-US" altLang="zh-CN" dirty="0"/>
          </a:p>
          <a:p>
            <a:r>
              <a:rPr lang="en-US" altLang="zh-CN" sz="2800" dirty="0" smtClean="0"/>
              <a:t>Besides</a:t>
            </a:r>
            <a:r>
              <a:rPr lang="en-US" altLang="zh-CN" sz="2800" dirty="0"/>
              <a:t>, in order to show more clearly the author's attitude, we can add some words in translation. </a:t>
            </a:r>
            <a:r>
              <a:rPr lang="en-US" altLang="zh-CN" dirty="0" smtClean="0"/>
              <a:t>For </a:t>
            </a:r>
            <a:r>
              <a:rPr lang="en-US" altLang="zh-CN" dirty="0"/>
              <a:t>example</a:t>
            </a:r>
            <a:r>
              <a:rPr lang="en-US" altLang="zh-CN" dirty="0" smtClean="0"/>
              <a:t>: </a:t>
            </a:r>
            <a:endParaRPr lang="en-US" altLang="zh-CN" dirty="0" smtClean="0"/>
          </a:p>
          <a:p>
            <a:r>
              <a:rPr lang="en-US" altLang="zh-CN" dirty="0" smtClean="0"/>
              <a:t>After </a:t>
            </a:r>
            <a:r>
              <a:rPr lang="en-US" altLang="zh-CN" dirty="0"/>
              <a:t>a much smaller initial investment, providers can deliver ADSL to only those people who want it</a:t>
            </a:r>
            <a:r>
              <a:rPr lang="en-US" altLang="zh-CN" dirty="0" smtClean="0"/>
              <a:t>.</a:t>
            </a:r>
            <a:endParaRPr lang="en-US" altLang="zh-CN" dirty="0" smtClean="0"/>
          </a:p>
          <a:p>
            <a:r>
              <a:rPr lang="zh-CN" altLang="en-US" dirty="0" smtClean="0">
                <a:solidFill>
                  <a:srgbClr val="FF0000"/>
                </a:solidFill>
              </a:rPr>
              <a:t>然</a:t>
            </a:r>
            <a:r>
              <a:rPr lang="zh-CN" altLang="en-US" dirty="0">
                <a:solidFill>
                  <a:srgbClr val="FF0000"/>
                </a:solidFill>
              </a:rPr>
              <a:t>而</a:t>
            </a:r>
            <a:r>
              <a:rPr lang="zh-CN" altLang="en-US" dirty="0"/>
              <a:t>，</a:t>
            </a:r>
            <a:r>
              <a:rPr lang="zh-CN" altLang="en-US" dirty="0">
                <a:solidFill>
                  <a:srgbClr val="FF0000"/>
                </a:solidFill>
              </a:rPr>
              <a:t>只需</a:t>
            </a:r>
            <a:r>
              <a:rPr lang="zh-CN" altLang="en-US" dirty="0"/>
              <a:t>小得多的前期投资，提供商们就可以只向需要</a:t>
            </a:r>
            <a:r>
              <a:rPr lang="en-US" altLang="zh-CN" dirty="0"/>
              <a:t>ADSL</a:t>
            </a:r>
            <a:r>
              <a:rPr lang="zh-CN" altLang="en-US" dirty="0"/>
              <a:t>的人提供该服务。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The </a:t>
            </a:r>
            <a:r>
              <a:rPr lang="en-US" altLang="zh-CN" dirty="0"/>
              <a:t>Use of Necessary Conjunction</a:t>
            </a:r>
            <a:endParaRPr lang="zh-CN" altLang="en-US" dirty="0"/>
          </a:p>
        </p:txBody>
      </p:sp>
      <p:sp>
        <p:nvSpPr>
          <p:cNvPr id="3" name="文本占位符 2"/>
          <p:cNvSpPr>
            <a:spLocks noGrp="1"/>
          </p:cNvSpPr>
          <p:nvPr>
            <p:ph type="body" sz="quarter" idx="11"/>
          </p:nvPr>
        </p:nvSpPr>
        <p:spPr>
          <a:xfrm>
            <a:off x="689712" y="1203433"/>
            <a:ext cx="9216288" cy="5044967"/>
          </a:xfrm>
        </p:spPr>
        <p:txBody>
          <a:bodyPr/>
          <a:lstStyle/>
          <a:p>
            <a:r>
              <a:rPr lang="en-US" altLang="zh-CN" dirty="0"/>
              <a:t>In the comparison of Chinese and English, we said that conjunctions are used far less common in Chinese than in English. But it does not mean that we never use them. Sometimes, in order to make the meaning more clearly, we must </a:t>
            </a:r>
            <a:r>
              <a:rPr lang="en-US" altLang="zh-CN" dirty="0">
                <a:solidFill>
                  <a:srgbClr val="FF0000"/>
                </a:solidFill>
              </a:rPr>
              <a:t>use some conjunctions or to change the original conjunctions</a:t>
            </a:r>
            <a:r>
              <a:rPr lang="en-US" altLang="zh-CN" dirty="0" smtClean="0"/>
              <a:t>. For example:</a:t>
            </a:r>
            <a:endParaRPr lang="en-US" altLang="zh-CN" dirty="0" smtClean="0"/>
          </a:p>
          <a:p>
            <a:r>
              <a:rPr lang="en-US" altLang="zh-CN" dirty="0" smtClean="0"/>
              <a:t>1</a:t>
            </a:r>
            <a:r>
              <a:rPr lang="zh-CN" altLang="en-US" dirty="0" smtClean="0"/>
              <a:t>） </a:t>
            </a:r>
            <a:r>
              <a:rPr lang="en-US" altLang="zh-CN" dirty="0" smtClean="0"/>
              <a:t>Polygamy </a:t>
            </a:r>
            <a:r>
              <a:rPr lang="en-US" altLang="zh-CN" sz="2000" dirty="0" smtClean="0"/>
              <a:t>/</a:t>
            </a:r>
            <a:r>
              <a:rPr lang="en-US" altLang="zh-CN" sz="2000" dirty="0" err="1"/>
              <a:t>pəˈ</a:t>
            </a:r>
            <a:r>
              <a:rPr lang="en-US" altLang="zh-CN" sz="2000" dirty="0" err="1" smtClean="0"/>
              <a:t>lɪɡəmi</a:t>
            </a:r>
            <a:r>
              <a:rPr lang="en-US" altLang="zh-CN" sz="2000" dirty="0" smtClean="0"/>
              <a:t>/</a:t>
            </a:r>
            <a:r>
              <a:rPr lang="zh-CN" altLang="en-US" dirty="0" smtClean="0"/>
              <a:t>（</a:t>
            </a:r>
            <a:r>
              <a:rPr lang="zh-CN" altLang="en-US" sz="2000" dirty="0" smtClean="0"/>
              <a:t>一夫多</a:t>
            </a:r>
            <a:r>
              <a:rPr lang="zh-CN" altLang="en-US" sz="2000" dirty="0" smtClean="0"/>
              <a:t>妻制</a:t>
            </a:r>
            <a:r>
              <a:rPr lang="zh-CN" altLang="en-US" dirty="0" smtClean="0"/>
              <a:t>）</a:t>
            </a:r>
            <a:r>
              <a:rPr lang="en-US" altLang="zh-CN" dirty="0" smtClean="0"/>
              <a:t>, </a:t>
            </a:r>
            <a:r>
              <a:rPr lang="en-US" altLang="zh-CN" dirty="0"/>
              <a:t>outlawed in 1932, is alive and kicking in </a:t>
            </a:r>
            <a:r>
              <a:rPr lang="en-US" altLang="zh-CN" dirty="0" err="1" smtClean="0"/>
              <a:t>Tailand</a:t>
            </a:r>
            <a:r>
              <a:rPr lang="zh-CN" altLang="en-US" dirty="0" smtClean="0"/>
              <a:t>。</a:t>
            </a:r>
            <a:endParaRPr lang="en-US" altLang="zh-CN" dirty="0" smtClean="0"/>
          </a:p>
          <a:p>
            <a:r>
              <a:rPr lang="zh-CN" altLang="en-US" dirty="0"/>
              <a:t>在泰国，</a:t>
            </a:r>
            <a:r>
              <a:rPr lang="zh-CN" altLang="en-US" dirty="0">
                <a:solidFill>
                  <a:srgbClr val="FF0000"/>
                </a:solidFill>
              </a:rPr>
              <a:t>虽然</a:t>
            </a:r>
            <a:r>
              <a:rPr lang="zh-CN" altLang="en-US" dirty="0"/>
              <a:t>一夫多妻制已于</a:t>
            </a:r>
            <a:r>
              <a:rPr lang="en-US" altLang="zh-CN" dirty="0"/>
              <a:t>1932</a:t>
            </a:r>
            <a:r>
              <a:rPr lang="zh-CN" altLang="en-US" dirty="0"/>
              <a:t>年被宣布为非法，</a:t>
            </a:r>
            <a:r>
              <a:rPr lang="zh-CN" altLang="en-US" dirty="0">
                <a:solidFill>
                  <a:srgbClr val="FF0000"/>
                </a:solidFill>
              </a:rPr>
              <a:t>但</a:t>
            </a:r>
            <a:r>
              <a:rPr lang="zh-CN" altLang="en-US" dirty="0"/>
              <a:t>至今还存在该现象。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81367"/>
          </a:xfrm>
        </p:spPr>
        <p:txBody>
          <a:bodyPr/>
          <a:lstStyle/>
          <a:p>
            <a:r>
              <a:rPr lang="en-US" altLang="zh-CN" sz="2800" dirty="0" smtClean="0"/>
              <a:t>2</a:t>
            </a:r>
            <a:r>
              <a:rPr lang="zh-CN" altLang="en-US" sz="2800" dirty="0" smtClean="0"/>
              <a:t>）</a:t>
            </a:r>
            <a:r>
              <a:rPr lang="en-US" altLang="zh-CN" sz="2800" dirty="0" err="1"/>
              <a:t>Dr.Hang</a:t>
            </a:r>
            <a:r>
              <a:rPr lang="en-US" altLang="zh-CN" sz="2800" dirty="0"/>
              <a:t> </a:t>
            </a:r>
            <a:r>
              <a:rPr lang="en-US" altLang="zh-CN" sz="2800" dirty="0" err="1"/>
              <a:t>Yat-ming</a:t>
            </a:r>
            <a:r>
              <a:rPr lang="en-US" altLang="zh-CN" sz="2800" dirty="0"/>
              <a:t> was banned late on Thursday by the local medical council after he was found guilty of misconduct for prescribing a </a:t>
            </a:r>
            <a:r>
              <a:rPr lang="en-US" altLang="zh-CN" sz="2800" dirty="0" smtClean="0"/>
              <a:t>steroid</a:t>
            </a:r>
            <a:r>
              <a:rPr lang="zh-CN" altLang="en-US" sz="2800" dirty="0" smtClean="0"/>
              <a:t>（类固醇）</a:t>
            </a:r>
            <a:r>
              <a:rPr lang="en-US" altLang="zh-CN" sz="2800" dirty="0" smtClean="0"/>
              <a:t> </a:t>
            </a:r>
            <a:r>
              <a:rPr lang="en-US" altLang="zh-CN" sz="2800" dirty="0"/>
              <a:t>without explaining it could have hairy side effects. </a:t>
            </a:r>
            <a:r>
              <a:rPr lang="zh-CN" altLang="en-US" sz="2800" dirty="0" smtClean="0"/>
              <a:t>（</a:t>
            </a:r>
            <a:r>
              <a:rPr lang="en-US" altLang="zh-CN" sz="2800" dirty="0" smtClean="0"/>
              <a:t>sentence analysis</a:t>
            </a:r>
            <a:r>
              <a:rPr lang="zh-CN" altLang="en-US" sz="2800" dirty="0" smtClean="0"/>
              <a:t>）</a:t>
            </a:r>
            <a:endParaRPr lang="en-US" altLang="zh-CN" sz="2800" dirty="0" smtClean="0"/>
          </a:p>
          <a:p>
            <a:r>
              <a:rPr lang="zh-CN" altLang="en-US" sz="2800" dirty="0"/>
              <a:t>周四晚些时候黄一明医生被当地医学委员会取消了行医资格，</a:t>
            </a:r>
            <a:r>
              <a:rPr lang="zh-CN" altLang="en-US" sz="2800" dirty="0">
                <a:solidFill>
                  <a:srgbClr val="FF0000"/>
                </a:solidFill>
              </a:rPr>
              <a:t>因为</a:t>
            </a:r>
            <a:r>
              <a:rPr lang="zh-CN" altLang="en-US" sz="2800" dirty="0"/>
              <a:t>他用药不当，给一位女患者开了类固醇却没有解释它可能会有副作用，引起多余的毛发。</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15355" cy="4503100"/>
          </a:xfrm>
        </p:spPr>
        <p:txBody>
          <a:bodyPr/>
          <a:lstStyle/>
          <a:p>
            <a:r>
              <a:rPr lang="en-US" altLang="zh-CN" sz="2800" dirty="0"/>
              <a:t>3) Scientists studying data sent back to Earth from </a:t>
            </a:r>
            <a:r>
              <a:rPr lang="en-US" altLang="zh-CN" sz="2800" dirty="0" smtClean="0"/>
              <a:t>NASA‘s </a:t>
            </a:r>
            <a:r>
              <a:rPr lang="en-US" altLang="zh-CN" sz="2800" dirty="0"/>
              <a:t>Galileo spacecraft have concluded that </a:t>
            </a:r>
            <a:r>
              <a:rPr lang="en-US" altLang="zh-CN" sz="2800" dirty="0" smtClean="0"/>
              <a:t>Jupiter’s </a:t>
            </a:r>
            <a:r>
              <a:rPr lang="en-US" altLang="zh-CN" sz="2800" dirty="0"/>
              <a:t>largest moon, </a:t>
            </a:r>
            <a:r>
              <a:rPr lang="en-US" altLang="zh-CN" sz="2800" dirty="0" smtClean="0"/>
              <a:t>Ganymede (</a:t>
            </a:r>
            <a:r>
              <a:rPr lang="zh-CN" altLang="en-US" sz="2800" dirty="0" smtClean="0"/>
              <a:t>木</a:t>
            </a:r>
            <a:r>
              <a:rPr lang="zh-CN" altLang="en-US" sz="2800" dirty="0"/>
              <a:t>卫</a:t>
            </a:r>
            <a:r>
              <a:rPr lang="zh-CN" altLang="en-US" sz="2800" dirty="0" smtClean="0"/>
              <a:t>三、 伽</a:t>
            </a:r>
            <a:r>
              <a:rPr lang="zh-CN" altLang="en-US" sz="2800" dirty="0"/>
              <a:t>倪墨得</a:t>
            </a:r>
            <a:r>
              <a:rPr lang="zh-CN" altLang="en-US" sz="2800" dirty="0" smtClean="0"/>
              <a:t>斯</a:t>
            </a:r>
            <a:r>
              <a:rPr lang="en-US" altLang="zh-CN" sz="2800" dirty="0" smtClean="0"/>
              <a:t>), </a:t>
            </a:r>
            <a:r>
              <a:rPr lang="en-US" altLang="zh-CN" sz="2800" dirty="0"/>
              <a:t>may possess a huge salt-water ocean beneath its crusty surface</a:t>
            </a:r>
            <a:r>
              <a:rPr lang="en-US" altLang="zh-CN" sz="2800" dirty="0" smtClean="0"/>
              <a:t>.</a:t>
            </a:r>
            <a:endParaRPr lang="en-US" altLang="zh-CN" sz="2800" dirty="0" smtClean="0"/>
          </a:p>
          <a:p>
            <a:r>
              <a:rPr lang="zh-CN" altLang="en-US" sz="2800" dirty="0"/>
              <a:t>科学家们</a:t>
            </a:r>
            <a:r>
              <a:rPr lang="zh-CN" altLang="en-US" sz="2800" dirty="0">
                <a:solidFill>
                  <a:srgbClr val="FF0000"/>
                </a:solidFill>
              </a:rPr>
              <a:t>在</a:t>
            </a:r>
            <a:r>
              <a:rPr lang="zh-CN" altLang="en-US" sz="2800" dirty="0"/>
              <a:t>研究了从国家宇航局伽利略号太空船发回的数据</a:t>
            </a:r>
            <a:r>
              <a:rPr lang="zh-CN" altLang="en-US" sz="2800" dirty="0">
                <a:solidFill>
                  <a:srgbClr val="FF0000"/>
                </a:solidFill>
              </a:rPr>
              <a:t>后</a:t>
            </a:r>
            <a:r>
              <a:rPr lang="zh-CN" altLang="en-US" sz="2800" dirty="0"/>
              <a:t>得出这样的结论</a:t>
            </a:r>
            <a:r>
              <a:rPr lang="en-US" altLang="zh-CN" sz="2800" dirty="0"/>
              <a:t>:</a:t>
            </a:r>
            <a:r>
              <a:rPr lang="zh-CN" altLang="en-US" sz="2800" dirty="0"/>
              <a:t>在木星最大的卫星</a:t>
            </a:r>
            <a:r>
              <a:rPr lang="en-US" altLang="zh-CN" sz="2800" dirty="0"/>
              <a:t>-</a:t>
            </a:r>
            <a:r>
              <a:rPr lang="zh-CN" altLang="en-US" sz="2800" dirty="0"/>
              <a:t>木卫三厚厚的冰壳表面下，可能有一个咸水海洋。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2.Transformation of the Member of </a:t>
            </a:r>
            <a:r>
              <a:rPr lang="en-US" altLang="zh-CN" dirty="0" smtClean="0"/>
              <a:t>Sentence</a:t>
            </a:r>
            <a:endParaRPr lang="zh-CN" altLang="en-US" dirty="0"/>
          </a:p>
        </p:txBody>
      </p:sp>
      <p:sp>
        <p:nvSpPr>
          <p:cNvPr id="3" name="文本占位符 2"/>
          <p:cNvSpPr>
            <a:spLocks noGrp="1"/>
          </p:cNvSpPr>
          <p:nvPr>
            <p:ph type="body" sz="quarter" idx="11"/>
          </p:nvPr>
        </p:nvSpPr>
        <p:spPr>
          <a:xfrm>
            <a:off x="689712" y="1203433"/>
            <a:ext cx="11265221" cy="4977234"/>
          </a:xfrm>
        </p:spPr>
        <p:txBody>
          <a:bodyPr/>
          <a:lstStyle/>
          <a:p>
            <a:r>
              <a:rPr lang="en-US" altLang="zh-CN" b="1" dirty="0"/>
              <a:t>(</a:t>
            </a:r>
            <a:r>
              <a:rPr lang="en-US" altLang="zh-CN" sz="2800" b="1" dirty="0" smtClean="0"/>
              <a:t>1)Adverbial-an independent sentence</a:t>
            </a:r>
            <a:endParaRPr lang="en-US" altLang="zh-CN" sz="2800" b="1" dirty="0" smtClean="0"/>
          </a:p>
          <a:p>
            <a:r>
              <a:rPr lang="en-US" altLang="zh-CN" sz="2800" dirty="0" smtClean="0"/>
              <a:t>Here is </a:t>
            </a:r>
            <a:r>
              <a:rPr lang="en-US" altLang="zh-CN" sz="2800" dirty="0"/>
              <a:t>a program for computing the value of </a:t>
            </a:r>
            <a:r>
              <a:rPr lang="en-US" altLang="zh-CN" sz="2800" dirty="0" smtClean="0"/>
              <a:t>π </a:t>
            </a:r>
            <a:r>
              <a:rPr lang="en-US" altLang="zh-CN" sz="2800" dirty="0">
                <a:solidFill>
                  <a:srgbClr val="FF0000"/>
                </a:solidFill>
              </a:rPr>
              <a:t>to as many decimal </a:t>
            </a:r>
            <a:r>
              <a:rPr lang="en-US" altLang="zh-CN" sz="2800" dirty="0" smtClean="0">
                <a:solidFill>
                  <a:srgbClr val="FF0000"/>
                </a:solidFill>
              </a:rPr>
              <a:t>places (</a:t>
            </a:r>
            <a:r>
              <a:rPr lang="zh-CN" altLang="en-US" sz="2800" dirty="0" smtClean="0">
                <a:solidFill>
                  <a:srgbClr val="FF0000"/>
                </a:solidFill>
              </a:rPr>
              <a:t>小数位</a:t>
            </a:r>
            <a:r>
              <a:rPr lang="en-US" altLang="zh-CN" sz="2800" dirty="0" smtClean="0">
                <a:solidFill>
                  <a:srgbClr val="FF0000"/>
                </a:solidFill>
              </a:rPr>
              <a:t>) </a:t>
            </a:r>
            <a:r>
              <a:rPr lang="en-US" altLang="zh-CN" sz="2800" dirty="0">
                <a:solidFill>
                  <a:srgbClr val="FF0000"/>
                </a:solidFill>
              </a:rPr>
              <a:t>as you need</a:t>
            </a:r>
            <a:r>
              <a:rPr lang="en-US" altLang="zh-CN" sz="2800" dirty="0" smtClean="0">
                <a:solidFill>
                  <a:srgbClr val="FF0000"/>
                </a:solidFill>
              </a:rPr>
              <a:t>.</a:t>
            </a:r>
            <a:endParaRPr lang="en-US" altLang="zh-CN" sz="2800" dirty="0" smtClean="0">
              <a:solidFill>
                <a:srgbClr val="FF0000"/>
              </a:solidFill>
            </a:endParaRPr>
          </a:p>
          <a:p>
            <a:r>
              <a:rPr lang="zh-CN" altLang="en-US" sz="2800" dirty="0" smtClean="0"/>
              <a:t>这</a:t>
            </a:r>
            <a:r>
              <a:rPr lang="zh-CN" altLang="en-US" sz="2800" dirty="0"/>
              <a:t>是一个计</a:t>
            </a:r>
            <a:r>
              <a:rPr lang="zh-CN" altLang="en-US" sz="2800" dirty="0" smtClean="0"/>
              <a:t>算</a:t>
            </a:r>
            <a:r>
              <a:rPr lang="en-US" altLang="zh-CN" sz="2800" dirty="0"/>
              <a:t>π</a:t>
            </a:r>
            <a:r>
              <a:rPr lang="zh-CN" altLang="en-US" sz="2800" dirty="0" smtClean="0"/>
              <a:t>值</a:t>
            </a:r>
            <a:r>
              <a:rPr lang="zh-CN" altLang="en-US" sz="2800" dirty="0"/>
              <a:t>的程序</a:t>
            </a:r>
            <a:r>
              <a:rPr lang="zh-CN" altLang="en-US" sz="2800" dirty="0" smtClean="0"/>
              <a:t>，</a:t>
            </a:r>
            <a:r>
              <a:rPr lang="zh-CN" altLang="en-US" sz="2800" dirty="0"/>
              <a:t>小数位</a:t>
            </a:r>
            <a:r>
              <a:rPr lang="zh-CN" altLang="en-US" sz="2800" dirty="0" smtClean="0"/>
              <a:t>需要</a:t>
            </a:r>
            <a:r>
              <a:rPr lang="zh-CN" altLang="en-US" sz="2800" dirty="0"/>
              <a:t>计算到多少位就能计算到多少</a:t>
            </a:r>
            <a:r>
              <a:rPr lang="zh-CN" altLang="en-US" sz="2800" dirty="0" smtClean="0"/>
              <a:t>位</a:t>
            </a:r>
            <a:endParaRPr lang="en-US" altLang="zh-CN" sz="2800" dirty="0" smtClean="0"/>
          </a:p>
          <a:p>
            <a:endParaRPr lang="en-US" altLang="zh-CN" sz="2800" dirty="0" smtClean="0"/>
          </a:p>
          <a:p>
            <a:r>
              <a:rPr lang="en-US" altLang="zh-CN" sz="2800" b="1" dirty="0" smtClean="0"/>
              <a:t>(</a:t>
            </a:r>
            <a:r>
              <a:rPr lang="en-US" altLang="zh-CN" sz="2800" b="1" dirty="0"/>
              <a:t>2) </a:t>
            </a:r>
            <a:r>
              <a:rPr lang="en-US" altLang="zh-CN" sz="2800" b="1" dirty="0" smtClean="0"/>
              <a:t>Subject-</a:t>
            </a:r>
            <a:r>
              <a:rPr lang="en-US" altLang="zh-CN" sz="2800" b="1" dirty="0"/>
              <a:t>a</a:t>
            </a:r>
            <a:r>
              <a:rPr lang="en-US" altLang="zh-CN" sz="2800" b="1" dirty="0" smtClean="0"/>
              <a:t>n </a:t>
            </a:r>
            <a:r>
              <a:rPr lang="en-US" altLang="zh-CN" sz="2800" b="1" dirty="0"/>
              <a:t>independent </a:t>
            </a:r>
            <a:r>
              <a:rPr lang="en-US" altLang="zh-CN" sz="2800" b="1" dirty="0" smtClean="0"/>
              <a:t>sentence</a:t>
            </a:r>
            <a:endParaRPr lang="en-US" altLang="zh-CN" sz="2800" b="1" dirty="0" smtClean="0"/>
          </a:p>
          <a:p>
            <a:r>
              <a:rPr lang="en-US" altLang="zh-CN" sz="2800" dirty="0" smtClean="0"/>
              <a:t>The </a:t>
            </a:r>
            <a:r>
              <a:rPr lang="en-US" altLang="zh-CN" sz="2800" dirty="0">
                <a:solidFill>
                  <a:srgbClr val="FF0000"/>
                </a:solidFill>
              </a:rPr>
              <a:t>small</a:t>
            </a:r>
            <a:r>
              <a:rPr lang="en-US" altLang="zh-CN" sz="2800" dirty="0"/>
              <a:t> temperature dependence of </a:t>
            </a:r>
            <a:r>
              <a:rPr lang="en-US" altLang="zh-CN" sz="2800" dirty="0" smtClean="0"/>
              <a:t>leakage </a:t>
            </a:r>
            <a:r>
              <a:rPr lang="en-US" altLang="zh-CN" sz="2800" dirty="0"/>
              <a:t>in this </a:t>
            </a:r>
            <a:r>
              <a:rPr lang="en-US" altLang="zh-CN" sz="2800" dirty="0" smtClean="0"/>
              <a:t>device </a:t>
            </a:r>
            <a:r>
              <a:rPr lang="en-US" altLang="zh-CN" sz="2800" dirty="0"/>
              <a:t>makes it possible to operate </a:t>
            </a:r>
            <a:r>
              <a:rPr lang="en-US" altLang="zh-CN" sz="2800" dirty="0" smtClean="0"/>
              <a:t>at higher </a:t>
            </a:r>
            <a:r>
              <a:rPr lang="en-US" altLang="zh-CN" sz="2800" dirty="0"/>
              <a:t>ambient temperature</a:t>
            </a:r>
            <a:r>
              <a:rPr lang="en-US" altLang="zh-CN" sz="2800" dirty="0" smtClean="0"/>
              <a:t>.</a:t>
            </a:r>
            <a:endParaRPr lang="en-US" altLang="zh-CN" sz="2800" dirty="0" smtClean="0"/>
          </a:p>
          <a:p>
            <a:r>
              <a:rPr lang="zh-CN" altLang="en-US" sz="2800" dirty="0" smtClean="0"/>
              <a:t>这</a:t>
            </a:r>
            <a:r>
              <a:rPr lang="zh-CN" altLang="en-US" sz="2800" dirty="0"/>
              <a:t>种设备</a:t>
            </a:r>
            <a:r>
              <a:rPr lang="zh-CN" altLang="en-US" sz="2800" dirty="0" smtClean="0"/>
              <a:t>的泄漏</a:t>
            </a:r>
            <a:r>
              <a:rPr lang="zh-CN" altLang="en-US" sz="2800" dirty="0"/>
              <a:t>量</a:t>
            </a:r>
            <a:r>
              <a:rPr lang="zh-CN" altLang="en-US" sz="2800" dirty="0" smtClean="0"/>
              <a:t>和温度</a:t>
            </a:r>
            <a:r>
              <a:rPr lang="zh-CN" altLang="en-US" sz="2800" dirty="0" smtClean="0">
                <a:solidFill>
                  <a:srgbClr val="FF0000"/>
                </a:solidFill>
              </a:rPr>
              <a:t>关</a:t>
            </a:r>
            <a:r>
              <a:rPr lang="zh-CN" altLang="en-US" sz="2800" dirty="0">
                <a:solidFill>
                  <a:srgbClr val="FF0000"/>
                </a:solidFill>
              </a:rPr>
              <a:t>系不大</a:t>
            </a:r>
            <a:r>
              <a:rPr lang="zh-CN" altLang="en-US" sz="2800" dirty="0"/>
              <a:t>，这就使它有可能在环境温度更高的情况下也能运行</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657333"/>
            <a:ext cx="10604821" cy="5845066"/>
          </a:xfrm>
        </p:spPr>
        <p:txBody>
          <a:bodyPr/>
          <a:lstStyle/>
          <a:p>
            <a:r>
              <a:rPr lang="en-US" altLang="zh-CN" sz="2800" dirty="0"/>
              <a:t>(</a:t>
            </a:r>
            <a:r>
              <a:rPr lang="en-US" altLang="zh-CN" sz="2800" b="1" dirty="0" smtClean="0"/>
              <a:t>3)Adverbial-object</a:t>
            </a:r>
            <a:endParaRPr lang="en-US" altLang="zh-CN" sz="2800" b="1" dirty="0" smtClean="0"/>
          </a:p>
          <a:p>
            <a:r>
              <a:rPr lang="en-US" altLang="zh-CN" sz="2800" dirty="0" smtClean="0"/>
              <a:t>Other </a:t>
            </a:r>
            <a:r>
              <a:rPr lang="en-US" altLang="zh-CN" sz="2800" dirty="0"/>
              <a:t>scientists of the brain</a:t>
            </a:r>
            <a:r>
              <a:rPr lang="en-US" altLang="zh-CN" sz="2800" dirty="0" smtClean="0"/>
              <a:t>, noting </a:t>
            </a:r>
            <a:r>
              <a:rPr lang="en-US" altLang="zh-CN" sz="2800" dirty="0"/>
              <a:t>that disease and physical damage can change </a:t>
            </a:r>
            <a:r>
              <a:rPr lang="en-US" altLang="zh-CN" sz="2800" dirty="0">
                <a:solidFill>
                  <a:srgbClr val="FF0000"/>
                </a:solidFill>
              </a:rPr>
              <a:t>personally</a:t>
            </a:r>
            <a:r>
              <a:rPr lang="en-US" altLang="zh-CN" sz="2800" dirty="0"/>
              <a:t> and </a:t>
            </a:r>
            <a:r>
              <a:rPr lang="en-US" altLang="zh-CN" sz="2800" dirty="0" smtClean="0"/>
              <a:t>distort </a:t>
            </a:r>
            <a:r>
              <a:rPr lang="en-US" altLang="zh-CN" sz="2800" dirty="0"/>
              <a:t>the mind, </a:t>
            </a:r>
            <a:r>
              <a:rPr lang="en-US" altLang="zh-CN" sz="2800" dirty="0" smtClean="0"/>
              <a:t>believe </a:t>
            </a:r>
            <a:r>
              <a:rPr lang="en-US" altLang="zh-CN" sz="2800" dirty="0"/>
              <a:t>the brain to be nothing more than a fantastically </a:t>
            </a:r>
            <a:r>
              <a:rPr lang="en-US" altLang="zh-CN" sz="2800" dirty="0" smtClean="0"/>
              <a:t>complex computer</a:t>
            </a:r>
            <a:r>
              <a:rPr lang="en-US" altLang="zh-CN" sz="2800" dirty="0"/>
              <a:t>.</a:t>
            </a:r>
            <a:endParaRPr lang="en-US" altLang="zh-CN" sz="2800" dirty="0" smtClean="0"/>
          </a:p>
          <a:p>
            <a:r>
              <a:rPr lang="zh-CN" altLang="en-US" sz="2800" dirty="0" smtClean="0"/>
              <a:t>其</a:t>
            </a:r>
            <a:r>
              <a:rPr lang="zh-CN" altLang="en-US" sz="2800" dirty="0"/>
              <a:t>他研究大脑的科学家，</a:t>
            </a:r>
            <a:r>
              <a:rPr lang="zh-CN" altLang="en-US" sz="2800" dirty="0">
                <a:solidFill>
                  <a:srgbClr val="FF0000"/>
                </a:solidFill>
              </a:rPr>
              <a:t>因为</a:t>
            </a:r>
            <a:r>
              <a:rPr lang="zh-CN" altLang="en-US" sz="2800" dirty="0"/>
              <a:t>注意到疾病和身体上的损伤会改变</a:t>
            </a:r>
            <a:r>
              <a:rPr lang="zh-CN" altLang="en-US" sz="2800" dirty="0">
                <a:solidFill>
                  <a:srgbClr val="FF0000"/>
                </a:solidFill>
              </a:rPr>
              <a:t>人</a:t>
            </a:r>
            <a:r>
              <a:rPr lang="zh-CN" altLang="en-US" sz="2800" dirty="0" smtClean="0">
                <a:solidFill>
                  <a:srgbClr val="FF0000"/>
                </a:solidFill>
              </a:rPr>
              <a:t>的性</a:t>
            </a:r>
            <a:r>
              <a:rPr lang="zh-CN" altLang="en-US" sz="2800" dirty="0">
                <a:solidFill>
                  <a:srgbClr val="FF0000"/>
                </a:solidFill>
              </a:rPr>
              <a:t>格</a:t>
            </a:r>
            <a:r>
              <a:rPr lang="zh-CN" altLang="en-US" sz="2800" dirty="0"/>
              <a:t>，扭曲人的思想，因此认为人脑不过是一台非常复杂的电脑</a:t>
            </a:r>
            <a:r>
              <a:rPr lang="zh-CN" altLang="en-US" sz="2800" dirty="0" smtClean="0"/>
              <a:t>。</a:t>
            </a:r>
            <a:endParaRPr lang="en-US" altLang="zh-CN" sz="2800" dirty="0" smtClean="0"/>
          </a:p>
          <a:p>
            <a:r>
              <a:rPr lang="en-US" altLang="zh-CN" sz="2800" b="1" dirty="0"/>
              <a:t>(4) </a:t>
            </a:r>
            <a:r>
              <a:rPr lang="en-US" altLang="zh-CN" sz="2800" b="1" dirty="0" smtClean="0"/>
              <a:t>Subject-predicative (</a:t>
            </a:r>
            <a:r>
              <a:rPr lang="zh-CN" altLang="en-US" sz="2800" b="1" dirty="0" smtClean="0"/>
              <a:t>表语</a:t>
            </a:r>
            <a:r>
              <a:rPr lang="en-US" altLang="zh-CN" sz="2800" b="1" dirty="0" smtClean="0"/>
              <a:t>)</a:t>
            </a:r>
            <a:endParaRPr lang="en-US" altLang="zh-CN" sz="2800" b="1" dirty="0" smtClean="0"/>
          </a:p>
          <a:p>
            <a:r>
              <a:rPr lang="en-US" altLang="zh-CN" sz="2800" dirty="0" smtClean="0"/>
              <a:t>The general </a:t>
            </a:r>
            <a:r>
              <a:rPr lang="en-US" altLang="zh-CN" sz="2800" dirty="0"/>
              <a:t>opinion in the firewall industry is that filtering decisions are inherently </a:t>
            </a:r>
            <a:r>
              <a:rPr lang="en-US" altLang="zh-CN" sz="2800" dirty="0" smtClean="0"/>
              <a:t>slow</a:t>
            </a:r>
            <a:r>
              <a:rPr lang="en-US" altLang="zh-CN" sz="2800" dirty="0"/>
              <a:t>, especially when the </a:t>
            </a:r>
            <a:r>
              <a:rPr lang="en-US" altLang="zh-CN" sz="2800" dirty="0">
                <a:solidFill>
                  <a:srgbClr val="FF0000"/>
                </a:solidFill>
              </a:rPr>
              <a:t>complexity</a:t>
            </a:r>
            <a:r>
              <a:rPr lang="en-US" altLang="zh-CN" sz="2800" dirty="0"/>
              <a:t> of the </a:t>
            </a:r>
            <a:r>
              <a:rPr lang="en-US" altLang="zh-CN" sz="2800" dirty="0" smtClean="0"/>
              <a:t>configurations (</a:t>
            </a:r>
            <a:r>
              <a:rPr lang="zh-CN" altLang="en-US" sz="2800" dirty="0" smtClean="0"/>
              <a:t>配置</a:t>
            </a:r>
            <a:r>
              <a:rPr lang="en-US" altLang="zh-CN" sz="2800" dirty="0" smtClean="0"/>
              <a:t>) increases</a:t>
            </a:r>
            <a:r>
              <a:rPr lang="zh-CN" altLang="en-US" sz="2800" dirty="0" smtClean="0"/>
              <a:t>。</a:t>
            </a:r>
            <a:endParaRPr lang="en-US" altLang="zh-CN" sz="2800" dirty="0" smtClean="0"/>
          </a:p>
          <a:p>
            <a:r>
              <a:rPr lang="zh-CN" altLang="en-US" sz="2800" dirty="0" smtClean="0"/>
              <a:t>防</a:t>
            </a:r>
            <a:r>
              <a:rPr lang="zh-CN" altLang="en-US" sz="2800" dirty="0"/>
              <a:t>火墙界普遍认为，过滤决</a:t>
            </a:r>
            <a:r>
              <a:rPr lang="zh-CN" altLang="en-US" sz="2800" dirty="0" smtClean="0"/>
              <a:t>定本来就</a:t>
            </a:r>
            <a:r>
              <a:rPr lang="zh-CN" altLang="en-US" sz="2800" dirty="0"/>
              <a:t>很慢，尤其是当配置</a:t>
            </a:r>
            <a:r>
              <a:rPr lang="zh-CN" altLang="en-US" sz="2800" dirty="0">
                <a:solidFill>
                  <a:srgbClr val="FF0000"/>
                </a:solidFill>
              </a:rPr>
              <a:t>越来越复杂</a:t>
            </a:r>
            <a:r>
              <a:rPr lang="zh-CN" altLang="en-US" sz="2800" dirty="0"/>
              <a:t>的时候。</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3741100"/>
          </a:xfrm>
        </p:spPr>
        <p:txBody>
          <a:bodyPr/>
          <a:lstStyle/>
          <a:p>
            <a:r>
              <a:rPr lang="en-US" altLang="zh-CN" sz="2800" b="1" dirty="0"/>
              <a:t>(5</a:t>
            </a:r>
            <a:r>
              <a:rPr lang="en-US" altLang="zh-CN" sz="2800" b="1" dirty="0" smtClean="0"/>
              <a:t>) Prepositional object-sentence</a:t>
            </a:r>
            <a:endParaRPr lang="en-US" altLang="zh-CN" sz="2800" b="1" dirty="0" smtClean="0"/>
          </a:p>
          <a:p>
            <a:r>
              <a:rPr lang="en-US" altLang="zh-CN" sz="2800" dirty="0" smtClean="0"/>
              <a:t>Traditional </a:t>
            </a:r>
            <a:r>
              <a:rPr lang="en-US" altLang="zh-CN" sz="2800" dirty="0"/>
              <a:t>networks are difficult to </a:t>
            </a:r>
            <a:r>
              <a:rPr lang="en-US" altLang="zh-CN" sz="2800" dirty="0" smtClean="0"/>
              <a:t>build </a:t>
            </a:r>
            <a:r>
              <a:rPr lang="en-US" altLang="zh-CN" sz="2800" dirty="0"/>
              <a:t>out quickly due to high </a:t>
            </a:r>
            <a:r>
              <a:rPr lang="en-US" altLang="zh-CN" sz="2800" dirty="0">
                <a:solidFill>
                  <a:srgbClr val="FF0000"/>
                </a:solidFill>
              </a:rPr>
              <a:t>infrastructure costs of cable, copper and </a:t>
            </a:r>
            <a:r>
              <a:rPr lang="en-US" altLang="zh-CN" sz="2800" dirty="0" smtClean="0">
                <a:solidFill>
                  <a:srgbClr val="FF0000"/>
                </a:solidFill>
              </a:rPr>
              <a:t>fiber </a:t>
            </a:r>
            <a:r>
              <a:rPr lang="en-US" altLang="zh-CN" sz="2800" dirty="0">
                <a:solidFill>
                  <a:srgbClr val="FF0000"/>
                </a:solidFill>
              </a:rPr>
              <a:t>networks</a:t>
            </a:r>
            <a:r>
              <a:rPr lang="en-US" altLang="zh-CN" sz="2800" dirty="0" smtClean="0">
                <a:solidFill>
                  <a:srgbClr val="FF0000"/>
                </a:solidFill>
              </a:rPr>
              <a:t>.</a:t>
            </a:r>
            <a:endParaRPr lang="en-US" altLang="zh-CN" sz="2800" dirty="0" smtClean="0">
              <a:solidFill>
                <a:srgbClr val="FF0000"/>
              </a:solidFill>
            </a:endParaRPr>
          </a:p>
          <a:p>
            <a:r>
              <a:rPr lang="zh-CN" altLang="en-US" sz="2800" dirty="0" smtClean="0"/>
              <a:t>由</a:t>
            </a:r>
            <a:r>
              <a:rPr lang="zh-CN" altLang="en-US" sz="2800" dirty="0"/>
              <a:t>于电缆、铜缆、光纤网络的基础设施花费很高，传统网络很难迅速建立起来。</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719382"/>
            <a:ext cx="9900285" cy="36931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700" b="1" dirty="0">
                <a:solidFill>
                  <a:schemeClr val="folHlink"/>
                </a:solidFill>
                <a:sym typeface="+mn-ea"/>
              </a:rPr>
              <a:t>英汉句子重心的差异</a:t>
            </a:r>
            <a:endParaRPr lang="zh-CN" altLang="en-US" sz="2700" b="1" dirty="0">
              <a:solidFill>
                <a:schemeClr val="folHlink"/>
              </a:solidFill>
            </a:endParaRPr>
          </a:p>
          <a:p>
            <a:pPr>
              <a:lnSpc>
                <a:spcPct val="90000"/>
              </a:lnSpc>
            </a:pPr>
            <a:r>
              <a:rPr lang="en-US" altLang="zh-CN" sz="2700" dirty="0">
                <a:sym typeface="+mn-ea"/>
              </a:rPr>
              <a:t>We believe that </a:t>
            </a:r>
            <a:r>
              <a:rPr lang="en-US" altLang="zh-CN" sz="2700" dirty="0">
                <a:solidFill>
                  <a:schemeClr val="accent1"/>
                </a:solidFill>
                <a:sym typeface="+mn-ea"/>
              </a:rPr>
              <a:t>it is right and necessary</a:t>
            </a:r>
            <a:r>
              <a:rPr lang="en-US" altLang="zh-CN" sz="2700" dirty="0">
                <a:sym typeface="+mn-ea"/>
              </a:rPr>
              <a:t> that people </a:t>
            </a:r>
            <a:r>
              <a:rPr lang="en-US" altLang="zh-CN" sz="2700" dirty="0">
                <a:solidFill>
                  <a:srgbClr val="FF0000"/>
                </a:solidFill>
                <a:sym typeface="+mn-ea"/>
              </a:rPr>
              <a:t>with</a:t>
            </a:r>
            <a:r>
              <a:rPr lang="en-US" altLang="zh-CN" sz="2700" dirty="0">
                <a:sym typeface="+mn-ea"/>
              </a:rPr>
              <a:t> different political and social systems should live side by side</a:t>
            </a:r>
            <a:r>
              <a:rPr lang="en-US" altLang="zh-CN" sz="2700" dirty="0">
                <a:latin typeface="Arial" panose="020B0604020202020204" pitchFamily="34" charset="0"/>
                <a:sym typeface="+mn-ea"/>
              </a:rPr>
              <a:t>—</a:t>
            </a:r>
            <a:r>
              <a:rPr lang="en-US" altLang="zh-CN" sz="2700" dirty="0">
                <a:sym typeface="+mn-ea"/>
              </a:rPr>
              <a:t>not just in a passive way but as active </a:t>
            </a:r>
            <a:r>
              <a:rPr lang="en-US" altLang="zh-CN" sz="2700" dirty="0">
                <a:solidFill>
                  <a:srgbClr val="FF0000"/>
                </a:solidFill>
                <a:sym typeface="+mn-ea"/>
              </a:rPr>
              <a:t>friends</a:t>
            </a:r>
            <a:r>
              <a:rPr lang="en-US" altLang="zh-CN" sz="2700" dirty="0">
                <a:sym typeface="+mn-ea"/>
              </a:rPr>
              <a:t>.</a:t>
            </a:r>
            <a:endParaRPr lang="en-US" altLang="zh-CN" sz="2700" dirty="0">
              <a:sym typeface="+mn-ea"/>
            </a:endParaRPr>
          </a:p>
          <a:p>
            <a:pPr>
              <a:lnSpc>
                <a:spcPct val="90000"/>
              </a:lnSpc>
            </a:pPr>
            <a:endParaRPr lang="en-US" altLang="zh-CN" sz="2700" dirty="0"/>
          </a:p>
          <a:p>
            <a:pPr>
              <a:lnSpc>
                <a:spcPct val="90000"/>
              </a:lnSpc>
            </a:pPr>
            <a:r>
              <a:rPr lang="zh-CN" altLang="en-US" sz="2700" dirty="0">
                <a:sym typeface="+mn-ea"/>
              </a:rPr>
              <a:t>我们认为</a:t>
            </a:r>
            <a:r>
              <a:rPr lang="zh-CN" altLang="en-US" sz="2700" dirty="0">
                <a:solidFill>
                  <a:srgbClr val="FF0000"/>
                </a:solidFill>
                <a:sym typeface="+mn-ea"/>
              </a:rPr>
              <a:t>生活</a:t>
            </a:r>
            <a:r>
              <a:rPr lang="zh-CN" altLang="en-US" sz="2700" dirty="0">
                <a:sym typeface="+mn-ea"/>
              </a:rPr>
              <a:t>在不同政治社会制度下的各国人民应该共处，不仅仅是消极共处，而是要积极地</a:t>
            </a:r>
            <a:r>
              <a:rPr lang="zh-CN" altLang="en-US" sz="2700" dirty="0">
                <a:solidFill>
                  <a:srgbClr val="FF0000"/>
                </a:solidFill>
                <a:sym typeface="+mn-ea"/>
              </a:rPr>
              <a:t>友好</a:t>
            </a:r>
            <a:r>
              <a:rPr lang="zh-CN" altLang="en-US" sz="2700" dirty="0">
                <a:sym typeface="+mn-ea"/>
              </a:rPr>
              <a:t>相处，</a:t>
            </a:r>
            <a:r>
              <a:rPr lang="zh-CN" altLang="en-US" sz="2700" dirty="0">
                <a:solidFill>
                  <a:schemeClr val="accent1"/>
                </a:solidFill>
                <a:sym typeface="+mn-ea"/>
              </a:rPr>
              <a:t>这是正确而必要的</a:t>
            </a:r>
            <a:r>
              <a:rPr lang="zh-CN" altLang="en-US" sz="2700" dirty="0">
                <a:sym typeface="+mn-ea"/>
              </a:rPr>
              <a:t>。</a:t>
            </a:r>
            <a:endParaRPr lang="zh-CN" altLang="en-US" sz="2700" dirty="0">
              <a:sym typeface="+mn-ea"/>
            </a:endParaRPr>
          </a:p>
          <a:p>
            <a:pPr>
              <a:lnSpc>
                <a:spcPct val="90000"/>
              </a:lnSpc>
            </a:pPr>
            <a:endParaRPr lang="zh-CN" altLang="en-US" sz="2700" dirty="0"/>
          </a:p>
          <a:p>
            <a:pPr>
              <a:lnSpc>
                <a:spcPct val="90000"/>
              </a:lnSpc>
            </a:pPr>
            <a:endParaRPr lang="zh-CN" altLang="en-US" sz="2700" dirty="0"/>
          </a:p>
          <a:p>
            <a:pPr>
              <a:lnSpc>
                <a:spcPct val="9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4" name="TextBox 3"/>
          <p:cNvSpPr txBox="1"/>
          <p:nvPr/>
        </p:nvSpPr>
        <p:spPr>
          <a:xfrm>
            <a:off x="914401" y="339224"/>
            <a:ext cx="10235381" cy="1569660"/>
          </a:xfrm>
          <a:prstGeom prst="rect">
            <a:avLst/>
          </a:prstGeom>
          <a:noFill/>
        </p:spPr>
        <p:txBody>
          <a:bodyPr wrap="square" rtlCol="0">
            <a:spAutoFit/>
          </a:bodyPr>
          <a:lstStyle/>
          <a:p>
            <a:pPr algn="just">
              <a:lnSpc>
                <a:spcPct val="150000"/>
              </a:lnSpc>
            </a:pPr>
            <a:r>
              <a:rPr lang="zh-CN" altLang="en-US" sz="3200" dirty="0" smtClean="0">
                <a:latin typeface="宋体" panose="02010600030101010101" pitchFamily="2" charset="-122"/>
                <a:ea typeface="宋体" panose="02010600030101010101" pitchFamily="2" charset="-122"/>
                <a:sym typeface="+mn-ea"/>
              </a:rPr>
              <a:t>汉语的习惯是</a:t>
            </a:r>
            <a:r>
              <a:rPr lang="zh-CN" altLang="en-US" sz="3200" dirty="0" smtClean="0">
                <a:solidFill>
                  <a:srgbClr val="0070C0"/>
                </a:solidFill>
                <a:latin typeface="宋体" panose="02010600030101010101" pitchFamily="2" charset="-122"/>
                <a:ea typeface="宋体" panose="02010600030101010101" pitchFamily="2" charset="-122"/>
                <a:sym typeface="+mn-ea"/>
              </a:rPr>
              <a:t>叙事</a:t>
            </a:r>
            <a:r>
              <a:rPr lang="zh-CN" altLang="en-US" sz="3200" dirty="0" smtClean="0">
                <a:latin typeface="宋体" panose="02010600030101010101" pitchFamily="2" charset="-122"/>
                <a:ea typeface="宋体" panose="02010600030101010101" pitchFamily="2" charset="-122"/>
                <a:sym typeface="+mn-ea"/>
              </a:rPr>
              <a:t>在前，</a:t>
            </a:r>
            <a:r>
              <a:rPr lang="zh-CN" altLang="en-US" sz="3200" dirty="0" smtClean="0">
                <a:solidFill>
                  <a:srgbClr val="0070C0"/>
                </a:solidFill>
                <a:latin typeface="宋体" panose="02010600030101010101" pitchFamily="2" charset="-122"/>
                <a:ea typeface="宋体" panose="02010600030101010101" pitchFamily="2" charset="-122"/>
                <a:sym typeface="+mn-ea"/>
              </a:rPr>
              <a:t>表态</a:t>
            </a:r>
            <a:r>
              <a:rPr lang="zh-CN" altLang="en-US" sz="3200" dirty="0" smtClean="0">
                <a:latin typeface="宋体" panose="02010600030101010101" pitchFamily="2" charset="-122"/>
                <a:ea typeface="宋体" panose="02010600030101010101" pitchFamily="2" charset="-122"/>
                <a:sym typeface="+mn-ea"/>
              </a:rPr>
              <a:t>在后。英语的习惯是表态在前，叙事在后。</a:t>
            </a:r>
            <a:endParaRPr lang="zh-CN" altLang="en-US"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758155" cy="441325"/>
          </a:xfrm>
        </p:spPr>
        <p:txBody>
          <a:bodyPr/>
          <a:lstStyle/>
          <a:p>
            <a:r>
              <a:rPr lang="en-US" altLang="zh-CN" dirty="0"/>
              <a:t>3.Translation of the </a:t>
            </a:r>
            <a:r>
              <a:rPr lang="en-US" altLang="zh-CN" dirty="0" smtClean="0"/>
              <a:t>Attributives Clauses (</a:t>
            </a:r>
            <a:r>
              <a:rPr lang="zh-CN" altLang="en-US" dirty="0" smtClean="0"/>
              <a:t>定语从句</a:t>
            </a:r>
            <a:r>
              <a:rPr lang="en-US" altLang="zh-CN" dirty="0" smtClean="0"/>
              <a:t>)</a:t>
            </a:r>
            <a:endParaRPr lang="zh-CN" altLang="en-US" dirty="0"/>
          </a:p>
        </p:txBody>
      </p:sp>
      <p:sp>
        <p:nvSpPr>
          <p:cNvPr id="3" name="文本占位符 2"/>
          <p:cNvSpPr>
            <a:spLocks noGrp="1"/>
          </p:cNvSpPr>
          <p:nvPr>
            <p:ph type="body" sz="quarter" idx="11"/>
          </p:nvPr>
        </p:nvSpPr>
        <p:spPr>
          <a:xfrm>
            <a:off x="689712" y="1203433"/>
            <a:ext cx="10554021" cy="4977234"/>
          </a:xfrm>
        </p:spPr>
        <p:txBody>
          <a:bodyPr/>
          <a:lstStyle/>
          <a:p>
            <a:pPr marL="457200" indent="-457200">
              <a:buAutoNum type="arabicParenBoth"/>
            </a:pPr>
            <a:r>
              <a:rPr lang="en-US" altLang="zh-CN" sz="2800" b="1" dirty="0" smtClean="0"/>
              <a:t>To </a:t>
            </a:r>
            <a:r>
              <a:rPr lang="en-US" altLang="zh-CN" sz="2800" b="1" dirty="0"/>
              <a:t>translate the attributive clauses into an attributive before the key </a:t>
            </a:r>
            <a:r>
              <a:rPr lang="en-US" altLang="zh-CN" sz="2800" b="1" dirty="0" smtClean="0"/>
              <a:t>word</a:t>
            </a:r>
            <a:endParaRPr lang="en-US" altLang="zh-CN" sz="2800" b="1" dirty="0" smtClean="0"/>
          </a:p>
          <a:p>
            <a:r>
              <a:rPr lang="en-US" altLang="zh-CN" sz="2800" dirty="0"/>
              <a:t> </a:t>
            </a:r>
            <a:r>
              <a:rPr lang="en-US" altLang="zh-CN" sz="2800" dirty="0" smtClean="0"/>
              <a:t>    Substances </a:t>
            </a:r>
            <a:r>
              <a:rPr lang="en-US" altLang="zh-CN" sz="2800" dirty="0">
                <a:solidFill>
                  <a:srgbClr val="FF0000"/>
                </a:solidFill>
              </a:rPr>
              <a:t>that allow electricity to flow through freely </a:t>
            </a:r>
            <a:r>
              <a:rPr lang="en-US" altLang="zh-CN" sz="2800" dirty="0"/>
              <a:t>are called </a:t>
            </a:r>
            <a:r>
              <a:rPr lang="en-US" altLang="zh-CN" sz="2800" dirty="0" smtClean="0"/>
              <a:t>conductors</a:t>
            </a:r>
            <a:endParaRPr lang="en-US" altLang="zh-CN" sz="2800" dirty="0" smtClean="0"/>
          </a:p>
          <a:p>
            <a:r>
              <a:rPr lang="zh-CN" altLang="en-US" sz="2800" dirty="0" smtClean="0">
                <a:solidFill>
                  <a:srgbClr val="FF0000"/>
                </a:solidFill>
              </a:rPr>
              <a:t>      电</a:t>
            </a:r>
            <a:r>
              <a:rPr lang="zh-CN" altLang="en-US" sz="2800" dirty="0">
                <a:solidFill>
                  <a:srgbClr val="FF0000"/>
                </a:solidFill>
              </a:rPr>
              <a:t>流能</a:t>
            </a:r>
            <a:r>
              <a:rPr lang="zh-CN" altLang="en-US" sz="2800" dirty="0" smtClean="0">
                <a:solidFill>
                  <a:srgbClr val="FF0000"/>
                </a:solidFill>
              </a:rPr>
              <a:t>顺利</a:t>
            </a:r>
            <a:r>
              <a:rPr lang="zh-CN" altLang="en-US" sz="2800" dirty="0">
                <a:solidFill>
                  <a:srgbClr val="FF0000"/>
                </a:solidFill>
              </a:rPr>
              <a:t>通过的</a:t>
            </a:r>
            <a:r>
              <a:rPr lang="zh-CN" altLang="en-US" sz="2800" dirty="0"/>
              <a:t>物质称为导体</a:t>
            </a:r>
            <a:r>
              <a:rPr lang="zh-CN" altLang="en-US" sz="2800" dirty="0" smtClean="0"/>
              <a:t>。</a:t>
            </a:r>
            <a:endParaRPr lang="en-US" altLang="zh-CN" sz="2800" dirty="0" smtClean="0"/>
          </a:p>
          <a:p>
            <a:r>
              <a:rPr lang="en-US" altLang="zh-CN" sz="2800" dirty="0"/>
              <a:t>      This </a:t>
            </a:r>
            <a:r>
              <a:rPr lang="en-US" altLang="zh-CN" sz="2800" dirty="0" smtClean="0"/>
              <a:t>allows </a:t>
            </a:r>
            <a:r>
              <a:rPr lang="en-US" altLang="zh-CN" sz="2800" dirty="0"/>
              <a:t>for very efficient use of </a:t>
            </a:r>
            <a:r>
              <a:rPr lang="en-US" altLang="zh-CN" sz="2800" dirty="0" smtClean="0"/>
              <a:t>bandwidth (</a:t>
            </a:r>
            <a:r>
              <a:rPr lang="zh-CN" altLang="en-US" sz="2800" dirty="0" smtClean="0"/>
              <a:t>带宽</a:t>
            </a:r>
            <a:r>
              <a:rPr lang="en-US" altLang="zh-CN" sz="2800" dirty="0" smtClean="0"/>
              <a:t>), </a:t>
            </a:r>
            <a:r>
              <a:rPr lang="en-US" altLang="zh-CN" sz="2800" dirty="0"/>
              <a:t>and provides for robust communications in the face of occurring </a:t>
            </a:r>
            <a:r>
              <a:rPr lang="en-US" altLang="zh-CN" sz="2800" dirty="0" smtClean="0"/>
              <a:t>noise</a:t>
            </a:r>
            <a:r>
              <a:rPr lang="en-US" altLang="zh-CN" sz="2800" dirty="0"/>
              <a:t>, stray </a:t>
            </a:r>
            <a:r>
              <a:rPr lang="en-US" altLang="zh-CN" sz="2800" dirty="0" smtClean="0"/>
              <a:t>signals, and reflected </a:t>
            </a:r>
            <a:r>
              <a:rPr lang="en-US" altLang="zh-CN" sz="2800" dirty="0"/>
              <a:t>signals, </a:t>
            </a:r>
            <a:r>
              <a:rPr lang="en-US" altLang="zh-CN" sz="2800" dirty="0">
                <a:solidFill>
                  <a:srgbClr val="FF0000"/>
                </a:solidFill>
              </a:rPr>
              <a:t>which often </a:t>
            </a:r>
            <a:r>
              <a:rPr lang="en-US" altLang="zh-CN" sz="2800" dirty="0" smtClean="0">
                <a:solidFill>
                  <a:srgbClr val="FF0000"/>
                </a:solidFill>
              </a:rPr>
              <a:t>encumber </a:t>
            </a:r>
            <a:r>
              <a:rPr lang="en-US" altLang="zh-CN" sz="2800" dirty="0">
                <a:solidFill>
                  <a:srgbClr val="FF0000"/>
                </a:solidFill>
              </a:rPr>
              <a:t>radio communications</a:t>
            </a:r>
            <a:r>
              <a:rPr lang="en-US" altLang="zh-CN" sz="2800" dirty="0" smtClean="0"/>
              <a:t>.</a:t>
            </a:r>
            <a:endParaRPr lang="en-US" altLang="zh-CN" sz="2800" dirty="0" smtClean="0"/>
          </a:p>
          <a:p>
            <a:r>
              <a:rPr lang="zh-CN" altLang="en-US" sz="2800" dirty="0"/>
              <a:t>这样就可以非常有效地使用带宽，还可以在有噪声，偏离信号，反射信号</a:t>
            </a:r>
            <a:r>
              <a:rPr lang="zh-CN" altLang="en-US" sz="2800" dirty="0">
                <a:solidFill>
                  <a:srgbClr val="FF0000"/>
                </a:solidFill>
              </a:rPr>
              <a:t>这些经常影响无线通信的</a:t>
            </a:r>
            <a:r>
              <a:rPr lang="zh-CN" altLang="en-US" sz="2800" dirty="0"/>
              <a:t>因素存在的情况下提供稳定的通信。</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910555" cy="5028034"/>
          </a:xfrm>
        </p:spPr>
        <p:txBody>
          <a:bodyPr/>
          <a:lstStyle/>
          <a:p>
            <a:r>
              <a:rPr lang="en-US" altLang="zh-CN" sz="2800" b="1" dirty="0"/>
              <a:t>(2)To translate the attributive clauses into adverbial </a:t>
            </a:r>
            <a:r>
              <a:rPr lang="en-US" altLang="zh-CN" sz="2800" b="1" dirty="0" smtClean="0"/>
              <a:t>clauses</a:t>
            </a:r>
            <a:endParaRPr lang="en-US" altLang="zh-CN" sz="2800" b="1" dirty="0" smtClean="0"/>
          </a:p>
          <a:p>
            <a:r>
              <a:rPr lang="en-US" altLang="zh-CN" sz="2800" dirty="0" smtClean="0"/>
              <a:t>Aluminum-copper alloy</a:t>
            </a:r>
            <a:r>
              <a:rPr lang="zh-CN" altLang="en-US" sz="2800" dirty="0" smtClean="0"/>
              <a:t>（铜铝合金）</a:t>
            </a:r>
            <a:r>
              <a:rPr lang="en-US" altLang="zh-CN" sz="2800" dirty="0" smtClean="0"/>
              <a:t> </a:t>
            </a:r>
            <a:r>
              <a:rPr lang="en-US" altLang="zh-CN" sz="2800" dirty="0">
                <a:solidFill>
                  <a:srgbClr val="FF0000"/>
                </a:solidFill>
              </a:rPr>
              <a:t>which when heat-treated has good strength at high temperature </a:t>
            </a:r>
            <a:r>
              <a:rPr lang="en-US" altLang="zh-CN" sz="2800" dirty="0"/>
              <a:t>is used for making </a:t>
            </a:r>
            <a:r>
              <a:rPr lang="en-US" altLang="zh-CN" sz="2800" dirty="0" smtClean="0"/>
              <a:t>pistons</a:t>
            </a:r>
            <a:r>
              <a:rPr lang="zh-CN" altLang="en-US" sz="2800" dirty="0" smtClean="0"/>
              <a:t>（活塞）</a:t>
            </a:r>
            <a:r>
              <a:rPr lang="en-US" altLang="zh-CN" sz="2800" dirty="0" smtClean="0"/>
              <a:t> </a:t>
            </a:r>
            <a:r>
              <a:rPr lang="en-US" altLang="zh-CN" sz="2800" dirty="0"/>
              <a:t>and cylinder heads </a:t>
            </a:r>
            <a:r>
              <a:rPr lang="zh-CN" altLang="en-US" sz="2800" dirty="0" smtClean="0"/>
              <a:t>（汽缸盖）</a:t>
            </a:r>
            <a:r>
              <a:rPr lang="en-US" altLang="zh-CN" sz="2800" dirty="0" smtClean="0"/>
              <a:t>for </a:t>
            </a:r>
            <a:r>
              <a:rPr lang="en-US" altLang="zh-CN" sz="2800" dirty="0"/>
              <a:t>automobiles</a:t>
            </a:r>
            <a:r>
              <a:rPr lang="en-US" altLang="zh-CN" sz="2800" dirty="0" smtClean="0"/>
              <a:t>.</a:t>
            </a:r>
            <a:endParaRPr lang="en-US" altLang="zh-CN" sz="2800" dirty="0" smtClean="0"/>
          </a:p>
          <a:p>
            <a:r>
              <a:rPr lang="zh-CN" altLang="en-US" sz="2800" dirty="0" smtClean="0">
                <a:solidFill>
                  <a:srgbClr val="FF0000"/>
                </a:solidFill>
              </a:rPr>
              <a:t>由</a:t>
            </a:r>
            <a:r>
              <a:rPr lang="zh-CN" altLang="en-US" sz="2800" dirty="0">
                <a:solidFill>
                  <a:srgbClr val="FF0000"/>
                </a:solidFill>
              </a:rPr>
              <a:t>于</a:t>
            </a:r>
            <a:r>
              <a:rPr lang="zh-CN" altLang="en-US" sz="2800" dirty="0"/>
              <a:t>铜铝合金经</a:t>
            </a:r>
            <a:r>
              <a:rPr lang="zh-CN" altLang="en-US" sz="2800" dirty="0" smtClean="0"/>
              <a:t>过热处</a:t>
            </a:r>
            <a:r>
              <a:rPr lang="zh-CN" altLang="en-US" sz="2800" dirty="0"/>
              <a:t>理之后具有良好的高温强度，所以用来制造汽车发动机的活塞与汽</a:t>
            </a:r>
            <a:r>
              <a:rPr lang="zh-CN" altLang="en-US" sz="2800" dirty="0" smtClean="0"/>
              <a:t>缸盖。</a:t>
            </a:r>
            <a:r>
              <a:rPr lang="en-US" altLang="zh-CN" sz="2800" dirty="0"/>
              <a:t>(adverbial of reason</a:t>
            </a:r>
            <a:r>
              <a:rPr lang="en-US" altLang="zh-CN" sz="2800" dirty="0" smtClean="0"/>
              <a:t>)</a:t>
            </a:r>
            <a:endParaRPr lang="en-US" altLang="zh-CN" sz="2800" dirty="0" smtClean="0"/>
          </a:p>
          <a:p>
            <a:r>
              <a:rPr lang="en-US" altLang="zh-CN" sz="2800" dirty="0"/>
              <a:t>Matter has certain features or properties </a:t>
            </a:r>
            <a:r>
              <a:rPr lang="en-US" altLang="zh-CN" sz="2800" dirty="0">
                <a:solidFill>
                  <a:srgbClr val="FF0000"/>
                </a:solidFill>
              </a:rPr>
              <a:t>that enable us to recognize it easily</a:t>
            </a:r>
            <a:r>
              <a:rPr lang="en-US" altLang="zh-CN" sz="2800" dirty="0"/>
              <a:t>.(result</a:t>
            </a:r>
            <a:r>
              <a:rPr lang="en-US" altLang="zh-CN" sz="2800" dirty="0" smtClean="0"/>
              <a:t>)</a:t>
            </a:r>
            <a:endParaRPr lang="en-US" altLang="zh-CN" sz="2800" dirty="0" smtClean="0"/>
          </a:p>
          <a:p>
            <a:r>
              <a:rPr lang="zh-CN" altLang="en-US" sz="2800" dirty="0" smtClean="0"/>
              <a:t>物</a:t>
            </a:r>
            <a:r>
              <a:rPr lang="zh-CN" altLang="en-US" sz="2800" dirty="0"/>
              <a:t>质具有一定的特征或特性</a:t>
            </a:r>
            <a:r>
              <a:rPr lang="zh-CN" altLang="en-US" sz="2800" dirty="0" smtClean="0"/>
              <a:t>，</a:t>
            </a:r>
            <a:r>
              <a:rPr lang="zh-CN" altLang="en-US" sz="2800" dirty="0">
                <a:solidFill>
                  <a:srgbClr val="FF0000"/>
                </a:solidFill>
              </a:rPr>
              <a:t>因此</a:t>
            </a:r>
            <a:r>
              <a:rPr lang="zh-CN" altLang="en-US" sz="2800" dirty="0" smtClean="0"/>
              <a:t>我们</a:t>
            </a:r>
            <a:r>
              <a:rPr lang="zh-CN" altLang="en-US" sz="2800" dirty="0"/>
              <a:t>能够很容易地识别它们。</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570955" cy="5146567"/>
          </a:xfrm>
        </p:spPr>
        <p:txBody>
          <a:bodyPr/>
          <a:lstStyle/>
          <a:p>
            <a:r>
              <a:rPr lang="en-US" altLang="zh-CN" sz="2800" dirty="0"/>
              <a:t>A body </a:t>
            </a:r>
            <a:r>
              <a:rPr lang="en-US" altLang="zh-CN" sz="2800" dirty="0">
                <a:solidFill>
                  <a:srgbClr val="FF0000"/>
                </a:solidFill>
              </a:rPr>
              <a:t>that contains only atoms with the same general property</a:t>
            </a:r>
            <a:r>
              <a:rPr lang="en-US" altLang="zh-CN" sz="2800" dirty="0"/>
              <a:t> is called an element.(condition</a:t>
            </a:r>
            <a:r>
              <a:rPr lang="en-US" altLang="zh-CN" sz="2800" dirty="0" smtClean="0"/>
              <a:t>)</a:t>
            </a:r>
            <a:endParaRPr lang="en-US" altLang="zh-CN" sz="2800" dirty="0" smtClean="0"/>
          </a:p>
          <a:p>
            <a:r>
              <a:rPr lang="zh-CN" altLang="en-US" sz="2800" dirty="0" smtClean="0"/>
              <a:t>一</a:t>
            </a:r>
            <a:r>
              <a:rPr lang="zh-CN" altLang="en-US" sz="2800" dirty="0"/>
              <a:t>种物质</a:t>
            </a:r>
            <a:r>
              <a:rPr lang="zh-CN" altLang="en-US" sz="2800" dirty="0">
                <a:solidFill>
                  <a:srgbClr val="FF0000"/>
                </a:solidFill>
              </a:rPr>
              <a:t>如果</a:t>
            </a:r>
            <a:r>
              <a:rPr lang="zh-CN" altLang="en-US" sz="2800" dirty="0"/>
              <a:t>包含的原子性质都相同，则称为元素</a:t>
            </a:r>
            <a:r>
              <a:rPr lang="zh-CN" altLang="en-US" sz="2800" dirty="0" smtClean="0"/>
              <a:t>。</a:t>
            </a:r>
            <a:endParaRPr lang="en-US" altLang="zh-CN" sz="2800" dirty="0" smtClean="0"/>
          </a:p>
          <a:p>
            <a:r>
              <a:rPr lang="en-US" altLang="zh-CN" sz="2800" dirty="0" smtClean="0"/>
              <a:t>Potential energy</a:t>
            </a:r>
            <a:r>
              <a:rPr lang="zh-CN" altLang="en-US" sz="2800" dirty="0" smtClean="0"/>
              <a:t>（势能）</a:t>
            </a:r>
            <a:r>
              <a:rPr lang="en-US" altLang="zh-CN" sz="2800" dirty="0" smtClean="0"/>
              <a:t> </a:t>
            </a:r>
            <a:r>
              <a:rPr lang="en-US" altLang="zh-CN" sz="2800" dirty="0">
                <a:solidFill>
                  <a:srgbClr val="FF0000"/>
                </a:solidFill>
              </a:rPr>
              <a:t>that is not so obvious as kinetic </a:t>
            </a:r>
            <a:r>
              <a:rPr lang="en-US" altLang="zh-CN" sz="2800" dirty="0" smtClean="0">
                <a:solidFill>
                  <a:srgbClr val="FF0000"/>
                </a:solidFill>
              </a:rPr>
              <a:t>energy</a:t>
            </a:r>
            <a:r>
              <a:rPr lang="zh-CN" altLang="en-US" sz="2800" dirty="0" smtClean="0">
                <a:solidFill>
                  <a:srgbClr val="FF0000"/>
                </a:solidFill>
              </a:rPr>
              <a:t>（动能）</a:t>
            </a:r>
            <a:r>
              <a:rPr lang="en-US" altLang="zh-CN" sz="2800" dirty="0" smtClean="0">
                <a:solidFill>
                  <a:srgbClr val="FF0000"/>
                </a:solidFill>
              </a:rPr>
              <a:t> </a:t>
            </a:r>
            <a:r>
              <a:rPr lang="en-US" altLang="zh-CN" sz="2800" dirty="0"/>
              <a:t>exists in many things.(concession</a:t>
            </a:r>
            <a:r>
              <a:rPr lang="en-US" altLang="zh-CN" sz="2800" dirty="0" smtClean="0"/>
              <a:t>)</a:t>
            </a:r>
            <a:endParaRPr lang="en-US" altLang="zh-CN" sz="2800" dirty="0" smtClean="0"/>
          </a:p>
          <a:p>
            <a:r>
              <a:rPr lang="zh-CN" altLang="en-US" sz="2800" dirty="0" smtClean="0"/>
              <a:t>势</a:t>
            </a:r>
            <a:r>
              <a:rPr lang="zh-CN" altLang="en-US" sz="2800" dirty="0"/>
              <a:t>能</a:t>
            </a:r>
            <a:r>
              <a:rPr lang="zh-CN" altLang="en-US" sz="2800" dirty="0">
                <a:solidFill>
                  <a:srgbClr val="FF0000"/>
                </a:solidFill>
              </a:rPr>
              <a:t>虽然</a:t>
            </a:r>
            <a:r>
              <a:rPr lang="zh-CN" altLang="en-US" sz="2800" dirty="0"/>
              <a:t>没有动能那么明显，但许多物质都具有势能</a:t>
            </a:r>
            <a:r>
              <a:rPr lang="zh-CN" altLang="en-US" sz="2800" dirty="0" smtClean="0"/>
              <a:t>。</a:t>
            </a:r>
            <a:endParaRPr lang="en-US" altLang="zh-CN" sz="2800" dirty="0" smtClean="0"/>
          </a:p>
          <a:p>
            <a:r>
              <a:rPr lang="en-US" altLang="zh-CN" sz="2800" dirty="0" smtClean="0"/>
              <a:t>We </a:t>
            </a:r>
            <a:r>
              <a:rPr lang="en-US" altLang="zh-CN" sz="2800" dirty="0"/>
              <a:t>have to oil the moving arts of the machine, </a:t>
            </a:r>
            <a:r>
              <a:rPr lang="en-US" altLang="zh-CN" sz="2800" dirty="0">
                <a:solidFill>
                  <a:srgbClr val="FF0000"/>
                </a:solidFill>
              </a:rPr>
              <a:t>the friction of which may be greatly reduced</a:t>
            </a:r>
            <a:r>
              <a:rPr lang="en-US" altLang="zh-CN" sz="2800" dirty="0"/>
              <a:t>.(purpose</a:t>
            </a:r>
            <a:r>
              <a:rPr lang="en-US" altLang="zh-CN" sz="2800" dirty="0" smtClean="0"/>
              <a:t>)</a:t>
            </a:r>
            <a:endParaRPr lang="en-US" altLang="zh-CN" sz="2800" dirty="0" smtClean="0"/>
          </a:p>
          <a:p>
            <a:r>
              <a:rPr lang="zh-CN" altLang="en-US" sz="2800" dirty="0" smtClean="0"/>
              <a:t>我</a:t>
            </a:r>
            <a:r>
              <a:rPr lang="zh-CN" altLang="en-US" sz="2800" dirty="0"/>
              <a:t>们必须给机器的可动部件加油，</a:t>
            </a:r>
            <a:r>
              <a:rPr lang="zh-CN" altLang="en-US" sz="2800" dirty="0">
                <a:solidFill>
                  <a:srgbClr val="FF0000"/>
                </a:solidFill>
              </a:rPr>
              <a:t>以便</a:t>
            </a:r>
            <a:r>
              <a:rPr lang="zh-CN" altLang="en-US" sz="2800" dirty="0"/>
              <a:t>使摩擦大大减少。</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 The sequence translation</a:t>
            </a:r>
            <a:endParaRPr lang="zh-CN" altLang="en-US" dirty="0"/>
          </a:p>
        </p:txBody>
      </p:sp>
      <p:sp>
        <p:nvSpPr>
          <p:cNvPr id="3" name="文本占位符 2"/>
          <p:cNvSpPr>
            <a:spLocks noGrp="1"/>
          </p:cNvSpPr>
          <p:nvPr>
            <p:ph type="body" sz="quarter" idx="11"/>
          </p:nvPr>
        </p:nvSpPr>
        <p:spPr>
          <a:xfrm>
            <a:off x="689712" y="1203433"/>
            <a:ext cx="10537088" cy="4655500"/>
          </a:xfrm>
        </p:spPr>
        <p:txBody>
          <a:bodyPr/>
          <a:lstStyle/>
          <a:p>
            <a:r>
              <a:rPr lang="en-US" altLang="zh-CN" sz="2800" dirty="0"/>
              <a:t>It is not necessary that attributives be put into attributives in the Chinese version in every case. In fact sometimes, the sentence with attributives can simply be translated according to the sequence of the </a:t>
            </a:r>
            <a:r>
              <a:rPr lang="en-US" altLang="zh-CN" sz="2800" dirty="0" smtClean="0"/>
              <a:t>words</a:t>
            </a:r>
            <a:r>
              <a:rPr lang="zh-CN" altLang="en-US" sz="2800" dirty="0" smtClean="0"/>
              <a:t>。</a:t>
            </a:r>
            <a:r>
              <a:rPr lang="en-US" altLang="zh-CN" sz="2800" dirty="0" smtClean="0"/>
              <a:t>For example:</a:t>
            </a:r>
            <a:endParaRPr lang="en-US" altLang="zh-CN" sz="2800" dirty="0" smtClean="0"/>
          </a:p>
          <a:p>
            <a:r>
              <a:rPr lang="en-US" altLang="zh-CN" sz="2800" dirty="0"/>
              <a:t>Another example is someone </a:t>
            </a:r>
            <a:r>
              <a:rPr lang="en-US" altLang="zh-CN" sz="2800" dirty="0">
                <a:solidFill>
                  <a:srgbClr val="FF0000"/>
                </a:solidFill>
              </a:rPr>
              <a:t>carrying a portable computer along</a:t>
            </a:r>
            <a:r>
              <a:rPr lang="en-US" altLang="zh-CN" sz="2800" dirty="0"/>
              <a:t> as he inspects a train for </a:t>
            </a:r>
            <a:r>
              <a:rPr lang="en-US" altLang="zh-CN" sz="2800" dirty="0" smtClean="0"/>
              <a:t>technical </a:t>
            </a:r>
            <a:r>
              <a:rPr lang="en-US" altLang="zh-CN" sz="2800" dirty="0"/>
              <a:t>problems</a:t>
            </a:r>
            <a:r>
              <a:rPr lang="en-US" altLang="zh-CN" sz="2800" dirty="0" smtClean="0"/>
              <a:t>.</a:t>
            </a:r>
            <a:endParaRPr lang="en-US" altLang="zh-CN" sz="2800" dirty="0" smtClean="0"/>
          </a:p>
          <a:p>
            <a:r>
              <a:rPr lang="zh-CN" altLang="en-US" sz="2800" dirty="0"/>
              <a:t>另一个例子是一个在检查火车技术故障时</a:t>
            </a:r>
            <a:r>
              <a:rPr lang="zh-CN" altLang="en-US" sz="2800" dirty="0">
                <a:solidFill>
                  <a:srgbClr val="FF0000"/>
                </a:solidFill>
              </a:rPr>
              <a:t>随身携带一台手提电脑的</a:t>
            </a:r>
            <a:r>
              <a:rPr lang="zh-CN" altLang="en-US" sz="2800" dirty="0"/>
              <a:t>人</a:t>
            </a:r>
            <a:r>
              <a:rPr lang="zh-CN" altLang="en-US" sz="2800" dirty="0" smtClean="0"/>
              <a:t>。（</a:t>
            </a:r>
            <a:r>
              <a:rPr lang="en-US" altLang="zh-CN" sz="2800" dirty="0" smtClean="0"/>
              <a:t>grammatical structure</a:t>
            </a:r>
            <a:r>
              <a:rPr lang="zh-CN" altLang="en-US" sz="2800" dirty="0" smtClean="0"/>
              <a:t>）</a:t>
            </a:r>
            <a:endParaRPr lang="en-US" altLang="zh-CN" sz="2800" dirty="0" smtClean="0"/>
          </a:p>
          <a:p>
            <a:r>
              <a:rPr lang="zh-CN" altLang="en-US" sz="2800" dirty="0"/>
              <a:t>我们再举一个例子，一个人带着手提电脑去巡查火车的技术故障</a:t>
            </a:r>
            <a:r>
              <a:rPr lang="zh-CN" altLang="en-US" sz="2800" dirty="0" smtClean="0"/>
              <a:t>。</a:t>
            </a:r>
            <a:r>
              <a:rPr lang="en-US" altLang="zh-CN" sz="2800" dirty="0" smtClean="0"/>
              <a:t>(sequence) </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452421" cy="4892567"/>
          </a:xfrm>
        </p:spPr>
        <p:txBody>
          <a:bodyPr/>
          <a:lstStyle/>
          <a:p>
            <a:r>
              <a:rPr lang="en-US" altLang="zh-CN" sz="2800" dirty="0"/>
              <a:t>Another important example here is a company </a:t>
            </a:r>
            <a:r>
              <a:rPr lang="en-US" altLang="zh-CN" sz="2800" dirty="0">
                <a:solidFill>
                  <a:srgbClr val="FF0000"/>
                </a:solidFill>
              </a:rPr>
              <a:t>that owns an older building that does not have network cabling installed and wants to connect its computer</a:t>
            </a:r>
            <a:r>
              <a:rPr lang="en-US" altLang="zh-CN" sz="2800" dirty="0" smtClean="0">
                <a:solidFill>
                  <a:srgbClr val="FF0000"/>
                </a:solidFill>
              </a:rPr>
              <a:t>.</a:t>
            </a:r>
            <a:endParaRPr lang="en-US" altLang="zh-CN" sz="2800" dirty="0" smtClean="0">
              <a:solidFill>
                <a:srgbClr val="FF0000"/>
              </a:solidFill>
            </a:endParaRPr>
          </a:p>
          <a:p>
            <a:r>
              <a:rPr lang="zh-CN" altLang="en-US" sz="2800" dirty="0"/>
              <a:t>这里重要的一个例子就是</a:t>
            </a:r>
            <a:r>
              <a:rPr lang="zh-CN" altLang="en-US" sz="2800" dirty="0">
                <a:solidFill>
                  <a:srgbClr val="FF0000"/>
                </a:solidFill>
              </a:rPr>
              <a:t>一个拥有一座没有安装网线的老建筑还想将计算机连起来的</a:t>
            </a:r>
            <a:r>
              <a:rPr lang="zh-CN" altLang="en-US" sz="2800" dirty="0"/>
              <a:t>公司。</a:t>
            </a:r>
            <a:endParaRPr lang="en-US" altLang="zh-CN" sz="2800" dirty="0"/>
          </a:p>
          <a:p>
            <a:r>
              <a:rPr lang="zh-CN" altLang="en-US" sz="2800" dirty="0"/>
              <a:t>能说明这个问题的一个重要的例子就是</a:t>
            </a:r>
            <a:r>
              <a:rPr lang="en-US" altLang="zh-CN" sz="2800" dirty="0" smtClean="0"/>
              <a:t>: </a:t>
            </a:r>
            <a:r>
              <a:rPr lang="zh-CN" altLang="en-US" sz="2800" dirty="0" smtClean="0"/>
              <a:t>有</a:t>
            </a:r>
            <a:r>
              <a:rPr lang="zh-CN" altLang="en-US" sz="2800" dirty="0"/>
              <a:t>一个公司，它有一座老建筑，没有安装网线，但它却想将计算机连接起来。</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 Translation of Adverbial </a:t>
            </a:r>
            <a:r>
              <a:rPr lang="en-US" altLang="zh-CN" dirty="0" smtClean="0"/>
              <a:t>Clauses </a:t>
            </a:r>
            <a:endParaRPr lang="zh-CN" altLang="en-US" dirty="0"/>
          </a:p>
        </p:txBody>
      </p:sp>
      <p:sp>
        <p:nvSpPr>
          <p:cNvPr id="3" name="文本占位符 2"/>
          <p:cNvSpPr>
            <a:spLocks noGrp="1"/>
          </p:cNvSpPr>
          <p:nvPr>
            <p:ph type="body" sz="quarter" idx="11"/>
          </p:nvPr>
        </p:nvSpPr>
        <p:spPr>
          <a:xfrm>
            <a:off x="689712" y="1203433"/>
            <a:ext cx="10621755" cy="5248167"/>
          </a:xfrm>
        </p:spPr>
        <p:txBody>
          <a:bodyPr/>
          <a:lstStyle/>
          <a:p>
            <a:pPr marL="514350" indent="-514350">
              <a:buAutoNum type="arabicParenBoth"/>
            </a:pPr>
            <a:r>
              <a:rPr lang="en-US" altLang="zh-CN" sz="2800" b="1" dirty="0" smtClean="0"/>
              <a:t>Adverbial </a:t>
            </a:r>
            <a:r>
              <a:rPr lang="en-US" altLang="zh-CN" sz="2800" b="1" dirty="0"/>
              <a:t>of </a:t>
            </a:r>
            <a:r>
              <a:rPr lang="en-US" altLang="zh-CN" sz="2800" b="1" dirty="0" smtClean="0"/>
              <a:t>time</a:t>
            </a:r>
            <a:endParaRPr lang="en-US" altLang="zh-CN" sz="2800" b="1" dirty="0" smtClean="0"/>
          </a:p>
          <a:p>
            <a:pPr marL="514350" indent="-514350">
              <a:buAutoNum type="alphaLcPeriod"/>
            </a:pPr>
            <a:r>
              <a:rPr lang="en-US" altLang="zh-CN" sz="2800" b="1" dirty="0" smtClean="0"/>
              <a:t>To </a:t>
            </a:r>
            <a:r>
              <a:rPr lang="en-US" altLang="zh-CN" sz="2800" b="1" dirty="0"/>
              <a:t>be put before the main </a:t>
            </a:r>
            <a:r>
              <a:rPr lang="en-US" altLang="zh-CN" sz="2800" b="1" dirty="0" smtClean="0"/>
              <a:t>clause</a:t>
            </a:r>
            <a:endParaRPr lang="en-US" altLang="zh-CN" sz="2800" b="1" dirty="0" smtClean="0"/>
          </a:p>
          <a:p>
            <a:r>
              <a:rPr lang="en-US" altLang="zh-CN" sz="2800" dirty="0"/>
              <a:t>     The </a:t>
            </a:r>
            <a:r>
              <a:rPr lang="en-US" altLang="zh-CN" sz="2800" dirty="0" smtClean="0"/>
              <a:t>conductivity</a:t>
            </a:r>
            <a:r>
              <a:rPr lang="zh-CN" altLang="en-US" sz="2800" dirty="0" smtClean="0"/>
              <a:t>（导电性）</a:t>
            </a:r>
            <a:r>
              <a:rPr lang="en-US" altLang="zh-CN" sz="2800" dirty="0" smtClean="0"/>
              <a:t> </a:t>
            </a:r>
            <a:r>
              <a:rPr lang="en-US" altLang="zh-CN" sz="2800" dirty="0"/>
              <a:t>of this material increases </a:t>
            </a:r>
            <a:r>
              <a:rPr lang="en-US" altLang="zh-CN" sz="2800" dirty="0">
                <a:solidFill>
                  <a:srgbClr val="FF0000"/>
                </a:solidFill>
              </a:rPr>
              <a:t>as the temperature </a:t>
            </a:r>
            <a:r>
              <a:rPr lang="en-US" altLang="zh-CN" sz="2800" dirty="0" smtClean="0">
                <a:solidFill>
                  <a:srgbClr val="FF0000"/>
                </a:solidFill>
              </a:rPr>
              <a:t>increases</a:t>
            </a:r>
            <a:r>
              <a:rPr lang="zh-CN" altLang="en-US" sz="2800" dirty="0" smtClean="0"/>
              <a:t>。</a:t>
            </a:r>
            <a:endParaRPr lang="en-US" altLang="zh-CN" sz="2800" dirty="0" smtClean="0"/>
          </a:p>
          <a:p>
            <a:r>
              <a:rPr lang="zh-CN" altLang="en-US" sz="2800" dirty="0" smtClean="0">
                <a:solidFill>
                  <a:srgbClr val="FF0000"/>
                </a:solidFill>
              </a:rPr>
              <a:t>      随</a:t>
            </a:r>
            <a:r>
              <a:rPr lang="zh-CN" altLang="en-US" sz="2800" dirty="0">
                <a:solidFill>
                  <a:srgbClr val="FF0000"/>
                </a:solidFill>
              </a:rPr>
              <a:t>着温度的上升</a:t>
            </a:r>
            <a:r>
              <a:rPr lang="zh-CN" altLang="en-US" sz="2800" dirty="0"/>
              <a:t>，该材料的电导率也增加</a:t>
            </a:r>
            <a:r>
              <a:rPr lang="zh-CN" altLang="en-US" sz="2800" dirty="0" smtClean="0"/>
              <a:t>。</a:t>
            </a:r>
            <a:endParaRPr lang="en-US" altLang="zh-CN" sz="2800" dirty="0" smtClean="0"/>
          </a:p>
          <a:p>
            <a:r>
              <a:rPr lang="en-US" altLang="zh-CN" sz="2800" b="1" dirty="0"/>
              <a:t>b. To be translated into adverbial of condition</a:t>
            </a:r>
            <a:endParaRPr lang="en-US" altLang="zh-CN" sz="2800" b="1" dirty="0"/>
          </a:p>
          <a:p>
            <a:r>
              <a:rPr lang="en-US" altLang="zh-CN" sz="2800" dirty="0"/>
              <a:t>     Heat is developed </a:t>
            </a:r>
            <a:r>
              <a:rPr lang="en-US" altLang="zh-CN" sz="2800" dirty="0">
                <a:solidFill>
                  <a:srgbClr val="FF0000"/>
                </a:solidFill>
              </a:rPr>
              <a:t>whenever friction forces are </a:t>
            </a:r>
            <a:r>
              <a:rPr lang="en-US" altLang="zh-CN" sz="2800" dirty="0" smtClean="0">
                <a:solidFill>
                  <a:srgbClr val="FF0000"/>
                </a:solidFill>
              </a:rPr>
              <a:t>present</a:t>
            </a:r>
            <a:endParaRPr lang="en-US" altLang="zh-CN" sz="2800" dirty="0" smtClean="0">
              <a:solidFill>
                <a:srgbClr val="FF0000"/>
              </a:solidFill>
            </a:endParaRPr>
          </a:p>
          <a:p>
            <a:r>
              <a:rPr lang="zh-CN" altLang="en-US" sz="2800" dirty="0" smtClean="0"/>
              <a:t>     </a:t>
            </a:r>
            <a:r>
              <a:rPr lang="zh-CN" altLang="en-US" sz="2800" dirty="0" smtClean="0">
                <a:solidFill>
                  <a:srgbClr val="FF0000"/>
                </a:solidFill>
              </a:rPr>
              <a:t>只</a:t>
            </a:r>
            <a:r>
              <a:rPr lang="zh-CN" altLang="en-US" sz="2800" dirty="0">
                <a:solidFill>
                  <a:srgbClr val="FF0000"/>
                </a:solidFill>
              </a:rPr>
              <a:t>要摩擦力存在</a:t>
            </a:r>
            <a:r>
              <a:rPr lang="zh-CN" altLang="en-US" sz="2800" dirty="0"/>
              <a:t>就会产生热</a:t>
            </a:r>
            <a:endParaRPr lang="en-US" altLang="zh-CN" sz="2800" dirty="0" smtClean="0"/>
          </a:p>
          <a:p>
            <a:r>
              <a:rPr lang="en-US" altLang="zh-CN" sz="2800" dirty="0" smtClean="0"/>
              <a:t>      Turn </a:t>
            </a:r>
            <a:r>
              <a:rPr lang="en-US" altLang="zh-CN" sz="2800" dirty="0"/>
              <a:t>off the switch </a:t>
            </a:r>
            <a:r>
              <a:rPr lang="en-US" altLang="zh-CN" sz="2800" dirty="0">
                <a:solidFill>
                  <a:srgbClr val="FF0000"/>
                </a:solidFill>
              </a:rPr>
              <a:t>when </a:t>
            </a:r>
            <a:r>
              <a:rPr lang="en-US" altLang="zh-CN" sz="2800" dirty="0" smtClean="0">
                <a:solidFill>
                  <a:srgbClr val="FF0000"/>
                </a:solidFill>
              </a:rPr>
              <a:t>anything </a:t>
            </a:r>
            <a:r>
              <a:rPr lang="en-US" altLang="zh-CN" sz="2800" dirty="0">
                <a:solidFill>
                  <a:srgbClr val="FF0000"/>
                </a:solidFill>
              </a:rPr>
              <a:t>goes wrong with </a:t>
            </a:r>
            <a:r>
              <a:rPr lang="en-US" altLang="zh-CN" sz="2800" dirty="0" smtClean="0">
                <a:solidFill>
                  <a:srgbClr val="FF0000"/>
                </a:solidFill>
              </a:rPr>
              <a:t>the </a:t>
            </a:r>
            <a:r>
              <a:rPr lang="en-US" altLang="zh-CN" sz="2800" dirty="0">
                <a:solidFill>
                  <a:srgbClr val="FF0000"/>
                </a:solidFill>
              </a:rPr>
              <a:t>machine</a:t>
            </a:r>
            <a:r>
              <a:rPr lang="en-US" altLang="zh-CN" sz="2800" dirty="0" smtClean="0">
                <a:solidFill>
                  <a:srgbClr val="FF0000"/>
                </a:solidFill>
              </a:rPr>
              <a:t>.</a:t>
            </a:r>
            <a:endParaRPr lang="en-US" altLang="zh-CN" sz="2800" dirty="0" smtClean="0">
              <a:solidFill>
                <a:srgbClr val="FF0000"/>
              </a:solidFill>
            </a:endParaRPr>
          </a:p>
          <a:p>
            <a:r>
              <a:rPr lang="en-US" altLang="zh-CN" sz="2800" dirty="0"/>
              <a:t> </a:t>
            </a:r>
            <a:r>
              <a:rPr lang="en-US" altLang="zh-CN" sz="2800" dirty="0" smtClean="0"/>
              <a:t>     </a:t>
            </a:r>
            <a:r>
              <a:rPr lang="zh-CN" altLang="en-US" sz="2800" dirty="0" smtClean="0">
                <a:solidFill>
                  <a:srgbClr val="FF0000"/>
                </a:solidFill>
              </a:rPr>
              <a:t>如</a:t>
            </a:r>
            <a:r>
              <a:rPr lang="zh-CN" altLang="en-US" sz="2800" dirty="0">
                <a:solidFill>
                  <a:srgbClr val="FF0000"/>
                </a:solidFill>
              </a:rPr>
              <a:t>果机器发生故障</a:t>
            </a:r>
            <a:r>
              <a:rPr lang="zh-CN" altLang="en-US" sz="2800" dirty="0"/>
              <a:t>，就</a:t>
            </a:r>
            <a:r>
              <a:rPr lang="zh-CN" altLang="en-US" sz="2800" dirty="0" smtClean="0"/>
              <a:t>把电闸关</a:t>
            </a:r>
            <a:r>
              <a:rPr lang="zh-CN" altLang="en-US" sz="2800" dirty="0"/>
              <a:t>上。</a:t>
            </a:r>
            <a:endParaRPr lang="en-US"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740288" cy="4790967"/>
          </a:xfrm>
        </p:spPr>
        <p:txBody>
          <a:bodyPr/>
          <a:lstStyle/>
          <a:p>
            <a:r>
              <a:rPr lang="en-US" altLang="zh-CN" sz="2800" b="1" dirty="0"/>
              <a:t>(2</a:t>
            </a:r>
            <a:r>
              <a:rPr lang="en-US" altLang="zh-CN" sz="2800" b="1" dirty="0" smtClean="0"/>
              <a:t>) Adverbial </a:t>
            </a:r>
            <a:r>
              <a:rPr lang="en-US" altLang="zh-CN" sz="2800" b="1" dirty="0"/>
              <a:t>of </a:t>
            </a:r>
            <a:r>
              <a:rPr lang="en-US" altLang="zh-CN" sz="2800" b="1" dirty="0" smtClean="0"/>
              <a:t>place</a:t>
            </a:r>
            <a:endParaRPr lang="en-US" altLang="zh-CN" sz="2800" b="1" dirty="0" smtClean="0"/>
          </a:p>
          <a:p>
            <a:pPr marL="514350" indent="-514350">
              <a:buAutoNum type="alphaLcPeriod"/>
            </a:pPr>
            <a:r>
              <a:rPr lang="en-US" altLang="zh-CN" sz="2800" b="1" dirty="0" smtClean="0"/>
              <a:t>To </a:t>
            </a:r>
            <a:r>
              <a:rPr lang="en-US" altLang="zh-CN" sz="2800" b="1" dirty="0"/>
              <a:t>be translated into </a:t>
            </a:r>
            <a:r>
              <a:rPr lang="en-US" altLang="zh-CN" sz="2800" b="1" dirty="0" smtClean="0"/>
              <a:t>adverbial </a:t>
            </a:r>
            <a:r>
              <a:rPr lang="en-US" altLang="zh-CN" sz="2800" b="1" dirty="0"/>
              <a:t>of place, put before or </a:t>
            </a:r>
            <a:r>
              <a:rPr lang="en-US" altLang="zh-CN" sz="2800" b="1" dirty="0" smtClean="0"/>
              <a:t>after </a:t>
            </a:r>
            <a:r>
              <a:rPr lang="en-US" altLang="zh-CN" sz="2800" b="1" dirty="0"/>
              <a:t>the main </a:t>
            </a:r>
            <a:r>
              <a:rPr lang="en-US" altLang="zh-CN" sz="2800" b="1" dirty="0" smtClean="0"/>
              <a:t>clause </a:t>
            </a:r>
            <a:endParaRPr lang="en-US" altLang="zh-CN" sz="2800" b="1" dirty="0" smtClean="0"/>
          </a:p>
          <a:p>
            <a:r>
              <a:rPr lang="en-US" altLang="zh-CN" sz="2800" dirty="0" smtClean="0"/>
              <a:t>     Small </a:t>
            </a:r>
            <a:r>
              <a:rPr lang="en-US" altLang="zh-CN" sz="2800" dirty="0"/>
              <a:t>special-purpose computers are used </a:t>
            </a:r>
            <a:r>
              <a:rPr lang="en-US" altLang="zh-CN" sz="2800" dirty="0">
                <a:solidFill>
                  <a:srgbClr val="FF0000"/>
                </a:solidFill>
              </a:rPr>
              <a:t>where such </a:t>
            </a:r>
            <a:r>
              <a:rPr lang="en-US" altLang="zh-CN" sz="2800" dirty="0" smtClean="0">
                <a:solidFill>
                  <a:srgbClr val="FF0000"/>
                </a:solidFill>
              </a:rPr>
              <a:t>factors </a:t>
            </a:r>
            <a:r>
              <a:rPr lang="en-US" altLang="zh-CN" sz="2800" dirty="0">
                <a:solidFill>
                  <a:srgbClr val="FF0000"/>
                </a:solidFill>
              </a:rPr>
              <a:t>as weight, power consumption, </a:t>
            </a:r>
            <a:r>
              <a:rPr lang="en-US" altLang="zh-CN" sz="2800" dirty="0" err="1">
                <a:solidFill>
                  <a:srgbClr val="FF0000"/>
                </a:solidFill>
              </a:rPr>
              <a:t>etc</a:t>
            </a:r>
            <a:r>
              <a:rPr lang="en-US" altLang="zh-CN" sz="2800" dirty="0">
                <a:solidFill>
                  <a:srgbClr val="FF0000"/>
                </a:solidFill>
              </a:rPr>
              <a:t>, are critical</a:t>
            </a:r>
            <a:r>
              <a:rPr lang="en-US" altLang="zh-CN" sz="2800" dirty="0" smtClean="0"/>
              <a:t>.</a:t>
            </a:r>
            <a:endParaRPr lang="en-US" altLang="zh-CN" sz="2800" dirty="0" smtClean="0"/>
          </a:p>
          <a:p>
            <a:r>
              <a:rPr lang="zh-CN" altLang="en-US" sz="2800" dirty="0" smtClean="0"/>
              <a:t>    小</a:t>
            </a:r>
            <a:r>
              <a:rPr lang="zh-CN" altLang="en-US" sz="2800" dirty="0"/>
              <a:t>型专用机用</a:t>
            </a:r>
            <a:r>
              <a:rPr lang="zh-CN" altLang="en-US" sz="2800" dirty="0">
                <a:solidFill>
                  <a:srgbClr val="FF0000"/>
                </a:solidFill>
              </a:rPr>
              <a:t>在对重量，功耗等因素要求高的地方</a:t>
            </a:r>
            <a:r>
              <a:rPr lang="zh-CN" altLang="en-US" sz="2800" dirty="0"/>
              <a:t> </a:t>
            </a:r>
            <a:r>
              <a:rPr lang="zh-CN" altLang="en-US" sz="2800" dirty="0" smtClean="0"/>
              <a:t>。</a:t>
            </a:r>
            <a:endParaRPr lang="en-US" altLang="zh-CN" sz="2800" dirty="0" smtClean="0"/>
          </a:p>
          <a:p>
            <a:r>
              <a:rPr lang="en-US" altLang="zh-CN" sz="2800" b="1" dirty="0" smtClean="0"/>
              <a:t>b</a:t>
            </a:r>
            <a:r>
              <a:rPr lang="en-US" altLang="zh-CN" sz="2800" b="1" dirty="0"/>
              <a:t>. To be translated into adverbial of condition or </a:t>
            </a:r>
            <a:r>
              <a:rPr lang="en-US" altLang="zh-CN" sz="2800" b="1" dirty="0" smtClean="0"/>
              <a:t>result</a:t>
            </a:r>
            <a:endParaRPr lang="en-US" altLang="zh-CN" sz="2800" b="1" dirty="0" smtClean="0"/>
          </a:p>
          <a:p>
            <a:r>
              <a:rPr lang="en-US" altLang="zh-CN" sz="2800" dirty="0" smtClean="0"/>
              <a:t>    A </a:t>
            </a:r>
            <a:r>
              <a:rPr lang="en-US" altLang="zh-CN" sz="2800" dirty="0"/>
              <a:t>comparison of </a:t>
            </a:r>
            <a:r>
              <a:rPr lang="en-US" altLang="zh-CN" sz="2800" dirty="0" smtClean="0"/>
              <a:t>equilibrium(</a:t>
            </a:r>
            <a:r>
              <a:rPr lang="zh-CN" altLang="en-US" sz="2800" dirty="0" smtClean="0"/>
              <a:t>平衡</a:t>
            </a:r>
            <a:r>
              <a:rPr lang="en-US" altLang="zh-CN" sz="2800" dirty="0" smtClean="0"/>
              <a:t>) </a:t>
            </a:r>
            <a:r>
              <a:rPr lang="en-US" altLang="zh-CN" sz="2800" dirty="0"/>
              <a:t>exists </a:t>
            </a:r>
            <a:r>
              <a:rPr lang="en-US" altLang="zh-CN" sz="2800" dirty="0">
                <a:solidFill>
                  <a:srgbClr val="FF0000"/>
                </a:solidFill>
              </a:rPr>
              <a:t>where the resultant of all external forces is </a:t>
            </a:r>
            <a:r>
              <a:rPr lang="en-US" altLang="zh-CN" sz="2800" dirty="0" smtClean="0">
                <a:solidFill>
                  <a:srgbClr val="FF0000"/>
                </a:solidFill>
              </a:rPr>
              <a:t>zero.</a:t>
            </a:r>
            <a:endParaRPr lang="en-US" altLang="zh-CN" sz="2800" dirty="0" smtClean="0">
              <a:solidFill>
                <a:srgbClr val="FF0000"/>
              </a:solidFill>
            </a:endParaRPr>
          </a:p>
          <a:p>
            <a:r>
              <a:rPr lang="zh-CN" altLang="en-US" sz="2800" dirty="0" smtClean="0"/>
              <a:t>    </a:t>
            </a:r>
            <a:r>
              <a:rPr lang="zh-CN" altLang="en-US" sz="2800" dirty="0" smtClean="0">
                <a:solidFill>
                  <a:srgbClr val="FF0000"/>
                </a:solidFill>
              </a:rPr>
              <a:t>如</a:t>
            </a:r>
            <a:r>
              <a:rPr lang="zh-CN" altLang="en-US" sz="2800" dirty="0">
                <a:solidFill>
                  <a:srgbClr val="FF0000"/>
                </a:solidFill>
              </a:rPr>
              <a:t>果一些外力的合力为零</a:t>
            </a:r>
            <a:r>
              <a:rPr lang="zh-CN" altLang="en-US" sz="2800" dirty="0"/>
              <a:t>，则出现平衡的状态。</a:t>
            </a:r>
            <a:endParaRPr lang="en-US" altLang="zh-CN" sz="2800" dirty="0"/>
          </a:p>
          <a:p>
            <a:endParaRPr lang="en-US" altLang="zh-CN" sz="2800" dirty="0" smtClean="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757221" cy="4943367"/>
          </a:xfrm>
        </p:spPr>
        <p:txBody>
          <a:bodyPr/>
          <a:lstStyle/>
          <a:p>
            <a:r>
              <a:rPr lang="en-US" altLang="zh-CN" sz="2800" b="1" dirty="0"/>
              <a:t>(3) </a:t>
            </a:r>
            <a:r>
              <a:rPr lang="en-US" altLang="zh-CN" sz="2800" b="1" dirty="0" smtClean="0"/>
              <a:t>Adverbial </a:t>
            </a:r>
            <a:r>
              <a:rPr lang="en-US" altLang="zh-CN" sz="2800" b="1" dirty="0"/>
              <a:t>of </a:t>
            </a:r>
            <a:r>
              <a:rPr lang="en-US" altLang="zh-CN" sz="2800" b="1" dirty="0" smtClean="0"/>
              <a:t>reason </a:t>
            </a:r>
            <a:endParaRPr lang="en-US" altLang="zh-CN" sz="2800" b="1" dirty="0" smtClean="0"/>
          </a:p>
          <a:p>
            <a:r>
              <a:rPr lang="en-US" altLang="zh-CN" sz="2800" dirty="0"/>
              <a:t>In English, two or more conjunctions indicating reason and result or cause and effect are never used together. But in Chinese, a set </a:t>
            </a:r>
            <a:r>
              <a:rPr lang="en-US" altLang="zh-CN" sz="2800" dirty="0" smtClean="0"/>
              <a:t>of two </a:t>
            </a:r>
            <a:r>
              <a:rPr lang="en-US" altLang="zh-CN" sz="2800" dirty="0"/>
              <a:t>conjunctions is often used. For </a:t>
            </a:r>
            <a:r>
              <a:rPr lang="en-US" altLang="zh-CN" sz="2800" dirty="0" smtClean="0"/>
              <a:t>example</a:t>
            </a:r>
            <a:r>
              <a:rPr lang="zh-CN" altLang="en-US" sz="2800" dirty="0" smtClean="0"/>
              <a:t>：</a:t>
            </a:r>
            <a:endParaRPr lang="en-US" altLang="zh-CN" sz="2800" dirty="0" smtClean="0"/>
          </a:p>
          <a:p>
            <a:r>
              <a:rPr lang="en-US" altLang="zh-CN" sz="2800" dirty="0" smtClean="0">
                <a:solidFill>
                  <a:srgbClr val="FF0000"/>
                </a:solidFill>
              </a:rPr>
              <a:t>Now </a:t>
            </a:r>
            <a:r>
              <a:rPr lang="en-US" altLang="zh-CN" sz="2800" dirty="0">
                <a:solidFill>
                  <a:srgbClr val="FF0000"/>
                </a:solidFill>
              </a:rPr>
              <a:t>that </a:t>
            </a:r>
            <a:r>
              <a:rPr lang="en-US" altLang="zh-CN" sz="2800" dirty="0"/>
              <a:t>we have introduced the concepts of a </a:t>
            </a:r>
            <a:r>
              <a:rPr lang="en-US" altLang="zh-CN" sz="2800" dirty="0" smtClean="0"/>
              <a:t>function(</a:t>
            </a:r>
            <a:r>
              <a:rPr lang="zh-CN" altLang="en-US" sz="2800" dirty="0" smtClean="0"/>
              <a:t>函数</a:t>
            </a:r>
            <a:r>
              <a:rPr lang="en-US" altLang="zh-CN" sz="2800" dirty="0" smtClean="0"/>
              <a:t>) </a:t>
            </a:r>
            <a:r>
              <a:rPr lang="en-US" altLang="zh-CN" sz="2800" dirty="0"/>
              <a:t>and the rectangular coordinate </a:t>
            </a:r>
            <a:r>
              <a:rPr lang="en-US" altLang="zh-CN" sz="2800" dirty="0" smtClean="0"/>
              <a:t>system</a:t>
            </a:r>
            <a:r>
              <a:rPr lang="zh-CN" altLang="en-US" sz="2800" dirty="0" smtClean="0"/>
              <a:t>（直角坐标系）</a:t>
            </a:r>
            <a:r>
              <a:rPr lang="en-US" altLang="zh-CN" sz="2800" dirty="0" smtClean="0"/>
              <a:t>, </a:t>
            </a:r>
            <a:r>
              <a:rPr lang="en-US" altLang="zh-CN" sz="2800" dirty="0"/>
              <a:t>we </a:t>
            </a:r>
            <a:r>
              <a:rPr lang="en-US" altLang="zh-CN" sz="2800" dirty="0" smtClean="0"/>
              <a:t>are </a:t>
            </a:r>
            <a:r>
              <a:rPr lang="en-US" altLang="zh-CN" sz="2800" dirty="0"/>
              <a:t>in a position to determine the graph of a function</a:t>
            </a:r>
            <a:r>
              <a:rPr lang="en-US" altLang="zh-CN" sz="2800" dirty="0" smtClean="0"/>
              <a:t>.</a:t>
            </a:r>
            <a:endParaRPr lang="en-US" altLang="zh-CN" sz="2800" dirty="0" smtClean="0"/>
          </a:p>
          <a:p>
            <a:r>
              <a:rPr lang="zh-CN" altLang="en-US" sz="2800" dirty="0" smtClean="0">
                <a:solidFill>
                  <a:srgbClr val="FF0000"/>
                </a:solidFill>
              </a:rPr>
              <a:t>因</a:t>
            </a:r>
            <a:r>
              <a:rPr lang="zh-CN" altLang="en-US" sz="2800" dirty="0">
                <a:solidFill>
                  <a:srgbClr val="FF0000"/>
                </a:solidFill>
              </a:rPr>
              <a:t>为</a:t>
            </a:r>
            <a:r>
              <a:rPr lang="zh-CN" altLang="en-US" sz="2800" dirty="0"/>
              <a:t>我们已经介绍了函数以及直角坐标系的概念，</a:t>
            </a:r>
            <a:r>
              <a:rPr lang="zh-CN" altLang="en-US" sz="2800" dirty="0">
                <a:solidFill>
                  <a:srgbClr val="FF0000"/>
                </a:solidFill>
              </a:rPr>
              <a:t>所以</a:t>
            </a:r>
            <a:r>
              <a:rPr lang="zh-CN" altLang="en-US" sz="2800" dirty="0"/>
              <a:t>我们能够来确定函数的图像了。</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9775088" cy="4994167"/>
          </a:xfrm>
        </p:spPr>
        <p:txBody>
          <a:bodyPr/>
          <a:lstStyle/>
          <a:p>
            <a:r>
              <a:rPr lang="en-US" altLang="zh-CN" sz="2800" b="1" dirty="0"/>
              <a:t>4) Adverbial of </a:t>
            </a:r>
            <a:r>
              <a:rPr lang="en-US" altLang="zh-CN" sz="2800" b="1" dirty="0" smtClean="0"/>
              <a:t>condition</a:t>
            </a:r>
            <a:endParaRPr lang="en-US" altLang="zh-CN" sz="2800" b="1" dirty="0" smtClean="0"/>
          </a:p>
          <a:p>
            <a:r>
              <a:rPr lang="en-US" altLang="zh-CN" sz="2800" dirty="0" smtClean="0"/>
              <a:t>To </a:t>
            </a:r>
            <a:r>
              <a:rPr lang="en-US" altLang="zh-CN" sz="2800" dirty="0"/>
              <a:t>be translated into a subordinate clause of condition“</a:t>
            </a:r>
            <a:r>
              <a:rPr lang="zh-CN" altLang="en-US" sz="2800" dirty="0"/>
              <a:t>只要”“如果”</a:t>
            </a:r>
            <a:r>
              <a:rPr lang="en-US" altLang="zh-CN" sz="2800" dirty="0"/>
              <a:t>,etc</a:t>
            </a:r>
            <a:r>
              <a:rPr lang="en-US" altLang="zh-CN" sz="2800" dirty="0" smtClean="0"/>
              <a:t>.</a:t>
            </a:r>
            <a:endParaRPr lang="en-US" altLang="zh-CN" sz="2800" dirty="0" smtClean="0"/>
          </a:p>
          <a:p>
            <a:r>
              <a:rPr lang="en-US" altLang="zh-CN" sz="2800" dirty="0" smtClean="0">
                <a:solidFill>
                  <a:srgbClr val="FF0000"/>
                </a:solidFill>
              </a:rPr>
              <a:t>So </a:t>
            </a:r>
            <a:r>
              <a:rPr lang="en-US" altLang="zh-CN" sz="2800" dirty="0">
                <a:solidFill>
                  <a:srgbClr val="FF0000"/>
                </a:solidFill>
              </a:rPr>
              <a:t>long as </a:t>
            </a:r>
            <a:r>
              <a:rPr lang="en-US" altLang="zh-CN" sz="2800" dirty="0"/>
              <a:t>the units are the same on both sides of the equals </a:t>
            </a:r>
            <a:r>
              <a:rPr lang="en-US" altLang="zh-CN" sz="2800" dirty="0" smtClean="0"/>
              <a:t>sign(</a:t>
            </a:r>
            <a:r>
              <a:rPr lang="zh-CN" altLang="en-US" sz="2800" dirty="0" smtClean="0"/>
              <a:t>等号</a:t>
            </a:r>
            <a:r>
              <a:rPr lang="en-US" altLang="zh-CN" sz="2800" dirty="0" smtClean="0"/>
              <a:t>), </a:t>
            </a:r>
            <a:r>
              <a:rPr lang="en-US" altLang="zh-CN" sz="2800" dirty="0"/>
              <a:t>we have a valid </a:t>
            </a:r>
            <a:r>
              <a:rPr lang="en-US" altLang="zh-CN" sz="2800" dirty="0" smtClean="0"/>
              <a:t>equation.</a:t>
            </a:r>
            <a:endParaRPr lang="en-US" altLang="zh-CN" sz="2800" dirty="0" smtClean="0"/>
          </a:p>
          <a:p>
            <a:r>
              <a:rPr lang="zh-CN" altLang="en-US" sz="2800" dirty="0" smtClean="0">
                <a:solidFill>
                  <a:srgbClr val="FF0000"/>
                </a:solidFill>
              </a:rPr>
              <a:t>只</a:t>
            </a:r>
            <a:r>
              <a:rPr lang="zh-CN" altLang="en-US" sz="2800" dirty="0">
                <a:solidFill>
                  <a:srgbClr val="FF0000"/>
                </a:solidFill>
              </a:rPr>
              <a:t>要</a:t>
            </a:r>
            <a:r>
              <a:rPr lang="zh-CN" altLang="en-US" sz="2800" dirty="0"/>
              <a:t>等号两面的单位相同，我们就得到了一个能成立的等式</a:t>
            </a:r>
            <a:r>
              <a:rPr lang="zh-CN" altLang="en-US" sz="2800" dirty="0" smtClean="0"/>
              <a:t>。</a:t>
            </a:r>
            <a:endParaRPr lang="en-US" altLang="zh-CN" sz="2800" dirty="0" smtClean="0"/>
          </a:p>
          <a:p>
            <a:r>
              <a:rPr lang="en-US" altLang="zh-CN" sz="2800" dirty="0" smtClean="0"/>
              <a:t>If </a:t>
            </a:r>
            <a:r>
              <a:rPr lang="en-US" altLang="zh-CN" sz="2800" dirty="0"/>
              <a:t>the epidemic cannot be controlled effectively, the whole country will come into </a:t>
            </a:r>
            <a:r>
              <a:rPr lang="en-US" altLang="zh-CN" sz="2800" dirty="0" smtClean="0"/>
              <a:t>chaos</a:t>
            </a:r>
            <a:r>
              <a:rPr lang="en-US" altLang="zh-CN" sz="2800" dirty="0"/>
              <a:t>.</a:t>
            </a:r>
            <a:endParaRPr lang="en-US" altLang="zh-CN" sz="2800" dirty="0" smtClean="0"/>
          </a:p>
          <a:p>
            <a:r>
              <a:rPr lang="zh-CN" altLang="en-US" sz="2800" dirty="0" smtClean="0">
                <a:solidFill>
                  <a:srgbClr val="FF0000"/>
                </a:solidFill>
              </a:rPr>
              <a:t>如</a:t>
            </a:r>
            <a:r>
              <a:rPr lang="zh-CN" altLang="en-US" sz="2800" dirty="0">
                <a:solidFill>
                  <a:srgbClr val="FF0000"/>
                </a:solidFill>
              </a:rPr>
              <a:t>果</a:t>
            </a:r>
            <a:r>
              <a:rPr lang="zh-CN" altLang="en-US" sz="2800" dirty="0"/>
              <a:t>这种流行传染病得不到有效控制，整个国家将会陷入一片混乱之中。</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655621" cy="4977234"/>
          </a:xfrm>
        </p:spPr>
        <p:txBody>
          <a:bodyPr/>
          <a:lstStyle/>
          <a:p>
            <a:r>
              <a:rPr lang="en-US" altLang="zh-CN" sz="2800" b="1" dirty="0">
                <a:solidFill>
                  <a:srgbClr val="FF0000"/>
                </a:solidFill>
              </a:rPr>
              <a:t>(5) Adverbial </a:t>
            </a:r>
            <a:r>
              <a:rPr lang="en-US" altLang="zh-CN" sz="2800" b="1" dirty="0" smtClean="0">
                <a:solidFill>
                  <a:srgbClr val="FF0000"/>
                </a:solidFill>
              </a:rPr>
              <a:t>of concession</a:t>
            </a:r>
            <a:endParaRPr lang="en-US" altLang="zh-CN" sz="2800" b="1" dirty="0" smtClean="0">
              <a:solidFill>
                <a:srgbClr val="FF0000"/>
              </a:solidFill>
            </a:endParaRPr>
          </a:p>
          <a:p>
            <a:pPr marL="514350" indent="-514350">
              <a:buAutoNum type="alphaLcPeriod"/>
            </a:pPr>
            <a:r>
              <a:rPr lang="en-US" altLang="zh-CN" sz="2800" dirty="0" smtClean="0"/>
              <a:t>To </a:t>
            </a:r>
            <a:r>
              <a:rPr lang="en-US" altLang="zh-CN" sz="2800" dirty="0"/>
              <a:t>be translated into a clause of </a:t>
            </a:r>
            <a:r>
              <a:rPr lang="en-US" altLang="zh-CN" sz="2800" dirty="0" smtClean="0"/>
              <a:t>concession</a:t>
            </a:r>
            <a:endParaRPr lang="en-US" altLang="zh-CN" sz="2800" dirty="0" smtClean="0"/>
          </a:p>
          <a:p>
            <a:r>
              <a:rPr lang="en-US" altLang="zh-CN" sz="2800" dirty="0"/>
              <a:t> </a:t>
            </a:r>
            <a:r>
              <a:rPr lang="en-US" altLang="zh-CN" sz="2800" dirty="0" smtClean="0"/>
              <a:t>    </a:t>
            </a:r>
            <a:r>
              <a:rPr lang="en-US" altLang="zh-CN" sz="2800" dirty="0" smtClean="0">
                <a:solidFill>
                  <a:srgbClr val="FF0000"/>
                </a:solidFill>
              </a:rPr>
              <a:t>Although</a:t>
            </a:r>
            <a:r>
              <a:rPr lang="en-US" altLang="zh-CN" sz="2800" dirty="0" smtClean="0"/>
              <a:t> </a:t>
            </a:r>
            <a:r>
              <a:rPr lang="en-US" altLang="zh-CN" sz="2800" dirty="0"/>
              <a:t>the watt is frequently used to describe electrical power, its definition is fundamentally mechanical</a:t>
            </a:r>
            <a:r>
              <a:rPr lang="en-US" altLang="zh-CN" sz="2800" dirty="0" smtClean="0"/>
              <a:t>.</a:t>
            </a:r>
            <a:endParaRPr lang="en-US" altLang="zh-CN" sz="2800" dirty="0" smtClean="0"/>
          </a:p>
          <a:p>
            <a:r>
              <a:rPr lang="zh-CN" altLang="en-US" sz="2800" dirty="0" smtClean="0"/>
              <a:t>      </a:t>
            </a:r>
            <a:r>
              <a:rPr lang="zh-CN" altLang="en-US" sz="2800" dirty="0" smtClean="0">
                <a:solidFill>
                  <a:srgbClr val="FF0000"/>
                </a:solidFill>
              </a:rPr>
              <a:t>虽</a:t>
            </a:r>
            <a:r>
              <a:rPr lang="zh-CN" altLang="en-US" sz="2800" dirty="0">
                <a:solidFill>
                  <a:srgbClr val="FF0000"/>
                </a:solidFill>
              </a:rPr>
              <a:t>然</a:t>
            </a:r>
            <a:r>
              <a:rPr lang="zh-CN" altLang="en-US" sz="2800" dirty="0"/>
              <a:t>“瓦特”这个单位常用来描述电功率，</a:t>
            </a:r>
            <a:r>
              <a:rPr lang="zh-CN" altLang="en-US" sz="2800" dirty="0">
                <a:solidFill>
                  <a:srgbClr val="FF0000"/>
                </a:solidFill>
              </a:rPr>
              <a:t>但</a:t>
            </a:r>
            <a:r>
              <a:rPr lang="zh-CN" altLang="en-US" sz="2800" dirty="0"/>
              <a:t>其定义却基本来自力学</a:t>
            </a:r>
            <a:r>
              <a:rPr lang="zh-CN" altLang="en-US" sz="2800" dirty="0" smtClean="0"/>
              <a:t>。</a:t>
            </a:r>
            <a:endParaRPr lang="en-US" altLang="zh-CN" sz="2800" dirty="0" smtClean="0"/>
          </a:p>
          <a:p>
            <a:r>
              <a:rPr lang="zh-CN" altLang="en-US" sz="2800" dirty="0" smtClean="0"/>
              <a:t> </a:t>
            </a:r>
            <a:r>
              <a:rPr lang="en-US" altLang="zh-CN" sz="2800" dirty="0"/>
              <a:t>b. To be translated into a </a:t>
            </a:r>
            <a:r>
              <a:rPr lang="en-US" altLang="zh-CN" sz="2800" dirty="0" err="1"/>
              <a:t>conditionless</a:t>
            </a:r>
            <a:r>
              <a:rPr lang="en-US" altLang="zh-CN" sz="2800" dirty="0"/>
              <a:t> clause of condition“</a:t>
            </a:r>
            <a:r>
              <a:rPr lang="zh-CN" altLang="en-US" sz="2800" dirty="0"/>
              <a:t>无论</a:t>
            </a:r>
            <a:r>
              <a:rPr lang="en-US" altLang="zh-CN" sz="2800" dirty="0"/>
              <a:t>A,</a:t>
            </a:r>
            <a:r>
              <a:rPr lang="zh-CN" altLang="en-US" sz="2800" dirty="0"/>
              <a:t>都</a:t>
            </a:r>
            <a:r>
              <a:rPr lang="en-US" altLang="zh-CN" sz="2800" dirty="0"/>
              <a:t>B</a:t>
            </a:r>
            <a:r>
              <a:rPr lang="en-US" altLang="zh-CN" sz="2800" dirty="0" smtClean="0"/>
              <a:t>”</a:t>
            </a:r>
            <a:endParaRPr lang="en-US" altLang="zh-CN" sz="2800" dirty="0" smtClean="0"/>
          </a:p>
          <a:p>
            <a:r>
              <a:rPr lang="en-US" altLang="zh-CN" sz="2800" dirty="0" smtClean="0"/>
              <a:t>e.g</a:t>
            </a:r>
            <a:r>
              <a:rPr lang="en-US" altLang="zh-CN" sz="2800" dirty="0"/>
              <a:t>. All substances, </a:t>
            </a:r>
            <a:r>
              <a:rPr lang="en-US" altLang="zh-CN" sz="2800" dirty="0">
                <a:solidFill>
                  <a:srgbClr val="FF0000"/>
                </a:solidFill>
              </a:rPr>
              <a:t>whether they are gaseous, liquid or solid</a:t>
            </a:r>
            <a:r>
              <a:rPr lang="en-US" altLang="zh-CN" sz="2800" dirty="0"/>
              <a:t>, are made of </a:t>
            </a:r>
            <a:r>
              <a:rPr lang="en-US" altLang="zh-CN" sz="2800" dirty="0" smtClean="0"/>
              <a:t>atoms</a:t>
            </a:r>
            <a:endParaRPr lang="en-US" altLang="zh-CN" sz="2800" dirty="0" smtClean="0"/>
          </a:p>
          <a:p>
            <a:r>
              <a:rPr lang="zh-CN" altLang="en-US" sz="2800" dirty="0" smtClean="0"/>
              <a:t>一</a:t>
            </a:r>
            <a:r>
              <a:rPr lang="zh-CN" altLang="en-US" sz="2800" dirty="0"/>
              <a:t>切物质，</a:t>
            </a:r>
            <a:r>
              <a:rPr lang="zh-CN" altLang="en-US" sz="2800" dirty="0">
                <a:solidFill>
                  <a:srgbClr val="FF0000"/>
                </a:solidFill>
              </a:rPr>
              <a:t>不论</a:t>
            </a:r>
            <a:r>
              <a:rPr lang="zh-CN" altLang="en-US" sz="2800" dirty="0"/>
              <a:t>是气体，液体，还是固体，</a:t>
            </a:r>
            <a:r>
              <a:rPr lang="zh-CN" altLang="en-US" sz="2800" dirty="0">
                <a:solidFill>
                  <a:srgbClr val="FF0000"/>
                </a:solidFill>
              </a:rPr>
              <a:t>均</a:t>
            </a:r>
            <a:r>
              <a:rPr lang="zh-CN" altLang="en-US" sz="2800" dirty="0"/>
              <a:t>由原子构成。</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04684" y="-88738"/>
            <a:ext cx="10958051" cy="685824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2700" dirty="0" smtClean="0">
                <a:sym typeface="+mn-ea"/>
              </a:rPr>
              <a:t>反之，汉译英：抓住</a:t>
            </a:r>
            <a:r>
              <a:rPr lang="zh-CN" altLang="en-US" sz="2700" dirty="0" smtClean="0">
                <a:solidFill>
                  <a:srgbClr val="0070C0"/>
                </a:solidFill>
                <a:highlight>
                  <a:srgbClr val="00FF00"/>
                </a:highlight>
                <a:sym typeface="+mn-ea"/>
              </a:rPr>
              <a:t>主语 谓语</a:t>
            </a:r>
            <a:r>
              <a:rPr lang="zh-CN" altLang="en-US" sz="2700" dirty="0">
                <a:sym typeface="+mn-ea"/>
              </a:rPr>
              <a:t>就抓住了英语句子的灵</a:t>
            </a:r>
            <a:r>
              <a:rPr lang="zh-CN" altLang="en-US" sz="2700" dirty="0" smtClean="0">
                <a:sym typeface="+mn-ea"/>
              </a:rPr>
              <a:t>魂</a:t>
            </a:r>
            <a:endParaRPr lang="zh-CN" altLang="en-US" sz="2700" dirty="0">
              <a:sym typeface="+mn-ea"/>
            </a:endParaRPr>
          </a:p>
          <a:p>
            <a:pPr algn="just">
              <a:lnSpc>
                <a:spcPct val="150000"/>
              </a:lnSpc>
            </a:pPr>
            <a:r>
              <a:rPr lang="zh-CN" altLang="en-US" sz="2700" dirty="0">
                <a:sym typeface="+mn-ea"/>
              </a:rPr>
              <a:t>由于距离远，又缺乏交通工具，使农村社会与外界隔绝，而这种隔绝，又由于通讯工具不足而变得更加严重。</a:t>
            </a:r>
            <a:endParaRPr lang="zh-CN" altLang="en-US" sz="2700" dirty="0"/>
          </a:p>
          <a:p>
            <a:pPr algn="just">
              <a:lnSpc>
                <a:spcPct val="150000"/>
              </a:lnSpc>
            </a:pPr>
            <a:r>
              <a:rPr lang="en-US" altLang="zh-CN" dirty="0">
                <a:sym typeface="+mn-ea"/>
              </a:rPr>
              <a:t>Because there is a great distance and there are not enough transport facilities, the rural world is isolated. This isolation has become more serious because there are not enough information media.</a:t>
            </a:r>
            <a:r>
              <a:rPr lang="zh-CN" altLang="en-US" dirty="0">
                <a:sym typeface="+mn-ea"/>
              </a:rPr>
              <a:t>（</a:t>
            </a:r>
            <a:r>
              <a:rPr lang="en-US" altLang="zh-CN" dirty="0">
                <a:sym typeface="+mn-ea"/>
              </a:rPr>
              <a:t>structure unchanged</a:t>
            </a:r>
            <a:r>
              <a:rPr lang="zh-CN" altLang="en-US" dirty="0">
                <a:sym typeface="+mn-ea"/>
              </a:rPr>
              <a:t>）</a:t>
            </a:r>
            <a:endParaRPr lang="en-US" altLang="zh-CN" dirty="0"/>
          </a:p>
          <a:p>
            <a:pPr algn="just">
              <a:lnSpc>
                <a:spcPct val="150000"/>
              </a:lnSpc>
              <a:buFont typeface="Arial" panose="020B0604020202020204" pitchFamily="34" charset="0"/>
              <a:buChar char="•"/>
            </a:pPr>
            <a:r>
              <a:rPr lang="en-US" altLang="zh-CN" sz="2800" u="sng"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The isolation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of the rural world, because of distance and lack of transport facilities, </a:t>
            </a:r>
            <a:r>
              <a:rPr lang="en-US" altLang="zh-CN" sz="2800" u="sng"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is compounded by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the paucity of the information media.</a:t>
            </a:r>
            <a:endPar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占位符 4"/>
          <p:cNvSpPr>
            <a:spLocks noGrp="1"/>
          </p:cNvSpPr>
          <p:nvPr>
            <p:ph type="body" sz="quarter" idx="10"/>
          </p:nvPr>
        </p:nvSpPr>
        <p:spPr>
          <a:xfrm>
            <a:off x="677647" y="548748"/>
            <a:ext cx="8656269" cy="441325"/>
          </a:xfrm>
        </p:spPr>
        <p:txBody>
          <a:bodyPr/>
          <a:lstStyle/>
          <a:p>
            <a:r>
              <a:rPr lang="en-US" altLang="zh-CN" dirty="0">
                <a:latin typeface="Times New Roman" panose="02020603050405020304" pitchFamily="18" charset="0"/>
                <a:cs typeface="Times New Roman" panose="02020603050405020304" pitchFamily="18"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heckerboard(across)">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1" y="657333"/>
            <a:ext cx="10215356" cy="5557200"/>
          </a:xfrm>
        </p:spPr>
        <p:txBody>
          <a:bodyPr/>
          <a:lstStyle/>
          <a:p>
            <a:r>
              <a:rPr lang="en-US" altLang="zh-CN" sz="2800" b="1" dirty="0"/>
              <a:t>(6). Adverbial of </a:t>
            </a:r>
            <a:r>
              <a:rPr lang="en-US" altLang="zh-CN" sz="2800" b="1" dirty="0" smtClean="0"/>
              <a:t>purpose</a:t>
            </a:r>
            <a:endParaRPr lang="en-US" altLang="zh-CN" sz="2800" b="1" dirty="0" smtClean="0"/>
          </a:p>
          <a:p>
            <a:pPr marL="514350" indent="-514350">
              <a:buAutoNum type="alphaLcPeriod"/>
            </a:pPr>
            <a:r>
              <a:rPr lang="en-US" altLang="zh-CN" sz="2800" b="1" dirty="0" smtClean="0"/>
              <a:t>After </a:t>
            </a:r>
            <a:r>
              <a:rPr lang="en-US" altLang="zh-CN" sz="2800" b="1" dirty="0"/>
              <a:t>the main clause“</a:t>
            </a:r>
            <a:r>
              <a:rPr lang="zh-CN" altLang="en-US" sz="2800" b="1" dirty="0"/>
              <a:t>以便，以期，使得</a:t>
            </a:r>
            <a:r>
              <a:rPr lang="zh-CN" altLang="en-US" sz="2800" b="1" dirty="0" smtClean="0"/>
              <a:t>”</a:t>
            </a:r>
            <a:endParaRPr lang="en-US" altLang="zh-CN" sz="2800" b="1" dirty="0" smtClean="0"/>
          </a:p>
          <a:p>
            <a:r>
              <a:rPr lang="en-US" altLang="zh-CN" sz="2800" dirty="0"/>
              <a:t> </a:t>
            </a:r>
            <a:r>
              <a:rPr lang="en-US" altLang="zh-CN" sz="2800" dirty="0" smtClean="0"/>
              <a:t>    Sometimes</a:t>
            </a:r>
            <a:r>
              <a:rPr lang="en-US" altLang="zh-CN" sz="2800" dirty="0"/>
              <a:t>, a typewriter keyboard is attached to the television, </a:t>
            </a:r>
            <a:r>
              <a:rPr lang="en-US" altLang="zh-CN" sz="2800" dirty="0">
                <a:solidFill>
                  <a:srgbClr val="FF0000"/>
                </a:solidFill>
              </a:rPr>
              <a:t>so that </a:t>
            </a:r>
            <a:r>
              <a:rPr lang="en-US" altLang="zh-CN" sz="2800" dirty="0"/>
              <a:t>information can be typed directly to the computer</a:t>
            </a:r>
            <a:r>
              <a:rPr lang="en-US" altLang="zh-CN" sz="2800" dirty="0" smtClean="0"/>
              <a:t>.</a:t>
            </a:r>
            <a:endParaRPr lang="en-US" altLang="zh-CN" sz="2800" dirty="0" smtClean="0"/>
          </a:p>
          <a:p>
            <a:r>
              <a:rPr lang="zh-CN" altLang="en-US" sz="2800" dirty="0" smtClean="0"/>
              <a:t>      </a:t>
            </a:r>
            <a:r>
              <a:rPr lang="zh-CN" altLang="en-US" dirty="0" smtClean="0"/>
              <a:t>有</a:t>
            </a:r>
            <a:r>
              <a:rPr lang="zh-CN" altLang="en-US" dirty="0"/>
              <a:t>时电视机还附加有一个打字机键盘，</a:t>
            </a:r>
            <a:r>
              <a:rPr lang="zh-CN" altLang="en-US" dirty="0">
                <a:solidFill>
                  <a:srgbClr val="FF0000"/>
                </a:solidFill>
              </a:rPr>
              <a:t>以便</a:t>
            </a:r>
            <a:r>
              <a:rPr lang="zh-CN" altLang="en-US" dirty="0"/>
              <a:t>能把信息直接输入计算机。 </a:t>
            </a:r>
            <a:endParaRPr lang="en-US" altLang="zh-CN" dirty="0" smtClean="0"/>
          </a:p>
          <a:p>
            <a:r>
              <a:rPr lang="en-US" altLang="zh-CN" sz="2800" dirty="0" smtClean="0"/>
              <a:t>b</a:t>
            </a:r>
            <a:r>
              <a:rPr lang="en-US" altLang="zh-CN" sz="2800" b="1" dirty="0"/>
              <a:t>. Before the main clause“</a:t>
            </a:r>
            <a:r>
              <a:rPr lang="zh-CN" altLang="en-US" sz="2800" b="1" dirty="0"/>
              <a:t>为了</a:t>
            </a:r>
            <a:r>
              <a:rPr lang="zh-CN" altLang="en-US" sz="2800" b="1" dirty="0" smtClean="0"/>
              <a:t>”</a:t>
            </a:r>
            <a:r>
              <a:rPr lang="en-US" altLang="zh-CN" sz="2800" b="1" dirty="0" smtClean="0"/>
              <a:t> </a:t>
            </a:r>
            <a:endParaRPr lang="en-US" altLang="zh-CN" sz="2800" b="1" dirty="0" smtClean="0"/>
          </a:p>
          <a:p>
            <a:r>
              <a:rPr lang="en-US" altLang="zh-CN" sz="2800" dirty="0" smtClean="0"/>
              <a:t>    </a:t>
            </a:r>
            <a:r>
              <a:rPr lang="en-US" altLang="zh-CN" sz="2800" dirty="0" smtClean="0">
                <a:solidFill>
                  <a:srgbClr val="FF0000"/>
                </a:solidFill>
              </a:rPr>
              <a:t>So </a:t>
            </a:r>
            <a:r>
              <a:rPr lang="en-US" altLang="zh-CN" sz="2800" dirty="0">
                <a:solidFill>
                  <a:srgbClr val="FF0000"/>
                </a:solidFill>
              </a:rPr>
              <a:t>that </a:t>
            </a:r>
            <a:r>
              <a:rPr lang="en-US" altLang="zh-CN" sz="2800" dirty="0"/>
              <a:t>you may have in mind the goal towards which you are working, there are shown below the circuit </a:t>
            </a:r>
            <a:r>
              <a:rPr lang="en-US" altLang="zh-CN" sz="2800" dirty="0" smtClean="0"/>
              <a:t>diagrams</a:t>
            </a:r>
            <a:r>
              <a:rPr lang="zh-CN" altLang="en-US" dirty="0" smtClean="0"/>
              <a:t>（</a:t>
            </a:r>
            <a:r>
              <a:rPr lang="zh-CN" altLang="en-US" dirty="0" smtClean="0"/>
              <a:t>电</a:t>
            </a:r>
            <a:r>
              <a:rPr lang="zh-CN" altLang="en-US" dirty="0"/>
              <a:t>路</a:t>
            </a:r>
            <a:r>
              <a:rPr lang="zh-CN" altLang="en-US" dirty="0" smtClean="0"/>
              <a:t>图）</a:t>
            </a:r>
            <a:r>
              <a:rPr lang="en-US" altLang="zh-CN" sz="2800" dirty="0" smtClean="0"/>
              <a:t>of </a:t>
            </a:r>
            <a:r>
              <a:rPr lang="en-US" altLang="zh-CN" sz="2800" dirty="0"/>
              <a:t>the two types of TRF receiver</a:t>
            </a:r>
            <a:r>
              <a:rPr lang="en-US" altLang="zh-CN" sz="2800" dirty="0" smtClean="0"/>
              <a:t>.</a:t>
            </a:r>
            <a:endParaRPr lang="en-US" altLang="zh-CN" sz="2800" dirty="0" smtClean="0"/>
          </a:p>
          <a:p>
            <a:r>
              <a:rPr lang="zh-CN" altLang="en-US" sz="2800" dirty="0" smtClean="0"/>
              <a:t>    </a:t>
            </a:r>
            <a:r>
              <a:rPr lang="zh-CN" altLang="en-US" dirty="0" smtClean="0">
                <a:solidFill>
                  <a:srgbClr val="FF0000"/>
                </a:solidFill>
              </a:rPr>
              <a:t>为</a:t>
            </a:r>
            <a:r>
              <a:rPr lang="zh-CN" altLang="en-US" dirty="0">
                <a:solidFill>
                  <a:srgbClr val="FF0000"/>
                </a:solidFill>
              </a:rPr>
              <a:t>了</a:t>
            </a:r>
            <a:r>
              <a:rPr lang="zh-CN" altLang="en-US" dirty="0"/>
              <a:t>使你对设计的目标心中有数，在下面画出了两种类型</a:t>
            </a:r>
            <a:r>
              <a:rPr lang="zh-CN" altLang="en-US" dirty="0" smtClean="0"/>
              <a:t>的</a:t>
            </a:r>
            <a:r>
              <a:rPr lang="en-US" altLang="zh-CN" dirty="0" smtClean="0"/>
              <a:t>TRF</a:t>
            </a:r>
            <a:r>
              <a:rPr lang="zh-CN" altLang="en-US" dirty="0" smtClean="0"/>
              <a:t>（射</a:t>
            </a:r>
            <a:r>
              <a:rPr lang="zh-CN" altLang="en-US" dirty="0"/>
              <a:t>频调</a:t>
            </a:r>
            <a:r>
              <a:rPr lang="zh-CN" altLang="en-US" dirty="0" smtClean="0"/>
              <a:t>谐）接</a:t>
            </a:r>
            <a:r>
              <a:rPr lang="zh-CN" altLang="en-US" dirty="0"/>
              <a:t>受机的电路图。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3250034"/>
          </a:xfrm>
        </p:spPr>
        <p:txBody>
          <a:bodyPr/>
          <a:lstStyle/>
          <a:p>
            <a:r>
              <a:rPr lang="en-US" altLang="zh-CN" sz="2800" b="1" dirty="0"/>
              <a:t>7) Adverbial of </a:t>
            </a:r>
            <a:r>
              <a:rPr lang="en-US" altLang="zh-CN" sz="2800" b="1" dirty="0" smtClean="0"/>
              <a:t>result</a:t>
            </a:r>
            <a:endParaRPr lang="en-US" altLang="zh-CN" sz="2800" b="1" dirty="0" smtClean="0"/>
          </a:p>
          <a:p>
            <a:r>
              <a:rPr lang="en-US" altLang="zh-CN" sz="2800" dirty="0" smtClean="0"/>
              <a:t>To </a:t>
            </a:r>
            <a:r>
              <a:rPr lang="en-US" altLang="zh-CN" sz="2800" dirty="0"/>
              <a:t>be translated into“</a:t>
            </a:r>
            <a:r>
              <a:rPr lang="zh-CN" altLang="en-US" sz="2800" dirty="0"/>
              <a:t>因而”</a:t>
            </a:r>
            <a:r>
              <a:rPr lang="en-US" altLang="zh-CN" sz="2800" dirty="0"/>
              <a:t>,“</a:t>
            </a:r>
            <a:r>
              <a:rPr lang="zh-CN" altLang="en-US" sz="2800" dirty="0"/>
              <a:t>结果”</a:t>
            </a:r>
            <a:r>
              <a:rPr lang="en-US" altLang="zh-CN" sz="2800" dirty="0"/>
              <a:t>,“</a:t>
            </a:r>
            <a:r>
              <a:rPr lang="zh-CN" altLang="en-US" sz="2800" dirty="0"/>
              <a:t>如此”</a:t>
            </a:r>
            <a:r>
              <a:rPr lang="en-US" altLang="zh-CN" sz="2800" dirty="0" smtClean="0"/>
              <a:t>, after </a:t>
            </a:r>
            <a:r>
              <a:rPr lang="en-US" altLang="zh-CN" sz="2800" dirty="0"/>
              <a:t>the main </a:t>
            </a:r>
            <a:r>
              <a:rPr lang="en-US" altLang="zh-CN" sz="2800" dirty="0" smtClean="0"/>
              <a:t>clause</a:t>
            </a:r>
            <a:r>
              <a:rPr lang="en-US" altLang="zh-CN" sz="2800" dirty="0"/>
              <a:t>.</a:t>
            </a:r>
            <a:endParaRPr lang="en-US" altLang="zh-CN" sz="2800" dirty="0" smtClean="0"/>
          </a:p>
          <a:p>
            <a:r>
              <a:rPr lang="en-US" altLang="zh-CN" sz="2800" dirty="0" smtClean="0"/>
              <a:t>The </a:t>
            </a:r>
            <a:r>
              <a:rPr lang="en-US" altLang="zh-CN" sz="2800" dirty="0"/>
              <a:t>concept of </a:t>
            </a:r>
            <a:r>
              <a:rPr lang="en-US" altLang="zh-CN" sz="2800" dirty="0" smtClean="0"/>
              <a:t>work (</a:t>
            </a:r>
            <a:r>
              <a:rPr lang="zh-CN" altLang="en-US" sz="2800" dirty="0" smtClean="0"/>
              <a:t>功</a:t>
            </a:r>
            <a:r>
              <a:rPr lang="en-US" altLang="zh-CN" sz="2800" dirty="0" smtClean="0"/>
              <a:t>) </a:t>
            </a:r>
            <a:r>
              <a:rPr lang="en-US" altLang="zh-CN" sz="2800" dirty="0"/>
              <a:t>is </a:t>
            </a:r>
            <a:r>
              <a:rPr lang="en-US" altLang="zh-CN" sz="2800" dirty="0">
                <a:solidFill>
                  <a:srgbClr val="FF0000"/>
                </a:solidFill>
              </a:rPr>
              <a:t>so important that </a:t>
            </a:r>
            <a:r>
              <a:rPr lang="en-US" altLang="zh-CN" sz="2800" dirty="0"/>
              <a:t>it will bear further discussion</a:t>
            </a:r>
            <a:r>
              <a:rPr lang="en-US" altLang="zh-CN" sz="2800" dirty="0" smtClean="0"/>
              <a:t>.</a:t>
            </a:r>
            <a:endParaRPr lang="en-US" altLang="zh-CN" sz="2800" dirty="0" smtClean="0"/>
          </a:p>
          <a:p>
            <a:r>
              <a:rPr lang="zh-CN" altLang="en-US" sz="2800" dirty="0" smtClean="0"/>
              <a:t>功</a:t>
            </a:r>
            <a:r>
              <a:rPr lang="zh-CN" altLang="en-US" sz="2800" dirty="0"/>
              <a:t>的概念极为重要，</a:t>
            </a:r>
            <a:r>
              <a:rPr lang="zh-CN" altLang="en-US" sz="2800" dirty="0">
                <a:solidFill>
                  <a:srgbClr val="FF0000"/>
                </a:solidFill>
              </a:rPr>
              <a:t>所以</a:t>
            </a:r>
            <a:r>
              <a:rPr lang="zh-CN" altLang="en-US" sz="2800" dirty="0"/>
              <a:t>还要进一步加以讨论。</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757100"/>
          </a:xfrm>
        </p:spPr>
        <p:txBody>
          <a:bodyPr/>
          <a:lstStyle/>
          <a:p>
            <a:r>
              <a:rPr lang="en-US" altLang="zh-CN" sz="2800" b="1" dirty="0"/>
              <a:t>(8)Adverbial of </a:t>
            </a:r>
            <a:r>
              <a:rPr lang="en-US" altLang="zh-CN" sz="2800" b="1" dirty="0" smtClean="0"/>
              <a:t>manner</a:t>
            </a:r>
            <a:endParaRPr lang="en-US" altLang="zh-CN" sz="2800" b="1" dirty="0" smtClean="0"/>
          </a:p>
          <a:p>
            <a:r>
              <a:rPr lang="en-US" altLang="zh-CN" sz="2800" dirty="0" smtClean="0"/>
              <a:t>To </a:t>
            </a:r>
            <a:r>
              <a:rPr lang="en-US" altLang="zh-CN" sz="2800" dirty="0"/>
              <a:t>be translated into adverbial of </a:t>
            </a:r>
            <a:r>
              <a:rPr lang="en-US" altLang="zh-CN" sz="2800" dirty="0" smtClean="0"/>
              <a:t>manner</a:t>
            </a:r>
            <a:endParaRPr lang="en-US" altLang="zh-CN" sz="2800" dirty="0" smtClean="0"/>
          </a:p>
          <a:p>
            <a:r>
              <a:rPr lang="en-US" altLang="zh-CN" sz="2800" dirty="0" smtClean="0"/>
              <a:t>e.g</a:t>
            </a:r>
            <a:r>
              <a:rPr lang="en-US" altLang="zh-CN" sz="2800" dirty="0"/>
              <a:t>. Electrons move round the nucleus </a:t>
            </a:r>
            <a:r>
              <a:rPr lang="en-US" altLang="zh-CN" sz="2800" dirty="0">
                <a:solidFill>
                  <a:srgbClr val="FF0000"/>
                </a:solidFill>
              </a:rPr>
              <a:t>as the earth moves round the sun</a:t>
            </a:r>
            <a:r>
              <a:rPr lang="en-US" altLang="zh-CN" sz="2800" dirty="0" smtClean="0">
                <a:solidFill>
                  <a:srgbClr val="FF0000"/>
                </a:solidFill>
              </a:rPr>
              <a:t>.</a:t>
            </a:r>
            <a:endParaRPr lang="en-US" altLang="zh-CN" sz="2800" dirty="0" smtClean="0">
              <a:solidFill>
                <a:srgbClr val="FF0000"/>
              </a:solidFill>
            </a:endParaRPr>
          </a:p>
          <a:p>
            <a:r>
              <a:rPr lang="zh-CN" altLang="en-US" sz="2800" dirty="0" smtClean="0"/>
              <a:t>电</a:t>
            </a:r>
            <a:r>
              <a:rPr lang="zh-CN" altLang="en-US" sz="2800" dirty="0"/>
              <a:t>子绕原子核运转</a:t>
            </a:r>
            <a:r>
              <a:rPr lang="zh-CN" altLang="en-US" sz="2800" dirty="0">
                <a:solidFill>
                  <a:srgbClr val="FF0000"/>
                </a:solidFill>
              </a:rPr>
              <a:t>就像地球绕太阳运行一样</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672434"/>
          </a:xfrm>
        </p:spPr>
        <p:txBody>
          <a:bodyPr/>
          <a:lstStyle/>
          <a:p>
            <a:r>
              <a:rPr lang="en-US" altLang="zh-CN" sz="2800" b="1" dirty="0"/>
              <a:t>(9) Adverbial of </a:t>
            </a:r>
            <a:r>
              <a:rPr lang="en-US" altLang="zh-CN" sz="2800" b="1" dirty="0" smtClean="0"/>
              <a:t>comparison</a:t>
            </a:r>
            <a:endParaRPr lang="en-US" altLang="zh-CN" sz="2800" b="1" dirty="0" smtClean="0"/>
          </a:p>
          <a:p>
            <a:r>
              <a:rPr lang="en-US" altLang="zh-CN" sz="2800" dirty="0" smtClean="0"/>
              <a:t>e.g</a:t>
            </a:r>
            <a:r>
              <a:rPr lang="en-US" altLang="zh-CN" sz="2800" dirty="0"/>
              <a:t>. </a:t>
            </a:r>
            <a:r>
              <a:rPr lang="en-US" altLang="zh-CN" sz="2800" dirty="0" smtClean="0"/>
              <a:t>The </a:t>
            </a:r>
            <a:r>
              <a:rPr lang="en-US" altLang="zh-CN" sz="2800" dirty="0"/>
              <a:t>oxygen atom is 16 times heavier than the hydrogen atom</a:t>
            </a:r>
            <a:r>
              <a:rPr lang="en-US" altLang="zh-CN" sz="2800" dirty="0" smtClean="0"/>
              <a:t>.</a:t>
            </a:r>
            <a:endParaRPr lang="en-US" altLang="zh-CN" sz="2800" dirty="0" smtClean="0"/>
          </a:p>
          <a:p>
            <a:r>
              <a:rPr lang="zh-CN" altLang="en-US" sz="2800" dirty="0" smtClean="0"/>
              <a:t>氧</a:t>
            </a:r>
            <a:r>
              <a:rPr lang="zh-CN" altLang="en-US" sz="2800" dirty="0"/>
              <a:t>原子的重量是氢原子的</a:t>
            </a:r>
            <a:r>
              <a:rPr lang="zh-CN" altLang="en-US" sz="2800" dirty="0">
                <a:solidFill>
                  <a:srgbClr val="FF0000"/>
                </a:solidFill>
              </a:rPr>
              <a:t>十七</a:t>
            </a:r>
            <a:r>
              <a:rPr lang="zh-CN" altLang="en-US" sz="2800" dirty="0"/>
              <a:t>倍</a:t>
            </a:r>
            <a:r>
              <a:rPr lang="zh-CN" altLang="en-US" sz="2800" dirty="0" smtClean="0"/>
              <a:t>。</a:t>
            </a:r>
            <a:endParaRPr lang="en-US" altLang="zh-CN" sz="2800" dirty="0" smtClean="0"/>
          </a:p>
          <a:p>
            <a:r>
              <a:rPr lang="en-US" altLang="zh-CN" sz="2800" dirty="0"/>
              <a:t>The oxygen atom is 16 times </a:t>
            </a:r>
            <a:r>
              <a:rPr lang="en-US" altLang="zh-CN" sz="2800" dirty="0" smtClean="0"/>
              <a:t>as heavy as </a:t>
            </a:r>
            <a:r>
              <a:rPr lang="en-US" altLang="zh-CN" sz="2800" dirty="0"/>
              <a:t>the hydrogen atom.</a:t>
            </a:r>
            <a:endParaRPr lang="en-US" altLang="zh-CN" sz="2800" dirty="0"/>
          </a:p>
          <a:p>
            <a:r>
              <a:rPr lang="en-US" altLang="zh-CN" sz="2800" dirty="0"/>
              <a:t>The oxygen atom is 16 times </a:t>
            </a:r>
            <a:r>
              <a:rPr lang="en-US" altLang="zh-CN" sz="2800" dirty="0" smtClean="0"/>
              <a:t>the weight of </a:t>
            </a:r>
            <a:r>
              <a:rPr lang="en-US" altLang="zh-CN" sz="2800" dirty="0"/>
              <a:t>the hydrogen atom.</a:t>
            </a:r>
            <a:endParaRPr lang="en-US"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53962" y="309721"/>
            <a:ext cx="11444747" cy="6061581"/>
          </a:xfrm>
        </p:spPr>
        <p:txBody>
          <a:bodyPr/>
          <a:lstStyle/>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再如</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虽然火箭复杂而令人难忘，但它是一种比较简单的装置，早在八百多年前，中国人就发明了。</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这个句子的主要信息应该是：火箭是一种比较简单的装置</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。容</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易译成：</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Although the rocket may appear impressive and complex it is a relatively simple device and was invented in China as early as 800 years ago</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从语法结构来说，句子无可挑剔，但却不符合英语中主次信息的一般分布原则。</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改译：</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Although it may appear impressive and complex, the rocket which was invented in China 800 years ago</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is a relatively simple device</a:t>
            </a:r>
            <a:r>
              <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321185"/>
            <a:ext cx="10536009" cy="482669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zh-CN" sz="4000" dirty="0">
                <a:latin typeface="Times New Roman Regular" panose="02020603050405020304" charset="0"/>
                <a:cs typeface="Times New Roman Regular" panose="02020603050405020304" charset="0"/>
                <a:sym typeface="+mn-ea"/>
              </a:rPr>
              <a:t>1. </a:t>
            </a:r>
            <a:r>
              <a:rPr lang="en-US" altLang="zh-CN" sz="3600" dirty="0">
                <a:latin typeface="Times New Roman Regular" panose="02020603050405020304" charset="0"/>
                <a:cs typeface="Times New Roman Regular" panose="02020603050405020304" charset="0"/>
                <a:sym typeface="+mn-ea"/>
              </a:rPr>
              <a:t>Sometimes the communications would </a:t>
            </a:r>
            <a:r>
              <a:rPr lang="en-US" altLang="zh-CN" sz="3600" dirty="0">
                <a:solidFill>
                  <a:srgbClr val="FF0000"/>
                </a:solidFill>
                <a:latin typeface="Times New Roman Regular" panose="02020603050405020304" charset="0"/>
                <a:cs typeface="Times New Roman Regular" panose="02020603050405020304" charset="0"/>
                <a:sym typeface="+mn-ea"/>
              </a:rPr>
              <a:t>be seriously disturbed </a:t>
            </a:r>
            <a:r>
              <a:rPr lang="en-US" altLang="zh-CN" sz="3600" dirty="0">
                <a:latin typeface="Times New Roman Regular" panose="02020603050405020304" charset="0"/>
                <a:cs typeface="Times New Roman Regular" panose="02020603050405020304" charset="0"/>
                <a:sym typeface="+mn-ea"/>
              </a:rPr>
              <a:t>by solar spots.</a:t>
            </a:r>
            <a:endParaRPr lang="en-US" altLang="zh-CN" sz="3600" dirty="0">
              <a:latin typeface="Times New Roman Regular" panose="02020603050405020304" charset="0"/>
              <a:cs typeface="Times New Roman Regular" panose="02020603050405020304" charset="0"/>
              <a:sym typeface="+mn-ea"/>
            </a:endParaRPr>
          </a:p>
          <a:p>
            <a:pPr algn="just">
              <a:lnSpc>
                <a:spcPct val="80000"/>
              </a:lnSpc>
            </a:pPr>
            <a:r>
              <a:rPr lang="zh-CN" altLang="en-US" dirty="0">
                <a:latin typeface="Times New Roman Regular" panose="02020603050405020304" charset="0"/>
                <a:cs typeface="Times New Roman Regular" panose="02020603050405020304" charset="0"/>
              </a:rPr>
              <a:t>通信有时</a:t>
            </a:r>
            <a:r>
              <a:rPr lang="zh-CN" altLang="en-US" dirty="0">
                <a:solidFill>
                  <a:srgbClr val="FF0000"/>
                </a:solidFill>
                <a:latin typeface="Times New Roman Regular" panose="02020603050405020304" charset="0"/>
                <a:cs typeface="Times New Roman Regular" panose="02020603050405020304" charset="0"/>
              </a:rPr>
              <a:t>受到</a:t>
            </a:r>
            <a:r>
              <a:rPr lang="zh-CN" altLang="en-US" dirty="0">
                <a:latin typeface="Times New Roman Regular" panose="02020603050405020304" charset="0"/>
                <a:cs typeface="Times New Roman Regular" panose="02020603050405020304" charset="0"/>
              </a:rPr>
              <a:t>太阳黑子的</a:t>
            </a:r>
            <a:r>
              <a:rPr lang="zh-CN" altLang="en-US" dirty="0">
                <a:solidFill>
                  <a:srgbClr val="FF0000"/>
                </a:solidFill>
                <a:latin typeface="Times New Roman Regular" panose="02020603050405020304" charset="0"/>
                <a:cs typeface="Times New Roman Regular" panose="02020603050405020304" charset="0"/>
              </a:rPr>
              <a:t>严重干扰</a:t>
            </a:r>
            <a:r>
              <a:rPr lang="zh-CN" altLang="en-US" dirty="0">
                <a:latin typeface="Times New Roman Regular" panose="02020603050405020304" charset="0"/>
                <a:cs typeface="Times New Roman Regular" panose="02020603050405020304" charset="0"/>
              </a:rPr>
              <a:t>。</a:t>
            </a:r>
            <a:endParaRPr lang="en-US" altLang="zh-CN" dirty="0">
              <a:latin typeface="Times New Roman Regular" panose="02020603050405020304" charset="0"/>
              <a:cs typeface="Times New Roman Regular" panose="02020603050405020304" charset="0"/>
            </a:endParaRPr>
          </a:p>
          <a:p>
            <a:pPr algn="just">
              <a:lnSpc>
                <a:spcPct val="80000"/>
              </a:lnSpc>
            </a:pPr>
            <a:r>
              <a:rPr lang="en-US" altLang="zh-CN" sz="3600" dirty="0">
                <a:latin typeface="Times New Roman Regular" panose="02020603050405020304" charset="0"/>
                <a:cs typeface="Times New Roman Regular" panose="02020603050405020304" charset="0"/>
                <a:sym typeface="+mn-ea"/>
              </a:rPr>
              <a:t>2. The source program is written by the programmer.</a:t>
            </a:r>
            <a:endParaRPr lang="en-US" altLang="zh-CN" sz="3600" dirty="0">
              <a:latin typeface="Times New Roman Regular" panose="02020603050405020304" charset="0"/>
              <a:cs typeface="Times New Roman Regular" panose="02020603050405020304" charset="0"/>
              <a:sym typeface="+mn-ea"/>
            </a:endParaRPr>
          </a:p>
          <a:p>
            <a:pPr algn="just">
              <a:lnSpc>
                <a:spcPct val="80000"/>
              </a:lnSpc>
            </a:pPr>
            <a:r>
              <a:rPr lang="zh-CN" altLang="en-US" dirty="0" smtClean="0">
                <a:latin typeface="Times New Roman Regular" panose="02020603050405020304" charset="0"/>
                <a:cs typeface="Times New Roman Regular" panose="02020603050405020304" charset="0"/>
              </a:rPr>
              <a:t>      源程序</a:t>
            </a:r>
            <a:r>
              <a:rPr lang="zh-CN" altLang="en-US" dirty="0">
                <a:solidFill>
                  <a:srgbClr val="FF0000"/>
                </a:solidFill>
                <a:latin typeface="Times New Roman Regular" panose="02020603050405020304" charset="0"/>
                <a:cs typeface="Times New Roman Regular" panose="02020603050405020304" charset="0"/>
              </a:rPr>
              <a:t>由</a:t>
            </a:r>
            <a:r>
              <a:rPr lang="zh-CN" altLang="en-US" dirty="0">
                <a:latin typeface="Times New Roman Regular" panose="02020603050405020304" charset="0"/>
                <a:cs typeface="Times New Roman Regular" panose="02020603050405020304" charset="0"/>
              </a:rPr>
              <a:t>程序员</a:t>
            </a:r>
            <a:r>
              <a:rPr lang="zh-CN" altLang="en-US" dirty="0">
                <a:solidFill>
                  <a:srgbClr val="FF0000"/>
                </a:solidFill>
                <a:latin typeface="Times New Roman Regular" panose="02020603050405020304" charset="0"/>
                <a:cs typeface="Times New Roman Regular" panose="02020603050405020304" charset="0"/>
              </a:rPr>
              <a:t>编写</a:t>
            </a:r>
            <a:r>
              <a:rPr lang="zh-CN" altLang="en-US" dirty="0">
                <a:latin typeface="Times New Roman Regular" panose="02020603050405020304" charset="0"/>
                <a:cs typeface="Times New Roman Regular" panose="02020603050405020304" charset="0"/>
              </a:rPr>
              <a:t>。</a:t>
            </a:r>
            <a:endParaRPr lang="en-US" altLang="zh-CN" dirty="0">
              <a:latin typeface="Times New Roman Regular" panose="02020603050405020304" charset="0"/>
              <a:cs typeface="Times New Roman Regular" panose="02020603050405020304" charset="0"/>
            </a:endParaRPr>
          </a:p>
          <a:p>
            <a:pPr algn="just">
              <a:lnSpc>
                <a:spcPct val="80000"/>
              </a:lnSpc>
            </a:pPr>
            <a:r>
              <a:rPr lang="en-US" altLang="zh-CN" sz="3600" dirty="0">
                <a:latin typeface="Times New Roman Regular" panose="02020603050405020304" charset="0"/>
                <a:cs typeface="Times New Roman Regular" panose="02020603050405020304" charset="0"/>
                <a:sym typeface="+mn-ea"/>
              </a:rPr>
              <a:t>3.Some type of data conversion equipment </a:t>
            </a:r>
            <a:r>
              <a:rPr lang="en-US" altLang="zh-CN" sz="3600" dirty="0">
                <a:solidFill>
                  <a:srgbClr val="FF0000"/>
                </a:solidFill>
                <a:latin typeface="Times New Roman Regular" panose="02020603050405020304" charset="0"/>
                <a:cs typeface="Times New Roman Regular" panose="02020603050405020304" charset="0"/>
                <a:sym typeface="+mn-ea"/>
              </a:rPr>
              <a:t>is required </a:t>
            </a:r>
            <a:r>
              <a:rPr lang="en-US" altLang="zh-CN" sz="3600" dirty="0">
                <a:latin typeface="Times New Roman Regular" panose="02020603050405020304" charset="0"/>
                <a:cs typeface="Times New Roman Regular" panose="02020603050405020304" charset="0"/>
                <a:sym typeface="+mn-ea"/>
              </a:rPr>
              <a:t>to change the digital machine signals to a form suitable for transmission over these </a:t>
            </a:r>
            <a:r>
              <a:rPr lang="en-US" altLang="zh-CN" sz="3600" dirty="0" smtClean="0">
                <a:latin typeface="Times New Roman Regular" panose="02020603050405020304" charset="0"/>
                <a:cs typeface="Times New Roman Regular" panose="02020603050405020304" charset="0"/>
                <a:sym typeface="+mn-ea"/>
              </a:rPr>
              <a:t>facilities</a:t>
            </a:r>
            <a:r>
              <a:rPr lang="en-US" altLang="zh-CN" sz="3600" dirty="0">
                <a:latin typeface="Times New Roman Regular" panose="02020603050405020304" charset="0"/>
                <a:cs typeface="Times New Roman Regular" panose="02020603050405020304" charset="0"/>
                <a:sym typeface="+mn-ea"/>
              </a:rPr>
              <a:t>.</a:t>
            </a:r>
            <a:endParaRPr lang="en-US" altLang="zh-CN" sz="3600" dirty="0">
              <a:latin typeface="Times New Roman Regular" panose="02020603050405020304" charset="0"/>
              <a:cs typeface="Times New Roman Regular" panose="02020603050405020304" charset="0"/>
              <a:sym typeface="+mn-ea"/>
            </a:endParaRPr>
          </a:p>
          <a:p>
            <a:pPr algn="just">
              <a:lnSpc>
                <a:spcPct val="80000"/>
              </a:lnSpc>
            </a:pPr>
            <a:r>
              <a:rPr lang="zh-CN" altLang="en-US" dirty="0" smtClean="0">
                <a:latin typeface="Times New Roman Regular" panose="02020603050405020304" charset="0"/>
                <a:cs typeface="Times New Roman Regular" panose="02020603050405020304" charset="0"/>
                <a:sym typeface="+mn-ea"/>
              </a:rPr>
              <a:t> 为了</a:t>
            </a:r>
            <a:r>
              <a:rPr lang="zh-CN" altLang="en-US" dirty="0">
                <a:latin typeface="Times New Roman Regular" panose="02020603050405020304" charset="0"/>
                <a:cs typeface="Times New Roman Regular" panose="02020603050405020304" charset="0"/>
                <a:sym typeface="+mn-ea"/>
              </a:rPr>
              <a:t>把数字化机器信号变换为适合在这些设备中传输的信号形式，</a:t>
            </a:r>
            <a:r>
              <a:rPr lang="zh-CN" altLang="en-US" dirty="0">
                <a:solidFill>
                  <a:srgbClr val="FF0000"/>
                </a:solidFill>
                <a:latin typeface="Times New Roman Regular" panose="02020603050405020304" charset="0"/>
                <a:cs typeface="Times New Roman Regular" panose="02020603050405020304" charset="0"/>
                <a:sym typeface="+mn-ea"/>
              </a:rPr>
              <a:t>需要</a:t>
            </a:r>
            <a:r>
              <a:rPr lang="zh-CN" altLang="en-US" dirty="0">
                <a:latin typeface="Times New Roman Regular" panose="02020603050405020304" charset="0"/>
                <a:cs typeface="Times New Roman Regular" panose="02020603050405020304" charset="0"/>
                <a:sym typeface="+mn-ea"/>
              </a:rPr>
              <a:t>使用某种类型的数据变换设备。</a:t>
            </a:r>
            <a:endParaRPr lang="en-US" altLang="zh-CN" dirty="0">
              <a:latin typeface="Times New Roman Regular" panose="02020603050405020304" charset="0"/>
              <a:cs typeface="Times New Roman Regular" panose="02020603050405020304" charset="0"/>
            </a:endParaRPr>
          </a:p>
          <a:p>
            <a:pPr algn="just">
              <a:lnSpc>
                <a:spcPct val="8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zh-CN" altLang="en-US" dirty="0"/>
              <a:t>参考译文：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heckerboard(across)">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txBox="1"/>
          <p:nvPr/>
        </p:nvSpPr>
        <p:spPr>
          <a:xfrm>
            <a:off x="689710" y="1098659"/>
            <a:ext cx="9900285" cy="538051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zh-CN" sz="3200" dirty="0">
                <a:latin typeface="Times New Roman Regular" panose="02020603050405020304" charset="0"/>
                <a:cs typeface="Times New Roman Regular" panose="02020603050405020304" charset="0"/>
                <a:sym typeface="+mn-ea"/>
              </a:rPr>
              <a:t>4. Typically, both the modulator and demodulator section of the converter </a:t>
            </a:r>
            <a:r>
              <a:rPr lang="en-US" altLang="zh-CN" sz="3200" dirty="0">
                <a:solidFill>
                  <a:srgbClr val="FF0000"/>
                </a:solidFill>
                <a:latin typeface="Times New Roman Regular" panose="02020603050405020304" charset="0"/>
                <a:cs typeface="Times New Roman Regular" panose="02020603050405020304" charset="0"/>
                <a:sym typeface="+mn-ea"/>
              </a:rPr>
              <a:t>are combined </a:t>
            </a:r>
            <a:r>
              <a:rPr lang="en-US" altLang="zh-CN" sz="3200" dirty="0">
                <a:latin typeface="Times New Roman Regular" panose="02020603050405020304" charset="0"/>
                <a:cs typeface="Times New Roman Regular" panose="02020603050405020304" charset="0"/>
                <a:sym typeface="+mn-ea"/>
              </a:rPr>
              <a:t>into a two-way data transmitter receiver, </a:t>
            </a:r>
            <a:r>
              <a:rPr lang="en-US" altLang="zh-CN" sz="3200" dirty="0">
                <a:solidFill>
                  <a:srgbClr val="FF0000"/>
                </a:solidFill>
                <a:latin typeface="Times New Roman Regular" panose="02020603050405020304" charset="0"/>
                <a:cs typeface="Times New Roman Regular" panose="02020603050405020304" charset="0"/>
                <a:sym typeface="+mn-ea"/>
              </a:rPr>
              <a:t>commonly</a:t>
            </a:r>
            <a:r>
              <a:rPr lang="en-US" altLang="zh-CN" sz="3200" dirty="0">
                <a:latin typeface="Times New Roman Regular" panose="02020603050405020304" charset="0"/>
                <a:cs typeface="Times New Roman Regular" panose="02020603050405020304" charset="0"/>
                <a:sym typeface="+mn-ea"/>
              </a:rPr>
              <a:t> </a:t>
            </a:r>
            <a:r>
              <a:rPr lang="en-US" altLang="zh-CN" sz="3200" dirty="0">
                <a:solidFill>
                  <a:srgbClr val="FF0000"/>
                </a:solidFill>
                <a:latin typeface="Times New Roman Regular" panose="02020603050405020304" charset="0"/>
                <a:cs typeface="Times New Roman Regular" panose="02020603050405020304" charset="0"/>
                <a:sym typeface="+mn-ea"/>
              </a:rPr>
              <a:t>called</a:t>
            </a:r>
            <a:r>
              <a:rPr lang="en-US" altLang="zh-CN" sz="3200" dirty="0">
                <a:latin typeface="Times New Roman Regular" panose="02020603050405020304" charset="0"/>
                <a:cs typeface="Times New Roman Regular" panose="02020603050405020304" charset="0"/>
                <a:sym typeface="+mn-ea"/>
              </a:rPr>
              <a:t> a data </a:t>
            </a:r>
            <a:r>
              <a:rPr lang="en-US" altLang="zh-CN" sz="3200" dirty="0" smtClean="0">
                <a:latin typeface="Times New Roman Regular" panose="02020603050405020304" charset="0"/>
                <a:cs typeface="Times New Roman Regular" panose="02020603050405020304" charset="0"/>
                <a:sym typeface="+mn-ea"/>
              </a:rPr>
              <a:t>modem </a:t>
            </a:r>
            <a:r>
              <a:rPr lang="en-US" altLang="zh-CN" sz="3200" dirty="0">
                <a:latin typeface="Times New Roman Regular" panose="02020603050405020304" charset="0"/>
                <a:cs typeface="Times New Roman Regular" panose="02020603050405020304" charset="0"/>
                <a:sym typeface="+mn-ea"/>
              </a:rPr>
              <a:t>or data set. </a:t>
            </a:r>
            <a:endParaRPr lang="en-US" altLang="zh-CN" sz="3200" dirty="0">
              <a:latin typeface="Times New Roman Regular" panose="02020603050405020304" charset="0"/>
              <a:cs typeface="Times New Roman Regular" panose="02020603050405020304" charset="0"/>
              <a:sym typeface="+mn-ea"/>
            </a:endParaRPr>
          </a:p>
          <a:p>
            <a:pPr algn="just">
              <a:lnSpc>
                <a:spcPct val="80000"/>
              </a:lnSpc>
            </a:pPr>
            <a:r>
              <a:rPr lang="zh-CN" altLang="en-US" dirty="0">
                <a:latin typeface="Times New Roman Regular" panose="02020603050405020304" charset="0"/>
                <a:cs typeface="Times New Roman Regular" panose="02020603050405020304" charset="0"/>
                <a:sym typeface="+mn-ea"/>
              </a:rPr>
              <a:t>一般而言，数据转换部分的调制和解调部分</a:t>
            </a:r>
            <a:r>
              <a:rPr lang="zh-CN" altLang="en-US" dirty="0">
                <a:solidFill>
                  <a:srgbClr val="FF0000"/>
                </a:solidFill>
                <a:latin typeface="Times New Roman Regular" panose="02020603050405020304" charset="0"/>
                <a:cs typeface="Times New Roman Regular" panose="02020603050405020304" charset="0"/>
                <a:sym typeface="+mn-ea"/>
              </a:rPr>
              <a:t>组合</a:t>
            </a:r>
            <a:r>
              <a:rPr lang="zh-CN" altLang="en-US" dirty="0" smtClean="0">
                <a:solidFill>
                  <a:srgbClr val="FF0000"/>
                </a:solidFill>
                <a:latin typeface="Times New Roman Regular" panose="02020603050405020304" charset="0"/>
                <a:cs typeface="Times New Roman Regular" panose="02020603050405020304" charset="0"/>
                <a:sym typeface="+mn-ea"/>
              </a:rPr>
              <a:t>成</a:t>
            </a:r>
            <a:r>
              <a:rPr lang="zh-CN" altLang="en-US" dirty="0" smtClean="0">
                <a:latin typeface="Times New Roman Regular" panose="02020603050405020304" charset="0"/>
                <a:cs typeface="Times New Roman Regular" panose="02020603050405020304" charset="0"/>
                <a:sym typeface="+mn-ea"/>
              </a:rPr>
              <a:t>一</a:t>
            </a:r>
            <a:r>
              <a:rPr lang="zh-CN" altLang="en-US" dirty="0">
                <a:latin typeface="Times New Roman Regular" panose="02020603050405020304" charset="0"/>
                <a:cs typeface="Times New Roman Regular" panose="02020603050405020304" charset="0"/>
                <a:sym typeface="+mn-ea"/>
              </a:rPr>
              <a:t>种双向数据发送接收机，</a:t>
            </a:r>
            <a:r>
              <a:rPr lang="zh-CN" altLang="en-US" dirty="0">
                <a:solidFill>
                  <a:srgbClr val="FF0000"/>
                </a:solidFill>
                <a:latin typeface="Times New Roman Regular" panose="02020603050405020304" charset="0"/>
                <a:cs typeface="Times New Roman Regular" panose="02020603050405020304" charset="0"/>
                <a:sym typeface="+mn-ea"/>
              </a:rPr>
              <a:t>我们通常称之为</a:t>
            </a:r>
            <a:r>
              <a:rPr lang="zh-CN" altLang="en-US" dirty="0">
                <a:latin typeface="Times New Roman Regular" panose="02020603050405020304" charset="0"/>
                <a:cs typeface="Times New Roman Regular" panose="02020603050405020304" charset="0"/>
                <a:sym typeface="+mn-ea"/>
              </a:rPr>
              <a:t>数据调制解调器或数据传输机。</a:t>
            </a:r>
            <a:endParaRPr lang="en-US" altLang="zh-CN" dirty="0">
              <a:latin typeface="Times New Roman Regular" panose="02020603050405020304" charset="0"/>
              <a:cs typeface="Times New Roman Regular" panose="02020603050405020304" charset="0"/>
              <a:sym typeface="+mn-ea"/>
            </a:endParaRPr>
          </a:p>
          <a:p>
            <a:pPr algn="just">
              <a:lnSpc>
                <a:spcPct val="80000"/>
              </a:lnSpc>
            </a:pPr>
            <a:r>
              <a:rPr lang="en-US" altLang="zh-CN" sz="3200" dirty="0">
                <a:latin typeface="Times New Roman Regular" panose="02020603050405020304" charset="0"/>
                <a:cs typeface="Times New Roman Regular" panose="02020603050405020304" charset="0"/>
                <a:sym typeface="+mn-ea"/>
              </a:rPr>
              <a:t>5. Astronomy </a:t>
            </a:r>
            <a:r>
              <a:rPr lang="en-US" altLang="zh-CN" sz="3200" dirty="0">
                <a:solidFill>
                  <a:srgbClr val="FF0000"/>
                </a:solidFill>
                <a:latin typeface="Times New Roman Regular" panose="02020603050405020304" charset="0"/>
                <a:cs typeface="Times New Roman Regular" panose="02020603050405020304" charset="0"/>
                <a:sym typeface="+mn-ea"/>
              </a:rPr>
              <a:t>is often called </a:t>
            </a:r>
            <a:r>
              <a:rPr lang="en-US" altLang="zh-CN" sz="3200" dirty="0">
                <a:latin typeface="Times New Roman Regular" panose="02020603050405020304" charset="0"/>
                <a:cs typeface="Times New Roman Regular" panose="02020603050405020304" charset="0"/>
                <a:sym typeface="+mn-ea"/>
              </a:rPr>
              <a:t>the one remaining science where amateurs can still contribute to the front-line professional research. When someone asks </a:t>
            </a:r>
            <a:r>
              <a:rPr lang="en-US" altLang="zh-CN" sz="3200" dirty="0">
                <a:solidFill>
                  <a:srgbClr val="FF0000"/>
                </a:solidFill>
                <a:latin typeface="Times New Roman Regular" panose="02020603050405020304" charset="0"/>
                <a:cs typeface="Times New Roman Regular" panose="02020603050405020304" charset="0"/>
                <a:sym typeface="+mn-ea"/>
              </a:rPr>
              <a:t>how</a:t>
            </a:r>
            <a:r>
              <a:rPr lang="en-US" altLang="zh-CN" sz="3200" dirty="0">
                <a:latin typeface="Times New Roman Regular" panose="02020603050405020304" charset="0"/>
                <a:cs typeface="Times New Roman Regular" panose="02020603050405020304" charset="0"/>
                <a:sym typeface="+mn-ea"/>
              </a:rPr>
              <a:t>, the first example always </a:t>
            </a:r>
            <a:r>
              <a:rPr lang="en-US" altLang="zh-CN" sz="3200" dirty="0">
                <a:solidFill>
                  <a:srgbClr val="FF0000"/>
                </a:solidFill>
                <a:latin typeface="Times New Roman Regular" panose="02020603050405020304" charset="0"/>
                <a:cs typeface="Times New Roman Regular" panose="02020603050405020304" charset="0"/>
                <a:sym typeface="+mn-ea"/>
              </a:rPr>
              <a:t>cited</a:t>
            </a:r>
            <a:r>
              <a:rPr lang="en-US" altLang="zh-CN" sz="3200" dirty="0">
                <a:latin typeface="Times New Roman Regular" panose="02020603050405020304" charset="0"/>
                <a:cs typeface="Times New Roman Regular" panose="02020603050405020304" charset="0"/>
                <a:sym typeface="+mn-ea"/>
              </a:rPr>
              <a:t> is variable stars.</a:t>
            </a:r>
            <a:endParaRPr lang="en-US" altLang="zh-CN" sz="3200" dirty="0">
              <a:latin typeface="Times New Roman Regular" panose="02020603050405020304" charset="0"/>
              <a:cs typeface="Times New Roman Regular" panose="02020603050405020304" charset="0"/>
              <a:sym typeface="+mn-ea"/>
            </a:endParaRPr>
          </a:p>
          <a:p>
            <a:pPr algn="just">
              <a:lnSpc>
                <a:spcPct val="80000"/>
              </a:lnSpc>
            </a:pPr>
            <a:r>
              <a:rPr lang="zh-CN" altLang="en-US" dirty="0">
                <a:solidFill>
                  <a:srgbClr val="FF0000"/>
                </a:solidFill>
                <a:latin typeface="Times New Roman Regular" panose="02020603050405020304" charset="0"/>
                <a:cs typeface="Times New Roman Regular" panose="02020603050405020304" charset="0"/>
                <a:sym typeface="+mn-ea"/>
              </a:rPr>
              <a:t>我们常说</a:t>
            </a:r>
            <a:r>
              <a:rPr lang="zh-CN" altLang="en-US" dirty="0">
                <a:latin typeface="Times New Roman Regular" panose="02020603050405020304" charset="0"/>
                <a:cs typeface="Times New Roman Regular" panose="02020603050405020304" charset="0"/>
                <a:sym typeface="+mn-ea"/>
              </a:rPr>
              <a:t>，现在业余爱好者能进行前沿专业研究的学科只剩下天文学了。当问及</a:t>
            </a:r>
            <a:r>
              <a:rPr lang="zh-CN" altLang="en-US" dirty="0">
                <a:solidFill>
                  <a:srgbClr val="FF0000"/>
                </a:solidFill>
                <a:latin typeface="Times New Roman Regular" panose="02020603050405020304" charset="0"/>
                <a:cs typeface="Times New Roman Regular" panose="02020603050405020304" charset="0"/>
                <a:sym typeface="+mn-ea"/>
              </a:rPr>
              <a:t>那些业余爱好者如何进行研究时</a:t>
            </a:r>
            <a:r>
              <a:rPr lang="zh-CN" altLang="en-US" dirty="0">
                <a:latin typeface="Times New Roman Regular" panose="02020603050405020304" charset="0"/>
                <a:cs typeface="Times New Roman Regular" panose="02020603050405020304" charset="0"/>
                <a:sym typeface="+mn-ea"/>
              </a:rPr>
              <a:t>，</a:t>
            </a:r>
            <a:r>
              <a:rPr lang="zh-CN" altLang="en-US" dirty="0">
                <a:solidFill>
                  <a:srgbClr val="FF0000"/>
                </a:solidFill>
                <a:latin typeface="Times New Roman Regular" panose="02020603050405020304" charset="0"/>
                <a:cs typeface="Times New Roman Regular" panose="02020603050405020304" charset="0"/>
                <a:sym typeface="+mn-ea"/>
              </a:rPr>
              <a:t>所举的</a:t>
            </a:r>
            <a:r>
              <a:rPr lang="zh-CN" altLang="en-US" dirty="0">
                <a:latin typeface="Times New Roman Regular" panose="02020603050405020304" charset="0"/>
                <a:cs typeface="Times New Roman Regular" panose="02020603050405020304" charset="0"/>
                <a:sym typeface="+mn-ea"/>
              </a:rPr>
              <a:t>第一个例子就是变星。</a:t>
            </a:r>
            <a:endParaRPr lang="zh-CN" altLang="en-US" dirty="0"/>
          </a:p>
          <a:p>
            <a:pPr algn="just">
              <a:lnSpc>
                <a:spcPct val="80000"/>
              </a:lnSpc>
            </a:pPr>
            <a:endParaRPr lang="en-US" altLang="zh-CN" sz="2700" dirty="0">
              <a:solidFill>
                <a:schemeClr val="accent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0"/>
          </p:nvPr>
        </p:nvSpPr>
        <p:spPr/>
        <p:txBody>
          <a:bodyPr/>
          <a:lstStyle/>
          <a:p>
            <a:r>
              <a:rPr lang="zh-CN" altLang="en-US" dirty="0"/>
              <a:t>参考译文：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ox(in)">
                                      <p:cBhvr>
                                        <p:cTn id="1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793713"/>
          </a:xfrm>
        </p:spPr>
        <p:txBody>
          <a:bodyPr/>
          <a:lstStyle/>
          <a:p>
            <a:r>
              <a:rPr lang="en-US" altLang="zh-CN" dirty="0"/>
              <a:t>Fiber optics was already a well-established commercial technology </a:t>
            </a:r>
            <a:r>
              <a:rPr lang="en-US" altLang="zh-CN" dirty="0">
                <a:solidFill>
                  <a:srgbClr val="FF0000"/>
                </a:solidFill>
              </a:rPr>
              <a:t>when</a:t>
            </a:r>
            <a:r>
              <a:rPr lang="en-US" altLang="zh-CN" dirty="0"/>
              <a:t> the famous paper by Kao and </a:t>
            </a:r>
            <a:r>
              <a:rPr lang="en-US" altLang="zh-CN" dirty="0" err="1"/>
              <a:t>Hockham</a:t>
            </a:r>
            <a:r>
              <a:rPr lang="en-US" altLang="zh-CN" dirty="0"/>
              <a:t>, suggesting the use </a:t>
            </a:r>
            <a:r>
              <a:rPr lang="en-US" altLang="zh-CN" dirty="0" smtClean="0"/>
              <a:t>of low-loss </a:t>
            </a:r>
            <a:r>
              <a:rPr lang="en-US" altLang="zh-CN" dirty="0"/>
              <a:t>optical fibers for communication, appeared </a:t>
            </a:r>
            <a:r>
              <a:rPr lang="en-US" altLang="zh-CN" dirty="0">
                <a:solidFill>
                  <a:srgbClr val="FF0000"/>
                </a:solidFill>
              </a:rPr>
              <a:t>in 1966</a:t>
            </a:r>
            <a:r>
              <a:rPr lang="en-US" altLang="zh-CN" dirty="0" smtClean="0"/>
              <a:t>.</a:t>
            </a:r>
            <a:endParaRPr lang="en-US" altLang="zh-CN" dirty="0" smtClean="0"/>
          </a:p>
          <a:p>
            <a:r>
              <a:rPr lang="en-US" altLang="zh-CN" dirty="0" smtClean="0"/>
              <a:t>1996</a:t>
            </a:r>
            <a:r>
              <a:rPr lang="zh-CN" altLang="en-US" dirty="0"/>
              <a:t>年</a:t>
            </a:r>
            <a:r>
              <a:rPr lang="en-US" altLang="zh-CN" dirty="0"/>
              <a:t>Kao</a:t>
            </a:r>
            <a:r>
              <a:rPr lang="zh-CN" altLang="en-US" dirty="0"/>
              <a:t>和</a:t>
            </a:r>
            <a:r>
              <a:rPr lang="en-US" altLang="zh-CN" dirty="0" err="1"/>
              <a:t>Hockham</a:t>
            </a:r>
            <a:r>
              <a:rPr lang="zh-CN" altLang="en-US" dirty="0"/>
              <a:t>发表了那篇著名的论文，建议将低损耗光纤用于通信，</a:t>
            </a:r>
            <a:r>
              <a:rPr lang="zh-CN" altLang="en-US" dirty="0">
                <a:solidFill>
                  <a:srgbClr val="FF0000"/>
                </a:solidFill>
              </a:rPr>
              <a:t>此时</a:t>
            </a:r>
            <a:r>
              <a:rPr lang="zh-CN" altLang="en-US" dirty="0"/>
              <a:t>光纤光学已发展为一项很实用的技术了</a:t>
            </a:r>
            <a:r>
              <a:rPr lang="zh-CN" altLang="en-US" dirty="0" smtClean="0"/>
              <a:t>。</a:t>
            </a:r>
            <a:endParaRPr lang="en-US" altLang="zh-CN" dirty="0" smtClean="0"/>
          </a:p>
          <a:p>
            <a:r>
              <a:rPr lang="en-US" altLang="zh-CN" dirty="0" smtClean="0"/>
              <a:t>Any </a:t>
            </a:r>
            <a:r>
              <a:rPr lang="en-US" altLang="zh-CN" dirty="0"/>
              <a:t>communication system </a:t>
            </a:r>
            <a:r>
              <a:rPr lang="en-US" altLang="zh-CN" dirty="0">
                <a:solidFill>
                  <a:srgbClr val="FF0000"/>
                </a:solidFill>
              </a:rPr>
              <a:t>which</a:t>
            </a:r>
            <a:r>
              <a:rPr lang="en-US" altLang="zh-CN" dirty="0"/>
              <a:t> can provide customers with means to communicate </a:t>
            </a:r>
            <a:r>
              <a:rPr lang="en-US" altLang="zh-CN" dirty="0">
                <a:solidFill>
                  <a:srgbClr val="FF0000"/>
                </a:solidFill>
              </a:rPr>
              <a:t>from</a:t>
            </a:r>
            <a:r>
              <a:rPr lang="en-US" altLang="zh-CN" dirty="0"/>
              <a:t> any place at any time and at any distance gives social and economic advantages</a:t>
            </a:r>
            <a:r>
              <a:rPr lang="en-US" altLang="zh-CN" dirty="0" smtClean="0"/>
              <a:t>.</a:t>
            </a:r>
            <a:endParaRPr lang="en-US" altLang="zh-CN" dirty="0" smtClean="0"/>
          </a:p>
          <a:p>
            <a:r>
              <a:rPr lang="zh-CN" altLang="en-US" dirty="0" smtClean="0"/>
              <a:t>在任何地点、任何时间和任何距离上向用户提供通信手段的通信系统都会给社会带来经济效益。</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858700"/>
          </a:xfrm>
        </p:spPr>
        <p:txBody>
          <a:bodyPr/>
          <a:lstStyle/>
          <a:p>
            <a:r>
              <a:rPr lang="en-US" altLang="zh-CN" sz="2800" b="1" dirty="0">
                <a:solidFill>
                  <a:srgbClr val="FF0000"/>
                </a:solidFill>
              </a:rPr>
              <a:t>The first of these is the application </a:t>
            </a:r>
            <a:r>
              <a:rPr lang="en-US" altLang="zh-CN" sz="2800" b="1" dirty="0"/>
              <a:t>of the machines, products and systems of applied knowledge that scientists and technologists develop.</a:t>
            </a:r>
            <a:endParaRPr lang="en-US" altLang="zh-CN" sz="2800" b="1" dirty="0"/>
          </a:p>
          <a:p>
            <a:endParaRPr lang="en-US" altLang="zh-CN" sz="2800" dirty="0" smtClean="0"/>
          </a:p>
          <a:p>
            <a:r>
              <a:rPr lang="zh-CN" altLang="en-US" sz="2800" dirty="0"/>
              <a:t>第一个方面是科学家和技术专家们所发明的机器、产</a:t>
            </a:r>
            <a:r>
              <a:rPr lang="zh-CN" altLang="en-US" sz="2800" dirty="0" smtClean="0"/>
              <a:t>品</a:t>
            </a:r>
            <a:r>
              <a:rPr lang="en-US" altLang="zh-CN" sz="2800" dirty="0" smtClean="0"/>
              <a:t>, </a:t>
            </a:r>
            <a:r>
              <a:rPr lang="zh-CN" altLang="en-US" sz="2800" dirty="0" smtClean="0"/>
              <a:t>以</a:t>
            </a:r>
            <a:r>
              <a:rPr lang="zh-CN" altLang="en-US" sz="2800" dirty="0"/>
              <a:t>及所开发的应用知识体系的应用。</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181367"/>
          </a:xfrm>
        </p:spPr>
        <p:txBody>
          <a:bodyPr/>
          <a:lstStyle/>
          <a:p>
            <a:r>
              <a:rPr lang="en-US" altLang="zh-CN" sz="2800" dirty="0">
                <a:solidFill>
                  <a:srgbClr val="FF0000"/>
                </a:solidFill>
              </a:rPr>
              <a:t>Increased</a:t>
            </a:r>
            <a:r>
              <a:rPr lang="en-US" altLang="zh-CN" sz="2800" dirty="0"/>
              <a:t> trade via fixed and mobile Internet connections means that the firewall must be able to </a:t>
            </a:r>
            <a:r>
              <a:rPr lang="en-US" altLang="zh-CN" sz="2800" dirty="0">
                <a:solidFill>
                  <a:srgbClr val="FF0000"/>
                </a:solidFill>
              </a:rPr>
              <a:t>combine</a:t>
            </a:r>
            <a:r>
              <a:rPr lang="en-US" altLang="zh-CN" sz="2800" dirty="0"/>
              <a:t> maximum security </a:t>
            </a:r>
            <a:r>
              <a:rPr lang="en-US" altLang="zh-CN" sz="2800" dirty="0">
                <a:solidFill>
                  <a:srgbClr val="FF0000"/>
                </a:solidFill>
              </a:rPr>
              <a:t>during financial transactions with </a:t>
            </a:r>
            <a:r>
              <a:rPr lang="en-US" altLang="zh-CN" sz="2800" dirty="0"/>
              <a:t>uninterrupted connections to the places of trade.</a:t>
            </a:r>
            <a:endParaRPr lang="en-US" altLang="zh-CN" sz="2800" dirty="0"/>
          </a:p>
          <a:p>
            <a:endParaRPr lang="en-US" altLang="zh-CN" sz="2800" dirty="0"/>
          </a:p>
          <a:p>
            <a:r>
              <a:rPr lang="zh-CN" altLang="en-US" sz="2800" dirty="0" smtClean="0"/>
              <a:t>通</a:t>
            </a:r>
            <a:r>
              <a:rPr lang="zh-CN" altLang="en-US" sz="2800" dirty="0"/>
              <a:t>过固定或移动的因特网连接所进行的贸易数额越来越大，这就意味着，</a:t>
            </a:r>
            <a:r>
              <a:rPr lang="zh-CN" altLang="en-US" sz="2800" dirty="0">
                <a:solidFill>
                  <a:srgbClr val="FF0000"/>
                </a:solidFill>
              </a:rPr>
              <a:t>在金融交易过程中</a:t>
            </a:r>
            <a:r>
              <a:rPr lang="zh-CN" altLang="en-US" sz="2800" dirty="0"/>
              <a:t>防火墙必须</a:t>
            </a:r>
            <a:r>
              <a:rPr lang="zh-CN" altLang="en-US" sz="2800" dirty="0">
                <a:solidFill>
                  <a:srgbClr val="FF0000"/>
                </a:solidFill>
              </a:rPr>
              <a:t>既</a:t>
            </a:r>
            <a:r>
              <a:rPr lang="zh-CN" altLang="en-US" sz="2800" dirty="0"/>
              <a:t>能够最大限度地保证安全，</a:t>
            </a:r>
            <a:r>
              <a:rPr lang="zh-CN" altLang="en-US" sz="2800" dirty="0">
                <a:solidFill>
                  <a:srgbClr val="FF0000"/>
                </a:solidFill>
              </a:rPr>
              <a:t>又</a:t>
            </a:r>
            <a:r>
              <a:rPr lang="zh-CN" altLang="en-US" sz="2800" dirty="0"/>
              <a:t>能够保证与交易</a:t>
            </a:r>
            <a:r>
              <a:rPr lang="zh-CN" altLang="en-US" sz="2800" dirty="0" smtClean="0"/>
              <a:t>地点的连接</a:t>
            </a:r>
            <a:r>
              <a:rPr lang="zh-CN" altLang="en-US" sz="2800" dirty="0"/>
              <a:t>不间断。</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commondata" val="eyJoZGlkIjoiMDBhNWU3ODI2MDVjNmViMTRlYmQ5MmM5OGZhYzc1MjQifQ=="/>
</p:tagLst>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11680</Words>
  <Application>WPS 演示</Application>
  <PresentationFormat>宽屏</PresentationFormat>
  <Paragraphs>219</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微软雅黑</vt:lpstr>
      <vt:lpstr>等线</vt:lpstr>
      <vt:lpstr>Times New Roman</vt:lpstr>
      <vt:lpstr>Times New Roman Italic</vt:lpstr>
      <vt:lpstr>Arial Unicode MS</vt:lpstr>
      <vt:lpstr>Times New Roman Regular</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WPS_1661267062</cp:lastModifiedBy>
  <cp:revision>370</cp:revision>
  <dcterms:created xsi:type="dcterms:W3CDTF">2021-11-14T03:22:00Z</dcterms:created>
  <dcterms:modified xsi:type="dcterms:W3CDTF">2024-01-08T17:49:26Z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F3836246497F44ABA6D2EA7A00C5F6E9_13</vt:lpwstr>
  </property>
</Properties>
</file>