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125C1-B64D-4530-B253-D60AD95672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F5189A-48E6-42E0-A67D-D3AFA195A291}">
      <dgm:prSet/>
      <dgm:spPr/>
      <dgm:t>
        <a:bodyPr/>
        <a:lstStyle/>
        <a:p>
          <a:r>
            <a:rPr lang="en-US"/>
            <a:t>The desired output within the final analysis is to have a user interface where the user can search for a research term and is presented with table output of the most impactful researchers and their affiliations within that subject area of interest.</a:t>
          </a:r>
        </a:p>
      </dgm:t>
    </dgm:pt>
    <dgm:pt modelId="{0D9C8952-6666-4C3C-A640-95F653C54A04}" type="parTrans" cxnId="{19D86BB2-71FE-4909-8588-79E666BAC665}">
      <dgm:prSet/>
      <dgm:spPr/>
      <dgm:t>
        <a:bodyPr/>
        <a:lstStyle/>
        <a:p>
          <a:endParaRPr lang="en-US"/>
        </a:p>
      </dgm:t>
    </dgm:pt>
    <dgm:pt modelId="{644C4BD8-C9C9-483C-8EAD-329C51E8458D}" type="sibTrans" cxnId="{19D86BB2-71FE-4909-8588-79E666BAC665}">
      <dgm:prSet/>
      <dgm:spPr/>
      <dgm:t>
        <a:bodyPr/>
        <a:lstStyle/>
        <a:p>
          <a:endParaRPr lang="en-US"/>
        </a:p>
      </dgm:t>
    </dgm:pt>
    <dgm:pt modelId="{80DF6225-BAB0-4A94-A485-6525A42D661A}">
      <dgm:prSet/>
      <dgm:spPr/>
      <dgm:t>
        <a:bodyPr/>
        <a:lstStyle/>
        <a:p>
          <a:r>
            <a:rPr lang="en-US"/>
            <a:t>The pilot application that will be presented will likely have a drop-down menu containing specific research areas of interest, due API limitations from the data source, Web of Science.</a:t>
          </a:r>
        </a:p>
      </dgm:t>
    </dgm:pt>
    <dgm:pt modelId="{85BD8CFD-36A3-4351-AB6F-B651ED059F48}" type="parTrans" cxnId="{68CE3E07-F5B5-4B8A-A691-7BB485864344}">
      <dgm:prSet/>
      <dgm:spPr/>
      <dgm:t>
        <a:bodyPr/>
        <a:lstStyle/>
        <a:p>
          <a:endParaRPr lang="en-US"/>
        </a:p>
      </dgm:t>
    </dgm:pt>
    <dgm:pt modelId="{AF4DAA6B-D3E8-42C8-A1E4-9D9F4B02862F}" type="sibTrans" cxnId="{68CE3E07-F5B5-4B8A-A691-7BB485864344}">
      <dgm:prSet/>
      <dgm:spPr/>
      <dgm:t>
        <a:bodyPr/>
        <a:lstStyle/>
        <a:p>
          <a:endParaRPr lang="en-US"/>
        </a:p>
      </dgm:t>
    </dgm:pt>
    <dgm:pt modelId="{91E71650-5D28-4E81-B584-E920EB55E32C}" type="pres">
      <dgm:prSet presAssocID="{893125C1-B64D-4530-B253-D60AD956723F}" presName="root" presStyleCnt="0">
        <dgm:presLayoutVars>
          <dgm:dir/>
          <dgm:resizeHandles val="exact"/>
        </dgm:presLayoutVars>
      </dgm:prSet>
      <dgm:spPr/>
    </dgm:pt>
    <dgm:pt modelId="{781B31D2-6C4F-4DC0-8E41-829514595E50}" type="pres">
      <dgm:prSet presAssocID="{76F5189A-48E6-42E0-A67D-D3AFA195A291}" presName="compNode" presStyleCnt="0"/>
      <dgm:spPr/>
    </dgm:pt>
    <dgm:pt modelId="{C4617E1B-E6A5-4933-8214-5E70C61D8781}" type="pres">
      <dgm:prSet presAssocID="{76F5189A-48E6-42E0-A67D-D3AFA195A291}" presName="bgRect" presStyleLbl="bgShp" presStyleIdx="0" presStyleCnt="2"/>
      <dgm:spPr/>
    </dgm:pt>
    <dgm:pt modelId="{A5A5FFC0-A1C7-47D2-8951-9525F2F780B3}" type="pres">
      <dgm:prSet presAssocID="{76F5189A-48E6-42E0-A67D-D3AFA195A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BDF180D-CD76-4040-B909-CCA00EE4984E}" type="pres">
      <dgm:prSet presAssocID="{76F5189A-48E6-42E0-A67D-D3AFA195A291}" presName="spaceRect" presStyleCnt="0"/>
      <dgm:spPr/>
    </dgm:pt>
    <dgm:pt modelId="{71AE1934-62C1-4AB6-8B4D-3F45BCF3D673}" type="pres">
      <dgm:prSet presAssocID="{76F5189A-48E6-42E0-A67D-D3AFA195A291}" presName="parTx" presStyleLbl="revTx" presStyleIdx="0" presStyleCnt="2">
        <dgm:presLayoutVars>
          <dgm:chMax val="0"/>
          <dgm:chPref val="0"/>
        </dgm:presLayoutVars>
      </dgm:prSet>
      <dgm:spPr/>
    </dgm:pt>
    <dgm:pt modelId="{39D0CC92-2683-4CF1-9C93-CE0D7A5E71ED}" type="pres">
      <dgm:prSet presAssocID="{644C4BD8-C9C9-483C-8EAD-329C51E8458D}" presName="sibTrans" presStyleCnt="0"/>
      <dgm:spPr/>
    </dgm:pt>
    <dgm:pt modelId="{F52824AE-5CED-402C-807E-838BDDFD6501}" type="pres">
      <dgm:prSet presAssocID="{80DF6225-BAB0-4A94-A485-6525A42D661A}" presName="compNode" presStyleCnt="0"/>
      <dgm:spPr/>
    </dgm:pt>
    <dgm:pt modelId="{035CF3C6-BC94-413E-A891-74D9FF5A5672}" type="pres">
      <dgm:prSet presAssocID="{80DF6225-BAB0-4A94-A485-6525A42D661A}" presName="bgRect" presStyleLbl="bgShp" presStyleIdx="1" presStyleCnt="2"/>
      <dgm:spPr/>
    </dgm:pt>
    <dgm:pt modelId="{B356B726-6317-4D06-A318-A7627E5C13C8}" type="pres">
      <dgm:prSet presAssocID="{80DF6225-BAB0-4A94-A485-6525A42D66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A05ED5-54DB-42D2-899C-7E59C582143B}" type="pres">
      <dgm:prSet presAssocID="{80DF6225-BAB0-4A94-A485-6525A42D661A}" presName="spaceRect" presStyleCnt="0"/>
      <dgm:spPr/>
    </dgm:pt>
    <dgm:pt modelId="{14CB7A76-17C8-423D-B4F2-B1534B33E73A}" type="pres">
      <dgm:prSet presAssocID="{80DF6225-BAB0-4A94-A485-6525A42D661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CE3E07-F5B5-4B8A-A691-7BB485864344}" srcId="{893125C1-B64D-4530-B253-D60AD956723F}" destId="{80DF6225-BAB0-4A94-A485-6525A42D661A}" srcOrd="1" destOrd="0" parTransId="{85BD8CFD-36A3-4351-AB6F-B651ED059F48}" sibTransId="{AF4DAA6B-D3E8-42C8-A1E4-9D9F4B02862F}"/>
    <dgm:cxn modelId="{FACC4460-E782-4A55-B7DA-C066E6580369}" type="presOf" srcId="{80DF6225-BAB0-4A94-A485-6525A42D661A}" destId="{14CB7A76-17C8-423D-B4F2-B1534B33E73A}" srcOrd="0" destOrd="0" presId="urn:microsoft.com/office/officeart/2018/2/layout/IconVerticalSolidList"/>
    <dgm:cxn modelId="{DCA51E71-D417-4ACC-B605-0877E8460D5A}" type="presOf" srcId="{893125C1-B64D-4530-B253-D60AD956723F}" destId="{91E71650-5D28-4E81-B584-E920EB55E32C}" srcOrd="0" destOrd="0" presId="urn:microsoft.com/office/officeart/2018/2/layout/IconVerticalSolidList"/>
    <dgm:cxn modelId="{8C238855-9FEC-48AE-8E24-72C1E20EA191}" type="presOf" srcId="{76F5189A-48E6-42E0-A67D-D3AFA195A291}" destId="{71AE1934-62C1-4AB6-8B4D-3F45BCF3D673}" srcOrd="0" destOrd="0" presId="urn:microsoft.com/office/officeart/2018/2/layout/IconVerticalSolidList"/>
    <dgm:cxn modelId="{19D86BB2-71FE-4909-8588-79E666BAC665}" srcId="{893125C1-B64D-4530-B253-D60AD956723F}" destId="{76F5189A-48E6-42E0-A67D-D3AFA195A291}" srcOrd="0" destOrd="0" parTransId="{0D9C8952-6666-4C3C-A640-95F653C54A04}" sibTransId="{644C4BD8-C9C9-483C-8EAD-329C51E8458D}"/>
    <dgm:cxn modelId="{1D74F138-2552-45BE-8EE2-ACE52AA2516B}" type="presParOf" srcId="{91E71650-5D28-4E81-B584-E920EB55E32C}" destId="{781B31D2-6C4F-4DC0-8E41-829514595E50}" srcOrd="0" destOrd="0" presId="urn:microsoft.com/office/officeart/2018/2/layout/IconVerticalSolidList"/>
    <dgm:cxn modelId="{BC9696E8-FED1-40FA-A039-31A12F97EB3F}" type="presParOf" srcId="{781B31D2-6C4F-4DC0-8E41-829514595E50}" destId="{C4617E1B-E6A5-4933-8214-5E70C61D8781}" srcOrd="0" destOrd="0" presId="urn:microsoft.com/office/officeart/2018/2/layout/IconVerticalSolidList"/>
    <dgm:cxn modelId="{27B108E1-77DB-471A-8EAF-AFE62FB606C6}" type="presParOf" srcId="{781B31D2-6C4F-4DC0-8E41-829514595E50}" destId="{A5A5FFC0-A1C7-47D2-8951-9525F2F780B3}" srcOrd="1" destOrd="0" presId="urn:microsoft.com/office/officeart/2018/2/layout/IconVerticalSolidList"/>
    <dgm:cxn modelId="{85699389-D74E-481C-BEC6-050FFDF2D217}" type="presParOf" srcId="{781B31D2-6C4F-4DC0-8E41-829514595E50}" destId="{3BDF180D-CD76-4040-B909-CCA00EE4984E}" srcOrd="2" destOrd="0" presId="urn:microsoft.com/office/officeart/2018/2/layout/IconVerticalSolidList"/>
    <dgm:cxn modelId="{7E7A9768-697B-4FCB-B7A0-886FD3ABF7B3}" type="presParOf" srcId="{781B31D2-6C4F-4DC0-8E41-829514595E50}" destId="{71AE1934-62C1-4AB6-8B4D-3F45BCF3D673}" srcOrd="3" destOrd="0" presId="urn:microsoft.com/office/officeart/2018/2/layout/IconVerticalSolidList"/>
    <dgm:cxn modelId="{F572131F-0198-4F80-8121-A506EF767932}" type="presParOf" srcId="{91E71650-5D28-4E81-B584-E920EB55E32C}" destId="{39D0CC92-2683-4CF1-9C93-CE0D7A5E71ED}" srcOrd="1" destOrd="0" presId="urn:microsoft.com/office/officeart/2018/2/layout/IconVerticalSolidList"/>
    <dgm:cxn modelId="{6A834877-4301-4BC5-9CCC-341B7D8413D3}" type="presParOf" srcId="{91E71650-5D28-4E81-B584-E920EB55E32C}" destId="{F52824AE-5CED-402C-807E-838BDDFD6501}" srcOrd="2" destOrd="0" presId="urn:microsoft.com/office/officeart/2018/2/layout/IconVerticalSolidList"/>
    <dgm:cxn modelId="{4BA86EDE-1D95-41E6-944B-25A3581C351A}" type="presParOf" srcId="{F52824AE-5CED-402C-807E-838BDDFD6501}" destId="{035CF3C6-BC94-413E-A891-74D9FF5A5672}" srcOrd="0" destOrd="0" presId="urn:microsoft.com/office/officeart/2018/2/layout/IconVerticalSolidList"/>
    <dgm:cxn modelId="{F1342278-8E78-4453-8D0E-65E42954790F}" type="presParOf" srcId="{F52824AE-5CED-402C-807E-838BDDFD6501}" destId="{B356B726-6317-4D06-A318-A7627E5C13C8}" srcOrd="1" destOrd="0" presId="urn:microsoft.com/office/officeart/2018/2/layout/IconVerticalSolidList"/>
    <dgm:cxn modelId="{4D849EF4-E342-40B4-8D59-CBF4BF9C3304}" type="presParOf" srcId="{F52824AE-5CED-402C-807E-838BDDFD6501}" destId="{6BA05ED5-54DB-42D2-899C-7E59C582143B}" srcOrd="2" destOrd="0" presId="urn:microsoft.com/office/officeart/2018/2/layout/IconVerticalSolidList"/>
    <dgm:cxn modelId="{C6E075D1-A583-4FF9-B9CF-743C964228B2}" type="presParOf" srcId="{F52824AE-5CED-402C-807E-838BDDFD6501}" destId="{14CB7A76-17C8-423D-B4F2-B1534B33E7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92ECD-A900-4094-9446-6D97EF2A2426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26E768-5FAD-41FB-AF37-C6A506FFA39A}">
      <dgm:prSet custT="1"/>
      <dgm:spPr/>
      <dgm:t>
        <a:bodyPr/>
        <a:lstStyle/>
        <a:p>
          <a:r>
            <a:rPr lang="en-US" sz="1800" dirty="0"/>
            <a:t>Data needs to be verified as being similar to the research subject area of interest. (Sampling Method)</a:t>
          </a:r>
        </a:p>
      </dgm:t>
    </dgm:pt>
    <dgm:pt modelId="{121E577C-5514-4C66-92C8-1DC51E04229C}" type="parTrans" cxnId="{43DE9FDB-19BF-46AB-A086-767DCE275071}">
      <dgm:prSet/>
      <dgm:spPr/>
      <dgm:t>
        <a:bodyPr/>
        <a:lstStyle/>
        <a:p>
          <a:endParaRPr lang="en-US"/>
        </a:p>
      </dgm:t>
    </dgm:pt>
    <dgm:pt modelId="{59D8615A-37A5-44BD-96E0-D6C1A4F0442E}" type="sibTrans" cxnId="{43DE9FDB-19BF-46AB-A086-767DCE27507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CF027BE-9D3C-4374-AB31-FFE3055B4E7D}">
      <dgm:prSet/>
      <dgm:spPr/>
      <dgm:t>
        <a:bodyPr/>
        <a:lstStyle/>
        <a:p>
          <a:r>
            <a:rPr lang="en-US"/>
            <a:t>Multiple country publications need to be removed from future data</a:t>
          </a:r>
        </a:p>
      </dgm:t>
    </dgm:pt>
    <dgm:pt modelId="{3456410D-D06E-49E9-9F3C-B9A492BB329D}" type="parTrans" cxnId="{CDB4D309-96DB-4253-9262-22F4D1782BE7}">
      <dgm:prSet/>
      <dgm:spPr/>
      <dgm:t>
        <a:bodyPr/>
        <a:lstStyle/>
        <a:p>
          <a:endParaRPr lang="en-US"/>
        </a:p>
      </dgm:t>
    </dgm:pt>
    <dgm:pt modelId="{5B327475-09A5-44AB-B5D4-88328CE3A4F7}" type="sibTrans" cxnId="{CDB4D309-96DB-4253-9262-22F4D1782B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94E896-FF8E-4A34-8B77-B28AFEC9EF16}">
      <dgm:prSet/>
      <dgm:spPr/>
      <dgm:t>
        <a:bodyPr/>
        <a:lstStyle/>
        <a:p>
          <a:r>
            <a:rPr lang="en-US"/>
            <a:t>Data construction using multiple keywords and merging is to be performed for use in the end tool.</a:t>
          </a:r>
        </a:p>
      </dgm:t>
    </dgm:pt>
    <dgm:pt modelId="{11337922-0549-4F8B-BD06-DA64CAC046B6}" type="parTrans" cxnId="{6BBD487B-12DD-4299-8D4B-A7D900EBB796}">
      <dgm:prSet/>
      <dgm:spPr/>
      <dgm:t>
        <a:bodyPr/>
        <a:lstStyle/>
        <a:p>
          <a:endParaRPr lang="en-US"/>
        </a:p>
      </dgm:t>
    </dgm:pt>
    <dgm:pt modelId="{B6C0E108-9D87-4432-B62A-E78BE853EC04}" type="sibTrans" cxnId="{6BBD487B-12DD-4299-8D4B-A7D900EBB7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BE0433-3E94-4565-A5E7-6111A2CF684A}" type="pres">
      <dgm:prSet presAssocID="{6A192ECD-A900-4094-9446-6D97EF2A2426}" presName="linearFlow" presStyleCnt="0">
        <dgm:presLayoutVars>
          <dgm:dir/>
          <dgm:animLvl val="lvl"/>
          <dgm:resizeHandles val="exact"/>
        </dgm:presLayoutVars>
      </dgm:prSet>
      <dgm:spPr/>
    </dgm:pt>
    <dgm:pt modelId="{79422090-EFEE-438A-AF71-94699DF4C5CD}" type="pres">
      <dgm:prSet presAssocID="{DE26E768-5FAD-41FB-AF37-C6A506FFA39A}" presName="compositeNode" presStyleCnt="0"/>
      <dgm:spPr/>
    </dgm:pt>
    <dgm:pt modelId="{49023210-A74D-446E-A361-CE7476AEBC2D}" type="pres">
      <dgm:prSet presAssocID="{DE26E768-5FAD-41FB-AF37-C6A506FFA3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996AE0-6E75-4867-95F9-2E3971915B59}" type="pres">
      <dgm:prSet presAssocID="{DE26E768-5FAD-41FB-AF37-C6A506FFA39A}" presName="parSh" presStyleCnt="0"/>
      <dgm:spPr/>
    </dgm:pt>
    <dgm:pt modelId="{CBB43704-A406-491F-9F32-F8EA29499277}" type="pres">
      <dgm:prSet presAssocID="{DE26E768-5FAD-41FB-AF37-C6A506FFA39A}" presName="lineNode" presStyleLbl="alignAccFollowNode1" presStyleIdx="0" presStyleCnt="9"/>
      <dgm:spPr/>
    </dgm:pt>
    <dgm:pt modelId="{12971A0B-D7AA-4CD9-A4F1-835BC9F3336C}" type="pres">
      <dgm:prSet presAssocID="{DE26E768-5FAD-41FB-AF37-C6A506FFA39A}" presName="lineArrowNode" presStyleLbl="alignAccFollowNode1" presStyleIdx="1" presStyleCnt="9"/>
      <dgm:spPr/>
    </dgm:pt>
    <dgm:pt modelId="{4401627C-ECC8-43BF-A9D3-4D67CCDC7A58}" type="pres">
      <dgm:prSet presAssocID="{59D8615A-37A5-44BD-96E0-D6C1A4F0442E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BEF6EEEB-8666-4A8C-8F0A-B6AEEF3EE4AF}" type="pres">
      <dgm:prSet presAssocID="{59D8615A-37A5-44BD-96E0-D6C1A4F0442E}" presName="spacerBetweenCircleAndCallout" presStyleCnt="0">
        <dgm:presLayoutVars/>
      </dgm:prSet>
      <dgm:spPr/>
    </dgm:pt>
    <dgm:pt modelId="{5F0E012A-1AA8-4031-B973-FA141AB11053}" type="pres">
      <dgm:prSet presAssocID="{DE26E768-5FAD-41FB-AF37-C6A506FFA39A}" presName="nodeText" presStyleLbl="alignAccFollowNode1" presStyleIdx="2" presStyleCnt="9">
        <dgm:presLayoutVars>
          <dgm:bulletEnabled val="1"/>
        </dgm:presLayoutVars>
      </dgm:prSet>
      <dgm:spPr/>
    </dgm:pt>
    <dgm:pt modelId="{5F94D189-1E6D-4921-8E77-DA427CBA66CC}" type="pres">
      <dgm:prSet presAssocID="{59D8615A-37A5-44BD-96E0-D6C1A4F0442E}" presName="sibTransComposite" presStyleCnt="0"/>
      <dgm:spPr/>
    </dgm:pt>
    <dgm:pt modelId="{79B64C35-B35E-4700-9F7F-14DD3E89BEDE}" type="pres">
      <dgm:prSet presAssocID="{7CF027BE-9D3C-4374-AB31-FFE3055B4E7D}" presName="compositeNode" presStyleCnt="0"/>
      <dgm:spPr/>
    </dgm:pt>
    <dgm:pt modelId="{6795CA97-6344-49CB-B182-E23F07931BBE}" type="pres">
      <dgm:prSet presAssocID="{7CF027BE-9D3C-4374-AB31-FFE3055B4E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B4B680A-B609-4730-84D3-29AE87DB63EB}" type="pres">
      <dgm:prSet presAssocID="{7CF027BE-9D3C-4374-AB31-FFE3055B4E7D}" presName="parSh" presStyleCnt="0"/>
      <dgm:spPr/>
    </dgm:pt>
    <dgm:pt modelId="{86BDFCAC-2617-4EC4-800A-3A604D1DD6E9}" type="pres">
      <dgm:prSet presAssocID="{7CF027BE-9D3C-4374-AB31-FFE3055B4E7D}" presName="lineNode" presStyleLbl="alignAccFollowNode1" presStyleIdx="3" presStyleCnt="9"/>
      <dgm:spPr/>
    </dgm:pt>
    <dgm:pt modelId="{03E5280A-86B8-4D1E-97F5-795DE4C64576}" type="pres">
      <dgm:prSet presAssocID="{7CF027BE-9D3C-4374-AB31-FFE3055B4E7D}" presName="lineArrowNode" presStyleLbl="alignAccFollowNode1" presStyleIdx="4" presStyleCnt="9"/>
      <dgm:spPr/>
    </dgm:pt>
    <dgm:pt modelId="{EA227463-BCBD-462E-B3D8-0DB081BEC90C}" type="pres">
      <dgm:prSet presAssocID="{5B327475-09A5-44AB-B5D4-88328CE3A4F7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03612893-8CA9-4862-B265-35783B020297}" type="pres">
      <dgm:prSet presAssocID="{5B327475-09A5-44AB-B5D4-88328CE3A4F7}" presName="spacerBetweenCircleAndCallout" presStyleCnt="0">
        <dgm:presLayoutVars/>
      </dgm:prSet>
      <dgm:spPr/>
    </dgm:pt>
    <dgm:pt modelId="{BCDC59EC-0FF3-4852-A6F2-A2DE96F6574F}" type="pres">
      <dgm:prSet presAssocID="{7CF027BE-9D3C-4374-AB31-FFE3055B4E7D}" presName="nodeText" presStyleLbl="alignAccFollowNode1" presStyleIdx="5" presStyleCnt="9">
        <dgm:presLayoutVars>
          <dgm:bulletEnabled val="1"/>
        </dgm:presLayoutVars>
      </dgm:prSet>
      <dgm:spPr/>
    </dgm:pt>
    <dgm:pt modelId="{32635E03-4FAC-4DBB-9FAB-4CC4204CF62D}" type="pres">
      <dgm:prSet presAssocID="{5B327475-09A5-44AB-B5D4-88328CE3A4F7}" presName="sibTransComposite" presStyleCnt="0"/>
      <dgm:spPr/>
    </dgm:pt>
    <dgm:pt modelId="{41908D09-CD29-4410-86AF-E02CA4A7DB41}" type="pres">
      <dgm:prSet presAssocID="{C694E896-FF8E-4A34-8B77-B28AFEC9EF16}" presName="compositeNode" presStyleCnt="0"/>
      <dgm:spPr/>
    </dgm:pt>
    <dgm:pt modelId="{60302956-DDF0-4359-B9B1-0AAACF320BDC}" type="pres">
      <dgm:prSet presAssocID="{C694E896-FF8E-4A34-8B77-B28AFEC9EF1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A06BAA7-5D9C-49EC-BB53-1A683776797F}" type="pres">
      <dgm:prSet presAssocID="{C694E896-FF8E-4A34-8B77-B28AFEC9EF16}" presName="parSh" presStyleCnt="0"/>
      <dgm:spPr/>
    </dgm:pt>
    <dgm:pt modelId="{3EB1625A-8DB6-42A3-B406-7350E39578E1}" type="pres">
      <dgm:prSet presAssocID="{C694E896-FF8E-4A34-8B77-B28AFEC9EF16}" presName="lineNode" presStyleLbl="alignAccFollowNode1" presStyleIdx="6" presStyleCnt="9"/>
      <dgm:spPr/>
    </dgm:pt>
    <dgm:pt modelId="{F4095838-A8CE-44AD-8969-10F1B0824027}" type="pres">
      <dgm:prSet presAssocID="{C694E896-FF8E-4A34-8B77-B28AFEC9EF16}" presName="lineArrowNode" presStyleLbl="alignAccFollowNode1" presStyleIdx="7" presStyleCnt="9"/>
      <dgm:spPr/>
    </dgm:pt>
    <dgm:pt modelId="{8E78F467-523A-4A4D-B8EA-B5AC3245E7B0}" type="pres">
      <dgm:prSet presAssocID="{B6C0E108-9D87-4432-B62A-E78BE853EC04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C61F268B-C76D-4667-ADF3-72046C7D3422}" type="pres">
      <dgm:prSet presAssocID="{B6C0E108-9D87-4432-B62A-E78BE853EC04}" presName="spacerBetweenCircleAndCallout" presStyleCnt="0">
        <dgm:presLayoutVars/>
      </dgm:prSet>
      <dgm:spPr/>
    </dgm:pt>
    <dgm:pt modelId="{2931A3E3-4A04-4871-A019-FEA3BCC85626}" type="pres">
      <dgm:prSet presAssocID="{C694E896-FF8E-4A34-8B77-B28AFEC9EF16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DB4D309-96DB-4253-9262-22F4D1782BE7}" srcId="{6A192ECD-A900-4094-9446-6D97EF2A2426}" destId="{7CF027BE-9D3C-4374-AB31-FFE3055B4E7D}" srcOrd="1" destOrd="0" parTransId="{3456410D-D06E-49E9-9F3C-B9A492BB329D}" sibTransId="{5B327475-09A5-44AB-B5D4-88328CE3A4F7}"/>
    <dgm:cxn modelId="{77308810-9D4B-4F4D-8174-2F749470F254}" type="presOf" srcId="{7CF027BE-9D3C-4374-AB31-FFE3055B4E7D}" destId="{BCDC59EC-0FF3-4852-A6F2-A2DE96F6574F}" srcOrd="0" destOrd="0" presId="urn:microsoft.com/office/officeart/2016/7/layout/LinearArrowProcessNumbered"/>
    <dgm:cxn modelId="{6BBD487B-12DD-4299-8D4B-A7D900EBB796}" srcId="{6A192ECD-A900-4094-9446-6D97EF2A2426}" destId="{C694E896-FF8E-4A34-8B77-B28AFEC9EF16}" srcOrd="2" destOrd="0" parTransId="{11337922-0549-4F8B-BD06-DA64CAC046B6}" sibTransId="{B6C0E108-9D87-4432-B62A-E78BE853EC04}"/>
    <dgm:cxn modelId="{306EAFD2-A919-4FFF-9E2F-A9700597C771}" type="presOf" srcId="{DE26E768-5FAD-41FB-AF37-C6A506FFA39A}" destId="{5F0E012A-1AA8-4031-B973-FA141AB11053}" srcOrd="0" destOrd="0" presId="urn:microsoft.com/office/officeart/2016/7/layout/LinearArrowProcessNumbered"/>
    <dgm:cxn modelId="{A6656ADA-25A9-4E9A-AD9A-DAEBF76069D7}" type="presOf" srcId="{C694E896-FF8E-4A34-8B77-B28AFEC9EF16}" destId="{2931A3E3-4A04-4871-A019-FEA3BCC85626}" srcOrd="0" destOrd="0" presId="urn:microsoft.com/office/officeart/2016/7/layout/LinearArrowProcessNumbered"/>
    <dgm:cxn modelId="{11FFEEDA-FB7A-48A8-8141-F5A6BC2A6487}" type="presOf" srcId="{6A192ECD-A900-4094-9446-6D97EF2A2426}" destId="{46BE0433-3E94-4565-A5E7-6111A2CF684A}" srcOrd="0" destOrd="0" presId="urn:microsoft.com/office/officeart/2016/7/layout/LinearArrowProcessNumbered"/>
    <dgm:cxn modelId="{43DE9FDB-19BF-46AB-A086-767DCE275071}" srcId="{6A192ECD-A900-4094-9446-6D97EF2A2426}" destId="{DE26E768-5FAD-41FB-AF37-C6A506FFA39A}" srcOrd="0" destOrd="0" parTransId="{121E577C-5514-4C66-92C8-1DC51E04229C}" sibTransId="{59D8615A-37A5-44BD-96E0-D6C1A4F0442E}"/>
    <dgm:cxn modelId="{BEC56FDF-7616-464C-B3A0-71187A5D1E33}" type="presOf" srcId="{B6C0E108-9D87-4432-B62A-E78BE853EC04}" destId="{8E78F467-523A-4A4D-B8EA-B5AC3245E7B0}" srcOrd="0" destOrd="0" presId="urn:microsoft.com/office/officeart/2016/7/layout/LinearArrowProcessNumbered"/>
    <dgm:cxn modelId="{65FF17E6-1A3F-4D70-B845-F3951F36A2BF}" type="presOf" srcId="{59D8615A-37A5-44BD-96E0-D6C1A4F0442E}" destId="{4401627C-ECC8-43BF-A9D3-4D67CCDC7A58}" srcOrd="0" destOrd="0" presId="urn:microsoft.com/office/officeart/2016/7/layout/LinearArrowProcessNumbered"/>
    <dgm:cxn modelId="{E37826FB-7247-40CD-947F-0FB1F2293343}" type="presOf" srcId="{5B327475-09A5-44AB-B5D4-88328CE3A4F7}" destId="{EA227463-BCBD-462E-B3D8-0DB081BEC90C}" srcOrd="0" destOrd="0" presId="urn:microsoft.com/office/officeart/2016/7/layout/LinearArrowProcessNumbered"/>
    <dgm:cxn modelId="{9B4349B9-E2AE-46F3-B690-CFB6DCAE4E8E}" type="presParOf" srcId="{46BE0433-3E94-4565-A5E7-6111A2CF684A}" destId="{79422090-EFEE-438A-AF71-94699DF4C5CD}" srcOrd="0" destOrd="0" presId="urn:microsoft.com/office/officeart/2016/7/layout/LinearArrowProcessNumbered"/>
    <dgm:cxn modelId="{259247FB-1DDA-4C47-914D-C2AB3CCEB4AF}" type="presParOf" srcId="{79422090-EFEE-438A-AF71-94699DF4C5CD}" destId="{49023210-A74D-446E-A361-CE7476AEBC2D}" srcOrd="0" destOrd="0" presId="urn:microsoft.com/office/officeart/2016/7/layout/LinearArrowProcessNumbered"/>
    <dgm:cxn modelId="{94ABA9E6-8208-406F-BD2D-204C93F91C74}" type="presParOf" srcId="{79422090-EFEE-438A-AF71-94699DF4C5CD}" destId="{0A996AE0-6E75-4867-95F9-2E3971915B59}" srcOrd="1" destOrd="0" presId="urn:microsoft.com/office/officeart/2016/7/layout/LinearArrowProcessNumbered"/>
    <dgm:cxn modelId="{C2E608E9-D190-4109-A2AB-D67DBDCE92B7}" type="presParOf" srcId="{0A996AE0-6E75-4867-95F9-2E3971915B59}" destId="{CBB43704-A406-491F-9F32-F8EA29499277}" srcOrd="0" destOrd="0" presId="urn:microsoft.com/office/officeart/2016/7/layout/LinearArrowProcessNumbered"/>
    <dgm:cxn modelId="{A57E181F-0567-441A-BD00-BF80027BE6AE}" type="presParOf" srcId="{0A996AE0-6E75-4867-95F9-2E3971915B59}" destId="{12971A0B-D7AA-4CD9-A4F1-835BC9F3336C}" srcOrd="1" destOrd="0" presId="urn:microsoft.com/office/officeart/2016/7/layout/LinearArrowProcessNumbered"/>
    <dgm:cxn modelId="{5A0E7266-2A0C-45E8-BC88-F797DBF90794}" type="presParOf" srcId="{0A996AE0-6E75-4867-95F9-2E3971915B59}" destId="{4401627C-ECC8-43BF-A9D3-4D67CCDC7A58}" srcOrd="2" destOrd="0" presId="urn:microsoft.com/office/officeart/2016/7/layout/LinearArrowProcessNumbered"/>
    <dgm:cxn modelId="{5E2BEFC4-0B3F-47AD-A0CF-D6A485FC99B7}" type="presParOf" srcId="{0A996AE0-6E75-4867-95F9-2E3971915B59}" destId="{BEF6EEEB-8666-4A8C-8F0A-B6AEEF3EE4AF}" srcOrd="3" destOrd="0" presId="urn:microsoft.com/office/officeart/2016/7/layout/LinearArrowProcessNumbered"/>
    <dgm:cxn modelId="{362C959A-0B11-4EF0-84C2-36EEB1D024C3}" type="presParOf" srcId="{79422090-EFEE-438A-AF71-94699DF4C5CD}" destId="{5F0E012A-1AA8-4031-B973-FA141AB11053}" srcOrd="2" destOrd="0" presId="urn:microsoft.com/office/officeart/2016/7/layout/LinearArrowProcessNumbered"/>
    <dgm:cxn modelId="{C1012DBE-544D-4064-B15A-71551442FE6C}" type="presParOf" srcId="{46BE0433-3E94-4565-A5E7-6111A2CF684A}" destId="{5F94D189-1E6D-4921-8E77-DA427CBA66CC}" srcOrd="1" destOrd="0" presId="urn:microsoft.com/office/officeart/2016/7/layout/LinearArrowProcessNumbered"/>
    <dgm:cxn modelId="{8912E079-AAB6-49F3-9CA4-27B4987E091A}" type="presParOf" srcId="{46BE0433-3E94-4565-A5E7-6111A2CF684A}" destId="{79B64C35-B35E-4700-9F7F-14DD3E89BEDE}" srcOrd="2" destOrd="0" presId="urn:microsoft.com/office/officeart/2016/7/layout/LinearArrowProcessNumbered"/>
    <dgm:cxn modelId="{29A91642-363F-45DB-8F73-5B72F7C32681}" type="presParOf" srcId="{79B64C35-B35E-4700-9F7F-14DD3E89BEDE}" destId="{6795CA97-6344-49CB-B182-E23F07931BBE}" srcOrd="0" destOrd="0" presId="urn:microsoft.com/office/officeart/2016/7/layout/LinearArrowProcessNumbered"/>
    <dgm:cxn modelId="{961C9386-C739-4239-926E-2A4B054878E7}" type="presParOf" srcId="{79B64C35-B35E-4700-9F7F-14DD3E89BEDE}" destId="{8B4B680A-B609-4730-84D3-29AE87DB63EB}" srcOrd="1" destOrd="0" presId="urn:microsoft.com/office/officeart/2016/7/layout/LinearArrowProcessNumbered"/>
    <dgm:cxn modelId="{D121C6F2-9015-440C-AF2A-164AB1665A84}" type="presParOf" srcId="{8B4B680A-B609-4730-84D3-29AE87DB63EB}" destId="{86BDFCAC-2617-4EC4-800A-3A604D1DD6E9}" srcOrd="0" destOrd="0" presId="urn:microsoft.com/office/officeart/2016/7/layout/LinearArrowProcessNumbered"/>
    <dgm:cxn modelId="{65E04536-488F-4D2B-ACF5-ABAC12A00806}" type="presParOf" srcId="{8B4B680A-B609-4730-84D3-29AE87DB63EB}" destId="{03E5280A-86B8-4D1E-97F5-795DE4C64576}" srcOrd="1" destOrd="0" presId="urn:microsoft.com/office/officeart/2016/7/layout/LinearArrowProcessNumbered"/>
    <dgm:cxn modelId="{8A3ED894-295E-421D-9B4E-B4514D0131E7}" type="presParOf" srcId="{8B4B680A-B609-4730-84D3-29AE87DB63EB}" destId="{EA227463-BCBD-462E-B3D8-0DB081BEC90C}" srcOrd="2" destOrd="0" presId="urn:microsoft.com/office/officeart/2016/7/layout/LinearArrowProcessNumbered"/>
    <dgm:cxn modelId="{81665B8F-467D-44B4-8CB7-5D45CC1E3581}" type="presParOf" srcId="{8B4B680A-B609-4730-84D3-29AE87DB63EB}" destId="{03612893-8CA9-4862-B265-35783B020297}" srcOrd="3" destOrd="0" presId="urn:microsoft.com/office/officeart/2016/7/layout/LinearArrowProcessNumbered"/>
    <dgm:cxn modelId="{CE422CBF-990A-41A2-9C10-82CA86526CB7}" type="presParOf" srcId="{79B64C35-B35E-4700-9F7F-14DD3E89BEDE}" destId="{BCDC59EC-0FF3-4852-A6F2-A2DE96F6574F}" srcOrd="2" destOrd="0" presId="urn:microsoft.com/office/officeart/2016/7/layout/LinearArrowProcessNumbered"/>
    <dgm:cxn modelId="{ED2FC8B4-55E2-4A78-B17F-272DD693D295}" type="presParOf" srcId="{46BE0433-3E94-4565-A5E7-6111A2CF684A}" destId="{32635E03-4FAC-4DBB-9FAB-4CC4204CF62D}" srcOrd="3" destOrd="0" presId="urn:microsoft.com/office/officeart/2016/7/layout/LinearArrowProcessNumbered"/>
    <dgm:cxn modelId="{645D9C99-2F9F-45D0-B791-674FDDE5557D}" type="presParOf" srcId="{46BE0433-3E94-4565-A5E7-6111A2CF684A}" destId="{41908D09-CD29-4410-86AF-E02CA4A7DB41}" srcOrd="4" destOrd="0" presId="urn:microsoft.com/office/officeart/2016/7/layout/LinearArrowProcessNumbered"/>
    <dgm:cxn modelId="{89BE1C60-AA02-4450-AD28-781C3483CCD7}" type="presParOf" srcId="{41908D09-CD29-4410-86AF-E02CA4A7DB41}" destId="{60302956-DDF0-4359-B9B1-0AAACF320BDC}" srcOrd="0" destOrd="0" presId="urn:microsoft.com/office/officeart/2016/7/layout/LinearArrowProcessNumbered"/>
    <dgm:cxn modelId="{84C4A941-4964-4C0A-8E48-8B0620CF6BEB}" type="presParOf" srcId="{41908D09-CD29-4410-86AF-E02CA4A7DB41}" destId="{CA06BAA7-5D9C-49EC-BB53-1A683776797F}" srcOrd="1" destOrd="0" presId="urn:microsoft.com/office/officeart/2016/7/layout/LinearArrowProcessNumbered"/>
    <dgm:cxn modelId="{285CB93D-B73B-493D-9F17-4E287B72C910}" type="presParOf" srcId="{CA06BAA7-5D9C-49EC-BB53-1A683776797F}" destId="{3EB1625A-8DB6-42A3-B406-7350E39578E1}" srcOrd="0" destOrd="0" presId="urn:microsoft.com/office/officeart/2016/7/layout/LinearArrowProcessNumbered"/>
    <dgm:cxn modelId="{E5CC8E96-DC9C-475B-BD9D-825995469E14}" type="presParOf" srcId="{CA06BAA7-5D9C-49EC-BB53-1A683776797F}" destId="{F4095838-A8CE-44AD-8969-10F1B0824027}" srcOrd="1" destOrd="0" presId="urn:microsoft.com/office/officeart/2016/7/layout/LinearArrowProcessNumbered"/>
    <dgm:cxn modelId="{BDE7AF5A-D76A-4BBC-936F-D83014241EB8}" type="presParOf" srcId="{CA06BAA7-5D9C-49EC-BB53-1A683776797F}" destId="{8E78F467-523A-4A4D-B8EA-B5AC3245E7B0}" srcOrd="2" destOrd="0" presId="urn:microsoft.com/office/officeart/2016/7/layout/LinearArrowProcessNumbered"/>
    <dgm:cxn modelId="{F35191D9-35DD-47D3-993E-2F7C8500BDBA}" type="presParOf" srcId="{CA06BAA7-5D9C-49EC-BB53-1A683776797F}" destId="{C61F268B-C76D-4667-ADF3-72046C7D3422}" srcOrd="3" destOrd="0" presId="urn:microsoft.com/office/officeart/2016/7/layout/LinearArrowProcessNumbered"/>
    <dgm:cxn modelId="{F1999A3D-317B-40BD-A5CD-9B805A9E7CA8}" type="presParOf" srcId="{41908D09-CD29-4410-86AF-E02CA4A7DB41}" destId="{2931A3E3-4A04-4871-A019-FEA3BCC8562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E1B-E6A5-4933-8214-5E70C61D8781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5FFC0-A1C7-47D2-8951-9525F2F780B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1934-62C1-4AB6-8B4D-3F45BCF3D673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desired output within the final analysis is to have a user interface where the user can search for a research term and is presented with table output of the most impactful researchers and their affiliations within that subject area of interest.</a:t>
          </a:r>
        </a:p>
      </dsp:txBody>
      <dsp:txXfrm>
        <a:off x="1509882" y="708097"/>
        <a:ext cx="9005717" cy="1307257"/>
      </dsp:txXfrm>
    </dsp:sp>
    <dsp:sp modelId="{035CF3C6-BC94-413E-A891-74D9FF5A5672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6B726-6317-4D06-A318-A7627E5C13C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7A76-17C8-423D-B4F2-B1534B33E73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pilot application that will be presented will likely have a drop-down menu containing specific research areas of interest, due API limitations from the data source, Web of Science.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43704-A406-491F-9F32-F8EA29499277}">
      <dsp:nvSpPr>
        <dsp:cNvPr id="0" name=""/>
        <dsp:cNvSpPr/>
      </dsp:nvSpPr>
      <dsp:spPr>
        <a:xfrm>
          <a:off x="1756023" y="1109475"/>
          <a:ext cx="1400710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971A0B-D7AA-4CD9-A4F1-835BC9F3336C}">
      <dsp:nvSpPr>
        <dsp:cNvPr id="0" name=""/>
        <dsp:cNvSpPr/>
      </dsp:nvSpPr>
      <dsp:spPr>
        <a:xfrm>
          <a:off x="3240776" y="991851"/>
          <a:ext cx="161081" cy="302330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01627C-ECC8-43BF-A9D3-4D67CCDC7A58}">
      <dsp:nvSpPr>
        <dsp:cNvPr id="0" name=""/>
        <dsp:cNvSpPr/>
      </dsp:nvSpPr>
      <dsp:spPr>
        <a:xfrm>
          <a:off x="824550" y="353127"/>
          <a:ext cx="1512767" cy="1512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574667"/>
        <a:ext cx="1069687" cy="1069687"/>
      </dsp:txXfrm>
    </dsp:sp>
    <dsp:sp modelId="{5F0E012A-1AA8-4031-B973-FA141AB11053}">
      <dsp:nvSpPr>
        <dsp:cNvPr id="0" name=""/>
        <dsp:cNvSpPr/>
      </dsp:nvSpPr>
      <dsp:spPr>
        <a:xfrm>
          <a:off x="5134" y="203267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needs to be verified as being similar to the research subject area of interest. (Sampling Method)</a:t>
          </a:r>
        </a:p>
      </dsp:txBody>
      <dsp:txXfrm>
        <a:off x="5134" y="2425796"/>
        <a:ext cx="3151599" cy="1572480"/>
      </dsp:txXfrm>
    </dsp:sp>
    <dsp:sp modelId="{86BDFCAC-2617-4EC4-800A-3A604D1DD6E9}">
      <dsp:nvSpPr>
        <dsp:cNvPr id="0" name=""/>
        <dsp:cNvSpPr/>
      </dsp:nvSpPr>
      <dsp:spPr>
        <a:xfrm>
          <a:off x="3506911" y="1110033"/>
          <a:ext cx="3151599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E5280A-86B8-4D1E-97F5-795DE4C64576}">
      <dsp:nvSpPr>
        <dsp:cNvPr id="0" name=""/>
        <dsp:cNvSpPr/>
      </dsp:nvSpPr>
      <dsp:spPr>
        <a:xfrm>
          <a:off x="6742553" y="992322"/>
          <a:ext cx="161081" cy="3027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227463-BCBD-462E-B3D8-0DB081BEC90C}">
      <dsp:nvSpPr>
        <dsp:cNvPr id="0" name=""/>
        <dsp:cNvSpPr/>
      </dsp:nvSpPr>
      <dsp:spPr>
        <a:xfrm>
          <a:off x="4325770" y="353128"/>
          <a:ext cx="1513881" cy="15138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574831"/>
        <a:ext cx="1070475" cy="1070475"/>
      </dsp:txXfrm>
    </dsp:sp>
    <dsp:sp modelId="{BCDC59EC-0FF3-4852-A6F2-A2DE96F6574F}">
      <dsp:nvSpPr>
        <dsp:cNvPr id="0" name=""/>
        <dsp:cNvSpPr/>
      </dsp:nvSpPr>
      <dsp:spPr>
        <a:xfrm>
          <a:off x="3506911" y="2033914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country publications need to be removed from future data</a:t>
          </a:r>
        </a:p>
      </dsp:txBody>
      <dsp:txXfrm>
        <a:off x="3506911" y="2427034"/>
        <a:ext cx="3151599" cy="1572480"/>
      </dsp:txXfrm>
    </dsp:sp>
    <dsp:sp modelId="{3EB1625A-8DB6-42A3-B406-7350E39578E1}">
      <dsp:nvSpPr>
        <dsp:cNvPr id="0" name=""/>
        <dsp:cNvSpPr/>
      </dsp:nvSpPr>
      <dsp:spPr>
        <a:xfrm>
          <a:off x="7008688" y="1110033"/>
          <a:ext cx="1575799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78F467-523A-4A4D-B8EA-B5AC3245E7B0}">
      <dsp:nvSpPr>
        <dsp:cNvPr id="0" name=""/>
        <dsp:cNvSpPr/>
      </dsp:nvSpPr>
      <dsp:spPr>
        <a:xfrm>
          <a:off x="7826800" y="352381"/>
          <a:ext cx="1515374" cy="15153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574302"/>
        <a:ext cx="1071532" cy="1071532"/>
      </dsp:txXfrm>
    </dsp:sp>
    <dsp:sp modelId="{2931A3E3-4A04-4871-A019-FEA3BCC85626}">
      <dsp:nvSpPr>
        <dsp:cNvPr id="0" name=""/>
        <dsp:cNvSpPr/>
      </dsp:nvSpPr>
      <dsp:spPr>
        <a:xfrm>
          <a:off x="7008688" y="2033914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construction using multiple keywords and merging is to be performed for use in the end tool.</a:t>
          </a:r>
        </a:p>
      </dsp:txBody>
      <dsp:txXfrm>
        <a:off x="7008688" y="2427034"/>
        <a:ext cx="3151599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8A6-4DEE-072D-442B-13379127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B5785-8959-6C0D-1FB4-DE5260CB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BE8B-1621-37DE-8BF7-C4E99E6C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2C4F-3F5F-2F85-B4C2-D5D9745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8395-75F5-241D-BBB9-D9793E6C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CF08-006B-36B2-65B7-5493FDA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622C-799B-E18A-A9BF-284786FB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CD63-1F31-1192-6D86-4DB2D585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7D98-CBDB-585F-0E30-B9C14D33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F9BC-D001-DFE5-D649-FC11D0C9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62C8C-34CD-5288-B05C-4150A85B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CB1D-D3D1-4D83-0FEB-F9805321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67E6-73B0-E875-3F66-D4E4AA77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F248-749B-1D09-F05E-8F0ED1E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4C67-B352-5CF4-D603-95E53C4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D1CB-3ABB-CF49-43E8-67688A3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0990-94D8-E838-0A06-F8E9B268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53B4-2290-03EF-BFB6-F04D67C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5E68-A80F-551A-C1B7-27C429A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132D-2500-087F-5913-877B6315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1869-CA95-75A8-1445-4061FBE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A3C1D-D8D6-5356-C58A-16BA99AD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620-4E91-68A2-EF01-12C2549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5260-C346-B142-786B-018A30B2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B66B-D3AE-C008-2C56-2C2AF214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60D7-49E9-31A1-4FA1-F6C1C0A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4D22-8AD5-8DB3-D9CF-0D54092A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E91A-39B1-E8CD-B8C7-27FED583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9E6F-2C6D-EEC6-2BC2-6FC1B4E4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77F0-3174-DCA4-2661-8972E819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FC91D-5926-4B47-79A4-9EDE928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57E0-0060-0368-EA78-C102054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3B0E-E065-27C4-629B-82038B37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7C52B-5847-039F-4218-321B3F42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972EF-C1B6-C627-BB68-298ABAAE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208BD-D0E6-4A72-7A68-477346EA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B5B8D-6599-07FA-DC48-685F6727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4E6F3-7C87-E460-B4C6-4AB58D6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76F5E-8C91-2DA3-F718-982E6A7D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A3D6-8264-AF5C-07BA-E6B80B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9957-9485-F8F1-D618-9E961CE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B38D6-1B62-C4AF-3F4F-CA6C568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CAFE-676A-6720-CDFB-AF2D600B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7E83-073C-4144-2560-0EC9A359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7DC2C-5201-79C3-3EEB-C2EAD9A2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4C7B-EFE2-EDC0-78C4-C3B81F3B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0F38-709B-BFB1-79D8-168726C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03C7-0140-915C-D253-BF50FA43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AE3A-CF08-52B5-C43C-2B3881BF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55FB-1D48-18A0-67FE-F421D4BD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4B9EB-CB74-DAAE-E876-47D6E908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DC0B-9E97-1946-3D6C-6FB2D860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57C5-6B3D-70F6-49E7-0EB6D7B4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7CA6A-B6B1-15FD-9444-5D91356AF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4F31-325E-B0CC-FFAC-D29DE03A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7BD3-22AB-84C3-58E9-0831C81D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29D8D-3689-6827-F249-3F20F165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E317-207A-9470-906A-838B9FA7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B8561-9B11-D6E8-FF28-CC37250D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F451-3147-1A0D-DC56-D276B1AD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C388-01C3-1950-D2E1-FEDE6B4A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9A25-DC6B-4C9D-B9DB-E03786F97B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6900-2C10-27AF-CD3D-7EE0E40FC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EFCB-23C5-1EC6-C730-6620C1B4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017C-E75D-47BA-A616-B07465B8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DC98-890D-8F48-A1A2-E512DF50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/>
              <a:t>PoC Data Analysis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4FF67-D939-89C7-D003-123D434C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Daniel Riddick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5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AB906F-02C7-D1CE-6003-210EAE2A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37" b="2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83D45-67FE-C7C5-5964-2D466DF9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Next Step, Data Validation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0461246-231F-CD14-7222-C44D17E6C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264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26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F2EB-8E42-EDBC-AE27-AFD258BC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Desired Output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FCABA-4BB4-ADFA-82BF-261B20A93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694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A126-01B1-CBF6-279C-0B35CCB7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Utilized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4966-1BF6-E1BD-29EF-5869E4DD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data utilized within this PoC were 500 publications from the Web of Science in a </a:t>
            </a:r>
            <a:r>
              <a:rPr lang="en-US" dirty="0" err="1"/>
              <a:t>Bibtex</a:t>
            </a:r>
            <a:r>
              <a:rPr lang="en-US" dirty="0"/>
              <a:t> format in order to include references.</a:t>
            </a:r>
          </a:p>
          <a:p>
            <a:r>
              <a:rPr lang="en-US" dirty="0"/>
              <a:t>The data was initially filtered to exclude international publications, publications older than 5 years, journal articles only, and the English language only.</a:t>
            </a:r>
          </a:p>
          <a:p>
            <a:r>
              <a:rPr lang="en-US" dirty="0"/>
              <a:t>The data was then fed through a bibliographic analysis by using the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bibliographix</a:t>
            </a:r>
            <a:r>
              <a:rPr lang="en-US" dirty="0"/>
              <a:t> package.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9CE6-8C03-A4C0-DE44-25C84CAF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Steps for Adapted Pure H-index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9DD0A-C1BA-785A-6A2C-D99AAE8B5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H-index was previously a good measure for publication author productivity and scientific impact. </a:t>
                </a:r>
              </a:p>
              <a:p>
                <a:r>
                  <a:rPr lang="en-US" dirty="0"/>
                  <a:t>H-index today is outdated and allows for some bias based on over publication and too many co-authors. </a:t>
                </a:r>
              </a:p>
              <a:p>
                <a:r>
                  <a:rPr lang="en-US" dirty="0"/>
                  <a:t>To counter-act this issue, an adapted pure h-index was used by taking the number of citations in a publication and dividing it by the square root of the number of authors for that publication.</a:t>
                </a:r>
              </a:p>
              <a:p>
                <a:r>
                  <a:rPr lang="en-US" dirty="0"/>
                  <a:t>This new H-index essentially standardize authors against each other. (Necessary, one publication had over 2,000 co-authors!)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Adapted Pure H-Index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9DD0A-C1BA-785A-6A2C-D99AAE8B5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71331-BA83-A0FC-2022-33F598F6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Adapted Pure H-index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BA07-03A5-FFD9-517B-E078F5E4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Below is the output from the adapted pure H-index calculation for the top 5 authors. Higher H-index scores indicate more scientific production and quality within their field.</a:t>
            </a:r>
          </a:p>
          <a:p>
            <a:r>
              <a:rPr lang="en-US" sz="1700" dirty="0"/>
              <a:t>Authors are denoted as, “Element”, the higher H-index scores indicate authors of high interest within this specific subject area.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7C6A4-CD9B-2A34-5CA4-6639F0B3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736318"/>
            <a:ext cx="11164824" cy="14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8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F14F-D974-A131-923B-12F4A64C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77598-983E-2DE0-0691-58524253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 dirty="0"/>
              <a:t>The output below shows a portion of the data frame that was constructed based on the adapted pure H-index output seen previously. These are all publications the authors shown previously have been affiliated with.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 dirty="0"/>
              <a:t> It represent the top 5 authors, their publications, affiliations, abstract of publication, related keywords, and  related email to the publication.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 dirty="0"/>
              <a:t>Emails related to the publications are singular, meaning that contact about their publication may be subject to data on-hand. (EM)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B18AF-6B9A-1D33-0804-FCE1FC9E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5" y="2937590"/>
            <a:ext cx="11408129" cy="34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65FF-AB1F-3C73-BE04-690BFED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Affiliations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04AE-F778-ADAF-B7F5-B0AC47BC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plot at right shows the most common affiliations related to this specific research subject of interest, theoretical physics.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plot shows the frequency of times these organizations were associated with publications in this subject.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E5A6A-611A-F6EB-922E-C9E78C88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96238"/>
            <a:ext cx="6922008" cy="41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ADF-CACF-360C-E569-0A5E3082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Verification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20ACC4-6629-7EB6-D209-4D0D2882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International Documents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B509-330D-2B21-9164-B507B29E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As shown in the graph there are still some international publications despite filtering on Web of Science.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This is due to multiple countries collaborating on a single publication and will be resolved during the data validation portion of this project.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F6391-AF5A-CA30-E296-1BF31B00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60" y="1619505"/>
            <a:ext cx="6294335" cy="36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5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2C69-174B-225E-3FFD-862C70B1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400" dirty="0"/>
              <a:t>Lotka’s Law Coefficient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E97ED2-DA94-EF1B-36D8-1B502230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Lotka’s law describes the frequency of publication by authors in any given field as an inverse square law, where the number of authors publishing a certain number of articles is a fixed ratio to the number of authors publishing a single article. This assumption implies that the theoretical beta coefficient of Lotka’s law is equal to 2.</a:t>
            </a:r>
          </a:p>
          <a:p>
            <a:r>
              <a:rPr lang="en-US" sz="1400" dirty="0">
                <a:solidFill>
                  <a:srgbClr val="555555"/>
                </a:solidFill>
                <a:latin typeface="Source Sans Pro" panose="020B0503030403020204" pitchFamily="34" charset="0"/>
              </a:rPr>
              <a:t>In layman’s terms, Lotka’s Law essentially measures the expected frequency of authors and their number of publications vs. the observed frequency of authors and their number of publications.</a:t>
            </a:r>
          </a:p>
          <a:p>
            <a:r>
              <a:rPr lang="en-US" sz="1400" dirty="0">
                <a:solidFill>
                  <a:srgbClr val="555555"/>
                </a:solidFill>
                <a:latin typeface="Source Sans Pro" panose="020B0503030403020204" pitchFamily="34" charset="0"/>
              </a:rPr>
              <a:t>It is a good measure for observing overall bias within the data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A2E74-D2DB-0957-B1B1-521CBA26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06529"/>
            <a:ext cx="6019331" cy="36416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878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645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Source Sans Pro</vt:lpstr>
      <vt:lpstr>Office Theme</vt:lpstr>
      <vt:lpstr>PoC Data Analysis Output</vt:lpstr>
      <vt:lpstr>Desired Output</vt:lpstr>
      <vt:lpstr>Data Utilized</vt:lpstr>
      <vt:lpstr>Analytical Steps for Adapted Pure H-index</vt:lpstr>
      <vt:lpstr>Adapted Pure H-index Output</vt:lpstr>
      <vt:lpstr>Results</vt:lpstr>
      <vt:lpstr>Affiliations Results</vt:lpstr>
      <vt:lpstr>Data Verification</vt:lpstr>
      <vt:lpstr>Lotka’s Law Coefficient Estimation</vt:lpstr>
      <vt:lpstr>Next Step, Data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Data Analysis Output</dc:title>
  <dc:creator>Riddick, Daniel Warren</dc:creator>
  <cp:lastModifiedBy>Riddick, Daniel Warren</cp:lastModifiedBy>
  <cp:revision>2</cp:revision>
  <dcterms:created xsi:type="dcterms:W3CDTF">2022-11-02T01:22:57Z</dcterms:created>
  <dcterms:modified xsi:type="dcterms:W3CDTF">2022-11-02T06:01:26Z</dcterms:modified>
</cp:coreProperties>
</file>