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0233600" cy="310896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012"/>
    <p:restoredTop sz="94698"/>
  </p:normalViewPr>
  <p:slideViewPr>
    <p:cSldViewPr snapToGrid="0" snapToObjects="1">
      <p:cViewPr>
        <p:scale>
          <a:sx n="32" d="100"/>
          <a:sy n="32" d="100"/>
        </p:scale>
        <p:origin x="952"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088045"/>
            <a:ext cx="34198560" cy="10823787"/>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16329239"/>
            <a:ext cx="30175200" cy="750612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F3AB91-D688-2846-A18C-8D2B3633C5EA}"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195026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F3AB91-D688-2846-A18C-8D2B3633C5EA}"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56243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55233"/>
            <a:ext cx="8675370" cy="263469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1655233"/>
            <a:ext cx="25523190" cy="26346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F3AB91-D688-2846-A18C-8D2B3633C5EA}"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171514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F3AB91-D688-2846-A18C-8D2B3633C5EA}"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108357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750819"/>
            <a:ext cx="34701480" cy="12932408"/>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0805572"/>
            <a:ext cx="34701480" cy="680084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F3AB91-D688-2846-A18C-8D2B3633C5EA}"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95110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F3AB91-D688-2846-A18C-8D2B3633C5EA}"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157938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55240"/>
            <a:ext cx="34701480" cy="60092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7621272"/>
            <a:ext cx="17020696"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4" name="Content Placeholder 3"/>
          <p:cNvSpPr>
            <a:spLocks noGrp="1"/>
          </p:cNvSpPr>
          <p:nvPr>
            <p:ph sz="half" idx="2"/>
          </p:nvPr>
        </p:nvSpPr>
        <p:spPr>
          <a:xfrm>
            <a:off x="2771305" y="11356340"/>
            <a:ext cx="17020696"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7621272"/>
            <a:ext cx="17104520"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6" name="Content Placeholder 5"/>
          <p:cNvSpPr>
            <a:spLocks noGrp="1"/>
          </p:cNvSpPr>
          <p:nvPr>
            <p:ph sz="quarter" idx="4"/>
          </p:nvPr>
        </p:nvSpPr>
        <p:spPr>
          <a:xfrm>
            <a:off x="20368262" y="11356340"/>
            <a:ext cx="17104520"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F3AB91-D688-2846-A18C-8D2B3633C5EA}" type="datetimeFigureOut">
              <a:rPr lang="en-US" smtClean="0"/>
              <a:t>12/7/15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188713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F3AB91-D688-2846-A18C-8D2B3633C5EA}" type="datetimeFigureOut">
              <a:rPr lang="en-US" smtClean="0"/>
              <a:t>12/7/15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80819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3AB91-D688-2846-A18C-8D2B3633C5EA}" type="datetimeFigureOut">
              <a:rPr lang="en-US" smtClean="0"/>
              <a:t>12/7/15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52230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4476333"/>
            <a:ext cx="20368260" cy="220937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3AB91-D688-2846-A18C-8D2B3633C5EA}"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163981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4476333"/>
            <a:ext cx="20368260" cy="220937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3AB91-D688-2846-A18C-8D2B3633C5EA}"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1B881-B218-9543-BE96-BF0A501B97DC}" type="slidenum">
              <a:rPr lang="en-US" smtClean="0"/>
              <a:t>‹#›</a:t>
            </a:fld>
            <a:endParaRPr lang="en-US"/>
          </a:p>
        </p:txBody>
      </p:sp>
    </p:spTree>
    <p:extLst>
      <p:ext uri="{BB962C8B-B14F-4D97-AF65-F5344CB8AC3E}">
        <p14:creationId xmlns:p14="http://schemas.microsoft.com/office/powerpoint/2010/main" val="17074663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55240"/>
            <a:ext cx="34701480" cy="60092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8276166"/>
            <a:ext cx="34701480" cy="19726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28815460"/>
            <a:ext cx="9052560" cy="1655233"/>
          </a:xfrm>
          <a:prstGeom prst="rect">
            <a:avLst/>
          </a:prstGeom>
        </p:spPr>
        <p:txBody>
          <a:bodyPr vert="horz" lIns="91440" tIns="45720" rIns="91440" bIns="45720" rtlCol="0" anchor="ctr"/>
          <a:lstStyle>
            <a:lvl1pPr algn="l">
              <a:defRPr sz="5280">
                <a:solidFill>
                  <a:schemeClr val="tx1">
                    <a:tint val="75000"/>
                  </a:schemeClr>
                </a:solidFill>
              </a:defRPr>
            </a:lvl1pPr>
          </a:lstStyle>
          <a:p>
            <a:fld id="{C8F3AB91-D688-2846-A18C-8D2B3633C5EA}" type="datetimeFigureOut">
              <a:rPr lang="en-US" smtClean="0"/>
              <a:t>12/7/15</a:t>
            </a:fld>
            <a:endParaRPr lang="en-US"/>
          </a:p>
        </p:txBody>
      </p:sp>
      <p:sp>
        <p:nvSpPr>
          <p:cNvPr id="5" name="Footer Placeholder 4"/>
          <p:cNvSpPr>
            <a:spLocks noGrp="1"/>
          </p:cNvSpPr>
          <p:nvPr>
            <p:ph type="ftr" sz="quarter" idx="3"/>
          </p:nvPr>
        </p:nvSpPr>
        <p:spPr>
          <a:xfrm>
            <a:off x="13327380" y="28815460"/>
            <a:ext cx="13578840" cy="16552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8815460"/>
            <a:ext cx="9052560" cy="1655233"/>
          </a:xfrm>
          <a:prstGeom prst="rect">
            <a:avLst/>
          </a:prstGeom>
        </p:spPr>
        <p:txBody>
          <a:bodyPr vert="horz" lIns="91440" tIns="45720" rIns="91440" bIns="45720" rtlCol="0" anchor="ctr"/>
          <a:lstStyle>
            <a:lvl1pPr algn="r">
              <a:defRPr sz="5280">
                <a:solidFill>
                  <a:schemeClr val="tx1">
                    <a:tint val="75000"/>
                  </a:schemeClr>
                </a:solidFill>
              </a:defRPr>
            </a:lvl1pPr>
          </a:lstStyle>
          <a:p>
            <a:fld id="{48D1B881-B218-9543-BE96-BF0A501B97DC}" type="slidenum">
              <a:rPr lang="en-US" smtClean="0"/>
              <a:t>‹#›</a:t>
            </a:fld>
            <a:endParaRPr lang="en-US"/>
          </a:p>
        </p:txBody>
      </p:sp>
    </p:spTree>
    <p:extLst>
      <p:ext uri="{BB962C8B-B14F-4D97-AF65-F5344CB8AC3E}">
        <p14:creationId xmlns:p14="http://schemas.microsoft.com/office/powerpoint/2010/main" val="538552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075765" y="860613"/>
            <a:ext cx="37920706" cy="5432611"/>
          </a:xfrm>
          <a:prstGeom prst="roundRect">
            <a:avLst>
              <a:gd name="adj" fmla="val 0"/>
            </a:avLst>
          </a:prstGeom>
          <a:solidFill>
            <a:srgbClr val="3333CD"/>
          </a:solidFill>
          <a:ln w="57150">
            <a:solidFill>
              <a:schemeClr val="accent2">
                <a:lumMod val="40000"/>
                <a:lumOff val="60000"/>
              </a:schemeClr>
            </a:solidFill>
            <a:headEnd type="none" w="sm" len="sm"/>
            <a:tailEnd type="none" w="sm" len="sm"/>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5" name="Rectangle 4"/>
          <p:cNvSpPr txBox="1">
            <a:spLocks noChangeAspect="1" noChangeArrowheads="1"/>
          </p:cNvSpPr>
          <p:nvPr/>
        </p:nvSpPr>
        <p:spPr>
          <a:xfrm>
            <a:off x="1075765" y="1187855"/>
            <a:ext cx="37920706" cy="5484578"/>
          </a:xfrm>
          <a:prstGeom prst="rect">
            <a:avLst/>
          </a:prstGeom>
          <a:noFill/>
        </p:spPr>
        <p:txBody>
          <a:bodyPr vert="horz" wrap="square" lIns="0" tIns="0" rIns="0" bIns="0" rtlCol="0" anchor="b">
            <a:spAutoFit/>
            <a:scene3d>
              <a:camera prst="orthographicFront"/>
              <a:lightRig rig="threePt" dir="t"/>
            </a:scene3d>
            <a:sp3d extrusionH="57150">
              <a:bevelT w="38100" h="38100"/>
            </a:sp3d>
          </a:bodyPr>
          <a:lstStyle>
            <a:lvl1pPr algn="ctr" defTabSz="4023360" rtl="0" eaLnBrk="1" latinLnBrk="0" hangingPunct="1">
              <a:lnSpc>
                <a:spcPct val="90000"/>
              </a:lnSpc>
              <a:spcBef>
                <a:spcPct val="0"/>
              </a:spcBef>
              <a:buNone/>
              <a:defRPr sz="26400" kern="1200">
                <a:solidFill>
                  <a:schemeClr val="tx1"/>
                </a:solidFill>
                <a:latin typeface="+mj-lt"/>
                <a:ea typeface="+mj-ea"/>
                <a:cs typeface="+mj-cs"/>
              </a:defRPr>
            </a:lvl1pPr>
          </a:lstStyle>
          <a:p>
            <a:r>
              <a:rPr lang="en-US" sz="11000" spc="50" dirty="0" smtClean="0">
                <a:ln w="13500">
                  <a:solidFill>
                    <a:srgbClr val="7030A0">
                      <a:alpha val="6500"/>
                    </a:srgbClr>
                  </a:solidFill>
                  <a:prstDash val="solid"/>
                </a:ln>
                <a:solidFill>
                  <a:schemeClr val="accent1">
                    <a:tint val="3000"/>
                    <a:alpha val="95000"/>
                  </a:schemeClr>
                </a:solidFill>
                <a:effectLst>
                  <a:glow rad="101600">
                    <a:schemeClr val="accent5">
                      <a:satMod val="175000"/>
                      <a:alpha val="40000"/>
                    </a:schemeClr>
                  </a:glow>
                </a:effectLst>
                <a:latin typeface="Gotham Bold" charset="0"/>
                <a:ea typeface="Gotham Bold" charset="0"/>
                <a:cs typeface="Gotham Bold" charset="0"/>
              </a:rPr>
              <a:t>GPU-Accelerated Parallelization of Common Computer Vision Applications</a:t>
            </a:r>
            <a:endParaRPr lang="en-US" sz="11000" spc="50" dirty="0">
              <a:ln w="13500">
                <a:solidFill>
                  <a:srgbClr val="7030A0">
                    <a:alpha val="6500"/>
                  </a:srgbClr>
                </a:solidFill>
                <a:prstDash val="solid"/>
              </a:ln>
              <a:solidFill>
                <a:schemeClr val="accent1">
                  <a:tint val="3000"/>
                  <a:alpha val="95000"/>
                </a:schemeClr>
              </a:solidFill>
              <a:effectLst>
                <a:glow rad="101600">
                  <a:schemeClr val="accent5">
                    <a:satMod val="175000"/>
                    <a:alpha val="40000"/>
                  </a:schemeClr>
                </a:glow>
              </a:effectLst>
              <a:latin typeface="Gotham Bold" charset="0"/>
              <a:ea typeface="Gotham Bold" charset="0"/>
              <a:cs typeface="Gotham Bold" charset="0"/>
            </a:endParaRPr>
          </a:p>
          <a:p>
            <a:endParaRPr lang="en-US" sz="4400" spc="50" dirty="0" smtClean="0">
              <a:ln w="13500">
                <a:solidFill>
                  <a:srgbClr val="7030A0">
                    <a:alpha val="6500"/>
                  </a:srgbClr>
                </a:solidFill>
                <a:prstDash val="solid"/>
              </a:ln>
              <a:solidFill>
                <a:schemeClr val="accent1">
                  <a:tint val="3000"/>
                  <a:alpha val="95000"/>
                </a:schemeClr>
              </a:solidFill>
              <a:latin typeface="Gotham Bold" charset="0"/>
              <a:ea typeface="Gotham Bold" charset="0"/>
              <a:cs typeface="Gotham Bold" charset="0"/>
            </a:endParaRPr>
          </a:p>
          <a:p>
            <a:r>
              <a:rPr lang="en-US" sz="6600" spc="50" dirty="0" smtClean="0">
                <a:ln w="13500">
                  <a:solidFill>
                    <a:srgbClr val="7030A0">
                      <a:alpha val="6500"/>
                    </a:srgbClr>
                  </a:solidFill>
                  <a:prstDash val="solid"/>
                </a:ln>
                <a:solidFill>
                  <a:schemeClr val="accent1">
                    <a:tint val="3000"/>
                    <a:alpha val="95000"/>
                  </a:schemeClr>
                </a:solidFill>
                <a:latin typeface="Gotham Bold" charset="0"/>
                <a:ea typeface="Gotham Bold" charset="0"/>
                <a:cs typeface="Gotham Bold" charset="0"/>
              </a:rPr>
              <a:t>Emilio Del Vecchio, Kevin Lin, Senthil S. Natarajan</a:t>
            </a:r>
            <a:br>
              <a:rPr lang="en-US" sz="6600" spc="50" dirty="0" smtClean="0">
                <a:ln w="13500">
                  <a:solidFill>
                    <a:srgbClr val="7030A0">
                      <a:alpha val="6500"/>
                    </a:srgbClr>
                  </a:solidFill>
                  <a:prstDash val="solid"/>
                </a:ln>
                <a:solidFill>
                  <a:schemeClr val="accent1">
                    <a:tint val="3000"/>
                    <a:alpha val="95000"/>
                  </a:schemeClr>
                </a:solidFill>
                <a:latin typeface="Gotham Bold" charset="0"/>
                <a:ea typeface="Gotham Bold" charset="0"/>
                <a:cs typeface="Gotham Bold" charset="0"/>
              </a:rPr>
            </a:br>
            <a:endParaRPr lang="en-US" sz="6600" spc="50" dirty="0" smtClean="0">
              <a:ln w="13500">
                <a:solidFill>
                  <a:srgbClr val="7030A0">
                    <a:alpha val="6500"/>
                  </a:srgbClr>
                </a:solidFill>
                <a:prstDash val="solid"/>
              </a:ln>
              <a:solidFill>
                <a:schemeClr val="accent1">
                  <a:tint val="3000"/>
                  <a:alpha val="95000"/>
                </a:schemeClr>
              </a:solidFill>
              <a:latin typeface="Gotham Bold" charset="0"/>
              <a:ea typeface="Gotham Bold" charset="0"/>
              <a:cs typeface="Gotham Bold"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5" y="29143141"/>
            <a:ext cx="3281082" cy="1383857"/>
          </a:xfrm>
          <a:prstGeom prst="rect">
            <a:avLst/>
          </a:prstGeom>
        </p:spPr>
      </p:pic>
      <p:sp>
        <p:nvSpPr>
          <p:cNvPr id="10" name="Minus 9"/>
          <p:cNvSpPr/>
          <p:nvPr/>
        </p:nvSpPr>
        <p:spPr bwMode="auto">
          <a:xfrm>
            <a:off x="-6133338" y="28551874"/>
            <a:ext cx="52877466" cy="322326"/>
          </a:xfrm>
          <a:prstGeom prst="mathMinus">
            <a:avLst/>
          </a:prstGeom>
          <a:solidFill>
            <a:srgbClr val="9672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1" name="Rectangle 1150"/>
          <p:cNvSpPr>
            <a:spLocks noChangeArrowheads="1"/>
          </p:cNvSpPr>
          <p:nvPr/>
        </p:nvSpPr>
        <p:spPr bwMode="auto">
          <a:xfrm>
            <a:off x="1075765" y="7004030"/>
            <a:ext cx="11049000" cy="1184366"/>
          </a:xfrm>
          <a:prstGeom prst="snip1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a:ln>
            <a:headEnd/>
            <a:tailEnd/>
          </a:ln>
        </p:spPr>
        <p:style>
          <a:lnRef idx="3">
            <a:schemeClr val="lt1"/>
          </a:lnRef>
          <a:fillRef idx="1">
            <a:schemeClr val="dk1"/>
          </a:fillRef>
          <a:effectRef idx="1">
            <a:schemeClr val="dk1"/>
          </a:effectRef>
          <a:fontRef idx="minor">
            <a:schemeClr val="lt1"/>
          </a:fontRef>
        </p:style>
        <p:txBody>
          <a:bodyPr wrap="none" lIns="85926" tIns="42963" rIns="85926" bIns="42963" anchor="ctr"/>
          <a:lstStyle/>
          <a:p>
            <a:endParaRPr lang="en-US"/>
          </a:p>
        </p:txBody>
      </p:sp>
      <p:sp>
        <p:nvSpPr>
          <p:cNvPr id="12" name="Rectangle 1151"/>
          <p:cNvSpPr>
            <a:spLocks noChangeArrowheads="1"/>
          </p:cNvSpPr>
          <p:nvPr/>
        </p:nvSpPr>
        <p:spPr bwMode="auto">
          <a:xfrm>
            <a:off x="1595830" y="7044878"/>
            <a:ext cx="6461760" cy="1036320"/>
          </a:xfrm>
          <a:prstGeom prst="rect">
            <a:avLst/>
          </a:prstGeom>
          <a:noFill/>
          <a:ln w="9525">
            <a:noFill/>
            <a:miter lim="800000"/>
            <a:headEnd/>
            <a:tailEnd/>
          </a:ln>
        </p:spPr>
        <p:txBody>
          <a:bodyPr lIns="0" tIns="0" rIns="0" bIns="0" anchor="ctr"/>
          <a:lstStyle/>
          <a:p>
            <a:pPr defTabSz="17488064">
              <a:spcBef>
                <a:spcPct val="20000"/>
              </a:spcBef>
            </a:pPr>
            <a:r>
              <a:rPr lang="en-US" sz="54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2700000" algn="tl" rotWithShape="0">
                    <a:prstClr val="black">
                      <a:alpha val="40000"/>
                    </a:prstClr>
                  </a:outerShdw>
                </a:effectLst>
                <a:latin typeface="Arial" charset="0"/>
              </a:rPr>
              <a:t>I. Introduction</a:t>
            </a:r>
            <a:endParaRPr lang="en-US" sz="54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2700000" algn="tl" rotWithShape="0">
                  <a:prstClr val="black">
                    <a:alpha val="40000"/>
                  </a:prstClr>
                </a:outerShdw>
              </a:effectLst>
              <a:latin typeface="Arial" charset="0"/>
            </a:endParaRPr>
          </a:p>
        </p:txBody>
      </p:sp>
      <p:sp>
        <p:nvSpPr>
          <p:cNvPr id="13" name="Rectangle 1153"/>
          <p:cNvSpPr>
            <a:spLocks noChangeArrowheads="1"/>
          </p:cNvSpPr>
          <p:nvPr/>
        </p:nvSpPr>
        <p:spPr bwMode="auto">
          <a:xfrm>
            <a:off x="13330518" y="6945887"/>
            <a:ext cx="13411200" cy="1219200"/>
          </a:xfrm>
          <a:prstGeom prst="snip1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a:ln>
            <a:headEnd/>
            <a:tailEnd/>
          </a:ln>
        </p:spPr>
        <p:style>
          <a:lnRef idx="3">
            <a:schemeClr val="lt1"/>
          </a:lnRef>
          <a:fillRef idx="1">
            <a:schemeClr val="dk1"/>
          </a:fillRef>
          <a:effectRef idx="1">
            <a:schemeClr val="dk1"/>
          </a:effectRef>
          <a:fontRef idx="minor">
            <a:schemeClr val="lt1"/>
          </a:fontRef>
        </p:style>
        <p:txBody>
          <a:bodyPr wrap="none" lIns="85926" tIns="42963" rIns="85926" bIns="42963" anchor="ctr"/>
          <a:lstStyle/>
          <a:p>
            <a:endParaRPr lang="en-US"/>
          </a:p>
        </p:txBody>
      </p:sp>
      <p:sp>
        <p:nvSpPr>
          <p:cNvPr id="14" name="Rectangle 1154"/>
          <p:cNvSpPr>
            <a:spLocks noChangeArrowheads="1"/>
          </p:cNvSpPr>
          <p:nvPr/>
        </p:nvSpPr>
        <p:spPr bwMode="auto">
          <a:xfrm>
            <a:off x="13802958" y="7104450"/>
            <a:ext cx="11871959" cy="1036320"/>
          </a:xfrm>
          <a:prstGeom prst="rect">
            <a:avLst/>
          </a:prstGeom>
          <a:noFill/>
          <a:ln w="9525">
            <a:noFill/>
            <a:miter lim="800000"/>
            <a:headEnd/>
            <a:tailEnd/>
          </a:ln>
        </p:spPr>
        <p:txBody>
          <a:bodyPr lIns="0" tIns="0" rIns="0" bIns="0"/>
          <a:lstStyle/>
          <a:p>
            <a:pPr defTabSz="17488064">
              <a:spcBef>
                <a:spcPct val="20000"/>
              </a:spcBef>
            </a:pPr>
            <a:r>
              <a:rPr lang="en-US" sz="54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2700000" algn="tl" rotWithShape="0">
                    <a:prstClr val="black">
                      <a:alpha val="40000"/>
                    </a:prstClr>
                  </a:outerShdw>
                </a:effectLst>
                <a:latin typeface="Arial" charset="0"/>
              </a:rPr>
              <a:t>II. FUS Gene Model</a:t>
            </a:r>
            <a:endParaRPr lang="en-US" sz="54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2700000" algn="tl" rotWithShape="0">
                  <a:prstClr val="black">
                    <a:alpha val="40000"/>
                  </a:prstClr>
                </a:outerShdw>
              </a:effectLst>
              <a:latin typeface="Arial" charset="0"/>
            </a:endParaRPr>
          </a:p>
        </p:txBody>
      </p:sp>
      <p:sp>
        <p:nvSpPr>
          <p:cNvPr id="19" name="Rectangle 1150"/>
          <p:cNvSpPr>
            <a:spLocks noChangeArrowheads="1"/>
          </p:cNvSpPr>
          <p:nvPr/>
        </p:nvSpPr>
        <p:spPr bwMode="auto">
          <a:xfrm>
            <a:off x="27947471" y="6990648"/>
            <a:ext cx="11049000" cy="1184366"/>
          </a:xfrm>
          <a:prstGeom prst="snip1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a:ln>
            <a:headEnd/>
            <a:tailEnd/>
          </a:ln>
        </p:spPr>
        <p:style>
          <a:lnRef idx="3">
            <a:schemeClr val="lt1"/>
          </a:lnRef>
          <a:fillRef idx="1">
            <a:schemeClr val="dk1"/>
          </a:fillRef>
          <a:effectRef idx="1">
            <a:schemeClr val="dk1"/>
          </a:effectRef>
          <a:fontRef idx="minor">
            <a:schemeClr val="lt1"/>
          </a:fontRef>
        </p:style>
        <p:txBody>
          <a:bodyPr wrap="none" lIns="85926" tIns="42963" rIns="85926" bIns="42963" anchor="ctr"/>
          <a:lstStyle/>
          <a:p>
            <a:endParaRPr lang="en-US"/>
          </a:p>
        </p:txBody>
      </p:sp>
      <p:sp>
        <p:nvSpPr>
          <p:cNvPr id="20" name="Rectangle 1151"/>
          <p:cNvSpPr>
            <a:spLocks noChangeArrowheads="1"/>
          </p:cNvSpPr>
          <p:nvPr/>
        </p:nvSpPr>
        <p:spPr bwMode="auto">
          <a:xfrm>
            <a:off x="28467536" y="7031496"/>
            <a:ext cx="6461760" cy="1036320"/>
          </a:xfrm>
          <a:prstGeom prst="rect">
            <a:avLst/>
          </a:prstGeom>
          <a:noFill/>
          <a:ln w="9525">
            <a:noFill/>
            <a:miter lim="800000"/>
            <a:headEnd/>
            <a:tailEnd/>
          </a:ln>
        </p:spPr>
        <p:txBody>
          <a:bodyPr lIns="0" tIns="0" rIns="0" bIns="0" anchor="ctr"/>
          <a:lstStyle/>
          <a:p>
            <a:pPr defTabSz="17488064">
              <a:spcBef>
                <a:spcPct val="20000"/>
              </a:spcBef>
            </a:pPr>
            <a:r>
              <a:rPr lang="en-US" sz="54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2700000" algn="tl" rotWithShape="0">
                    <a:prstClr val="black">
                      <a:alpha val="40000"/>
                    </a:prstClr>
                  </a:outerShdw>
                </a:effectLst>
                <a:latin typeface="Arial" charset="0"/>
              </a:rPr>
              <a:t>I. Introduction</a:t>
            </a:r>
            <a:endParaRPr lang="en-US" sz="54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2700000" algn="tl" rotWithShape="0">
                  <a:prstClr val="black">
                    <a:alpha val="40000"/>
                  </a:prstClr>
                </a:outerShdw>
              </a:effectLst>
              <a:latin typeface="Arial" charset="0"/>
            </a:endParaRPr>
          </a:p>
        </p:txBody>
      </p:sp>
      <p:sp>
        <p:nvSpPr>
          <p:cNvPr id="2" name="TextBox 1"/>
          <p:cNvSpPr txBox="1"/>
          <p:nvPr/>
        </p:nvSpPr>
        <p:spPr>
          <a:xfrm>
            <a:off x="1075765" y="8595360"/>
            <a:ext cx="11049000" cy="1938992"/>
          </a:xfrm>
          <a:prstGeom prst="rect">
            <a:avLst/>
          </a:prstGeom>
          <a:noFill/>
        </p:spPr>
        <p:txBody>
          <a:bodyPr wrap="square" rtlCol="0">
            <a:spAutoFit/>
          </a:bodyPr>
          <a:lstStyle/>
          <a:p>
            <a:r>
              <a:rPr lang="en-US" sz="3000" dirty="0" smtClean="0">
                <a:latin typeface="Gotham Light" charset="0"/>
                <a:ea typeface="Gotham Light" charset="0"/>
                <a:cs typeface="Gotham Light" charset="0"/>
              </a:rPr>
              <a:t>-Graphics Processing Units (GPU’s) have recently become popular for their ability to parallelize computations and achieve much greater efficiency as compared to the serial implementation of a CPU. </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945" t="16679"/>
          <a:stretch/>
        </p:blipFill>
        <p:spPr>
          <a:xfrm>
            <a:off x="527125" y="10490777"/>
            <a:ext cx="11048999" cy="4057510"/>
          </a:xfrm>
          <a:prstGeom prst="rect">
            <a:avLst/>
          </a:prstGeom>
        </p:spPr>
      </p:pic>
      <p:sp>
        <p:nvSpPr>
          <p:cNvPr id="6" name="TextBox 5"/>
          <p:cNvSpPr txBox="1"/>
          <p:nvPr/>
        </p:nvSpPr>
        <p:spPr>
          <a:xfrm>
            <a:off x="4917768" y="12020019"/>
            <a:ext cx="1133856" cy="1129412"/>
          </a:xfrm>
          <a:prstGeom prst="rect">
            <a:avLst/>
          </a:prstGeom>
          <a:noFill/>
        </p:spPr>
        <p:txBody>
          <a:bodyPr wrap="square" rtlCol="0">
            <a:spAutoFit/>
          </a:bodyPr>
          <a:lstStyle/>
          <a:p>
            <a:r>
              <a:rPr lang="en-US" smtClean="0"/>
              <a:t>VS</a:t>
            </a:r>
            <a:endParaRPr lang="en-US"/>
          </a:p>
        </p:txBody>
      </p:sp>
      <p:sp>
        <p:nvSpPr>
          <p:cNvPr id="15" name="TextBox 14"/>
          <p:cNvSpPr txBox="1"/>
          <p:nvPr/>
        </p:nvSpPr>
        <p:spPr>
          <a:xfrm>
            <a:off x="1075765" y="14548287"/>
            <a:ext cx="11049000" cy="830997"/>
          </a:xfrm>
          <a:prstGeom prst="rect">
            <a:avLst/>
          </a:prstGeom>
          <a:noFill/>
        </p:spPr>
        <p:txBody>
          <a:bodyPr wrap="square" rtlCol="0">
            <a:spAutoFit/>
          </a:bodyPr>
          <a:lstStyle/>
          <a:p>
            <a:r>
              <a:rPr lang="en-US" sz="2400" i="1" dirty="0" smtClean="0">
                <a:latin typeface="Gotham Light" charset="0"/>
                <a:ea typeface="Gotham Light" charset="0"/>
                <a:cs typeface="Gotham Light" charset="0"/>
              </a:rPr>
              <a:t>Fig 1. The GPU’s parallel architecture allows it to parallelize massive computations.</a:t>
            </a:r>
            <a:endParaRPr lang="en-US" sz="2400" i="1" dirty="0">
              <a:latin typeface="Gotham Light" charset="0"/>
              <a:ea typeface="Gotham Light" charset="0"/>
              <a:cs typeface="Gotham Light" charset="0"/>
            </a:endParaRPr>
          </a:p>
        </p:txBody>
      </p:sp>
      <p:sp>
        <p:nvSpPr>
          <p:cNvPr id="16" name="TextBox 15"/>
          <p:cNvSpPr txBox="1"/>
          <p:nvPr/>
        </p:nvSpPr>
        <p:spPr>
          <a:xfrm>
            <a:off x="1075765" y="15685041"/>
            <a:ext cx="11049000" cy="2862322"/>
          </a:xfrm>
          <a:prstGeom prst="rect">
            <a:avLst/>
          </a:prstGeom>
          <a:noFill/>
        </p:spPr>
        <p:txBody>
          <a:bodyPr wrap="square" rtlCol="0">
            <a:spAutoFit/>
          </a:bodyPr>
          <a:lstStyle/>
          <a:p>
            <a:r>
              <a:rPr lang="en-US" sz="3000" dirty="0" smtClean="0">
                <a:latin typeface="Gotham Light" charset="0"/>
                <a:ea typeface="Gotham Light" charset="0"/>
                <a:cs typeface="Gotham Light" charset="0"/>
              </a:rPr>
              <a:t>-</a:t>
            </a:r>
            <a:r>
              <a:rPr lang="en-US" sz="3000" b="1" dirty="0" smtClean="0">
                <a:latin typeface="Gotham Bold" charset="0"/>
                <a:ea typeface="Gotham Bold" charset="0"/>
                <a:cs typeface="Gotham Bold" charset="0"/>
              </a:rPr>
              <a:t>Our objective </a:t>
            </a:r>
            <a:r>
              <a:rPr lang="en-US" sz="3000" dirty="0" smtClean="0">
                <a:latin typeface="Gotham Light" charset="0"/>
                <a:ea typeface="Gotham Light" charset="0"/>
                <a:cs typeface="Gotham Light" charset="0"/>
              </a:rPr>
              <a:t>is to utilize the GPU’s ability to accelerate computer vision applications like edge detection, motion tracking, and face recognition. Due to the proliferation of computer vision in many regular tasks, this affords us an opportunity to explore how to make such common tasks more efficient.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5696" y="8851393"/>
            <a:ext cx="11449088" cy="5925312"/>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95696" y="14636768"/>
            <a:ext cx="11400775" cy="6113961"/>
          </a:xfrm>
          <a:prstGeom prst="rect">
            <a:avLst/>
          </a:prstGeom>
        </p:spPr>
      </p:pic>
      <p:sp>
        <p:nvSpPr>
          <p:cNvPr id="18" name="Oval 17"/>
          <p:cNvSpPr/>
          <p:nvPr/>
        </p:nvSpPr>
        <p:spPr>
          <a:xfrm flipH="1">
            <a:off x="29070301" y="1202055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29241751" y="1194435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29927551" y="1266825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31013401" y="1287780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H="1">
            <a:off x="32556451" y="1318260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H="1">
            <a:off x="34575751" y="1327785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36995101" y="1344930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37261801" y="1558290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34328101" y="1573530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32689801" y="1571625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31337251" y="1602105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30346651" y="1573530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29584651" y="1602105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29165551" y="1575435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29070301" y="16402050"/>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6725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648</TotalTime>
  <Words>129</Words>
  <Application>Microsoft Macintosh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Gotham Bold</vt:lpstr>
      <vt:lpstr>Gotham Light</vt:lpstr>
      <vt:lpstr>Times New Roman</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 Natarajan</dc:creator>
  <cp:lastModifiedBy>Senthil Natarajan</cp:lastModifiedBy>
  <cp:revision>12</cp:revision>
  <dcterms:created xsi:type="dcterms:W3CDTF">2015-12-01T17:36:37Z</dcterms:created>
  <dcterms:modified xsi:type="dcterms:W3CDTF">2015-12-08T08:36:47Z</dcterms:modified>
</cp:coreProperties>
</file>