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73" r:id="rId9"/>
    <p:sldId id="274" r:id="rId10"/>
    <p:sldId id="263" r:id="rId11"/>
    <p:sldId id="264" r:id="rId12"/>
    <p:sldId id="270" r:id="rId13"/>
    <p:sldId id="272" r:id="rId14"/>
    <p:sldId id="271" r:id="rId15"/>
    <p:sldId id="265" r:id="rId16"/>
    <p:sldId id="266" r:id="rId17"/>
    <p:sldId id="275" r:id="rId18"/>
    <p:sldId id="276" r:id="rId19"/>
    <p:sldId id="277" r:id="rId20"/>
    <p:sldId id="269"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35C68E5-6DDA-43CF-95BA-7409667E2D79}" type="datetimeFigureOut">
              <a:rPr lang="en-US" smtClean="0"/>
              <a:t>1/21/2025</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373A18D-EA9D-4D12-977E-DABF2E504E50}" type="slidenum">
              <a:rPr lang="en-US" smtClean="0"/>
              <a:t>‹#›</a:t>
            </a:fld>
            <a:endParaRPr lang="en-US"/>
          </a:p>
        </p:txBody>
      </p:sp>
    </p:spTree>
    <p:extLst>
      <p:ext uri="{BB962C8B-B14F-4D97-AF65-F5344CB8AC3E}">
        <p14:creationId xmlns:p14="http://schemas.microsoft.com/office/powerpoint/2010/main" val="217896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3A18D-EA9D-4D12-977E-DABF2E504E50}" type="slidenum">
              <a:rPr lang="en-US" smtClean="0"/>
              <a:t>2</a:t>
            </a:fld>
            <a:endParaRPr lang="en-US"/>
          </a:p>
        </p:txBody>
      </p:sp>
    </p:spTree>
    <p:extLst>
      <p:ext uri="{BB962C8B-B14F-4D97-AF65-F5344CB8AC3E}">
        <p14:creationId xmlns:p14="http://schemas.microsoft.com/office/powerpoint/2010/main" val="265332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8668601" TargetMode="External"/><Relationship Id="rId2" Type="http://schemas.openxmlformats.org/officeDocument/2006/relationships/hyperlink" Target="https://ieeexplore.ieee.org/document/7905491" TargetMode="External"/><Relationship Id="rId1" Type="http://schemas.openxmlformats.org/officeDocument/2006/relationships/slideLayout" Target="../slideLayouts/slideLayout2.xml"/><Relationship Id="rId6" Type="http://schemas.openxmlformats.org/officeDocument/2006/relationships/hyperlink" Target="https://ieeexplore.ieee.org/document/9182811" TargetMode="External"/><Relationship Id="rId5" Type="http://schemas.openxmlformats.org/officeDocument/2006/relationships/hyperlink" Target="https://ieeexplore.ieee.org/document/9106207" TargetMode="External"/><Relationship Id="rId4" Type="http://schemas.openxmlformats.org/officeDocument/2006/relationships/hyperlink" Target="https://ieeexplore.ieee.org/document/845794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jsrem.com/download/integrated-crop-protection-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381000" y="1855605"/>
            <a:ext cx="11430000" cy="2889252"/>
          </a:xfrm>
          <a:prstGeom prst="rect">
            <a:avLst/>
          </a:prstGeom>
        </p:spPr>
        <p:txBody>
          <a:bodyPr vert="horz" wrap="square" lIns="0" tIns="16510" rIns="0" bIns="0" rtlCol="0" anchor="ctr">
            <a:spAutoFit/>
          </a:bodyPr>
          <a:lstStyle/>
          <a:p>
            <a:pPr marR="636270" algn="ctr">
              <a:lnSpc>
                <a:spcPct val="100000"/>
              </a:lnSpc>
              <a:spcBef>
                <a:spcPts val="130"/>
              </a:spcBef>
            </a:pPr>
            <a:r>
              <a:rPr lang="en-US" sz="3200" b="1" dirty="0"/>
              <a:t>INTEGRATED CROP PROTECTION SYSTEM</a:t>
            </a:r>
            <a:endParaRPr sz="3200" b="1"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US" sz="2400" b="1" spc="-10" dirty="0">
                <a:latin typeface="Calibri"/>
                <a:cs typeface="Calibri"/>
              </a:rPr>
              <a:t>69</a:t>
            </a:r>
            <a:endParaRPr sz="2400" dirty="0">
              <a:latin typeface="Calibri"/>
              <a:cs typeface="Calibri"/>
            </a:endParaRPr>
          </a:p>
          <a:p>
            <a:pPr marL="6525259">
              <a:lnSpc>
                <a:spcPct val="100000"/>
              </a:lnSpc>
              <a:spcBef>
                <a:spcPts val="1650"/>
              </a:spcBef>
            </a:pPr>
            <a:r>
              <a:rPr sz="2000" b="1" dirty="0">
                <a:latin typeface="Verdana"/>
                <a:cs typeface="Verdana"/>
              </a:rPr>
              <a:t>Under</a:t>
            </a:r>
            <a:r>
              <a:rPr sz="2000" b="1" spc="-10" dirty="0">
                <a:latin typeface="Verdana"/>
                <a:cs typeface="Verdana"/>
              </a:rPr>
              <a:t> </a:t>
            </a:r>
            <a:r>
              <a:rPr sz="2000" b="1" dirty="0">
                <a:latin typeface="Verdana"/>
                <a:cs typeface="Verdana"/>
              </a:rPr>
              <a:t>the</a:t>
            </a:r>
            <a:r>
              <a:rPr sz="2000" b="1" spc="-40" dirty="0">
                <a:latin typeface="Verdana"/>
                <a:cs typeface="Verdana"/>
              </a:rPr>
              <a:t> </a:t>
            </a:r>
            <a:r>
              <a:rPr sz="2000" b="1" dirty="0">
                <a:latin typeface="Verdana"/>
                <a:cs typeface="Verdana"/>
              </a:rPr>
              <a:t>Supervision</a:t>
            </a:r>
            <a:r>
              <a:rPr sz="2000" b="1" spc="-65" dirty="0">
                <a:latin typeface="Verdana"/>
                <a:cs typeface="Verdana"/>
              </a:rPr>
              <a:t> </a:t>
            </a:r>
            <a:r>
              <a:rPr sz="2000" b="1" spc="-25" dirty="0">
                <a:latin typeface="Verdana"/>
                <a:cs typeface="Verdana"/>
              </a:rPr>
              <a:t>of,</a:t>
            </a:r>
            <a:endParaRPr sz="2000" dirty="0">
              <a:latin typeface="Verdana"/>
              <a:cs typeface="Verdana"/>
            </a:endParaRPr>
          </a:p>
          <a:p>
            <a:pPr>
              <a:lnSpc>
                <a:spcPct val="100000"/>
              </a:lnSpc>
              <a:spcBef>
                <a:spcPts val="425"/>
              </a:spcBef>
            </a:pPr>
            <a:endParaRPr sz="2000" dirty="0">
              <a:latin typeface="Verdana"/>
              <a:cs typeface="Verdana"/>
            </a:endParaRPr>
          </a:p>
          <a:p>
            <a:pPr marL="5681345">
              <a:lnSpc>
                <a:spcPct val="100000"/>
              </a:lnSpc>
            </a:pPr>
            <a:r>
              <a:rPr sz="1700" b="1" dirty="0">
                <a:latin typeface="Verdana"/>
                <a:cs typeface="Verdana"/>
              </a:rPr>
              <a:t>Dr.</a:t>
            </a:r>
            <a:r>
              <a:rPr sz="1700" b="1" spc="-5" dirty="0">
                <a:latin typeface="Verdana"/>
                <a:cs typeface="Verdana"/>
              </a:rPr>
              <a:t> </a:t>
            </a:r>
            <a:r>
              <a:rPr sz="1700" b="1" dirty="0">
                <a:latin typeface="Verdana"/>
                <a:cs typeface="Verdana"/>
              </a:rPr>
              <a:t>/</a:t>
            </a:r>
            <a:r>
              <a:rPr sz="1700" b="1" spc="-45" dirty="0">
                <a:latin typeface="Verdana"/>
                <a:cs typeface="Verdana"/>
              </a:rPr>
              <a:t> </a:t>
            </a:r>
            <a:r>
              <a:rPr sz="1700" b="1" dirty="0">
                <a:latin typeface="Verdana"/>
                <a:cs typeface="Verdana"/>
              </a:rPr>
              <a:t>Mr</a:t>
            </a:r>
            <a:r>
              <a:rPr sz="1700" b="1" dirty="0">
                <a:latin typeface="Times New Roman" panose="02020603050405020304" pitchFamily="18" charset="0"/>
                <a:cs typeface="Times New Roman" panose="02020603050405020304" pitchFamily="18" charset="0"/>
              </a:rPr>
              <a:t>.</a:t>
            </a:r>
            <a:r>
              <a:rPr sz="1700" b="1" spc="-1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Serin V Simpson</a:t>
            </a:r>
            <a:endParaRPr sz="1700" b="1" dirty="0">
              <a:latin typeface="Times New Roman" panose="02020603050405020304" pitchFamily="18" charset="0"/>
              <a:cs typeface="Times New Roman" panose="02020603050405020304" pitchFamily="18" charset="0"/>
            </a:endParaRPr>
          </a:p>
          <a:p>
            <a:pPr marL="5681345" marR="5080">
              <a:lnSpc>
                <a:spcPts val="1880"/>
              </a:lnSpc>
              <a:spcBef>
                <a:spcPts val="409"/>
              </a:spcBef>
            </a:pPr>
            <a:r>
              <a:rPr sz="1700" b="1" spc="-10" dirty="0">
                <a:latin typeface="Verdana"/>
                <a:cs typeface="Verdana"/>
              </a:rPr>
              <a:t>Assistant Professor</a:t>
            </a:r>
            <a:endParaRPr sz="1700" dirty="0">
              <a:latin typeface="Verdana"/>
              <a:cs typeface="Verdana"/>
            </a:endParaRPr>
          </a:p>
          <a:p>
            <a:pPr marL="5681345" marR="122555">
              <a:lnSpc>
                <a:spcPts val="1800"/>
              </a:lnSpc>
              <a:spcBef>
                <a:spcPts val="434"/>
              </a:spcBef>
            </a:pPr>
            <a:r>
              <a:rPr sz="1700" b="1" dirty="0">
                <a:latin typeface="Verdana"/>
                <a:cs typeface="Verdana"/>
              </a:rPr>
              <a:t>School</a:t>
            </a:r>
            <a:r>
              <a:rPr sz="1700" b="1" spc="-70" dirty="0">
                <a:latin typeface="Verdana"/>
                <a:cs typeface="Verdana"/>
              </a:rPr>
              <a:t> </a:t>
            </a:r>
            <a:r>
              <a:rPr sz="1700" b="1" dirty="0">
                <a:latin typeface="Verdana"/>
                <a:cs typeface="Verdana"/>
              </a:rPr>
              <a:t>of</a:t>
            </a:r>
            <a:r>
              <a:rPr sz="1700" b="1" spc="-55" dirty="0">
                <a:latin typeface="Verdana"/>
                <a:cs typeface="Verdana"/>
              </a:rPr>
              <a:t> </a:t>
            </a:r>
            <a:r>
              <a:rPr sz="1700" b="1" dirty="0">
                <a:latin typeface="Verdana"/>
                <a:cs typeface="Verdana"/>
              </a:rPr>
              <a:t>Computer</a:t>
            </a:r>
            <a:r>
              <a:rPr sz="1700" b="1" spc="-40" dirty="0">
                <a:latin typeface="Verdana"/>
                <a:cs typeface="Verdana"/>
              </a:rPr>
              <a:t> </a:t>
            </a:r>
            <a:r>
              <a:rPr sz="1700" b="1" dirty="0">
                <a:latin typeface="Verdana"/>
                <a:cs typeface="Verdana"/>
              </a:rPr>
              <a:t>Science</a:t>
            </a:r>
            <a:r>
              <a:rPr sz="1700" b="1" spc="-95" dirty="0">
                <a:latin typeface="Verdana"/>
                <a:cs typeface="Verdana"/>
              </a:rPr>
              <a:t> </a:t>
            </a:r>
            <a:r>
              <a:rPr sz="1700" b="1" dirty="0">
                <a:latin typeface="Verdana"/>
                <a:cs typeface="Verdana"/>
              </a:rPr>
              <a:t>Engineering</a:t>
            </a:r>
            <a:r>
              <a:rPr sz="1700" b="1" spc="-80" dirty="0">
                <a:latin typeface="Verdana"/>
                <a:cs typeface="Verdana"/>
              </a:rPr>
              <a:t> </a:t>
            </a:r>
            <a:endParaRPr sz="1700" dirty="0">
              <a:latin typeface="Verdana"/>
              <a:cs typeface="Verdana"/>
            </a:endParaRPr>
          </a:p>
          <a:p>
            <a:pPr marL="5681345">
              <a:lnSpc>
                <a:spcPct val="100000"/>
              </a:lnSpc>
              <a:spcBef>
                <a:spcPts val="195"/>
              </a:spcBef>
            </a:pPr>
            <a:r>
              <a:rPr sz="1700" b="1" dirty="0">
                <a:latin typeface="Verdana"/>
                <a:cs typeface="Verdana"/>
              </a:rPr>
              <a:t>Presidency</a:t>
            </a:r>
            <a:r>
              <a:rPr sz="1700" b="1" spc="-95" dirty="0">
                <a:latin typeface="Verdana"/>
                <a:cs typeface="Verdana"/>
              </a:rPr>
              <a:t> </a:t>
            </a:r>
            <a:r>
              <a:rPr sz="1700" b="1" spc="-10" dirty="0">
                <a:latin typeface="Verdana"/>
                <a:cs typeface="Verdana"/>
              </a:rPr>
              <a:t>University</a:t>
            </a:r>
            <a:endParaRPr sz="1700" dirty="0">
              <a:latin typeface="Verdana"/>
              <a:cs typeface="Verdana"/>
            </a:endParaRPr>
          </a:p>
        </p:txBody>
      </p:sp>
      <p:sp>
        <p:nvSpPr>
          <p:cNvPr id="4" name="object 4"/>
          <p:cNvSpPr txBox="1">
            <a:spLocks noGrp="1"/>
          </p:cNvSpPr>
          <p:nvPr>
            <p:ph type="title"/>
          </p:nvPr>
        </p:nvSpPr>
        <p:spPr>
          <a:xfrm>
            <a:off x="917574" y="275444"/>
            <a:ext cx="10360025" cy="996235"/>
          </a:xfrm>
          <a:prstGeom prst="rect">
            <a:avLst/>
          </a:prstGeom>
        </p:spPr>
        <p:txBody>
          <a:bodyPr vert="horz" wrap="square" lIns="0" tIns="12065" rIns="0" bIns="0" rtlCol="0">
            <a:spAutoFit/>
          </a:bodyPr>
          <a:lstStyle/>
          <a:p>
            <a:pPr marL="4098290" marR="5080" indent="-2574925">
              <a:lnSpc>
                <a:spcPct val="122900"/>
              </a:lnSpc>
              <a:spcBef>
                <a:spcPts val="95"/>
              </a:spcBef>
            </a:pPr>
            <a:r>
              <a:rPr lang="en-US" sz="2750" b="1"/>
              <a:t>             </a:t>
            </a:r>
            <a:r>
              <a:rPr lang="en-US" sz="2750" b="1">
                <a:latin typeface="Verdana" panose="020B0604030504040204" pitchFamily="34" charset="0"/>
                <a:ea typeface="Verdana" panose="020B0604030504040204" pitchFamily="34" charset="0"/>
              </a:rPr>
              <a:t>PIP2001 Capstone Project</a:t>
            </a:r>
            <a:r>
              <a:rPr lang="en-US" sz="2750" b="1" spc="380">
                <a:latin typeface="Verdana" panose="020B0604030504040204" pitchFamily="34" charset="0"/>
                <a:ea typeface="Verdana" panose="020B0604030504040204" pitchFamily="34" charset="0"/>
                <a:cs typeface="Verdana"/>
              </a:rPr>
              <a:t> </a:t>
            </a:r>
            <a:br>
              <a:rPr lang="en-US" sz="2750" b="1" spc="-25">
                <a:latin typeface="Verdana" panose="020B0604030504040204" pitchFamily="34" charset="0"/>
                <a:ea typeface="Verdana" panose="020B0604030504040204" pitchFamily="34" charset="0"/>
                <a:cs typeface="Verdana"/>
              </a:rPr>
            </a:br>
            <a:r>
              <a:rPr lang="en-US" sz="2750" b="1">
                <a:latin typeface="Verdana"/>
                <a:cs typeface="Verdana"/>
              </a:rPr>
              <a:t>VIVA-</a:t>
            </a:r>
            <a:r>
              <a:rPr lang="en-US" sz="2750" b="1" spc="-20">
                <a:latin typeface="Verdana"/>
                <a:cs typeface="Verdana"/>
              </a:rPr>
              <a:t>VOCE</a:t>
            </a:r>
            <a:endParaRPr lang="en-US" sz="2750" dirty="0">
              <a:latin typeface="Verdana"/>
              <a:cs typeface="Verdana"/>
            </a:endParaRPr>
          </a:p>
        </p:txBody>
      </p:sp>
      <p:graphicFrame>
        <p:nvGraphicFramePr>
          <p:cNvPr id="5" name="Table 4">
            <a:extLst>
              <a:ext uri="{FF2B5EF4-FFF2-40B4-BE49-F238E27FC236}">
                <a16:creationId xmlns:a16="http://schemas.microsoft.com/office/drawing/2014/main" id="{844A6EE3-07CA-4F47-F4A0-01A780A7F864}"/>
              </a:ext>
            </a:extLst>
          </p:cNvPr>
          <p:cNvGraphicFramePr>
            <a:graphicFrameLocks noGrp="1"/>
          </p:cNvGraphicFramePr>
          <p:nvPr>
            <p:extLst>
              <p:ext uri="{D42A27DB-BD31-4B8C-83A1-F6EECF244321}">
                <p14:modId xmlns:p14="http://schemas.microsoft.com/office/powerpoint/2010/main" val="1896905173"/>
              </p:ext>
            </p:extLst>
          </p:nvPr>
        </p:nvGraphicFramePr>
        <p:xfrm>
          <a:off x="850582" y="3351134"/>
          <a:ext cx="4407218" cy="2020980"/>
        </p:xfrm>
        <a:graphic>
          <a:graphicData uri="http://schemas.openxmlformats.org/drawingml/2006/table">
            <a:tbl>
              <a:tblPr firstRow="1" bandRow="1">
                <a:tableStyleId>{5C22544A-7EE6-4342-B048-85BDC9FD1C3A}</a:tableStyleId>
              </a:tblPr>
              <a:tblGrid>
                <a:gridCol w="2203609">
                  <a:extLst>
                    <a:ext uri="{9D8B030D-6E8A-4147-A177-3AD203B41FA5}">
                      <a16:colId xmlns:a16="http://schemas.microsoft.com/office/drawing/2014/main" val="1897140517"/>
                    </a:ext>
                  </a:extLst>
                </a:gridCol>
                <a:gridCol w="2203609">
                  <a:extLst>
                    <a:ext uri="{9D8B030D-6E8A-4147-A177-3AD203B41FA5}">
                      <a16:colId xmlns:a16="http://schemas.microsoft.com/office/drawing/2014/main" val="1776171892"/>
                    </a:ext>
                  </a:extLst>
                </a:gridCol>
              </a:tblGrid>
              <a:tr h="505245">
                <a:tc>
                  <a:txBody>
                    <a:bodyPr/>
                    <a:lstStyle/>
                    <a:p>
                      <a:pPr algn="ctr"/>
                      <a:r>
                        <a:rPr lang="en-IN" dirty="0">
                          <a:latin typeface="Times New Roman" panose="02020603050405020304" pitchFamily="18" charset="0"/>
                          <a:cs typeface="Times New Roman" panose="02020603050405020304" pitchFamily="18" charset="0"/>
                        </a:rPr>
                        <a:t>Names </a:t>
                      </a:r>
                    </a:p>
                  </a:txBody>
                  <a:tcPr/>
                </a:tc>
                <a:tc>
                  <a:txBody>
                    <a:bodyPr/>
                    <a:lstStyle/>
                    <a:p>
                      <a:pPr algn="ctr"/>
                      <a:r>
                        <a:rPr lang="en-IN"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022049377"/>
                  </a:ext>
                </a:extLst>
              </a:tr>
              <a:tr h="505245">
                <a:tc>
                  <a:txBody>
                    <a:bodyPr/>
                    <a:lstStyle/>
                    <a:p>
                      <a:pPr algn="ctr"/>
                      <a:r>
                        <a:rPr lang="en-US" sz="1800" b="1" dirty="0">
                          <a:solidFill>
                            <a:schemeClr val="dk1"/>
                          </a:solidFill>
                          <a:effectLst/>
                          <a:latin typeface="+mn-lt"/>
                          <a:ea typeface="+mn-ea"/>
                          <a:cs typeface="+mn-cs"/>
                        </a:rPr>
                        <a:t>VAISHNAVI M</a:t>
                      </a:r>
                      <a:endParaRPr lang="en-IN" dirty="0"/>
                    </a:p>
                  </a:txBody>
                  <a:tcPr/>
                </a:tc>
                <a:tc>
                  <a:txBody>
                    <a:bodyPr/>
                    <a:lstStyle/>
                    <a:p>
                      <a:pPr algn="ctr"/>
                      <a:r>
                        <a:rPr lang="en-US" sz="1800" b="1" dirty="0">
                          <a:solidFill>
                            <a:schemeClr val="dk1"/>
                          </a:solidFill>
                          <a:effectLst/>
                          <a:latin typeface="+mn-lt"/>
                          <a:ea typeface="+mn-ea"/>
                          <a:cs typeface="+mn-cs"/>
                        </a:rPr>
                        <a:t>20211CSE0801</a:t>
                      </a:r>
                      <a:endParaRPr lang="en-IN" dirty="0"/>
                    </a:p>
                  </a:txBody>
                  <a:tcPr/>
                </a:tc>
                <a:extLst>
                  <a:ext uri="{0D108BD9-81ED-4DB2-BD59-A6C34878D82A}">
                    <a16:rowId xmlns:a16="http://schemas.microsoft.com/office/drawing/2014/main" val="377350055"/>
                  </a:ext>
                </a:extLst>
              </a:tr>
              <a:tr h="505245">
                <a:tc>
                  <a:txBody>
                    <a:bodyPr/>
                    <a:lstStyle/>
                    <a:p>
                      <a:pPr algn="ctr"/>
                      <a:r>
                        <a:rPr lang="en-US" sz="1800" b="1" dirty="0">
                          <a:solidFill>
                            <a:schemeClr val="dk1"/>
                          </a:solidFill>
                          <a:effectLst/>
                          <a:latin typeface="+mn-lt"/>
                          <a:ea typeface="+mn-ea"/>
                          <a:cs typeface="+mn-cs"/>
                        </a:rPr>
                        <a:t>KUSUMA B</a:t>
                      </a:r>
                      <a:endParaRPr lang="en-IN" dirty="0"/>
                    </a:p>
                  </a:txBody>
                  <a:tcPr/>
                </a:tc>
                <a:tc>
                  <a:txBody>
                    <a:bodyPr/>
                    <a:lstStyle/>
                    <a:p>
                      <a:pPr algn="ctr"/>
                      <a:r>
                        <a:rPr lang="en-US" sz="1800" b="1" dirty="0">
                          <a:solidFill>
                            <a:schemeClr val="dk1"/>
                          </a:solidFill>
                          <a:effectLst/>
                          <a:latin typeface="+mn-lt"/>
                          <a:ea typeface="+mn-ea"/>
                          <a:cs typeface="+mn-cs"/>
                        </a:rPr>
                        <a:t>20211CSE0822</a:t>
                      </a:r>
                      <a:endParaRPr lang="en-IN" dirty="0"/>
                    </a:p>
                  </a:txBody>
                  <a:tcPr/>
                </a:tc>
                <a:extLst>
                  <a:ext uri="{0D108BD9-81ED-4DB2-BD59-A6C34878D82A}">
                    <a16:rowId xmlns:a16="http://schemas.microsoft.com/office/drawing/2014/main" val="1857280333"/>
                  </a:ext>
                </a:extLst>
              </a:tr>
              <a:tr h="505245">
                <a:tc>
                  <a:txBody>
                    <a:bodyPr/>
                    <a:lstStyle/>
                    <a:p>
                      <a:pPr algn="ctr"/>
                      <a:r>
                        <a:rPr lang="en-US" sz="1800" b="1" dirty="0">
                          <a:solidFill>
                            <a:schemeClr val="dk1"/>
                          </a:solidFill>
                          <a:effectLst/>
                          <a:latin typeface="+mn-lt"/>
                          <a:ea typeface="+mn-ea"/>
                          <a:cs typeface="+mn-cs"/>
                        </a:rPr>
                        <a:t>YAMUNA A K</a:t>
                      </a:r>
                      <a:endParaRPr lang="en-IN" dirty="0"/>
                    </a:p>
                  </a:txBody>
                  <a:tcPr/>
                </a:tc>
                <a:tc>
                  <a:txBody>
                    <a:bodyPr/>
                    <a:lstStyle/>
                    <a:p>
                      <a:pPr algn="ctr"/>
                      <a:r>
                        <a:rPr lang="en-US" sz="1800" b="1" dirty="0">
                          <a:solidFill>
                            <a:schemeClr val="dk1"/>
                          </a:solidFill>
                          <a:effectLst/>
                          <a:latin typeface="+mn-lt"/>
                          <a:ea typeface="+mn-ea"/>
                          <a:cs typeface="+mn-cs"/>
                        </a:rPr>
                        <a:t>20221LCS0020</a:t>
                      </a:r>
                      <a:endParaRPr lang="en-IN" dirty="0"/>
                    </a:p>
                  </a:txBody>
                  <a:tcPr/>
                </a:tc>
                <a:extLst>
                  <a:ext uri="{0D108BD9-81ED-4DB2-BD59-A6C34878D82A}">
                    <a16:rowId xmlns:a16="http://schemas.microsoft.com/office/drawing/2014/main" val="338885438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Timeline</a:t>
            </a:r>
            <a:r>
              <a:rPr b="1" spc="-180" dirty="0"/>
              <a:t> </a:t>
            </a:r>
            <a:r>
              <a:rPr b="1" dirty="0"/>
              <a:t>of</a:t>
            </a:r>
            <a:r>
              <a:rPr b="1" spc="-135" dirty="0"/>
              <a:t> </a:t>
            </a:r>
            <a:r>
              <a:rPr b="1" spc="-20" dirty="0"/>
              <a:t>Project</a:t>
            </a:r>
          </a:p>
        </p:txBody>
      </p:sp>
      <p:sp>
        <p:nvSpPr>
          <p:cNvPr id="3" name="Text Placeholder 2"/>
          <p:cNvSpPr>
            <a:spLocks noGrp="1"/>
          </p:cNvSpPr>
          <p:nvPr>
            <p:ph type="body" idx="1"/>
          </p:nvPr>
        </p:nvSpPr>
        <p:spPr/>
        <p:txBody>
          <a:bodyPr/>
          <a:lstStyle/>
          <a:p>
            <a:endParaRPr lang="en-US" dirty="0"/>
          </a:p>
        </p:txBody>
      </p:sp>
      <p:pic>
        <p:nvPicPr>
          <p:cNvPr id="4" name="object 2"/>
          <p:cNvPicPr/>
          <p:nvPr/>
        </p:nvPicPr>
        <p:blipFill>
          <a:blip r:embed="rId2" cstate="print"/>
          <a:stretch>
            <a:fillRect/>
          </a:stretch>
        </p:blipFill>
        <p:spPr>
          <a:xfrm>
            <a:off x="515137" y="1447800"/>
            <a:ext cx="10884916" cy="3962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4" y="275444"/>
            <a:ext cx="10360025" cy="1056640"/>
          </a:xfrm>
          <a:prstGeom prst="rect">
            <a:avLst/>
          </a:prstGeom>
        </p:spPr>
        <p:txBody>
          <a:bodyPr vert="horz" wrap="square" lIns="0" tIns="350348" rIns="0" bIns="0" rtlCol="0">
            <a:spAutoFit/>
          </a:bodyPr>
          <a:lstStyle/>
          <a:p>
            <a:pPr marL="12700">
              <a:lnSpc>
                <a:spcPct val="100000"/>
              </a:lnSpc>
              <a:spcBef>
                <a:spcPts val="130"/>
              </a:spcBef>
            </a:pPr>
            <a:r>
              <a:rPr b="1" spc="-50" dirty="0"/>
              <a:t>Outcomes</a:t>
            </a:r>
            <a:r>
              <a:rPr b="1" spc="-165" dirty="0"/>
              <a:t> </a:t>
            </a:r>
            <a:r>
              <a:rPr b="1" dirty="0"/>
              <a:t>/</a:t>
            </a:r>
            <a:r>
              <a:rPr b="1" spc="-105" dirty="0"/>
              <a:t> </a:t>
            </a:r>
            <a:r>
              <a:rPr b="1" spc="-35" dirty="0"/>
              <a:t>Results</a:t>
            </a:r>
            <a:r>
              <a:rPr b="1" spc="-140" dirty="0"/>
              <a:t> </a:t>
            </a:r>
            <a:r>
              <a:rPr b="1" spc="-10" dirty="0"/>
              <a:t>Obtained</a:t>
            </a:r>
          </a:p>
        </p:txBody>
      </p:sp>
      <p:pic>
        <p:nvPicPr>
          <p:cNvPr id="4" name="Image 182"/>
          <p:cNvPicPr/>
          <p:nvPr/>
        </p:nvPicPr>
        <p:blipFill>
          <a:blip r:embed="rId2" cstate="print"/>
          <a:stretch>
            <a:fillRect/>
          </a:stretch>
        </p:blipFill>
        <p:spPr>
          <a:xfrm>
            <a:off x="2209800" y="1295400"/>
            <a:ext cx="7924800" cy="2743200"/>
          </a:xfrm>
          <a:prstGeom prst="rect">
            <a:avLst/>
          </a:prstGeom>
        </p:spPr>
      </p:pic>
      <p:sp>
        <p:nvSpPr>
          <p:cNvPr id="6" name="Text Placeholder 5"/>
          <p:cNvSpPr>
            <a:spLocks noGrp="1"/>
          </p:cNvSpPr>
          <p:nvPr>
            <p:ph type="body" idx="1"/>
          </p:nvPr>
        </p:nvSpPr>
        <p:spPr>
          <a:xfrm>
            <a:off x="457200" y="4267199"/>
            <a:ext cx="11418570" cy="1292662"/>
          </a:xfrm>
        </p:spPr>
        <p:txBody>
          <a:bodyPr/>
          <a:lstStyle/>
          <a:p>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Verdana" panose="020B0604030504040204" pitchFamily="34" charset="0"/>
                <a:cs typeface="Times New Roman" panose="02020603050405020304" pitchFamily="18" charset="0"/>
              </a:rPr>
              <a:t>Home Page</a:t>
            </a:r>
          </a:p>
          <a:p>
            <a:pPr algn="just"/>
            <a:r>
              <a:rPr lang="en-US" b="1" dirty="0">
                <a:latin typeface="Times New Roman" panose="02020603050405020304" pitchFamily="18" charset="0"/>
                <a:ea typeface="Verdana" panose="020B0604030504040204" pitchFamily="34" charset="0"/>
                <a:cs typeface="Times New Roman" panose="02020603050405020304" pitchFamily="18" charset="0"/>
              </a:rPr>
              <a:t>Home page</a:t>
            </a:r>
            <a:r>
              <a:rPr lang="en-US"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This is the home page of a program that will help farmers implement well-thought decisions regarding the farming strategy. Solutions will be provided on some key questions of what to grow, which fertilizer to apply, and what type of diseases the crop may get infected with. The layout has a navigation bar with sections such as "Home," "Crop," "Fertilizer," and "Disease," showing the holistic approach the platform will take to managing agriculture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83"/>
          <p:cNvPicPr/>
          <p:nvPr/>
        </p:nvPicPr>
        <p:blipFill>
          <a:blip r:embed="rId2" cstate="print"/>
          <a:stretch>
            <a:fillRect/>
          </a:stretch>
        </p:blipFill>
        <p:spPr>
          <a:xfrm>
            <a:off x="990600" y="609601"/>
            <a:ext cx="9677400" cy="2971800"/>
          </a:xfrm>
          <a:prstGeom prst="rect">
            <a:avLst/>
          </a:prstGeom>
        </p:spPr>
      </p:pic>
      <p:sp>
        <p:nvSpPr>
          <p:cNvPr id="6" name="Text Placeholder 5"/>
          <p:cNvSpPr>
            <a:spLocks noGrp="1"/>
          </p:cNvSpPr>
          <p:nvPr>
            <p:ph type="body" idx="1"/>
          </p:nvPr>
        </p:nvSpPr>
        <p:spPr>
          <a:xfrm>
            <a:off x="914400" y="3581401"/>
            <a:ext cx="10916920" cy="1815882"/>
          </a:xfrm>
        </p:spPr>
        <p:txBody>
          <a:bodyPr/>
          <a:lstStyle/>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Platform Features</a:t>
            </a:r>
            <a:endParaRPr lang="en-US" dirty="0">
              <a:latin typeface="Verdana" panose="020B0604030504040204" pitchFamily="34" charset="0"/>
              <a:ea typeface="Verdana" panose="020B0604030504040204" pitchFamily="34" charset="0"/>
            </a:endParaRPr>
          </a:p>
          <a:p>
            <a:endParaRPr lang="en-US" b="1" dirty="0"/>
          </a:p>
          <a:p>
            <a:pPr algn="just"/>
            <a:r>
              <a:rPr lang="en-US" b="1" dirty="0">
                <a:latin typeface="Times New Roman" panose="02020603050405020304" pitchFamily="18" charset="0"/>
                <a:ea typeface="Verdana" panose="020B0604030504040204" pitchFamily="34" charset="0"/>
                <a:cs typeface="Times New Roman" panose="02020603050405020304" pitchFamily="18" charset="0"/>
              </a:rPr>
              <a:t>Platform Features:</a:t>
            </a:r>
            <a:r>
              <a:rPr lang="en-US"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This can be proven by three major characteristics of the "AGRICULT" platform: this is environmental intelligence, the nature of which can improve a farming practice. The first is "Crop," which indicates advice on what crops should be planted under certain conditions in the environment and soil, and therefore makes easier optimization of the cultivation. The second is "Fertilizer," which advises what fertilizer is best used for the type of soil in question and recommended crop, keeping nutrient management in balance.</a:t>
            </a:r>
          </a:p>
        </p:txBody>
      </p:sp>
    </p:spTree>
    <p:extLst>
      <p:ext uri="{BB962C8B-B14F-4D97-AF65-F5344CB8AC3E}">
        <p14:creationId xmlns:p14="http://schemas.microsoft.com/office/powerpoint/2010/main" val="244910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3352800"/>
            <a:ext cx="10916920" cy="1569660"/>
          </a:xfrm>
        </p:spPr>
        <p:txBody>
          <a:bodyPr/>
          <a:lstStyle/>
          <a:p>
            <a:r>
              <a:rPr lang="en-US" b="1" dirty="0"/>
              <a:t>                                                                            </a:t>
            </a:r>
            <a:r>
              <a:rPr lang="en-US" b="1" dirty="0">
                <a:latin typeface="Calibri verdanaBody)"/>
              </a:rPr>
              <a:t>Crop prediction system </a:t>
            </a:r>
          </a:p>
          <a:p>
            <a:endParaRPr lang="en-US" b="1" dirty="0">
              <a:latin typeface="Verdana" panose="020B0604030504040204" pitchFamily="34" charset="0"/>
              <a:ea typeface="Verdana" panose="020B0604030504040204" pitchFamily="34" charset="0"/>
            </a:endParaRPr>
          </a:p>
          <a:p>
            <a:pPr algn="just"/>
            <a:r>
              <a:rPr lang="en-US" b="1" dirty="0">
                <a:latin typeface="Times New Roman" panose="02020603050405020304" pitchFamily="18" charset="0"/>
                <a:ea typeface="Verdana" panose="020B0604030504040204" pitchFamily="34" charset="0"/>
                <a:cs typeface="Times New Roman" panose="02020603050405020304" pitchFamily="18" charset="0"/>
              </a:rPr>
              <a:t>Crop Prediction System: </a:t>
            </a:r>
            <a:r>
              <a:rPr lang="en-US" sz="1600" dirty="0">
                <a:latin typeface="Times New Roman" panose="02020603050405020304" pitchFamily="18" charset="0"/>
                <a:ea typeface="Verdana" panose="020B0604030504040204" pitchFamily="34" charset="0"/>
                <a:cs typeface="Times New Roman" panose="02020603050405020304" pitchFamily="18" charset="0"/>
              </a:rPr>
              <a:t>Above is an image representing a user interface of a crop recommendation system. The system must, therefore likely guide farmers to pick crops for their environment. From the application of this case, the system had learned of the user's farm environment and went ahead to let him know it would be appropriate for him to grow coffee since his environment was rich in climate and other environmental features that are relevant for coffee crops. </a:t>
            </a:r>
          </a:p>
        </p:txBody>
      </p:sp>
      <p:pic>
        <p:nvPicPr>
          <p:cNvPr id="4" name="Picture 3"/>
          <p:cNvPicPr/>
          <p:nvPr/>
        </p:nvPicPr>
        <p:blipFill>
          <a:blip r:embed="rId2"/>
          <a:stretch>
            <a:fillRect/>
          </a:stretch>
        </p:blipFill>
        <p:spPr>
          <a:xfrm>
            <a:off x="1752600" y="381000"/>
            <a:ext cx="8229600" cy="2895600"/>
          </a:xfrm>
          <a:prstGeom prst="rect">
            <a:avLst/>
          </a:prstGeom>
          <a:ln>
            <a:solidFill>
              <a:schemeClr val="tx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39071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02"/>
          <p:cNvPicPr/>
          <p:nvPr/>
        </p:nvPicPr>
        <p:blipFill>
          <a:blip r:embed="rId2" cstate="print"/>
          <a:stretch>
            <a:fillRect/>
          </a:stretch>
        </p:blipFill>
        <p:spPr>
          <a:xfrm>
            <a:off x="838200" y="457200"/>
            <a:ext cx="10439400" cy="3276601"/>
          </a:xfrm>
          <a:prstGeom prst="rect">
            <a:avLst/>
          </a:prstGeom>
        </p:spPr>
      </p:pic>
      <p:sp>
        <p:nvSpPr>
          <p:cNvPr id="6" name="Text Placeholder 5"/>
          <p:cNvSpPr>
            <a:spLocks noGrp="1"/>
          </p:cNvSpPr>
          <p:nvPr>
            <p:ph type="body" idx="1"/>
          </p:nvPr>
        </p:nvSpPr>
        <p:spPr>
          <a:xfrm>
            <a:off x="914400" y="3733801"/>
            <a:ext cx="10916920" cy="1569660"/>
          </a:xfrm>
        </p:spPr>
        <p:txBody>
          <a:bodyPr/>
          <a:lstStyle/>
          <a:p>
            <a:r>
              <a:rPr lang="en-US" b="1" dirty="0"/>
              <a:t>                                                                       </a:t>
            </a:r>
            <a:r>
              <a:rPr lang="en-US" b="1" dirty="0">
                <a:latin typeface="Verdana" panose="020B0604030504040204" pitchFamily="34" charset="0"/>
                <a:ea typeface="Verdana" panose="020B0604030504040204" pitchFamily="34" charset="0"/>
              </a:rPr>
              <a:t>Disease Detection System </a:t>
            </a:r>
          </a:p>
          <a:p>
            <a:endParaRPr lang="en-US" b="1" dirty="0">
              <a:latin typeface="Verdana" panose="020B0604030504040204" pitchFamily="34" charset="0"/>
              <a:ea typeface="Verdana" panose="020B0604030504040204" pitchFamily="34" charset="0"/>
            </a:endParaRPr>
          </a:p>
          <a:p>
            <a:pPr algn="just"/>
            <a:r>
              <a:rPr lang="en-US" b="1" dirty="0">
                <a:latin typeface="Times New Roman" panose="02020603050405020304" pitchFamily="18" charset="0"/>
                <a:ea typeface="Verdana" panose="020B0604030504040204" pitchFamily="34" charset="0"/>
                <a:cs typeface="Times New Roman" panose="02020603050405020304" pitchFamily="18" charset="0"/>
              </a:rPr>
              <a:t>Disease Detection System</a:t>
            </a:r>
            <a:r>
              <a:rPr lang="en-US"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It is actually a plant disease-detecting system, whereby the output image you have shown was from a result page. It scans the uploaded photo of the infested plant to determine that its problem is in fact Leaf Scorch in the Strawberry plant. Some of the information about the disease would appear on the result page, referring to the cause for which it is believed to be due to infection by a fungus called Diplocarpon earliana. </a:t>
            </a:r>
          </a:p>
        </p:txBody>
      </p:sp>
    </p:spTree>
    <p:extLst>
      <p:ext uri="{BB962C8B-B14F-4D97-AF65-F5344CB8AC3E}">
        <p14:creationId xmlns:p14="http://schemas.microsoft.com/office/powerpoint/2010/main" val="165463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Conclusion</a:t>
            </a:r>
          </a:p>
        </p:txBody>
      </p:sp>
      <p:sp>
        <p:nvSpPr>
          <p:cNvPr id="4" name="object 3"/>
          <p:cNvSpPr txBox="1">
            <a:spLocks noGrp="1"/>
          </p:cNvSpPr>
          <p:nvPr>
            <p:ph type="body" idx="1"/>
          </p:nvPr>
        </p:nvSpPr>
        <p:spPr>
          <a:xfrm>
            <a:off x="381000" y="1618361"/>
            <a:ext cx="11450320" cy="3849131"/>
          </a:xfrm>
          <a:prstGeom prst="rect">
            <a:avLst/>
          </a:prstGeom>
        </p:spPr>
        <p:txBody>
          <a:bodyPr vert="horz" wrap="square" lIns="0" tIns="12065" rIns="0" bIns="0" rtlCol="0">
            <a:spAutoFit/>
          </a:bodyPr>
          <a:lstStyle/>
          <a:p>
            <a:pPr marL="355600" indent="-342900">
              <a:lnSpc>
                <a:spcPts val="1914"/>
              </a:lnSpc>
              <a:spcBef>
                <a:spcPts val="95"/>
              </a:spcBef>
              <a:buAutoNum type="arabicPeriod"/>
              <a:tabLst>
                <a:tab pos="355600" algn="l"/>
              </a:tabLst>
            </a:pPr>
            <a:r>
              <a:rPr sz="1500" b="1" dirty="0">
                <a:latin typeface="Times New Roman" panose="02020603050405020304" pitchFamily="18" charset="0"/>
                <a:ea typeface="Verdana" panose="020B0604030504040204" pitchFamily="34" charset="0"/>
                <a:cs typeface="Times New Roman" panose="02020603050405020304" pitchFamily="18" charset="0"/>
              </a:rPr>
              <a:t>Innovative</a:t>
            </a:r>
            <a:r>
              <a:rPr sz="1500" b="1" spc="-90" dirty="0">
                <a:latin typeface="Times New Roman" panose="02020603050405020304" pitchFamily="18" charset="0"/>
                <a:ea typeface="Verdana" panose="020B0604030504040204" pitchFamily="34" charset="0"/>
                <a:cs typeface="Times New Roman" panose="02020603050405020304" pitchFamily="18" charset="0"/>
              </a:rPr>
              <a:t> </a:t>
            </a:r>
            <a:r>
              <a:rPr sz="1500" b="1" dirty="0">
                <a:latin typeface="Times New Roman" panose="02020603050405020304" pitchFamily="18" charset="0"/>
                <a:ea typeface="Verdana" panose="020B0604030504040204" pitchFamily="34" charset="0"/>
                <a:cs typeface="Times New Roman" panose="02020603050405020304" pitchFamily="18" charset="0"/>
              </a:rPr>
              <a:t>Agricultural</a:t>
            </a:r>
            <a:r>
              <a:rPr sz="1500" b="1" spc="-95" dirty="0">
                <a:latin typeface="Times New Roman" panose="02020603050405020304" pitchFamily="18" charset="0"/>
                <a:ea typeface="Verdana" panose="020B0604030504040204" pitchFamily="34" charset="0"/>
                <a:cs typeface="Times New Roman" panose="02020603050405020304" pitchFamily="18" charset="0"/>
              </a:rPr>
              <a:t> </a:t>
            </a:r>
            <a:r>
              <a:rPr sz="1500" b="1" spc="-10" dirty="0">
                <a:latin typeface="Times New Roman" panose="02020603050405020304" pitchFamily="18" charset="0"/>
                <a:ea typeface="Verdana" panose="020B0604030504040204" pitchFamily="34" charset="0"/>
                <a:cs typeface="Times New Roman" panose="02020603050405020304" pitchFamily="18" charset="0"/>
              </a:rPr>
              <a:t>Solution</a:t>
            </a:r>
            <a:r>
              <a:rPr sz="1500" spc="-10" dirty="0">
                <a:latin typeface="Times New Roman" panose="02020603050405020304" pitchFamily="18" charset="0"/>
                <a:cs typeface="Times New Roman" panose="02020603050405020304" pitchFamily="18" charset="0"/>
              </a:rPr>
              <a:t>:</a:t>
            </a:r>
          </a:p>
          <a:p>
            <a:pPr marL="12700" marR="5080">
              <a:lnSpc>
                <a:spcPct val="79800"/>
              </a:lnSpc>
              <a:spcBef>
                <a:spcPts val="334"/>
              </a:spcBef>
            </a:pPr>
            <a:r>
              <a:rPr sz="1500" b="0" dirty="0">
                <a:latin typeface="Times New Roman" panose="02020603050405020304" pitchFamily="18" charset="0"/>
                <a:cs typeface="Times New Roman" panose="02020603050405020304" pitchFamily="18" charset="0"/>
              </a:rPr>
              <a:t>AgroDoc</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uses</a:t>
            </a:r>
            <a:r>
              <a:rPr sz="1500" b="0" spc="-5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advanced</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deep</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learning</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to</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tackle</a:t>
            </a:r>
            <a:r>
              <a:rPr sz="1500" b="0" spc="-5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agricultural</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challenges</a:t>
            </a:r>
            <a:r>
              <a:rPr sz="1500" b="0" spc="-5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like</a:t>
            </a:r>
            <a:r>
              <a:rPr sz="1500" b="0" spc="-5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disease</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detection,</a:t>
            </a:r>
            <a:r>
              <a:rPr sz="1500" b="0" spc="-5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crop</a:t>
            </a:r>
            <a:r>
              <a:rPr sz="1500" b="0" spc="-65"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recommendations, </a:t>
            </a:r>
            <a:r>
              <a:rPr sz="1500" b="0" dirty="0">
                <a:latin typeface="Times New Roman" panose="02020603050405020304" pitchFamily="18" charset="0"/>
                <a:cs typeface="Times New Roman" panose="02020603050405020304" pitchFamily="18" charset="0"/>
              </a:rPr>
              <a:t>and</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fertilizer</a:t>
            </a:r>
            <a:r>
              <a:rPr sz="1500" b="0" spc="-60"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suggestions.</a:t>
            </a:r>
            <a:endParaRPr sz="1500" dirty="0">
              <a:latin typeface="Times New Roman" panose="02020603050405020304" pitchFamily="18" charset="0"/>
              <a:cs typeface="Times New Roman" panose="02020603050405020304" pitchFamily="18" charset="0"/>
            </a:endParaRPr>
          </a:p>
          <a:p>
            <a:pPr marL="368935" indent="-356235">
              <a:lnSpc>
                <a:spcPts val="1914"/>
              </a:lnSpc>
              <a:spcBef>
                <a:spcPts val="1675"/>
              </a:spcBef>
              <a:buAutoNum type="arabicPeriod" startAt="2"/>
              <a:tabLst>
                <a:tab pos="368935" algn="l"/>
              </a:tabLst>
            </a:pPr>
            <a:r>
              <a:rPr sz="1500" b="1" dirty="0">
                <a:latin typeface="Times New Roman" panose="02020603050405020304" pitchFamily="18" charset="0"/>
                <a:ea typeface="Verdana" panose="020B0604030504040204" pitchFamily="34" charset="0"/>
                <a:cs typeface="Times New Roman" panose="02020603050405020304" pitchFamily="18" charset="0"/>
              </a:rPr>
              <a:t>Empowering</a:t>
            </a:r>
            <a:r>
              <a:rPr sz="1500" b="1" spc="-70" dirty="0">
                <a:latin typeface="Times New Roman" panose="02020603050405020304" pitchFamily="18" charset="0"/>
                <a:ea typeface="Verdana" panose="020B0604030504040204" pitchFamily="34" charset="0"/>
                <a:cs typeface="Times New Roman" panose="02020603050405020304" pitchFamily="18" charset="0"/>
              </a:rPr>
              <a:t> </a:t>
            </a:r>
            <a:r>
              <a:rPr sz="1500" b="1" spc="-10" dirty="0">
                <a:latin typeface="Times New Roman" panose="02020603050405020304" pitchFamily="18" charset="0"/>
                <a:ea typeface="Verdana" panose="020B0604030504040204" pitchFamily="34" charset="0"/>
                <a:cs typeface="Times New Roman" panose="02020603050405020304" pitchFamily="18" charset="0"/>
              </a:rPr>
              <a:t>Farmers:</a:t>
            </a:r>
          </a:p>
          <a:p>
            <a:pPr marL="12700" marR="382270">
              <a:lnSpc>
                <a:spcPct val="79800"/>
              </a:lnSpc>
              <a:spcBef>
                <a:spcPts val="330"/>
              </a:spcBef>
            </a:pPr>
            <a:r>
              <a:rPr sz="1500" b="0" dirty="0">
                <a:latin typeface="Times New Roman" panose="02020603050405020304" pitchFamily="18" charset="0"/>
                <a:cs typeface="Times New Roman" panose="02020603050405020304" pitchFamily="18" charset="0"/>
              </a:rPr>
              <a:t>AgroDoc</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provides</a:t>
            </a:r>
            <a:r>
              <a:rPr sz="1500" b="0" spc="-40"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real-</a:t>
            </a:r>
            <a:r>
              <a:rPr sz="1500" b="0" dirty="0">
                <a:latin typeface="Times New Roman" panose="02020603050405020304" pitchFamily="18" charset="0"/>
                <a:cs typeface="Times New Roman" panose="02020603050405020304" pitchFamily="18" charset="0"/>
              </a:rPr>
              <a:t>time</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insights</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and</a:t>
            </a:r>
            <a:r>
              <a:rPr sz="1500" b="0" spc="-5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tailored</a:t>
            </a:r>
            <a:r>
              <a:rPr sz="1500" b="0" spc="-45"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recommendations,</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enabling</a:t>
            </a:r>
            <a:r>
              <a:rPr sz="1500" b="0" spc="-5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farmers</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to</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make</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informed</a:t>
            </a:r>
            <a:r>
              <a:rPr sz="1500" b="0" spc="-45"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decisions </a:t>
            </a:r>
            <a:r>
              <a:rPr sz="1500" b="0" dirty="0">
                <a:latin typeface="Times New Roman" panose="02020603050405020304" pitchFamily="18" charset="0"/>
                <a:cs typeface="Times New Roman" panose="02020603050405020304" pitchFamily="18" charset="0"/>
              </a:rPr>
              <a:t>that</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boost</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crop</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yield</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and</a:t>
            </a:r>
            <a:r>
              <a:rPr sz="1500" b="0" spc="-4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reduce</a:t>
            </a:r>
            <a:r>
              <a:rPr sz="1500" b="0" spc="-3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disease</a:t>
            </a:r>
            <a:r>
              <a:rPr sz="1500" b="0" spc="-40"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losses.</a:t>
            </a:r>
            <a:endParaRPr sz="1500" dirty="0">
              <a:latin typeface="Times New Roman" panose="02020603050405020304" pitchFamily="18" charset="0"/>
              <a:cs typeface="Times New Roman" panose="02020603050405020304" pitchFamily="18" charset="0"/>
            </a:endParaRPr>
          </a:p>
          <a:p>
            <a:pPr>
              <a:lnSpc>
                <a:spcPct val="100000"/>
              </a:lnSpc>
              <a:spcBef>
                <a:spcPts val="210"/>
              </a:spcBef>
            </a:pPr>
            <a:endParaRPr sz="1500" dirty="0">
              <a:latin typeface="Times New Roman" panose="02020603050405020304" pitchFamily="18" charset="0"/>
              <a:cs typeface="Times New Roman" panose="02020603050405020304" pitchFamily="18" charset="0"/>
            </a:endParaRPr>
          </a:p>
          <a:p>
            <a:pPr marL="368935" indent="-356235">
              <a:lnSpc>
                <a:spcPts val="1914"/>
              </a:lnSpc>
              <a:buAutoNum type="arabicPeriod" startAt="3"/>
              <a:tabLst>
                <a:tab pos="368935" algn="l"/>
              </a:tabLst>
            </a:pPr>
            <a:r>
              <a:rPr sz="1500" b="1" dirty="0">
                <a:latin typeface="Times New Roman" panose="02020603050405020304" pitchFamily="18" charset="0"/>
                <a:ea typeface="Verdana" panose="020B0604030504040204" pitchFamily="34" charset="0"/>
                <a:cs typeface="Times New Roman" panose="02020603050405020304" pitchFamily="18" charset="0"/>
              </a:rPr>
              <a:t>Accessibility</a:t>
            </a:r>
            <a:r>
              <a:rPr sz="1500" b="1" spc="-60" dirty="0">
                <a:latin typeface="Times New Roman" panose="02020603050405020304" pitchFamily="18" charset="0"/>
                <a:ea typeface="Verdana" panose="020B0604030504040204" pitchFamily="34" charset="0"/>
                <a:cs typeface="Times New Roman" panose="02020603050405020304" pitchFamily="18" charset="0"/>
              </a:rPr>
              <a:t> </a:t>
            </a:r>
            <a:r>
              <a:rPr sz="1500" b="1" dirty="0">
                <a:latin typeface="Times New Roman" panose="02020603050405020304" pitchFamily="18" charset="0"/>
                <a:ea typeface="Verdana" panose="020B0604030504040204" pitchFamily="34" charset="0"/>
                <a:cs typeface="Times New Roman" panose="02020603050405020304" pitchFamily="18" charset="0"/>
              </a:rPr>
              <a:t>and</a:t>
            </a:r>
            <a:r>
              <a:rPr sz="1500" b="1" spc="-55" dirty="0">
                <a:latin typeface="Times New Roman" panose="02020603050405020304" pitchFamily="18" charset="0"/>
                <a:ea typeface="Verdana" panose="020B0604030504040204" pitchFamily="34" charset="0"/>
                <a:cs typeface="Times New Roman" panose="02020603050405020304" pitchFamily="18" charset="0"/>
              </a:rPr>
              <a:t> </a:t>
            </a:r>
            <a:r>
              <a:rPr sz="1500" b="1" spc="-10" dirty="0">
                <a:latin typeface="Times New Roman" panose="02020603050405020304" pitchFamily="18" charset="0"/>
                <a:ea typeface="Verdana" panose="020B0604030504040204" pitchFamily="34" charset="0"/>
                <a:cs typeface="Times New Roman" panose="02020603050405020304" pitchFamily="18" charset="0"/>
              </a:rPr>
              <a:t>Impact:</a:t>
            </a:r>
          </a:p>
          <a:p>
            <a:pPr marL="12700" marR="194945">
              <a:lnSpc>
                <a:spcPct val="79800"/>
              </a:lnSpc>
              <a:spcBef>
                <a:spcPts val="335"/>
              </a:spcBef>
            </a:pPr>
            <a:r>
              <a:rPr sz="1500" b="0" dirty="0">
                <a:latin typeface="Times New Roman" panose="02020603050405020304" pitchFamily="18" charset="0"/>
                <a:cs typeface="Times New Roman" panose="02020603050405020304" pitchFamily="18" charset="0"/>
              </a:rPr>
              <a:t>With</a:t>
            </a:r>
            <a:r>
              <a:rPr sz="1500" b="0" spc="-5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a:t>
            </a:r>
            <a:r>
              <a:rPr sz="1500" b="0" spc="-50" dirty="0">
                <a:latin typeface="Times New Roman" panose="02020603050405020304" pitchFamily="18" charset="0"/>
                <a:cs typeface="Times New Roman" panose="02020603050405020304" pitchFamily="18" charset="0"/>
              </a:rPr>
              <a:t> </a:t>
            </a:r>
            <a:r>
              <a:rPr sz="1500" b="0" spc="-20" dirty="0">
                <a:latin typeface="Times New Roman" panose="02020603050405020304" pitchFamily="18" charset="0"/>
                <a:cs typeface="Times New Roman" panose="02020603050405020304" pitchFamily="18" charset="0"/>
              </a:rPr>
              <a:t>user-</a:t>
            </a:r>
            <a:r>
              <a:rPr sz="1500" b="0" dirty="0">
                <a:latin typeface="Times New Roman" panose="02020603050405020304" pitchFamily="18" charset="0"/>
                <a:cs typeface="Times New Roman" panose="02020603050405020304" pitchFamily="18" charset="0"/>
              </a:rPr>
              <a:t>friendly</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mobile</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interface,</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AgroDoc</a:t>
            </a:r>
            <a:r>
              <a:rPr sz="1500" b="0" spc="-5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is</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accessible</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to</a:t>
            </a:r>
            <a:r>
              <a:rPr sz="1500" b="0" spc="-45"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small-</a:t>
            </a:r>
            <a:r>
              <a:rPr sz="1500" b="0" dirty="0">
                <a:latin typeface="Times New Roman" panose="02020603050405020304" pitchFamily="18" charset="0"/>
                <a:cs typeface="Times New Roman" panose="02020603050405020304" pitchFamily="18" charset="0"/>
              </a:rPr>
              <a:t>scale</a:t>
            </a:r>
            <a:r>
              <a:rPr sz="1500" b="0" spc="-5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farmers,</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bridging</a:t>
            </a:r>
            <a:r>
              <a:rPr sz="1500" b="0" spc="-5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traditional</a:t>
            </a:r>
            <a:r>
              <a:rPr sz="1500" b="0" spc="-4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farming</a:t>
            </a:r>
            <a:r>
              <a:rPr sz="1500" b="0" spc="-50" dirty="0">
                <a:latin typeface="Times New Roman" panose="02020603050405020304" pitchFamily="18" charset="0"/>
                <a:cs typeface="Times New Roman" panose="02020603050405020304" pitchFamily="18" charset="0"/>
              </a:rPr>
              <a:t> </a:t>
            </a:r>
            <a:r>
              <a:rPr sz="1500" b="0" spc="-25" dirty="0">
                <a:latin typeface="Times New Roman" panose="02020603050405020304" pitchFamily="18" charset="0"/>
                <a:cs typeface="Times New Roman" panose="02020603050405020304" pitchFamily="18" charset="0"/>
              </a:rPr>
              <a:t>and </a:t>
            </a:r>
            <a:r>
              <a:rPr sz="1500" b="0" dirty="0">
                <a:latin typeface="Times New Roman" panose="02020603050405020304" pitchFamily="18" charset="0"/>
                <a:cs typeface="Times New Roman" panose="02020603050405020304" pitchFamily="18" charset="0"/>
              </a:rPr>
              <a:t>modern</a:t>
            </a:r>
            <a:r>
              <a:rPr sz="1500" b="0" spc="-60"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data-</a:t>
            </a:r>
            <a:r>
              <a:rPr sz="1500" b="0" dirty="0">
                <a:latin typeface="Times New Roman" panose="02020603050405020304" pitchFamily="18" charset="0"/>
                <a:cs typeface="Times New Roman" panose="02020603050405020304" pitchFamily="18" charset="0"/>
              </a:rPr>
              <a:t>driven</a:t>
            </a:r>
            <a:r>
              <a:rPr sz="1500" b="0" spc="-55"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practices.</a:t>
            </a:r>
            <a:endParaRPr sz="1500" dirty="0">
              <a:latin typeface="Times New Roman" panose="02020603050405020304" pitchFamily="18" charset="0"/>
              <a:cs typeface="Times New Roman" panose="02020603050405020304" pitchFamily="18" charset="0"/>
            </a:endParaRPr>
          </a:p>
          <a:p>
            <a:pPr marL="368935" indent="-356235">
              <a:lnSpc>
                <a:spcPts val="1914"/>
              </a:lnSpc>
              <a:spcBef>
                <a:spcPts val="1675"/>
              </a:spcBef>
              <a:buAutoNum type="arabicPeriod" startAt="4"/>
              <a:tabLst>
                <a:tab pos="368935" algn="l"/>
              </a:tabLst>
            </a:pPr>
            <a:r>
              <a:rPr sz="1500" b="1" dirty="0">
                <a:latin typeface="Times New Roman" panose="02020603050405020304" pitchFamily="18" charset="0"/>
                <a:ea typeface="Verdana" panose="020B0604030504040204" pitchFamily="34" charset="0"/>
                <a:cs typeface="Times New Roman" panose="02020603050405020304" pitchFamily="18" charset="0"/>
              </a:rPr>
              <a:t>Future</a:t>
            </a:r>
            <a:r>
              <a:rPr sz="1500" b="1" spc="-55" dirty="0">
                <a:latin typeface="Times New Roman" panose="02020603050405020304" pitchFamily="18" charset="0"/>
                <a:ea typeface="Verdana" panose="020B0604030504040204" pitchFamily="34" charset="0"/>
                <a:cs typeface="Times New Roman" panose="02020603050405020304" pitchFamily="18" charset="0"/>
              </a:rPr>
              <a:t> </a:t>
            </a:r>
            <a:r>
              <a:rPr sz="1500" b="1" spc="-10" dirty="0">
                <a:latin typeface="Times New Roman" panose="02020603050405020304" pitchFamily="18" charset="0"/>
                <a:ea typeface="Verdana" panose="020B0604030504040204" pitchFamily="34" charset="0"/>
                <a:cs typeface="Times New Roman" panose="02020603050405020304" pitchFamily="18" charset="0"/>
              </a:rPr>
              <a:t>Outlook:</a:t>
            </a:r>
          </a:p>
          <a:p>
            <a:pPr marL="12700" marR="856615">
              <a:lnSpc>
                <a:spcPct val="79800"/>
              </a:lnSpc>
              <a:spcBef>
                <a:spcPts val="335"/>
              </a:spcBef>
            </a:pPr>
            <a:r>
              <a:rPr sz="1500" dirty="0">
                <a:latin typeface="Times New Roman" panose="02020603050405020304" pitchFamily="18" charset="0"/>
                <a:cs typeface="Times New Roman" panose="02020603050405020304" pitchFamily="18" charset="0"/>
              </a:rPr>
              <a:t>Development</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will</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focus</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on</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localization</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and</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new</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features</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like</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market</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trend</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analysis</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and</a:t>
            </a:r>
            <a:r>
              <a:rPr sz="1500" spc="-5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monsoon</a:t>
            </a:r>
            <a:r>
              <a:rPr sz="1500" spc="-5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prediction, </a:t>
            </a:r>
            <a:r>
              <a:rPr sz="1500" dirty="0">
                <a:latin typeface="Times New Roman" panose="02020603050405020304" pitchFamily="18" charset="0"/>
                <a:cs typeface="Times New Roman" panose="02020603050405020304" pitchFamily="18" charset="0"/>
              </a:rPr>
              <a:t>enhancing</a:t>
            </a:r>
            <a:r>
              <a:rPr sz="1500" spc="-5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value</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for</a:t>
            </a:r>
            <a:r>
              <a:rPr sz="1500" spc="-5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farmers</a:t>
            </a:r>
            <a:r>
              <a:rPr sz="1500" spc="-4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in</a:t>
            </a:r>
            <a:r>
              <a:rPr sz="1500" spc="-5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various</a:t>
            </a:r>
            <a:r>
              <a:rPr sz="1500" spc="-4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regions.</a:t>
            </a:r>
            <a:endParaRPr sz="1500" dirty="0">
              <a:latin typeface="Times New Roman" panose="02020603050405020304" pitchFamily="18" charset="0"/>
              <a:cs typeface="Times New Roman" panose="02020603050405020304" pitchFamily="18" charset="0"/>
            </a:endParaRPr>
          </a:p>
          <a:p>
            <a:pPr>
              <a:lnSpc>
                <a:spcPct val="100000"/>
              </a:lnSpc>
              <a:spcBef>
                <a:spcPts val="210"/>
              </a:spcBef>
            </a:pPr>
            <a:endParaRPr sz="1500" dirty="0">
              <a:latin typeface="Times New Roman" panose="02020603050405020304" pitchFamily="18" charset="0"/>
              <a:cs typeface="Times New Roman" panose="02020603050405020304" pitchFamily="18" charset="0"/>
            </a:endParaRPr>
          </a:p>
          <a:p>
            <a:pPr marL="368935" indent="-356235">
              <a:lnSpc>
                <a:spcPts val="1914"/>
              </a:lnSpc>
              <a:spcBef>
                <a:spcPts val="5"/>
              </a:spcBef>
              <a:buAutoNum type="arabicPeriod" startAt="5"/>
              <a:tabLst>
                <a:tab pos="368935" algn="l"/>
              </a:tabLst>
            </a:pPr>
            <a:r>
              <a:rPr sz="1500" b="1" spc="-10" dirty="0">
                <a:latin typeface="Times New Roman" panose="02020603050405020304" pitchFamily="18" charset="0"/>
                <a:cs typeface="Times New Roman" panose="02020603050405020304" pitchFamily="18" charset="0"/>
              </a:rPr>
              <a:t>Data-</a:t>
            </a:r>
            <a:r>
              <a:rPr sz="1500" b="1" dirty="0">
                <a:latin typeface="Times New Roman" panose="02020603050405020304" pitchFamily="18" charset="0"/>
                <a:cs typeface="Times New Roman" panose="02020603050405020304" pitchFamily="18" charset="0"/>
              </a:rPr>
              <a:t>Driven</a:t>
            </a:r>
            <a:r>
              <a:rPr sz="1500" b="1" spc="-7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Sustainable</a:t>
            </a:r>
            <a:r>
              <a:rPr sz="1500" b="1" spc="-70" dirty="0">
                <a:latin typeface="Times New Roman" panose="02020603050405020304" pitchFamily="18" charset="0"/>
                <a:cs typeface="Times New Roman" panose="02020603050405020304" pitchFamily="18" charset="0"/>
              </a:rPr>
              <a:t> </a:t>
            </a:r>
            <a:r>
              <a:rPr sz="1500" b="1" spc="-10" dirty="0">
                <a:latin typeface="Times New Roman" panose="02020603050405020304" pitchFamily="18" charset="0"/>
                <a:cs typeface="Times New Roman" panose="02020603050405020304" pitchFamily="18" charset="0"/>
              </a:rPr>
              <a:t>Farming:</a:t>
            </a:r>
          </a:p>
          <a:p>
            <a:pPr marL="12700" marR="440690">
              <a:lnSpc>
                <a:spcPct val="79800"/>
              </a:lnSpc>
              <a:spcBef>
                <a:spcPts val="330"/>
              </a:spcBef>
            </a:pPr>
            <a:r>
              <a:rPr sz="1500" b="0" dirty="0">
                <a:latin typeface="Times New Roman" panose="02020603050405020304" pitchFamily="18" charset="0"/>
                <a:cs typeface="Times New Roman" panose="02020603050405020304" pitchFamily="18" charset="0"/>
              </a:rPr>
              <a:t>AgroDoc</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promotes</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sustainable</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agriculture</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by</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optimizing</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resources</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like</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fertilizers</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and</a:t>
            </a:r>
            <a:r>
              <a:rPr sz="1500" b="0" spc="-65" dirty="0">
                <a:latin typeface="Times New Roman" panose="02020603050405020304" pitchFamily="18" charset="0"/>
                <a:cs typeface="Times New Roman" panose="02020603050405020304" pitchFamily="18" charset="0"/>
              </a:rPr>
              <a:t> </a:t>
            </a:r>
            <a:r>
              <a:rPr sz="1500" b="0" spc="-35" dirty="0">
                <a:latin typeface="Times New Roman" panose="02020603050405020304" pitchFamily="18" charset="0"/>
                <a:cs typeface="Times New Roman" panose="02020603050405020304" pitchFamily="18" charset="0"/>
              </a:rPr>
              <a:t>water,</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contributing</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to</a:t>
            </a:r>
            <a:r>
              <a:rPr sz="1500" b="0" spc="-60" dirty="0">
                <a:latin typeface="Times New Roman" panose="02020603050405020304" pitchFamily="18" charset="0"/>
                <a:cs typeface="Times New Roman" panose="02020603050405020304" pitchFamily="18" charset="0"/>
              </a:rPr>
              <a:t> </a:t>
            </a:r>
            <a:r>
              <a:rPr sz="1500" b="0" spc="-10" dirty="0">
                <a:latin typeface="Times New Roman" panose="02020603050405020304" pitchFamily="18" charset="0"/>
                <a:cs typeface="Times New Roman" panose="02020603050405020304" pitchFamily="18" charset="0"/>
              </a:rPr>
              <a:t>long- </a:t>
            </a:r>
            <a:r>
              <a:rPr sz="1500" b="0" dirty="0">
                <a:latin typeface="Times New Roman" panose="02020603050405020304" pitchFamily="18" charset="0"/>
                <a:cs typeface="Times New Roman" panose="02020603050405020304" pitchFamily="18" charset="0"/>
              </a:rPr>
              <a:t>term</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environmental</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benefits</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and</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supporting</a:t>
            </a:r>
            <a:r>
              <a:rPr sz="1500" b="0" spc="-65"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global</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sustainability</a:t>
            </a:r>
            <a:r>
              <a:rPr sz="1500" b="0" spc="-60" dirty="0">
                <a:latin typeface="Times New Roman" panose="02020603050405020304" pitchFamily="18" charset="0"/>
                <a:cs typeface="Times New Roman" panose="02020603050405020304" pitchFamily="18" charset="0"/>
              </a:rPr>
              <a:t> </a:t>
            </a:r>
            <a:r>
              <a:rPr sz="1500" b="0" dirty="0">
                <a:latin typeface="Times New Roman" panose="02020603050405020304" pitchFamily="18" charset="0"/>
                <a:cs typeface="Times New Roman" panose="02020603050405020304" pitchFamily="18" charset="0"/>
              </a:rPr>
              <a:t>goals</a:t>
            </a:r>
            <a:r>
              <a:rPr sz="1500" b="0" spc="-60" dirty="0">
                <a:latin typeface="Times New Roman" panose="02020603050405020304" pitchFamily="18" charset="0"/>
                <a:cs typeface="Times New Roman" panose="02020603050405020304" pitchFamily="18" charset="0"/>
              </a:rPr>
              <a:t> </a:t>
            </a:r>
            <a:r>
              <a:rPr sz="1500" b="0" spc="-50" dirty="0">
                <a:latin typeface="Times New Roman" panose="02020603050405020304" pitchFamily="18" charset="0"/>
                <a:cs typeface="Times New Roman" panose="02020603050405020304" pitchFamily="18" charset="0"/>
              </a:rPr>
              <a:t>.</a:t>
            </a:r>
            <a:endParaRPr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9280" y="275444"/>
            <a:ext cx="7259320" cy="1056640"/>
          </a:xfrm>
          <a:prstGeom prst="rect">
            <a:avLst/>
          </a:prstGeom>
        </p:spPr>
        <p:txBody>
          <a:bodyPr vert="horz" wrap="square" lIns="0" tIns="350348" rIns="0" bIns="0" rtlCol="0">
            <a:spAutoFit/>
          </a:bodyPr>
          <a:lstStyle/>
          <a:p>
            <a:pPr marL="12700">
              <a:lnSpc>
                <a:spcPct val="100000"/>
              </a:lnSpc>
              <a:spcBef>
                <a:spcPts val="130"/>
              </a:spcBef>
            </a:pPr>
            <a:r>
              <a:rPr b="1" spc="-60" dirty="0"/>
              <a:t>References</a:t>
            </a:r>
          </a:p>
        </p:txBody>
      </p:sp>
      <p:sp>
        <p:nvSpPr>
          <p:cNvPr id="4" name="object 3"/>
          <p:cNvSpPr txBox="1">
            <a:spLocks noGrp="1"/>
          </p:cNvSpPr>
          <p:nvPr>
            <p:ph type="body" idx="1"/>
          </p:nvPr>
        </p:nvSpPr>
        <p:spPr>
          <a:xfrm>
            <a:off x="381000" y="1565028"/>
            <a:ext cx="11582400" cy="4163960"/>
          </a:xfrm>
          <a:prstGeom prst="rect">
            <a:avLst/>
          </a:prstGeom>
        </p:spPr>
        <p:txBody>
          <a:bodyPr vert="horz" wrap="square" lIns="0" tIns="34290" rIns="0" bIns="0" rtlCol="0">
            <a:spAutoFit/>
          </a:bodyPr>
          <a:lstStyle/>
          <a:p>
            <a:pPr marL="300355" indent="-287655">
              <a:lnSpc>
                <a:spcPct val="100000"/>
              </a:lnSpc>
              <a:spcBef>
                <a:spcPts val="270"/>
              </a:spcBef>
              <a:buAutoNum type="arabicPeriod"/>
              <a:tabLst>
                <a:tab pos="300355" algn="l"/>
              </a:tabLst>
            </a:pPr>
            <a:r>
              <a:rPr sz="1400" b="1" dirty="0">
                <a:latin typeface="Times New Roman" panose="02020603050405020304" pitchFamily="18" charset="0"/>
                <a:cs typeface="Times New Roman" panose="02020603050405020304" pitchFamily="18" charset="0"/>
              </a:rPr>
              <a:t>Deep</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Learning</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Based</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Detection</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of</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Plant</a:t>
            </a:r>
            <a:r>
              <a:rPr sz="1400" b="1" spc="-4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Disease</a:t>
            </a:r>
            <a:endParaRPr lang="en-US" sz="1400" b="1" spc="-10" dirty="0">
              <a:latin typeface="Times New Roman" panose="02020603050405020304" pitchFamily="18" charset="0"/>
              <a:cs typeface="Times New Roman" panose="02020603050405020304" pitchFamily="18" charset="0"/>
            </a:endParaRPr>
          </a:p>
          <a:p>
            <a:pPr marL="12700">
              <a:lnSpc>
                <a:spcPct val="100000"/>
              </a:lnSpc>
              <a:spcBef>
                <a:spcPts val="270"/>
              </a:spcBef>
              <a:tabLst>
                <a:tab pos="300355" algn="l"/>
              </a:tabLst>
            </a:pPr>
            <a:r>
              <a:rPr sz="1400" dirty="0">
                <a:latin typeface="Times New Roman" panose="02020603050405020304" pitchFamily="18" charset="0"/>
                <a:cs typeface="Times New Roman" panose="02020603050405020304" pitchFamily="18" charset="0"/>
              </a:rPr>
              <a:t>Citation:</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Brahimi,</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Boukhalfa,</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K.,</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Moussaoui,</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(2017).</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"Deep</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learning</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for</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tomato</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diseases:</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Classification</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symptoms</a:t>
            </a:r>
            <a:r>
              <a:rPr lang="en-US"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visualization."</a:t>
            </a:r>
            <a:r>
              <a:rPr sz="1400" spc="-45" dirty="0">
                <a:latin typeface="Times New Roman" panose="02020603050405020304" pitchFamily="18" charset="0"/>
                <a:cs typeface="Times New Roman" panose="02020603050405020304" pitchFamily="18" charset="0"/>
              </a:rPr>
              <a:t> </a:t>
            </a:r>
            <a:r>
              <a:rPr sz="1400" i="1" spc="-20" dirty="0">
                <a:latin typeface="Times New Roman" panose="02020603050405020304" pitchFamily="18" charset="0"/>
                <a:cs typeface="Times New Roman" panose="02020603050405020304" pitchFamily="18" charset="0"/>
              </a:rPr>
              <a:t>2017 </a:t>
            </a:r>
            <a:r>
              <a:rPr sz="1400" i="1" dirty="0">
                <a:latin typeface="Times New Roman" panose="02020603050405020304" pitchFamily="18" charset="0"/>
                <a:cs typeface="Times New Roman" panose="02020603050405020304" pitchFamily="18" charset="0"/>
              </a:rPr>
              <a:t>International</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Confere</a:t>
            </a:r>
            <a:r>
              <a:rPr sz="1400" i="1" dirty="0">
                <a:latin typeface="Times New Roman" panose="02020603050405020304" pitchFamily="18" charset="0"/>
                <a:cs typeface="Times New Roman" panose="02020603050405020304" pitchFamily="18" charset="0"/>
                <a:hlinkClick r:id="rId2"/>
              </a:rPr>
              <a:t>nce</a:t>
            </a:r>
            <a:r>
              <a:rPr sz="1400" i="1" spc="-35" dirty="0">
                <a:latin typeface="Times New Roman" panose="02020603050405020304" pitchFamily="18" charset="0"/>
                <a:cs typeface="Times New Roman" panose="02020603050405020304" pitchFamily="18" charset="0"/>
                <a:hlinkClick r:id="rId2"/>
              </a:rPr>
              <a:t> </a:t>
            </a:r>
            <a:r>
              <a:rPr sz="1400" i="1" dirty="0">
                <a:latin typeface="Times New Roman" panose="02020603050405020304" pitchFamily="18" charset="0"/>
                <a:cs typeface="Times New Roman" panose="02020603050405020304" pitchFamily="18" charset="0"/>
                <a:hlinkClick r:id="rId2"/>
              </a:rPr>
              <a:t>on</a:t>
            </a:r>
            <a:r>
              <a:rPr sz="1400" i="1" spc="-40" dirty="0">
                <a:latin typeface="Times New Roman" panose="02020603050405020304" pitchFamily="18" charset="0"/>
                <a:cs typeface="Times New Roman" panose="02020603050405020304" pitchFamily="18" charset="0"/>
                <a:hlinkClick r:id="rId2"/>
              </a:rPr>
              <a:t> </a:t>
            </a:r>
            <a:r>
              <a:rPr sz="1400" i="1" dirty="0">
                <a:latin typeface="Times New Roman" panose="02020603050405020304" pitchFamily="18" charset="0"/>
                <a:cs typeface="Times New Roman" panose="02020603050405020304" pitchFamily="18" charset="0"/>
                <a:hlinkClick r:id="rId2"/>
              </a:rPr>
              <a:t>Multimedia</a:t>
            </a:r>
            <a:r>
              <a:rPr sz="1400" i="1" spc="-35" dirty="0">
                <a:latin typeface="Times New Roman" panose="02020603050405020304" pitchFamily="18" charset="0"/>
                <a:cs typeface="Times New Roman" panose="02020603050405020304" pitchFamily="18" charset="0"/>
                <a:hlinkClick r:id="rId2"/>
              </a:rPr>
              <a:t> </a:t>
            </a:r>
            <a:r>
              <a:rPr sz="1400" i="1" dirty="0">
                <a:latin typeface="Times New Roman" panose="02020603050405020304" pitchFamily="18" charset="0"/>
                <a:cs typeface="Times New Roman" panose="02020603050405020304" pitchFamily="18" charset="0"/>
                <a:hlinkClick r:id="rId2"/>
              </a:rPr>
              <a:t>Computing</a:t>
            </a:r>
            <a:r>
              <a:rPr sz="1400" i="1" spc="-40" dirty="0">
                <a:latin typeface="Times New Roman" panose="02020603050405020304" pitchFamily="18" charset="0"/>
                <a:cs typeface="Times New Roman" panose="02020603050405020304" pitchFamily="18" charset="0"/>
                <a:hlinkClick r:id="rId2"/>
              </a:rPr>
              <a:t> </a:t>
            </a:r>
            <a:r>
              <a:rPr sz="1400" i="1" dirty="0">
                <a:latin typeface="Times New Roman" panose="02020603050405020304" pitchFamily="18" charset="0"/>
                <a:cs typeface="Times New Roman" panose="02020603050405020304" pitchFamily="18" charset="0"/>
                <a:hlinkClick r:id="rId2"/>
              </a:rPr>
              <a:t>and</a:t>
            </a:r>
            <a:r>
              <a:rPr sz="1400" i="1" spc="-30" dirty="0">
                <a:latin typeface="Times New Roman" panose="02020603050405020304" pitchFamily="18" charset="0"/>
                <a:cs typeface="Times New Roman" panose="02020603050405020304" pitchFamily="18" charset="0"/>
                <a:hlinkClick r:id="rId2"/>
              </a:rPr>
              <a:t> </a:t>
            </a:r>
            <a:r>
              <a:rPr sz="1400" i="1" dirty="0">
                <a:latin typeface="Times New Roman" panose="02020603050405020304" pitchFamily="18" charset="0"/>
                <a:cs typeface="Times New Roman" panose="02020603050405020304" pitchFamily="18" charset="0"/>
                <a:hlinkClick r:id="rId2"/>
              </a:rPr>
              <a:t>Systems</a:t>
            </a:r>
            <a:r>
              <a:rPr sz="1400" i="1" spc="-40" dirty="0">
                <a:latin typeface="Times New Roman" panose="02020603050405020304" pitchFamily="18" charset="0"/>
                <a:cs typeface="Times New Roman" panose="02020603050405020304" pitchFamily="18" charset="0"/>
                <a:hlinkClick r:id="rId2"/>
              </a:rPr>
              <a:t> </a:t>
            </a:r>
            <a:r>
              <a:rPr sz="1400" i="1" dirty="0">
                <a:latin typeface="Times New Roman" panose="02020603050405020304" pitchFamily="18" charset="0"/>
                <a:cs typeface="Times New Roman" panose="02020603050405020304" pitchFamily="18" charset="0"/>
                <a:hlinkClick r:id="rId2"/>
              </a:rPr>
              <a:t>(ICMCS)</a:t>
            </a:r>
            <a:r>
              <a:rPr sz="1400" dirty="0">
                <a:latin typeface="Times New Roman" panose="02020603050405020304" pitchFamily="18" charset="0"/>
                <a:cs typeface="Times New Roman" panose="02020603050405020304" pitchFamily="18" charset="0"/>
                <a:hlinkClick r:id="rId2"/>
              </a:rPr>
              <a:t>,</a:t>
            </a:r>
            <a:r>
              <a:rPr sz="1400" spc="-35" dirty="0">
                <a:latin typeface="Times New Roman" panose="02020603050405020304" pitchFamily="18" charset="0"/>
                <a:cs typeface="Times New Roman" panose="02020603050405020304" pitchFamily="18" charset="0"/>
                <a:hlinkClick r:id="rId2"/>
              </a:rPr>
              <a:t> </a:t>
            </a:r>
            <a:r>
              <a:rPr sz="1400" spc="-10" dirty="0">
                <a:latin typeface="Times New Roman" panose="02020603050405020304" pitchFamily="18" charset="0"/>
                <a:cs typeface="Times New Roman" panose="02020603050405020304" pitchFamily="18" charset="0"/>
                <a:hlinkClick r:id="rId2"/>
              </a:rPr>
              <a:t>1-</a:t>
            </a:r>
            <a:r>
              <a:rPr sz="1400" spc="-25" dirty="0">
                <a:latin typeface="Times New Roman" panose="02020603050405020304" pitchFamily="18" charset="0"/>
                <a:cs typeface="Times New Roman" panose="02020603050405020304" pitchFamily="18" charset="0"/>
                <a:hlinkClick r:id="rId2"/>
              </a:rPr>
              <a:t>6.</a:t>
            </a:r>
            <a:r>
              <a:rPr sz="1400" u="sng"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2"/>
              </a:rPr>
              <a:t>DOI:</a:t>
            </a:r>
            <a:r>
              <a:rPr sz="1400" u="sng" spc="-3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2"/>
              </a:rPr>
              <a:t> </a:t>
            </a:r>
            <a:r>
              <a:rPr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2"/>
              </a:rPr>
              <a:t>10.1109/ICMCS.2017.7905491</a:t>
            </a:r>
            <a:endParaRPr lang="en-US"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endParaRPr>
          </a:p>
          <a:p>
            <a:pPr marL="2821305" marR="16510" indent="-2419985">
              <a:lnSpc>
                <a:spcPts val="1300"/>
              </a:lnSpc>
              <a:spcBef>
                <a:spcPts val="290"/>
              </a:spcBef>
            </a:pPr>
            <a:endParaRPr sz="1400" dirty="0">
              <a:latin typeface="Times New Roman" panose="02020603050405020304" pitchFamily="18" charset="0"/>
              <a:cs typeface="Times New Roman" panose="02020603050405020304" pitchFamily="18" charset="0"/>
            </a:endParaRPr>
          </a:p>
          <a:p>
            <a:pPr marL="302260" indent="-289560">
              <a:lnSpc>
                <a:spcPct val="100000"/>
              </a:lnSpc>
              <a:buAutoNum type="arabicPeriod" startAt="2"/>
              <a:tabLst>
                <a:tab pos="302260" algn="l"/>
              </a:tabLst>
            </a:pPr>
            <a:r>
              <a:rPr sz="1400" b="1" dirty="0">
                <a:latin typeface="Times New Roman" panose="02020603050405020304" pitchFamily="18" charset="0"/>
                <a:cs typeface="Times New Roman" panose="02020603050405020304" pitchFamily="18" charset="0"/>
              </a:rPr>
              <a:t>Crop</a:t>
            </a:r>
            <a:r>
              <a:rPr sz="1400" b="1" spc="-6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Recommendation</a:t>
            </a:r>
            <a:r>
              <a:rPr sz="1400" b="1" spc="-6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Using</a:t>
            </a:r>
            <a:r>
              <a:rPr sz="1400" b="1" spc="-6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Machine</a:t>
            </a:r>
            <a:r>
              <a:rPr sz="1400" b="1" spc="-5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Learning</a:t>
            </a:r>
            <a:r>
              <a:rPr sz="1400" b="1" spc="-6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and</a:t>
            </a:r>
            <a:r>
              <a:rPr sz="1400" b="1" spc="-60" dirty="0">
                <a:latin typeface="Times New Roman" panose="02020603050405020304" pitchFamily="18" charset="0"/>
                <a:cs typeface="Times New Roman" panose="02020603050405020304" pitchFamily="18" charset="0"/>
              </a:rPr>
              <a:t> </a:t>
            </a:r>
            <a:r>
              <a:rPr sz="1400" b="1" spc="-25" dirty="0">
                <a:latin typeface="Times New Roman" panose="02020603050405020304" pitchFamily="18" charset="0"/>
                <a:cs typeface="Times New Roman" panose="02020603050405020304" pitchFamily="18" charset="0"/>
              </a:rPr>
              <a:t>IoT</a:t>
            </a:r>
            <a:endParaRPr lang="en-US" sz="1400" b="1" spc="-25" dirty="0">
              <a:latin typeface="Times New Roman" panose="02020603050405020304" pitchFamily="18" charset="0"/>
              <a:cs typeface="Times New Roman" panose="02020603050405020304" pitchFamily="18" charset="0"/>
            </a:endParaRPr>
          </a:p>
          <a:p>
            <a:pPr marL="12700">
              <a:lnSpc>
                <a:spcPct val="100000"/>
              </a:lnSpc>
              <a:tabLst>
                <a:tab pos="302260" algn="l"/>
              </a:tabLst>
            </a:pPr>
            <a:r>
              <a:rPr sz="1400" dirty="0">
                <a:latin typeface="Times New Roman" panose="02020603050405020304" pitchFamily="18" charset="0"/>
                <a:cs typeface="Times New Roman" panose="02020603050405020304" pitchFamily="18" charset="0"/>
              </a:rPr>
              <a:t>Citation:</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Deore,</a:t>
            </a:r>
            <a:r>
              <a:rPr sz="1400" spc="-40"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Prabhune,</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Shinde,</a:t>
            </a:r>
            <a:r>
              <a:rPr sz="1400" spc="-4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Mulla,</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(2018).</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"Crop</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recommendation</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fertilizer</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purchase</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system</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using</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IoT</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lang="en-US" sz="1400" spc="-3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machine </a:t>
            </a:r>
            <a:r>
              <a:rPr sz="1400" dirty="0">
                <a:latin typeface="Times New Roman" panose="02020603050405020304" pitchFamily="18" charset="0"/>
                <a:cs typeface="Times New Roman" panose="02020603050405020304" pitchFamily="18" charset="0"/>
              </a:rPr>
              <a:t>learning.“</a:t>
            </a:r>
            <a:r>
              <a:rPr sz="1400" i="1" dirty="0">
                <a:latin typeface="Times New Roman" panose="02020603050405020304" pitchFamily="18" charset="0"/>
                <a:cs typeface="Times New Roman" panose="02020603050405020304" pitchFamily="18" charset="0"/>
              </a:rPr>
              <a:t>2018</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IEEE</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Global</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Conference</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on</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Wireless</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Computing</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and</a:t>
            </a:r>
            <a:r>
              <a:rPr sz="1400" i="1" spc="-2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Networking</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(GCWCN)</a:t>
            </a:r>
            <a:r>
              <a:rPr sz="1400" dirty="0">
                <a:latin typeface="Times New Roman" panose="02020603050405020304" pitchFamily="18" charset="0"/>
                <a:cs typeface="Times New Roman" panose="02020603050405020304" pitchFamily="18" charset="0"/>
              </a:rPr>
              <a:t>,</a:t>
            </a:r>
            <a:r>
              <a:rPr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113-</a:t>
            </a:r>
            <a:r>
              <a:rPr sz="1400" spc="-20" dirty="0">
                <a:latin typeface="Times New Roman" panose="02020603050405020304" pitchFamily="18" charset="0"/>
                <a:cs typeface="Times New Roman" panose="02020603050405020304" pitchFamily="18" charset="0"/>
              </a:rPr>
              <a:t>118.</a:t>
            </a:r>
            <a:r>
              <a:rPr sz="1400" u="sng"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3"/>
              </a:rPr>
              <a:t>DOI:</a:t>
            </a:r>
            <a:r>
              <a:rPr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3"/>
              </a:rPr>
              <a:t>10.1109/GCWCN.2018.8668601</a:t>
            </a:r>
            <a:endParaRPr lang="en-US"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endParaRPr>
          </a:p>
          <a:p>
            <a:pPr marL="2030730" marR="199390" indent="-1525905">
              <a:lnSpc>
                <a:spcPts val="1300"/>
              </a:lnSpc>
              <a:spcBef>
                <a:spcPts val="290"/>
              </a:spcBef>
            </a:pPr>
            <a:endParaRPr sz="1400" dirty="0">
              <a:latin typeface="Times New Roman" panose="02020603050405020304" pitchFamily="18" charset="0"/>
              <a:cs typeface="Times New Roman" panose="02020603050405020304" pitchFamily="18" charset="0"/>
            </a:endParaRPr>
          </a:p>
          <a:p>
            <a:pPr marL="300355" indent="-287655">
              <a:lnSpc>
                <a:spcPct val="100000"/>
              </a:lnSpc>
              <a:buAutoNum type="arabicPeriod" startAt="3"/>
              <a:tabLst>
                <a:tab pos="300355" algn="l"/>
              </a:tabLst>
            </a:pPr>
            <a:r>
              <a:rPr sz="1400" b="1" spc="-10" dirty="0">
                <a:latin typeface="Times New Roman" panose="02020603050405020304" pitchFamily="18" charset="0"/>
                <a:cs typeface="Times New Roman" panose="02020603050405020304" pitchFamily="18" charset="0"/>
              </a:rPr>
              <a:t>Image-</a:t>
            </a:r>
            <a:r>
              <a:rPr sz="1400" b="1" dirty="0">
                <a:latin typeface="Times New Roman" panose="02020603050405020304" pitchFamily="18" charset="0"/>
                <a:cs typeface="Times New Roman" panose="02020603050405020304" pitchFamily="18" charset="0"/>
              </a:rPr>
              <a:t>Based</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Plant</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Disease</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Detection</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Using</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Deep</a:t>
            </a:r>
            <a:r>
              <a:rPr sz="1400" b="1" spc="-40"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Learning</a:t>
            </a:r>
            <a:endParaRPr lang="en-US" sz="1400" b="1" spc="-10" dirty="0">
              <a:latin typeface="Times New Roman" panose="02020603050405020304" pitchFamily="18" charset="0"/>
              <a:cs typeface="Times New Roman" panose="02020603050405020304" pitchFamily="18" charset="0"/>
            </a:endParaRPr>
          </a:p>
          <a:p>
            <a:pPr marL="12700">
              <a:lnSpc>
                <a:spcPct val="100000"/>
              </a:lnSpc>
              <a:tabLst>
                <a:tab pos="300355" algn="l"/>
              </a:tabLst>
            </a:pPr>
            <a:r>
              <a:rPr sz="1400" dirty="0">
                <a:latin typeface="Times New Roman" panose="02020603050405020304" pitchFamily="18" charset="0"/>
                <a:cs typeface="Times New Roman" panose="02020603050405020304" pitchFamily="18" charset="0"/>
              </a:rPr>
              <a:t>Citation:</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Amara,</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J.,</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Bouaziz,</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B.,</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Algergawy,</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(2017).</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deep</a:t>
            </a:r>
            <a:r>
              <a:rPr sz="1400" spc="-3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learning-</a:t>
            </a:r>
            <a:r>
              <a:rPr sz="1400" dirty="0">
                <a:latin typeface="Times New Roman" panose="02020603050405020304" pitchFamily="18" charset="0"/>
                <a:cs typeface="Times New Roman" panose="02020603050405020304" pitchFamily="18" charset="0"/>
              </a:rPr>
              <a:t>based</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approach</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for</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banana</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leaf</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diseases</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classification."</a:t>
            </a:r>
            <a:r>
              <a:rPr sz="1400"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2017</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IEEE</a:t>
            </a:r>
            <a:r>
              <a:rPr lang="en-US" sz="1400" i="1" spc="-40" dirty="0">
                <a:latin typeface="Times New Roman" panose="02020603050405020304" pitchFamily="18" charset="0"/>
                <a:cs typeface="Times New Roman" panose="02020603050405020304" pitchFamily="18" charset="0"/>
              </a:rPr>
              <a:t> </a:t>
            </a:r>
            <a:r>
              <a:rPr sz="1400" i="1" spc="-10" dirty="0">
                <a:latin typeface="Times New Roman" panose="02020603050405020304" pitchFamily="18" charset="0"/>
                <a:cs typeface="Times New Roman" panose="02020603050405020304" pitchFamily="18" charset="0"/>
              </a:rPr>
              <a:t>Applied</a:t>
            </a:r>
            <a:r>
              <a:rPr lang="en-US" sz="140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Imagery</a:t>
            </a:r>
            <a:r>
              <a:rPr sz="1400" i="1" spc="-4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Pattern</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Recognition</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Workshop</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(AIPR)</a:t>
            </a:r>
            <a:r>
              <a:rPr sz="1400" dirty="0">
                <a:latin typeface="Times New Roman" panose="02020603050405020304" pitchFamily="18" charset="0"/>
                <a:cs typeface="Times New Roman" panose="02020603050405020304" pitchFamily="18" charset="0"/>
              </a:rPr>
              <a:t>,</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1-</a:t>
            </a:r>
            <a:r>
              <a:rPr sz="1400" spc="-25" dirty="0">
                <a:latin typeface="Times New Roman" panose="02020603050405020304" pitchFamily="18" charset="0"/>
                <a:cs typeface="Times New Roman" panose="02020603050405020304" pitchFamily="18" charset="0"/>
              </a:rPr>
              <a:t>7.</a:t>
            </a:r>
            <a:r>
              <a:rPr sz="1400" u="sng"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4"/>
              </a:rPr>
              <a:t>DOI:</a:t>
            </a:r>
            <a:r>
              <a:rPr sz="1400" u="sng" spc="-3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4"/>
              </a:rPr>
              <a:t> </a:t>
            </a:r>
            <a:r>
              <a:rPr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4"/>
              </a:rPr>
              <a:t>10.1109/AIPR.2017.8457948</a:t>
            </a:r>
            <a:endParaRPr lang="en-US"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endParaRPr>
          </a:p>
          <a:p>
            <a:pPr marL="216535" algn="l">
              <a:lnSpc>
                <a:spcPts val="1365"/>
              </a:lnSpc>
              <a:spcBef>
                <a:spcPts val="130"/>
              </a:spcBef>
            </a:pPr>
            <a:endParaRPr sz="1400" dirty="0">
              <a:latin typeface="Times New Roman" panose="02020603050405020304" pitchFamily="18" charset="0"/>
              <a:cs typeface="Times New Roman" panose="02020603050405020304" pitchFamily="18" charset="0"/>
            </a:endParaRPr>
          </a:p>
          <a:p>
            <a:pPr marL="300355" indent="-287655">
              <a:lnSpc>
                <a:spcPct val="100000"/>
              </a:lnSpc>
              <a:buAutoNum type="arabicPeriod" startAt="4"/>
              <a:tabLst>
                <a:tab pos="300355" algn="l"/>
              </a:tabLst>
            </a:pPr>
            <a:r>
              <a:rPr sz="1400" b="1" dirty="0">
                <a:latin typeface="Times New Roman" panose="02020603050405020304" pitchFamily="18" charset="0"/>
                <a:cs typeface="Times New Roman" panose="02020603050405020304" pitchFamily="18" charset="0"/>
              </a:rPr>
              <a:t>Crop</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Yield</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Prediction</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Using</a:t>
            </a:r>
            <a:r>
              <a:rPr sz="1400" b="1" spc="-4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Deep</a:t>
            </a:r>
            <a:r>
              <a:rPr sz="1400" b="1" spc="-45"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Learning</a:t>
            </a:r>
            <a:endParaRPr lang="en-US" sz="1400" b="1" spc="-10" dirty="0">
              <a:latin typeface="Times New Roman" panose="02020603050405020304" pitchFamily="18" charset="0"/>
              <a:cs typeface="Times New Roman" panose="02020603050405020304" pitchFamily="18" charset="0"/>
            </a:endParaRPr>
          </a:p>
          <a:p>
            <a:pPr marL="12700">
              <a:lnSpc>
                <a:spcPct val="100000"/>
              </a:lnSpc>
              <a:tabLst>
                <a:tab pos="300355" algn="l"/>
              </a:tabLst>
            </a:pPr>
            <a:r>
              <a:rPr sz="1400" dirty="0">
                <a:latin typeface="Times New Roman" panose="02020603050405020304" pitchFamily="18" charset="0"/>
                <a:cs typeface="Times New Roman" panose="02020603050405020304" pitchFamily="18" charset="0"/>
              </a:rPr>
              <a:t>Citation:</a:t>
            </a:r>
            <a:r>
              <a:rPr sz="1400" spc="-9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Ghadge,</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R.,</a:t>
            </a:r>
            <a:r>
              <a:rPr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Kakade,</a:t>
            </a:r>
            <a:r>
              <a:rPr sz="1400" spc="-30" dirty="0">
                <a:latin typeface="Times New Roman" panose="02020603050405020304" pitchFamily="18" charset="0"/>
                <a:cs typeface="Times New Roman" panose="02020603050405020304" pitchFamily="18" charset="0"/>
              </a:rPr>
              <a:t> </a:t>
            </a:r>
            <a:r>
              <a:rPr sz="1400" spc="-95" dirty="0">
                <a:latin typeface="Times New Roman" panose="02020603050405020304" pitchFamily="18" charset="0"/>
                <a:cs typeface="Times New Roman" panose="02020603050405020304" pitchFamily="18" charset="0"/>
              </a:rPr>
              <a:t>P.</a:t>
            </a:r>
            <a:r>
              <a:rPr sz="1400" spc="-10" dirty="0">
                <a:latin typeface="Times New Roman" panose="02020603050405020304" pitchFamily="18" charset="0"/>
                <a:cs typeface="Times New Roman" panose="02020603050405020304" pitchFamily="18" charset="0"/>
              </a:rPr>
              <a:t> </a:t>
            </a:r>
            <a:r>
              <a:rPr sz="1400" spc="-95" dirty="0">
                <a:latin typeface="Times New Roman" panose="02020603050405020304" pitchFamily="18" charset="0"/>
                <a:cs typeface="Times New Roman" panose="02020603050405020304" pitchFamily="18" charset="0"/>
              </a:rPr>
              <a:t>P.,</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Wagh,</a:t>
            </a:r>
            <a:r>
              <a:rPr sz="1400" spc="-30" dirty="0">
                <a:latin typeface="Times New Roman" panose="02020603050405020304" pitchFamily="18" charset="0"/>
                <a:cs typeface="Times New Roman" panose="02020603050405020304" pitchFamily="18" charset="0"/>
              </a:rPr>
              <a:t> </a:t>
            </a:r>
            <a:r>
              <a:rPr sz="1400" spc="-95" dirty="0">
                <a:latin typeface="Times New Roman" panose="02020603050405020304" pitchFamily="18" charset="0"/>
                <a:cs typeface="Times New Roman" panose="02020603050405020304" pitchFamily="18" charset="0"/>
              </a:rPr>
              <a:t>P.</a:t>
            </a:r>
            <a:r>
              <a:rPr sz="1400" spc="-1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(2019).</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"Crop</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yield</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prediction</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using</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machine</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learning."</a:t>
            </a:r>
            <a:r>
              <a:rPr sz="1400"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2019</a:t>
            </a:r>
            <a:r>
              <a:rPr sz="1400" i="1" spc="-2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IEEE</a:t>
            </a:r>
            <a:r>
              <a:rPr sz="1400" i="1" spc="-3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Punecon</a:t>
            </a:r>
            <a:r>
              <a:rPr sz="1400" dirty="0">
                <a:latin typeface="Times New Roman" panose="02020603050405020304" pitchFamily="18" charset="0"/>
                <a:cs typeface="Times New Roman" panose="02020603050405020304" pitchFamily="18" charset="0"/>
              </a:rPr>
              <a:t>,</a:t>
            </a:r>
            <a:r>
              <a:rPr sz="1400" spc="-3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1-</a:t>
            </a:r>
            <a:r>
              <a:rPr sz="1400" spc="-25" dirty="0">
                <a:latin typeface="Times New Roman" panose="02020603050405020304" pitchFamily="18" charset="0"/>
                <a:cs typeface="Times New Roman" panose="02020603050405020304" pitchFamily="18" charset="0"/>
              </a:rPr>
              <a:t>5.</a:t>
            </a:r>
            <a:r>
              <a:rPr sz="1400" u="sng"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5"/>
              </a:rPr>
              <a:t>DOI:</a:t>
            </a:r>
            <a:r>
              <a:rPr lang="en-US" sz="1400" u="sng" spc="-3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5"/>
              </a:rPr>
              <a:t> </a:t>
            </a:r>
            <a:r>
              <a:rPr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5"/>
              </a:rPr>
              <a:t>10.1109/PUNECON.2019.9106207</a:t>
            </a:r>
            <a:endParaRPr lang="en-US"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endParaRPr>
          </a:p>
          <a:p>
            <a:pPr marL="497205">
              <a:lnSpc>
                <a:spcPts val="1405"/>
              </a:lnSpc>
              <a:spcBef>
                <a:spcPts val="585"/>
              </a:spcBef>
            </a:pPr>
            <a:endParaRPr sz="1400" dirty="0">
              <a:latin typeface="Times New Roman" panose="02020603050405020304" pitchFamily="18" charset="0"/>
              <a:cs typeface="Times New Roman" panose="02020603050405020304" pitchFamily="18" charset="0"/>
            </a:endParaRPr>
          </a:p>
          <a:p>
            <a:pPr marL="300355" indent="-287655">
              <a:lnSpc>
                <a:spcPct val="100000"/>
              </a:lnSpc>
              <a:buAutoNum type="arabicPeriod" startAt="5"/>
              <a:tabLst>
                <a:tab pos="300355" algn="l"/>
              </a:tabLst>
            </a:pPr>
            <a:r>
              <a:rPr sz="1400" b="1" dirty="0">
                <a:latin typeface="Times New Roman" panose="02020603050405020304" pitchFamily="18" charset="0"/>
                <a:cs typeface="Times New Roman" panose="02020603050405020304" pitchFamily="18" charset="0"/>
              </a:rPr>
              <a:t>AI</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and</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Deep</a:t>
            </a:r>
            <a:r>
              <a:rPr sz="1400" b="1" spc="-3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Learning</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for</a:t>
            </a:r>
            <a:r>
              <a:rPr sz="1400" b="1" spc="-3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Plant</a:t>
            </a:r>
            <a:r>
              <a:rPr sz="1400" b="1" spc="-4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Health</a:t>
            </a:r>
            <a:r>
              <a:rPr sz="1400" b="1" spc="-35"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Monitoring</a:t>
            </a:r>
            <a:endParaRPr lang="en-US" sz="1400" b="1" spc="-10" dirty="0">
              <a:latin typeface="Times New Roman" panose="02020603050405020304" pitchFamily="18" charset="0"/>
              <a:cs typeface="Times New Roman" panose="02020603050405020304" pitchFamily="18" charset="0"/>
            </a:endParaRPr>
          </a:p>
          <a:p>
            <a:pPr marL="12700">
              <a:lnSpc>
                <a:spcPct val="100000"/>
              </a:lnSpc>
              <a:tabLst>
                <a:tab pos="300355" algn="l"/>
              </a:tabLst>
            </a:pPr>
            <a:r>
              <a:rPr sz="1400" dirty="0">
                <a:latin typeface="Times New Roman" panose="02020603050405020304" pitchFamily="18" charset="0"/>
                <a:cs typeface="Times New Roman" panose="02020603050405020304" pitchFamily="18" charset="0"/>
              </a:rPr>
              <a:t>Citation:</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Dhingra,</a:t>
            </a:r>
            <a:r>
              <a:rPr sz="1400" spc="-3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S.,</a:t>
            </a:r>
            <a:r>
              <a:rPr sz="1400" spc="-40" dirty="0">
                <a:latin typeface="Times New Roman" panose="02020603050405020304" pitchFamily="18" charset="0"/>
                <a:cs typeface="Times New Roman" panose="02020603050405020304" pitchFamily="18" charset="0"/>
              </a:rPr>
              <a:t> </a:t>
            </a:r>
            <a:r>
              <a:rPr sz="1400" spc="-35" dirty="0">
                <a:latin typeface="Times New Roman" panose="02020603050405020304" pitchFamily="18" charset="0"/>
                <a:cs typeface="Times New Roman" panose="02020603050405020304" pitchFamily="18" charset="0"/>
              </a:rPr>
              <a:t>Kumar, </a:t>
            </a:r>
            <a:r>
              <a:rPr sz="1400" spc="-10" dirty="0">
                <a:latin typeface="Times New Roman" panose="02020603050405020304" pitchFamily="18" charset="0"/>
                <a:cs typeface="Times New Roman" panose="02020603050405020304" pitchFamily="18" charset="0"/>
              </a:rPr>
              <a:t>A.,</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&amp;</a:t>
            </a:r>
            <a:r>
              <a:rPr sz="1400" spc="-40"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Tomar,</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(2020).</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"Artificial</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intelligence</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techniques</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for</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soil</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plant</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health</a:t>
            </a:r>
            <a:r>
              <a:rPr sz="1400" spc="-4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monitoring:</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review."</a:t>
            </a:r>
            <a:r>
              <a:rPr sz="1400" i="1" dirty="0">
                <a:latin typeface="Times New Roman" panose="02020603050405020304" pitchFamily="18" charset="0"/>
                <a:cs typeface="Times New Roman" panose="02020603050405020304" pitchFamily="18" charset="0"/>
              </a:rPr>
              <a:t>2020</a:t>
            </a:r>
            <a:r>
              <a:rPr sz="1400" i="1" spc="-30" dirty="0">
                <a:latin typeface="Times New Roman" panose="02020603050405020304" pitchFamily="18" charset="0"/>
                <a:cs typeface="Times New Roman" panose="02020603050405020304" pitchFamily="18" charset="0"/>
              </a:rPr>
              <a:t> </a:t>
            </a:r>
            <a:r>
              <a:rPr sz="1400" i="1" spc="-25" dirty="0">
                <a:latin typeface="Times New Roman" panose="02020603050405020304" pitchFamily="18" charset="0"/>
                <a:cs typeface="Times New Roman" panose="02020603050405020304" pitchFamily="18" charset="0"/>
              </a:rPr>
              <a:t>6th </a:t>
            </a:r>
            <a:r>
              <a:rPr sz="1400" i="1" dirty="0">
                <a:latin typeface="Times New Roman" panose="02020603050405020304" pitchFamily="18" charset="0"/>
                <a:cs typeface="Times New Roman" panose="02020603050405020304" pitchFamily="18" charset="0"/>
              </a:rPr>
              <a:t>International</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Conference</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on</a:t>
            </a:r>
            <a:r>
              <a:rPr sz="1400" i="1" spc="-3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Signal</a:t>
            </a:r>
            <a:r>
              <a:rPr sz="1400" i="1" spc="-40"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Processing</a:t>
            </a:r>
            <a:r>
              <a:rPr sz="1400" i="1" spc="-3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and</a:t>
            </a:r>
            <a:r>
              <a:rPr sz="1400" i="1" spc="-3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Communication</a:t>
            </a:r>
            <a:r>
              <a:rPr sz="1400" i="1" spc="-35" dirty="0">
                <a:latin typeface="Times New Roman" panose="02020603050405020304" pitchFamily="18" charset="0"/>
                <a:cs typeface="Times New Roman" panose="02020603050405020304" pitchFamily="18" charset="0"/>
              </a:rPr>
              <a:t> </a:t>
            </a:r>
            <a:r>
              <a:rPr sz="1400" i="1" dirty="0">
                <a:latin typeface="Times New Roman" panose="02020603050405020304" pitchFamily="18" charset="0"/>
                <a:cs typeface="Times New Roman" panose="02020603050405020304" pitchFamily="18" charset="0"/>
              </a:rPr>
              <a:t>(ICSC)</a:t>
            </a:r>
            <a:r>
              <a:rPr sz="1400" dirty="0">
                <a:latin typeface="Times New Roman" panose="02020603050405020304" pitchFamily="18" charset="0"/>
                <a:cs typeface="Times New Roman" panose="02020603050405020304" pitchFamily="18" charset="0"/>
              </a:rPr>
              <a:t>,</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62-</a:t>
            </a:r>
            <a:r>
              <a:rPr sz="1400" spc="-25" dirty="0">
                <a:latin typeface="Times New Roman" panose="02020603050405020304" pitchFamily="18" charset="0"/>
                <a:cs typeface="Times New Roman" panose="02020603050405020304" pitchFamily="18" charset="0"/>
              </a:rPr>
              <a:t>67.</a:t>
            </a:r>
            <a:r>
              <a:rPr sz="1400" u="sng"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6"/>
              </a:rPr>
              <a:t>DOI:</a:t>
            </a:r>
            <a:r>
              <a:rPr sz="1400" u="sng" spc="-3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6"/>
              </a:rPr>
              <a:t> </a:t>
            </a:r>
            <a:r>
              <a:rPr sz="1400" u="sng" spc="-10" dirty="0">
                <a:solidFill>
                  <a:srgbClr val="0000FF"/>
                </a:solidFill>
                <a:uFill>
                  <a:solidFill>
                    <a:srgbClr val="0000FF"/>
                  </a:solidFill>
                </a:uFill>
                <a:latin typeface="Times New Roman" panose="02020603050405020304" pitchFamily="18" charset="0"/>
                <a:cs typeface="Times New Roman" panose="02020603050405020304" pitchFamily="18" charset="0"/>
                <a:hlinkClick r:id="rId6"/>
              </a:rPr>
              <a:t>10.1109/ICSC48311.2020.9182811</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5BD-4E65-8ACF-506F-3BC9149FC6B9}"/>
              </a:ext>
            </a:extLst>
          </p:cNvPr>
          <p:cNvSpPr>
            <a:spLocks noGrp="1"/>
          </p:cNvSpPr>
          <p:nvPr>
            <p:ph type="title"/>
          </p:nvPr>
        </p:nvSpPr>
        <p:spPr>
          <a:xfrm>
            <a:off x="917575" y="275444"/>
            <a:ext cx="8938260" cy="677108"/>
          </a:xfrm>
        </p:spPr>
        <p:txBody>
          <a:bodyPr/>
          <a:lstStyle/>
          <a:p>
            <a:r>
              <a:rPr lang="en-US" b="1" dirty="0"/>
              <a:t>Publication Details</a:t>
            </a:r>
          </a:p>
        </p:txBody>
      </p:sp>
      <p:sp>
        <p:nvSpPr>
          <p:cNvPr id="3" name="Text Placeholder 2">
            <a:extLst>
              <a:ext uri="{FF2B5EF4-FFF2-40B4-BE49-F238E27FC236}">
                <a16:creationId xmlns:a16="http://schemas.microsoft.com/office/drawing/2014/main" id="{67343B62-68F1-9DEA-BDCF-7C8EECBF0B7A}"/>
              </a:ext>
            </a:extLst>
          </p:cNvPr>
          <p:cNvSpPr>
            <a:spLocks noGrp="1"/>
          </p:cNvSpPr>
          <p:nvPr>
            <p:ph type="body" idx="1"/>
          </p:nvPr>
        </p:nvSpPr>
        <p:spPr>
          <a:xfrm>
            <a:off x="685800" y="1143000"/>
            <a:ext cx="8153400" cy="307777"/>
          </a:xfrm>
        </p:spPr>
        <p:txBody>
          <a:bodyPr/>
          <a:lstStyle/>
          <a:p>
            <a:r>
              <a:rPr lang="en-US" sz="2000" b="1" dirty="0"/>
              <a:t> LINK : </a:t>
            </a:r>
            <a:r>
              <a:rPr lang="en-US" sz="2000" b="1" dirty="0">
                <a:hlinkClick r:id="rId2"/>
              </a:rPr>
              <a:t>https://ijsrem.com/download/integrated-crop-protection-system/</a:t>
            </a:r>
            <a:endParaRPr lang="en-US" sz="2000" b="1" dirty="0"/>
          </a:p>
        </p:txBody>
      </p:sp>
      <p:pic>
        <p:nvPicPr>
          <p:cNvPr id="5" name="Picture 4">
            <a:extLst>
              <a:ext uri="{FF2B5EF4-FFF2-40B4-BE49-F238E27FC236}">
                <a16:creationId xmlns:a16="http://schemas.microsoft.com/office/drawing/2014/main" id="{376CF44F-72FD-50BE-8819-D20876D615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752600"/>
            <a:ext cx="6553200" cy="3803396"/>
          </a:xfrm>
          <a:prstGeom prst="rect">
            <a:avLst/>
          </a:prstGeom>
          <a:noFill/>
          <a:ln>
            <a:noFill/>
          </a:ln>
        </p:spPr>
      </p:pic>
    </p:spTree>
    <p:extLst>
      <p:ext uri="{BB962C8B-B14F-4D97-AF65-F5344CB8AC3E}">
        <p14:creationId xmlns:p14="http://schemas.microsoft.com/office/powerpoint/2010/main" val="317663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3D2697-1F65-3BF0-D138-775D64B03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853440"/>
            <a:ext cx="6781799" cy="4556760"/>
          </a:xfrm>
          <a:prstGeom prst="rect">
            <a:avLst/>
          </a:prstGeom>
          <a:noFill/>
          <a:ln>
            <a:noFill/>
          </a:ln>
        </p:spPr>
      </p:pic>
    </p:spTree>
    <p:extLst>
      <p:ext uri="{BB962C8B-B14F-4D97-AF65-F5344CB8AC3E}">
        <p14:creationId xmlns:p14="http://schemas.microsoft.com/office/powerpoint/2010/main" val="1221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C80155-3952-0074-0394-73613D1EE93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742950"/>
            <a:ext cx="6553200" cy="4591050"/>
          </a:xfrm>
          <a:prstGeom prst="rect">
            <a:avLst/>
          </a:prstGeom>
          <a:noFill/>
          <a:ln>
            <a:noFill/>
          </a:ln>
        </p:spPr>
      </p:pic>
    </p:spTree>
    <p:extLst>
      <p:ext uri="{BB962C8B-B14F-4D97-AF65-F5344CB8AC3E}">
        <p14:creationId xmlns:p14="http://schemas.microsoft.com/office/powerpoint/2010/main" val="287006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9170035" cy="1030878"/>
          </a:xfrm>
          <a:prstGeom prst="rect">
            <a:avLst/>
          </a:prstGeom>
        </p:spPr>
        <p:txBody>
          <a:bodyPr vert="horz" wrap="square" lIns="0" tIns="350348" rIns="0" bIns="0" rtlCol="0">
            <a:spAutoFit/>
          </a:bodyPr>
          <a:lstStyle/>
          <a:p>
            <a:pPr marL="12700">
              <a:lnSpc>
                <a:spcPct val="100000"/>
              </a:lnSpc>
              <a:spcBef>
                <a:spcPts val="130"/>
              </a:spcBef>
            </a:pPr>
            <a:r>
              <a:rPr b="1" spc="-45" dirty="0"/>
              <a:t>Introduction</a:t>
            </a:r>
          </a:p>
        </p:txBody>
      </p:sp>
      <p:sp>
        <p:nvSpPr>
          <p:cNvPr id="5" name="Text Placeholder 4"/>
          <p:cNvSpPr>
            <a:spLocks noGrp="1"/>
          </p:cNvSpPr>
          <p:nvPr>
            <p:ph type="body" idx="1"/>
          </p:nvPr>
        </p:nvSpPr>
        <p:spPr>
          <a:xfrm>
            <a:off x="685800" y="1600200"/>
            <a:ext cx="11145520" cy="3046988"/>
          </a:xfrm>
        </p:spPr>
        <p:txBody>
          <a:bodyPr/>
          <a:lstStyle/>
          <a:p>
            <a:pPr marL="285750" indent="-285750">
              <a:buFont typeface="Arial" panose="020B0604020202020204" pitchFamily="34" charset="0"/>
              <a:buChar char="•"/>
            </a:pPr>
            <a:r>
              <a:rPr lang="en-US" sz="1600" b="1" dirty="0">
                <a:latin typeface="Verdana" panose="020B0604030504040204" pitchFamily="34" charset="0"/>
                <a:ea typeface="Verdana" panose="020B0604030504040204" pitchFamily="34" charset="0"/>
              </a:rPr>
              <a:t>Purpose</a:t>
            </a:r>
            <a:r>
              <a:rPr lang="en-US" sz="1600" dirty="0">
                <a:latin typeface="Verdana" panose="020B0604030504040204" pitchFamily="34" charset="0"/>
                <a:ea typeface="Verdana" panose="020B0604030504040204" pitchFamily="34" charset="0"/>
              </a:rPr>
              <a:t>:</a:t>
            </a:r>
            <a:r>
              <a:rPr lang="en-US" dirty="0"/>
              <a:t> </a:t>
            </a:r>
            <a:r>
              <a:rPr lang="en-US" dirty="0">
                <a:latin typeface="Verdana" panose="020B0604030504040204" pitchFamily="34" charset="0"/>
                <a:ea typeface="Verdana" panose="020B0604030504040204" pitchFamily="34" charset="0"/>
              </a:rPr>
              <a:t>AgroDoc is a mobile app that uses advanced deep learning to help farmers improve their farming techniques. </a:t>
            </a:r>
          </a:p>
          <a:p>
            <a:endParaRPr lang="en-US" dirty="0"/>
          </a:p>
          <a:p>
            <a:pPr marL="285750" indent="-285750">
              <a:buFont typeface="Arial" panose="020B0604020202020204" pitchFamily="34" charset="0"/>
              <a:buChar char="•"/>
            </a:pPr>
            <a:r>
              <a:rPr lang="en-US" sz="1600" b="1" dirty="0">
                <a:latin typeface="Verdana" panose="020B0604030504040204" pitchFamily="34" charset="0"/>
                <a:ea typeface="Verdana" panose="020B0604030504040204" pitchFamily="34" charset="0"/>
              </a:rPr>
              <a:t>Features:</a:t>
            </a:r>
            <a:r>
              <a:rPr lang="en-US" b="1" dirty="0"/>
              <a:t> </a:t>
            </a:r>
          </a:p>
          <a:p>
            <a:r>
              <a:rPr lang="en-US" dirty="0"/>
              <a:t> </a:t>
            </a:r>
            <a:r>
              <a:rPr lang="en-US" dirty="0">
                <a:latin typeface="Verdana" panose="020B0604030504040204" pitchFamily="34" charset="0"/>
                <a:ea typeface="Verdana" panose="020B0604030504040204" pitchFamily="34" charset="0"/>
              </a:rPr>
              <a:t>   </a:t>
            </a:r>
            <a:r>
              <a:rPr lang="en-US" dirty="0">
                <a:solidFill>
                  <a:schemeClr val="tx1">
                    <a:lumMod val="75000"/>
                    <a:lumOff val="25000"/>
                  </a:schemeClr>
                </a:solidFill>
                <a:latin typeface="Verdana" panose="020B0604030504040204" pitchFamily="34" charset="0"/>
                <a:ea typeface="Verdana" panose="020B0604030504040204" pitchFamily="34" charset="0"/>
              </a:rPr>
              <a:t>- Disease Detection</a:t>
            </a:r>
            <a:r>
              <a:rPr lang="en-US" dirty="0">
                <a:solidFill>
                  <a:schemeClr val="tx1">
                    <a:lumMod val="75000"/>
                    <a:lumOff val="25000"/>
                  </a:schemeClr>
                </a:solidFill>
              </a:rPr>
              <a:t>: </a:t>
            </a:r>
            <a:r>
              <a:rPr lang="en-US" dirty="0">
                <a:latin typeface="Verdana" panose="020B0604030504040204" pitchFamily="34" charset="0"/>
                <a:ea typeface="Verdana" panose="020B0604030504040204" pitchFamily="34" charset="0"/>
              </a:rPr>
              <a:t>Identifies crop diseases using image analysis. </a:t>
            </a:r>
          </a:p>
          <a:p>
            <a:r>
              <a:rPr lang="en-US" dirty="0">
                <a:latin typeface="Verdana" panose="020B0604030504040204" pitchFamily="34" charset="0"/>
                <a:ea typeface="Verdana" panose="020B0604030504040204" pitchFamily="34" charset="0"/>
              </a:rPr>
              <a:t>    - </a:t>
            </a:r>
            <a:r>
              <a:rPr lang="en-US" dirty="0">
                <a:solidFill>
                  <a:schemeClr val="tx1">
                    <a:lumMod val="75000"/>
                    <a:lumOff val="25000"/>
                  </a:schemeClr>
                </a:solidFill>
                <a:latin typeface="Verdana" panose="020B0604030504040204" pitchFamily="34" charset="0"/>
                <a:ea typeface="Verdana" panose="020B0604030504040204" pitchFamily="34" charset="0"/>
              </a:rPr>
              <a:t>Crop Recommendations: </a:t>
            </a:r>
            <a:r>
              <a:rPr lang="en-US" dirty="0">
                <a:latin typeface="Verdana" panose="020B0604030504040204" pitchFamily="34" charset="0"/>
                <a:ea typeface="Verdana" panose="020B0604030504040204" pitchFamily="34" charset="0"/>
              </a:rPr>
              <a:t>Suggest suitable crops based on local conditions.</a:t>
            </a:r>
          </a:p>
          <a:p>
            <a:r>
              <a:rPr lang="en-US" dirty="0">
                <a:latin typeface="Verdana" panose="020B0604030504040204" pitchFamily="34" charset="0"/>
                <a:ea typeface="Verdana" panose="020B0604030504040204" pitchFamily="34" charset="0"/>
              </a:rPr>
              <a:t>    - </a:t>
            </a:r>
            <a:r>
              <a:rPr lang="en-US" dirty="0">
                <a:solidFill>
                  <a:schemeClr val="tx1">
                    <a:lumMod val="75000"/>
                    <a:lumOff val="25000"/>
                  </a:schemeClr>
                </a:solidFill>
                <a:latin typeface="Verdana" panose="020B0604030504040204" pitchFamily="34" charset="0"/>
                <a:ea typeface="Verdana" panose="020B0604030504040204" pitchFamily="34" charset="0"/>
              </a:rPr>
              <a:t>Fertilizer Suggestions: </a:t>
            </a:r>
            <a:r>
              <a:rPr lang="en-US" dirty="0">
                <a:latin typeface="Verdana" panose="020B0604030504040204" pitchFamily="34" charset="0"/>
                <a:ea typeface="Verdana" panose="020B0604030504040204" pitchFamily="34" charset="0"/>
              </a:rPr>
              <a:t>Recommends the best fertilizers for optimal crop growth.</a:t>
            </a:r>
          </a:p>
          <a:p>
            <a:endParaRPr lang="en-US" dirty="0"/>
          </a:p>
          <a:p>
            <a:endParaRPr lang="en-US" dirty="0"/>
          </a:p>
          <a:p>
            <a:pPr marL="285750" indent="-285750">
              <a:buFont typeface="Arial" panose="020B0604020202020204" pitchFamily="34" charset="0"/>
              <a:buChar char="•"/>
            </a:pPr>
            <a:r>
              <a:rPr lang="en-US" dirty="0"/>
              <a:t> </a:t>
            </a:r>
            <a:r>
              <a:rPr lang="en-US" sz="1600" b="1" dirty="0">
                <a:latin typeface="Verdana" panose="020B0604030504040204" pitchFamily="34" charset="0"/>
                <a:ea typeface="Verdana" panose="020B0604030504040204" pitchFamily="34" charset="0"/>
              </a:rPr>
              <a:t>Goal:</a:t>
            </a:r>
            <a:r>
              <a:rPr lang="en-US" dirty="0"/>
              <a:t> </a:t>
            </a:r>
            <a:r>
              <a:rPr lang="en-US" dirty="0">
                <a:latin typeface="Verdana" panose="020B0604030504040204" pitchFamily="34" charset="0"/>
                <a:ea typeface="Verdana" panose="020B0604030504040204" pitchFamily="34" charset="0"/>
              </a:rPr>
              <a:t>To empower farmers with useful tools and insights for healthier crops and more sustainable farming.</a:t>
            </a:r>
          </a:p>
        </p:txBody>
      </p:sp>
      <p:sp>
        <p:nvSpPr>
          <p:cNvPr id="4" name="TextBox 3"/>
          <p:cNvSpPr txBox="1"/>
          <p:nvPr/>
        </p:nvSpPr>
        <p:spPr>
          <a:xfrm>
            <a:off x="1219200" y="1828800"/>
            <a:ext cx="184731" cy="369332"/>
          </a:xfrm>
          <a:prstGeom prst="rect">
            <a:avLst/>
          </a:prstGeom>
          <a:noFill/>
        </p:spPr>
        <p:txBody>
          <a:bodyPr wrap="none" rtlCol="0">
            <a:spAutoFit/>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28600"/>
            <a:ext cx="9093835" cy="1030878"/>
          </a:xfrm>
          <a:prstGeom prst="rect">
            <a:avLst/>
          </a:prstGeom>
        </p:spPr>
        <p:txBody>
          <a:bodyPr vert="horz" wrap="square" lIns="0" tIns="350348" rIns="0" bIns="0" rtlCol="0">
            <a:spAutoFit/>
          </a:bodyPr>
          <a:lstStyle/>
          <a:p>
            <a:pPr marL="12700">
              <a:lnSpc>
                <a:spcPct val="100000"/>
              </a:lnSpc>
              <a:spcBef>
                <a:spcPts val="130"/>
              </a:spcBef>
            </a:pPr>
            <a:r>
              <a:rPr b="1" spc="-50" dirty="0"/>
              <a:t>Literature</a:t>
            </a:r>
            <a:r>
              <a:rPr b="1" spc="-165" dirty="0"/>
              <a:t> </a:t>
            </a:r>
            <a:r>
              <a:rPr b="1" spc="-30" dirty="0"/>
              <a:t>Review</a:t>
            </a:r>
          </a:p>
        </p:txBody>
      </p:sp>
      <p:graphicFrame>
        <p:nvGraphicFramePr>
          <p:cNvPr id="6" name="Table 5"/>
          <p:cNvGraphicFramePr>
            <a:graphicFrameLocks noGrp="1"/>
          </p:cNvGraphicFramePr>
          <p:nvPr>
            <p:extLst>
              <p:ext uri="{D42A27DB-BD31-4B8C-83A1-F6EECF244321}">
                <p14:modId xmlns:p14="http://schemas.microsoft.com/office/powerpoint/2010/main" val="79318425"/>
              </p:ext>
            </p:extLst>
          </p:nvPr>
        </p:nvGraphicFramePr>
        <p:xfrm>
          <a:off x="762000" y="1447800"/>
          <a:ext cx="10591800" cy="40843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tblGrid>
              <a:tr h="67056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65" dirty="0">
                          <a:solidFill>
                            <a:srgbClr val="FFFFFF"/>
                          </a:solidFill>
                          <a:latin typeface="Cambria"/>
                          <a:cs typeface="Cambria"/>
                        </a:rPr>
                        <a:t>   Paper</a:t>
                      </a:r>
                      <a:r>
                        <a:rPr lang="en-US" sz="1800" b="1" spc="240" dirty="0">
                          <a:solidFill>
                            <a:srgbClr val="FFFFFF"/>
                          </a:solidFill>
                          <a:latin typeface="Cambria"/>
                          <a:cs typeface="Cambria"/>
                        </a:rPr>
                        <a:t> </a:t>
                      </a:r>
                      <a:r>
                        <a:rPr lang="en-US" sz="1800" b="1" spc="95" dirty="0">
                          <a:solidFill>
                            <a:srgbClr val="FFFFFF"/>
                          </a:solidFill>
                          <a:latin typeface="Cambria"/>
                          <a:cs typeface="Cambria"/>
                        </a:rPr>
                        <a:t>Name</a:t>
                      </a:r>
                      <a:endParaRPr lang="en-US" sz="1800" dirty="0">
                        <a:latin typeface="Cambria"/>
                        <a:cs typeface="Cambria"/>
                      </a:endParaRPr>
                    </a:p>
                    <a:p>
                      <a:endParaRPr lang="en-U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800" b="1" spc="65" dirty="0">
                          <a:solidFill>
                            <a:srgbClr val="FFFFFF"/>
                          </a:solidFill>
                          <a:latin typeface="Cambria"/>
                          <a:cs typeface="Cambria"/>
                        </a:rPr>
                        <a:t> Problem     Addressed</a:t>
                      </a:r>
                      <a:endParaRPr lang="en-US" sz="1800" dirty="0">
                        <a:latin typeface="Cambria"/>
                        <a:cs typeface="Cambria"/>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120" dirty="0">
                          <a:solidFill>
                            <a:srgbClr val="FFFFFF"/>
                          </a:solidFill>
                          <a:latin typeface="Cambria"/>
                          <a:cs typeface="Cambria"/>
                        </a:rPr>
                        <a:t>Solution</a:t>
                      </a:r>
                      <a:r>
                        <a:rPr lang="en-US" sz="1800" b="1" spc="245" dirty="0">
                          <a:solidFill>
                            <a:srgbClr val="FFFFFF"/>
                          </a:solidFill>
                          <a:latin typeface="Cambria"/>
                          <a:cs typeface="Cambria"/>
                        </a:rPr>
                        <a:t> </a:t>
                      </a:r>
                      <a:r>
                        <a:rPr lang="en-US" sz="1800" b="1" spc="65" dirty="0">
                          <a:solidFill>
                            <a:srgbClr val="FFFFFF"/>
                          </a:solidFill>
                          <a:latin typeface="Cambria"/>
                          <a:cs typeface="Cambria"/>
                        </a:rPr>
                        <a:t>Proposed</a:t>
                      </a:r>
                      <a:endParaRPr lang="en-US" sz="1800" dirty="0">
                        <a:latin typeface="Cambria"/>
                        <a:cs typeface="Cambria"/>
                      </a:endParaRPr>
                    </a:p>
                    <a:p>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70" dirty="0">
                          <a:solidFill>
                            <a:srgbClr val="FFFFFF"/>
                          </a:solidFill>
                          <a:latin typeface="Cambria"/>
                          <a:cs typeface="Cambria"/>
                        </a:rPr>
                        <a:t>Drawbacks</a:t>
                      </a:r>
                      <a:endParaRPr lang="en-US" sz="1800" dirty="0">
                        <a:latin typeface="Cambria"/>
                        <a:cs typeface="Cambria"/>
                      </a:endParaRPr>
                    </a:p>
                    <a:p>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110" dirty="0">
                          <a:solidFill>
                            <a:srgbClr val="FFFFFF"/>
                          </a:solidFill>
                          <a:latin typeface="Cambria"/>
                          <a:cs typeface="Cambria"/>
                        </a:rPr>
                        <a:t>Limitations</a:t>
                      </a:r>
                      <a:endParaRPr lang="en-US" sz="1800" dirty="0">
                        <a:latin typeface="Cambria"/>
                        <a:cs typeface="Cambria"/>
                      </a:endParaRPr>
                    </a:p>
                    <a:p>
                      <a:endParaRPr lang="en-US" dirty="0"/>
                    </a:p>
                  </a:txBody>
                  <a:tcPr/>
                </a:tc>
                <a:extLst>
                  <a:ext uri="{0D108BD9-81ED-4DB2-BD59-A6C34878D82A}">
                    <a16:rowId xmlns:a16="http://schemas.microsoft.com/office/drawing/2014/main" val="10000"/>
                  </a:ext>
                </a:extLst>
              </a:tr>
              <a:tr h="67056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75" dirty="0">
                          <a:latin typeface="Cambria"/>
                          <a:cs typeface="Cambria"/>
                        </a:rPr>
                        <a:t>"Sustainable</a:t>
                      </a:r>
                      <a:r>
                        <a:rPr lang="en-US" sz="1200" spc="155" dirty="0">
                          <a:latin typeface="Cambria"/>
                          <a:cs typeface="Cambria"/>
                        </a:rPr>
                        <a:t> </a:t>
                      </a:r>
                      <a:r>
                        <a:rPr lang="en-US" sz="1200" spc="40" dirty="0">
                          <a:latin typeface="Cambria"/>
                          <a:cs typeface="Cambria"/>
                        </a:rPr>
                        <a:t>Pest </a:t>
                      </a:r>
                      <a:r>
                        <a:rPr lang="en-US" sz="1200" spc="70" dirty="0">
                          <a:latin typeface="Cambria"/>
                          <a:cs typeface="Cambria"/>
                        </a:rPr>
                        <a:t>Management"</a:t>
                      </a:r>
                      <a:r>
                        <a:rPr lang="en-US" sz="1200" spc="140" dirty="0">
                          <a:latin typeface="Cambria"/>
                          <a:cs typeface="Cambria"/>
                        </a:rPr>
                        <a:t> </a:t>
                      </a:r>
                      <a:r>
                        <a:rPr lang="en-US" sz="1200" spc="65" dirty="0">
                          <a:latin typeface="Cambria"/>
                          <a:cs typeface="Cambria"/>
                        </a:rPr>
                        <a:t>(Smith</a:t>
                      </a:r>
                      <a:r>
                        <a:rPr lang="en-US" sz="1200" spc="140" dirty="0">
                          <a:latin typeface="Cambria"/>
                          <a:cs typeface="Cambria"/>
                        </a:rPr>
                        <a:t> </a:t>
                      </a:r>
                      <a:r>
                        <a:rPr lang="en-US" sz="1200" spc="-25" dirty="0">
                          <a:latin typeface="Cambria"/>
                          <a:cs typeface="Cambria"/>
                        </a:rPr>
                        <a:t>et </a:t>
                      </a:r>
                      <a:r>
                        <a:rPr lang="en-US" sz="1200" spc="95" dirty="0">
                          <a:latin typeface="Cambria"/>
                          <a:cs typeface="Cambria"/>
                        </a:rPr>
                        <a:t>al.,</a:t>
                      </a:r>
                      <a:r>
                        <a:rPr lang="en-US" sz="1200" spc="135" dirty="0">
                          <a:latin typeface="Cambria"/>
                          <a:cs typeface="Cambria"/>
                        </a:rPr>
                        <a:t> </a:t>
                      </a:r>
                      <a:r>
                        <a:rPr lang="en-US" sz="1200" spc="-10" dirty="0">
                          <a:latin typeface="Cambria"/>
                          <a:cs typeface="Cambria"/>
                        </a:rPr>
                        <a:t>2015)</a:t>
                      </a:r>
                      <a:endParaRPr lang="en-US" sz="1200" dirty="0">
                        <a:latin typeface="Cambria"/>
                        <a:cs typeface="Cambria"/>
                      </a:endParaRPr>
                    </a:p>
                    <a:p>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65" dirty="0">
                          <a:latin typeface="Cambria"/>
                          <a:cs typeface="Cambria"/>
                        </a:rPr>
                        <a:t>Increasing</a:t>
                      </a:r>
                      <a:r>
                        <a:rPr lang="en-US" sz="1200" spc="150" dirty="0">
                          <a:latin typeface="Cambria"/>
                          <a:cs typeface="Cambria"/>
                        </a:rPr>
                        <a:t> </a:t>
                      </a:r>
                      <a:r>
                        <a:rPr lang="en-US" sz="1200" spc="45" dirty="0">
                          <a:latin typeface="Cambria"/>
                          <a:cs typeface="Cambria"/>
                        </a:rPr>
                        <a:t>pesticide </a:t>
                      </a:r>
                      <a:r>
                        <a:rPr lang="en-US" sz="1200" spc="65" dirty="0">
                          <a:latin typeface="Cambria"/>
                          <a:cs typeface="Cambria"/>
                        </a:rPr>
                        <a:t>resistance</a:t>
                      </a:r>
                      <a:r>
                        <a:rPr lang="en-US" sz="1200" spc="135" dirty="0">
                          <a:latin typeface="Cambria"/>
                          <a:cs typeface="Cambria"/>
                        </a:rPr>
                        <a:t> </a:t>
                      </a:r>
                      <a:r>
                        <a:rPr lang="en-US" sz="1200" spc="95" dirty="0">
                          <a:latin typeface="Cambria"/>
                          <a:cs typeface="Cambria"/>
                        </a:rPr>
                        <a:t>and</a:t>
                      </a:r>
                      <a:r>
                        <a:rPr lang="en-US" sz="1200" spc="140" dirty="0">
                          <a:latin typeface="Cambria"/>
                          <a:cs typeface="Cambria"/>
                        </a:rPr>
                        <a:t> </a:t>
                      </a:r>
                      <a:r>
                        <a:rPr lang="en-US" sz="1200" spc="50" dirty="0">
                          <a:latin typeface="Cambria"/>
                          <a:cs typeface="Cambria"/>
                        </a:rPr>
                        <a:t>environmental degradation</a:t>
                      </a:r>
                      <a:endParaRPr lang="en-US" sz="1200" dirty="0">
                        <a:latin typeface="Cambria"/>
                        <a:cs typeface="Cambria"/>
                      </a:endParaRPr>
                    </a:p>
                    <a:p>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5" dirty="0">
                          <a:latin typeface="Cambria"/>
                          <a:cs typeface="Cambria"/>
                        </a:rPr>
                        <a:t>Adoption</a:t>
                      </a:r>
                      <a:r>
                        <a:rPr lang="en-US" sz="1200" spc="135" dirty="0">
                          <a:latin typeface="Cambria"/>
                          <a:cs typeface="Cambria"/>
                        </a:rPr>
                        <a:t> </a:t>
                      </a:r>
                      <a:r>
                        <a:rPr lang="en-US" sz="1200" dirty="0">
                          <a:latin typeface="Cambria"/>
                          <a:cs typeface="Cambria"/>
                        </a:rPr>
                        <a:t>of</a:t>
                      </a:r>
                      <a:r>
                        <a:rPr lang="en-US" sz="1200" spc="140" dirty="0">
                          <a:latin typeface="Cambria"/>
                          <a:cs typeface="Cambria"/>
                        </a:rPr>
                        <a:t> </a:t>
                      </a:r>
                      <a:r>
                        <a:rPr lang="en-US" sz="1200" spc="55" dirty="0">
                          <a:latin typeface="Cambria"/>
                          <a:cs typeface="Cambria"/>
                        </a:rPr>
                        <a:t>integrated</a:t>
                      </a:r>
                      <a:r>
                        <a:rPr lang="en-US" sz="1200" spc="140" dirty="0">
                          <a:latin typeface="Cambria"/>
                          <a:cs typeface="Cambria"/>
                        </a:rPr>
                        <a:t> </a:t>
                      </a:r>
                      <a:r>
                        <a:rPr lang="en-US" sz="1200" spc="45" dirty="0">
                          <a:latin typeface="Cambria"/>
                          <a:cs typeface="Cambria"/>
                        </a:rPr>
                        <a:t>pest </a:t>
                      </a:r>
                      <a:r>
                        <a:rPr lang="en-US" sz="1200" spc="80" dirty="0">
                          <a:latin typeface="Cambria"/>
                          <a:cs typeface="Cambria"/>
                        </a:rPr>
                        <a:t>management</a:t>
                      </a:r>
                      <a:r>
                        <a:rPr lang="en-US" sz="1200" spc="130" dirty="0">
                          <a:latin typeface="Cambria"/>
                          <a:cs typeface="Cambria"/>
                        </a:rPr>
                        <a:t> </a:t>
                      </a:r>
                      <a:r>
                        <a:rPr lang="en-US" sz="1200" dirty="0">
                          <a:latin typeface="Cambria"/>
                          <a:cs typeface="Cambria"/>
                        </a:rPr>
                        <a:t>(IPM)</a:t>
                      </a:r>
                      <a:r>
                        <a:rPr lang="en-US" sz="1200" spc="135" dirty="0">
                          <a:latin typeface="Cambria"/>
                          <a:cs typeface="Cambria"/>
                        </a:rPr>
                        <a:t> </a:t>
                      </a:r>
                      <a:r>
                        <a:rPr lang="en-US" sz="1200" spc="45" dirty="0">
                          <a:latin typeface="Cambria"/>
                          <a:cs typeface="Cambria"/>
                        </a:rPr>
                        <a:t>strategies </a:t>
                      </a:r>
                      <a:r>
                        <a:rPr lang="en-US" sz="1200" spc="70" dirty="0">
                          <a:latin typeface="Cambria"/>
                          <a:cs typeface="Cambria"/>
                        </a:rPr>
                        <a:t>including</a:t>
                      </a:r>
                      <a:r>
                        <a:rPr lang="en-US" sz="1200" spc="160" dirty="0">
                          <a:latin typeface="Cambria"/>
                          <a:cs typeface="Cambria"/>
                        </a:rPr>
                        <a:t> </a:t>
                      </a:r>
                      <a:r>
                        <a:rPr lang="en-US" sz="1200" spc="45" dirty="0">
                          <a:latin typeface="Cambria"/>
                          <a:cs typeface="Cambria"/>
                        </a:rPr>
                        <a:t>biological</a:t>
                      </a:r>
                      <a:r>
                        <a:rPr lang="en-US" sz="1200" spc="165" dirty="0">
                          <a:latin typeface="Cambria"/>
                          <a:cs typeface="Cambria"/>
                        </a:rPr>
                        <a:t> </a:t>
                      </a:r>
                      <a:r>
                        <a:rPr lang="en-US" sz="1200" spc="55" dirty="0">
                          <a:latin typeface="Cambria"/>
                          <a:cs typeface="Cambria"/>
                        </a:rPr>
                        <a:t>controls, crop</a:t>
                      </a:r>
                      <a:r>
                        <a:rPr lang="en-US" sz="1200" spc="135" dirty="0">
                          <a:latin typeface="Cambria"/>
                          <a:cs typeface="Cambria"/>
                        </a:rPr>
                        <a:t> </a:t>
                      </a:r>
                      <a:r>
                        <a:rPr lang="en-US" sz="1200" spc="55" dirty="0">
                          <a:latin typeface="Cambria"/>
                          <a:cs typeface="Cambria"/>
                        </a:rPr>
                        <a:t>rotation,</a:t>
                      </a:r>
                      <a:r>
                        <a:rPr lang="en-US" sz="1200" spc="135" dirty="0">
                          <a:latin typeface="Cambria"/>
                          <a:cs typeface="Cambria"/>
                        </a:rPr>
                        <a:t> </a:t>
                      </a:r>
                      <a:r>
                        <a:rPr lang="en-US" sz="1200" spc="95" dirty="0">
                          <a:latin typeface="Cambria"/>
                          <a:cs typeface="Cambria"/>
                        </a:rPr>
                        <a:t>and</a:t>
                      </a:r>
                      <a:r>
                        <a:rPr lang="en-US" sz="1200" spc="140" dirty="0">
                          <a:latin typeface="Cambria"/>
                          <a:cs typeface="Cambria"/>
                        </a:rPr>
                        <a:t> </a:t>
                      </a:r>
                      <a:r>
                        <a:rPr lang="en-US" sz="1200" spc="60" dirty="0">
                          <a:latin typeface="Cambria"/>
                          <a:cs typeface="Cambria"/>
                        </a:rPr>
                        <a:t>reduced </a:t>
                      </a:r>
                      <a:r>
                        <a:rPr lang="en-US" sz="1200" spc="55" dirty="0">
                          <a:latin typeface="Cambria"/>
                          <a:cs typeface="Cambria"/>
                        </a:rPr>
                        <a:t>pesticide</a:t>
                      </a:r>
                      <a:r>
                        <a:rPr lang="en-US" sz="1200" spc="140" dirty="0">
                          <a:latin typeface="Cambria"/>
                          <a:cs typeface="Cambria"/>
                        </a:rPr>
                        <a:t> </a:t>
                      </a:r>
                      <a:r>
                        <a:rPr lang="en-US" sz="1200" spc="70" dirty="0">
                          <a:latin typeface="Cambria"/>
                          <a:cs typeface="Cambria"/>
                        </a:rPr>
                        <a:t>use</a:t>
                      </a:r>
                      <a:endParaRPr lang="en-US" sz="1200" dirty="0">
                        <a:latin typeface="Cambria"/>
                        <a:cs typeface="Cambria"/>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5" dirty="0">
                          <a:latin typeface="Cambria"/>
                          <a:cs typeface="Cambria"/>
                        </a:rPr>
                        <a:t>Biological</a:t>
                      </a:r>
                      <a:r>
                        <a:rPr lang="en-US" sz="1200" spc="130" dirty="0">
                          <a:latin typeface="Cambria"/>
                          <a:cs typeface="Cambria"/>
                        </a:rPr>
                        <a:t> </a:t>
                      </a:r>
                      <a:r>
                        <a:rPr lang="en-US" sz="1200" spc="40" dirty="0">
                          <a:latin typeface="Cambria"/>
                          <a:cs typeface="Cambria"/>
                        </a:rPr>
                        <a:t>control </a:t>
                      </a:r>
                      <a:r>
                        <a:rPr lang="en-US" sz="1200" spc="85" dirty="0">
                          <a:latin typeface="Cambria"/>
                          <a:cs typeface="Cambria"/>
                        </a:rPr>
                        <a:t>may</a:t>
                      </a:r>
                      <a:r>
                        <a:rPr lang="en-US" sz="1200" spc="125" dirty="0">
                          <a:latin typeface="Cambria"/>
                          <a:cs typeface="Cambria"/>
                        </a:rPr>
                        <a:t> </a:t>
                      </a:r>
                      <a:r>
                        <a:rPr lang="en-US" sz="1200" spc="60" dirty="0">
                          <a:latin typeface="Cambria"/>
                          <a:cs typeface="Cambria"/>
                        </a:rPr>
                        <a:t>not</a:t>
                      </a:r>
                      <a:r>
                        <a:rPr lang="en-US" sz="1200" spc="125" dirty="0">
                          <a:latin typeface="Cambria"/>
                          <a:cs typeface="Cambria"/>
                        </a:rPr>
                        <a:t> </a:t>
                      </a:r>
                      <a:r>
                        <a:rPr lang="en-US" sz="1200" spc="55" dirty="0">
                          <a:latin typeface="Cambria"/>
                          <a:cs typeface="Cambria"/>
                        </a:rPr>
                        <a:t>be</a:t>
                      </a:r>
                      <a:r>
                        <a:rPr lang="en-US" sz="1200" spc="130" dirty="0">
                          <a:latin typeface="Cambria"/>
                          <a:cs typeface="Cambria"/>
                        </a:rPr>
                        <a:t> </a:t>
                      </a:r>
                      <a:r>
                        <a:rPr lang="en-US" sz="1200" spc="-10" dirty="0">
                          <a:latin typeface="Cambria"/>
                          <a:cs typeface="Cambria"/>
                        </a:rPr>
                        <a:t>effective </a:t>
                      </a:r>
                      <a:r>
                        <a:rPr lang="en-US" sz="1200" spc="65" dirty="0">
                          <a:latin typeface="Cambria"/>
                          <a:cs typeface="Cambria"/>
                        </a:rPr>
                        <a:t>in</a:t>
                      </a:r>
                      <a:r>
                        <a:rPr lang="en-US" sz="1200" spc="114" dirty="0">
                          <a:latin typeface="Cambria"/>
                          <a:cs typeface="Cambria"/>
                        </a:rPr>
                        <a:t> </a:t>
                      </a:r>
                      <a:r>
                        <a:rPr lang="en-US" sz="1200" spc="55" dirty="0">
                          <a:latin typeface="Cambria"/>
                          <a:cs typeface="Cambria"/>
                        </a:rPr>
                        <a:t>all</a:t>
                      </a:r>
                      <a:r>
                        <a:rPr lang="en-US" sz="1200" spc="125" dirty="0">
                          <a:latin typeface="Cambria"/>
                          <a:cs typeface="Cambria"/>
                        </a:rPr>
                        <a:t> </a:t>
                      </a:r>
                      <a:r>
                        <a:rPr lang="en-US" sz="1200" spc="55" dirty="0">
                          <a:latin typeface="Cambria"/>
                          <a:cs typeface="Cambria"/>
                        </a:rPr>
                        <a:t>climates</a:t>
                      </a:r>
                      <a:endParaRPr lang="en-US" sz="1200" dirty="0">
                        <a:latin typeface="Cambria"/>
                        <a:cs typeface="Cambria"/>
                      </a:endParaRPr>
                    </a:p>
                    <a:p>
                      <a:endParaRPr lang="en-US"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65" dirty="0">
                          <a:latin typeface="Cambria"/>
                          <a:cs typeface="Cambria"/>
                        </a:rPr>
                        <a:t>Needs</a:t>
                      </a:r>
                      <a:r>
                        <a:rPr lang="en-US" sz="1200" spc="125" dirty="0">
                          <a:latin typeface="Cambria"/>
                          <a:cs typeface="Cambria"/>
                        </a:rPr>
                        <a:t> </a:t>
                      </a:r>
                      <a:r>
                        <a:rPr lang="en-US" sz="1200" spc="80" dirty="0">
                          <a:latin typeface="Cambria"/>
                          <a:cs typeface="Cambria"/>
                        </a:rPr>
                        <a:t>high</a:t>
                      </a:r>
                      <a:r>
                        <a:rPr lang="en-US" sz="1200" spc="120" dirty="0">
                          <a:latin typeface="Cambria"/>
                          <a:cs typeface="Cambria"/>
                        </a:rPr>
                        <a:t> </a:t>
                      </a:r>
                      <a:r>
                        <a:rPr lang="en-US" sz="1200" spc="40" dirty="0">
                          <a:latin typeface="Cambria"/>
                          <a:cs typeface="Cambria"/>
                        </a:rPr>
                        <a:t>farmer </a:t>
                      </a:r>
                      <a:r>
                        <a:rPr lang="en-US" sz="1200" spc="55" dirty="0">
                          <a:latin typeface="Cambria"/>
                          <a:cs typeface="Cambria"/>
                        </a:rPr>
                        <a:t>knowledge</a:t>
                      </a:r>
                      <a:r>
                        <a:rPr lang="en-US" sz="1200" spc="125" dirty="0">
                          <a:latin typeface="Cambria"/>
                          <a:cs typeface="Cambria"/>
                        </a:rPr>
                        <a:t> </a:t>
                      </a:r>
                      <a:r>
                        <a:rPr lang="en-US" sz="1200" spc="70" dirty="0">
                          <a:latin typeface="Cambria"/>
                          <a:cs typeface="Cambria"/>
                        </a:rPr>
                        <a:t>and continuous </a:t>
                      </a:r>
                      <a:r>
                        <a:rPr lang="en-US" sz="1200" spc="45" dirty="0">
                          <a:latin typeface="Cambria"/>
                          <a:cs typeface="Cambria"/>
                        </a:rPr>
                        <a:t>monitoring</a:t>
                      </a:r>
                      <a:endParaRPr lang="en-US" sz="1200" dirty="0">
                        <a:latin typeface="Cambria"/>
                        <a:cs typeface="Cambria"/>
                      </a:endParaRPr>
                    </a:p>
                    <a:p>
                      <a:endParaRPr lang="en-US" dirty="0"/>
                    </a:p>
                  </a:txBody>
                  <a:tcPr/>
                </a:tc>
                <a:extLst>
                  <a:ext uri="{0D108BD9-81ED-4DB2-BD59-A6C34878D82A}">
                    <a16:rowId xmlns:a16="http://schemas.microsoft.com/office/drawing/2014/main" val="10001"/>
                  </a:ext>
                </a:extLst>
              </a:tr>
              <a:tr h="67056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60" dirty="0">
                          <a:latin typeface="Cambria"/>
                          <a:cs typeface="Cambria"/>
                        </a:rPr>
                        <a:t>"Crop</a:t>
                      </a:r>
                      <a:r>
                        <a:rPr lang="en-US" sz="1200" spc="145" dirty="0">
                          <a:latin typeface="Cambria"/>
                          <a:cs typeface="Cambria"/>
                        </a:rPr>
                        <a:t> </a:t>
                      </a:r>
                      <a:r>
                        <a:rPr lang="en-US" sz="1200" spc="45" dirty="0">
                          <a:latin typeface="Cambria"/>
                          <a:cs typeface="Cambria"/>
                        </a:rPr>
                        <a:t>Protection</a:t>
                      </a:r>
                      <a:r>
                        <a:rPr lang="en-US" sz="1200" spc="140" dirty="0">
                          <a:latin typeface="Cambria"/>
                          <a:cs typeface="Cambria"/>
                        </a:rPr>
                        <a:t> </a:t>
                      </a:r>
                      <a:r>
                        <a:rPr lang="en-US" sz="1200" spc="65" dirty="0">
                          <a:latin typeface="Cambria"/>
                          <a:cs typeface="Cambria"/>
                        </a:rPr>
                        <a:t>through </a:t>
                      </a:r>
                      <a:r>
                        <a:rPr lang="en-US" sz="1200" spc="10" dirty="0">
                          <a:latin typeface="Cambria"/>
                          <a:cs typeface="Cambria"/>
                        </a:rPr>
                        <a:t>Agroecology"</a:t>
                      </a:r>
                      <a:r>
                        <a:rPr lang="en-US" sz="1200" spc="300" dirty="0">
                          <a:latin typeface="Cambria"/>
                          <a:cs typeface="Cambria"/>
                        </a:rPr>
                        <a:t> </a:t>
                      </a:r>
                      <a:r>
                        <a:rPr lang="en-US" sz="1200" spc="10" dirty="0">
                          <a:latin typeface="Cambria"/>
                          <a:cs typeface="Cambria"/>
                        </a:rPr>
                        <a:t>(Brown</a:t>
                      </a:r>
                      <a:r>
                        <a:rPr lang="en-US" sz="1200" spc="305" dirty="0">
                          <a:latin typeface="Cambria"/>
                          <a:cs typeface="Cambria"/>
                        </a:rPr>
                        <a:t> </a:t>
                      </a:r>
                      <a:r>
                        <a:rPr lang="en-US" sz="1200" spc="10" dirty="0">
                          <a:latin typeface="Cambria"/>
                          <a:cs typeface="Cambria"/>
                        </a:rPr>
                        <a:t>et</a:t>
                      </a:r>
                      <a:r>
                        <a:rPr lang="en-US" sz="1200" spc="300" dirty="0">
                          <a:latin typeface="Cambria"/>
                          <a:cs typeface="Cambria"/>
                        </a:rPr>
                        <a:t> </a:t>
                      </a:r>
                      <a:r>
                        <a:rPr lang="en-US" sz="1200" spc="75" dirty="0">
                          <a:latin typeface="Cambria"/>
                          <a:cs typeface="Cambria"/>
                        </a:rPr>
                        <a:t>al., </a:t>
                      </a:r>
                      <a:r>
                        <a:rPr lang="en-US" sz="1200" spc="-10" dirty="0">
                          <a:latin typeface="Cambria"/>
                          <a:cs typeface="Cambria"/>
                        </a:rPr>
                        <a:t>2016)</a:t>
                      </a:r>
                    </a:p>
                  </a:txBody>
                  <a:tcPr/>
                </a:tc>
                <a:tc>
                  <a:txBody>
                    <a:bodyPr/>
                    <a:lstStyle/>
                    <a:p>
                      <a:r>
                        <a:rPr lang="en-US" sz="1200" spc="70" dirty="0">
                          <a:latin typeface="Cambria"/>
                          <a:cs typeface="Cambria"/>
                        </a:rPr>
                        <a:t>Conventional</a:t>
                      </a:r>
                      <a:r>
                        <a:rPr lang="en-US" sz="1200" spc="140" dirty="0">
                          <a:latin typeface="Cambria"/>
                          <a:cs typeface="Cambria"/>
                        </a:rPr>
                        <a:t> </a:t>
                      </a:r>
                      <a:r>
                        <a:rPr lang="en-US" sz="1200" spc="60" dirty="0">
                          <a:latin typeface="Cambria"/>
                          <a:cs typeface="Cambria"/>
                        </a:rPr>
                        <a:t>farming</a:t>
                      </a:r>
                      <a:r>
                        <a:rPr lang="en-US" sz="1200" spc="140" dirty="0">
                          <a:latin typeface="Cambria"/>
                          <a:cs typeface="Cambria"/>
                        </a:rPr>
                        <a:t> </a:t>
                      </a:r>
                      <a:r>
                        <a:rPr lang="en-US" sz="1200" spc="80" dirty="0">
                          <a:latin typeface="Cambria"/>
                          <a:cs typeface="Cambria"/>
                        </a:rPr>
                        <a:t>causing </a:t>
                      </a:r>
                      <a:r>
                        <a:rPr lang="en-US" sz="1200" spc="20" dirty="0">
                          <a:latin typeface="Cambria"/>
                          <a:cs typeface="Cambria"/>
                        </a:rPr>
                        <a:t>biodiversity</a:t>
                      </a:r>
                      <a:r>
                        <a:rPr lang="en-US" sz="1200" spc="409" dirty="0">
                          <a:latin typeface="Cambria"/>
                          <a:cs typeface="Cambria"/>
                        </a:rPr>
                        <a:t> </a:t>
                      </a:r>
                      <a:r>
                        <a:rPr lang="en-US" sz="1200" spc="45" dirty="0">
                          <a:latin typeface="Cambria"/>
                          <a:cs typeface="Cambria"/>
                        </a:rPr>
                        <a:t>loss</a:t>
                      </a:r>
                      <a:endParaRPr lang="en-US" sz="1200" dirty="0"/>
                    </a:p>
                  </a:txBody>
                  <a:tcPr/>
                </a:tc>
                <a:tc>
                  <a:txBody>
                    <a:bodyPr/>
                    <a:lstStyle/>
                    <a:p>
                      <a:r>
                        <a:rPr lang="en-US" sz="1200" spc="55" dirty="0">
                          <a:latin typeface="Cambria"/>
                          <a:cs typeface="Cambria"/>
                        </a:rPr>
                        <a:t>Incorporation</a:t>
                      </a:r>
                      <a:r>
                        <a:rPr lang="en-US" sz="1200" spc="135" dirty="0">
                          <a:latin typeface="Cambria"/>
                          <a:cs typeface="Cambria"/>
                        </a:rPr>
                        <a:t> </a:t>
                      </a:r>
                      <a:r>
                        <a:rPr lang="en-US" sz="1200" dirty="0">
                          <a:latin typeface="Cambria"/>
                          <a:cs typeface="Cambria"/>
                        </a:rPr>
                        <a:t>of</a:t>
                      </a:r>
                      <a:r>
                        <a:rPr lang="en-US" sz="1200" spc="145" dirty="0">
                          <a:latin typeface="Cambria"/>
                          <a:cs typeface="Cambria"/>
                        </a:rPr>
                        <a:t> </a:t>
                      </a:r>
                      <a:r>
                        <a:rPr lang="en-US" sz="1200" spc="40" dirty="0">
                          <a:latin typeface="Cambria"/>
                          <a:cs typeface="Cambria"/>
                        </a:rPr>
                        <a:t>agroecological </a:t>
                      </a:r>
                      <a:r>
                        <a:rPr lang="en-US" sz="1200" spc="65" dirty="0">
                          <a:latin typeface="Cambria"/>
                          <a:cs typeface="Cambria"/>
                        </a:rPr>
                        <a:t>practices</a:t>
                      </a:r>
                      <a:r>
                        <a:rPr lang="en-US" sz="1200" spc="130" dirty="0">
                          <a:latin typeface="Cambria"/>
                          <a:cs typeface="Cambria"/>
                        </a:rPr>
                        <a:t> </a:t>
                      </a:r>
                      <a:r>
                        <a:rPr lang="en-US" sz="1200" spc="50" dirty="0">
                          <a:latin typeface="Cambria"/>
                          <a:cs typeface="Cambria"/>
                        </a:rPr>
                        <a:t>into</a:t>
                      </a:r>
                      <a:r>
                        <a:rPr lang="en-US" sz="1200" spc="125" dirty="0">
                          <a:latin typeface="Cambria"/>
                          <a:cs typeface="Cambria"/>
                        </a:rPr>
                        <a:t> </a:t>
                      </a:r>
                      <a:r>
                        <a:rPr lang="en-US" sz="1200" spc="55" dirty="0">
                          <a:latin typeface="Cambria"/>
                          <a:cs typeface="Cambria"/>
                        </a:rPr>
                        <a:t>crop</a:t>
                      </a:r>
                      <a:r>
                        <a:rPr lang="en-US" sz="1200" spc="130" dirty="0">
                          <a:latin typeface="Cambria"/>
                          <a:cs typeface="Cambria"/>
                        </a:rPr>
                        <a:t> </a:t>
                      </a:r>
                      <a:r>
                        <a:rPr lang="en-US" sz="1200" spc="40" dirty="0">
                          <a:latin typeface="Cambria"/>
                          <a:cs typeface="Cambria"/>
                        </a:rPr>
                        <a:t>protection </a:t>
                      </a:r>
                      <a:r>
                        <a:rPr lang="en-US" sz="1200" spc="114" dirty="0">
                          <a:latin typeface="Cambria"/>
                          <a:cs typeface="Cambria"/>
                        </a:rPr>
                        <a:t>such</a:t>
                      </a:r>
                      <a:r>
                        <a:rPr lang="en-US" sz="1200" spc="130" dirty="0">
                          <a:latin typeface="Cambria"/>
                          <a:cs typeface="Cambria"/>
                        </a:rPr>
                        <a:t> </a:t>
                      </a:r>
                      <a:r>
                        <a:rPr lang="en-US" sz="1200" spc="100" dirty="0">
                          <a:latin typeface="Cambria"/>
                          <a:cs typeface="Cambria"/>
                        </a:rPr>
                        <a:t>as</a:t>
                      </a:r>
                      <a:r>
                        <a:rPr lang="en-US" sz="1200" spc="140" dirty="0">
                          <a:latin typeface="Cambria"/>
                          <a:cs typeface="Cambria"/>
                        </a:rPr>
                        <a:t> </a:t>
                      </a:r>
                      <a:r>
                        <a:rPr lang="en-US" sz="1200" spc="70" dirty="0">
                          <a:latin typeface="Cambria"/>
                          <a:cs typeface="Cambria"/>
                        </a:rPr>
                        <a:t>habitat</a:t>
                      </a:r>
                      <a:r>
                        <a:rPr lang="en-US" sz="1200" spc="130" dirty="0">
                          <a:latin typeface="Cambria"/>
                          <a:cs typeface="Cambria"/>
                        </a:rPr>
                        <a:t> </a:t>
                      </a:r>
                      <a:r>
                        <a:rPr lang="en-US" sz="1200" spc="40" dirty="0">
                          <a:latin typeface="Cambria"/>
                          <a:cs typeface="Cambria"/>
                        </a:rPr>
                        <a:t>diversification</a:t>
                      </a:r>
                      <a:endParaRPr lang="en-US" sz="1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5" dirty="0">
                          <a:latin typeface="Cambria"/>
                          <a:cs typeface="Cambria"/>
                        </a:rPr>
                        <a:t>Incorporation</a:t>
                      </a:r>
                      <a:r>
                        <a:rPr lang="en-US" sz="1200" spc="114" dirty="0">
                          <a:latin typeface="Cambria"/>
                          <a:cs typeface="Cambria"/>
                        </a:rPr>
                        <a:t> </a:t>
                      </a:r>
                      <a:r>
                        <a:rPr lang="en-US" sz="1200" spc="-25" dirty="0">
                          <a:latin typeface="Cambria"/>
                          <a:cs typeface="Cambria"/>
                        </a:rPr>
                        <a:t>of </a:t>
                      </a:r>
                      <a:r>
                        <a:rPr lang="en-US" sz="1200" spc="50" dirty="0">
                          <a:latin typeface="Cambria"/>
                          <a:cs typeface="Cambria"/>
                        </a:rPr>
                        <a:t>agroecological</a:t>
                      </a:r>
                      <a:r>
                        <a:rPr lang="en-US" sz="1200" spc="150" dirty="0">
                          <a:latin typeface="Cambria"/>
                          <a:cs typeface="Cambria"/>
                        </a:rPr>
                        <a:t> </a:t>
                      </a:r>
                      <a:r>
                        <a:rPr lang="en-US" sz="1200" spc="30" dirty="0">
                          <a:latin typeface="Cambria"/>
                          <a:cs typeface="Cambria"/>
                        </a:rPr>
                        <a:t>into </a:t>
                      </a:r>
                      <a:r>
                        <a:rPr lang="en-US" sz="1200" spc="55" dirty="0">
                          <a:latin typeface="Cambria"/>
                          <a:cs typeface="Cambria"/>
                        </a:rPr>
                        <a:t>crop</a:t>
                      </a:r>
                      <a:r>
                        <a:rPr lang="en-US" sz="1200" spc="130" dirty="0">
                          <a:latin typeface="Cambria"/>
                          <a:cs typeface="Cambria"/>
                        </a:rPr>
                        <a:t> </a:t>
                      </a:r>
                      <a:r>
                        <a:rPr lang="en-US" sz="1200" spc="50" dirty="0">
                          <a:latin typeface="Cambria"/>
                          <a:cs typeface="Cambria"/>
                        </a:rPr>
                        <a:t>protection</a:t>
                      </a:r>
                      <a:r>
                        <a:rPr lang="en-US" sz="1200" spc="125" dirty="0">
                          <a:latin typeface="Cambria"/>
                          <a:cs typeface="Cambria"/>
                        </a:rPr>
                        <a:t> </a:t>
                      </a:r>
                      <a:r>
                        <a:rPr lang="en-US" sz="1200" spc="95" dirty="0">
                          <a:latin typeface="Cambria"/>
                          <a:cs typeface="Cambria"/>
                        </a:rPr>
                        <a:t>such </a:t>
                      </a:r>
                      <a:r>
                        <a:rPr lang="en-US" sz="1200" spc="100" dirty="0">
                          <a:latin typeface="Cambria"/>
                          <a:cs typeface="Cambria"/>
                        </a:rPr>
                        <a:t>as</a:t>
                      </a:r>
                      <a:r>
                        <a:rPr lang="en-US" sz="1200" spc="125" dirty="0">
                          <a:latin typeface="Cambria"/>
                          <a:cs typeface="Cambria"/>
                        </a:rPr>
                        <a:t> </a:t>
                      </a:r>
                      <a:r>
                        <a:rPr lang="en-US" sz="1200" spc="60" dirty="0">
                          <a:latin typeface="Cambria"/>
                          <a:cs typeface="Cambria"/>
                        </a:rPr>
                        <a:t>habitat </a:t>
                      </a:r>
                      <a:r>
                        <a:rPr lang="en-US" sz="1200" spc="40" dirty="0">
                          <a:latin typeface="Cambria"/>
                          <a:cs typeface="Cambria"/>
                        </a:rPr>
                        <a:t>diversification</a:t>
                      </a:r>
                      <a:endParaRPr lang="en-US" sz="1200" dirty="0">
                        <a:latin typeface="Cambria"/>
                        <a:cs typeface="Cambria"/>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60" dirty="0">
                          <a:latin typeface="Cambria"/>
                          <a:cs typeface="Cambria"/>
                        </a:rPr>
                        <a:t>Requires</a:t>
                      </a:r>
                      <a:r>
                        <a:rPr lang="en-US" sz="1200" spc="150" dirty="0">
                          <a:latin typeface="Cambria"/>
                          <a:cs typeface="Cambria"/>
                        </a:rPr>
                        <a:t> </a:t>
                      </a:r>
                      <a:r>
                        <a:rPr lang="en-US" sz="1200" spc="35" dirty="0">
                          <a:latin typeface="Cambria"/>
                          <a:cs typeface="Cambria"/>
                        </a:rPr>
                        <a:t>local </a:t>
                      </a:r>
                      <a:r>
                        <a:rPr lang="en-US" sz="1200" spc="70" dirty="0">
                          <a:latin typeface="Cambria"/>
                          <a:cs typeface="Cambria"/>
                        </a:rPr>
                        <a:t>adaptation</a:t>
                      </a:r>
                      <a:r>
                        <a:rPr lang="en-US" sz="1200" spc="130" dirty="0">
                          <a:latin typeface="Cambria"/>
                          <a:cs typeface="Cambria"/>
                        </a:rPr>
                        <a:t> </a:t>
                      </a:r>
                      <a:r>
                        <a:rPr lang="en-US" sz="1200" spc="70" dirty="0">
                          <a:latin typeface="Cambria"/>
                          <a:cs typeface="Cambria"/>
                        </a:rPr>
                        <a:t>and </a:t>
                      </a:r>
                      <a:r>
                        <a:rPr lang="en-US" sz="1200" spc="50" dirty="0">
                          <a:latin typeface="Cambria"/>
                          <a:cs typeface="Cambria"/>
                        </a:rPr>
                        <a:t>ecological</a:t>
                      </a:r>
                      <a:r>
                        <a:rPr lang="en-US" sz="1200" spc="140" dirty="0">
                          <a:latin typeface="Cambria"/>
                          <a:cs typeface="Cambria"/>
                        </a:rPr>
                        <a:t> </a:t>
                      </a:r>
                      <a:r>
                        <a:rPr lang="en-US" sz="1200" spc="45" dirty="0">
                          <a:latin typeface="Cambria"/>
                          <a:cs typeface="Cambria"/>
                        </a:rPr>
                        <a:t>knowledge</a:t>
                      </a:r>
                      <a:endParaRPr lang="en-US" sz="1200" dirty="0">
                        <a:latin typeface="Cambria"/>
                        <a:cs typeface="Cambria"/>
                      </a:endParaRPr>
                    </a:p>
                    <a:p>
                      <a:endParaRPr lang="en-US" dirty="0"/>
                    </a:p>
                  </a:txBody>
                  <a:tcPr/>
                </a:tc>
                <a:extLst>
                  <a:ext uri="{0D108BD9-81ED-4DB2-BD59-A6C34878D82A}">
                    <a16:rowId xmlns:a16="http://schemas.microsoft.com/office/drawing/2014/main" val="10002"/>
                  </a:ext>
                </a:extLst>
              </a:tr>
              <a:tr h="670560">
                <a:tc>
                  <a:txBody>
                    <a:bodyPr/>
                    <a:lstStyle/>
                    <a:p>
                      <a:pPr marL="0" marR="0" indent="0" algn="just" defTabSz="914400" eaLnBrk="1" fontAlgn="auto" latinLnBrk="0" hangingPunct="1">
                        <a:lnSpc>
                          <a:spcPct val="100000"/>
                        </a:lnSpc>
                        <a:spcBef>
                          <a:spcPts val="0"/>
                        </a:spcBef>
                        <a:spcAft>
                          <a:spcPts val="0"/>
                        </a:spcAft>
                        <a:buClrTx/>
                        <a:buSzTx/>
                        <a:buFontTx/>
                        <a:buNone/>
                        <a:tabLst/>
                        <a:defRPr/>
                      </a:pPr>
                      <a:r>
                        <a:rPr lang="en-US" sz="1200" spc="45" dirty="0">
                          <a:latin typeface="Cambria"/>
                          <a:cs typeface="Cambria"/>
                        </a:rPr>
                        <a:t>"Biological</a:t>
                      </a:r>
                      <a:r>
                        <a:rPr lang="en-US" sz="1200" spc="145" dirty="0">
                          <a:latin typeface="Cambria"/>
                          <a:cs typeface="Cambria"/>
                        </a:rPr>
                        <a:t> </a:t>
                      </a:r>
                      <a:r>
                        <a:rPr lang="en-US" sz="1200" spc="65" dirty="0">
                          <a:latin typeface="Cambria"/>
                          <a:cs typeface="Cambria"/>
                        </a:rPr>
                        <a:t>Control</a:t>
                      </a:r>
                      <a:r>
                        <a:rPr lang="en-US" sz="1200" spc="150" dirty="0">
                          <a:latin typeface="Cambria"/>
                          <a:cs typeface="Cambria"/>
                        </a:rPr>
                        <a:t> </a:t>
                      </a:r>
                      <a:r>
                        <a:rPr lang="en-US" sz="1200" spc="40" dirty="0">
                          <a:latin typeface="Cambria"/>
                          <a:cs typeface="Cambria"/>
                        </a:rPr>
                        <a:t>in </a:t>
                      </a:r>
                      <a:r>
                        <a:rPr lang="en-US" sz="1200" dirty="0">
                          <a:latin typeface="Cambria"/>
                          <a:cs typeface="Cambria"/>
                        </a:rPr>
                        <a:t>IPM"</a:t>
                      </a:r>
                      <a:r>
                        <a:rPr lang="en-US" sz="1200" spc="210" dirty="0">
                          <a:latin typeface="Cambria"/>
                          <a:cs typeface="Cambria"/>
                        </a:rPr>
                        <a:t> </a:t>
                      </a:r>
                      <a:r>
                        <a:rPr lang="en-US" sz="1200" spc="90" dirty="0">
                          <a:latin typeface="Cambria"/>
                          <a:cs typeface="Cambria"/>
                        </a:rPr>
                        <a:t>(Johnson</a:t>
                      </a:r>
                      <a:r>
                        <a:rPr lang="en-US" sz="1200" spc="215" dirty="0">
                          <a:latin typeface="Cambria"/>
                          <a:cs typeface="Cambria"/>
                        </a:rPr>
                        <a:t> </a:t>
                      </a:r>
                      <a:r>
                        <a:rPr lang="en-US" sz="1200" dirty="0">
                          <a:latin typeface="Cambria"/>
                          <a:cs typeface="Cambria"/>
                        </a:rPr>
                        <a:t>et</a:t>
                      </a:r>
                      <a:r>
                        <a:rPr lang="en-US" sz="1200" spc="215" dirty="0">
                          <a:latin typeface="Cambria"/>
                          <a:cs typeface="Cambria"/>
                        </a:rPr>
                        <a:t> </a:t>
                      </a:r>
                      <a:r>
                        <a:rPr lang="en-US" sz="1200" spc="75" dirty="0">
                          <a:latin typeface="Cambria"/>
                          <a:cs typeface="Cambria"/>
                        </a:rPr>
                        <a:t>al., </a:t>
                      </a:r>
                      <a:r>
                        <a:rPr lang="en-US" sz="1200" spc="-10" dirty="0">
                          <a:latin typeface="Cambria"/>
                          <a:cs typeface="Cambria"/>
                        </a:rPr>
                        <a:t>2017)</a:t>
                      </a:r>
                      <a:endParaRPr lang="en-US" sz="1200" dirty="0">
                        <a:latin typeface="Cambria"/>
                        <a:cs typeface="Cambria"/>
                      </a:endParaRPr>
                    </a:p>
                    <a:p>
                      <a:endParaRPr lang="en-US" sz="1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65" dirty="0">
                          <a:latin typeface="Cambria"/>
                          <a:cs typeface="Cambria"/>
                        </a:rPr>
                        <a:t>Over-</a:t>
                      </a:r>
                      <a:r>
                        <a:rPr lang="en-US" sz="1200" spc="55" dirty="0">
                          <a:latin typeface="Cambria"/>
                          <a:cs typeface="Cambria"/>
                        </a:rPr>
                        <a:t>reliance</a:t>
                      </a:r>
                      <a:r>
                        <a:rPr lang="en-US" sz="1200" spc="125" dirty="0">
                          <a:latin typeface="Cambria"/>
                          <a:cs typeface="Cambria"/>
                        </a:rPr>
                        <a:t> </a:t>
                      </a:r>
                      <a:r>
                        <a:rPr lang="en-US" sz="1200" spc="70" dirty="0">
                          <a:latin typeface="Cambria"/>
                          <a:cs typeface="Cambria"/>
                        </a:rPr>
                        <a:t>on</a:t>
                      </a:r>
                      <a:r>
                        <a:rPr lang="en-US" sz="1200" spc="125" dirty="0">
                          <a:latin typeface="Cambria"/>
                          <a:cs typeface="Cambria"/>
                        </a:rPr>
                        <a:t> </a:t>
                      </a:r>
                      <a:r>
                        <a:rPr lang="en-US" sz="1200" spc="65" dirty="0">
                          <a:latin typeface="Cambria"/>
                          <a:cs typeface="Cambria"/>
                        </a:rPr>
                        <a:t>chemical </a:t>
                      </a:r>
                      <a:r>
                        <a:rPr lang="en-US" sz="1200" spc="60" dirty="0">
                          <a:latin typeface="Cambria"/>
                          <a:cs typeface="Cambria"/>
                        </a:rPr>
                        <a:t>pesticides</a:t>
                      </a:r>
                      <a:r>
                        <a:rPr lang="en-US" sz="1200" spc="140" dirty="0">
                          <a:latin typeface="Cambria"/>
                          <a:cs typeface="Cambria"/>
                        </a:rPr>
                        <a:t> </a:t>
                      </a:r>
                      <a:r>
                        <a:rPr lang="en-US" sz="1200" spc="60" dirty="0">
                          <a:latin typeface="Cambria"/>
                          <a:cs typeface="Cambria"/>
                        </a:rPr>
                        <a:t>leading</a:t>
                      </a:r>
                      <a:r>
                        <a:rPr lang="en-US" sz="1200" spc="140" dirty="0">
                          <a:latin typeface="Cambria"/>
                          <a:cs typeface="Cambria"/>
                        </a:rPr>
                        <a:t> </a:t>
                      </a:r>
                      <a:r>
                        <a:rPr lang="en-US" sz="1200" spc="-25" dirty="0">
                          <a:latin typeface="Cambria"/>
                          <a:cs typeface="Cambria"/>
                        </a:rPr>
                        <a:t>to </a:t>
                      </a:r>
                      <a:r>
                        <a:rPr lang="en-US" sz="1200" spc="55" dirty="0">
                          <a:latin typeface="Cambria"/>
                          <a:cs typeface="Cambria"/>
                        </a:rPr>
                        <a:t>resistance</a:t>
                      </a:r>
                      <a:endParaRPr lang="en-US" sz="1200" dirty="0">
                        <a:latin typeface="Cambria"/>
                        <a:cs typeface="Cambria"/>
                      </a:endParaRPr>
                    </a:p>
                    <a:p>
                      <a:endParaRPr lang="en-US" sz="1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95" dirty="0">
                          <a:latin typeface="Cambria"/>
                          <a:cs typeface="Cambria"/>
                        </a:rPr>
                        <a:t>Use</a:t>
                      </a:r>
                      <a:r>
                        <a:rPr lang="en-US" sz="1200" spc="140" dirty="0">
                          <a:latin typeface="Cambria"/>
                          <a:cs typeface="Cambria"/>
                        </a:rPr>
                        <a:t> </a:t>
                      </a:r>
                      <a:r>
                        <a:rPr lang="en-US" sz="1200" dirty="0">
                          <a:latin typeface="Cambria"/>
                          <a:cs typeface="Cambria"/>
                        </a:rPr>
                        <a:t>of</a:t>
                      </a:r>
                      <a:r>
                        <a:rPr lang="en-US" sz="1200" spc="140" dirty="0">
                          <a:latin typeface="Cambria"/>
                          <a:cs typeface="Cambria"/>
                        </a:rPr>
                        <a:t> </a:t>
                      </a:r>
                      <a:r>
                        <a:rPr lang="en-US" sz="1200" spc="80" dirty="0">
                          <a:latin typeface="Cambria"/>
                          <a:cs typeface="Cambria"/>
                        </a:rPr>
                        <a:t>natural</a:t>
                      </a:r>
                      <a:r>
                        <a:rPr lang="en-US" sz="1200" spc="145" dirty="0">
                          <a:latin typeface="Cambria"/>
                          <a:cs typeface="Cambria"/>
                        </a:rPr>
                        <a:t> </a:t>
                      </a:r>
                      <a:r>
                        <a:rPr lang="en-US" sz="1200" spc="55" dirty="0">
                          <a:latin typeface="Cambria"/>
                          <a:cs typeface="Cambria"/>
                        </a:rPr>
                        <a:t>predators</a:t>
                      </a:r>
                      <a:r>
                        <a:rPr lang="en-US" sz="1200" spc="140" dirty="0">
                          <a:latin typeface="Cambria"/>
                          <a:cs typeface="Cambria"/>
                        </a:rPr>
                        <a:t> </a:t>
                      </a:r>
                      <a:r>
                        <a:rPr lang="en-US" sz="1200" spc="70" dirty="0">
                          <a:latin typeface="Cambria"/>
                          <a:cs typeface="Cambria"/>
                        </a:rPr>
                        <a:t>and </a:t>
                      </a:r>
                      <a:r>
                        <a:rPr lang="en-US" sz="1200" spc="65" dirty="0">
                          <a:latin typeface="Cambria"/>
                          <a:cs typeface="Cambria"/>
                        </a:rPr>
                        <a:t>parasitoids</a:t>
                      </a:r>
                      <a:r>
                        <a:rPr lang="en-US" sz="1200" spc="125" dirty="0">
                          <a:latin typeface="Cambria"/>
                          <a:cs typeface="Cambria"/>
                        </a:rPr>
                        <a:t> </a:t>
                      </a:r>
                      <a:r>
                        <a:rPr lang="en-US" sz="1200" spc="65" dirty="0">
                          <a:latin typeface="Cambria"/>
                          <a:cs typeface="Cambria"/>
                        </a:rPr>
                        <a:t>in</a:t>
                      </a:r>
                      <a:r>
                        <a:rPr lang="en-US" sz="1200" spc="120" dirty="0">
                          <a:latin typeface="Cambria"/>
                          <a:cs typeface="Cambria"/>
                        </a:rPr>
                        <a:t> </a:t>
                      </a:r>
                      <a:r>
                        <a:rPr lang="en-US" sz="1200" spc="65" dirty="0">
                          <a:latin typeface="Cambria"/>
                          <a:cs typeface="Cambria"/>
                        </a:rPr>
                        <a:t>pest</a:t>
                      </a:r>
                      <a:r>
                        <a:rPr lang="en-US" sz="1200" spc="120" dirty="0">
                          <a:latin typeface="Cambria"/>
                          <a:cs typeface="Cambria"/>
                        </a:rPr>
                        <a:t> </a:t>
                      </a:r>
                      <a:r>
                        <a:rPr lang="en-US" sz="1200" spc="40" dirty="0">
                          <a:latin typeface="Cambria"/>
                          <a:cs typeface="Cambria"/>
                        </a:rPr>
                        <a:t>control</a:t>
                      </a:r>
                      <a:endParaRPr lang="en-US" sz="1200" dirty="0">
                        <a:latin typeface="Cambria"/>
                        <a:cs typeface="Cambria"/>
                      </a:endParaRPr>
                    </a:p>
                    <a:p>
                      <a:endParaRPr lang="en-US" sz="1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5" dirty="0">
                          <a:latin typeface="Cambria"/>
                          <a:cs typeface="Cambria"/>
                        </a:rPr>
                        <a:t>Unpredictable </a:t>
                      </a:r>
                      <a:r>
                        <a:rPr lang="en-US" sz="1200" spc="45" dirty="0">
                          <a:latin typeface="Cambria"/>
                          <a:cs typeface="Cambria"/>
                        </a:rPr>
                        <a:t>efficiency</a:t>
                      </a:r>
                      <a:r>
                        <a:rPr lang="en-US" sz="1200" spc="140" dirty="0">
                          <a:latin typeface="Cambria"/>
                          <a:cs typeface="Cambria"/>
                        </a:rPr>
                        <a:t> </a:t>
                      </a:r>
                      <a:r>
                        <a:rPr lang="en-US" sz="1200" spc="65" dirty="0">
                          <a:latin typeface="Cambria"/>
                          <a:cs typeface="Cambria"/>
                        </a:rPr>
                        <a:t>in</a:t>
                      </a:r>
                      <a:r>
                        <a:rPr lang="en-US" sz="1200" spc="140" dirty="0">
                          <a:latin typeface="Cambria"/>
                          <a:cs typeface="Cambria"/>
                        </a:rPr>
                        <a:t> </a:t>
                      </a:r>
                      <a:r>
                        <a:rPr lang="en-US" sz="1200" spc="-10" dirty="0">
                          <a:latin typeface="Cambria"/>
                          <a:cs typeface="Cambria"/>
                        </a:rPr>
                        <a:t>different </a:t>
                      </a:r>
                      <a:r>
                        <a:rPr lang="en-US" sz="1200" spc="50" dirty="0">
                          <a:latin typeface="Cambria"/>
                          <a:cs typeface="Cambria"/>
                        </a:rPr>
                        <a:t>environmental conditions</a:t>
                      </a:r>
                      <a:endParaRPr lang="en-US" sz="1200" dirty="0">
                        <a:latin typeface="Cambria"/>
                        <a:cs typeface="Cambria"/>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65" dirty="0">
                          <a:latin typeface="Cambria"/>
                          <a:cs typeface="Cambria"/>
                        </a:rPr>
                        <a:t>Sensitive</a:t>
                      </a:r>
                      <a:r>
                        <a:rPr lang="en-US" sz="1200" spc="120" dirty="0">
                          <a:latin typeface="Cambria"/>
                          <a:cs typeface="Cambria"/>
                        </a:rPr>
                        <a:t> </a:t>
                      </a:r>
                      <a:r>
                        <a:rPr lang="en-US" sz="1200" spc="-25" dirty="0">
                          <a:latin typeface="Cambria"/>
                          <a:cs typeface="Cambria"/>
                        </a:rPr>
                        <a:t>to </a:t>
                      </a:r>
                      <a:r>
                        <a:rPr lang="en-US" sz="1200" spc="50" dirty="0">
                          <a:latin typeface="Cambria"/>
                          <a:cs typeface="Cambria"/>
                        </a:rPr>
                        <a:t>ecological</a:t>
                      </a:r>
                      <a:r>
                        <a:rPr lang="en-US" sz="1200" spc="140" dirty="0">
                          <a:latin typeface="Cambria"/>
                          <a:cs typeface="Cambria"/>
                        </a:rPr>
                        <a:t> </a:t>
                      </a:r>
                      <a:r>
                        <a:rPr lang="en-US" sz="1200" spc="65" dirty="0">
                          <a:latin typeface="Cambria"/>
                          <a:cs typeface="Cambria"/>
                        </a:rPr>
                        <a:t>imbalance </a:t>
                      </a:r>
                      <a:r>
                        <a:rPr lang="en-US" sz="1200" spc="95" dirty="0">
                          <a:latin typeface="Cambria"/>
                          <a:cs typeface="Cambria"/>
                        </a:rPr>
                        <a:t>and</a:t>
                      </a:r>
                      <a:r>
                        <a:rPr lang="en-US" sz="1200" spc="130" dirty="0">
                          <a:latin typeface="Cambria"/>
                          <a:cs typeface="Cambria"/>
                        </a:rPr>
                        <a:t> </a:t>
                      </a:r>
                      <a:r>
                        <a:rPr lang="en-US" sz="1200" spc="50" dirty="0">
                          <a:latin typeface="Cambria"/>
                          <a:cs typeface="Cambria"/>
                        </a:rPr>
                        <a:t>requires</a:t>
                      </a:r>
                      <a:r>
                        <a:rPr lang="en-US" sz="1200" spc="130" dirty="0">
                          <a:latin typeface="Cambria"/>
                          <a:cs typeface="Cambria"/>
                        </a:rPr>
                        <a:t> </a:t>
                      </a:r>
                      <a:r>
                        <a:rPr lang="en-US" sz="1200" spc="55" dirty="0">
                          <a:latin typeface="Cambria"/>
                          <a:cs typeface="Cambria"/>
                        </a:rPr>
                        <a:t>time</a:t>
                      </a:r>
                      <a:r>
                        <a:rPr lang="en-US" sz="1200" spc="130" dirty="0">
                          <a:latin typeface="Cambria"/>
                          <a:cs typeface="Cambria"/>
                        </a:rPr>
                        <a:t> </a:t>
                      </a:r>
                      <a:r>
                        <a:rPr lang="en-US" sz="1200" spc="-25" dirty="0">
                          <a:latin typeface="Cambria"/>
                          <a:cs typeface="Cambria"/>
                        </a:rPr>
                        <a:t>to </a:t>
                      </a:r>
                      <a:r>
                        <a:rPr lang="en-US" sz="1200" spc="60" dirty="0">
                          <a:latin typeface="Cambria"/>
                          <a:cs typeface="Cambria"/>
                        </a:rPr>
                        <a:t>establish</a:t>
                      </a:r>
                      <a:endParaRPr lang="en-US" sz="1200" dirty="0">
                        <a:latin typeface="Cambria"/>
                        <a:cs typeface="Cambria"/>
                      </a:endParaRPr>
                    </a:p>
                    <a:p>
                      <a:endParaRPr lang="en-US" sz="1200" dirty="0"/>
                    </a:p>
                  </a:txBody>
                  <a:tcPr/>
                </a:tc>
                <a:extLst>
                  <a:ext uri="{0D108BD9-81ED-4DB2-BD59-A6C34878D82A}">
                    <a16:rowId xmlns:a16="http://schemas.microsoft.com/office/drawing/2014/main" val="10003"/>
                  </a:ext>
                </a:extLst>
              </a:tr>
              <a:tr h="67056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0" dirty="0">
                          <a:latin typeface="Cambria"/>
                          <a:cs typeface="Cambria"/>
                        </a:rPr>
                        <a:t>"Digital</a:t>
                      </a:r>
                      <a:r>
                        <a:rPr lang="en-US" sz="1200" spc="195" dirty="0">
                          <a:latin typeface="Cambria"/>
                          <a:cs typeface="Cambria"/>
                        </a:rPr>
                        <a:t> </a:t>
                      </a:r>
                      <a:r>
                        <a:rPr lang="en-US" sz="1200" dirty="0">
                          <a:latin typeface="Cambria"/>
                          <a:cs typeface="Cambria"/>
                        </a:rPr>
                        <a:t>Tools</a:t>
                      </a:r>
                      <a:r>
                        <a:rPr lang="en-US" sz="1200" spc="195" dirty="0">
                          <a:latin typeface="Cambria"/>
                          <a:cs typeface="Cambria"/>
                        </a:rPr>
                        <a:t> </a:t>
                      </a:r>
                      <a:r>
                        <a:rPr lang="en-US" sz="1200" spc="65" dirty="0">
                          <a:latin typeface="Cambria"/>
                          <a:cs typeface="Cambria"/>
                        </a:rPr>
                        <a:t>in</a:t>
                      </a:r>
                      <a:r>
                        <a:rPr lang="en-US" sz="1200" spc="195" dirty="0">
                          <a:latin typeface="Cambria"/>
                          <a:cs typeface="Cambria"/>
                        </a:rPr>
                        <a:t> </a:t>
                      </a:r>
                      <a:r>
                        <a:rPr lang="en-US" sz="1200" spc="45" dirty="0">
                          <a:latin typeface="Cambria"/>
                          <a:cs typeface="Cambria"/>
                        </a:rPr>
                        <a:t>Precision </a:t>
                      </a:r>
                      <a:r>
                        <a:rPr lang="en-US" sz="1200" spc="55" dirty="0">
                          <a:latin typeface="Cambria"/>
                          <a:cs typeface="Cambria"/>
                        </a:rPr>
                        <a:t>Agriculture"</a:t>
                      </a:r>
                      <a:r>
                        <a:rPr lang="en-US" sz="1200" spc="260" dirty="0">
                          <a:latin typeface="Cambria"/>
                          <a:cs typeface="Cambria"/>
                        </a:rPr>
                        <a:t> </a:t>
                      </a:r>
                      <a:r>
                        <a:rPr lang="en-US" sz="1200" spc="10" dirty="0">
                          <a:latin typeface="Cambria"/>
                          <a:cs typeface="Cambria"/>
                        </a:rPr>
                        <a:t>(Martinez</a:t>
                      </a:r>
                      <a:r>
                        <a:rPr lang="en-US" sz="1200" spc="260" dirty="0">
                          <a:latin typeface="Cambria"/>
                          <a:cs typeface="Cambria"/>
                        </a:rPr>
                        <a:t> </a:t>
                      </a:r>
                      <a:r>
                        <a:rPr lang="en-US" sz="1200" spc="80" dirty="0">
                          <a:latin typeface="Cambria"/>
                          <a:cs typeface="Cambria"/>
                        </a:rPr>
                        <a:t>&amp; </a:t>
                      </a:r>
                      <a:r>
                        <a:rPr lang="en-US" sz="1200" spc="65" dirty="0">
                          <a:latin typeface="Cambria"/>
                          <a:cs typeface="Cambria"/>
                        </a:rPr>
                        <a:t>Lee,</a:t>
                      </a:r>
                      <a:r>
                        <a:rPr lang="en-US" sz="1200" spc="120" dirty="0">
                          <a:latin typeface="Cambria"/>
                          <a:cs typeface="Cambria"/>
                        </a:rPr>
                        <a:t> </a:t>
                      </a:r>
                      <a:r>
                        <a:rPr lang="en-US" sz="1200" spc="-10" dirty="0">
                          <a:latin typeface="Cambria"/>
                          <a:cs typeface="Cambria"/>
                        </a:rPr>
                        <a:t>2018)</a:t>
                      </a:r>
                      <a:endParaRPr lang="en-US" sz="1200" dirty="0">
                        <a:latin typeface="Cambria"/>
                        <a:cs typeface="Cambria"/>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90" dirty="0">
                          <a:latin typeface="Cambria"/>
                          <a:cs typeface="Cambria"/>
                        </a:rPr>
                        <a:t>Lack</a:t>
                      </a:r>
                      <a:r>
                        <a:rPr lang="en-US" sz="1200" spc="140" dirty="0">
                          <a:latin typeface="Cambria"/>
                          <a:cs typeface="Cambria"/>
                        </a:rPr>
                        <a:t> </a:t>
                      </a:r>
                      <a:r>
                        <a:rPr lang="en-US" sz="1200" dirty="0">
                          <a:latin typeface="Cambria"/>
                          <a:cs typeface="Cambria"/>
                        </a:rPr>
                        <a:t>of</a:t>
                      </a:r>
                      <a:r>
                        <a:rPr lang="en-US" sz="1200" spc="140" dirty="0">
                          <a:latin typeface="Cambria"/>
                          <a:cs typeface="Cambria"/>
                        </a:rPr>
                        <a:t> </a:t>
                      </a:r>
                      <a:r>
                        <a:rPr lang="en-US" sz="1200" spc="55" dirty="0">
                          <a:latin typeface="Cambria"/>
                          <a:cs typeface="Cambria"/>
                        </a:rPr>
                        <a:t>precision</a:t>
                      </a:r>
                      <a:r>
                        <a:rPr lang="en-US" sz="1200" spc="135" dirty="0">
                          <a:latin typeface="Cambria"/>
                          <a:cs typeface="Cambria"/>
                        </a:rPr>
                        <a:t> </a:t>
                      </a:r>
                      <a:r>
                        <a:rPr lang="en-US" sz="1200" spc="65" dirty="0">
                          <a:latin typeface="Cambria"/>
                          <a:cs typeface="Cambria"/>
                        </a:rPr>
                        <a:t>in</a:t>
                      </a:r>
                      <a:r>
                        <a:rPr lang="en-US" sz="1200" spc="140" dirty="0">
                          <a:latin typeface="Cambria"/>
                          <a:cs typeface="Cambria"/>
                        </a:rPr>
                        <a:t> </a:t>
                      </a:r>
                      <a:r>
                        <a:rPr lang="en-US" sz="1200" spc="65" dirty="0">
                          <a:latin typeface="Cambria"/>
                          <a:cs typeface="Cambria"/>
                        </a:rPr>
                        <a:t>pest</a:t>
                      </a:r>
                      <a:r>
                        <a:rPr lang="en-US" sz="1200" spc="135" dirty="0">
                          <a:latin typeface="Cambria"/>
                          <a:cs typeface="Cambria"/>
                        </a:rPr>
                        <a:t> </a:t>
                      </a:r>
                      <a:r>
                        <a:rPr lang="en-US" sz="1200" spc="70" dirty="0">
                          <a:latin typeface="Cambria"/>
                          <a:cs typeface="Cambria"/>
                        </a:rPr>
                        <a:t>and </a:t>
                      </a:r>
                      <a:r>
                        <a:rPr lang="en-US" sz="1200" spc="65" dirty="0">
                          <a:latin typeface="Cambria"/>
                          <a:cs typeface="Cambria"/>
                        </a:rPr>
                        <a:t>disease</a:t>
                      </a:r>
                      <a:r>
                        <a:rPr lang="en-US" sz="1200" spc="150" dirty="0">
                          <a:latin typeface="Cambria"/>
                          <a:cs typeface="Cambria"/>
                        </a:rPr>
                        <a:t> </a:t>
                      </a:r>
                      <a:r>
                        <a:rPr lang="en-US" sz="1200" spc="45" dirty="0">
                          <a:latin typeface="Cambria"/>
                          <a:cs typeface="Cambria"/>
                        </a:rPr>
                        <a:t>detection</a:t>
                      </a:r>
                      <a:endParaRPr lang="en-US" sz="1200" dirty="0">
                        <a:latin typeface="Cambria"/>
                        <a:cs typeface="Cambria"/>
                      </a:endParaRPr>
                    </a:p>
                    <a:p>
                      <a:endParaRPr lang="en-US" sz="1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0" dirty="0">
                          <a:latin typeface="Cambria"/>
                          <a:cs typeface="Cambria"/>
                        </a:rPr>
                        <a:t>Utilization</a:t>
                      </a:r>
                      <a:r>
                        <a:rPr lang="en-US" sz="1200" spc="150" dirty="0">
                          <a:latin typeface="Cambria"/>
                          <a:cs typeface="Cambria"/>
                        </a:rPr>
                        <a:t> </a:t>
                      </a:r>
                      <a:r>
                        <a:rPr lang="en-US" sz="1200" dirty="0">
                          <a:latin typeface="Cambria"/>
                          <a:cs typeface="Cambria"/>
                        </a:rPr>
                        <a:t>of</a:t>
                      </a:r>
                      <a:r>
                        <a:rPr lang="en-US" sz="1200" spc="160" dirty="0">
                          <a:latin typeface="Cambria"/>
                          <a:cs typeface="Cambria"/>
                        </a:rPr>
                        <a:t> </a:t>
                      </a:r>
                      <a:r>
                        <a:rPr lang="en-US" sz="1200" spc="60" dirty="0">
                          <a:latin typeface="Cambria"/>
                          <a:cs typeface="Cambria"/>
                        </a:rPr>
                        <a:t>drones</a:t>
                      </a:r>
                      <a:r>
                        <a:rPr lang="en-US" sz="1200" spc="160" dirty="0">
                          <a:latin typeface="Cambria"/>
                          <a:cs typeface="Cambria"/>
                        </a:rPr>
                        <a:t> </a:t>
                      </a:r>
                      <a:r>
                        <a:rPr lang="en-US" sz="1200" spc="70" dirty="0">
                          <a:latin typeface="Cambria"/>
                          <a:cs typeface="Cambria"/>
                        </a:rPr>
                        <a:t>and </a:t>
                      </a:r>
                      <a:r>
                        <a:rPr lang="en-US" sz="1200" spc="65" dirty="0">
                          <a:latin typeface="Cambria"/>
                          <a:cs typeface="Cambria"/>
                        </a:rPr>
                        <a:t>sensor</a:t>
                      </a:r>
                      <a:r>
                        <a:rPr lang="en-US" sz="1200" spc="165" dirty="0">
                          <a:latin typeface="Cambria"/>
                          <a:cs typeface="Cambria"/>
                        </a:rPr>
                        <a:t> </a:t>
                      </a:r>
                      <a:r>
                        <a:rPr lang="en-US" sz="1200" spc="55" dirty="0">
                          <a:latin typeface="Cambria"/>
                          <a:cs typeface="Cambria"/>
                        </a:rPr>
                        <a:t>technologies</a:t>
                      </a:r>
                      <a:r>
                        <a:rPr lang="en-US" sz="1200" spc="170" dirty="0">
                          <a:latin typeface="Cambria"/>
                          <a:cs typeface="Cambria"/>
                        </a:rPr>
                        <a:t> </a:t>
                      </a:r>
                      <a:r>
                        <a:rPr lang="en-US" sz="1200" dirty="0">
                          <a:latin typeface="Cambria"/>
                          <a:cs typeface="Cambria"/>
                        </a:rPr>
                        <a:t>for</a:t>
                      </a:r>
                      <a:r>
                        <a:rPr lang="en-US" sz="1200" spc="170" dirty="0">
                          <a:latin typeface="Cambria"/>
                          <a:cs typeface="Cambria"/>
                        </a:rPr>
                        <a:t> </a:t>
                      </a:r>
                      <a:r>
                        <a:rPr lang="en-US" sz="1200" spc="30" dirty="0">
                          <a:latin typeface="Cambria"/>
                          <a:cs typeface="Cambria"/>
                        </a:rPr>
                        <a:t>real- </a:t>
                      </a:r>
                      <a:r>
                        <a:rPr lang="en-US" sz="1200" spc="55" dirty="0">
                          <a:latin typeface="Cambria"/>
                          <a:cs typeface="Cambria"/>
                        </a:rPr>
                        <a:t>time</a:t>
                      </a:r>
                      <a:r>
                        <a:rPr lang="en-US" sz="1200" spc="120" dirty="0">
                          <a:latin typeface="Cambria"/>
                          <a:cs typeface="Cambria"/>
                        </a:rPr>
                        <a:t> </a:t>
                      </a:r>
                      <a:r>
                        <a:rPr lang="en-US" sz="1200" spc="45" dirty="0">
                          <a:latin typeface="Cambria"/>
                          <a:cs typeface="Cambria"/>
                        </a:rPr>
                        <a:t>monitoring</a:t>
                      </a:r>
                      <a:endParaRPr lang="en-US" sz="1200" dirty="0">
                        <a:latin typeface="Cambria"/>
                        <a:cs typeface="Cambria"/>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80" dirty="0">
                          <a:latin typeface="Cambria"/>
                          <a:cs typeface="Cambria"/>
                        </a:rPr>
                        <a:t>High</a:t>
                      </a:r>
                      <a:r>
                        <a:rPr lang="en-US" sz="1200" spc="120" dirty="0">
                          <a:latin typeface="Cambria"/>
                          <a:cs typeface="Cambria"/>
                        </a:rPr>
                        <a:t> </a:t>
                      </a:r>
                      <a:r>
                        <a:rPr lang="en-US" sz="1200" spc="50" dirty="0">
                          <a:latin typeface="Cambria"/>
                          <a:cs typeface="Cambria"/>
                        </a:rPr>
                        <a:t>initial</a:t>
                      </a:r>
                      <a:r>
                        <a:rPr lang="en-US" sz="1200" spc="125" dirty="0">
                          <a:latin typeface="Cambria"/>
                          <a:cs typeface="Cambria"/>
                        </a:rPr>
                        <a:t> </a:t>
                      </a:r>
                      <a:r>
                        <a:rPr lang="en-US" sz="1200" spc="70" dirty="0">
                          <a:latin typeface="Cambria"/>
                          <a:cs typeface="Cambria"/>
                        </a:rPr>
                        <a:t>cost</a:t>
                      </a:r>
                      <a:r>
                        <a:rPr lang="en-US" sz="1200" spc="120" dirty="0">
                          <a:latin typeface="Cambria"/>
                          <a:cs typeface="Cambria"/>
                        </a:rPr>
                        <a:t> </a:t>
                      </a:r>
                      <a:r>
                        <a:rPr lang="en-US" sz="1200" spc="70" dirty="0">
                          <a:latin typeface="Cambria"/>
                          <a:cs typeface="Cambria"/>
                        </a:rPr>
                        <a:t>and technical</a:t>
                      </a:r>
                      <a:r>
                        <a:rPr lang="en-US" sz="1200" spc="155" dirty="0">
                          <a:latin typeface="Cambria"/>
                          <a:cs typeface="Cambria"/>
                        </a:rPr>
                        <a:t> </a:t>
                      </a:r>
                      <a:r>
                        <a:rPr lang="en-US" sz="1200" spc="65" dirty="0">
                          <a:latin typeface="Cambria"/>
                          <a:cs typeface="Cambria"/>
                        </a:rPr>
                        <a:t>know-</a:t>
                      </a:r>
                      <a:r>
                        <a:rPr lang="en-US" sz="1200" spc="25" dirty="0">
                          <a:latin typeface="Cambria"/>
                          <a:cs typeface="Cambria"/>
                        </a:rPr>
                        <a:t>how</a:t>
                      </a:r>
                      <a:endParaRPr lang="en-US" sz="1200" dirty="0">
                        <a:latin typeface="Cambria"/>
                        <a:cs typeface="Cambria"/>
                      </a:endParaRPr>
                    </a:p>
                    <a:p>
                      <a:endParaRPr lang="en-US" sz="12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spc="50" dirty="0">
                          <a:latin typeface="Cambria"/>
                          <a:cs typeface="Cambria"/>
                        </a:rPr>
                        <a:t>Not</a:t>
                      </a:r>
                      <a:r>
                        <a:rPr lang="en-US" sz="1200" spc="114" dirty="0">
                          <a:latin typeface="Cambria"/>
                          <a:cs typeface="Cambria"/>
                        </a:rPr>
                        <a:t> </a:t>
                      </a:r>
                      <a:r>
                        <a:rPr lang="en-US" sz="1200" spc="70" dirty="0">
                          <a:latin typeface="Cambria"/>
                          <a:cs typeface="Cambria"/>
                        </a:rPr>
                        <a:t>accessible</a:t>
                      </a:r>
                      <a:r>
                        <a:rPr lang="en-US" sz="1200" spc="125" dirty="0">
                          <a:latin typeface="Cambria"/>
                          <a:cs typeface="Cambria"/>
                        </a:rPr>
                        <a:t> </a:t>
                      </a:r>
                      <a:r>
                        <a:rPr lang="en-US" sz="1200" spc="-25" dirty="0">
                          <a:latin typeface="Cambria"/>
                          <a:cs typeface="Cambria"/>
                        </a:rPr>
                        <a:t>for </a:t>
                      </a:r>
                      <a:r>
                        <a:rPr lang="en-US" sz="1200" spc="75" dirty="0">
                          <a:latin typeface="Cambria"/>
                          <a:cs typeface="Cambria"/>
                        </a:rPr>
                        <a:t>small-</a:t>
                      </a:r>
                      <a:r>
                        <a:rPr lang="en-US" sz="1200" spc="70" dirty="0">
                          <a:latin typeface="Cambria"/>
                          <a:cs typeface="Cambria"/>
                        </a:rPr>
                        <a:t>scale</a:t>
                      </a:r>
                      <a:r>
                        <a:rPr lang="en-US" sz="1200" spc="160" dirty="0">
                          <a:latin typeface="Cambria"/>
                          <a:cs typeface="Cambria"/>
                        </a:rPr>
                        <a:t> </a:t>
                      </a:r>
                      <a:r>
                        <a:rPr lang="en-US" sz="1200" spc="50" dirty="0">
                          <a:latin typeface="Cambria"/>
                          <a:cs typeface="Cambria"/>
                        </a:rPr>
                        <a:t>farmers</a:t>
                      </a:r>
                      <a:endParaRPr lang="en-US" sz="1200" dirty="0">
                        <a:latin typeface="Cambria"/>
                        <a:cs typeface="Cambria"/>
                      </a:endParaRPr>
                    </a:p>
                    <a:p>
                      <a:endParaRPr lang="en-US" sz="12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75444"/>
            <a:ext cx="9246235" cy="1056640"/>
          </a:xfrm>
          <a:prstGeom prst="rect">
            <a:avLst/>
          </a:prstGeom>
        </p:spPr>
        <p:txBody>
          <a:bodyPr vert="horz" wrap="square" lIns="0" tIns="350348" rIns="0" bIns="0" rtlCol="0">
            <a:spAutoFit/>
          </a:bodyPr>
          <a:lstStyle/>
          <a:p>
            <a:pPr marL="12700">
              <a:lnSpc>
                <a:spcPct val="100000"/>
              </a:lnSpc>
              <a:spcBef>
                <a:spcPts val="130"/>
              </a:spcBef>
            </a:pPr>
            <a:r>
              <a:rPr b="1" spc="-50" dirty="0"/>
              <a:t>Research</a:t>
            </a:r>
            <a:r>
              <a:rPr b="1" spc="-200" dirty="0"/>
              <a:t> </a:t>
            </a:r>
            <a:r>
              <a:rPr b="1" dirty="0"/>
              <a:t>Gaps</a:t>
            </a:r>
            <a:r>
              <a:rPr b="1" spc="-175" dirty="0"/>
              <a:t> </a:t>
            </a:r>
            <a:r>
              <a:rPr b="1" spc="-20" dirty="0"/>
              <a:t>Identified</a:t>
            </a:r>
          </a:p>
        </p:txBody>
      </p:sp>
      <p:sp>
        <p:nvSpPr>
          <p:cNvPr id="3" name="Text Placeholder 2"/>
          <p:cNvSpPr>
            <a:spLocks noGrp="1"/>
          </p:cNvSpPr>
          <p:nvPr>
            <p:ph type="body" idx="1"/>
          </p:nvPr>
        </p:nvSpPr>
        <p:spPr>
          <a:xfrm>
            <a:off x="152400" y="1143000"/>
            <a:ext cx="11907520" cy="4431983"/>
          </a:xfrm>
        </p:spPr>
        <p:txBody>
          <a:bodyPr/>
          <a:lstStyle/>
          <a:p>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r>
              <a:rPr lang="en-US" sz="1600" b="1" dirty="0">
                <a:latin typeface="Times New Roman" panose="02020603050405020304" pitchFamily="18" charset="0"/>
                <a:ea typeface="Verdana" panose="020B0604030504040204" pitchFamily="34" charset="0"/>
                <a:cs typeface="Times New Roman" panose="02020603050405020304" pitchFamily="18" charset="0"/>
              </a:rPr>
              <a:t>Disease Detection </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No data: All the models built for disease detection are based on large data that is not available for most crops or even in a region. It prevents them from generalizing if the plants and diseases are less represented. </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Environmental factors: Most of the techniques developed to date are not environmentally friendly and take into consideration factors like temperature, humidity, and quality of soil that play a very crucial role in disease formation and detection. </a:t>
            </a:r>
          </a:p>
          <a:p>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r>
              <a:rPr lang="en-US" sz="1600" b="1" dirty="0">
                <a:latin typeface="Times New Roman" panose="02020603050405020304" pitchFamily="18" charset="0"/>
                <a:ea typeface="Verdana" panose="020B0604030504040204" pitchFamily="34" charset="0"/>
                <a:cs typeface="Times New Roman" panose="02020603050405020304" pitchFamily="18" charset="0"/>
              </a:rPr>
              <a:t>Crop Recommendation Systems </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Lack of personalization: Crop recommendation models in general are based on data that is not fully particularized for the unique needs of an individual farmer, yet more relevant, specific conditions under which a given field stands, such as prior yields or soil health. </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Most of the existing models have not considered changing climate patterns that affect crop suitability over time.</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Dynamic Data Integration: Most systems treat static data and are not updated in real-time by novel weather events, soil properties, or market conditions.</a:t>
            </a:r>
          </a:p>
          <a:p>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r>
              <a:rPr lang="en-US" sz="1600" b="1" dirty="0">
                <a:latin typeface="Times New Roman" panose="02020603050405020304" pitchFamily="18" charset="0"/>
                <a:ea typeface="Verdana" panose="020B0604030504040204" pitchFamily="34" charset="0"/>
                <a:cs typeface="Times New Roman" panose="02020603050405020304" pitchFamily="18" charset="0"/>
              </a:rPr>
              <a:t>Fertilizer Recommendation Systems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Nutrient Profile Limitations: Current models mainly recommend the three major nutrients N, P, and K and almost completely ignore the other nutrients, calcium and magnesium, and the micronutrients </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 Soil Degradation: Many of the above models fail to account for the period-dependent degradations that the soil undertakes.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Proposed</a:t>
            </a:r>
            <a:r>
              <a:rPr b="1" spc="-200" dirty="0"/>
              <a:t> </a:t>
            </a:r>
            <a:r>
              <a:rPr b="1" spc="-35" dirty="0"/>
              <a:t>Methodology</a:t>
            </a:r>
          </a:p>
        </p:txBody>
      </p:sp>
      <p:sp>
        <p:nvSpPr>
          <p:cNvPr id="3" name="Text Placeholder 2"/>
          <p:cNvSpPr>
            <a:spLocks noGrp="1"/>
          </p:cNvSpPr>
          <p:nvPr>
            <p:ph type="body" idx="1"/>
          </p:nvPr>
        </p:nvSpPr>
        <p:spPr>
          <a:xfrm>
            <a:off x="869950" y="1371601"/>
            <a:ext cx="10961370" cy="3989425"/>
          </a:xfrm>
        </p:spPr>
        <p:txBody>
          <a:bodyPr/>
          <a:lstStyle/>
          <a:p>
            <a:pPr marL="12700">
              <a:lnSpc>
                <a:spcPct val="100000"/>
              </a:lnSpc>
              <a:spcBef>
                <a:spcPts val="745"/>
              </a:spcBef>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AgroDoc</a:t>
            </a:r>
            <a:r>
              <a:rPr lang="en-US" sz="2000" b="1" spc="-6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Solution</a:t>
            </a:r>
            <a:r>
              <a:rPr lang="en-US" sz="2000" b="1" spc="-55"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spc="-10" dirty="0">
                <a:solidFill>
                  <a:schemeClr val="tx1">
                    <a:lumMod val="75000"/>
                    <a:lumOff val="25000"/>
                  </a:schemeClr>
                </a:solidFill>
                <a:latin typeface="Times New Roman" panose="02020603050405020304" pitchFamily="18" charset="0"/>
                <a:cs typeface="Times New Roman" panose="02020603050405020304" pitchFamily="18" charset="0"/>
              </a:rPr>
              <a:t>Overview</a:t>
            </a:r>
            <a:r>
              <a:rPr lang="en-US" sz="2000" spc="-1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438784" marR="5080" indent="3810">
              <a:lnSpc>
                <a:spcPct val="121100"/>
              </a:lnSpc>
              <a:spcBef>
                <a:spcPts val="229"/>
              </a:spcBef>
            </a:pPr>
            <a:r>
              <a:rPr lang="en-US" sz="1600" dirty="0">
                <a:latin typeface="Times New Roman" panose="02020603050405020304" pitchFamily="18" charset="0"/>
                <a:cs typeface="Times New Roman" panose="02020603050405020304" pitchFamily="18" charset="0"/>
              </a:rPr>
              <a:t>Integration</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Deep</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Learning:</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AgroDoc</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employs</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state-</a:t>
            </a:r>
            <a:r>
              <a:rPr lang="en-US" sz="1600" spc="-25" dirty="0">
                <a:latin typeface="Times New Roman" panose="02020603050405020304" pitchFamily="18" charset="0"/>
                <a:cs typeface="Times New Roman" panose="02020603050405020304" pitchFamily="18" charset="0"/>
              </a:rPr>
              <a:t>of-</a:t>
            </a:r>
            <a:r>
              <a:rPr lang="en-US" sz="1600" spc="-20" dirty="0">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art</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deep</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learning</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techniques,</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particularly </a:t>
            </a:r>
            <a:r>
              <a:rPr lang="en-US" sz="1600" dirty="0">
                <a:latin typeface="Times New Roman" panose="02020603050405020304" pitchFamily="18" charset="0"/>
                <a:cs typeface="Times New Roman" panose="02020603050405020304" pitchFamily="18" charset="0"/>
              </a:rPr>
              <a:t>Convolutional</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Neural</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Networks</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(CNNs),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tasks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like</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disease</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detection</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crop</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classification, </a:t>
            </a:r>
            <a:r>
              <a:rPr lang="en-US" sz="1600" dirty="0">
                <a:latin typeface="Times New Roman" panose="02020603050405020304" pitchFamily="18" charset="0"/>
                <a:cs typeface="Times New Roman" panose="02020603050405020304" pitchFamily="18" charset="0"/>
              </a:rPr>
              <a:t>enhancing</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accuracy</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efficiency</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identifying</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agricultural</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issues.</a:t>
            </a:r>
            <a:endParaRPr lang="en-US" sz="1600" dirty="0">
              <a:latin typeface="Times New Roman" panose="02020603050405020304" pitchFamily="18" charset="0"/>
              <a:cs typeface="Times New Roman" panose="02020603050405020304" pitchFamily="18" charset="0"/>
            </a:endParaRPr>
          </a:p>
          <a:p>
            <a:pPr marL="12700">
              <a:lnSpc>
                <a:spcPct val="100000"/>
              </a:lnSpc>
              <a:spcBef>
                <a:spcPts val="480"/>
              </a:spcBef>
            </a:pPr>
            <a:r>
              <a:rPr lang="en-US" sz="2000" b="1" spc="-10" dirty="0">
                <a:solidFill>
                  <a:schemeClr val="tx1">
                    <a:lumMod val="75000"/>
                    <a:lumOff val="25000"/>
                  </a:schemeClr>
                </a:solidFill>
                <a:uFill>
                  <a:solidFill>
                    <a:srgbClr val="8EB4E2"/>
                  </a:solidFill>
                </a:uFill>
                <a:latin typeface="Times New Roman" panose="02020603050405020304" pitchFamily="18" charset="0"/>
                <a:cs typeface="Times New Roman" panose="02020603050405020304" pitchFamily="18" charset="0"/>
              </a:rPr>
              <a:t>Modules</a:t>
            </a:r>
            <a:r>
              <a:rPr lang="en-US" sz="2000" spc="-1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55600" marR="107314" indent="-342900">
              <a:lnSpc>
                <a:spcPct val="100000"/>
              </a:lnSpc>
              <a:spcBef>
                <a:spcPts val="380"/>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Disease</a:t>
            </a:r>
            <a:r>
              <a:rPr lang="en-US" sz="1600" b="1" spc="-4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Detection</a:t>
            </a:r>
            <a:r>
              <a:rPr lang="en-US" sz="1600" b="1" spc="-4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Module</a:t>
            </a:r>
            <a:r>
              <a:rPr lang="en-US" sz="1600" b="1" spc="-35" dirty="0">
                <a:latin typeface="Times New Roman" panose="02020603050405020304" pitchFamily="18" charset="0"/>
                <a:cs typeface="Times New Roman" panose="02020603050405020304" pitchFamily="18" charset="0"/>
              </a:rPr>
              <a:t>: </a:t>
            </a:r>
            <a:r>
              <a:rPr lang="en-US" sz="1600" spc="-35" dirty="0">
                <a:latin typeface="Times New Roman" panose="02020603050405020304" pitchFamily="18" charset="0"/>
                <a:cs typeface="Times New Roman" panose="02020603050405020304" pitchFamily="18" charset="0"/>
              </a:rPr>
              <a:t>This module utilizes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CNN</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model</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trained</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diverse</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dataset</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plant</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images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identify </a:t>
            </a:r>
            <a:r>
              <a:rPr lang="en-US" sz="1600" dirty="0">
                <a:latin typeface="Times New Roman" panose="02020603050405020304" pitchFamily="18" charset="0"/>
                <a:cs typeface="Times New Roman" panose="02020603050405020304" pitchFamily="18" charset="0"/>
              </a:rPr>
              <a:t>diseases</a:t>
            </a:r>
            <a:r>
              <a:rPr lang="en-US" sz="1600" spc="-55" dirty="0">
                <a:latin typeface="Times New Roman" panose="02020603050405020304" pitchFamily="18" charset="0"/>
                <a:cs typeface="Times New Roman" panose="02020603050405020304" pitchFamily="18" charset="0"/>
              </a:rPr>
              <a:t> </a:t>
            </a:r>
            <a:r>
              <a:rPr lang="en-US" sz="1600" spc="-20" dirty="0">
                <a:latin typeface="Times New Roman" panose="02020603050405020304" pitchFamily="18" charset="0"/>
                <a:cs typeface="Times New Roman" panose="02020603050405020304" pitchFamily="18" charset="0"/>
              </a:rPr>
              <a:t>early.</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allows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timely</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interventions,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minimizing</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crop</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loss.</a:t>
            </a:r>
            <a:endParaRPr lang="en-US" sz="1600" dirty="0">
              <a:latin typeface="Times New Roman" panose="02020603050405020304" pitchFamily="18" charset="0"/>
              <a:cs typeface="Times New Roman" panose="02020603050405020304" pitchFamily="18" charset="0"/>
            </a:endParaRPr>
          </a:p>
          <a:p>
            <a:pPr marL="355600" marR="5080" indent="-342900">
              <a:lnSpc>
                <a:spcPct val="100000"/>
              </a:lnSpc>
              <a:spcBef>
                <a:spcPts val="380"/>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Crop</a:t>
            </a:r>
            <a:r>
              <a:rPr lang="en-US" sz="1600" b="1" spc="-9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Recommendation</a:t>
            </a:r>
            <a:r>
              <a:rPr lang="en-US" sz="1600" b="1" spc="-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Module</a:t>
            </a:r>
            <a:r>
              <a:rPr lang="en-US" sz="1600" spc="-10" dirty="0">
                <a:latin typeface="Times New Roman" panose="02020603050405020304" pitchFamily="18" charset="0"/>
                <a:cs typeface="Times New Roman" panose="02020603050405020304" pitchFamily="18" charset="0"/>
              </a:rPr>
              <a:t>:</a:t>
            </a:r>
            <a:r>
              <a:rPr lang="en-US" sz="1600" spc="-1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Incorporates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machine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learning</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analyze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soil</a:t>
            </a:r>
            <a:r>
              <a:rPr lang="en-US" sz="1600" spc="-5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conditions, </a:t>
            </a:r>
            <a:r>
              <a:rPr lang="en-US" sz="1600" dirty="0">
                <a:latin typeface="Times New Roman" panose="02020603050405020304" pitchFamily="18" charset="0"/>
                <a:cs typeface="Times New Roman" panose="02020603050405020304" pitchFamily="18" charset="0"/>
              </a:rPr>
              <a:t>climate</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data,</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local</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agricultural</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practices,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providing</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personalized</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crop</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suggestions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tailored</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specific</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regions.</a:t>
            </a:r>
            <a:endParaRPr lang="en-US" sz="1600" dirty="0">
              <a:latin typeface="Times New Roman" panose="02020603050405020304" pitchFamily="18" charset="0"/>
              <a:cs typeface="Times New Roman" panose="02020603050405020304" pitchFamily="18" charset="0"/>
            </a:endParaRPr>
          </a:p>
          <a:p>
            <a:pPr marL="355600" marR="372745" indent="-342900">
              <a:lnSpc>
                <a:spcPct val="100000"/>
              </a:lnSpc>
              <a:spcBef>
                <a:spcPts val="380"/>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Fertilizer</a:t>
            </a:r>
            <a:r>
              <a:rPr lang="en-US" sz="1600" b="1" spc="-6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Suggestion</a:t>
            </a:r>
            <a:r>
              <a:rPr lang="en-US" sz="1600" b="1" spc="-5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Module</a:t>
            </a:r>
            <a:r>
              <a:rPr lang="en-US" sz="1600" dirty="0">
                <a:latin typeface="Times New Roman" panose="02020603050405020304" pitchFamily="18" charset="0"/>
                <a:cs typeface="Times New Roman" panose="02020603050405020304" pitchFamily="18" charset="0"/>
              </a:rPr>
              <a: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Analyzes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soil</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health</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data</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recommend</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optimized</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fertilizer</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usage, </a:t>
            </a:r>
            <a:r>
              <a:rPr lang="en-US" sz="1600" dirty="0">
                <a:latin typeface="Times New Roman" panose="02020603050405020304" pitchFamily="18" charset="0"/>
                <a:cs typeface="Times New Roman" panose="02020603050405020304" pitchFamily="18" charset="0"/>
              </a:rPr>
              <a:t>improving</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crop</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yield</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while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minimizing</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environmental</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impact.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module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aims</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sustainable</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agriculture</a:t>
            </a:r>
            <a:r>
              <a:rPr lang="en-US" sz="1600" spc="-55" dirty="0">
                <a:latin typeface="Times New Roman" panose="02020603050405020304" pitchFamily="18" charset="0"/>
                <a:cs typeface="Times New Roman" panose="02020603050405020304" pitchFamily="18" charset="0"/>
              </a:rPr>
              <a:t> </a:t>
            </a:r>
            <a:r>
              <a:rPr lang="en-US" sz="1600" spc="-25" dirty="0">
                <a:latin typeface="Times New Roman" panose="02020603050405020304" pitchFamily="18" charset="0"/>
                <a:cs typeface="Times New Roman" panose="02020603050405020304" pitchFamily="18" charset="0"/>
              </a:rPr>
              <a:t>by </a:t>
            </a:r>
            <a:r>
              <a:rPr lang="en-US" sz="1600" dirty="0">
                <a:latin typeface="Times New Roman" panose="02020603050405020304" pitchFamily="18" charset="0"/>
                <a:cs typeface="Times New Roman" panose="02020603050405020304" pitchFamily="18" charset="0"/>
              </a:rPr>
              <a:t>ensuring</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efficient</a:t>
            </a:r>
            <a:r>
              <a:rPr lang="en-US" sz="1600" spc="-6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nutrient</a:t>
            </a:r>
            <a:r>
              <a:rPr lang="en-US" sz="1600" spc="-6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application.</a:t>
            </a:r>
            <a:endParaRPr lang="en-US" sz="1600" dirty="0">
              <a:latin typeface="Times New Roman" panose="02020603050405020304" pitchFamily="18" charset="0"/>
              <a:cs typeface="Times New Roman" panose="02020603050405020304" pitchFamily="18" charset="0"/>
            </a:endParaRPr>
          </a:p>
          <a:p>
            <a:pPr marL="355600" marR="382270" indent="-342900">
              <a:lnSpc>
                <a:spcPct val="100000"/>
              </a:lnSpc>
              <a:spcBef>
                <a:spcPts val="380"/>
              </a:spcBef>
              <a:buFont typeface="Arial MT"/>
              <a:buChar char="•"/>
              <a:tabLst>
                <a:tab pos="355600" algn="l"/>
              </a:tabLst>
            </a:pPr>
            <a:r>
              <a:rPr lang="en-US" sz="1600" b="1" spc="-10" dirty="0">
                <a:latin typeface="Times New Roman" panose="02020603050405020304" pitchFamily="18" charset="0"/>
                <a:cs typeface="Times New Roman" panose="02020603050405020304" pitchFamily="18" charset="0"/>
              </a:rPr>
              <a:t>User-</a:t>
            </a:r>
            <a:r>
              <a:rPr lang="en-US" sz="1600" b="1" dirty="0">
                <a:latin typeface="Times New Roman" panose="02020603050405020304" pitchFamily="18" charset="0"/>
                <a:cs typeface="Times New Roman" panose="02020603050405020304" pitchFamily="18" charset="0"/>
              </a:rPr>
              <a:t>Friendly</a:t>
            </a:r>
            <a:r>
              <a:rPr lang="en-US" sz="1600" b="1" spc="-4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Interface</a:t>
            </a:r>
            <a:r>
              <a:rPr lang="en-US" sz="1600" dirty="0">
                <a:latin typeface="Times New Roman" panose="02020603050405020304" pitchFamily="18" charset="0"/>
                <a:cs typeface="Times New Roman" panose="02020603050405020304" pitchFamily="18" charset="0"/>
              </a:rPr>
              <a:t>:</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Designed</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farmers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mind,</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AgroDoc</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features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5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mobile-</a:t>
            </a:r>
            <a:r>
              <a:rPr lang="en-US" sz="1600" dirty="0">
                <a:latin typeface="Times New Roman" panose="02020603050405020304" pitchFamily="18" charset="0"/>
                <a:cs typeface="Times New Roman" panose="02020603050405020304" pitchFamily="18" charset="0"/>
              </a:rPr>
              <a:t>friendly</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interface </a:t>
            </a:r>
            <a:r>
              <a:rPr lang="en-US" sz="1600" dirty="0">
                <a:latin typeface="Times New Roman" panose="02020603050405020304" pitchFamily="18" charset="0"/>
                <a:cs typeface="Times New Roman" panose="02020603050405020304" pitchFamily="18" charset="0"/>
              </a:rPr>
              <a:t>that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makes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accessible</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users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varying</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levels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technological</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expertise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Objectives</a:t>
            </a:r>
          </a:p>
        </p:txBody>
      </p:sp>
      <p:sp>
        <p:nvSpPr>
          <p:cNvPr id="3" name="Text Placeholder 2"/>
          <p:cNvSpPr>
            <a:spLocks noGrp="1"/>
          </p:cNvSpPr>
          <p:nvPr>
            <p:ph type="body" idx="1"/>
          </p:nvPr>
        </p:nvSpPr>
        <p:spPr>
          <a:xfrm>
            <a:off x="869950" y="1447800"/>
            <a:ext cx="10961370" cy="3825612"/>
          </a:xfrm>
        </p:spPr>
        <p:txBody>
          <a:bodyPr/>
          <a:lstStyle/>
          <a:p>
            <a:pPr marL="355600" marR="5080" indent="-342900">
              <a:lnSpc>
                <a:spcPts val="1730"/>
              </a:lnSpc>
              <a:spcBef>
                <a:spcPts val="310"/>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Enhance</a:t>
            </a:r>
            <a:r>
              <a:rPr lang="en-US" sz="1600" b="1" spc="-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Disease</a:t>
            </a:r>
            <a:r>
              <a:rPr lang="en-US" sz="1600" b="1" spc="-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Detection</a:t>
            </a:r>
            <a:r>
              <a:rPr lang="en-US" sz="1600" b="1" spc="-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Implement</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deep</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learning</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particularly</a:t>
            </a:r>
            <a:r>
              <a:rPr lang="en-US" sz="1600" spc="-5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CNNs, </a:t>
            </a:r>
            <a:r>
              <a:rPr lang="en-US" sz="1600" dirty="0">
                <a:latin typeface="Times New Roman" panose="02020603050405020304" pitchFamily="18" charset="0"/>
                <a:cs typeface="Times New Roman" panose="02020603050405020304" pitchFamily="18" charset="0"/>
              </a:rPr>
              <a:t>to</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achieve</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high</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accuracy</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identifying</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plant</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diseases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from</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images.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aims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minimize</a:t>
            </a:r>
            <a:r>
              <a:rPr lang="en-US" sz="1600" spc="-30" dirty="0">
                <a:latin typeface="Times New Roman" panose="02020603050405020304" pitchFamily="18" charset="0"/>
                <a:cs typeface="Times New Roman" panose="02020603050405020304" pitchFamily="18" charset="0"/>
              </a:rPr>
              <a:t> </a:t>
            </a:r>
            <a:r>
              <a:rPr lang="en-US" sz="1600" spc="-20" dirty="0">
                <a:latin typeface="Times New Roman" panose="02020603050405020304" pitchFamily="18" charset="0"/>
                <a:cs typeface="Times New Roman" panose="02020603050405020304" pitchFamily="18" charset="0"/>
              </a:rPr>
              <a:t>crop </a:t>
            </a:r>
            <a:r>
              <a:rPr lang="en-US" sz="1600" dirty="0">
                <a:latin typeface="Times New Roman" panose="02020603050405020304" pitchFamily="18" charset="0"/>
                <a:cs typeface="Times New Roman" panose="02020603050405020304" pitchFamily="18" charset="0"/>
              </a:rPr>
              <a:t>losses</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by</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enabling</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early</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intervention.</a:t>
            </a:r>
            <a:endParaRPr lang="en-US" sz="1600" dirty="0">
              <a:latin typeface="Times New Roman" panose="02020603050405020304" pitchFamily="18" charset="0"/>
              <a:cs typeface="Times New Roman" panose="02020603050405020304" pitchFamily="18" charset="0"/>
            </a:endParaRPr>
          </a:p>
          <a:p>
            <a:pPr>
              <a:lnSpc>
                <a:spcPct val="100000"/>
              </a:lnSpc>
              <a:spcBef>
                <a:spcPts val="525"/>
              </a:spcBef>
              <a:buFont typeface="Arial MT"/>
              <a:buChar char="•"/>
            </a:pPr>
            <a:endParaRPr lang="en-US" sz="1600" dirty="0">
              <a:latin typeface="Times New Roman" panose="02020603050405020304" pitchFamily="18" charset="0"/>
              <a:cs typeface="Times New Roman" panose="02020603050405020304" pitchFamily="18" charset="0"/>
            </a:endParaRPr>
          </a:p>
          <a:p>
            <a:pPr marL="355600" marR="347980" indent="-342900">
              <a:lnSpc>
                <a:spcPts val="1730"/>
              </a:lnSpc>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Provide</a:t>
            </a:r>
            <a:r>
              <a:rPr lang="en-US" sz="1600" b="1" spc="-6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Personalized</a:t>
            </a:r>
            <a:r>
              <a:rPr lang="en-US" sz="1600" b="1" spc="-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Crop</a:t>
            </a:r>
            <a:r>
              <a:rPr lang="en-US" sz="1600" b="1" spc="-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Recommendations</a:t>
            </a:r>
            <a:r>
              <a:rPr lang="en-US" sz="1600" dirty="0">
                <a:latin typeface="Times New Roman" panose="02020603050405020304" pitchFamily="18" charset="0"/>
                <a:cs typeface="Times New Roman" panose="02020603050405020304" pitchFamily="18" charset="0"/>
              </a:rPr>
              <a:t>:</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Utilize</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machine</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learning</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analyze</a:t>
            </a:r>
            <a:r>
              <a:rPr lang="en-US" sz="1600" spc="-4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various </a:t>
            </a:r>
            <a:r>
              <a:rPr lang="en-US" sz="1600" dirty="0">
                <a:latin typeface="Times New Roman" panose="02020603050405020304" pitchFamily="18" charset="0"/>
                <a:cs typeface="Times New Roman" panose="02020603050405020304" pitchFamily="18" charset="0"/>
              </a:rPr>
              <a:t>parameters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such</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soil</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health,</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climate</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conditions,</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local</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agricultural</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practices,</a:t>
            </a:r>
            <a:r>
              <a:rPr lang="en-US" sz="1600" spc="-5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allowing </a:t>
            </a:r>
            <a:r>
              <a:rPr lang="en-US" sz="1600" dirty="0">
                <a:latin typeface="Times New Roman" panose="02020603050405020304" pitchFamily="18" charset="0"/>
                <a:cs typeface="Times New Roman" panose="02020603050405020304" pitchFamily="18" charset="0"/>
              </a:rPr>
              <a:t>farmers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receive</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tailored</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crop</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suggestions</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maximize</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yield</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potential.</a:t>
            </a:r>
            <a:endParaRPr lang="en-US" sz="1600" dirty="0">
              <a:latin typeface="Times New Roman" panose="02020603050405020304" pitchFamily="18" charset="0"/>
              <a:cs typeface="Times New Roman" panose="02020603050405020304" pitchFamily="18" charset="0"/>
            </a:endParaRPr>
          </a:p>
          <a:p>
            <a:pPr>
              <a:lnSpc>
                <a:spcPct val="100000"/>
              </a:lnSpc>
              <a:spcBef>
                <a:spcPts val="530"/>
              </a:spcBef>
              <a:buFont typeface="Arial MT"/>
              <a:buChar char="•"/>
            </a:pPr>
            <a:endParaRPr lang="en-US" sz="1600" dirty="0">
              <a:latin typeface="Times New Roman" panose="02020603050405020304" pitchFamily="18" charset="0"/>
              <a:cs typeface="Times New Roman" panose="02020603050405020304" pitchFamily="18" charset="0"/>
            </a:endParaRPr>
          </a:p>
          <a:p>
            <a:pPr marL="355600" marR="86995" indent="-342900">
              <a:lnSpc>
                <a:spcPts val="1720"/>
              </a:lnSpc>
              <a:spcBef>
                <a:spcPts val="5"/>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Optimize</a:t>
            </a:r>
            <a:r>
              <a:rPr lang="en-US" sz="1600" b="1" spc="-4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Fertilizer</a:t>
            </a:r>
            <a:r>
              <a:rPr lang="en-US" sz="1600" b="1" spc="-4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Develop</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recommendation</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system</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analyzes</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soil</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data</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45" dirty="0">
                <a:latin typeface="Times New Roman" panose="02020603050405020304" pitchFamily="18" charset="0"/>
                <a:cs typeface="Times New Roman" panose="02020603050405020304" pitchFamily="18" charset="0"/>
              </a:rPr>
              <a:t> </a:t>
            </a:r>
            <a:r>
              <a:rPr lang="en-US" sz="1600" spc="-20" dirty="0">
                <a:latin typeface="Times New Roman" panose="02020603050405020304" pitchFamily="18" charset="0"/>
                <a:cs typeface="Times New Roman" panose="02020603050405020304" pitchFamily="18" charset="0"/>
              </a:rPr>
              <a:t>crop </a:t>
            </a:r>
            <a:r>
              <a:rPr lang="en-US" sz="1600" dirty="0">
                <a:latin typeface="Times New Roman" panose="02020603050405020304" pitchFamily="18" charset="0"/>
                <a:cs typeface="Times New Roman" panose="02020603050405020304" pitchFamily="18" charset="0"/>
              </a:rPr>
              <a:t>requirements,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ensuring</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efficient</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fertilizer</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application</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enhance</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productivity</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while</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promoting </a:t>
            </a:r>
            <a:r>
              <a:rPr lang="en-US" sz="1600" dirty="0">
                <a:latin typeface="Times New Roman" panose="02020603050405020304" pitchFamily="18" charset="0"/>
                <a:cs typeface="Times New Roman" panose="02020603050405020304" pitchFamily="18" charset="0"/>
              </a:rPr>
              <a:t>sustainability</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6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reducing</a:t>
            </a:r>
            <a:r>
              <a:rPr lang="en-US" sz="1600" spc="-5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environmental</a:t>
            </a:r>
            <a:r>
              <a:rPr lang="en-US" sz="1600" spc="-6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impact.</a:t>
            </a:r>
            <a:endParaRPr lang="en-US" sz="1600" dirty="0">
              <a:latin typeface="Times New Roman" panose="02020603050405020304" pitchFamily="18" charset="0"/>
              <a:cs typeface="Times New Roman" panose="02020603050405020304" pitchFamily="18" charset="0"/>
            </a:endParaRPr>
          </a:p>
          <a:p>
            <a:pPr>
              <a:lnSpc>
                <a:spcPct val="100000"/>
              </a:lnSpc>
              <a:spcBef>
                <a:spcPts val="545"/>
              </a:spcBef>
              <a:buFont typeface="Arial MT"/>
              <a:buChar char="•"/>
            </a:pPr>
            <a:endParaRPr lang="en-US" dirty="0">
              <a:latin typeface="Times New Roman" panose="02020603050405020304" pitchFamily="18" charset="0"/>
              <a:cs typeface="Times New Roman" panose="02020603050405020304" pitchFamily="18" charset="0"/>
            </a:endParaRPr>
          </a:p>
          <a:p>
            <a:pPr marL="355600" marR="5080" indent="-342900">
              <a:lnSpc>
                <a:spcPts val="1730"/>
              </a:lnSpc>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Increase</a:t>
            </a:r>
            <a:r>
              <a:rPr lang="en-US" sz="1600" b="1" spc="-4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Accessibility</a:t>
            </a:r>
            <a:r>
              <a:rPr lang="en-US" sz="1600" b="1" spc="-45"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of</a:t>
            </a:r>
            <a:r>
              <a:rPr lang="en-US" sz="1600" b="1" spc="-5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Technology</a:t>
            </a:r>
            <a:r>
              <a:rPr lang="en-US" sz="1600" dirty="0">
                <a:latin typeface="Times New Roman" panose="02020603050405020304" pitchFamily="18" charset="0"/>
                <a:cs typeface="Times New Roman" panose="02020603050405020304" pitchFamily="18" charset="0"/>
              </a:rPr>
              <a:t>:</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Design</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intuitive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mobile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application</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that</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simplifies</a:t>
            </a:r>
            <a:r>
              <a:rPr lang="en-US" sz="1600" spc="-40" dirty="0">
                <a:latin typeface="Times New Roman" panose="02020603050405020304" pitchFamily="18" charset="0"/>
                <a:cs typeface="Times New Roman" panose="02020603050405020304" pitchFamily="18" charset="0"/>
              </a:rPr>
              <a:t> </a:t>
            </a:r>
            <a:r>
              <a:rPr lang="en-US" sz="1600" spc="-25"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use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advanced</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agricultural</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technology</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farmers,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addressing</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digital</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divide</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making</a:t>
            </a:r>
            <a:r>
              <a:rPr lang="en-US" sz="1600" spc="-40" dirty="0">
                <a:latin typeface="Times New Roman" panose="02020603050405020304" pitchFamily="18" charset="0"/>
                <a:cs typeface="Times New Roman" panose="02020603050405020304" pitchFamily="18" charset="0"/>
              </a:rPr>
              <a:t> </a:t>
            </a:r>
            <a:r>
              <a:rPr lang="en-US" sz="1600" spc="-25" dirty="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easier</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a:t>
            </a:r>
            <a:r>
              <a:rPr lang="en-US" sz="1600" spc="-2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small-</a:t>
            </a:r>
            <a:r>
              <a:rPr lang="en-US" sz="1600" dirty="0">
                <a:latin typeface="Times New Roman" panose="02020603050405020304" pitchFamily="18" charset="0"/>
                <a:cs typeface="Times New Roman" panose="02020603050405020304" pitchFamily="18" charset="0"/>
              </a:rPr>
              <a:t>scale</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farmers</a:t>
            </a:r>
            <a:r>
              <a:rPr lang="en-US" sz="1600" spc="-2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access</a:t>
            </a:r>
            <a:r>
              <a:rPr lang="en-US" sz="1600" spc="-2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crucial</a:t>
            </a:r>
            <a:r>
              <a:rPr lang="en-US" sz="1600" spc="-2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information.</a:t>
            </a:r>
            <a:endParaRPr lang="en-US" sz="1600" dirty="0">
              <a:latin typeface="Times New Roman" panose="02020603050405020304" pitchFamily="18" charset="0"/>
              <a:cs typeface="Times New Roman" panose="02020603050405020304" pitchFamily="18" charset="0"/>
            </a:endParaRPr>
          </a:p>
          <a:p>
            <a:pPr>
              <a:lnSpc>
                <a:spcPct val="100000"/>
              </a:lnSpc>
              <a:spcBef>
                <a:spcPts val="525"/>
              </a:spcBef>
              <a:buFont typeface="Arial MT"/>
              <a:buChar char="•"/>
            </a:pPr>
            <a:endParaRPr lang="en-US" dirty="0">
              <a:latin typeface="Times New Roman" panose="02020603050405020304" pitchFamily="18" charset="0"/>
              <a:cs typeface="Times New Roman" panose="02020603050405020304" pitchFamily="18" charset="0"/>
            </a:endParaRPr>
          </a:p>
          <a:p>
            <a:pPr marL="355600" marR="409575" indent="-342900">
              <a:lnSpc>
                <a:spcPts val="1730"/>
              </a:lnSpc>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Integrate</a:t>
            </a:r>
            <a:r>
              <a:rPr lang="en-US" sz="1600" b="1" spc="-45"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Real-</a:t>
            </a:r>
            <a:r>
              <a:rPr lang="en-US" sz="1600" b="1" dirty="0">
                <a:latin typeface="Times New Roman" panose="02020603050405020304" pitchFamily="18" charset="0"/>
                <a:cs typeface="Times New Roman" panose="02020603050405020304" pitchFamily="18" charset="0"/>
              </a:rPr>
              <a:t>Time</a:t>
            </a:r>
            <a:r>
              <a:rPr lang="en-US" sz="1600" b="1" spc="-4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a:t>
            </a:r>
            <a:r>
              <a:rPr lang="en-US" sz="1600" b="1" spc="-4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a:t>
            </a:r>
            <a:r>
              <a:rPr lang="en-US" sz="1600" b="1" spc="-4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Informed</a:t>
            </a:r>
            <a:r>
              <a:rPr lang="en-US" sz="1600" b="1" spc="-40" dirty="0">
                <a:latin typeface="Times New Roman" panose="02020603050405020304" pitchFamily="18" charset="0"/>
                <a:cs typeface="Times New Roman" panose="02020603050405020304" pitchFamily="18" charset="0"/>
              </a:rPr>
              <a:t> </a:t>
            </a:r>
            <a:r>
              <a:rPr lang="en-US" sz="1600" b="1" spc="-10" dirty="0">
                <a:latin typeface="Times New Roman" panose="02020603050405020304" pitchFamily="18" charset="0"/>
                <a:cs typeface="Times New Roman" panose="02020603050405020304" pitchFamily="18" charset="0"/>
              </a:rPr>
              <a:t>Decision-</a:t>
            </a:r>
            <a:r>
              <a:rPr lang="en-US" sz="1600" b="1" dirty="0">
                <a:latin typeface="Times New Roman" panose="02020603050405020304" pitchFamily="18" charset="0"/>
                <a:cs typeface="Times New Roman" panose="02020603050405020304" pitchFamily="18" charset="0"/>
              </a:rPr>
              <a:t>Making</a:t>
            </a:r>
            <a:r>
              <a:rPr lang="en-US" sz="1600" dirty="0">
                <a:latin typeface="Times New Roman" panose="02020603050405020304" pitchFamily="18" charset="0"/>
                <a:cs typeface="Times New Roman" panose="02020603050405020304" pitchFamily="18" charset="0"/>
              </a:rPr>
              <a:t>:</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Incorporate</a:t>
            </a:r>
            <a:r>
              <a:rPr lang="en-US" sz="1600" spc="-40"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real-</a:t>
            </a:r>
            <a:r>
              <a:rPr lang="en-US" sz="1600" dirty="0">
                <a:latin typeface="Times New Roman" panose="02020603050405020304" pitchFamily="18" charset="0"/>
                <a:cs typeface="Times New Roman" panose="02020603050405020304" pitchFamily="18" charset="0"/>
              </a:rPr>
              <a:t>time</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weather </a:t>
            </a:r>
            <a:r>
              <a:rPr lang="en-US" sz="1600" dirty="0">
                <a:latin typeface="Times New Roman" panose="02020603050405020304" pitchFamily="18" charset="0"/>
                <a:cs typeface="Times New Roman" panose="02020603050405020304" pitchFamily="18" charset="0"/>
              </a:rPr>
              <a:t>updates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market</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trends</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into</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app,</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empowering</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farmers</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3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make</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timely</a:t>
            </a:r>
            <a:r>
              <a:rPr lang="en-US" sz="1600" spc="-4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3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informed </a:t>
            </a:r>
            <a:r>
              <a:rPr lang="en-US" sz="1600" dirty="0">
                <a:latin typeface="Times New Roman" panose="02020603050405020304" pitchFamily="18" charset="0"/>
                <a:cs typeface="Times New Roman" panose="02020603050405020304" pitchFamily="18" charset="0"/>
              </a:rPr>
              <a:t>decisions</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regarding</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crop</a:t>
            </a:r>
            <a:r>
              <a:rPr lang="en-US" sz="1600" spc="-4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management</a:t>
            </a:r>
            <a:r>
              <a:rPr lang="en-US" sz="1600" spc="-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45" dirty="0">
                <a:latin typeface="Times New Roman" panose="02020603050405020304" pitchFamily="18" charset="0"/>
                <a:cs typeface="Times New Roman" panose="02020603050405020304" pitchFamily="18" charset="0"/>
              </a:rPr>
              <a:t> </a:t>
            </a:r>
            <a:r>
              <a:rPr lang="en-US" sz="1600" spc="-10" dirty="0">
                <a:latin typeface="Times New Roman" panose="02020603050405020304" pitchFamily="18" charset="0"/>
                <a:cs typeface="Times New Roman" panose="02020603050405020304" pitchFamily="18" charset="0"/>
              </a:rPr>
              <a:t>sales.</a:t>
            </a:r>
            <a:endParaRPr lang="en-US" sz="16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75444"/>
            <a:ext cx="9093835" cy="1056640"/>
          </a:xfrm>
          <a:prstGeom prst="rect">
            <a:avLst/>
          </a:prstGeom>
        </p:spPr>
        <p:txBody>
          <a:bodyPr vert="horz" wrap="square" lIns="0" tIns="350348" rIns="0" bIns="0" rtlCol="0">
            <a:spAutoFit/>
          </a:bodyPr>
          <a:lstStyle/>
          <a:p>
            <a:pPr marL="12700">
              <a:lnSpc>
                <a:spcPct val="100000"/>
              </a:lnSpc>
              <a:spcBef>
                <a:spcPts val="130"/>
              </a:spcBef>
            </a:pPr>
            <a:r>
              <a:rPr b="1" spc="-65" dirty="0"/>
              <a:t>System</a:t>
            </a:r>
            <a:r>
              <a:rPr b="1" spc="-150" dirty="0"/>
              <a:t> </a:t>
            </a:r>
            <a:r>
              <a:rPr b="1" spc="-25" dirty="0"/>
              <a:t>Design</a:t>
            </a:r>
            <a:r>
              <a:rPr b="1" spc="-140" dirty="0"/>
              <a:t> </a:t>
            </a:r>
            <a:r>
              <a:rPr b="1" dirty="0"/>
              <a:t>&amp;</a:t>
            </a:r>
            <a:r>
              <a:rPr b="1" spc="-125" dirty="0"/>
              <a:t> </a:t>
            </a:r>
            <a:r>
              <a:rPr b="1" spc="-35" dirty="0"/>
              <a:t>Implementation</a:t>
            </a:r>
          </a:p>
        </p:txBody>
      </p:sp>
      <p:sp>
        <p:nvSpPr>
          <p:cNvPr id="3" name="Text Placeholder 2"/>
          <p:cNvSpPr>
            <a:spLocks noGrp="1"/>
          </p:cNvSpPr>
          <p:nvPr>
            <p:ph type="body" idx="1"/>
          </p:nvPr>
        </p:nvSpPr>
        <p:spPr>
          <a:xfrm>
            <a:off x="228600" y="1447800"/>
            <a:ext cx="11602720" cy="4678204"/>
          </a:xfrm>
        </p:spPr>
        <p:txBody>
          <a:bodyPr/>
          <a:lstStyle/>
          <a:p>
            <a:pPr marL="342900" indent="-342900">
              <a:buAutoNum type="arabicPeriod"/>
            </a:pPr>
            <a:r>
              <a:rPr lang="en-US" sz="1600" b="1" dirty="0">
                <a:latin typeface="Times New Roman" panose="02020603050405020304" pitchFamily="18" charset="0"/>
                <a:ea typeface="Verdana" panose="020B0604030504040204" pitchFamily="34" charset="0"/>
                <a:cs typeface="Times New Roman" panose="02020603050405020304" pitchFamily="18" charset="0"/>
              </a:rPr>
              <a:t>System Overview:</a:t>
            </a:r>
          </a:p>
          <a:p>
            <a:pPr algn="just"/>
            <a:r>
              <a:rPr lang="en-US" sz="1600" dirty="0">
                <a:latin typeface="Times New Roman" panose="02020603050405020304" pitchFamily="18" charset="0"/>
                <a:ea typeface="Verdana" panose="020B0604030504040204" pitchFamily="34" charset="0"/>
                <a:cs typeface="Times New Roman" panose="02020603050405020304" pitchFamily="18" charset="0"/>
              </a:rPr>
              <a:t>A mobile or web application this interacts with farmers, gathering data from the them and processing it using the Machine Learning models   to yield actionable insights as regards disease diagnosis, crop suggestions, and fertilizer recommendation. It can be cloud hosted for scalability and to secure data.</a:t>
            </a:r>
          </a:p>
          <a:p>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r>
              <a:rPr lang="en-US" sz="1600" b="1" dirty="0">
                <a:latin typeface="Times New Roman" panose="02020603050405020304" pitchFamily="18" charset="0"/>
                <a:ea typeface="Verdana" panose="020B0604030504040204" pitchFamily="34" charset="0"/>
                <a:cs typeface="Times New Roman" panose="02020603050405020304" pitchFamily="18" charset="0"/>
              </a:rPr>
              <a:t>2. Component of the System: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User Interface (UI)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Mobile app or Web app (Cross-platform framework like Flutter for mobile, React for web)</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Capture image of plants, input soil conditions, and fetching recommendations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Push notifications and alerts for disease outbreaks and seasonal crop recommendations Backend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User Details Database, Raw Input, Crop Historical Data, etc.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Data Storage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Image storage: Cloud Storage, such as AWS.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 Crop and Soil Information Storage: Relational such as PostgreSQL</a:t>
            </a:r>
          </a:p>
          <a:p>
            <a:pPr algn="l"/>
            <a:r>
              <a:rPr lang="en-US" sz="1600" dirty="0">
                <a:latin typeface="Times New Roman" panose="02020603050405020304" pitchFamily="18" charset="0"/>
                <a:ea typeface="Verdana" panose="020B0604030504040204" pitchFamily="34" charset="0"/>
                <a:cs typeface="Times New Roman" panose="02020603050405020304" pitchFamily="18" charset="0"/>
              </a:rPr>
              <a:t>             • Historical data storage: This will be to track User recommendations and disease outbreaks</a:t>
            </a:r>
          </a:p>
          <a:p>
            <a:pPr algn="l"/>
            <a:r>
              <a:rPr lang="en-US" sz="1600" dirty="0">
                <a:latin typeface="Times New Roman" panose="02020603050405020304" pitchFamily="18" charset="0"/>
                <a:ea typeface="Verdana" panose="020B0604030504040204" pitchFamily="34" charset="0"/>
                <a:cs typeface="Times New Roman" panose="02020603050405020304" pitchFamily="18" charset="0"/>
              </a:rPr>
              <a:t>       - Machine Learning Models</a:t>
            </a:r>
          </a:p>
          <a:p>
            <a:pPr lvl="1"/>
            <a:r>
              <a:rPr lang="en-US" sz="1600" dirty="0">
                <a:latin typeface="Times New Roman" panose="02020603050405020304" pitchFamily="18" charset="0"/>
                <a:ea typeface="Verdana" panose="020B0604030504040204" pitchFamily="34" charset="0"/>
                <a:cs typeface="Times New Roman" panose="02020603050405020304" pitchFamily="18" charset="0"/>
              </a:rPr>
              <a:t>       • Disease Detection Model: Deep learning-based CNN with TensorFlow for image classification</a:t>
            </a:r>
          </a:p>
          <a:p>
            <a:pPr lvl="1"/>
            <a:r>
              <a:rPr lang="en-US" sz="1600" dirty="0">
                <a:latin typeface="Times New Roman" panose="02020603050405020304" pitchFamily="18" charset="0"/>
                <a:ea typeface="Verdana" panose="020B0604030504040204" pitchFamily="34" charset="0"/>
                <a:cs typeface="Times New Roman" panose="02020603050405020304" pitchFamily="18" charset="0"/>
              </a:rPr>
              <a:t>       •</a:t>
            </a:r>
            <a:r>
              <a:rPr lang="en-US" sz="1600" b="1"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Crop Recommendation Model: Utilizing soil conditions, climate, location, and season</a:t>
            </a:r>
          </a:p>
          <a:p>
            <a:pPr algn="l"/>
            <a:r>
              <a:rPr lang="en-US" sz="1600" dirty="0">
                <a:latin typeface="Verdana" panose="020B0604030504040204" pitchFamily="34" charset="0"/>
                <a:ea typeface="Verdana" panose="020B060403050404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228600"/>
            <a:ext cx="11297920" cy="3046988"/>
          </a:xfrm>
        </p:spPr>
        <p:txBody>
          <a:bodyPr/>
          <a:lstStyle/>
          <a:p>
            <a:r>
              <a:rPr lang="en-US" b="1" dirty="0"/>
              <a:t>- </a:t>
            </a:r>
            <a:r>
              <a:rPr lang="en-US" b="1" dirty="0">
                <a:latin typeface="Times New Roman" panose="02020603050405020304" pitchFamily="18" charset="0"/>
                <a:cs typeface="Times New Roman" panose="02020603050405020304" pitchFamily="18" charset="0"/>
              </a:rPr>
              <a:t>System Design Architecture </a:t>
            </a:r>
          </a:p>
          <a:p>
            <a:r>
              <a:rPr lang="en-US" dirty="0">
                <a:latin typeface="Times New Roman" panose="02020603050405020304" pitchFamily="18" charset="0"/>
                <a:cs typeface="Times New Roman" panose="02020603050405020304" pitchFamily="18" charset="0"/>
              </a:rPr>
              <a:t>        i. Frontend (Web App) Web application development using React: </a:t>
            </a:r>
          </a:p>
          <a:p>
            <a:r>
              <a:rPr lang="en-US" dirty="0">
                <a:latin typeface="Times New Roman" panose="02020603050405020304" pitchFamily="18" charset="0"/>
                <a:cs typeface="Times New Roman" panose="02020603050405020304" pitchFamily="18" charset="0"/>
              </a:rPr>
              <a:t>                 • Capture images to identify diseases </a:t>
            </a:r>
          </a:p>
          <a:p>
            <a:r>
              <a:rPr lang="en-US" dirty="0">
                <a:latin typeface="Times New Roman" panose="02020603050405020304" pitchFamily="18" charset="0"/>
                <a:cs typeface="Times New Roman" panose="02020603050405020304" pitchFamily="18" charset="0"/>
              </a:rPr>
              <a:t>                 • Forms to provide soil information and crop requirement </a:t>
            </a:r>
          </a:p>
          <a:p>
            <a:r>
              <a:rPr lang="en-US" dirty="0">
                <a:latin typeface="Times New Roman" panose="02020603050405020304" pitchFamily="18" charset="0"/>
                <a:cs typeface="Times New Roman" panose="02020603050405020304" pitchFamily="18" charset="0"/>
              </a:rPr>
              <a:t>                 • Crop and fertilizer recommendations</a:t>
            </a:r>
          </a:p>
          <a:p>
            <a:r>
              <a:rPr lang="en-US" dirty="0">
                <a:latin typeface="Times New Roman" panose="02020603050405020304" pitchFamily="18" charset="0"/>
                <a:cs typeface="Times New Roman" panose="02020603050405020304" pitchFamily="18" charset="0"/>
              </a:rPr>
              <a:t>                 • Optional Chatbot feature to guide the farmer </a:t>
            </a:r>
          </a:p>
          <a:p>
            <a:r>
              <a:rPr lang="en-US" dirty="0">
                <a:latin typeface="Times New Roman" panose="02020603050405020304" pitchFamily="18" charset="0"/>
                <a:cs typeface="Times New Roman" panose="02020603050405020304" pitchFamily="18" charset="0"/>
              </a:rPr>
              <a:t>        ii. API &amp; Processing API Layer: </a:t>
            </a:r>
          </a:p>
          <a:p>
            <a:r>
              <a:rPr lang="en-US" dirty="0">
                <a:latin typeface="Times New Roman" panose="02020603050405020304" pitchFamily="18" charset="0"/>
                <a:cs typeface="Times New Roman" panose="02020603050405020304" pitchFamily="18" charset="0"/>
              </a:rPr>
              <a:t>                • API Gateway (Node.js) to process requests</a:t>
            </a:r>
          </a:p>
          <a:p>
            <a:r>
              <a:rPr lang="en-US" dirty="0">
                <a:latin typeface="Times New Roman" panose="02020603050405020304" pitchFamily="18" charset="0"/>
                <a:cs typeface="Times New Roman" panose="02020603050405020304" pitchFamily="18" charset="0"/>
              </a:rPr>
              <a:t>                • Authentication (JWT-based for secure login) </a:t>
            </a:r>
          </a:p>
          <a:p>
            <a:r>
              <a:rPr lang="en-US" dirty="0">
                <a:latin typeface="Times New Roman" panose="02020603050405020304" pitchFamily="18" charset="0"/>
                <a:cs typeface="Times New Roman" panose="02020603050405020304" pitchFamily="18" charset="0"/>
              </a:rPr>
              <a:t>                • Routing for different services (disease detection, crop/fertilizer recommendation)</a:t>
            </a: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6574155" cy="2743200"/>
          </a:xfrm>
          <a:prstGeom prst="rect">
            <a:avLst/>
          </a:prstGeom>
          <a:noFill/>
          <a:ln>
            <a:solidFill>
              <a:schemeClr val="tx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368550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495801"/>
            <a:ext cx="11374120" cy="762000"/>
          </a:xfrm>
        </p:spPr>
        <p:txBody>
          <a:bodyPr/>
          <a:lstStyle/>
          <a:p>
            <a:r>
              <a:rPr lang="en-US" b="1" dirty="0"/>
              <a:t>                                                </a:t>
            </a:r>
          </a:p>
          <a:p>
            <a:r>
              <a:rPr lang="en-US" b="1" dirty="0"/>
              <a:t>                                                 System Architecture for crop and fertilizer recommendation</a:t>
            </a:r>
            <a:endParaRPr lang="en-US" dirty="0"/>
          </a:p>
          <a:p>
            <a:endParaRPr lang="en-US" b="1" dirty="0"/>
          </a:p>
          <a:p>
            <a:endParaRPr lang="en-US" b="1" dirty="0"/>
          </a:p>
          <a:p>
            <a:endParaRPr lang="en-US" b="1" dirty="0"/>
          </a:p>
          <a:p>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33400"/>
            <a:ext cx="8382000" cy="3657600"/>
          </a:xfrm>
          <a:prstGeom prst="rect">
            <a:avLst/>
          </a:prstGeom>
          <a:noFill/>
          <a:ln>
            <a:solidFill>
              <a:schemeClr val="tx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3245251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2035</Words>
  <Application>Microsoft Office PowerPoint</Application>
  <PresentationFormat>Widescreen</PresentationFormat>
  <Paragraphs>164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MT</vt:lpstr>
      <vt:lpstr>Calibri</vt:lpstr>
      <vt:lpstr>Calibri Light</vt:lpstr>
      <vt:lpstr>Calibri verdanaBody)</vt:lpstr>
      <vt:lpstr>Cambria</vt:lpstr>
      <vt:lpstr>Times New Roman</vt:lpstr>
      <vt:lpstr>Verdana</vt:lpstr>
      <vt:lpstr>Office Theme</vt:lpstr>
      <vt:lpstr>             PIP2001 Capstone Project  VIVA-VOCE</vt:lpstr>
      <vt:lpstr>Introduction</vt:lpstr>
      <vt:lpstr>Literature Review</vt:lpstr>
      <vt:lpstr>Research Gaps Identified</vt:lpstr>
      <vt:lpstr>Proposed Methodology</vt:lpstr>
      <vt:lpstr>Objectives</vt:lpstr>
      <vt:lpstr>System Design &amp; Implementation</vt:lpstr>
      <vt:lpstr>PowerPoint Presentation</vt:lpstr>
      <vt:lpstr>PowerPoint Presentation</vt:lpstr>
      <vt:lpstr>Timeline of Project</vt:lpstr>
      <vt:lpstr>Outcomes / Results Obtained</vt:lpstr>
      <vt:lpstr>PowerPoint Presentation</vt:lpstr>
      <vt:lpstr>PowerPoint Presentation</vt:lpstr>
      <vt:lpstr>PowerPoint Presentation</vt:lpstr>
      <vt:lpstr>Conclusion</vt:lpstr>
      <vt:lpstr>References</vt:lpstr>
      <vt:lpstr>Publication Details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PIP2001 Capstone Project  VIVA-VOCE</dc:title>
  <dc:creator>joythish</dc:creator>
  <cp:lastModifiedBy>Akshath Kumar Reddy</cp:lastModifiedBy>
  <cp:revision>18</cp:revision>
  <dcterms:created xsi:type="dcterms:W3CDTF">2025-01-18T06:38:56Z</dcterms:created>
  <dcterms:modified xsi:type="dcterms:W3CDTF">2025-01-21T07:08:59Z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2025-01-18T00:00:00Z</vt:filetime>
  </property>
</Properties>
</file>